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78" r:id="rId23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73D"/>
    <a:srgbClr val="46AA44"/>
    <a:srgbClr val="FF6600"/>
    <a:srgbClr val="006699"/>
    <a:srgbClr val="336600"/>
    <a:srgbClr val="009900"/>
    <a:srgbClr val="000000"/>
    <a:srgbClr val="6666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74" autoAdjust="0"/>
    <p:restoredTop sz="84800" autoAdjust="0"/>
  </p:normalViewPr>
  <p:slideViewPr>
    <p:cSldViewPr>
      <p:cViewPr varScale="1">
        <p:scale>
          <a:sx n="99" d="100"/>
          <a:sy n="99" d="100"/>
        </p:scale>
        <p:origin x="-19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2436" y="-12"/>
      </p:cViewPr>
      <p:guideLst>
        <p:guide orient="horz" pos="2904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45753980551869"/>
          <c:y val="5.6769039551160985E-2"/>
          <c:w val="0.82112075266490858"/>
          <c:h val="0.64451519275636049"/>
        </c:manualLayout>
      </c:layout>
      <c:lineChart>
        <c:grouping val="standard"/>
        <c:varyColors val="0"/>
        <c:ser>
          <c:idx val="0"/>
          <c:order val="0"/>
          <c:tx>
            <c:strRef>
              <c:f>Feuil2!$A$2</c:f>
              <c:strCache>
                <c:ptCount val="1"/>
                <c:pt idx="0">
                  <c:v>Burkina Faso</c:v>
                </c:pt>
              </c:strCache>
            </c:strRef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numRef>
              <c:f>Feuil2!$B$1:$I$1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Feuil2!$B$2:$I$2</c:f>
              <c:numCache>
                <c:formatCode>_-* #,##0\ _€_-;\-* #,##0\ _€_-;_-* "-"??\ _€_-;_-@_-</c:formatCode>
                <c:ptCount val="8"/>
                <c:pt idx="0">
                  <c:v>93516</c:v>
                </c:pt>
                <c:pt idx="1">
                  <c:v>113700</c:v>
                </c:pt>
                <c:pt idx="2">
                  <c:v>68916</c:v>
                </c:pt>
                <c:pt idx="3">
                  <c:v>195102</c:v>
                </c:pt>
                <c:pt idx="4">
                  <c:v>213584</c:v>
                </c:pt>
                <c:pt idx="5">
                  <c:v>270658</c:v>
                </c:pt>
                <c:pt idx="6">
                  <c:v>240866</c:v>
                </c:pt>
                <c:pt idx="7">
                  <c:v>300000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Feuil2!$A$3</c:f>
              <c:strCache>
                <c:ptCount val="1"/>
                <c:pt idx="0">
                  <c:v>Ghana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Feuil2!$B$1:$I$1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Feuil2!$B$3:$I$3</c:f>
              <c:numCache>
                <c:formatCode>_-* #,##0\ _€_-;\-* #,##0\ _€_-;_-* "-"??\ _€_-;_-@_-</c:formatCode>
                <c:ptCount val="8"/>
                <c:pt idx="0">
                  <c:v>287000</c:v>
                </c:pt>
                <c:pt idx="1">
                  <c:v>250000</c:v>
                </c:pt>
                <c:pt idx="2">
                  <c:v>185340</c:v>
                </c:pt>
                <c:pt idx="3">
                  <c:v>301920</c:v>
                </c:pt>
                <c:pt idx="4">
                  <c:v>391440</c:v>
                </c:pt>
                <c:pt idx="5">
                  <c:v>491603</c:v>
                </c:pt>
                <c:pt idx="6">
                  <c:v>463975</c:v>
                </c:pt>
                <c:pt idx="7">
                  <c:v>481134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Feuil2!$A$4</c:f>
              <c:strCache>
                <c:ptCount val="1"/>
                <c:pt idx="0">
                  <c:v>Mali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Feuil2!$B$1:$I$1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Feuil2!$B$4:$I$4</c:f>
              <c:numCache>
                <c:formatCode>_-* #,##0\ _€_-;\-* #,##0\ _€_-;_-* "-"??\ _€_-;_-@_-</c:formatCode>
                <c:ptCount val="8"/>
                <c:pt idx="0">
                  <c:v>945823</c:v>
                </c:pt>
                <c:pt idx="1">
                  <c:v>1053236</c:v>
                </c:pt>
                <c:pt idx="2">
                  <c:v>1082384</c:v>
                </c:pt>
                <c:pt idx="3">
                  <c:v>1624246</c:v>
                </c:pt>
                <c:pt idx="4">
                  <c:v>1950805</c:v>
                </c:pt>
                <c:pt idx="5">
                  <c:v>2305612</c:v>
                </c:pt>
                <c:pt idx="6">
                  <c:v>1741472</c:v>
                </c:pt>
                <c:pt idx="7">
                  <c:v>1914867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Feuil2!$A$5</c:f>
              <c:strCache>
                <c:ptCount val="1"/>
                <c:pt idx="0">
                  <c:v>Nigeria</c:v>
                </c:pt>
              </c:strCache>
            </c:strRef>
          </c:tx>
          <c:marker>
            <c:symbol val="none"/>
          </c:marker>
          <c:cat>
            <c:numRef>
              <c:f>Feuil2!$B$1:$I$1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Feuil2!$B$5:$I$5</c:f>
              <c:numCache>
                <c:formatCode>_-* #,##0\ _€_-;\-* #,##0\ _€_-;_-* "-"??\ _€_-;_-@_-</c:formatCode>
                <c:ptCount val="8"/>
                <c:pt idx="0">
                  <c:v>3567000</c:v>
                </c:pt>
                <c:pt idx="1">
                  <c:v>4042000</c:v>
                </c:pt>
                <c:pt idx="2">
                  <c:v>3186000</c:v>
                </c:pt>
                <c:pt idx="3">
                  <c:v>4179000</c:v>
                </c:pt>
                <c:pt idx="4">
                  <c:v>3546250</c:v>
                </c:pt>
                <c:pt idx="5">
                  <c:v>4472520</c:v>
                </c:pt>
                <c:pt idx="6">
                  <c:v>4567320</c:v>
                </c:pt>
                <c:pt idx="7">
                  <c:v>4833000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713024"/>
        <c:axId val="145714560"/>
      </c:lineChart>
      <c:catAx>
        <c:axId val="14571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5714560"/>
        <c:crosses val="autoZero"/>
        <c:auto val="1"/>
        <c:lblAlgn val="ctr"/>
        <c:lblOffset val="100"/>
        <c:noMultiLvlLbl val="0"/>
      </c:catAx>
      <c:valAx>
        <c:axId val="145714560"/>
        <c:scaling>
          <c:orientation val="minMax"/>
          <c:min val="0"/>
        </c:scaling>
        <c:delete val="0"/>
        <c:axPos val="l"/>
        <c:majorGridlines/>
        <c:numFmt formatCode="_-* #,##0\ _€_-;\-* #,##0\ _€_-;_-* &quot;-&quot;??\ _€_-;_-@_-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571302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73DC71-E49C-4581-9F11-B384F4736F8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24B590A-AE9E-4A30-8EA6-3AC89DA8E37D}">
      <dgm:prSet phldrT="[Texte]" custT="1"/>
      <dgm:spPr/>
      <dgm:t>
        <a:bodyPr/>
        <a:lstStyle/>
        <a:p>
          <a:r>
            <a:rPr lang="fr-FR" sz="2400" b="1" dirty="0" smtClean="0"/>
            <a:t>Riz </a:t>
          </a:r>
          <a:endParaRPr lang="fr-FR" sz="1600" b="1" dirty="0"/>
        </a:p>
      </dgm:t>
    </dgm:pt>
    <dgm:pt modelId="{6217C249-CCE1-4CBB-9842-5426562F4D36}" type="parTrans" cxnId="{D1160AE3-10FB-44E4-91CD-F13FB4B29AB2}">
      <dgm:prSet/>
      <dgm:spPr/>
      <dgm:t>
        <a:bodyPr/>
        <a:lstStyle/>
        <a:p>
          <a:endParaRPr lang="fr-FR"/>
        </a:p>
      </dgm:t>
    </dgm:pt>
    <dgm:pt modelId="{41404D82-A714-4B51-8273-15CDD5F4C874}" type="sibTrans" cxnId="{D1160AE3-10FB-44E4-91CD-F13FB4B29AB2}">
      <dgm:prSet/>
      <dgm:spPr/>
      <dgm:t>
        <a:bodyPr/>
        <a:lstStyle/>
        <a:p>
          <a:endParaRPr lang="fr-FR"/>
        </a:p>
      </dgm:t>
    </dgm:pt>
    <dgm:pt modelId="{F2979AEB-9BA2-4F72-BE04-39A1E91353F0}">
      <dgm:prSet phldrT="[Texte]" custT="1"/>
      <dgm:spPr/>
      <dgm:t>
        <a:bodyPr/>
        <a:lstStyle/>
        <a:p>
          <a:r>
            <a:rPr lang="fr-FR" sz="2000" b="1" dirty="0" smtClean="0"/>
            <a:t>Burkina Faso</a:t>
          </a:r>
        </a:p>
        <a:p>
          <a:r>
            <a:rPr lang="fr-FR" sz="1900" dirty="0" smtClean="0"/>
            <a:t>SDR, SNSA, PNSR</a:t>
          </a:r>
          <a:endParaRPr lang="fr-FR" sz="1900" dirty="0"/>
        </a:p>
      </dgm:t>
    </dgm:pt>
    <dgm:pt modelId="{F9838DC2-F7A9-4C73-B51F-6A5243687F32}" type="parTrans" cxnId="{C0FEE48F-3BBD-4C22-8297-EEE1273C2AB9}">
      <dgm:prSet/>
      <dgm:spPr/>
      <dgm:t>
        <a:bodyPr/>
        <a:lstStyle/>
        <a:p>
          <a:endParaRPr lang="fr-FR"/>
        </a:p>
      </dgm:t>
    </dgm:pt>
    <dgm:pt modelId="{8ACEF10B-CA6F-4565-97B6-DC47C2A0D74F}" type="sibTrans" cxnId="{C0FEE48F-3BBD-4C22-8297-EEE1273C2AB9}">
      <dgm:prSet/>
      <dgm:spPr/>
      <dgm:t>
        <a:bodyPr/>
        <a:lstStyle/>
        <a:p>
          <a:endParaRPr lang="fr-FR"/>
        </a:p>
      </dgm:t>
    </dgm:pt>
    <dgm:pt modelId="{06D43C60-172A-405E-BE18-9C1BBD121857}">
      <dgm:prSet phldrT="[Texte]"/>
      <dgm:spPr/>
      <dgm:t>
        <a:bodyPr/>
        <a:lstStyle/>
        <a:p>
          <a:r>
            <a:rPr lang="fr-FR" dirty="0" smtClean="0"/>
            <a:t>Filière prioritaire/porteuse</a:t>
          </a:r>
          <a:endParaRPr lang="fr-FR" dirty="0"/>
        </a:p>
      </dgm:t>
    </dgm:pt>
    <dgm:pt modelId="{F74FB55E-4E8D-4209-A386-EC84CB37653E}" type="parTrans" cxnId="{7F0B7B6F-C315-4E38-B9ED-20DD57D2E28D}">
      <dgm:prSet/>
      <dgm:spPr/>
      <dgm:t>
        <a:bodyPr/>
        <a:lstStyle/>
        <a:p>
          <a:endParaRPr lang="fr-FR"/>
        </a:p>
      </dgm:t>
    </dgm:pt>
    <dgm:pt modelId="{C2BE3305-FD56-4198-9D48-B2CDE5606951}" type="sibTrans" cxnId="{7F0B7B6F-C315-4E38-B9ED-20DD57D2E28D}">
      <dgm:prSet/>
      <dgm:spPr/>
      <dgm:t>
        <a:bodyPr/>
        <a:lstStyle/>
        <a:p>
          <a:endParaRPr lang="fr-FR"/>
        </a:p>
      </dgm:t>
    </dgm:pt>
    <dgm:pt modelId="{91545295-C9DE-4099-8EE3-6AA8DD5BA46D}">
      <dgm:prSet phldrT="[Texte]" custT="1"/>
      <dgm:spPr/>
      <dgm:t>
        <a:bodyPr/>
        <a:lstStyle/>
        <a:p>
          <a:r>
            <a:rPr lang="fr-FR" sz="2000" b="1" dirty="0" smtClean="0"/>
            <a:t>Ghana </a:t>
          </a:r>
        </a:p>
        <a:p>
          <a:r>
            <a:rPr lang="fr-FR" sz="2000" dirty="0" smtClean="0"/>
            <a:t>FASDEP I et II</a:t>
          </a:r>
          <a:endParaRPr lang="fr-FR" sz="2000" dirty="0"/>
        </a:p>
      </dgm:t>
    </dgm:pt>
    <dgm:pt modelId="{9ED6082D-865B-428D-B30B-487A32D6B8B3}" type="parTrans" cxnId="{4D8985D8-DC1F-441D-B9BC-78E08FEAD0D7}">
      <dgm:prSet/>
      <dgm:spPr/>
      <dgm:t>
        <a:bodyPr/>
        <a:lstStyle/>
        <a:p>
          <a:endParaRPr lang="fr-FR"/>
        </a:p>
      </dgm:t>
    </dgm:pt>
    <dgm:pt modelId="{D1240E41-F03C-406C-B987-AEA86F15E20C}" type="sibTrans" cxnId="{4D8985D8-DC1F-441D-B9BC-78E08FEAD0D7}">
      <dgm:prSet/>
      <dgm:spPr/>
      <dgm:t>
        <a:bodyPr/>
        <a:lstStyle/>
        <a:p>
          <a:endParaRPr lang="fr-FR"/>
        </a:p>
      </dgm:t>
    </dgm:pt>
    <dgm:pt modelId="{B4CBF088-04AE-4034-B6BB-085549EED17B}">
      <dgm:prSet phldrT="[Texte]"/>
      <dgm:spPr/>
      <dgm:t>
        <a:bodyPr/>
        <a:lstStyle/>
        <a:p>
          <a:r>
            <a:rPr lang="fr-FR" dirty="0" smtClean="0"/>
            <a:t>Produit de base important à promouvoir</a:t>
          </a:r>
          <a:endParaRPr lang="fr-FR" dirty="0"/>
        </a:p>
      </dgm:t>
    </dgm:pt>
    <dgm:pt modelId="{3100F305-BA8D-4198-99D0-C9C743F96B2F}" type="parTrans" cxnId="{3D968FEF-2AF5-4A83-AE46-A42D236CE856}">
      <dgm:prSet/>
      <dgm:spPr/>
      <dgm:t>
        <a:bodyPr/>
        <a:lstStyle/>
        <a:p>
          <a:endParaRPr lang="fr-FR"/>
        </a:p>
      </dgm:t>
    </dgm:pt>
    <dgm:pt modelId="{8517B1B8-E426-4C4B-A68F-1D8E562C00E7}" type="sibTrans" cxnId="{3D968FEF-2AF5-4A83-AE46-A42D236CE856}">
      <dgm:prSet/>
      <dgm:spPr/>
      <dgm:t>
        <a:bodyPr/>
        <a:lstStyle/>
        <a:p>
          <a:endParaRPr lang="fr-FR"/>
        </a:p>
      </dgm:t>
    </dgm:pt>
    <dgm:pt modelId="{E9DF8CB9-3D78-49A9-AFF6-EAE433BB47CC}">
      <dgm:prSet phldrT="[Texte]" custT="1"/>
      <dgm:spPr/>
      <dgm:t>
        <a:bodyPr/>
        <a:lstStyle/>
        <a:p>
          <a:r>
            <a:rPr lang="fr-FR" sz="2000" b="1" dirty="0" smtClean="0"/>
            <a:t>Mali</a:t>
          </a:r>
          <a:endParaRPr lang="fr-FR" sz="1600" b="1" dirty="0" smtClean="0"/>
        </a:p>
        <a:p>
          <a:r>
            <a:rPr lang="fr-FR" sz="2000" dirty="0" smtClean="0"/>
            <a:t>LOA, SDDR</a:t>
          </a:r>
          <a:endParaRPr lang="fr-FR" sz="2000" dirty="0"/>
        </a:p>
      </dgm:t>
    </dgm:pt>
    <dgm:pt modelId="{69F44D3C-92F9-48C2-A3D5-6AF36327CBD8}" type="parTrans" cxnId="{4E52EB9C-4FDF-4916-9AE2-AE02326E8CC8}">
      <dgm:prSet/>
      <dgm:spPr/>
      <dgm:t>
        <a:bodyPr/>
        <a:lstStyle/>
        <a:p>
          <a:endParaRPr lang="fr-FR"/>
        </a:p>
      </dgm:t>
    </dgm:pt>
    <dgm:pt modelId="{0F14ED96-22A8-467D-B957-28A962C07E2B}" type="sibTrans" cxnId="{4E52EB9C-4FDF-4916-9AE2-AE02326E8CC8}">
      <dgm:prSet/>
      <dgm:spPr/>
      <dgm:t>
        <a:bodyPr/>
        <a:lstStyle/>
        <a:p>
          <a:endParaRPr lang="fr-FR"/>
        </a:p>
      </dgm:t>
    </dgm:pt>
    <dgm:pt modelId="{14E7DDDA-D7F1-4791-B650-AA769B59EAA2}">
      <dgm:prSet phldrT="[Texte]" custT="1"/>
      <dgm:spPr/>
      <dgm:t>
        <a:bodyPr/>
        <a:lstStyle/>
        <a:p>
          <a:r>
            <a:rPr lang="fr-FR" sz="2000" b="1" dirty="0" smtClean="0"/>
            <a:t>Nigéria</a:t>
          </a:r>
        </a:p>
        <a:p>
          <a:r>
            <a:rPr lang="fr-FR" sz="2000" dirty="0" smtClean="0"/>
            <a:t>NAIP</a:t>
          </a:r>
          <a:endParaRPr lang="fr-FR" sz="2000" dirty="0"/>
        </a:p>
      </dgm:t>
    </dgm:pt>
    <dgm:pt modelId="{20AA6536-A448-4E57-89E4-01E5B6D92BED}" type="parTrans" cxnId="{0231068D-DAB6-4729-9070-A060F3970895}">
      <dgm:prSet/>
      <dgm:spPr/>
      <dgm:t>
        <a:bodyPr/>
        <a:lstStyle/>
        <a:p>
          <a:endParaRPr lang="fr-FR"/>
        </a:p>
      </dgm:t>
    </dgm:pt>
    <dgm:pt modelId="{D7267B19-4E9C-4119-9A37-2D6C2131FCE9}" type="sibTrans" cxnId="{0231068D-DAB6-4729-9070-A060F3970895}">
      <dgm:prSet/>
      <dgm:spPr/>
      <dgm:t>
        <a:bodyPr/>
        <a:lstStyle/>
        <a:p>
          <a:endParaRPr lang="fr-FR"/>
        </a:p>
      </dgm:t>
    </dgm:pt>
    <dgm:pt modelId="{94B8BD43-F8C6-4840-9091-BBE30E376F04}">
      <dgm:prSet phldrT="[Texte]"/>
      <dgm:spPr/>
      <dgm:t>
        <a:bodyPr/>
        <a:lstStyle/>
        <a:p>
          <a:r>
            <a:rPr lang="fr-FR" dirty="0" smtClean="0"/>
            <a:t>Filière stratégique à promouvoir</a:t>
          </a:r>
          <a:endParaRPr lang="fr-FR" dirty="0"/>
        </a:p>
      </dgm:t>
    </dgm:pt>
    <dgm:pt modelId="{D5FDBB8B-2797-4E08-8749-85171636AE87}" type="parTrans" cxnId="{BEA05121-1FB3-4654-A68F-96203A7EA854}">
      <dgm:prSet/>
      <dgm:spPr/>
      <dgm:t>
        <a:bodyPr/>
        <a:lstStyle/>
        <a:p>
          <a:endParaRPr lang="fr-FR"/>
        </a:p>
      </dgm:t>
    </dgm:pt>
    <dgm:pt modelId="{D0DADDE3-C5C2-4A32-B6CE-CE103711AD03}" type="sibTrans" cxnId="{BEA05121-1FB3-4654-A68F-96203A7EA854}">
      <dgm:prSet/>
      <dgm:spPr/>
      <dgm:t>
        <a:bodyPr/>
        <a:lstStyle/>
        <a:p>
          <a:endParaRPr lang="fr-FR"/>
        </a:p>
      </dgm:t>
    </dgm:pt>
    <dgm:pt modelId="{64632A8D-FB25-47F5-9981-6913CFB2EF99}">
      <dgm:prSet phldrT="[Texte]"/>
      <dgm:spPr/>
      <dgm:t>
        <a:bodyPr/>
        <a:lstStyle/>
        <a:p>
          <a:r>
            <a:rPr lang="fr-FR" dirty="0" smtClean="0"/>
            <a:t>Produit stratégique devant faire l’objet d’une attention particulière</a:t>
          </a:r>
          <a:endParaRPr lang="fr-FR" dirty="0"/>
        </a:p>
      </dgm:t>
    </dgm:pt>
    <dgm:pt modelId="{B1542B41-2131-4727-92CF-AF287C0EB3A0}" type="parTrans" cxnId="{48114972-7184-4EEC-B837-7AD0146514AD}">
      <dgm:prSet/>
      <dgm:spPr/>
      <dgm:t>
        <a:bodyPr/>
        <a:lstStyle/>
        <a:p>
          <a:endParaRPr lang="fr-FR"/>
        </a:p>
      </dgm:t>
    </dgm:pt>
    <dgm:pt modelId="{64ADA71C-7E3E-4E9B-8D88-1EBEE3FE1146}" type="sibTrans" cxnId="{48114972-7184-4EEC-B837-7AD0146514AD}">
      <dgm:prSet/>
      <dgm:spPr/>
      <dgm:t>
        <a:bodyPr/>
        <a:lstStyle/>
        <a:p>
          <a:endParaRPr lang="fr-FR"/>
        </a:p>
      </dgm:t>
    </dgm:pt>
    <dgm:pt modelId="{E9588AEF-7A6B-43B3-AFDA-A4353B101D81}" type="pres">
      <dgm:prSet presAssocID="{EC73DC71-E49C-4581-9F11-B384F4736F8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4960F24-AD4F-4374-A7B8-8AB2B8506ADB}" type="pres">
      <dgm:prSet presAssocID="{724B590A-AE9E-4A30-8EA6-3AC89DA8E37D}" presName="root1" presStyleCnt="0"/>
      <dgm:spPr/>
    </dgm:pt>
    <dgm:pt modelId="{3CD3A10C-689F-4599-8062-C828C41DDB54}" type="pres">
      <dgm:prSet presAssocID="{724B590A-AE9E-4A30-8EA6-3AC89DA8E37D}" presName="LevelOneTextNode" presStyleLbl="node0" presStyleIdx="0" presStyleCnt="3" custLinFactNeighborX="-28829" custLinFactNeighborY="2708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325F88-90E2-4B65-AEA1-0379D3110904}" type="pres">
      <dgm:prSet presAssocID="{724B590A-AE9E-4A30-8EA6-3AC89DA8E37D}" presName="level2hierChild" presStyleCnt="0"/>
      <dgm:spPr/>
    </dgm:pt>
    <dgm:pt modelId="{32F68FC9-8950-482A-88C7-9EED3CB6FA11}" type="pres">
      <dgm:prSet presAssocID="{F9838DC2-F7A9-4C73-B51F-6A5243687F32}" presName="conn2-1" presStyleLbl="parChTrans1D2" presStyleIdx="0" presStyleCnt="4"/>
      <dgm:spPr/>
      <dgm:t>
        <a:bodyPr/>
        <a:lstStyle/>
        <a:p>
          <a:endParaRPr lang="fr-FR"/>
        </a:p>
      </dgm:t>
    </dgm:pt>
    <dgm:pt modelId="{2EF044C6-7ABC-46D5-9E68-A4B210A54854}" type="pres">
      <dgm:prSet presAssocID="{F9838DC2-F7A9-4C73-B51F-6A5243687F32}" presName="connTx" presStyleLbl="parChTrans1D2" presStyleIdx="0" presStyleCnt="4"/>
      <dgm:spPr/>
      <dgm:t>
        <a:bodyPr/>
        <a:lstStyle/>
        <a:p>
          <a:endParaRPr lang="fr-FR"/>
        </a:p>
      </dgm:t>
    </dgm:pt>
    <dgm:pt modelId="{BB687BDE-5778-42D3-AE2E-D05D1DD372ED}" type="pres">
      <dgm:prSet presAssocID="{F2979AEB-9BA2-4F72-BE04-39A1E91353F0}" presName="root2" presStyleCnt="0"/>
      <dgm:spPr/>
    </dgm:pt>
    <dgm:pt modelId="{4A0B6296-D7C6-4158-A619-C8319C876772}" type="pres">
      <dgm:prSet presAssocID="{F2979AEB-9BA2-4F72-BE04-39A1E91353F0}" presName="LevelTwoTextNode" presStyleLbl="node2" presStyleIdx="0" presStyleCnt="4" custLinFactNeighborX="92" custLinFactNeighborY="76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E31F320-A019-49E3-88BD-C45869AB9BB2}" type="pres">
      <dgm:prSet presAssocID="{F2979AEB-9BA2-4F72-BE04-39A1E91353F0}" presName="level3hierChild" presStyleCnt="0"/>
      <dgm:spPr/>
    </dgm:pt>
    <dgm:pt modelId="{1FE0050A-08B5-41A7-B8E9-EFCA6AB5D4F6}" type="pres">
      <dgm:prSet presAssocID="{F74FB55E-4E8D-4209-A386-EC84CB37653E}" presName="conn2-1" presStyleLbl="parChTrans1D3" presStyleIdx="0" presStyleCnt="2"/>
      <dgm:spPr/>
      <dgm:t>
        <a:bodyPr/>
        <a:lstStyle/>
        <a:p>
          <a:endParaRPr lang="fr-FR"/>
        </a:p>
      </dgm:t>
    </dgm:pt>
    <dgm:pt modelId="{B5805C49-7421-408B-993D-3C550CC9CEE3}" type="pres">
      <dgm:prSet presAssocID="{F74FB55E-4E8D-4209-A386-EC84CB37653E}" presName="connTx" presStyleLbl="parChTrans1D3" presStyleIdx="0" presStyleCnt="2"/>
      <dgm:spPr/>
      <dgm:t>
        <a:bodyPr/>
        <a:lstStyle/>
        <a:p>
          <a:endParaRPr lang="fr-FR"/>
        </a:p>
      </dgm:t>
    </dgm:pt>
    <dgm:pt modelId="{7792A36C-74FB-4830-92FC-379D16BB3419}" type="pres">
      <dgm:prSet presAssocID="{06D43C60-172A-405E-BE18-9C1BBD121857}" presName="root2" presStyleCnt="0"/>
      <dgm:spPr/>
    </dgm:pt>
    <dgm:pt modelId="{9B528D5F-B020-43E5-8675-BE119E9D6B30}" type="pres">
      <dgm:prSet presAssocID="{06D43C60-172A-405E-BE18-9C1BBD121857}" presName="LevelTwoTextNode" presStyleLbl="node3" presStyleIdx="0" presStyleCnt="2" custLinFactNeighborX="-1701" custLinFactNeighborY="76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57CCFA-7C5B-4B3B-90C2-0EDA58C79C3E}" type="pres">
      <dgm:prSet presAssocID="{06D43C60-172A-405E-BE18-9C1BBD121857}" presName="level3hierChild" presStyleCnt="0"/>
      <dgm:spPr/>
    </dgm:pt>
    <dgm:pt modelId="{33F57717-C3F1-436E-B335-BC0D1AC7E2D0}" type="pres">
      <dgm:prSet presAssocID="{9ED6082D-865B-428D-B30B-487A32D6B8B3}" presName="conn2-1" presStyleLbl="parChTrans1D2" presStyleIdx="1" presStyleCnt="4"/>
      <dgm:spPr/>
      <dgm:t>
        <a:bodyPr/>
        <a:lstStyle/>
        <a:p>
          <a:endParaRPr lang="fr-FR"/>
        </a:p>
      </dgm:t>
    </dgm:pt>
    <dgm:pt modelId="{C55993AF-05D5-4B58-84E4-80DD6AFB640D}" type="pres">
      <dgm:prSet presAssocID="{9ED6082D-865B-428D-B30B-487A32D6B8B3}" presName="connTx" presStyleLbl="parChTrans1D2" presStyleIdx="1" presStyleCnt="4"/>
      <dgm:spPr/>
      <dgm:t>
        <a:bodyPr/>
        <a:lstStyle/>
        <a:p>
          <a:endParaRPr lang="fr-FR"/>
        </a:p>
      </dgm:t>
    </dgm:pt>
    <dgm:pt modelId="{0CDEE8DE-501F-49F8-A240-9960A3708365}" type="pres">
      <dgm:prSet presAssocID="{91545295-C9DE-4099-8EE3-6AA8DD5BA46D}" presName="root2" presStyleCnt="0"/>
      <dgm:spPr/>
    </dgm:pt>
    <dgm:pt modelId="{FEC8DD7F-4BFB-4275-BAF9-3B2D02268892}" type="pres">
      <dgm:prSet presAssocID="{91545295-C9DE-4099-8EE3-6AA8DD5BA46D}" presName="LevelTwoTextNode" presStyleLbl="node2" presStyleIdx="1" presStyleCnt="4" custLinFactNeighborX="92" custLinFactNeighborY="1548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8791657-0176-4F55-9F18-47C07C8A2930}" type="pres">
      <dgm:prSet presAssocID="{91545295-C9DE-4099-8EE3-6AA8DD5BA46D}" presName="level3hierChild" presStyleCnt="0"/>
      <dgm:spPr/>
    </dgm:pt>
    <dgm:pt modelId="{319F1414-0995-4AC0-8429-35E7BB2BE009}" type="pres">
      <dgm:prSet presAssocID="{3100F305-BA8D-4198-99D0-C9C743F96B2F}" presName="conn2-1" presStyleLbl="parChTrans1D3" presStyleIdx="1" presStyleCnt="2"/>
      <dgm:spPr/>
      <dgm:t>
        <a:bodyPr/>
        <a:lstStyle/>
        <a:p>
          <a:endParaRPr lang="fr-FR"/>
        </a:p>
      </dgm:t>
    </dgm:pt>
    <dgm:pt modelId="{152BCBD1-EA7C-4DFF-9F2C-6F184DA7850D}" type="pres">
      <dgm:prSet presAssocID="{3100F305-BA8D-4198-99D0-C9C743F96B2F}" presName="connTx" presStyleLbl="parChTrans1D3" presStyleIdx="1" presStyleCnt="2"/>
      <dgm:spPr/>
      <dgm:t>
        <a:bodyPr/>
        <a:lstStyle/>
        <a:p>
          <a:endParaRPr lang="fr-FR"/>
        </a:p>
      </dgm:t>
    </dgm:pt>
    <dgm:pt modelId="{BE045381-9600-4759-A6E0-348C354BC5F5}" type="pres">
      <dgm:prSet presAssocID="{B4CBF088-04AE-4034-B6BB-085549EED17B}" presName="root2" presStyleCnt="0"/>
      <dgm:spPr/>
    </dgm:pt>
    <dgm:pt modelId="{6FDEB7E3-7301-4E40-951C-EE76DE7DEA3D}" type="pres">
      <dgm:prSet presAssocID="{B4CBF088-04AE-4034-B6BB-085549EED17B}" presName="LevelTwoTextNode" presStyleLbl="node3" presStyleIdx="1" presStyleCnt="2" custLinFactNeighborX="-1701" custLinFactNeighborY="1548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2D6FBBF-1792-4C0B-9B0B-00BFE3867F12}" type="pres">
      <dgm:prSet presAssocID="{B4CBF088-04AE-4034-B6BB-085549EED17B}" presName="level3hierChild" presStyleCnt="0"/>
      <dgm:spPr/>
    </dgm:pt>
    <dgm:pt modelId="{5CD5FA97-910B-4AD0-B8B8-E5BBDC4E25F8}" type="pres">
      <dgm:prSet presAssocID="{69F44D3C-92F9-48C2-A3D5-6AF36327CBD8}" presName="conn2-1" presStyleLbl="parChTrans1D2" presStyleIdx="2" presStyleCnt="4"/>
      <dgm:spPr/>
      <dgm:t>
        <a:bodyPr/>
        <a:lstStyle/>
        <a:p>
          <a:endParaRPr lang="fr-FR"/>
        </a:p>
      </dgm:t>
    </dgm:pt>
    <dgm:pt modelId="{0CE9D261-D6F5-4C46-9CB1-4BA23A1F7394}" type="pres">
      <dgm:prSet presAssocID="{69F44D3C-92F9-48C2-A3D5-6AF36327CBD8}" presName="connTx" presStyleLbl="parChTrans1D2" presStyleIdx="2" presStyleCnt="4"/>
      <dgm:spPr/>
      <dgm:t>
        <a:bodyPr/>
        <a:lstStyle/>
        <a:p>
          <a:endParaRPr lang="fr-FR"/>
        </a:p>
      </dgm:t>
    </dgm:pt>
    <dgm:pt modelId="{D86A6D1E-428B-4149-844D-73F5635CC000}" type="pres">
      <dgm:prSet presAssocID="{E9DF8CB9-3D78-49A9-AFF6-EAE433BB47CC}" presName="root2" presStyleCnt="0"/>
      <dgm:spPr/>
    </dgm:pt>
    <dgm:pt modelId="{60D675B3-D437-4A37-8868-55C1975C27B8}" type="pres">
      <dgm:prSet presAssocID="{E9DF8CB9-3D78-49A9-AFF6-EAE433BB47CC}" presName="LevelTwoTextNode" presStyleLbl="node2" presStyleIdx="2" presStyleCnt="4" custLinFactNeighborX="92" custLinFactNeighborY="310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1D54219-62FC-4D32-BA8D-10C75509DA10}" type="pres">
      <dgm:prSet presAssocID="{E9DF8CB9-3D78-49A9-AFF6-EAE433BB47CC}" presName="level3hierChild" presStyleCnt="0"/>
      <dgm:spPr/>
    </dgm:pt>
    <dgm:pt modelId="{2A1459E1-F90C-4CF9-8B9A-05BA6E77B442}" type="pres">
      <dgm:prSet presAssocID="{20AA6536-A448-4E57-89E4-01E5B6D92BED}" presName="conn2-1" presStyleLbl="parChTrans1D2" presStyleIdx="3" presStyleCnt="4"/>
      <dgm:spPr/>
      <dgm:t>
        <a:bodyPr/>
        <a:lstStyle/>
        <a:p>
          <a:endParaRPr lang="fr-FR"/>
        </a:p>
      </dgm:t>
    </dgm:pt>
    <dgm:pt modelId="{EDB6E1E7-6B6C-4593-AD18-41F72FD76A57}" type="pres">
      <dgm:prSet presAssocID="{20AA6536-A448-4E57-89E4-01E5B6D92BED}" presName="connTx" presStyleLbl="parChTrans1D2" presStyleIdx="3" presStyleCnt="4"/>
      <dgm:spPr/>
      <dgm:t>
        <a:bodyPr/>
        <a:lstStyle/>
        <a:p>
          <a:endParaRPr lang="fr-FR"/>
        </a:p>
      </dgm:t>
    </dgm:pt>
    <dgm:pt modelId="{FC107A79-5239-4F64-9008-2CF2814AD23F}" type="pres">
      <dgm:prSet presAssocID="{14E7DDDA-D7F1-4791-B650-AA769B59EAA2}" presName="root2" presStyleCnt="0"/>
      <dgm:spPr/>
    </dgm:pt>
    <dgm:pt modelId="{6E580BAA-3079-40C3-9E22-3A5977C5DC3F}" type="pres">
      <dgm:prSet presAssocID="{14E7DDDA-D7F1-4791-B650-AA769B59EAA2}" presName="LevelTwoTextNode" presStyleLbl="node2" presStyleIdx="3" presStyleCnt="4" custLinFactNeighborX="92" custLinFactNeighborY="3118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035A30-DAC3-41DB-B5A2-BD974FF64FBE}" type="pres">
      <dgm:prSet presAssocID="{14E7DDDA-D7F1-4791-B650-AA769B59EAA2}" presName="level3hierChild" presStyleCnt="0"/>
      <dgm:spPr/>
    </dgm:pt>
    <dgm:pt modelId="{3255B646-D816-43F2-9DC9-E4EF128BE1C1}" type="pres">
      <dgm:prSet presAssocID="{94B8BD43-F8C6-4840-9091-BBE30E376F04}" presName="root1" presStyleCnt="0"/>
      <dgm:spPr/>
    </dgm:pt>
    <dgm:pt modelId="{171EA4FD-00D8-43C9-889F-8AFFE3075309}" type="pres">
      <dgm:prSet presAssocID="{94B8BD43-F8C6-4840-9091-BBE30E376F04}" presName="LevelOneTextNode" presStyleLbl="node0" presStyleIdx="1" presStyleCnt="3" custLinFactX="100000" custLinFactNeighborX="182138" custLinFactNeighborY="-2649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E3AA23-6963-401C-9FC1-C4084080049F}" type="pres">
      <dgm:prSet presAssocID="{94B8BD43-F8C6-4840-9091-BBE30E376F04}" presName="level2hierChild" presStyleCnt="0"/>
      <dgm:spPr/>
    </dgm:pt>
    <dgm:pt modelId="{F4CCA9B1-EF7D-4104-A5D1-5C7F92DF3FEC}" type="pres">
      <dgm:prSet presAssocID="{64632A8D-FB25-47F5-9981-6913CFB2EF99}" presName="root1" presStyleCnt="0"/>
      <dgm:spPr/>
    </dgm:pt>
    <dgm:pt modelId="{127CBF8C-6F88-49C8-A43F-861DC179D0FE}" type="pres">
      <dgm:prSet presAssocID="{64632A8D-FB25-47F5-9981-6913CFB2EF99}" presName="LevelOneTextNode" presStyleLbl="node0" presStyleIdx="2" presStyleCnt="3" custLinFactX="100000" custLinFactNeighborX="182138" custLinFactNeighborY="-263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283E66C-17DF-4ABA-A280-94198DAD2D37}" type="pres">
      <dgm:prSet presAssocID="{64632A8D-FB25-47F5-9981-6913CFB2EF99}" presName="level2hierChild" presStyleCnt="0"/>
      <dgm:spPr/>
    </dgm:pt>
  </dgm:ptLst>
  <dgm:cxnLst>
    <dgm:cxn modelId="{DBC0A41E-46A4-405F-999F-1519589B822D}" type="presOf" srcId="{9ED6082D-865B-428D-B30B-487A32D6B8B3}" destId="{33F57717-C3F1-436E-B335-BC0D1AC7E2D0}" srcOrd="0" destOrd="0" presId="urn:microsoft.com/office/officeart/2005/8/layout/hierarchy2"/>
    <dgm:cxn modelId="{0249A6A9-D6D2-4BAA-8462-9BA42B60E688}" type="presOf" srcId="{3100F305-BA8D-4198-99D0-C9C743F96B2F}" destId="{152BCBD1-EA7C-4DFF-9F2C-6F184DA7850D}" srcOrd="1" destOrd="0" presId="urn:microsoft.com/office/officeart/2005/8/layout/hierarchy2"/>
    <dgm:cxn modelId="{FA2192D5-02FF-4EEE-B801-464AEAA77438}" type="presOf" srcId="{94B8BD43-F8C6-4840-9091-BBE30E376F04}" destId="{171EA4FD-00D8-43C9-889F-8AFFE3075309}" srcOrd="0" destOrd="0" presId="urn:microsoft.com/office/officeart/2005/8/layout/hierarchy2"/>
    <dgm:cxn modelId="{E0D88EFE-9B26-494E-8A86-C24390666008}" type="presOf" srcId="{06D43C60-172A-405E-BE18-9C1BBD121857}" destId="{9B528D5F-B020-43E5-8675-BE119E9D6B30}" srcOrd="0" destOrd="0" presId="urn:microsoft.com/office/officeart/2005/8/layout/hierarchy2"/>
    <dgm:cxn modelId="{7AEB2BD1-F52D-4BFB-B440-B56638738B7A}" type="presOf" srcId="{91545295-C9DE-4099-8EE3-6AA8DD5BA46D}" destId="{FEC8DD7F-4BFB-4275-BAF9-3B2D02268892}" srcOrd="0" destOrd="0" presId="urn:microsoft.com/office/officeart/2005/8/layout/hierarchy2"/>
    <dgm:cxn modelId="{C0FEE48F-3BBD-4C22-8297-EEE1273C2AB9}" srcId="{724B590A-AE9E-4A30-8EA6-3AC89DA8E37D}" destId="{F2979AEB-9BA2-4F72-BE04-39A1E91353F0}" srcOrd="0" destOrd="0" parTransId="{F9838DC2-F7A9-4C73-B51F-6A5243687F32}" sibTransId="{8ACEF10B-CA6F-4565-97B6-DC47C2A0D74F}"/>
    <dgm:cxn modelId="{0231068D-DAB6-4729-9070-A060F3970895}" srcId="{724B590A-AE9E-4A30-8EA6-3AC89DA8E37D}" destId="{14E7DDDA-D7F1-4791-B650-AA769B59EAA2}" srcOrd="3" destOrd="0" parTransId="{20AA6536-A448-4E57-89E4-01E5B6D92BED}" sibTransId="{D7267B19-4E9C-4119-9A37-2D6C2131FCE9}"/>
    <dgm:cxn modelId="{18D7E8CD-69C5-4EA0-8CA9-511A0A1A99E4}" type="presOf" srcId="{F9838DC2-F7A9-4C73-B51F-6A5243687F32}" destId="{32F68FC9-8950-482A-88C7-9EED3CB6FA11}" srcOrd="0" destOrd="0" presId="urn:microsoft.com/office/officeart/2005/8/layout/hierarchy2"/>
    <dgm:cxn modelId="{3D968FEF-2AF5-4A83-AE46-A42D236CE856}" srcId="{91545295-C9DE-4099-8EE3-6AA8DD5BA46D}" destId="{B4CBF088-04AE-4034-B6BB-085549EED17B}" srcOrd="0" destOrd="0" parTransId="{3100F305-BA8D-4198-99D0-C9C743F96B2F}" sibTransId="{8517B1B8-E426-4C4B-A68F-1D8E562C00E7}"/>
    <dgm:cxn modelId="{6F548764-573E-4CFD-9360-2B9B6AC29091}" type="presOf" srcId="{F74FB55E-4E8D-4209-A386-EC84CB37653E}" destId="{B5805C49-7421-408B-993D-3C550CC9CEE3}" srcOrd="1" destOrd="0" presId="urn:microsoft.com/office/officeart/2005/8/layout/hierarchy2"/>
    <dgm:cxn modelId="{9B18938C-9D37-4188-9F07-E236E9994B8A}" type="presOf" srcId="{F74FB55E-4E8D-4209-A386-EC84CB37653E}" destId="{1FE0050A-08B5-41A7-B8E9-EFCA6AB5D4F6}" srcOrd="0" destOrd="0" presId="urn:microsoft.com/office/officeart/2005/8/layout/hierarchy2"/>
    <dgm:cxn modelId="{4F2D6383-944D-4B3A-B5B8-DB3F61443F51}" type="presOf" srcId="{B4CBF088-04AE-4034-B6BB-085549EED17B}" destId="{6FDEB7E3-7301-4E40-951C-EE76DE7DEA3D}" srcOrd="0" destOrd="0" presId="urn:microsoft.com/office/officeart/2005/8/layout/hierarchy2"/>
    <dgm:cxn modelId="{4D8985D8-DC1F-441D-B9BC-78E08FEAD0D7}" srcId="{724B590A-AE9E-4A30-8EA6-3AC89DA8E37D}" destId="{91545295-C9DE-4099-8EE3-6AA8DD5BA46D}" srcOrd="1" destOrd="0" parTransId="{9ED6082D-865B-428D-B30B-487A32D6B8B3}" sibTransId="{D1240E41-F03C-406C-B987-AEA86F15E20C}"/>
    <dgm:cxn modelId="{39E0DD9A-59D0-4B8A-8CDE-A0782A880EFD}" type="presOf" srcId="{E9DF8CB9-3D78-49A9-AFF6-EAE433BB47CC}" destId="{60D675B3-D437-4A37-8868-55C1975C27B8}" srcOrd="0" destOrd="0" presId="urn:microsoft.com/office/officeart/2005/8/layout/hierarchy2"/>
    <dgm:cxn modelId="{24BC0D85-4819-4930-93F5-8879420D15E3}" type="presOf" srcId="{F2979AEB-9BA2-4F72-BE04-39A1E91353F0}" destId="{4A0B6296-D7C6-4158-A619-C8319C876772}" srcOrd="0" destOrd="0" presId="urn:microsoft.com/office/officeart/2005/8/layout/hierarchy2"/>
    <dgm:cxn modelId="{6D65BC58-D7BC-4616-8A19-463FC7F86DB1}" type="presOf" srcId="{3100F305-BA8D-4198-99D0-C9C743F96B2F}" destId="{319F1414-0995-4AC0-8429-35E7BB2BE009}" srcOrd="0" destOrd="0" presId="urn:microsoft.com/office/officeart/2005/8/layout/hierarchy2"/>
    <dgm:cxn modelId="{7AAE72DC-FA7B-4790-A053-57E83CEEAA67}" type="presOf" srcId="{EC73DC71-E49C-4581-9F11-B384F4736F8A}" destId="{E9588AEF-7A6B-43B3-AFDA-A4353B101D81}" srcOrd="0" destOrd="0" presId="urn:microsoft.com/office/officeart/2005/8/layout/hierarchy2"/>
    <dgm:cxn modelId="{48114972-7184-4EEC-B837-7AD0146514AD}" srcId="{EC73DC71-E49C-4581-9F11-B384F4736F8A}" destId="{64632A8D-FB25-47F5-9981-6913CFB2EF99}" srcOrd="2" destOrd="0" parTransId="{B1542B41-2131-4727-92CF-AF287C0EB3A0}" sibTransId="{64ADA71C-7E3E-4E9B-8D88-1EBEE3FE1146}"/>
    <dgm:cxn modelId="{4E52EB9C-4FDF-4916-9AE2-AE02326E8CC8}" srcId="{724B590A-AE9E-4A30-8EA6-3AC89DA8E37D}" destId="{E9DF8CB9-3D78-49A9-AFF6-EAE433BB47CC}" srcOrd="2" destOrd="0" parTransId="{69F44D3C-92F9-48C2-A3D5-6AF36327CBD8}" sibTransId="{0F14ED96-22A8-467D-B957-28A962C07E2B}"/>
    <dgm:cxn modelId="{110F5494-6A72-4284-AA38-2C9639E76C41}" type="presOf" srcId="{20AA6536-A448-4E57-89E4-01E5B6D92BED}" destId="{2A1459E1-F90C-4CF9-8B9A-05BA6E77B442}" srcOrd="0" destOrd="0" presId="urn:microsoft.com/office/officeart/2005/8/layout/hierarchy2"/>
    <dgm:cxn modelId="{D1160AE3-10FB-44E4-91CD-F13FB4B29AB2}" srcId="{EC73DC71-E49C-4581-9F11-B384F4736F8A}" destId="{724B590A-AE9E-4A30-8EA6-3AC89DA8E37D}" srcOrd="0" destOrd="0" parTransId="{6217C249-CCE1-4CBB-9842-5426562F4D36}" sibTransId="{41404D82-A714-4B51-8273-15CDD5F4C874}"/>
    <dgm:cxn modelId="{A17BA0D3-ADCC-4F25-9241-162B631A4339}" type="presOf" srcId="{9ED6082D-865B-428D-B30B-487A32D6B8B3}" destId="{C55993AF-05D5-4B58-84E4-80DD6AFB640D}" srcOrd="1" destOrd="0" presId="urn:microsoft.com/office/officeart/2005/8/layout/hierarchy2"/>
    <dgm:cxn modelId="{B456DD18-AD08-4DA2-AE25-EA5CECAC529E}" type="presOf" srcId="{69F44D3C-92F9-48C2-A3D5-6AF36327CBD8}" destId="{0CE9D261-D6F5-4C46-9CB1-4BA23A1F7394}" srcOrd="1" destOrd="0" presId="urn:microsoft.com/office/officeart/2005/8/layout/hierarchy2"/>
    <dgm:cxn modelId="{A8393798-A957-4E5C-994C-98821B2E4076}" type="presOf" srcId="{64632A8D-FB25-47F5-9981-6913CFB2EF99}" destId="{127CBF8C-6F88-49C8-A43F-861DC179D0FE}" srcOrd="0" destOrd="0" presId="urn:microsoft.com/office/officeart/2005/8/layout/hierarchy2"/>
    <dgm:cxn modelId="{90EE5465-5C8F-4586-98C3-4DCE73A11652}" type="presOf" srcId="{69F44D3C-92F9-48C2-A3D5-6AF36327CBD8}" destId="{5CD5FA97-910B-4AD0-B8B8-E5BBDC4E25F8}" srcOrd="0" destOrd="0" presId="urn:microsoft.com/office/officeart/2005/8/layout/hierarchy2"/>
    <dgm:cxn modelId="{92EB5AF4-8DF8-470E-91C9-513FD1D76880}" type="presOf" srcId="{724B590A-AE9E-4A30-8EA6-3AC89DA8E37D}" destId="{3CD3A10C-689F-4599-8062-C828C41DDB54}" srcOrd="0" destOrd="0" presId="urn:microsoft.com/office/officeart/2005/8/layout/hierarchy2"/>
    <dgm:cxn modelId="{CD2CBC96-548F-4DEB-943F-7F020EB9E4E9}" type="presOf" srcId="{F9838DC2-F7A9-4C73-B51F-6A5243687F32}" destId="{2EF044C6-7ABC-46D5-9E68-A4B210A54854}" srcOrd="1" destOrd="0" presId="urn:microsoft.com/office/officeart/2005/8/layout/hierarchy2"/>
    <dgm:cxn modelId="{7F0B7B6F-C315-4E38-B9ED-20DD57D2E28D}" srcId="{F2979AEB-9BA2-4F72-BE04-39A1E91353F0}" destId="{06D43C60-172A-405E-BE18-9C1BBD121857}" srcOrd="0" destOrd="0" parTransId="{F74FB55E-4E8D-4209-A386-EC84CB37653E}" sibTransId="{C2BE3305-FD56-4198-9D48-B2CDE5606951}"/>
    <dgm:cxn modelId="{687EF478-2C6D-4484-86BF-6623C7219B02}" type="presOf" srcId="{20AA6536-A448-4E57-89E4-01E5B6D92BED}" destId="{EDB6E1E7-6B6C-4593-AD18-41F72FD76A57}" srcOrd="1" destOrd="0" presId="urn:microsoft.com/office/officeart/2005/8/layout/hierarchy2"/>
    <dgm:cxn modelId="{6E04F466-1C64-4CFE-B8A0-1448AFF95E40}" type="presOf" srcId="{14E7DDDA-D7F1-4791-B650-AA769B59EAA2}" destId="{6E580BAA-3079-40C3-9E22-3A5977C5DC3F}" srcOrd="0" destOrd="0" presId="urn:microsoft.com/office/officeart/2005/8/layout/hierarchy2"/>
    <dgm:cxn modelId="{BEA05121-1FB3-4654-A68F-96203A7EA854}" srcId="{EC73DC71-E49C-4581-9F11-B384F4736F8A}" destId="{94B8BD43-F8C6-4840-9091-BBE30E376F04}" srcOrd="1" destOrd="0" parTransId="{D5FDBB8B-2797-4E08-8749-85171636AE87}" sibTransId="{D0DADDE3-C5C2-4A32-B6CE-CE103711AD03}"/>
    <dgm:cxn modelId="{908B40F9-EE87-4BD7-84FA-29D2E270FBDE}" type="presParOf" srcId="{E9588AEF-7A6B-43B3-AFDA-A4353B101D81}" destId="{54960F24-AD4F-4374-A7B8-8AB2B8506ADB}" srcOrd="0" destOrd="0" presId="urn:microsoft.com/office/officeart/2005/8/layout/hierarchy2"/>
    <dgm:cxn modelId="{AD39A1C1-2789-496D-AB20-8790AC6EA751}" type="presParOf" srcId="{54960F24-AD4F-4374-A7B8-8AB2B8506ADB}" destId="{3CD3A10C-689F-4599-8062-C828C41DDB54}" srcOrd="0" destOrd="0" presId="urn:microsoft.com/office/officeart/2005/8/layout/hierarchy2"/>
    <dgm:cxn modelId="{3D5002B9-5CE4-4658-A39B-A571F6BF8821}" type="presParOf" srcId="{54960F24-AD4F-4374-A7B8-8AB2B8506ADB}" destId="{32325F88-90E2-4B65-AEA1-0379D3110904}" srcOrd="1" destOrd="0" presId="urn:microsoft.com/office/officeart/2005/8/layout/hierarchy2"/>
    <dgm:cxn modelId="{9D2F62EB-56AC-4F47-9414-C4F48DD09A4C}" type="presParOf" srcId="{32325F88-90E2-4B65-AEA1-0379D3110904}" destId="{32F68FC9-8950-482A-88C7-9EED3CB6FA11}" srcOrd="0" destOrd="0" presId="urn:microsoft.com/office/officeart/2005/8/layout/hierarchy2"/>
    <dgm:cxn modelId="{D17A2B31-0018-41BD-A98E-4E8EE4DA2D9B}" type="presParOf" srcId="{32F68FC9-8950-482A-88C7-9EED3CB6FA11}" destId="{2EF044C6-7ABC-46D5-9E68-A4B210A54854}" srcOrd="0" destOrd="0" presId="urn:microsoft.com/office/officeart/2005/8/layout/hierarchy2"/>
    <dgm:cxn modelId="{C201AB00-B2AD-4DD7-916D-01AFE22F8641}" type="presParOf" srcId="{32325F88-90E2-4B65-AEA1-0379D3110904}" destId="{BB687BDE-5778-42D3-AE2E-D05D1DD372ED}" srcOrd="1" destOrd="0" presId="urn:microsoft.com/office/officeart/2005/8/layout/hierarchy2"/>
    <dgm:cxn modelId="{E71480D7-6749-4CA6-92A3-1F0AE48332A9}" type="presParOf" srcId="{BB687BDE-5778-42D3-AE2E-D05D1DD372ED}" destId="{4A0B6296-D7C6-4158-A619-C8319C876772}" srcOrd="0" destOrd="0" presId="urn:microsoft.com/office/officeart/2005/8/layout/hierarchy2"/>
    <dgm:cxn modelId="{BB970464-D81E-455D-94F7-10E6C00972CF}" type="presParOf" srcId="{BB687BDE-5778-42D3-AE2E-D05D1DD372ED}" destId="{2E31F320-A019-49E3-88BD-C45869AB9BB2}" srcOrd="1" destOrd="0" presId="urn:microsoft.com/office/officeart/2005/8/layout/hierarchy2"/>
    <dgm:cxn modelId="{733706AD-8A05-4A7B-82D2-1FF045321B34}" type="presParOf" srcId="{2E31F320-A019-49E3-88BD-C45869AB9BB2}" destId="{1FE0050A-08B5-41A7-B8E9-EFCA6AB5D4F6}" srcOrd="0" destOrd="0" presId="urn:microsoft.com/office/officeart/2005/8/layout/hierarchy2"/>
    <dgm:cxn modelId="{38D74354-E27A-4DB1-9CE4-A00DFF5215A6}" type="presParOf" srcId="{1FE0050A-08B5-41A7-B8E9-EFCA6AB5D4F6}" destId="{B5805C49-7421-408B-993D-3C550CC9CEE3}" srcOrd="0" destOrd="0" presId="urn:microsoft.com/office/officeart/2005/8/layout/hierarchy2"/>
    <dgm:cxn modelId="{534F24A0-119A-4DE9-AF9A-10E2ADEB9F3A}" type="presParOf" srcId="{2E31F320-A019-49E3-88BD-C45869AB9BB2}" destId="{7792A36C-74FB-4830-92FC-379D16BB3419}" srcOrd="1" destOrd="0" presId="urn:microsoft.com/office/officeart/2005/8/layout/hierarchy2"/>
    <dgm:cxn modelId="{32DB5CA7-523A-4628-9A1F-28A39475185C}" type="presParOf" srcId="{7792A36C-74FB-4830-92FC-379D16BB3419}" destId="{9B528D5F-B020-43E5-8675-BE119E9D6B30}" srcOrd="0" destOrd="0" presId="urn:microsoft.com/office/officeart/2005/8/layout/hierarchy2"/>
    <dgm:cxn modelId="{58816F30-7BBC-467B-A6C9-4657CCE407F3}" type="presParOf" srcId="{7792A36C-74FB-4830-92FC-379D16BB3419}" destId="{C757CCFA-7C5B-4B3B-90C2-0EDA58C79C3E}" srcOrd="1" destOrd="0" presId="urn:microsoft.com/office/officeart/2005/8/layout/hierarchy2"/>
    <dgm:cxn modelId="{E6B3C1BE-280C-484B-8E68-826509DAC0A2}" type="presParOf" srcId="{32325F88-90E2-4B65-AEA1-0379D3110904}" destId="{33F57717-C3F1-436E-B335-BC0D1AC7E2D0}" srcOrd="2" destOrd="0" presId="urn:microsoft.com/office/officeart/2005/8/layout/hierarchy2"/>
    <dgm:cxn modelId="{56ECF521-4A19-49EF-9C15-6B6DAF58786C}" type="presParOf" srcId="{33F57717-C3F1-436E-B335-BC0D1AC7E2D0}" destId="{C55993AF-05D5-4B58-84E4-80DD6AFB640D}" srcOrd="0" destOrd="0" presId="urn:microsoft.com/office/officeart/2005/8/layout/hierarchy2"/>
    <dgm:cxn modelId="{CB4315B1-F9BA-4498-AD61-30DE78509623}" type="presParOf" srcId="{32325F88-90E2-4B65-AEA1-0379D3110904}" destId="{0CDEE8DE-501F-49F8-A240-9960A3708365}" srcOrd="3" destOrd="0" presId="urn:microsoft.com/office/officeart/2005/8/layout/hierarchy2"/>
    <dgm:cxn modelId="{DC5470B6-7973-4D88-8468-859E54AF5466}" type="presParOf" srcId="{0CDEE8DE-501F-49F8-A240-9960A3708365}" destId="{FEC8DD7F-4BFB-4275-BAF9-3B2D02268892}" srcOrd="0" destOrd="0" presId="urn:microsoft.com/office/officeart/2005/8/layout/hierarchy2"/>
    <dgm:cxn modelId="{945372A3-C0CE-4FD2-82D3-54FCD6E0666E}" type="presParOf" srcId="{0CDEE8DE-501F-49F8-A240-9960A3708365}" destId="{D8791657-0176-4F55-9F18-47C07C8A2930}" srcOrd="1" destOrd="0" presId="urn:microsoft.com/office/officeart/2005/8/layout/hierarchy2"/>
    <dgm:cxn modelId="{69831064-1CC6-4A6C-AEFA-B2376DD4A819}" type="presParOf" srcId="{D8791657-0176-4F55-9F18-47C07C8A2930}" destId="{319F1414-0995-4AC0-8429-35E7BB2BE009}" srcOrd="0" destOrd="0" presId="urn:microsoft.com/office/officeart/2005/8/layout/hierarchy2"/>
    <dgm:cxn modelId="{C3EA28C4-5474-486C-B67F-BB0A71E812F4}" type="presParOf" srcId="{319F1414-0995-4AC0-8429-35E7BB2BE009}" destId="{152BCBD1-EA7C-4DFF-9F2C-6F184DA7850D}" srcOrd="0" destOrd="0" presId="urn:microsoft.com/office/officeart/2005/8/layout/hierarchy2"/>
    <dgm:cxn modelId="{26736F84-223F-419E-8E73-D6278D3F828C}" type="presParOf" srcId="{D8791657-0176-4F55-9F18-47C07C8A2930}" destId="{BE045381-9600-4759-A6E0-348C354BC5F5}" srcOrd="1" destOrd="0" presId="urn:microsoft.com/office/officeart/2005/8/layout/hierarchy2"/>
    <dgm:cxn modelId="{9E297E45-8539-4115-A5C0-2B676185A9AD}" type="presParOf" srcId="{BE045381-9600-4759-A6E0-348C354BC5F5}" destId="{6FDEB7E3-7301-4E40-951C-EE76DE7DEA3D}" srcOrd="0" destOrd="0" presId="urn:microsoft.com/office/officeart/2005/8/layout/hierarchy2"/>
    <dgm:cxn modelId="{0F4397C7-0C48-4F5E-8C18-148776A26224}" type="presParOf" srcId="{BE045381-9600-4759-A6E0-348C354BC5F5}" destId="{D2D6FBBF-1792-4C0B-9B0B-00BFE3867F12}" srcOrd="1" destOrd="0" presId="urn:microsoft.com/office/officeart/2005/8/layout/hierarchy2"/>
    <dgm:cxn modelId="{9A11A046-609E-4C1D-8ED0-B509296D1B03}" type="presParOf" srcId="{32325F88-90E2-4B65-AEA1-0379D3110904}" destId="{5CD5FA97-910B-4AD0-B8B8-E5BBDC4E25F8}" srcOrd="4" destOrd="0" presId="urn:microsoft.com/office/officeart/2005/8/layout/hierarchy2"/>
    <dgm:cxn modelId="{28473C01-BFFC-4C1F-AE9B-2A64EC9FC5D8}" type="presParOf" srcId="{5CD5FA97-910B-4AD0-B8B8-E5BBDC4E25F8}" destId="{0CE9D261-D6F5-4C46-9CB1-4BA23A1F7394}" srcOrd="0" destOrd="0" presId="urn:microsoft.com/office/officeart/2005/8/layout/hierarchy2"/>
    <dgm:cxn modelId="{05AAE95C-0DF7-4B19-AD40-128762F624A5}" type="presParOf" srcId="{32325F88-90E2-4B65-AEA1-0379D3110904}" destId="{D86A6D1E-428B-4149-844D-73F5635CC000}" srcOrd="5" destOrd="0" presId="urn:microsoft.com/office/officeart/2005/8/layout/hierarchy2"/>
    <dgm:cxn modelId="{434F5E7C-8E94-477F-9787-29B755311FC3}" type="presParOf" srcId="{D86A6D1E-428B-4149-844D-73F5635CC000}" destId="{60D675B3-D437-4A37-8868-55C1975C27B8}" srcOrd="0" destOrd="0" presId="urn:microsoft.com/office/officeart/2005/8/layout/hierarchy2"/>
    <dgm:cxn modelId="{42004F0B-7F48-496A-9F8C-EC83016C0745}" type="presParOf" srcId="{D86A6D1E-428B-4149-844D-73F5635CC000}" destId="{C1D54219-62FC-4D32-BA8D-10C75509DA10}" srcOrd="1" destOrd="0" presId="urn:microsoft.com/office/officeart/2005/8/layout/hierarchy2"/>
    <dgm:cxn modelId="{0C686CD5-A014-4B15-9980-0F7A43B67C4C}" type="presParOf" srcId="{32325F88-90E2-4B65-AEA1-0379D3110904}" destId="{2A1459E1-F90C-4CF9-8B9A-05BA6E77B442}" srcOrd="6" destOrd="0" presId="urn:microsoft.com/office/officeart/2005/8/layout/hierarchy2"/>
    <dgm:cxn modelId="{1A46A82A-0022-4D97-B0F8-4D18A4F91361}" type="presParOf" srcId="{2A1459E1-F90C-4CF9-8B9A-05BA6E77B442}" destId="{EDB6E1E7-6B6C-4593-AD18-41F72FD76A57}" srcOrd="0" destOrd="0" presId="urn:microsoft.com/office/officeart/2005/8/layout/hierarchy2"/>
    <dgm:cxn modelId="{8BF0574E-6BC9-4E9B-A187-6D19E3A43F0F}" type="presParOf" srcId="{32325F88-90E2-4B65-AEA1-0379D3110904}" destId="{FC107A79-5239-4F64-9008-2CF2814AD23F}" srcOrd="7" destOrd="0" presId="urn:microsoft.com/office/officeart/2005/8/layout/hierarchy2"/>
    <dgm:cxn modelId="{2C46AAD4-FD74-4E91-A415-A50BEA79B63D}" type="presParOf" srcId="{FC107A79-5239-4F64-9008-2CF2814AD23F}" destId="{6E580BAA-3079-40C3-9E22-3A5977C5DC3F}" srcOrd="0" destOrd="0" presId="urn:microsoft.com/office/officeart/2005/8/layout/hierarchy2"/>
    <dgm:cxn modelId="{20AE5A70-8174-4919-A411-149BAE55860B}" type="presParOf" srcId="{FC107A79-5239-4F64-9008-2CF2814AD23F}" destId="{0C035A30-DAC3-41DB-B5A2-BD974FF64FBE}" srcOrd="1" destOrd="0" presId="urn:microsoft.com/office/officeart/2005/8/layout/hierarchy2"/>
    <dgm:cxn modelId="{C7A1030A-6248-4AA1-8E07-099963707D9F}" type="presParOf" srcId="{E9588AEF-7A6B-43B3-AFDA-A4353B101D81}" destId="{3255B646-D816-43F2-9DC9-E4EF128BE1C1}" srcOrd="1" destOrd="0" presId="urn:microsoft.com/office/officeart/2005/8/layout/hierarchy2"/>
    <dgm:cxn modelId="{A0FD82BF-08E1-4EE1-9582-C2399A63C8B6}" type="presParOf" srcId="{3255B646-D816-43F2-9DC9-E4EF128BE1C1}" destId="{171EA4FD-00D8-43C9-889F-8AFFE3075309}" srcOrd="0" destOrd="0" presId="urn:microsoft.com/office/officeart/2005/8/layout/hierarchy2"/>
    <dgm:cxn modelId="{C04FD6B6-96C6-4045-93A3-9C30600289D8}" type="presParOf" srcId="{3255B646-D816-43F2-9DC9-E4EF128BE1C1}" destId="{6FE3AA23-6963-401C-9FC1-C4084080049F}" srcOrd="1" destOrd="0" presId="urn:microsoft.com/office/officeart/2005/8/layout/hierarchy2"/>
    <dgm:cxn modelId="{70176B24-D697-4660-B908-2B8B44BC1E65}" type="presParOf" srcId="{E9588AEF-7A6B-43B3-AFDA-A4353B101D81}" destId="{F4CCA9B1-EF7D-4104-A5D1-5C7F92DF3FEC}" srcOrd="2" destOrd="0" presId="urn:microsoft.com/office/officeart/2005/8/layout/hierarchy2"/>
    <dgm:cxn modelId="{BDB93323-C0AD-4DAC-A620-288640EE4FE6}" type="presParOf" srcId="{F4CCA9B1-EF7D-4104-A5D1-5C7F92DF3FEC}" destId="{127CBF8C-6F88-49C8-A43F-861DC179D0FE}" srcOrd="0" destOrd="0" presId="urn:microsoft.com/office/officeart/2005/8/layout/hierarchy2"/>
    <dgm:cxn modelId="{28E5F20D-17C9-4BF7-8D12-04BB19FE91C0}" type="presParOf" srcId="{F4CCA9B1-EF7D-4104-A5D1-5C7F92DF3FEC}" destId="{0283E66C-17DF-4ABA-A280-94198DAD2D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E19AF9-D7F4-499D-9893-964049A1BB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EABE18-CFE1-4877-A3F0-6206212CBC69}">
      <dgm:prSet phldrT="[Texte]" custT="1"/>
      <dgm:spPr/>
      <dgm:t>
        <a:bodyPr/>
        <a:lstStyle/>
        <a:p>
          <a:r>
            <a:rPr lang="fr-FR" sz="3200" b="1" dirty="0" smtClean="0"/>
            <a:t>Burkina</a:t>
          </a:r>
          <a:r>
            <a:rPr lang="fr-FR" sz="3200" b="1" baseline="0" dirty="0" smtClean="0"/>
            <a:t> Faso</a:t>
          </a:r>
        </a:p>
        <a:p>
          <a:r>
            <a:rPr lang="fr-FR" sz="2800" baseline="0" dirty="0" smtClean="0"/>
            <a:t>(SNDR)</a:t>
          </a:r>
          <a:endParaRPr lang="fr-FR" sz="2800" dirty="0"/>
        </a:p>
      </dgm:t>
    </dgm:pt>
    <dgm:pt modelId="{759AD282-81BE-4721-BF87-FC6005B80A8C}" type="parTrans" cxnId="{C851E776-F548-4950-8437-EC7BD2D7EEBA}">
      <dgm:prSet/>
      <dgm:spPr/>
      <dgm:t>
        <a:bodyPr/>
        <a:lstStyle/>
        <a:p>
          <a:endParaRPr lang="fr-FR"/>
        </a:p>
      </dgm:t>
    </dgm:pt>
    <dgm:pt modelId="{320ADC7D-6DD0-498B-B3F7-2FAF501DEEFB}" type="sibTrans" cxnId="{C851E776-F548-4950-8437-EC7BD2D7EEBA}">
      <dgm:prSet/>
      <dgm:spPr/>
      <dgm:t>
        <a:bodyPr/>
        <a:lstStyle/>
        <a:p>
          <a:endParaRPr lang="fr-FR"/>
        </a:p>
      </dgm:t>
    </dgm:pt>
    <dgm:pt modelId="{747AAE09-4B85-4AD7-9C5C-D1547DD87B5B}">
      <dgm:prSet phldrT="[Texte]"/>
      <dgm:spPr/>
      <dgm:t>
        <a:bodyPr/>
        <a:lstStyle/>
        <a:p>
          <a:r>
            <a:rPr lang="fr-FR" dirty="0" smtClean="0"/>
            <a:t>contribuer à une augmentation durable de la production nationale de riz en quantité et en qualité, afin de satisfaire aux besoins et exigences des consommateurs</a:t>
          </a:r>
          <a:endParaRPr lang="fr-FR" dirty="0"/>
        </a:p>
      </dgm:t>
    </dgm:pt>
    <dgm:pt modelId="{29556C83-476A-48F4-8E90-43AE988AFAA9}" type="parTrans" cxnId="{ED4BB5A2-D89D-456A-A8DA-206FA6B22506}">
      <dgm:prSet/>
      <dgm:spPr/>
      <dgm:t>
        <a:bodyPr/>
        <a:lstStyle/>
        <a:p>
          <a:endParaRPr lang="fr-FR"/>
        </a:p>
      </dgm:t>
    </dgm:pt>
    <dgm:pt modelId="{E928F022-1D6E-443A-9767-97EBDAA652EA}" type="sibTrans" cxnId="{ED4BB5A2-D89D-456A-A8DA-206FA6B22506}">
      <dgm:prSet/>
      <dgm:spPr/>
      <dgm:t>
        <a:bodyPr/>
        <a:lstStyle/>
        <a:p>
          <a:endParaRPr lang="fr-FR"/>
        </a:p>
      </dgm:t>
    </dgm:pt>
    <dgm:pt modelId="{E89D75B0-E959-4C87-8CF8-FFEDFB7F0AE4}">
      <dgm:prSet phldrT="[Texte]" custT="1"/>
      <dgm:spPr/>
      <dgm:t>
        <a:bodyPr/>
        <a:lstStyle/>
        <a:p>
          <a:r>
            <a:rPr lang="fr-FR" sz="3200" b="1" dirty="0" smtClean="0"/>
            <a:t>Ghana</a:t>
          </a:r>
          <a:r>
            <a:rPr lang="fr-FR" sz="2800" dirty="0" smtClean="0"/>
            <a:t> </a:t>
          </a:r>
        </a:p>
        <a:p>
          <a:r>
            <a:rPr lang="fr-FR" sz="2800" baseline="0" dirty="0" smtClean="0"/>
            <a:t>(G-NRDS)</a:t>
          </a:r>
          <a:endParaRPr lang="fr-FR" sz="2800" dirty="0"/>
        </a:p>
      </dgm:t>
    </dgm:pt>
    <dgm:pt modelId="{5B8B545B-E07C-4A0D-A70C-693C7C911973}" type="parTrans" cxnId="{1C2B5A9E-C5CE-4BB6-A43F-5A2C1FB240FA}">
      <dgm:prSet/>
      <dgm:spPr/>
      <dgm:t>
        <a:bodyPr/>
        <a:lstStyle/>
        <a:p>
          <a:endParaRPr lang="fr-FR"/>
        </a:p>
      </dgm:t>
    </dgm:pt>
    <dgm:pt modelId="{99AADB00-818B-441B-A0E6-310B67DF0169}" type="sibTrans" cxnId="{1C2B5A9E-C5CE-4BB6-A43F-5A2C1FB240FA}">
      <dgm:prSet/>
      <dgm:spPr/>
      <dgm:t>
        <a:bodyPr/>
        <a:lstStyle/>
        <a:p>
          <a:endParaRPr lang="fr-FR"/>
        </a:p>
      </dgm:t>
    </dgm:pt>
    <dgm:pt modelId="{25F663F5-70ED-4B9E-AB86-3F9C8FBB7DFC}">
      <dgm:prSet phldrT="[Texte]"/>
      <dgm:spPr/>
      <dgm:t>
        <a:bodyPr/>
        <a:lstStyle/>
        <a:p>
          <a:r>
            <a:rPr lang="fr-FR" dirty="0" smtClean="0"/>
            <a:t>vise globalement la sécurité alimentaire nationale, l’accroissement des revenus et la réduction de la pauvreté</a:t>
          </a:r>
          <a:endParaRPr lang="fr-FR" dirty="0"/>
        </a:p>
      </dgm:t>
    </dgm:pt>
    <dgm:pt modelId="{C6A68EFE-757D-47E4-AA4D-E1143A5F52AC}" type="parTrans" cxnId="{1A9ABA22-C2A0-4795-B3CC-058FFCCA3D98}">
      <dgm:prSet/>
      <dgm:spPr/>
      <dgm:t>
        <a:bodyPr/>
        <a:lstStyle/>
        <a:p>
          <a:endParaRPr lang="fr-FR"/>
        </a:p>
      </dgm:t>
    </dgm:pt>
    <dgm:pt modelId="{659B7DB6-3447-438F-BCB5-E9A87FEF249D}" type="sibTrans" cxnId="{1A9ABA22-C2A0-4795-B3CC-058FFCCA3D98}">
      <dgm:prSet/>
      <dgm:spPr/>
      <dgm:t>
        <a:bodyPr/>
        <a:lstStyle/>
        <a:p>
          <a:endParaRPr lang="fr-FR"/>
        </a:p>
      </dgm:t>
    </dgm:pt>
    <dgm:pt modelId="{FFD83C35-8434-4DF1-B1B3-D6F89F2A9808}">
      <dgm:prSet phldrT="[Texte]"/>
      <dgm:spPr/>
      <dgm:t>
        <a:bodyPr/>
        <a:lstStyle/>
        <a:p>
          <a:r>
            <a:rPr lang="fr-FR" b="1" dirty="0" smtClean="0"/>
            <a:t>Mali </a:t>
          </a:r>
        </a:p>
        <a:p>
          <a:r>
            <a:rPr lang="fr-FR" dirty="0" smtClean="0"/>
            <a:t>(PIFR)</a:t>
          </a:r>
          <a:endParaRPr lang="fr-FR" dirty="0"/>
        </a:p>
      </dgm:t>
    </dgm:pt>
    <dgm:pt modelId="{A6728FE6-AF6C-48E5-AAD6-0AD154F5E0BF}" type="parTrans" cxnId="{111AA781-3FB2-48FE-B028-D998D17B7369}">
      <dgm:prSet/>
      <dgm:spPr/>
      <dgm:t>
        <a:bodyPr/>
        <a:lstStyle/>
        <a:p>
          <a:endParaRPr lang="fr-FR"/>
        </a:p>
      </dgm:t>
    </dgm:pt>
    <dgm:pt modelId="{BF3D8DED-8813-449B-92CF-E742E89C695A}" type="sibTrans" cxnId="{111AA781-3FB2-48FE-B028-D998D17B7369}">
      <dgm:prSet/>
      <dgm:spPr/>
      <dgm:t>
        <a:bodyPr/>
        <a:lstStyle/>
        <a:p>
          <a:endParaRPr lang="fr-FR"/>
        </a:p>
      </dgm:t>
    </dgm:pt>
    <dgm:pt modelId="{6E28D367-44E9-4704-AFD1-D9F21A805976}">
      <dgm:prSet phldrT="[Texte]"/>
      <dgm:spPr/>
      <dgm:t>
        <a:bodyPr/>
        <a:lstStyle/>
        <a:p>
          <a:r>
            <a:rPr lang="fr-FR" dirty="0" smtClean="0"/>
            <a:t>élever le niveau de production du paddy de 3,4 millions de tonnes en 2007 à 12,8 millions de tonnes en 2018</a:t>
          </a:r>
          <a:endParaRPr lang="fr-FR" dirty="0"/>
        </a:p>
      </dgm:t>
    </dgm:pt>
    <dgm:pt modelId="{4490ECAA-C644-4A8E-8D1C-2DF72FE6822F}" type="parTrans" cxnId="{AF6FEC1E-AE39-41FE-B797-DA3748DB73F4}">
      <dgm:prSet/>
      <dgm:spPr/>
      <dgm:t>
        <a:bodyPr/>
        <a:lstStyle/>
        <a:p>
          <a:endParaRPr lang="fr-FR"/>
        </a:p>
      </dgm:t>
    </dgm:pt>
    <dgm:pt modelId="{7ADCE1BB-3DA9-4980-BACA-22FB816AC3A9}" type="sibTrans" cxnId="{AF6FEC1E-AE39-41FE-B797-DA3748DB73F4}">
      <dgm:prSet/>
      <dgm:spPr/>
      <dgm:t>
        <a:bodyPr/>
        <a:lstStyle/>
        <a:p>
          <a:endParaRPr lang="fr-FR"/>
        </a:p>
      </dgm:t>
    </dgm:pt>
    <dgm:pt modelId="{E81A7283-1E78-4B85-8B5C-63EAAEFB29DF}">
      <dgm:prSet phldrT="[Texte]" custT="1"/>
      <dgm:spPr/>
      <dgm:t>
        <a:bodyPr/>
        <a:lstStyle/>
        <a:p>
          <a:r>
            <a:rPr lang="fr-FR" sz="3200" b="1" dirty="0" smtClean="0"/>
            <a:t>Nigéria</a:t>
          </a:r>
          <a:r>
            <a:rPr lang="fr-FR" sz="2800" dirty="0" smtClean="0"/>
            <a:t> </a:t>
          </a:r>
        </a:p>
        <a:p>
          <a:r>
            <a:rPr lang="fr-FR" sz="2800" baseline="0" dirty="0" smtClean="0"/>
            <a:t>(NRDS)</a:t>
          </a:r>
          <a:endParaRPr lang="fr-FR" sz="2800" dirty="0"/>
        </a:p>
      </dgm:t>
    </dgm:pt>
    <dgm:pt modelId="{C4D58207-BE34-4113-B1E4-5BF8196ACA9E}" type="parTrans" cxnId="{06B480FF-63BC-4A34-9A53-F7BB9ED67B76}">
      <dgm:prSet/>
      <dgm:spPr/>
      <dgm:t>
        <a:bodyPr/>
        <a:lstStyle/>
        <a:p>
          <a:endParaRPr lang="fr-FR"/>
        </a:p>
      </dgm:t>
    </dgm:pt>
    <dgm:pt modelId="{E05C5659-D84A-4762-AC85-FCFA98048467}" type="sibTrans" cxnId="{06B480FF-63BC-4A34-9A53-F7BB9ED67B76}">
      <dgm:prSet/>
      <dgm:spPr/>
      <dgm:t>
        <a:bodyPr/>
        <a:lstStyle/>
        <a:p>
          <a:endParaRPr lang="fr-FR"/>
        </a:p>
      </dgm:t>
    </dgm:pt>
    <dgm:pt modelId="{511DD172-8F2F-4FA1-8560-A2D98CDC976A}" type="pres">
      <dgm:prSet presAssocID="{84E19AF9-D7F4-499D-9893-964049A1BB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D42EFBA-D8CF-4118-B9C4-D391301262EF}" type="pres">
      <dgm:prSet presAssocID="{86EABE18-CFE1-4877-A3F0-6206212CBC69}" presName="linNode" presStyleCnt="0"/>
      <dgm:spPr/>
    </dgm:pt>
    <dgm:pt modelId="{08302F8E-2A48-4D02-A366-C209D9A1CB14}" type="pres">
      <dgm:prSet presAssocID="{86EABE18-CFE1-4877-A3F0-6206212CBC6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F1F531-36ED-4B29-BD35-9C073969CECF}" type="pres">
      <dgm:prSet presAssocID="{86EABE18-CFE1-4877-A3F0-6206212CBC6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2F8984-860E-4F2D-8C81-CCBD0420F7A7}" type="pres">
      <dgm:prSet presAssocID="{320ADC7D-6DD0-498B-B3F7-2FAF501DEEFB}" presName="sp" presStyleCnt="0"/>
      <dgm:spPr/>
    </dgm:pt>
    <dgm:pt modelId="{C11E44E9-7FFB-4279-AAA0-35A5B15AD288}" type="pres">
      <dgm:prSet presAssocID="{E89D75B0-E959-4C87-8CF8-FFEDFB7F0AE4}" presName="linNode" presStyleCnt="0"/>
      <dgm:spPr/>
    </dgm:pt>
    <dgm:pt modelId="{CB1F8FFE-F9DB-4680-A3E3-82C650BB09CF}" type="pres">
      <dgm:prSet presAssocID="{E89D75B0-E959-4C87-8CF8-FFEDFB7F0AE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33F2A8-3BD3-4EAA-9727-6AE69C37056D}" type="pres">
      <dgm:prSet presAssocID="{E89D75B0-E959-4C87-8CF8-FFEDFB7F0AE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1F1D91-1B39-470F-B928-4C3134C4D648}" type="pres">
      <dgm:prSet presAssocID="{99AADB00-818B-441B-A0E6-310B67DF0169}" presName="sp" presStyleCnt="0"/>
      <dgm:spPr/>
    </dgm:pt>
    <dgm:pt modelId="{6096D059-3CBB-450F-AD25-0FF98D422B06}" type="pres">
      <dgm:prSet presAssocID="{FFD83C35-8434-4DF1-B1B3-D6F89F2A9808}" presName="linNode" presStyleCnt="0"/>
      <dgm:spPr/>
    </dgm:pt>
    <dgm:pt modelId="{F3AB8F52-4A19-4050-8B96-51A69D4F805B}" type="pres">
      <dgm:prSet presAssocID="{FFD83C35-8434-4DF1-B1B3-D6F89F2A980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5FBBBF-28ED-4805-9E29-DE53F67934F5}" type="pres">
      <dgm:prSet presAssocID="{FFD83C35-8434-4DF1-B1B3-D6F89F2A9808}" presName="descendantText" presStyleLbl="alignAccFollowNode1" presStyleIdx="2" presStyleCnt="3" custLinFactY="27756" custLinFactNeighborX="-2429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1DACB7-7122-4AF5-9B88-78754E38FFD8}" type="pres">
      <dgm:prSet presAssocID="{BF3D8DED-8813-449B-92CF-E742E89C695A}" presName="sp" presStyleCnt="0"/>
      <dgm:spPr/>
    </dgm:pt>
    <dgm:pt modelId="{35BEBAD5-2C0F-4C02-8F39-4CD5A4EB92E1}" type="pres">
      <dgm:prSet presAssocID="{E81A7283-1E78-4B85-8B5C-63EAAEFB29DF}" presName="linNode" presStyleCnt="0"/>
      <dgm:spPr/>
    </dgm:pt>
    <dgm:pt modelId="{2F6F24A9-8D51-40B5-A27D-7DA342C6DCA9}" type="pres">
      <dgm:prSet presAssocID="{E81A7283-1E78-4B85-8B5C-63EAAEFB29D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6985451-5EB3-463E-B5C0-4F1A5F527F69}" type="presOf" srcId="{25F663F5-70ED-4B9E-AB86-3F9C8FBB7DFC}" destId="{9A33F2A8-3BD3-4EAA-9727-6AE69C37056D}" srcOrd="0" destOrd="0" presId="urn:microsoft.com/office/officeart/2005/8/layout/vList5"/>
    <dgm:cxn modelId="{DEEB7456-7C70-4F71-ADE4-D36B713AB2E1}" type="presOf" srcId="{747AAE09-4B85-4AD7-9C5C-D1547DD87B5B}" destId="{1AF1F531-36ED-4B29-BD35-9C073969CECF}" srcOrd="0" destOrd="0" presId="urn:microsoft.com/office/officeart/2005/8/layout/vList5"/>
    <dgm:cxn modelId="{ED4BB5A2-D89D-456A-A8DA-206FA6B22506}" srcId="{86EABE18-CFE1-4877-A3F0-6206212CBC69}" destId="{747AAE09-4B85-4AD7-9C5C-D1547DD87B5B}" srcOrd="0" destOrd="0" parTransId="{29556C83-476A-48F4-8E90-43AE988AFAA9}" sibTransId="{E928F022-1D6E-443A-9767-97EBDAA652EA}"/>
    <dgm:cxn modelId="{E6470EB0-90A9-4140-8FFD-0F82F70A3F9A}" type="presOf" srcId="{FFD83C35-8434-4DF1-B1B3-D6F89F2A9808}" destId="{F3AB8F52-4A19-4050-8B96-51A69D4F805B}" srcOrd="0" destOrd="0" presId="urn:microsoft.com/office/officeart/2005/8/layout/vList5"/>
    <dgm:cxn modelId="{1C2B5A9E-C5CE-4BB6-A43F-5A2C1FB240FA}" srcId="{84E19AF9-D7F4-499D-9893-964049A1BB9B}" destId="{E89D75B0-E959-4C87-8CF8-FFEDFB7F0AE4}" srcOrd="1" destOrd="0" parTransId="{5B8B545B-E07C-4A0D-A70C-693C7C911973}" sibTransId="{99AADB00-818B-441B-A0E6-310B67DF0169}"/>
    <dgm:cxn modelId="{C851E776-F548-4950-8437-EC7BD2D7EEBA}" srcId="{84E19AF9-D7F4-499D-9893-964049A1BB9B}" destId="{86EABE18-CFE1-4877-A3F0-6206212CBC69}" srcOrd="0" destOrd="0" parTransId="{759AD282-81BE-4721-BF87-FC6005B80A8C}" sibTransId="{320ADC7D-6DD0-498B-B3F7-2FAF501DEEFB}"/>
    <dgm:cxn modelId="{AF6FEC1E-AE39-41FE-B797-DA3748DB73F4}" srcId="{FFD83C35-8434-4DF1-B1B3-D6F89F2A9808}" destId="{6E28D367-44E9-4704-AFD1-D9F21A805976}" srcOrd="0" destOrd="0" parTransId="{4490ECAA-C644-4A8E-8D1C-2DF72FE6822F}" sibTransId="{7ADCE1BB-3DA9-4980-BACA-22FB816AC3A9}"/>
    <dgm:cxn modelId="{111AA781-3FB2-48FE-B028-D998D17B7369}" srcId="{84E19AF9-D7F4-499D-9893-964049A1BB9B}" destId="{FFD83C35-8434-4DF1-B1B3-D6F89F2A9808}" srcOrd="2" destOrd="0" parTransId="{A6728FE6-AF6C-48E5-AAD6-0AD154F5E0BF}" sibTransId="{BF3D8DED-8813-449B-92CF-E742E89C695A}"/>
    <dgm:cxn modelId="{FFB31F21-B8C7-4C65-8357-65C0A93CF5EE}" type="presOf" srcId="{E89D75B0-E959-4C87-8CF8-FFEDFB7F0AE4}" destId="{CB1F8FFE-F9DB-4680-A3E3-82C650BB09CF}" srcOrd="0" destOrd="0" presId="urn:microsoft.com/office/officeart/2005/8/layout/vList5"/>
    <dgm:cxn modelId="{217CB065-AC7D-4998-8AAB-1735B300612C}" type="presOf" srcId="{86EABE18-CFE1-4877-A3F0-6206212CBC69}" destId="{08302F8E-2A48-4D02-A366-C209D9A1CB14}" srcOrd="0" destOrd="0" presId="urn:microsoft.com/office/officeart/2005/8/layout/vList5"/>
    <dgm:cxn modelId="{06B480FF-63BC-4A34-9A53-F7BB9ED67B76}" srcId="{84E19AF9-D7F4-499D-9893-964049A1BB9B}" destId="{E81A7283-1E78-4B85-8B5C-63EAAEFB29DF}" srcOrd="3" destOrd="0" parTransId="{C4D58207-BE34-4113-B1E4-5BF8196ACA9E}" sibTransId="{E05C5659-D84A-4762-AC85-FCFA98048467}"/>
    <dgm:cxn modelId="{74DC0D0E-7ADD-4072-AEF9-82C341DFDA24}" type="presOf" srcId="{E81A7283-1E78-4B85-8B5C-63EAAEFB29DF}" destId="{2F6F24A9-8D51-40B5-A27D-7DA342C6DCA9}" srcOrd="0" destOrd="0" presId="urn:microsoft.com/office/officeart/2005/8/layout/vList5"/>
    <dgm:cxn modelId="{1A9ABA22-C2A0-4795-B3CC-058FFCCA3D98}" srcId="{E89D75B0-E959-4C87-8CF8-FFEDFB7F0AE4}" destId="{25F663F5-70ED-4B9E-AB86-3F9C8FBB7DFC}" srcOrd="0" destOrd="0" parTransId="{C6A68EFE-757D-47E4-AA4D-E1143A5F52AC}" sibTransId="{659B7DB6-3447-438F-BCB5-E9A87FEF249D}"/>
    <dgm:cxn modelId="{4BE25DA8-6599-45A8-B3EB-FF96559F108F}" type="presOf" srcId="{84E19AF9-D7F4-499D-9893-964049A1BB9B}" destId="{511DD172-8F2F-4FA1-8560-A2D98CDC976A}" srcOrd="0" destOrd="0" presId="urn:microsoft.com/office/officeart/2005/8/layout/vList5"/>
    <dgm:cxn modelId="{D6ECD294-B505-4948-998E-32B06124FFAA}" type="presOf" srcId="{6E28D367-44E9-4704-AFD1-D9F21A805976}" destId="{2F5FBBBF-28ED-4805-9E29-DE53F67934F5}" srcOrd="0" destOrd="0" presId="urn:microsoft.com/office/officeart/2005/8/layout/vList5"/>
    <dgm:cxn modelId="{CBDD9707-AB18-46E7-8B1E-F885A8B835EC}" type="presParOf" srcId="{511DD172-8F2F-4FA1-8560-A2D98CDC976A}" destId="{4D42EFBA-D8CF-4118-B9C4-D391301262EF}" srcOrd="0" destOrd="0" presId="urn:microsoft.com/office/officeart/2005/8/layout/vList5"/>
    <dgm:cxn modelId="{80BFAE06-BE0A-4BD7-8A80-B31449A009CB}" type="presParOf" srcId="{4D42EFBA-D8CF-4118-B9C4-D391301262EF}" destId="{08302F8E-2A48-4D02-A366-C209D9A1CB14}" srcOrd="0" destOrd="0" presId="urn:microsoft.com/office/officeart/2005/8/layout/vList5"/>
    <dgm:cxn modelId="{1AE3D4F5-2431-4511-BB59-A9E66F98E581}" type="presParOf" srcId="{4D42EFBA-D8CF-4118-B9C4-D391301262EF}" destId="{1AF1F531-36ED-4B29-BD35-9C073969CECF}" srcOrd="1" destOrd="0" presId="urn:microsoft.com/office/officeart/2005/8/layout/vList5"/>
    <dgm:cxn modelId="{95273380-71C4-4E6B-A577-DFCA272E9B09}" type="presParOf" srcId="{511DD172-8F2F-4FA1-8560-A2D98CDC976A}" destId="{A22F8984-860E-4F2D-8C81-CCBD0420F7A7}" srcOrd="1" destOrd="0" presId="urn:microsoft.com/office/officeart/2005/8/layout/vList5"/>
    <dgm:cxn modelId="{C1EEB979-6119-439A-8100-9150AB22F76E}" type="presParOf" srcId="{511DD172-8F2F-4FA1-8560-A2D98CDC976A}" destId="{C11E44E9-7FFB-4279-AAA0-35A5B15AD288}" srcOrd="2" destOrd="0" presId="urn:microsoft.com/office/officeart/2005/8/layout/vList5"/>
    <dgm:cxn modelId="{CDD7C695-D8DC-4E9D-9F8E-FA9ACA2F057B}" type="presParOf" srcId="{C11E44E9-7FFB-4279-AAA0-35A5B15AD288}" destId="{CB1F8FFE-F9DB-4680-A3E3-82C650BB09CF}" srcOrd="0" destOrd="0" presId="urn:microsoft.com/office/officeart/2005/8/layout/vList5"/>
    <dgm:cxn modelId="{9EE316DC-793A-41AE-A691-9725C10B3F8A}" type="presParOf" srcId="{C11E44E9-7FFB-4279-AAA0-35A5B15AD288}" destId="{9A33F2A8-3BD3-4EAA-9727-6AE69C37056D}" srcOrd="1" destOrd="0" presId="urn:microsoft.com/office/officeart/2005/8/layout/vList5"/>
    <dgm:cxn modelId="{6562E3CA-3504-407C-B355-8025E3C59AB3}" type="presParOf" srcId="{511DD172-8F2F-4FA1-8560-A2D98CDC976A}" destId="{761F1D91-1B39-470F-B928-4C3134C4D648}" srcOrd="3" destOrd="0" presId="urn:microsoft.com/office/officeart/2005/8/layout/vList5"/>
    <dgm:cxn modelId="{6C1A6E66-70A2-46F6-806A-1FF8AD456E5F}" type="presParOf" srcId="{511DD172-8F2F-4FA1-8560-A2D98CDC976A}" destId="{6096D059-3CBB-450F-AD25-0FF98D422B06}" srcOrd="4" destOrd="0" presId="urn:microsoft.com/office/officeart/2005/8/layout/vList5"/>
    <dgm:cxn modelId="{4D861CA4-8A19-4176-AABA-A4115CFFE1F7}" type="presParOf" srcId="{6096D059-3CBB-450F-AD25-0FF98D422B06}" destId="{F3AB8F52-4A19-4050-8B96-51A69D4F805B}" srcOrd="0" destOrd="0" presId="urn:microsoft.com/office/officeart/2005/8/layout/vList5"/>
    <dgm:cxn modelId="{9A30FD75-092B-4F7F-8580-A1C0116D2FD9}" type="presParOf" srcId="{6096D059-3CBB-450F-AD25-0FF98D422B06}" destId="{2F5FBBBF-28ED-4805-9E29-DE53F67934F5}" srcOrd="1" destOrd="0" presId="urn:microsoft.com/office/officeart/2005/8/layout/vList5"/>
    <dgm:cxn modelId="{3BBB7BC0-F15E-4955-A274-7F6ED7D373B7}" type="presParOf" srcId="{511DD172-8F2F-4FA1-8560-A2D98CDC976A}" destId="{851DACB7-7122-4AF5-9B88-78754E38FFD8}" srcOrd="5" destOrd="0" presId="urn:microsoft.com/office/officeart/2005/8/layout/vList5"/>
    <dgm:cxn modelId="{331AC4EC-22E5-4A40-83F6-71137782B535}" type="presParOf" srcId="{511DD172-8F2F-4FA1-8560-A2D98CDC976A}" destId="{35BEBAD5-2C0F-4C02-8F39-4CD5A4EB92E1}" srcOrd="6" destOrd="0" presId="urn:microsoft.com/office/officeart/2005/8/layout/vList5"/>
    <dgm:cxn modelId="{755FE989-CB54-471B-BCEF-6FE1299D8300}" type="presParOf" srcId="{35BEBAD5-2C0F-4C02-8F39-4CD5A4EB92E1}" destId="{2F6F24A9-8D51-40B5-A27D-7DA342C6DCA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3A10C-689F-4599-8062-C828C41DDB54}">
      <dsp:nvSpPr>
        <dsp:cNvPr id="0" name=""/>
        <dsp:cNvSpPr/>
      </dsp:nvSpPr>
      <dsp:spPr>
        <a:xfrm>
          <a:off x="10335" y="1872107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Riz </a:t>
          </a:r>
          <a:endParaRPr lang="fr-FR" sz="1600" b="1" kern="1200" dirty="0"/>
        </a:p>
      </dsp:txBody>
      <dsp:txXfrm>
        <a:off x="37803" y="1899575"/>
        <a:ext cx="1820713" cy="882888"/>
      </dsp:txXfrm>
    </dsp:sp>
    <dsp:sp modelId="{32F68FC9-8950-482A-88C7-9EED3CB6FA11}">
      <dsp:nvSpPr>
        <dsp:cNvPr id="0" name=""/>
        <dsp:cNvSpPr/>
      </dsp:nvSpPr>
      <dsp:spPr>
        <a:xfrm rot="18340917">
          <a:off x="1424209" y="1423011"/>
          <a:ext cx="2216267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2216267" y="179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2476936" y="1385512"/>
        <a:ext cx="110813" cy="110813"/>
      </dsp:txXfrm>
    </dsp:sp>
    <dsp:sp modelId="{4A0B6296-D7C6-4158-A619-C8319C876772}">
      <dsp:nvSpPr>
        <dsp:cNvPr id="0" name=""/>
        <dsp:cNvSpPr/>
      </dsp:nvSpPr>
      <dsp:spPr>
        <a:xfrm>
          <a:off x="3178700" y="71906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Burkina Faso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SDR, SNSA, PNSR</a:t>
          </a:r>
          <a:endParaRPr lang="fr-FR" sz="1900" kern="1200" dirty="0"/>
        </a:p>
      </dsp:txBody>
      <dsp:txXfrm>
        <a:off x="3206168" y="99374"/>
        <a:ext cx="1820713" cy="882888"/>
      </dsp:txXfrm>
    </dsp:sp>
    <dsp:sp modelId="{1FE0050A-08B5-41A7-B8E9-EFCA6AB5D4F6}">
      <dsp:nvSpPr>
        <dsp:cNvPr id="0" name=""/>
        <dsp:cNvSpPr/>
      </dsp:nvSpPr>
      <dsp:spPr>
        <a:xfrm>
          <a:off x="5054350" y="522910"/>
          <a:ext cx="71662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16629" y="179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394749" y="522902"/>
        <a:ext cx="35831" cy="35831"/>
      </dsp:txXfrm>
    </dsp:sp>
    <dsp:sp modelId="{9B528D5F-B020-43E5-8675-BE119E9D6B30}">
      <dsp:nvSpPr>
        <dsp:cNvPr id="0" name=""/>
        <dsp:cNvSpPr/>
      </dsp:nvSpPr>
      <dsp:spPr>
        <a:xfrm>
          <a:off x="5770979" y="71906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Filière prioritaire/porteuse</a:t>
          </a:r>
          <a:endParaRPr lang="fr-FR" sz="1600" kern="1200" dirty="0"/>
        </a:p>
      </dsp:txBody>
      <dsp:txXfrm>
        <a:off x="5798447" y="99374"/>
        <a:ext cx="1820713" cy="882888"/>
      </dsp:txXfrm>
    </dsp:sp>
    <dsp:sp modelId="{33F57717-C3F1-436E-B335-BC0D1AC7E2D0}">
      <dsp:nvSpPr>
        <dsp:cNvPr id="0" name=""/>
        <dsp:cNvSpPr/>
      </dsp:nvSpPr>
      <dsp:spPr>
        <a:xfrm rot="20002468">
          <a:off x="1809310" y="1999079"/>
          <a:ext cx="144606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446064" y="179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496191" y="1980835"/>
        <a:ext cx="72303" cy="72303"/>
      </dsp:txXfrm>
    </dsp:sp>
    <dsp:sp modelId="{FEC8DD7F-4BFB-4275-BAF9-3B2D02268892}">
      <dsp:nvSpPr>
        <dsp:cNvPr id="0" name=""/>
        <dsp:cNvSpPr/>
      </dsp:nvSpPr>
      <dsp:spPr>
        <a:xfrm>
          <a:off x="3178700" y="1224042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Ghana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FASDEP I et II</a:t>
          </a:r>
          <a:endParaRPr lang="fr-FR" sz="2000" kern="1200" dirty="0"/>
        </a:p>
      </dsp:txBody>
      <dsp:txXfrm>
        <a:off x="3206168" y="1251510"/>
        <a:ext cx="1820713" cy="882888"/>
      </dsp:txXfrm>
    </dsp:sp>
    <dsp:sp modelId="{319F1414-0995-4AC0-8429-35E7BB2BE009}">
      <dsp:nvSpPr>
        <dsp:cNvPr id="0" name=""/>
        <dsp:cNvSpPr/>
      </dsp:nvSpPr>
      <dsp:spPr>
        <a:xfrm rot="21599955">
          <a:off x="5054350" y="1675042"/>
          <a:ext cx="71662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16629" y="179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394749" y="1675034"/>
        <a:ext cx="35831" cy="35831"/>
      </dsp:txXfrm>
    </dsp:sp>
    <dsp:sp modelId="{6FDEB7E3-7301-4E40-951C-EE76DE7DEA3D}">
      <dsp:nvSpPr>
        <dsp:cNvPr id="0" name=""/>
        <dsp:cNvSpPr/>
      </dsp:nvSpPr>
      <dsp:spPr>
        <a:xfrm>
          <a:off x="5770979" y="1224033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Produit de base important à promouvoir</a:t>
          </a:r>
          <a:endParaRPr lang="fr-FR" sz="1600" kern="1200" dirty="0"/>
        </a:p>
      </dsp:txBody>
      <dsp:txXfrm>
        <a:off x="5798447" y="1251501"/>
        <a:ext cx="1820713" cy="882888"/>
      </dsp:txXfrm>
    </dsp:sp>
    <dsp:sp modelId="{5CD5FA97-910B-4AD0-B8B8-E5BBDC4E25F8}">
      <dsp:nvSpPr>
        <dsp:cNvPr id="0" name=""/>
        <dsp:cNvSpPr/>
      </dsp:nvSpPr>
      <dsp:spPr>
        <a:xfrm rot="1441140">
          <a:off x="1824711" y="2611146"/>
          <a:ext cx="14152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415263" y="179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496961" y="2593672"/>
        <a:ext cx="70763" cy="70763"/>
      </dsp:txXfrm>
    </dsp:sp>
    <dsp:sp modelId="{60D675B3-D437-4A37-8868-55C1975C27B8}">
      <dsp:nvSpPr>
        <dsp:cNvPr id="0" name=""/>
        <dsp:cNvSpPr/>
      </dsp:nvSpPr>
      <dsp:spPr>
        <a:xfrm>
          <a:off x="3178700" y="2448175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Mali</a:t>
          </a:r>
          <a:endParaRPr lang="fr-FR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LOA, SDDR</a:t>
          </a:r>
          <a:endParaRPr lang="fr-FR" sz="2000" kern="1200" dirty="0"/>
        </a:p>
      </dsp:txBody>
      <dsp:txXfrm>
        <a:off x="3206168" y="2475643"/>
        <a:ext cx="1820713" cy="882888"/>
      </dsp:txXfrm>
    </dsp:sp>
    <dsp:sp modelId="{2A1459E1-F90C-4CF9-8B9A-05BA6E77B442}">
      <dsp:nvSpPr>
        <dsp:cNvPr id="0" name=""/>
        <dsp:cNvSpPr/>
      </dsp:nvSpPr>
      <dsp:spPr>
        <a:xfrm rot="3121599">
          <a:off x="1481857" y="3151206"/>
          <a:ext cx="210097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2100970" y="179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2479818" y="3116590"/>
        <a:ext cx="105048" cy="105048"/>
      </dsp:txXfrm>
    </dsp:sp>
    <dsp:sp modelId="{6E580BAA-3079-40C3-9E22-3A5977C5DC3F}">
      <dsp:nvSpPr>
        <dsp:cNvPr id="0" name=""/>
        <dsp:cNvSpPr/>
      </dsp:nvSpPr>
      <dsp:spPr>
        <a:xfrm>
          <a:off x="3178700" y="3528296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Nigéria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NAIP</a:t>
          </a:r>
          <a:endParaRPr lang="fr-FR" sz="2000" kern="1200" dirty="0"/>
        </a:p>
      </dsp:txBody>
      <dsp:txXfrm>
        <a:off x="3206168" y="3555764"/>
        <a:ext cx="1820713" cy="882888"/>
      </dsp:txXfrm>
    </dsp:sp>
    <dsp:sp modelId="{171EA4FD-00D8-43C9-889F-8AFFE3075309}">
      <dsp:nvSpPr>
        <dsp:cNvPr id="0" name=""/>
        <dsp:cNvSpPr/>
      </dsp:nvSpPr>
      <dsp:spPr>
        <a:xfrm>
          <a:off x="5842985" y="2448175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Filière stratégique à promouvoir</a:t>
          </a:r>
          <a:endParaRPr lang="fr-FR" sz="1600" kern="1200" dirty="0"/>
        </a:p>
      </dsp:txBody>
      <dsp:txXfrm>
        <a:off x="5870453" y="2475643"/>
        <a:ext cx="1820713" cy="882888"/>
      </dsp:txXfrm>
    </dsp:sp>
    <dsp:sp modelId="{127CBF8C-6F88-49C8-A43F-861DC179D0FE}">
      <dsp:nvSpPr>
        <dsp:cNvPr id="0" name=""/>
        <dsp:cNvSpPr/>
      </dsp:nvSpPr>
      <dsp:spPr>
        <a:xfrm>
          <a:off x="5842985" y="3528296"/>
          <a:ext cx="1875649" cy="9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Produit stratégique devant faire l’objet d’une attention particulière</a:t>
          </a:r>
          <a:endParaRPr lang="fr-FR" sz="1600" kern="1200" dirty="0"/>
        </a:p>
      </dsp:txBody>
      <dsp:txXfrm>
        <a:off x="5870453" y="3555764"/>
        <a:ext cx="1820713" cy="882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1F531-36ED-4B29-BD35-9C073969CECF}">
      <dsp:nvSpPr>
        <dsp:cNvPr id="0" name=""/>
        <dsp:cNvSpPr/>
      </dsp:nvSpPr>
      <dsp:spPr>
        <a:xfrm rot="5400000">
          <a:off x="5131577" y="-2050369"/>
          <a:ext cx="92910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contribuer à une augmentation durable de la production nationale de riz en quantité et en qualité, afin de satisfaire aux besoins et exigences des consommateurs</a:t>
          </a:r>
          <a:endParaRPr lang="fr-FR" sz="1700" kern="1200" dirty="0"/>
        </a:p>
      </dsp:txBody>
      <dsp:txXfrm rot="-5400000">
        <a:off x="2962656" y="163907"/>
        <a:ext cx="5221589" cy="838390"/>
      </dsp:txXfrm>
    </dsp:sp>
    <dsp:sp modelId="{08302F8E-2A48-4D02-A366-C209D9A1CB14}">
      <dsp:nvSpPr>
        <dsp:cNvPr id="0" name=""/>
        <dsp:cNvSpPr/>
      </dsp:nvSpPr>
      <dsp:spPr>
        <a:xfrm>
          <a:off x="0" y="2414"/>
          <a:ext cx="2962656" cy="1161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Burkina</a:t>
          </a:r>
          <a:r>
            <a:rPr lang="fr-FR" sz="3200" b="1" kern="1200" baseline="0" dirty="0" smtClean="0"/>
            <a:t> Faso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baseline="0" dirty="0" smtClean="0"/>
            <a:t>(SNDR)</a:t>
          </a:r>
          <a:endParaRPr lang="fr-FR" sz="2800" kern="1200" dirty="0"/>
        </a:p>
      </dsp:txBody>
      <dsp:txXfrm>
        <a:off x="56694" y="59108"/>
        <a:ext cx="2849268" cy="1047987"/>
      </dsp:txXfrm>
    </dsp:sp>
    <dsp:sp modelId="{9A33F2A8-3BD3-4EAA-9727-6AE69C37056D}">
      <dsp:nvSpPr>
        <dsp:cNvPr id="0" name=""/>
        <dsp:cNvSpPr/>
      </dsp:nvSpPr>
      <dsp:spPr>
        <a:xfrm rot="5400000">
          <a:off x="5131577" y="-830925"/>
          <a:ext cx="92910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vise globalement la sécurité alimentaire nationale, l’accroissement des revenus et la réduction de la pauvreté</a:t>
          </a:r>
          <a:endParaRPr lang="fr-FR" sz="1700" kern="1200" dirty="0"/>
        </a:p>
      </dsp:txBody>
      <dsp:txXfrm rot="-5400000">
        <a:off x="2962656" y="1383351"/>
        <a:ext cx="5221589" cy="838390"/>
      </dsp:txXfrm>
    </dsp:sp>
    <dsp:sp modelId="{CB1F8FFE-F9DB-4680-A3E3-82C650BB09CF}">
      <dsp:nvSpPr>
        <dsp:cNvPr id="0" name=""/>
        <dsp:cNvSpPr/>
      </dsp:nvSpPr>
      <dsp:spPr>
        <a:xfrm>
          <a:off x="0" y="1221858"/>
          <a:ext cx="2962656" cy="1161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Ghana</a:t>
          </a:r>
          <a:r>
            <a:rPr lang="fr-FR" sz="2800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baseline="0" dirty="0" smtClean="0"/>
            <a:t>(G-NRDS)</a:t>
          </a:r>
          <a:endParaRPr lang="fr-FR" sz="2800" kern="1200" dirty="0"/>
        </a:p>
      </dsp:txBody>
      <dsp:txXfrm>
        <a:off x="56694" y="1278552"/>
        <a:ext cx="2849268" cy="1047987"/>
      </dsp:txXfrm>
    </dsp:sp>
    <dsp:sp modelId="{2F5FBBBF-28ED-4805-9E29-DE53F67934F5}">
      <dsp:nvSpPr>
        <dsp:cNvPr id="0" name=""/>
        <dsp:cNvSpPr/>
      </dsp:nvSpPr>
      <dsp:spPr>
        <a:xfrm rot="5400000">
          <a:off x="5059615" y="1575499"/>
          <a:ext cx="92910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élever le niveau de production du paddy de 3,4 millions de tonnes en 2007 à 12,8 millions de tonnes en 2018</a:t>
          </a:r>
          <a:endParaRPr lang="fr-FR" sz="1700" kern="1200" dirty="0"/>
        </a:p>
      </dsp:txBody>
      <dsp:txXfrm rot="-5400000">
        <a:off x="2890694" y="3789776"/>
        <a:ext cx="5221589" cy="838390"/>
      </dsp:txXfrm>
    </dsp:sp>
    <dsp:sp modelId="{F3AB8F52-4A19-4050-8B96-51A69D4F805B}">
      <dsp:nvSpPr>
        <dsp:cNvPr id="0" name=""/>
        <dsp:cNvSpPr/>
      </dsp:nvSpPr>
      <dsp:spPr>
        <a:xfrm>
          <a:off x="0" y="2441302"/>
          <a:ext cx="2962656" cy="1161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b="1" kern="1200" dirty="0" smtClean="0"/>
            <a:t>Mali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(PIFR)</a:t>
          </a:r>
          <a:endParaRPr lang="fr-FR" sz="3000" kern="1200" dirty="0"/>
        </a:p>
      </dsp:txBody>
      <dsp:txXfrm>
        <a:off x="56694" y="2497996"/>
        <a:ext cx="2849268" cy="1047987"/>
      </dsp:txXfrm>
    </dsp:sp>
    <dsp:sp modelId="{2F6F24A9-8D51-40B5-A27D-7DA342C6DCA9}">
      <dsp:nvSpPr>
        <dsp:cNvPr id="0" name=""/>
        <dsp:cNvSpPr/>
      </dsp:nvSpPr>
      <dsp:spPr>
        <a:xfrm>
          <a:off x="0" y="3660746"/>
          <a:ext cx="2962656" cy="1161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Nigéria</a:t>
          </a:r>
          <a:r>
            <a:rPr lang="fr-FR" sz="2800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baseline="0" dirty="0" smtClean="0"/>
            <a:t>(NRDS)</a:t>
          </a:r>
          <a:endParaRPr lang="fr-FR" sz="2800" kern="1200" dirty="0"/>
        </a:p>
      </dsp:txBody>
      <dsp:txXfrm>
        <a:off x="56694" y="3717440"/>
        <a:ext cx="2849268" cy="1047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59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6" y="0"/>
            <a:ext cx="3004820" cy="459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4B1E2A0-8058-4B43-99F1-5D52BB1CA397}" type="datetimeFigureOut">
              <a:rPr lang="en-US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876"/>
            <a:ext cx="3004820" cy="459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6" y="8758876"/>
            <a:ext cx="3004820" cy="459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6D17BB2-C472-4051-8B81-99DA23AB3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32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5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6" y="0"/>
            <a:ext cx="3004820" cy="45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68FF9D-2512-497A-997A-B1E77CD7E2B7}" type="datetimeFigureOut">
              <a:rPr lang="en-US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3738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0225"/>
            <a:ext cx="5547360" cy="414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876"/>
            <a:ext cx="3004820" cy="45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6" y="8758876"/>
            <a:ext cx="3004820" cy="45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F013A5-1425-477F-A278-502F6B7F8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57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876256" y="5607935"/>
            <a:ext cx="1428596" cy="178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latin typeface="Calibri" pitchFamily="34" charset="0"/>
              </a:rPr>
              <a:t>With the financial support of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412875"/>
            <a:ext cx="20589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29325" cy="4713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29600" cy="998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308725"/>
            <a:ext cx="8964613" cy="3413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308725"/>
            <a:ext cx="8964613" cy="3413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90613"/>
            <a:ext cx="8229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>
              <a:lumMod val="65000"/>
            </a:schemeClr>
          </a:solidFill>
          <a:latin typeface="Cambria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46AA44"/>
          </a:solidFill>
          <a:latin typeface="Cambr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rgbClr val="95C73D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95C73D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95C73D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95C73D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99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243775"/>
          </a:xfrm>
        </p:spPr>
        <p:txBody>
          <a:bodyPr/>
          <a:lstStyle/>
          <a:p>
            <a:pPr algn="ctr"/>
            <a:r>
              <a:rPr lang="en-US" dirty="0" err="1" smtClean="0"/>
              <a:t>Comparaison</a:t>
            </a:r>
            <a:r>
              <a:rPr lang="en-US" dirty="0" smtClean="0"/>
              <a:t> des </a:t>
            </a:r>
            <a:r>
              <a:rPr lang="en-US" dirty="0" err="1" smtClean="0"/>
              <a:t>résultats</a:t>
            </a:r>
            <a:r>
              <a:rPr lang="en-US" dirty="0" smtClean="0"/>
              <a:t> des pays de </a:t>
            </a:r>
            <a:r>
              <a:rPr lang="en-US" dirty="0" err="1" smtClean="0"/>
              <a:t>l’Afrique</a:t>
            </a:r>
            <a:r>
              <a:rPr lang="en-US" dirty="0" smtClean="0"/>
              <a:t> de </a:t>
            </a:r>
            <a:r>
              <a:rPr lang="en-US" dirty="0" err="1" smtClean="0"/>
              <a:t>l’Ouest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944816" cy="1598297"/>
          </a:xfrm>
        </p:spPr>
        <p:txBody>
          <a:bodyPr/>
          <a:lstStyle/>
          <a:p>
            <a:r>
              <a:rPr lang="en-US" dirty="0" err="1" smtClean="0"/>
              <a:t>Politiques</a:t>
            </a:r>
            <a:r>
              <a:rPr lang="en-US" dirty="0" smtClean="0"/>
              <a:t>, </a:t>
            </a:r>
            <a:r>
              <a:rPr lang="en-US" dirty="0" err="1" smtClean="0"/>
              <a:t>incitations</a:t>
            </a:r>
            <a:r>
              <a:rPr lang="en-US" dirty="0" smtClean="0"/>
              <a:t> et </a:t>
            </a:r>
            <a:r>
              <a:rPr lang="en-US" dirty="0" err="1" smtClean="0"/>
              <a:t>dépenses</a:t>
            </a:r>
            <a:r>
              <a:rPr lang="en-US" dirty="0" smtClean="0"/>
              <a:t> </a:t>
            </a:r>
            <a:r>
              <a:rPr lang="en-US" dirty="0" err="1" smtClean="0"/>
              <a:t>publiques</a:t>
            </a:r>
            <a:r>
              <a:rPr lang="en-US" dirty="0" smtClean="0"/>
              <a:t> pour le </a:t>
            </a:r>
            <a:r>
              <a:rPr lang="en-US" dirty="0" err="1" smtClean="0"/>
              <a:t>riz</a:t>
            </a:r>
            <a:r>
              <a:rPr lang="en-US" dirty="0" smtClean="0"/>
              <a:t> au Burkina Faso, Ghana, Mali et Nigeria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259632" y="4581128"/>
            <a:ext cx="5472608" cy="12241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632" y="4731531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Guissou</a:t>
            </a:r>
            <a:r>
              <a:rPr lang="fr-FR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S. Richard, Statisticien-Economiste</a:t>
            </a:r>
          </a:p>
          <a:p>
            <a:pPr>
              <a:lnSpc>
                <a:spcPct val="150000"/>
              </a:lnSpc>
            </a:pPr>
            <a:r>
              <a:rPr lang="fr-FR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Ilboudo</a:t>
            </a:r>
            <a:r>
              <a:rPr lang="fr-FR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W. F. Alida, Analyste-Economiste</a:t>
            </a:r>
            <a:endParaRPr lang="fr-FR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2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08534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mesures pro-producteur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/>
          <a:lstStyle/>
          <a:p>
            <a:pPr algn="just"/>
            <a:r>
              <a:rPr lang="fr-FR" dirty="0" smtClean="0"/>
              <a:t>Le </a:t>
            </a:r>
            <a:r>
              <a:rPr lang="fr-FR" dirty="0"/>
              <a:t>Burkina Faso, le Ghana et le </a:t>
            </a:r>
            <a:r>
              <a:rPr lang="fr-FR" dirty="0" smtClean="0"/>
              <a:t>Nigéria: </a:t>
            </a:r>
            <a:r>
              <a:rPr lang="fr-FR" dirty="0"/>
              <a:t>mesures d’incitation à la production </a:t>
            </a:r>
            <a:r>
              <a:rPr lang="fr-FR" dirty="0" smtClean="0"/>
              <a:t>du </a:t>
            </a:r>
            <a:r>
              <a:rPr lang="fr-FR" dirty="0"/>
              <a:t>riz </a:t>
            </a:r>
            <a:r>
              <a:rPr lang="fr-FR" dirty="0" smtClean="0"/>
              <a:t>commercial.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Burkina Faso et Ghana: fixation de </a:t>
            </a:r>
            <a:r>
              <a:rPr lang="fr-FR" dirty="0"/>
              <a:t>prix planchers </a:t>
            </a:r>
            <a:r>
              <a:rPr lang="fr-FR" dirty="0" smtClean="0"/>
              <a:t>producteur; </a:t>
            </a:r>
          </a:p>
          <a:p>
            <a:pPr algn="just"/>
            <a:r>
              <a:rPr lang="fr-FR" dirty="0" smtClean="0"/>
              <a:t>Nigéria: achat </a:t>
            </a:r>
            <a:r>
              <a:rPr lang="fr-FR" dirty="0"/>
              <a:t>des excédents de production par le gouvernement </a:t>
            </a:r>
            <a:r>
              <a:rPr lang="fr-FR" dirty="0" smtClean="0"/>
              <a:t>afin de </a:t>
            </a:r>
            <a:r>
              <a:rPr lang="fr-FR" dirty="0"/>
              <a:t>protéger les producteurs </a:t>
            </a:r>
            <a:r>
              <a:rPr lang="fr-FR" dirty="0" smtClean="0"/>
              <a:t>d’éventuelles chutes de </a:t>
            </a:r>
            <a:r>
              <a:rPr lang="fr-FR" dirty="0"/>
              <a:t>prix. </a:t>
            </a:r>
          </a:p>
        </p:txBody>
      </p:sp>
    </p:spTree>
    <p:extLst>
      <p:ext uri="{BB962C8B-B14F-4D97-AF65-F5344CB8AC3E}">
        <p14:creationId xmlns:p14="http://schemas.microsoft.com/office/powerpoint/2010/main" val="376660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534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mesures pro-producteur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</a:t>
            </a:r>
            <a:r>
              <a:rPr lang="fr-FR" dirty="0"/>
              <a:t>mesures de mécanisation des exploitations agricoles ont été effectives au Ghana avec le programme de services de mécanisation agricole dont le but est d’augmenter le ratio tracteur/producteur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130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6527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mesures pro-producteur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algn="just"/>
            <a:r>
              <a:rPr lang="fr-FR" dirty="0"/>
              <a:t>C</a:t>
            </a:r>
            <a:r>
              <a:rPr lang="fr-FR" dirty="0" smtClean="0"/>
              <a:t>es </a:t>
            </a:r>
            <a:r>
              <a:rPr lang="fr-FR" dirty="0"/>
              <a:t>mesures </a:t>
            </a:r>
            <a:r>
              <a:rPr lang="fr-FR" dirty="0" smtClean="0"/>
              <a:t>ont </a:t>
            </a:r>
            <a:r>
              <a:rPr lang="fr-FR" dirty="0"/>
              <a:t>eu des résultats probants dans chacun des pays, puisque les niveaux de production ont des tendances haussières. </a:t>
            </a:r>
            <a:endParaRPr lang="fr-FR" dirty="0" smtClean="0"/>
          </a:p>
          <a:p>
            <a:pPr algn="just"/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929093"/>
              </p:ext>
            </p:extLst>
          </p:nvPr>
        </p:nvGraphicFramePr>
        <p:xfrm>
          <a:off x="755576" y="6837332"/>
          <a:ext cx="7776860" cy="273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"/>
                <a:gridCol w="777686"/>
                <a:gridCol w="777686"/>
                <a:gridCol w="777686"/>
                <a:gridCol w="777686"/>
                <a:gridCol w="777686"/>
                <a:gridCol w="777686"/>
                <a:gridCol w="777686"/>
                <a:gridCol w="777686"/>
                <a:gridCol w="777686"/>
              </a:tblGrid>
              <a:tr h="699722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/>
                </a:tc>
              </a:tr>
              <a:tr h="5091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Burkina Faso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000   </a:t>
                      </a:r>
                    </a:p>
                  </a:txBody>
                  <a:tcPr marL="9525" marR="9525" marT="9525" marB="0" anchor="b"/>
                </a:tc>
              </a:tr>
              <a:tr h="5091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Ghana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241 807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   </a:t>
                      </a:r>
                    </a:p>
                  </a:txBody>
                  <a:tcPr marL="9525" marR="9525" marT="9525" marB="0" anchor="b"/>
                </a:tc>
              </a:tr>
              <a:tr h="5091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718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053 236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082 384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624 246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950 805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305 612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741 472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914 867   </a:t>
                      </a:r>
                    </a:p>
                  </a:txBody>
                  <a:tcPr marL="9525" marR="9525" marT="9525" marB="0" anchor="b"/>
                </a:tc>
              </a:tr>
              <a:tr h="5091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Nigeria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334 000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567 000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042 000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186 000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179 000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546 250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472 520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567 320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833 000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318011"/>
              </p:ext>
            </p:extLst>
          </p:nvPr>
        </p:nvGraphicFramePr>
        <p:xfrm>
          <a:off x="1187624" y="3284984"/>
          <a:ext cx="68407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01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526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mesures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commerciales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Les pays </a:t>
            </a:r>
            <a:r>
              <a:rPr lang="fr-FR" dirty="0"/>
              <a:t>francophones </a:t>
            </a:r>
            <a:r>
              <a:rPr lang="fr-FR" dirty="0" smtClean="0"/>
              <a:t>ont </a:t>
            </a:r>
            <a:r>
              <a:rPr lang="fr-FR" dirty="0"/>
              <a:t>adopté des politiques commerciales largement ouvertes pour les importations de </a:t>
            </a:r>
            <a:r>
              <a:rPr lang="fr-FR" dirty="0" smtClean="0"/>
              <a:t>riz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À l’opposé, les pays </a:t>
            </a:r>
            <a:r>
              <a:rPr lang="fr-FR" dirty="0"/>
              <a:t>anglophones surtout le </a:t>
            </a:r>
            <a:r>
              <a:rPr lang="fr-FR" dirty="0" smtClean="0"/>
              <a:t>Nigéria, ont adopté </a:t>
            </a:r>
            <a:r>
              <a:rPr lang="fr-FR" dirty="0"/>
              <a:t>des politiques restrictives en appliquant une tarification préférentielle très élevée pour </a:t>
            </a:r>
            <a:r>
              <a:rPr lang="fr-FR" dirty="0" smtClean="0"/>
              <a:t>le riz.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6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92696"/>
            <a:ext cx="8229600" cy="1080543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mesures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commerciales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En </a:t>
            </a:r>
            <a:r>
              <a:rPr lang="fr-FR" dirty="0"/>
              <a:t>réponse à la crise alimentaire mondiale, </a:t>
            </a:r>
            <a:r>
              <a:rPr lang="fr-FR" dirty="0" smtClean="0"/>
              <a:t>le Ghana et le Nigéria, </a:t>
            </a:r>
            <a:r>
              <a:rPr lang="fr-FR" dirty="0"/>
              <a:t>à la place de la suspension des droits de douane sur le riz importé appliqué par les deux francophones, ont juste procédé à une réduction tarifaire.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15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08534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mesures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pro-consommateur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/>
          <a:lstStyle/>
          <a:p>
            <a:pPr algn="just"/>
            <a:r>
              <a:rPr lang="fr-FR" dirty="0" smtClean="0"/>
              <a:t>Les mesure politiques orientées vers les consommateurs ont plutôt été appliquées par les pays francophones.</a:t>
            </a:r>
          </a:p>
          <a:p>
            <a:pPr algn="just"/>
            <a:r>
              <a:rPr lang="fr-FR" dirty="0" smtClean="0"/>
              <a:t>Il s’est agit de la suspension des droits de douane et de la constitution de </a:t>
            </a:r>
            <a:r>
              <a:rPr lang="fr-FR" dirty="0"/>
              <a:t>stock </a:t>
            </a:r>
            <a:r>
              <a:rPr lang="fr-FR" dirty="0" smtClean="0"/>
              <a:t>de </a:t>
            </a:r>
            <a:r>
              <a:rPr lang="fr-FR" dirty="0"/>
              <a:t>sécurité </a:t>
            </a:r>
            <a:r>
              <a:rPr lang="fr-FR" dirty="0" smtClean="0"/>
              <a:t>alimentaire. </a:t>
            </a:r>
            <a:endParaRPr lang="fr-FR" dirty="0"/>
          </a:p>
          <a:p>
            <a:pPr algn="just"/>
            <a:r>
              <a:rPr lang="fr-FR" dirty="0" smtClean="0"/>
              <a:t>La fixation de </a:t>
            </a:r>
            <a:r>
              <a:rPr lang="fr-FR" dirty="0"/>
              <a:t>prix plafonds sur les marchés </a:t>
            </a:r>
            <a:r>
              <a:rPr lang="fr-FR" dirty="0" smtClean="0"/>
              <a:t>domestiques au </a:t>
            </a:r>
            <a:r>
              <a:rPr lang="fr-FR" dirty="0"/>
              <a:t>Mali. </a:t>
            </a:r>
            <a:endParaRPr lang="fr-FR" dirty="0" smtClean="0"/>
          </a:p>
          <a:p>
            <a:pPr algn="just"/>
            <a:r>
              <a:rPr lang="fr-FR" dirty="0" smtClean="0"/>
              <a:t>La vente du riz à prix social au Burkina Faso.</a:t>
            </a:r>
          </a:p>
        </p:txBody>
      </p:sp>
    </p:spTree>
    <p:extLst>
      <p:ext uri="{BB962C8B-B14F-4D97-AF65-F5344CB8AC3E}">
        <p14:creationId xmlns:p14="http://schemas.microsoft.com/office/powerpoint/2010/main" val="232042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82625"/>
          </a:xfrm>
        </p:spPr>
        <p:txBody>
          <a:bodyPr/>
          <a:lstStyle/>
          <a:p>
            <a:r>
              <a:rPr lang="fr-FR" dirty="0" smtClean="0"/>
              <a:t>Résultats incitations/pénalisations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algn="just"/>
            <a:r>
              <a:rPr lang="fr-FR" dirty="0"/>
              <a:t>Au total, les mesures de relance de la production prises dans les quatre pays ont produit les effets escomptés en termes d’accroissement de la production. 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Toutefois</a:t>
            </a:r>
            <a:r>
              <a:rPr lang="fr-FR" dirty="0"/>
              <a:t>, les résultats semblent mitigés en termes d’incitations et de pénalisations par les prix selon la méthodologie SPAAA. </a:t>
            </a:r>
          </a:p>
        </p:txBody>
      </p:sp>
    </p:spTree>
    <p:extLst>
      <p:ext uri="{BB962C8B-B14F-4D97-AF65-F5344CB8AC3E}">
        <p14:creationId xmlns:p14="http://schemas.microsoft.com/office/powerpoint/2010/main" val="31693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82625"/>
          </a:xfrm>
        </p:spPr>
        <p:txBody>
          <a:bodyPr/>
          <a:lstStyle/>
          <a:p>
            <a:r>
              <a:rPr lang="fr-FR" dirty="0"/>
              <a:t>Résultats incitations/pénalisations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just"/>
            <a:r>
              <a:rPr lang="fr-FR" dirty="0" smtClean="0"/>
              <a:t>Les </a:t>
            </a:r>
            <a:r>
              <a:rPr lang="fr-FR" dirty="0"/>
              <a:t>mesures prises par les gouvernements du Burkina Faso et du Ghana semblent avoir incité les acteurs (producteurs et grossistes) par les </a:t>
            </a:r>
            <a:r>
              <a:rPr lang="fr-FR" dirty="0" smtClean="0"/>
              <a:t>prix;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acteurs </a:t>
            </a:r>
            <a:r>
              <a:rPr lang="fr-FR" dirty="0"/>
              <a:t>du Mali et du Nigéria ont plutôt connu des pénalisations en dépit des mesures politiques </a:t>
            </a:r>
            <a:r>
              <a:rPr lang="fr-FR" dirty="0" smtClean="0"/>
              <a:t>diverses de </a:t>
            </a:r>
            <a:r>
              <a:rPr lang="fr-FR" dirty="0"/>
              <a:t>soutien et de relance de la production. </a:t>
            </a:r>
          </a:p>
        </p:txBody>
      </p:sp>
    </p:spTree>
    <p:extLst>
      <p:ext uri="{BB962C8B-B14F-4D97-AF65-F5344CB8AC3E}">
        <p14:creationId xmlns:p14="http://schemas.microsoft.com/office/powerpoint/2010/main" val="3338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82625"/>
          </a:xfrm>
        </p:spPr>
        <p:txBody>
          <a:bodyPr/>
          <a:lstStyle/>
          <a:p>
            <a:r>
              <a:rPr lang="fr-FR" dirty="0"/>
              <a:t>Résultats incitations/pénalisations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algn="just"/>
            <a:r>
              <a:rPr lang="fr-FR" dirty="0"/>
              <a:t>Au Mali, les </a:t>
            </a:r>
            <a:r>
              <a:rPr lang="fr-FR" dirty="0" smtClean="0"/>
              <a:t>mesures de </a:t>
            </a:r>
            <a:r>
              <a:rPr lang="fr-FR" dirty="0"/>
              <a:t>protection des producteurs semblent </a:t>
            </a:r>
            <a:r>
              <a:rPr lang="fr-FR" dirty="0" smtClean="0"/>
              <a:t>être incompatibles aux </a:t>
            </a:r>
            <a:r>
              <a:rPr lang="fr-FR" dirty="0"/>
              <a:t>mesures </a:t>
            </a:r>
            <a:r>
              <a:rPr lang="fr-FR" dirty="0" smtClean="0"/>
              <a:t>commerciales, d’où la pénalisation des acteurs;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</a:t>
            </a:r>
            <a:r>
              <a:rPr lang="fr-FR" dirty="0"/>
              <a:t>résultats du Nigéria méritent cependant d’être nuancés, car les politiques commerciales </a:t>
            </a:r>
            <a:r>
              <a:rPr lang="fr-FR" dirty="0" smtClean="0"/>
              <a:t>protectionnistes </a:t>
            </a:r>
            <a:r>
              <a:rPr lang="fr-FR" dirty="0"/>
              <a:t>semblent avoir un effet positif sur les producteurs, en atténuant leurs pénalisations.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11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7"/>
            <a:ext cx="8229600" cy="576064"/>
          </a:xfrm>
        </p:spPr>
        <p:txBody>
          <a:bodyPr/>
          <a:lstStyle/>
          <a:p>
            <a:r>
              <a:rPr lang="fr-FR" dirty="0" smtClean="0"/>
              <a:t>Conclusion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pPr algn="just"/>
            <a:r>
              <a:rPr lang="fr-FR" dirty="0" smtClean="0"/>
              <a:t>En raison l’importance du riz dans les économies des pays de l’Afrique de l’Ouest, les gouvernements ont pris des mesures de soutien à sa production.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mesures d’accroissement de la production ont produit les effets escomptés en termes de volume de production sans pour autant satisfaire et de loin les objectifs d’autosuffisance.</a:t>
            </a:r>
          </a:p>
        </p:txBody>
      </p:sp>
    </p:spTree>
    <p:extLst>
      <p:ext uri="{BB962C8B-B14F-4D97-AF65-F5344CB8AC3E}">
        <p14:creationId xmlns:p14="http://schemas.microsoft.com/office/powerpoint/2010/main" val="27373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Importance du </a:t>
            </a:r>
            <a:r>
              <a:rPr lang="en-US" dirty="0" err="1" smtClean="0"/>
              <a:t>riz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politiques</a:t>
            </a:r>
            <a:endParaRPr lang="en-US" dirty="0" smtClean="0"/>
          </a:p>
          <a:p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mesures</a:t>
            </a:r>
            <a:r>
              <a:rPr lang="en-US" dirty="0" smtClean="0"/>
              <a:t> </a:t>
            </a:r>
            <a:r>
              <a:rPr lang="en-US" dirty="0" err="1" smtClean="0"/>
              <a:t>prises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Indicateurs</a:t>
            </a:r>
            <a:r>
              <a:rPr lang="en-US" dirty="0" smtClean="0"/>
              <a:t> SPAAA </a:t>
            </a:r>
            <a:r>
              <a:rPr lang="en-US" dirty="0" err="1" smtClean="0"/>
              <a:t>d’incitations</a:t>
            </a:r>
            <a:r>
              <a:rPr lang="en-US" dirty="0" smtClean="0"/>
              <a:t> et de </a:t>
            </a:r>
            <a:r>
              <a:rPr lang="en-US" dirty="0" err="1" smtClean="0"/>
              <a:t>pénalisations</a:t>
            </a:r>
            <a:endParaRPr lang="en-US" dirty="0" smtClean="0"/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82625"/>
          </a:xfrm>
        </p:spPr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 algn="just"/>
            <a:r>
              <a:rPr lang="fr-FR" dirty="0"/>
              <a:t>les mesures d’incitation quant à elles n’ont pas produit de résultats satisfaisants, notamment au Mali et au </a:t>
            </a:r>
            <a:r>
              <a:rPr lang="fr-FR" dirty="0" smtClean="0"/>
              <a:t>Nigéria en </a:t>
            </a:r>
            <a:r>
              <a:rPr lang="fr-FR" dirty="0"/>
              <a:t>dépit des différentes mesures mises en œuvre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/>
              <a:t>La question de la cohérence et de la compatibilité entre les objectifs politiques et les mesures prises se pose donc surtout pour ces deux pays.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0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82625"/>
          </a:xfrm>
        </p:spPr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nécessité de recadrage des mesures, de leur harmonisation et de leur cohérence s’impose donc pour l’atteinte des objectifs de politiques cependant clairement définis.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07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          MERCI POUR VOTRE ATTENTION!!!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499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82625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pPr algn="just"/>
            <a:r>
              <a:rPr lang="fr-FR" dirty="0"/>
              <a:t>Le riz occupe une place de choix dans les quatre pays </a:t>
            </a:r>
            <a:r>
              <a:rPr lang="fr-FR" dirty="0" smtClean="0"/>
              <a:t>SPAAA de l’Afrique </a:t>
            </a:r>
            <a:r>
              <a:rPr lang="fr-FR" dirty="0"/>
              <a:t>de l’Ouest et fait l’objet d’une attention particulière dans les documents politiques de référence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Afin d’atteindre les objectifs de ces politiques, diverses mesures sont prises par les gouvernements.</a:t>
            </a:r>
          </a:p>
          <a:p>
            <a:pPr algn="just"/>
            <a:r>
              <a:rPr lang="fr-FR" dirty="0" smtClean="0"/>
              <a:t>Comment sont prises ces mesures?</a:t>
            </a:r>
          </a:p>
          <a:p>
            <a:pPr algn="just"/>
            <a:r>
              <a:rPr lang="fr-FR" dirty="0" smtClean="0"/>
              <a:t>Quels sont leurs effets potentiels sur les niveau d’incitations des acteurs?</a:t>
            </a:r>
            <a:endParaRPr lang="fr-FR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3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82625"/>
          </a:xfrm>
        </p:spPr>
        <p:txBody>
          <a:bodyPr/>
          <a:lstStyle/>
          <a:p>
            <a:r>
              <a:rPr lang="fr-FR" dirty="0"/>
              <a:t>Importance du riz dans les politiques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796134"/>
              </p:ext>
            </p:extLst>
          </p:nvPr>
        </p:nvGraphicFramePr>
        <p:xfrm>
          <a:off x="457200" y="1412875"/>
          <a:ext cx="8229600" cy="471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necteur droit 4"/>
          <p:cNvCxnSpPr/>
          <p:nvPr/>
        </p:nvCxnSpPr>
        <p:spPr bwMode="auto">
          <a:xfrm>
            <a:off x="5508104" y="4293096"/>
            <a:ext cx="79208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5508104" y="5373216"/>
            <a:ext cx="79208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47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7"/>
            <a:ext cx="8229600" cy="576064"/>
          </a:xfrm>
        </p:spPr>
        <p:txBody>
          <a:bodyPr/>
          <a:lstStyle/>
          <a:p>
            <a:r>
              <a:rPr lang="fr-FR" dirty="0"/>
              <a:t>Importance du riz dans les politiques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 algn="just"/>
            <a:r>
              <a:rPr lang="fr-FR" sz="2800" dirty="0" smtClean="0"/>
              <a:t>En réponse aux objectifs de promotion des filières stratégiques définis dans les documents politiques de référence , les pays se sont dotés de stratégies ou programme pour le développement de la riziculture.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dirty="0" smtClean="0"/>
              <a:t>Stratégies </a:t>
            </a:r>
            <a:r>
              <a:rPr lang="fr-FR" sz="2800" dirty="0"/>
              <a:t>de développement de la </a:t>
            </a:r>
            <a:r>
              <a:rPr lang="fr-FR" sz="2800" dirty="0" smtClean="0"/>
              <a:t>riziculture au Burkina Faso, au Ghana et au Nigéria dénommées respectivement SNDR, G-NRDS et NRDS. </a:t>
            </a:r>
          </a:p>
          <a:p>
            <a:pPr algn="just"/>
            <a:r>
              <a:rPr lang="fr-FR" sz="2800" dirty="0" smtClean="0"/>
              <a:t>Programme </a:t>
            </a:r>
            <a:r>
              <a:rPr lang="fr-FR" sz="2800" dirty="0"/>
              <a:t>d’investissement pour la filière </a:t>
            </a:r>
            <a:r>
              <a:rPr lang="fr-FR" sz="2800" dirty="0" smtClean="0"/>
              <a:t>riz au Mali.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591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82625"/>
          </a:xfrm>
        </p:spPr>
        <p:txBody>
          <a:bodyPr/>
          <a:lstStyle/>
          <a:p>
            <a:r>
              <a:rPr lang="fr-FR" dirty="0"/>
              <a:t>Importance du riz dans les politiques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575567"/>
              </p:ext>
            </p:extLst>
          </p:nvPr>
        </p:nvGraphicFramePr>
        <p:xfrm>
          <a:off x="457200" y="1484784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3453933" y="4038030"/>
            <a:ext cx="5184576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fr-FR" sz="1700" dirty="0">
                <a:latin typeface="+mn-lt"/>
              </a:rPr>
              <a:t>Vise à intensifier la production de riz et à accroître les superficies aménagées et irriguées</a:t>
            </a:r>
          </a:p>
        </p:txBody>
      </p:sp>
    </p:spTree>
    <p:extLst>
      <p:ext uri="{BB962C8B-B14F-4D97-AF65-F5344CB8AC3E}">
        <p14:creationId xmlns:p14="http://schemas.microsoft.com/office/powerpoint/2010/main" val="36427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82625"/>
          </a:xfrm>
        </p:spPr>
        <p:txBody>
          <a:bodyPr/>
          <a:lstStyle/>
          <a:p>
            <a:r>
              <a:rPr lang="fr-FR" dirty="0"/>
              <a:t>Initiatives et mesures </a:t>
            </a:r>
            <a:r>
              <a:rPr lang="fr-FR" dirty="0" smtClean="0"/>
              <a:t>au </a:t>
            </a:r>
            <a:r>
              <a:rPr lang="fr-FR" dirty="0"/>
              <a:t>profit du riz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endParaRPr lang="fr-FR" dirty="0" smtClean="0"/>
          </a:p>
          <a:p>
            <a:pPr algn="just"/>
            <a:r>
              <a:rPr lang="fr-FR" dirty="0" smtClean="0"/>
              <a:t>Les mesures prises au profit du riz sont distinctement réparties, selon qu’elles sont orientées vers la production, la commercialisation ou vers la consommation.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3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4704"/>
            <a:ext cx="8229600" cy="1008535"/>
          </a:xfrm>
        </p:spPr>
        <p:txBody>
          <a:bodyPr/>
          <a:lstStyle/>
          <a:p>
            <a:r>
              <a:rPr lang="fr-FR" dirty="0"/>
              <a:t>Initiatives et mesures au profit du </a:t>
            </a:r>
            <a:r>
              <a:rPr lang="fr-FR" dirty="0" smtClean="0"/>
              <a:t>riz: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mesures pro-producteur</a:t>
            </a:r>
            <a:r>
              <a:rPr lang="fr-FR" dirty="0"/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Tous les pays ont pris </a:t>
            </a:r>
            <a:r>
              <a:rPr lang="fr-FR" dirty="0" smtClean="0"/>
              <a:t>des </a:t>
            </a:r>
            <a:r>
              <a:rPr lang="fr-FR" dirty="0"/>
              <a:t>mesures de soutien direct aux producteurs telles que les subventions des intrants de production (engrais et semences).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/>
              <a:t>Ghana et le Nigéria ont mis en place des programmes de développement et d’utilisation des intrants </a:t>
            </a:r>
            <a:r>
              <a:rPr lang="fr-FR" dirty="0" smtClean="0"/>
              <a:t>agricoles.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47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80543"/>
          </a:xfrm>
        </p:spPr>
        <p:txBody>
          <a:bodyPr/>
          <a:lstStyle/>
          <a:p>
            <a:r>
              <a:rPr lang="fr-FR" dirty="0"/>
              <a:t>Initiatives et mesures au profit du riz: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mesures pro-producteur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/>
          <a:lstStyle/>
          <a:p>
            <a:pPr algn="just"/>
            <a:r>
              <a:rPr lang="fr-FR" dirty="0" smtClean="0"/>
              <a:t>Les </a:t>
            </a:r>
            <a:r>
              <a:rPr lang="fr-FR" dirty="0"/>
              <a:t>opérations de subvention </a:t>
            </a:r>
            <a:r>
              <a:rPr lang="fr-FR" dirty="0" smtClean="0"/>
              <a:t>d’intrants dans les différents pays </a:t>
            </a:r>
            <a:r>
              <a:rPr lang="fr-FR" dirty="0"/>
              <a:t>ne sont pas spécifiques au riz, mais s’inscrivent dans des opérations </a:t>
            </a:r>
            <a:r>
              <a:rPr lang="fr-FR" dirty="0" smtClean="0"/>
              <a:t>de </a:t>
            </a:r>
            <a:r>
              <a:rPr lang="fr-FR" dirty="0"/>
              <a:t>soutien à des groupes de produits </a:t>
            </a:r>
            <a:r>
              <a:rPr lang="fr-FR" dirty="0" smtClean="0"/>
              <a:t>agricoles. </a:t>
            </a:r>
          </a:p>
          <a:p>
            <a:pPr algn="just"/>
            <a:r>
              <a:rPr lang="fr-FR" dirty="0" smtClean="0"/>
              <a:t>Le </a:t>
            </a:r>
            <a:r>
              <a:rPr lang="fr-FR" dirty="0"/>
              <a:t>Burkina Faso et le Mali </a:t>
            </a:r>
            <a:r>
              <a:rPr lang="fr-FR" dirty="0" smtClean="0"/>
              <a:t>ont </a:t>
            </a:r>
            <a:r>
              <a:rPr lang="fr-FR" dirty="0"/>
              <a:t>plus mis </a:t>
            </a:r>
            <a:r>
              <a:rPr lang="fr-FR" dirty="0" smtClean="0"/>
              <a:t>l’accent sur les aménagement </a:t>
            </a:r>
            <a:r>
              <a:rPr lang="fr-FR" dirty="0"/>
              <a:t>hydro agricole, </a:t>
            </a:r>
            <a:r>
              <a:rPr lang="fr-FR" dirty="0" smtClean="0"/>
              <a:t>certainement en </a:t>
            </a:r>
            <a:r>
              <a:rPr lang="fr-FR" dirty="0"/>
              <a:t>raison de leur </a:t>
            </a:r>
            <a:r>
              <a:rPr lang="fr-FR" dirty="0" smtClean="0"/>
              <a:t>contexte climatique.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78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FAP presentation_master">
  <a:themeElements>
    <a:clrScheme name="Default Design 15">
      <a:dk1>
        <a:srgbClr val="003300"/>
      </a:dk1>
      <a:lt1>
        <a:srgbClr val="FFFFFF"/>
      </a:lt1>
      <a:dk2>
        <a:srgbClr val="008000"/>
      </a:dk2>
      <a:lt2>
        <a:srgbClr val="3E3E5C"/>
      </a:lt2>
      <a:accent1>
        <a:srgbClr val="60597B"/>
      </a:accent1>
      <a:accent2>
        <a:srgbClr val="6666FF"/>
      </a:accent2>
      <a:accent3>
        <a:srgbClr val="FFFFFF"/>
      </a:accent3>
      <a:accent4>
        <a:srgbClr val="002A00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E3E5C"/>
        </a:dk1>
        <a:lt1>
          <a:srgbClr val="FFFFFF"/>
        </a:lt1>
        <a:dk2>
          <a:srgbClr val="FFFFC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3300"/>
        </a:dk1>
        <a:lt1>
          <a:srgbClr val="FFFFFF"/>
        </a:lt1>
        <a:dk2>
          <a:srgbClr val="008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002A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MAFAP presentation_master</Template>
  <TotalTime>895</TotalTime>
  <Words>1231</Words>
  <Application>Microsoft Office PowerPoint</Application>
  <PresentationFormat>On-screen Show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MAFAP presentation_master</vt:lpstr>
      <vt:lpstr>Comparaison des résultats des pays de l’Afrique de l’Ouest:</vt:lpstr>
      <vt:lpstr>Plan </vt:lpstr>
      <vt:lpstr>Introduction </vt:lpstr>
      <vt:lpstr>Importance du riz dans les politiques</vt:lpstr>
      <vt:lpstr>Importance du riz dans les politiques</vt:lpstr>
      <vt:lpstr>Importance du riz dans les politiques</vt:lpstr>
      <vt:lpstr>Initiatives et mesures au profit du riz </vt:lpstr>
      <vt:lpstr>Initiatives et mesures au profit du riz: mesures pro-producteur </vt:lpstr>
      <vt:lpstr>Initiatives et mesures au profit du riz: mesures pro-producteur</vt:lpstr>
      <vt:lpstr>Initiatives et mesures au profit du riz: mesures pro-producteur</vt:lpstr>
      <vt:lpstr>Initiatives et mesures au profit du riz: mesures pro-producteur</vt:lpstr>
      <vt:lpstr>Initiatives et mesures au profit du riz: mesures pro-producteur</vt:lpstr>
      <vt:lpstr>Initiatives et mesures au profit du riz: mesures commerciales</vt:lpstr>
      <vt:lpstr>Initiatives et mesures au profit du riz: mesures commerciales</vt:lpstr>
      <vt:lpstr>Initiatives et mesures au profit du riz: mesures pro-consommateur</vt:lpstr>
      <vt:lpstr>Résultats incitations/pénalisations</vt:lpstr>
      <vt:lpstr>Résultats incitations/pénalisations</vt:lpstr>
      <vt:lpstr>Résultats incitations/pénalisations</vt:lpstr>
      <vt:lpstr>Conclusion </vt:lpstr>
      <vt:lpstr>Conclusion</vt:lpstr>
      <vt:lpstr>Conclusion</vt:lpstr>
      <vt:lpstr>PowerPoint Presentation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MAFAP project overview</dc:title>
  <dc:creator>Monitoring African Food and Agricultural Policies (MAFAP)</dc:creator>
  <cp:lastModifiedBy>JuanLuis Salazar (TCSS)</cp:lastModifiedBy>
  <cp:revision>50</cp:revision>
  <dcterms:created xsi:type="dcterms:W3CDTF">2013-09-13T12:28:01Z</dcterms:created>
  <dcterms:modified xsi:type="dcterms:W3CDTF">2013-10-07T11:12:34Z</dcterms:modified>
</cp:coreProperties>
</file>