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8" r:id="rId2"/>
    <p:sldId id="259" r:id="rId3"/>
    <p:sldId id="261" r:id="rId4"/>
    <p:sldId id="263" r:id="rId5"/>
    <p:sldId id="270" r:id="rId6"/>
    <p:sldId id="307" r:id="rId7"/>
    <p:sldId id="264" r:id="rId8"/>
    <p:sldId id="265" r:id="rId9"/>
    <p:sldId id="266" r:id="rId10"/>
    <p:sldId id="310" r:id="rId11"/>
    <p:sldId id="274" r:id="rId12"/>
    <p:sldId id="290" r:id="rId13"/>
    <p:sldId id="304" r:id="rId14"/>
    <p:sldId id="279" r:id="rId15"/>
    <p:sldId id="288" r:id="rId16"/>
    <p:sldId id="305" r:id="rId17"/>
    <p:sldId id="284" r:id="rId18"/>
    <p:sldId id="269" r:id="rId19"/>
    <p:sldId id="281" r:id="rId20"/>
    <p:sldId id="272" r:id="rId21"/>
    <p:sldId id="282" r:id="rId22"/>
    <p:sldId id="267" r:id="rId23"/>
    <p:sldId id="283" r:id="rId24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reieroHurle" initials="JB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B83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>
      <p:cViewPr>
        <p:scale>
          <a:sx n="90" d="100"/>
          <a:sy n="90" d="100"/>
        </p:scale>
        <p:origin x="-606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8"/>
    </p:cViewPr>
  </p:sorterViewPr>
  <p:notesViewPr>
    <p:cSldViewPr>
      <p:cViewPr varScale="1">
        <p:scale>
          <a:sx n="57" d="100"/>
          <a:sy n="57" d="100"/>
        </p:scale>
        <p:origin x="-2556" y="-84"/>
      </p:cViewPr>
      <p:guideLst>
        <p:guide orient="horz" pos="2928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A81AA2-BFCC-4C2E-B5CD-87E733BFBCA6}" type="doc">
      <dgm:prSet loTypeId="urn:microsoft.com/office/officeart/2005/8/layout/hProcess9" loCatId="process" qsTypeId="urn:microsoft.com/office/officeart/2005/8/quickstyle/3d7" qsCatId="3D" csTypeId="urn:microsoft.com/office/officeart/2005/8/colors/accent6_1" csCatId="accent6" phldr="1"/>
      <dgm:spPr/>
    </dgm:pt>
    <dgm:pt modelId="{D021BE1A-6FAF-46A9-851B-A052A68A4011}">
      <dgm:prSet phldrT="[Texte]"/>
      <dgm:spPr/>
      <dgm:t>
        <a:bodyPr/>
        <a:lstStyle/>
        <a:p>
          <a:r>
            <a:rPr lang="es-ES_tradnl" dirty="0" err="1" smtClean="0">
              <a:latin typeface="Constantia" pitchFamily="18" charset="0"/>
            </a:rPr>
            <a:t>Rapport</a:t>
          </a:r>
          <a:r>
            <a:rPr lang="es-ES_tradnl" dirty="0" smtClean="0">
              <a:latin typeface="Constantia" pitchFamily="18" charset="0"/>
            </a:rPr>
            <a:t> </a:t>
          </a:r>
          <a:r>
            <a:rPr lang="es-ES_tradnl" dirty="0" err="1" smtClean="0">
              <a:latin typeface="Constantia" pitchFamily="18" charset="0"/>
            </a:rPr>
            <a:t>préliminaire</a:t>
          </a:r>
          <a:r>
            <a:rPr lang="es-ES_tradnl" dirty="0" smtClean="0">
              <a:latin typeface="Constantia" pitchFamily="18" charset="0"/>
            </a:rPr>
            <a:t>: </a:t>
          </a:r>
          <a:r>
            <a:rPr lang="es-ES_tradnl" dirty="0" err="1" smtClean="0">
              <a:latin typeface="Constantia" pitchFamily="18" charset="0"/>
            </a:rPr>
            <a:t>Mars</a:t>
          </a:r>
          <a:r>
            <a:rPr lang="es-ES_tradnl" dirty="0" smtClean="0">
              <a:latin typeface="Constantia" pitchFamily="18" charset="0"/>
            </a:rPr>
            <a:t> 2012</a:t>
          </a:r>
          <a:endParaRPr lang="es-ES_tradnl" dirty="0">
            <a:latin typeface="Constantia" pitchFamily="18" charset="0"/>
          </a:endParaRPr>
        </a:p>
      </dgm:t>
    </dgm:pt>
    <dgm:pt modelId="{2DB9DE4D-E99E-4E22-A132-6E114385CE64}" type="parTrans" cxnId="{33514484-DAB2-4439-A681-205E29321738}">
      <dgm:prSet/>
      <dgm:spPr/>
      <dgm:t>
        <a:bodyPr/>
        <a:lstStyle/>
        <a:p>
          <a:endParaRPr lang="es-ES_tradnl"/>
        </a:p>
      </dgm:t>
    </dgm:pt>
    <dgm:pt modelId="{7B1E9F18-2E50-4B46-891E-B46325A4AFD9}" type="sibTrans" cxnId="{33514484-DAB2-4439-A681-205E29321738}">
      <dgm:prSet/>
      <dgm:spPr/>
      <dgm:t>
        <a:bodyPr/>
        <a:lstStyle/>
        <a:p>
          <a:endParaRPr lang="es-ES_tradnl"/>
        </a:p>
      </dgm:t>
    </dgm:pt>
    <dgm:pt modelId="{77A6C937-81E5-47D1-9805-FDD26C214535}">
      <dgm:prSet phldrT="[Texte]"/>
      <dgm:spPr/>
      <dgm:t>
        <a:bodyPr/>
        <a:lstStyle/>
        <a:p>
          <a:r>
            <a:rPr lang="es-ES_tradnl" dirty="0" err="1" smtClean="0">
              <a:latin typeface="Constantia" pitchFamily="18" charset="0"/>
            </a:rPr>
            <a:t>Rapport</a:t>
          </a:r>
          <a:r>
            <a:rPr lang="es-ES_tradnl" dirty="0" smtClean="0">
              <a:latin typeface="Constantia" pitchFamily="18" charset="0"/>
            </a:rPr>
            <a:t> final </a:t>
          </a:r>
          <a:r>
            <a:rPr lang="es-ES_tradnl" dirty="0" err="1" smtClean="0">
              <a:latin typeface="Constantia" pitchFamily="18" charset="0"/>
            </a:rPr>
            <a:t>Juin</a:t>
          </a:r>
          <a:r>
            <a:rPr lang="es-ES_tradnl" dirty="0" smtClean="0">
              <a:latin typeface="Constantia" pitchFamily="18" charset="0"/>
            </a:rPr>
            <a:t> 2012</a:t>
          </a:r>
          <a:endParaRPr lang="es-ES_tradnl" dirty="0">
            <a:latin typeface="Constantia" pitchFamily="18" charset="0"/>
          </a:endParaRPr>
        </a:p>
      </dgm:t>
    </dgm:pt>
    <dgm:pt modelId="{802AAA49-9EF1-4F8E-BB06-F507D9757681}" type="parTrans" cxnId="{9F2ACCAB-54E4-4238-98F4-A5B1BDE4518E}">
      <dgm:prSet/>
      <dgm:spPr/>
      <dgm:t>
        <a:bodyPr/>
        <a:lstStyle/>
        <a:p>
          <a:endParaRPr lang="es-ES_tradnl"/>
        </a:p>
      </dgm:t>
    </dgm:pt>
    <dgm:pt modelId="{F76E68DD-0686-4DF5-82F7-20099FC5AE18}" type="sibTrans" cxnId="{9F2ACCAB-54E4-4238-98F4-A5B1BDE4518E}">
      <dgm:prSet/>
      <dgm:spPr/>
      <dgm:t>
        <a:bodyPr/>
        <a:lstStyle/>
        <a:p>
          <a:endParaRPr lang="es-ES_tradnl"/>
        </a:p>
      </dgm:t>
    </dgm:pt>
    <dgm:pt modelId="{02A13BDB-C82D-406A-A076-62A412C12594}">
      <dgm:prSet phldrT="[Texte]"/>
      <dgm:spPr/>
      <dgm:t>
        <a:bodyPr/>
        <a:lstStyle/>
        <a:p>
          <a:r>
            <a:rPr lang="es-ES_tradnl" dirty="0" err="1" smtClean="0">
              <a:latin typeface="Constantia" pitchFamily="18" charset="0"/>
            </a:rPr>
            <a:t>Chapitre</a:t>
          </a:r>
          <a:r>
            <a:rPr lang="es-ES_tradnl" dirty="0" smtClean="0">
              <a:latin typeface="Constantia" pitchFamily="18" charset="0"/>
            </a:rPr>
            <a:t> </a:t>
          </a:r>
          <a:r>
            <a:rPr lang="es-ES_tradnl" dirty="0" err="1" smtClean="0">
              <a:latin typeface="Constantia" pitchFamily="18" charset="0"/>
            </a:rPr>
            <a:t>d’un</a:t>
          </a:r>
          <a:r>
            <a:rPr lang="es-ES_tradnl" dirty="0" smtClean="0">
              <a:latin typeface="Constantia" pitchFamily="18" charset="0"/>
            </a:rPr>
            <a:t> </a:t>
          </a:r>
          <a:r>
            <a:rPr lang="es-ES_tradnl" dirty="0" err="1" smtClean="0">
              <a:latin typeface="Constantia" pitchFamily="18" charset="0"/>
            </a:rPr>
            <a:t>rapport</a:t>
          </a:r>
          <a:r>
            <a:rPr lang="es-ES_tradnl" dirty="0" smtClean="0">
              <a:latin typeface="Constantia" pitchFamily="18" charset="0"/>
            </a:rPr>
            <a:t> global </a:t>
          </a:r>
          <a:r>
            <a:rPr lang="es-ES_tradnl" dirty="0" err="1" smtClean="0">
              <a:latin typeface="Constantia" pitchFamily="18" charset="0"/>
            </a:rPr>
            <a:t>triennal</a:t>
          </a:r>
          <a:endParaRPr lang="es-ES_tradnl" dirty="0">
            <a:latin typeface="Constantia" pitchFamily="18" charset="0"/>
          </a:endParaRPr>
        </a:p>
      </dgm:t>
    </dgm:pt>
    <dgm:pt modelId="{CBA98B84-8261-4924-AA7F-1CD02DDD6BE8}" type="parTrans" cxnId="{64B7E61B-F217-451C-A60A-48C65C5AFA59}">
      <dgm:prSet/>
      <dgm:spPr/>
      <dgm:t>
        <a:bodyPr/>
        <a:lstStyle/>
        <a:p>
          <a:endParaRPr lang="es-ES_tradnl"/>
        </a:p>
      </dgm:t>
    </dgm:pt>
    <dgm:pt modelId="{9413E2A7-9C92-41C5-BC8B-2E821D5065BC}" type="sibTrans" cxnId="{64B7E61B-F217-451C-A60A-48C65C5AFA59}">
      <dgm:prSet/>
      <dgm:spPr/>
      <dgm:t>
        <a:bodyPr/>
        <a:lstStyle/>
        <a:p>
          <a:endParaRPr lang="es-ES_tradnl"/>
        </a:p>
      </dgm:t>
    </dgm:pt>
    <dgm:pt modelId="{417F1661-F560-48FF-A10E-EBF8A421B9A3}" type="pres">
      <dgm:prSet presAssocID="{2DA81AA2-BFCC-4C2E-B5CD-87E733BFBCA6}" presName="CompostProcess" presStyleCnt="0">
        <dgm:presLayoutVars>
          <dgm:dir/>
          <dgm:resizeHandles val="exact"/>
        </dgm:presLayoutVars>
      </dgm:prSet>
      <dgm:spPr/>
    </dgm:pt>
    <dgm:pt modelId="{441051BA-2409-499E-B47B-A570929ECBBB}" type="pres">
      <dgm:prSet presAssocID="{2DA81AA2-BFCC-4C2E-B5CD-87E733BFBCA6}" presName="arrow" presStyleLbl="bgShp" presStyleIdx="0" presStyleCnt="1" custLinFactNeighborY="18198"/>
      <dgm:spPr/>
    </dgm:pt>
    <dgm:pt modelId="{D0105759-49B3-4207-B526-BD681FC94D98}" type="pres">
      <dgm:prSet presAssocID="{2DA81AA2-BFCC-4C2E-B5CD-87E733BFBCA6}" presName="linearProcess" presStyleCnt="0"/>
      <dgm:spPr/>
    </dgm:pt>
    <dgm:pt modelId="{E30E26D3-809A-43DB-972A-76B6B7912523}" type="pres">
      <dgm:prSet presAssocID="{D021BE1A-6FAF-46A9-851B-A052A68A401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F326004A-945C-4DA0-956B-F40F1B78EFA0}" type="pres">
      <dgm:prSet presAssocID="{7B1E9F18-2E50-4B46-891E-B46325A4AFD9}" presName="sibTrans" presStyleCnt="0"/>
      <dgm:spPr/>
    </dgm:pt>
    <dgm:pt modelId="{7A084AD4-5DCE-4A95-9AA4-8826A6D7CFB4}" type="pres">
      <dgm:prSet presAssocID="{77A6C937-81E5-47D1-9805-FDD26C21453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626F0EE-7D8C-4C3E-9CC4-98A1D075130A}" type="pres">
      <dgm:prSet presAssocID="{F76E68DD-0686-4DF5-82F7-20099FC5AE18}" presName="sibTrans" presStyleCnt="0"/>
      <dgm:spPr/>
    </dgm:pt>
    <dgm:pt modelId="{9F63B153-46C4-4E34-A3A9-4395D8215007}" type="pres">
      <dgm:prSet presAssocID="{02A13BDB-C82D-406A-A076-62A412C1259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D3834461-2956-46D6-91BD-5992E366BE33}" type="presOf" srcId="{02A13BDB-C82D-406A-A076-62A412C12594}" destId="{9F63B153-46C4-4E34-A3A9-4395D8215007}" srcOrd="0" destOrd="0" presId="urn:microsoft.com/office/officeart/2005/8/layout/hProcess9"/>
    <dgm:cxn modelId="{9F2ACCAB-54E4-4238-98F4-A5B1BDE4518E}" srcId="{2DA81AA2-BFCC-4C2E-B5CD-87E733BFBCA6}" destId="{77A6C937-81E5-47D1-9805-FDD26C214535}" srcOrd="1" destOrd="0" parTransId="{802AAA49-9EF1-4F8E-BB06-F507D9757681}" sibTransId="{F76E68DD-0686-4DF5-82F7-20099FC5AE18}"/>
    <dgm:cxn modelId="{33514484-DAB2-4439-A681-205E29321738}" srcId="{2DA81AA2-BFCC-4C2E-B5CD-87E733BFBCA6}" destId="{D021BE1A-6FAF-46A9-851B-A052A68A4011}" srcOrd="0" destOrd="0" parTransId="{2DB9DE4D-E99E-4E22-A132-6E114385CE64}" sibTransId="{7B1E9F18-2E50-4B46-891E-B46325A4AFD9}"/>
    <dgm:cxn modelId="{64B7E61B-F217-451C-A60A-48C65C5AFA59}" srcId="{2DA81AA2-BFCC-4C2E-B5CD-87E733BFBCA6}" destId="{02A13BDB-C82D-406A-A076-62A412C12594}" srcOrd="2" destOrd="0" parTransId="{CBA98B84-8261-4924-AA7F-1CD02DDD6BE8}" sibTransId="{9413E2A7-9C92-41C5-BC8B-2E821D5065BC}"/>
    <dgm:cxn modelId="{6ED5BC4A-425E-4C1B-BC6F-B72916476959}" type="presOf" srcId="{D021BE1A-6FAF-46A9-851B-A052A68A4011}" destId="{E30E26D3-809A-43DB-972A-76B6B7912523}" srcOrd="0" destOrd="0" presId="urn:microsoft.com/office/officeart/2005/8/layout/hProcess9"/>
    <dgm:cxn modelId="{8D4F8696-BAA7-4FAE-9E3A-7F85E070A37B}" type="presOf" srcId="{2DA81AA2-BFCC-4C2E-B5CD-87E733BFBCA6}" destId="{417F1661-F560-48FF-A10E-EBF8A421B9A3}" srcOrd="0" destOrd="0" presId="urn:microsoft.com/office/officeart/2005/8/layout/hProcess9"/>
    <dgm:cxn modelId="{02D1F735-70DA-488C-B3CB-E4E096AEE5BF}" type="presOf" srcId="{77A6C937-81E5-47D1-9805-FDD26C214535}" destId="{7A084AD4-5DCE-4A95-9AA4-8826A6D7CFB4}" srcOrd="0" destOrd="0" presId="urn:microsoft.com/office/officeart/2005/8/layout/hProcess9"/>
    <dgm:cxn modelId="{76B49249-EDB2-473C-80AA-AE2992DFE245}" type="presParOf" srcId="{417F1661-F560-48FF-A10E-EBF8A421B9A3}" destId="{441051BA-2409-499E-B47B-A570929ECBBB}" srcOrd="0" destOrd="0" presId="urn:microsoft.com/office/officeart/2005/8/layout/hProcess9"/>
    <dgm:cxn modelId="{5DE75A76-FE3F-4F3C-AB46-95F9B8706B24}" type="presParOf" srcId="{417F1661-F560-48FF-A10E-EBF8A421B9A3}" destId="{D0105759-49B3-4207-B526-BD681FC94D98}" srcOrd="1" destOrd="0" presId="urn:microsoft.com/office/officeart/2005/8/layout/hProcess9"/>
    <dgm:cxn modelId="{77418A87-9B28-4CC2-B99A-7082225685D5}" type="presParOf" srcId="{D0105759-49B3-4207-B526-BD681FC94D98}" destId="{E30E26D3-809A-43DB-972A-76B6B7912523}" srcOrd="0" destOrd="0" presId="urn:microsoft.com/office/officeart/2005/8/layout/hProcess9"/>
    <dgm:cxn modelId="{9B1FB663-4ED1-4497-9128-E2FE96E79BAF}" type="presParOf" srcId="{D0105759-49B3-4207-B526-BD681FC94D98}" destId="{F326004A-945C-4DA0-956B-F40F1B78EFA0}" srcOrd="1" destOrd="0" presId="urn:microsoft.com/office/officeart/2005/8/layout/hProcess9"/>
    <dgm:cxn modelId="{4FF28FC1-A639-4254-91F2-297EB7EB6B55}" type="presParOf" srcId="{D0105759-49B3-4207-B526-BD681FC94D98}" destId="{7A084AD4-5DCE-4A95-9AA4-8826A6D7CFB4}" srcOrd="2" destOrd="0" presId="urn:microsoft.com/office/officeart/2005/8/layout/hProcess9"/>
    <dgm:cxn modelId="{D67CE414-FF68-404A-9ED1-C704EC188F52}" type="presParOf" srcId="{D0105759-49B3-4207-B526-BD681FC94D98}" destId="{C626F0EE-7D8C-4C3E-9CC4-98A1D075130A}" srcOrd="3" destOrd="0" presId="urn:microsoft.com/office/officeart/2005/8/layout/hProcess9"/>
    <dgm:cxn modelId="{FAD6D9D6-EDFC-4632-B385-6E58F0A53D43}" type="presParOf" srcId="{D0105759-49B3-4207-B526-BD681FC94D98}" destId="{9F63B153-46C4-4E34-A3A9-4395D821500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1051BA-2409-499E-B47B-A570929ECBBB}">
      <dsp:nvSpPr>
        <dsp:cNvPr id="0" name=""/>
        <dsp:cNvSpPr/>
      </dsp:nvSpPr>
      <dsp:spPr>
        <a:xfrm>
          <a:off x="610794" y="0"/>
          <a:ext cx="6922342" cy="1857388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0E26D3-809A-43DB-972A-76B6B7912523}">
      <dsp:nvSpPr>
        <dsp:cNvPr id="0" name=""/>
        <dsp:cNvSpPr/>
      </dsp:nvSpPr>
      <dsp:spPr>
        <a:xfrm>
          <a:off x="275971" y="557216"/>
          <a:ext cx="2443179" cy="7429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err="1" smtClean="0">
              <a:latin typeface="Constantia" pitchFamily="18" charset="0"/>
            </a:rPr>
            <a:t>Rapport</a:t>
          </a:r>
          <a:r>
            <a:rPr lang="es-ES_tradnl" sz="1800" kern="1200" dirty="0" smtClean="0">
              <a:latin typeface="Constantia" pitchFamily="18" charset="0"/>
            </a:rPr>
            <a:t> </a:t>
          </a:r>
          <a:r>
            <a:rPr lang="es-ES_tradnl" sz="1800" kern="1200" dirty="0" err="1" smtClean="0">
              <a:latin typeface="Constantia" pitchFamily="18" charset="0"/>
            </a:rPr>
            <a:t>préliminaire</a:t>
          </a:r>
          <a:r>
            <a:rPr lang="es-ES_tradnl" sz="1800" kern="1200" dirty="0" smtClean="0">
              <a:latin typeface="Constantia" pitchFamily="18" charset="0"/>
            </a:rPr>
            <a:t>: </a:t>
          </a:r>
          <a:r>
            <a:rPr lang="es-ES_tradnl" sz="1800" kern="1200" dirty="0" err="1" smtClean="0">
              <a:latin typeface="Constantia" pitchFamily="18" charset="0"/>
            </a:rPr>
            <a:t>Mars</a:t>
          </a:r>
          <a:r>
            <a:rPr lang="es-ES_tradnl" sz="1800" kern="1200" dirty="0" smtClean="0">
              <a:latin typeface="Constantia" pitchFamily="18" charset="0"/>
            </a:rPr>
            <a:t> 2012</a:t>
          </a:r>
          <a:endParaRPr lang="es-ES_tradnl" sz="1800" kern="1200" dirty="0">
            <a:latin typeface="Constantia" pitchFamily="18" charset="0"/>
          </a:endParaRPr>
        </a:p>
      </dsp:txBody>
      <dsp:txXfrm>
        <a:off x="275971" y="557216"/>
        <a:ext cx="2443179" cy="742955"/>
      </dsp:txXfrm>
    </dsp:sp>
    <dsp:sp modelId="{7A084AD4-5DCE-4A95-9AA4-8826A6D7CFB4}">
      <dsp:nvSpPr>
        <dsp:cNvPr id="0" name=""/>
        <dsp:cNvSpPr/>
      </dsp:nvSpPr>
      <dsp:spPr>
        <a:xfrm>
          <a:off x="2850376" y="557216"/>
          <a:ext cx="2443179" cy="7429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err="1" smtClean="0">
              <a:latin typeface="Constantia" pitchFamily="18" charset="0"/>
            </a:rPr>
            <a:t>Rapport</a:t>
          </a:r>
          <a:r>
            <a:rPr lang="es-ES_tradnl" sz="1800" kern="1200" dirty="0" smtClean="0">
              <a:latin typeface="Constantia" pitchFamily="18" charset="0"/>
            </a:rPr>
            <a:t> final </a:t>
          </a:r>
          <a:r>
            <a:rPr lang="es-ES_tradnl" sz="1800" kern="1200" dirty="0" err="1" smtClean="0">
              <a:latin typeface="Constantia" pitchFamily="18" charset="0"/>
            </a:rPr>
            <a:t>Juin</a:t>
          </a:r>
          <a:r>
            <a:rPr lang="es-ES_tradnl" sz="1800" kern="1200" dirty="0" smtClean="0">
              <a:latin typeface="Constantia" pitchFamily="18" charset="0"/>
            </a:rPr>
            <a:t> 2012</a:t>
          </a:r>
          <a:endParaRPr lang="es-ES_tradnl" sz="1800" kern="1200" dirty="0">
            <a:latin typeface="Constantia" pitchFamily="18" charset="0"/>
          </a:endParaRPr>
        </a:p>
      </dsp:txBody>
      <dsp:txXfrm>
        <a:off x="2850376" y="557216"/>
        <a:ext cx="2443179" cy="742955"/>
      </dsp:txXfrm>
    </dsp:sp>
    <dsp:sp modelId="{9F63B153-46C4-4E34-A3A9-4395D8215007}">
      <dsp:nvSpPr>
        <dsp:cNvPr id="0" name=""/>
        <dsp:cNvSpPr/>
      </dsp:nvSpPr>
      <dsp:spPr>
        <a:xfrm>
          <a:off x="5424781" y="557216"/>
          <a:ext cx="2443179" cy="7429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err="1" smtClean="0">
              <a:latin typeface="Constantia" pitchFamily="18" charset="0"/>
            </a:rPr>
            <a:t>Chapitre</a:t>
          </a:r>
          <a:r>
            <a:rPr lang="es-ES_tradnl" sz="1800" kern="1200" dirty="0" smtClean="0">
              <a:latin typeface="Constantia" pitchFamily="18" charset="0"/>
            </a:rPr>
            <a:t> </a:t>
          </a:r>
          <a:r>
            <a:rPr lang="es-ES_tradnl" sz="1800" kern="1200" dirty="0" err="1" smtClean="0">
              <a:latin typeface="Constantia" pitchFamily="18" charset="0"/>
            </a:rPr>
            <a:t>d’un</a:t>
          </a:r>
          <a:r>
            <a:rPr lang="es-ES_tradnl" sz="1800" kern="1200" dirty="0" smtClean="0">
              <a:latin typeface="Constantia" pitchFamily="18" charset="0"/>
            </a:rPr>
            <a:t> </a:t>
          </a:r>
          <a:r>
            <a:rPr lang="es-ES_tradnl" sz="1800" kern="1200" dirty="0" err="1" smtClean="0">
              <a:latin typeface="Constantia" pitchFamily="18" charset="0"/>
            </a:rPr>
            <a:t>rapport</a:t>
          </a:r>
          <a:r>
            <a:rPr lang="es-ES_tradnl" sz="1800" kern="1200" dirty="0" smtClean="0">
              <a:latin typeface="Constantia" pitchFamily="18" charset="0"/>
            </a:rPr>
            <a:t> global </a:t>
          </a:r>
          <a:r>
            <a:rPr lang="es-ES_tradnl" sz="1800" kern="1200" dirty="0" err="1" smtClean="0">
              <a:latin typeface="Constantia" pitchFamily="18" charset="0"/>
            </a:rPr>
            <a:t>triennal</a:t>
          </a:r>
          <a:endParaRPr lang="es-ES_tradnl" sz="1800" kern="1200" dirty="0">
            <a:latin typeface="Constantia" pitchFamily="18" charset="0"/>
          </a:endParaRPr>
        </a:p>
      </dsp:txBody>
      <dsp:txXfrm>
        <a:off x="5424781" y="557216"/>
        <a:ext cx="2443179" cy="742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C791309-742F-45FA-A67B-76BBD1AE97A4}" type="datetimeFigureOut">
              <a:rPr lang="en-US"/>
              <a:pPr>
                <a:defRPr/>
              </a:pPr>
              <a:t>10/27/2011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1950C41-73E5-435B-90F6-263B963C9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57838-7C0D-4876-AEE5-26A284029631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FB476-E490-4BDB-9A2E-F000D9619B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691156-2F1C-4577-B2A2-5634281DDF8D}" type="slidenum">
              <a:rPr lang="fr-FR"/>
              <a:pPr/>
              <a:t>1</a:t>
            </a:fld>
            <a:endParaRPr lang="fr-F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323CB3-7A79-4296-B918-4F9D09FD4DD0}" type="slidenum">
              <a:rPr lang="fr-FR"/>
              <a:pPr/>
              <a:t>21</a:t>
            </a:fld>
            <a:endParaRPr lang="fr-FR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z="1600" smtClean="0"/>
              <a:t>- IFPRI, WB, IFAD, EU, bilaterals (USAID, GTZ). Anderson</a:t>
            </a:r>
          </a:p>
          <a:p>
            <a:pPr eaLnBrk="1" hangingPunct="1"/>
            <a:endParaRPr lang="en-US" sz="1600" smtClean="0"/>
          </a:p>
          <a:p>
            <a:pPr eaLnBrk="1" hangingPunct="1"/>
            <a:r>
              <a:rPr lang="en-US" sz="1600" smtClean="0"/>
              <a:t>- donor coordination groups and projects </a:t>
            </a:r>
          </a:p>
          <a:p>
            <a:pPr eaLnBrk="1" hangingPunct="1"/>
            <a:endParaRPr lang="en-US" sz="1600" smtClean="0"/>
          </a:p>
          <a:p>
            <a:pPr eaLnBrk="1" hangingPunct="1"/>
            <a:r>
              <a:rPr lang="en-US" sz="1600" smtClean="0"/>
              <a:t>- from the methodological point of view as well as through data generated by the project</a:t>
            </a:r>
          </a:p>
          <a:p>
            <a:pPr eaLnBrk="1" hangingPunct="1"/>
            <a:endParaRPr lang="en-US" sz="1600" smtClean="0"/>
          </a:p>
          <a:p>
            <a:pPr eaLnBrk="1" hangingPunct="1"/>
            <a:r>
              <a:rPr lang="en-US" sz="1600" smtClean="0"/>
              <a:t>- under SO H, Food security.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8351AA-672C-4C9D-AC65-3ED9612576CA}" type="slidenum">
              <a:rPr lang="fr-FR"/>
              <a:pPr/>
              <a:t>22</a:t>
            </a:fld>
            <a:endParaRPr lang="fr-FR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C4D032-AA6E-42C2-9DDC-BE2D4FD2FC4D}" type="slidenum">
              <a:rPr lang="fr-FR"/>
              <a:pPr/>
              <a:t>23</a:t>
            </a:fld>
            <a:endParaRPr lang="fr-FR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z="1600" smtClean="0"/>
              <a:t>- IFPRI, WB, IFAD, EU, bilaterals (USAID, GTZ). Anderson</a:t>
            </a:r>
          </a:p>
          <a:p>
            <a:pPr eaLnBrk="1" hangingPunct="1"/>
            <a:endParaRPr lang="en-US" sz="1600" smtClean="0"/>
          </a:p>
          <a:p>
            <a:pPr eaLnBrk="1" hangingPunct="1"/>
            <a:r>
              <a:rPr lang="en-US" sz="1600" smtClean="0"/>
              <a:t>- donor coordination groups and projects </a:t>
            </a:r>
          </a:p>
          <a:p>
            <a:pPr eaLnBrk="1" hangingPunct="1"/>
            <a:endParaRPr lang="en-US" sz="1600" smtClean="0"/>
          </a:p>
          <a:p>
            <a:pPr eaLnBrk="1" hangingPunct="1"/>
            <a:r>
              <a:rPr lang="en-US" sz="1600" smtClean="0"/>
              <a:t>- from the methodological point of view as well as through data generated by the project</a:t>
            </a:r>
          </a:p>
          <a:p>
            <a:pPr eaLnBrk="1" hangingPunct="1"/>
            <a:endParaRPr lang="en-US" sz="1600" smtClean="0"/>
          </a:p>
          <a:p>
            <a:pPr eaLnBrk="1" hangingPunct="1"/>
            <a:r>
              <a:rPr lang="en-US" sz="1600" smtClean="0"/>
              <a:t>- under SO H, Food security.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11AB59-6401-4214-9BCD-E80349E5FD83}" type="slidenum">
              <a:rPr lang="fr-FR"/>
              <a:pPr/>
              <a:t>4</a:t>
            </a:fld>
            <a:endParaRPr lang="fr-FR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7438" y="695325"/>
            <a:ext cx="4648200" cy="348615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- on average 6 policy documents relating to agriculture and food security in SSA countries  in the early 2000’s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- in Burkina Faso: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mtClean="0"/>
              <a:t> </a:t>
            </a:r>
            <a:r>
              <a:rPr lang="en-US" sz="1800" smtClean="0"/>
              <a:t>formulation of agricultural component of their Strategy for Accelerated Growth for Sustainable Development (new PRSP)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z="1800" smtClean="0"/>
              <a:t> formulation of the Sector Programme Productive Rural Development 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z="1800" smtClean="0"/>
              <a:t> just after finalisation of a national agricultural investments progamme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A3BAA3-C9C0-4B30-BAEC-053A00FAEC99}" type="slidenum">
              <a:rPr lang="fr-FR"/>
              <a:pPr/>
              <a:t>5</a:t>
            </a:fld>
            <a:endParaRPr lang="fr-FR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z="1600" smtClean="0"/>
              <a:t>- IFPRI, WB, IFAD, EU, bilaterals (USAID, GTZ). Anderson</a:t>
            </a:r>
          </a:p>
          <a:p>
            <a:pPr eaLnBrk="1" hangingPunct="1"/>
            <a:endParaRPr lang="en-US" sz="1600" smtClean="0"/>
          </a:p>
          <a:p>
            <a:pPr eaLnBrk="1" hangingPunct="1"/>
            <a:r>
              <a:rPr lang="en-US" sz="1600" smtClean="0"/>
              <a:t>- donor coordination groups and projects </a:t>
            </a:r>
          </a:p>
          <a:p>
            <a:pPr eaLnBrk="1" hangingPunct="1"/>
            <a:endParaRPr lang="en-US" sz="1600" smtClean="0"/>
          </a:p>
          <a:p>
            <a:pPr eaLnBrk="1" hangingPunct="1"/>
            <a:r>
              <a:rPr lang="en-US" sz="1600" smtClean="0"/>
              <a:t>- from the methodological point of view as well as through data generated by the project</a:t>
            </a:r>
          </a:p>
          <a:p>
            <a:pPr eaLnBrk="1" hangingPunct="1"/>
            <a:endParaRPr lang="en-US" sz="1600" smtClean="0"/>
          </a:p>
          <a:p>
            <a:pPr eaLnBrk="1" hangingPunct="1"/>
            <a:r>
              <a:rPr lang="en-US" sz="1600" smtClean="0"/>
              <a:t>- under SO H, Food security.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E83289-60AE-431E-BE25-42A3CC969DF5}" type="slidenum">
              <a:rPr lang="fr-FR"/>
              <a:pPr/>
              <a:t>7</a:t>
            </a:fld>
            <a:endParaRPr lang="fr-FR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8A0BBB-D37E-434F-881D-B3D4FEB8D811}" type="slidenum">
              <a:rPr lang="fr-FR"/>
              <a:pPr/>
              <a:t>9</a:t>
            </a:fld>
            <a:endParaRPr lang="fr-FR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7438" y="695325"/>
            <a:ext cx="4648200" cy="348615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z="1600" smtClean="0"/>
              <a:t>- CILSS monitoring of food security in West Africa, ReSAKSS CAADP monitoring</a:t>
            </a:r>
          </a:p>
          <a:p>
            <a:pPr eaLnBrk="1" hangingPunct="1">
              <a:lnSpc>
                <a:spcPct val="90000"/>
              </a:lnSpc>
            </a:pPr>
            <a:endParaRPr lang="en-US" sz="1400" smtClean="0"/>
          </a:p>
          <a:p>
            <a:pPr eaLnBrk="1" hangingPunct="1">
              <a:lnSpc>
                <a:spcPct val="90000"/>
              </a:lnSpc>
            </a:pPr>
            <a:r>
              <a:rPr lang="en-US" sz="1600" smtClean="0"/>
              <a:t>- UEMOA, CILSS and ECOWAS in the West, ECA in the East. 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smtClean="0"/>
              <a:t>- AGRA, NEPAD/CAADP Secretariat and AU at continental level</a:t>
            </a:r>
          </a:p>
          <a:p>
            <a:pPr eaLnBrk="1" hangingPunct="1">
              <a:lnSpc>
                <a:spcPct val="90000"/>
              </a:lnSpc>
            </a:pPr>
            <a:endParaRPr lang="en-US" sz="1400" smtClean="0"/>
          </a:p>
          <a:p>
            <a:pPr eaLnBrk="1" hangingPunct="1">
              <a:lnSpc>
                <a:spcPct val="90000"/>
              </a:lnSpc>
            </a:pPr>
            <a:r>
              <a:rPr lang="en-US" sz="1600" smtClean="0"/>
              <a:t>- e.g.: joint MAFAP training for Burkina Faso and Mali</a:t>
            </a:r>
          </a:p>
          <a:p>
            <a:pPr eaLnBrk="1" hangingPunct="1">
              <a:lnSpc>
                <a:spcPct val="90000"/>
              </a:lnSpc>
            </a:pPr>
            <a:endParaRPr lang="en-US" sz="1400" smtClean="0"/>
          </a:p>
          <a:p>
            <a:pPr eaLnBrk="1" hangingPunct="1">
              <a:lnSpc>
                <a:spcPct val="90000"/>
              </a:lnSpc>
            </a:pPr>
            <a:r>
              <a:rPr lang="en-US" sz="1600" smtClean="0"/>
              <a:t>- UEMOA and CILSS have already proposed to host meetings on agriculture and food security where results could be presented in order to elicit interest by other member countries</a:t>
            </a:r>
            <a:r>
              <a:rPr lang="en-US" smtClean="0"/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F9FEF-6EC4-44D9-A659-A7E827052FBC}" type="slidenum">
              <a:rPr lang="es-ES_tradnl" smtClean="0"/>
              <a:pPr/>
              <a:t>12</a:t>
            </a:fld>
            <a:endParaRPr lang="es-ES_trad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01E032-1EDE-49AC-8AC3-E53AC4FB53EF}" type="slidenum">
              <a:rPr lang="fr-FR"/>
              <a:pPr/>
              <a:t>18</a:t>
            </a:fld>
            <a:endParaRPr lang="fr-FR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71" tIns="45286" rIns="90571" bIns="45286" anchor="b"/>
          <a:lstStyle/>
          <a:p>
            <a:pPr algn="r"/>
            <a:fld id="{669894CF-BF53-4040-9DF7-EBD21D8967D1}" type="slidenum">
              <a:rPr lang="fr-FR" sz="1200"/>
              <a:pPr algn="r"/>
              <a:t>19</a:t>
            </a:fld>
            <a:endParaRPr lang="fr-FR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z="1600" smtClean="0"/>
              <a:t>- IFPRI, WB, IFAD, EU, bilaterals (USAID, GTZ). Anderson</a:t>
            </a:r>
          </a:p>
          <a:p>
            <a:pPr eaLnBrk="1" hangingPunct="1"/>
            <a:endParaRPr lang="en-US" sz="1600" smtClean="0"/>
          </a:p>
          <a:p>
            <a:pPr eaLnBrk="1" hangingPunct="1"/>
            <a:r>
              <a:rPr lang="en-US" sz="1600" smtClean="0"/>
              <a:t>- donor coordination groups and projects </a:t>
            </a:r>
          </a:p>
          <a:p>
            <a:pPr eaLnBrk="1" hangingPunct="1"/>
            <a:endParaRPr lang="en-US" sz="1600" smtClean="0"/>
          </a:p>
          <a:p>
            <a:pPr eaLnBrk="1" hangingPunct="1"/>
            <a:r>
              <a:rPr lang="en-US" sz="1600" smtClean="0"/>
              <a:t>- from the methodological point of view as well as through data generated by the project</a:t>
            </a:r>
          </a:p>
          <a:p>
            <a:pPr eaLnBrk="1" hangingPunct="1"/>
            <a:endParaRPr lang="en-US" sz="1600" smtClean="0"/>
          </a:p>
          <a:p>
            <a:pPr eaLnBrk="1" hangingPunct="1"/>
            <a:r>
              <a:rPr lang="en-US" sz="1600" smtClean="0"/>
              <a:t>- under SO H, Food security.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6E22EB-30D2-44E7-96C3-61E817AC39A0}" type="slidenum">
              <a:rPr lang="en-GB"/>
              <a:pPr/>
              <a:t>20</a:t>
            </a:fld>
            <a:endParaRPr lang="en-GB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046D8-287F-493E-BA5F-47D06E874D59}" type="datetimeFigureOut">
              <a:rPr lang="en-US"/>
              <a:pPr>
                <a:defRPr/>
              </a:pPr>
              <a:t>10/27/2011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A9F51-5370-4016-BE0F-A9DDE607D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89A26-F34B-47E9-B0E7-3109C4A87033}" type="datetimeFigureOut">
              <a:rPr lang="en-US"/>
              <a:pPr>
                <a:defRPr/>
              </a:pPr>
              <a:t>10/27/2011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32469-2F6E-42A7-BF3B-3F9592D1A9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86317-A469-46CB-AB05-0338D12AAC0D}" type="datetimeFigureOut">
              <a:rPr lang="en-US"/>
              <a:pPr>
                <a:defRPr/>
              </a:pPr>
              <a:t>10/27/2011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29455-CD3C-49DB-B949-4083B6A8CA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96CE4-D5AB-48DA-973F-56799353089F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052736"/>
            <a:ext cx="8507288" cy="648072"/>
          </a:xfrm>
          <a:prstGeom prst="rect">
            <a:avLst/>
          </a:prstGeom>
        </p:spPr>
        <p:txBody>
          <a:bodyPr/>
          <a:lstStyle>
            <a:lvl1pPr algn="l">
              <a:defRPr sz="35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6224"/>
            <a:ext cx="8229600" cy="434908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79512" y="1781200"/>
            <a:ext cx="849694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79512" y="957486"/>
            <a:ext cx="849694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5BE0A-9C2E-4B3F-9F78-5A25ECD19A92}" type="datetimeFigureOut">
              <a:rPr lang="en-US"/>
              <a:pPr>
                <a:defRPr/>
              </a:pPr>
              <a:t>10/27/2011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93465-055E-4219-A2F8-F19F31940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EE355-C36F-4B9F-8052-400D8E88CA14}" type="datetimeFigureOut">
              <a:rPr lang="en-US"/>
              <a:pPr>
                <a:defRPr/>
              </a:pPr>
              <a:t>10/27/2011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F6313-D3AC-4C7D-AFC1-ECB59EE25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3FBB0-620A-468E-8DDD-BB815FA4C68F}" type="datetimeFigureOut">
              <a:rPr lang="en-US"/>
              <a:pPr>
                <a:defRPr/>
              </a:pPr>
              <a:t>10/27/2011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E3CA6-2608-4D25-AC37-69F3A36B1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1CBD3-81FF-4DD0-8505-6A909B4AB9BC}" type="datetimeFigureOut">
              <a:rPr lang="en-US"/>
              <a:pPr>
                <a:defRPr/>
              </a:pPr>
              <a:t>10/27/2011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759C2-5C77-49CF-A3F7-DABE0E10F8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31A44-76A8-435B-A13C-4055E843BE40}" type="datetimeFigureOut">
              <a:rPr lang="en-US"/>
              <a:pPr>
                <a:defRPr/>
              </a:pPr>
              <a:t>10/27/2011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619ED-0617-43CE-A438-FB968D09B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D8EAC-099D-47E6-826A-2B8F42CBAB3C}" type="datetimeFigureOut">
              <a:rPr lang="en-US"/>
              <a:pPr>
                <a:defRPr/>
              </a:pPr>
              <a:t>10/27/2011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B1060-A141-4066-BF82-509400FB1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611FA-EA2C-408C-AA16-6C6EEFF64811}" type="datetimeFigureOut">
              <a:rPr lang="en-US"/>
              <a:pPr>
                <a:defRPr/>
              </a:pPr>
              <a:t>10/27/2011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8CB78-2C26-4DAC-BDD8-B5BF0EE5E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900113" y="115888"/>
          <a:ext cx="7621587" cy="865187"/>
        </p:xfrm>
        <a:graphic>
          <a:graphicData uri="http://schemas.openxmlformats.org/presentationml/2006/ole">
            <p:oleObj spid="_x0000_s1031" name="Photo Editor Photo" r:id="rId15" imgW="7621064" imgH="942857" progId="">
              <p:embed/>
            </p:oleObj>
          </a:graphicData>
        </a:graphic>
      </p:graphicFrame>
      <p:pic>
        <p:nvPicPr>
          <p:cNvPr id="21" name="Picture 10" descr="FAO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812088" y="6237312"/>
            <a:ext cx="401637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2" descr="59510f8407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5650" y="6332561"/>
            <a:ext cx="306388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2769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4A28A2-71D5-4B44-91B4-F24AC25C43DB}" type="datetimeFigureOut">
              <a:rPr lang="en-US" smtClean="0"/>
              <a:pPr>
                <a:defRPr/>
              </a:pPr>
              <a:t>10/27/2011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tesfoundation.org/Pages/home.asp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tesfoundation.org/Pages/home.asp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ean.Balie@fao.org" TargetMode="External"/><Relationship Id="rId5" Type="http://schemas.openxmlformats.org/officeDocument/2006/relationships/hyperlink" Target="http://www.fao.org/mafap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Bill &amp; Melinda Gates Foundati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6308725"/>
            <a:ext cx="201612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1124744"/>
            <a:ext cx="7992888" cy="1728192"/>
          </a:xfrm>
          <a:ln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pPr algn="ctr" eaLnBrk="1" hangingPunct="1"/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Roman" pitchFamily="34" charset="0"/>
              </a:rPr>
              <a:t>Suivi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Roman" pitchFamily="34" charset="0"/>
              </a:rPr>
              <a:t> des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Roman" pitchFamily="34" charset="0"/>
              </a:rPr>
              <a:t>Politiques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Roman" pitchFamily="34" charset="0"/>
              </a:rPr>
              <a:t>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Roman" pitchFamily="34" charset="0"/>
              </a:rPr>
              <a:t>Agricoles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Roman" pitchFamily="34" charset="0"/>
              </a:rPr>
              <a:t> et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Roman" pitchFamily="34" charset="0"/>
              </a:rPr>
              <a:t>Alimentaires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Roman" pitchFamily="34" charset="0"/>
              </a:rPr>
              <a:t>  en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Roman" pitchFamily="34" charset="0"/>
              </a:rPr>
              <a:t>Afrique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Roman" pitchFamily="34" charset="0"/>
              </a:rPr>
              <a:t/>
            </a:r>
            <a:b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Roman" pitchFamily="34" charset="0"/>
              </a:rPr>
            </a:b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Roman" pitchFamily="34" charset="0"/>
              </a:rPr>
              <a:t>(SPAAA) </a:t>
            </a:r>
            <a:b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Roman" pitchFamily="34" charset="0"/>
              </a:rPr>
            </a:br>
            <a:r>
              <a:rPr lang="en-US" sz="3800" dirty="0" smtClean="0">
                <a:latin typeface="Antique Olive Roman" pitchFamily="34" charset="0"/>
              </a:rPr>
              <a:t/>
            </a:r>
            <a:br>
              <a:rPr lang="en-US" sz="3800" dirty="0" smtClean="0">
                <a:latin typeface="Antique Olive Roman" pitchFamily="34" charset="0"/>
              </a:rPr>
            </a:br>
            <a:r>
              <a:rPr lang="en-US" sz="3800" dirty="0" smtClean="0">
                <a:latin typeface="Antique Olive Roman" pitchFamily="34" charset="0"/>
              </a:rPr>
              <a:t> 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996952"/>
            <a:ext cx="6840760" cy="1800200"/>
          </a:xfrm>
        </p:spPr>
        <p:txBody>
          <a:bodyPr/>
          <a:lstStyle/>
          <a:p>
            <a:pPr eaLnBrk="1" hangingPunct="1"/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</a:rPr>
              <a:t>Promouvoir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 le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</a:rPr>
              <a:t>suivi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</a:rPr>
              <a:t>quantitatif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 des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</a:rPr>
              <a:t>politiques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 au Burkina Faso et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</a:rPr>
              <a:t>dans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</a:rPr>
              <a:t>l’espace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 UEMOA</a:t>
            </a:r>
          </a:p>
        </p:txBody>
      </p:sp>
      <p:sp>
        <p:nvSpPr>
          <p:cNvPr id="9" name="Rectangle 8"/>
          <p:cNvSpPr/>
          <p:nvPr/>
        </p:nvSpPr>
        <p:spPr>
          <a:xfrm>
            <a:off x="395536" y="4797152"/>
            <a:ext cx="8280920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CC9900"/>
              </a:buClr>
              <a:buSzPct val="65000"/>
              <a:defRPr/>
            </a:pPr>
            <a:endParaRPr lang="en-US" sz="2400" kern="0" dirty="0" smtClean="0">
              <a:solidFill>
                <a:schemeClr val="bg2">
                  <a:lumMod val="50000"/>
                </a:schemeClr>
              </a:solidFill>
              <a:latin typeface="Arial"/>
            </a:endParaRPr>
          </a:p>
          <a:p>
            <a:pPr marL="342900" indent="-342900" algn="ctr">
              <a:spcBef>
                <a:spcPct val="20000"/>
              </a:spcBef>
              <a:buClr>
                <a:srgbClr val="CC9900"/>
              </a:buClr>
              <a:buSzPct val="65000"/>
              <a:defRPr/>
            </a:pPr>
            <a:r>
              <a:rPr lang="en-US" sz="2400" kern="0" dirty="0" smtClean="0">
                <a:solidFill>
                  <a:schemeClr val="bg2">
                    <a:lumMod val="50000"/>
                  </a:schemeClr>
                </a:solidFill>
                <a:latin typeface="Arial"/>
              </a:rPr>
              <a:t>Jean Balié</a:t>
            </a:r>
          </a:p>
          <a:p>
            <a:pPr marL="342900" indent="-342900" algn="ctr">
              <a:spcBef>
                <a:spcPct val="20000"/>
              </a:spcBef>
              <a:buClr>
                <a:srgbClr val="CC9900"/>
              </a:buClr>
              <a:buSzPct val="65000"/>
              <a:defRPr/>
            </a:pPr>
            <a:r>
              <a:rPr lang="en-GB" sz="2400" kern="0" dirty="0" smtClean="0">
                <a:solidFill>
                  <a:schemeClr val="bg2">
                    <a:lumMod val="50000"/>
                  </a:schemeClr>
                </a:solidFill>
                <a:latin typeface="Arial"/>
              </a:rPr>
              <a:t>Manager du </a:t>
            </a:r>
            <a:r>
              <a:rPr lang="en-GB" sz="2400" kern="0" dirty="0" err="1" smtClean="0">
                <a:solidFill>
                  <a:schemeClr val="bg2">
                    <a:lumMod val="50000"/>
                  </a:schemeClr>
                </a:solidFill>
                <a:latin typeface="Arial"/>
              </a:rPr>
              <a:t>Projet</a:t>
            </a:r>
            <a:r>
              <a:rPr lang="en-GB" sz="2400" kern="0" dirty="0" smtClean="0">
                <a:solidFill>
                  <a:schemeClr val="bg2">
                    <a:lumMod val="50000"/>
                  </a:schemeClr>
                </a:solidFill>
                <a:latin typeface="Arial"/>
              </a:rPr>
              <a:t> SPAAA</a:t>
            </a:r>
            <a:endParaRPr lang="en-US" sz="2400" kern="0" dirty="0">
              <a:solidFill>
                <a:schemeClr val="bg2">
                  <a:lumMod val="50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79512" y="1024161"/>
            <a:ext cx="8507288" cy="648072"/>
          </a:xfrm>
        </p:spPr>
        <p:txBody>
          <a:bodyPr/>
          <a:lstStyle/>
          <a:p>
            <a:pPr algn="ctr" eaLnBrk="1" hangingPunct="1"/>
            <a:r>
              <a:rPr lang="en-US" sz="3600" dirty="0" err="1" smtClean="0">
                <a:latin typeface="Antique Olive Roman" pitchFamily="34" charset="0"/>
              </a:rPr>
              <a:t>Projet</a:t>
            </a:r>
            <a:r>
              <a:rPr lang="en-US" sz="3600" dirty="0" smtClean="0">
                <a:latin typeface="Antique Olive Roman" pitchFamily="34" charset="0"/>
              </a:rPr>
              <a:t> SPAAA/MAFAP 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Antique Olive Roman" pitchFamily="34" charset="0"/>
              </a:rPr>
              <a:t>?</a:t>
            </a:r>
            <a:endParaRPr lang="en-US" sz="3600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23528" y="2060848"/>
            <a:ext cx="8424862" cy="4530725"/>
          </a:xfrm>
        </p:spPr>
        <p:txBody>
          <a:bodyPr/>
          <a:lstStyle/>
          <a:p>
            <a:pPr eaLnBrk="1" hangingPunct="1"/>
            <a:r>
              <a:rPr lang="en-US" sz="2800" dirty="0" err="1" smtClean="0"/>
              <a:t>Déveloper</a:t>
            </a:r>
            <a:r>
              <a:rPr lang="en-US" sz="2800" dirty="0" smtClean="0"/>
              <a:t> des </a:t>
            </a:r>
            <a:r>
              <a:rPr lang="en-US" sz="2800" dirty="0" err="1" smtClean="0"/>
              <a:t>indicateurs</a:t>
            </a:r>
            <a:r>
              <a:rPr lang="en-US" sz="2800" dirty="0" smtClean="0"/>
              <a:t> </a:t>
            </a:r>
            <a:r>
              <a:rPr lang="en-US" dirty="0" smtClean="0"/>
              <a:t>de</a:t>
            </a:r>
            <a:r>
              <a:rPr lang="en-US" sz="2800" dirty="0" smtClean="0"/>
              <a:t> </a:t>
            </a:r>
            <a:r>
              <a:rPr lang="en-US" sz="2800" dirty="0" err="1" smtClean="0"/>
              <a:t>politiques</a:t>
            </a:r>
            <a:endParaRPr lang="en-US" sz="2800" dirty="0" smtClean="0"/>
          </a:p>
          <a:p>
            <a:pPr lvl="1" eaLnBrk="1" hangingPunct="1"/>
            <a:r>
              <a:rPr lang="en-US" sz="2400" dirty="0" smtClean="0"/>
              <a:t>Incitation et </a:t>
            </a:r>
            <a:r>
              <a:rPr lang="en-US" sz="2400" dirty="0" err="1" smtClean="0"/>
              <a:t>pénalisations</a:t>
            </a:r>
            <a:r>
              <a:rPr lang="en-US" sz="2400" dirty="0" smtClean="0"/>
              <a:t> et estimations des </a:t>
            </a:r>
            <a:r>
              <a:rPr lang="en-US" sz="2400" dirty="0" err="1" smtClean="0"/>
              <a:t>écarts</a:t>
            </a:r>
            <a:r>
              <a:rPr lang="en-US" sz="2400" dirty="0" smtClean="0"/>
              <a:t> de </a:t>
            </a:r>
            <a:r>
              <a:rPr lang="en-US" sz="2400" dirty="0" err="1" smtClean="0"/>
              <a:t>développement</a:t>
            </a:r>
            <a:r>
              <a:rPr lang="en-US" sz="2400" dirty="0" smtClean="0"/>
              <a:t> du </a:t>
            </a:r>
            <a:r>
              <a:rPr lang="en-US" sz="2400" dirty="0" err="1" smtClean="0"/>
              <a:t>marché</a:t>
            </a:r>
            <a:endParaRPr lang="en-US" sz="2400" dirty="0" smtClean="0"/>
          </a:p>
          <a:p>
            <a:pPr lvl="1" eaLnBrk="1" hangingPunct="1"/>
            <a:r>
              <a:rPr lang="en-US" sz="2400" dirty="0" err="1" smtClean="0"/>
              <a:t>Dépenses</a:t>
            </a:r>
            <a:r>
              <a:rPr lang="en-US" sz="2400" dirty="0" smtClean="0"/>
              <a:t> </a:t>
            </a:r>
            <a:r>
              <a:rPr lang="en-US" sz="2400" dirty="0" err="1" smtClean="0"/>
              <a:t>publiques</a:t>
            </a:r>
            <a:r>
              <a:rPr lang="en-US" sz="2400" dirty="0" smtClean="0"/>
              <a:t> </a:t>
            </a:r>
          </a:p>
          <a:p>
            <a:pPr lvl="1" eaLnBrk="1" hangingPunct="1"/>
            <a:r>
              <a:rPr lang="en-US" sz="2400" dirty="0" err="1" smtClean="0"/>
              <a:t>Indicateurs</a:t>
            </a:r>
            <a:r>
              <a:rPr lang="en-US" sz="2400" dirty="0" smtClean="0"/>
              <a:t> de </a:t>
            </a:r>
            <a:r>
              <a:rPr lang="en-US" sz="2400" dirty="0" err="1" smtClean="0"/>
              <a:t>développement</a:t>
            </a:r>
            <a:r>
              <a:rPr lang="en-US" sz="2400" dirty="0" smtClean="0"/>
              <a:t> et performance</a:t>
            </a:r>
          </a:p>
          <a:p>
            <a:pPr eaLnBrk="1" hangingPunct="1"/>
            <a:r>
              <a:rPr lang="en-US" sz="2800" dirty="0" err="1" smtClean="0"/>
              <a:t>Renforcement</a:t>
            </a:r>
            <a:r>
              <a:rPr lang="en-US" sz="2800" dirty="0" smtClean="0"/>
              <a:t> des </a:t>
            </a:r>
            <a:r>
              <a:rPr lang="en-US" sz="2800" dirty="0" err="1" smtClean="0"/>
              <a:t>capacités</a:t>
            </a:r>
            <a:r>
              <a:rPr lang="en-US" sz="2800" dirty="0" smtClean="0"/>
              <a:t> et </a:t>
            </a:r>
            <a:r>
              <a:rPr lang="en-US" sz="2800" dirty="0" err="1" smtClean="0"/>
              <a:t>institutionalisation</a:t>
            </a:r>
            <a:r>
              <a:rPr lang="en-US" sz="2800" dirty="0" smtClean="0"/>
              <a:t> (national et regional) </a:t>
            </a:r>
          </a:p>
          <a:p>
            <a:pPr eaLnBrk="1" hangingPunct="1"/>
            <a:r>
              <a:rPr lang="en-US" sz="2800" dirty="0" err="1" smtClean="0"/>
              <a:t>Soutenir</a:t>
            </a:r>
            <a:r>
              <a:rPr lang="en-US" sz="2800" dirty="0" smtClean="0"/>
              <a:t> </a:t>
            </a:r>
            <a:r>
              <a:rPr lang="en-US" dirty="0" smtClean="0"/>
              <a:t>les </a:t>
            </a:r>
            <a:r>
              <a:rPr lang="en-US" sz="2800" dirty="0" smtClean="0"/>
              <a:t>dialogue </a:t>
            </a:r>
            <a:r>
              <a:rPr lang="en-US" sz="2800" dirty="0" err="1" smtClean="0"/>
              <a:t>politique</a:t>
            </a:r>
            <a:r>
              <a:rPr lang="en-US" sz="2800" dirty="0" smtClean="0"/>
              <a:t> (</a:t>
            </a:r>
            <a:r>
              <a:rPr lang="en-US" dirty="0" smtClean="0"/>
              <a:t>national et </a:t>
            </a:r>
            <a:r>
              <a:rPr lang="en-US" dirty="0" err="1" smtClean="0"/>
              <a:t>régional</a:t>
            </a:r>
            <a:r>
              <a:rPr lang="en-US" dirty="0" smtClean="0"/>
              <a:t>) et la </a:t>
            </a:r>
            <a:r>
              <a:rPr lang="en-US" dirty="0" err="1" smtClean="0"/>
              <a:t>prise</a:t>
            </a:r>
            <a:r>
              <a:rPr lang="en-US" dirty="0" smtClean="0"/>
              <a:t> de </a:t>
            </a:r>
            <a:r>
              <a:rPr lang="en-US" dirty="0" err="1" smtClean="0"/>
              <a:t>décision</a:t>
            </a:r>
            <a:endParaRPr lang="en-US" sz="2800" dirty="0" smtClean="0"/>
          </a:p>
          <a:p>
            <a:pPr lvl="1" eaLnBrk="1" hangingPunct="1"/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	</a:t>
            </a:r>
            <a:r>
              <a:rPr lang="en-US" sz="1400"/>
              <a:t>								</a:t>
            </a:r>
            <a:fld id="{F03E5740-6A59-4613-A40D-DFBB3758DA35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3555" name="Title 4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229600" cy="682625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dirty="0" err="1" smtClean="0">
                <a:latin typeface="Antique Olive Roman" pitchFamily="34" charset="0"/>
              </a:rPr>
              <a:t>Méthodologie</a:t>
            </a:r>
            <a:r>
              <a:rPr lang="en-US" dirty="0" smtClean="0">
                <a:latin typeface="Antique Olive Roman" pitchFamily="34" charset="0"/>
              </a:rPr>
              <a:t> du </a:t>
            </a:r>
            <a:r>
              <a:rPr lang="en-US" dirty="0" err="1" smtClean="0">
                <a:latin typeface="Antique Olive Roman" pitchFamily="34" charset="0"/>
              </a:rPr>
              <a:t>projet</a:t>
            </a:r>
            <a:r>
              <a:rPr lang="en-US" dirty="0" smtClean="0">
                <a:latin typeface="Antique Olive Roman" pitchFamily="34" charset="0"/>
              </a:rPr>
              <a:t> SPAAA</a:t>
            </a:r>
          </a:p>
        </p:txBody>
      </p:sp>
      <p:sp>
        <p:nvSpPr>
          <p:cNvPr id="23556" name="Content Placeholder 5"/>
          <p:cNvSpPr>
            <a:spLocks noGrp="1"/>
          </p:cNvSpPr>
          <p:nvPr>
            <p:ph idx="1"/>
          </p:nvPr>
        </p:nvSpPr>
        <p:spPr>
          <a:xfrm>
            <a:off x="179512" y="1844824"/>
            <a:ext cx="8748464" cy="2376264"/>
          </a:xfrm>
        </p:spPr>
        <p:txBody>
          <a:bodyPr/>
          <a:lstStyle/>
          <a:p>
            <a:pPr>
              <a:defRPr/>
            </a:pPr>
            <a:r>
              <a:rPr lang="en-US" sz="2400" b="1" dirty="0" err="1" smtClean="0">
                <a:latin typeface="Arial" charset="0"/>
              </a:rPr>
              <a:t>Pertinente</a:t>
            </a:r>
            <a:r>
              <a:rPr lang="en-US" sz="2400" b="1" dirty="0" smtClean="0">
                <a:latin typeface="Arial" charset="0"/>
              </a:rPr>
              <a:t> / </a:t>
            </a:r>
            <a:r>
              <a:rPr lang="en-US" sz="2400" b="1" dirty="0" err="1" smtClean="0">
                <a:latin typeface="Arial" charset="0"/>
              </a:rPr>
              <a:t>enjeux</a:t>
            </a:r>
            <a:r>
              <a:rPr lang="en-US" sz="2400" b="1" dirty="0" smtClean="0">
                <a:latin typeface="Arial" charset="0"/>
              </a:rPr>
              <a:t> du Burkina Faso, UEMOA, CEDEAO</a:t>
            </a:r>
          </a:p>
          <a:p>
            <a:pPr>
              <a:defRPr/>
            </a:pPr>
            <a:r>
              <a:rPr lang="en-US" sz="2400" b="1" dirty="0" err="1" smtClean="0">
                <a:latin typeface="Arial" charset="0"/>
              </a:rPr>
              <a:t>Adaptée</a:t>
            </a:r>
            <a:r>
              <a:rPr lang="en-US" sz="2400" b="1" dirty="0" smtClean="0">
                <a:latin typeface="Arial" charset="0"/>
              </a:rPr>
              <a:t> aux </a:t>
            </a:r>
            <a:r>
              <a:rPr lang="en-US" sz="2400" b="1" dirty="0" err="1" smtClean="0">
                <a:latin typeface="Arial" charset="0"/>
              </a:rPr>
              <a:t>capacités</a:t>
            </a:r>
            <a:r>
              <a:rPr lang="en-US" sz="2400" b="1" dirty="0" smtClean="0">
                <a:latin typeface="Arial" charset="0"/>
              </a:rPr>
              <a:t> du Burkina Faso, UEMOA, CEDEAO</a:t>
            </a:r>
          </a:p>
          <a:p>
            <a:pPr>
              <a:defRPr/>
            </a:pPr>
            <a:r>
              <a:rPr lang="en-US" sz="2400" b="1" dirty="0" err="1" smtClean="0">
                <a:latin typeface="Arial" charset="0"/>
              </a:rPr>
              <a:t>Appropriée</a:t>
            </a:r>
            <a:r>
              <a:rPr lang="en-US" sz="2400" b="1" dirty="0" smtClean="0">
                <a:latin typeface="Arial" charset="0"/>
              </a:rPr>
              <a:t> par le Burkina Faso, UEMOA, CEDEAO</a:t>
            </a:r>
          </a:p>
          <a:p>
            <a:pPr algn="ctr" eaLnBrk="1" hangingPunct="1">
              <a:buNone/>
            </a:pPr>
            <a:r>
              <a:rPr lang="en-US" b="1" dirty="0" err="1" smtClean="0"/>
              <a:t>Basée</a:t>
            </a:r>
            <a:r>
              <a:rPr lang="en-US" b="1" dirty="0" smtClean="0"/>
              <a:t> </a:t>
            </a:r>
            <a:r>
              <a:rPr lang="en-US" b="1" dirty="0" err="1" smtClean="0"/>
              <a:t>sur</a:t>
            </a:r>
            <a:r>
              <a:rPr lang="en-US" b="1" dirty="0" smtClean="0"/>
              <a:t> 3 </a:t>
            </a:r>
            <a:r>
              <a:rPr lang="en-US" b="1" dirty="0" err="1" smtClean="0"/>
              <a:t>piliers</a:t>
            </a:r>
            <a:r>
              <a:rPr lang="en-US" b="1" dirty="0" smtClean="0"/>
              <a:t> </a:t>
            </a:r>
            <a:r>
              <a:rPr lang="en-US" b="1" dirty="0" err="1" smtClean="0"/>
              <a:t>d’indicateurs</a:t>
            </a:r>
            <a:endParaRPr lang="en-US" b="1" dirty="0" smtClean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3085437" y="4365625"/>
            <a:ext cx="2736552" cy="1871687"/>
          </a:xfrm>
          <a:prstGeom prst="round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400" b="1" dirty="0" err="1" smtClean="0"/>
              <a:t>Incitations</a:t>
            </a:r>
            <a:r>
              <a:rPr lang="en-US" sz="2400" b="1" dirty="0" smtClean="0"/>
              <a:t> / </a:t>
            </a:r>
            <a:r>
              <a:rPr lang="en-US" sz="2400" b="1" dirty="0" err="1" smtClean="0"/>
              <a:t>pénalisations</a:t>
            </a:r>
            <a:r>
              <a:rPr lang="en-US" sz="2400" b="1" dirty="0" smtClean="0"/>
              <a:t> via les prix</a:t>
            </a:r>
            <a:endParaRPr lang="en-US" sz="2400" b="1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5966749" y="4365625"/>
            <a:ext cx="2735560" cy="1871687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400" b="1" dirty="0" err="1" smtClean="0"/>
              <a:t>Incitations</a:t>
            </a:r>
            <a:r>
              <a:rPr lang="en-US" sz="2400" b="1" dirty="0" smtClean="0"/>
              <a:t> / </a:t>
            </a:r>
            <a:r>
              <a:rPr lang="en-US" sz="2400" b="1" dirty="0" err="1" smtClean="0"/>
              <a:t>pénalisations</a:t>
            </a:r>
            <a:r>
              <a:rPr lang="en-US" sz="2400" b="1" dirty="0" smtClean="0"/>
              <a:t> via les </a:t>
            </a:r>
            <a:r>
              <a:rPr lang="en-US" sz="2400" b="1" dirty="0" err="1" smtClean="0"/>
              <a:t>dépenses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publiques</a:t>
            </a:r>
            <a:endParaRPr lang="en-US" sz="2400" b="1" dirty="0"/>
          </a:p>
        </p:txBody>
      </p:sp>
      <p:sp>
        <p:nvSpPr>
          <p:cNvPr id="23559" name="Rounded Rectangle 8"/>
          <p:cNvSpPr>
            <a:spLocks noChangeArrowheads="1"/>
          </p:cNvSpPr>
          <p:nvPr/>
        </p:nvSpPr>
        <p:spPr bwMode="auto">
          <a:xfrm>
            <a:off x="251520" y="4437112"/>
            <a:ext cx="2736850" cy="1799679"/>
          </a:xfrm>
          <a:prstGeom prst="roundRect">
            <a:avLst>
              <a:gd name="adj" fmla="val 16667"/>
            </a:avLst>
          </a:prstGeom>
          <a:solidFill>
            <a:srgbClr val="FF6600">
              <a:alpha val="4980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dirty="0" err="1" smtClean="0"/>
              <a:t>Développement</a:t>
            </a:r>
            <a:r>
              <a:rPr lang="en-US" sz="2400" b="1" dirty="0" smtClean="0"/>
              <a:t> et Performance du </a:t>
            </a:r>
            <a:r>
              <a:rPr lang="en-US" sz="2400" b="1" dirty="0" err="1" smtClean="0"/>
              <a:t>Secteur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Agricole</a:t>
            </a:r>
            <a:r>
              <a:rPr lang="en-US" sz="2400" b="1" dirty="0" smtClean="0"/>
              <a:t> et Rural</a:t>
            </a:r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35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323528" y="1480224"/>
            <a:ext cx="835824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Groupe 7"/>
          <p:cNvGrpSpPr/>
          <p:nvPr/>
        </p:nvGrpSpPr>
        <p:grpSpPr>
          <a:xfrm>
            <a:off x="0" y="2060848"/>
            <a:ext cx="2858090" cy="4071966"/>
            <a:chOff x="142274" y="2643182"/>
            <a:chExt cx="2858090" cy="4071966"/>
          </a:xfrm>
        </p:grpSpPr>
        <p:grpSp>
          <p:nvGrpSpPr>
            <p:cNvPr id="4" name="Groupe 31"/>
            <p:cNvGrpSpPr/>
            <p:nvPr/>
          </p:nvGrpSpPr>
          <p:grpSpPr>
            <a:xfrm>
              <a:off x="142274" y="2643182"/>
              <a:ext cx="2857520" cy="1428760"/>
              <a:chOff x="2076501" y="285728"/>
              <a:chExt cx="2643206" cy="1000132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143108" y="285728"/>
                <a:ext cx="2571768" cy="1000132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2076501" y="336134"/>
                <a:ext cx="2643206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sz="1600" b="1" dirty="0" err="1" smtClean="0">
                    <a:latin typeface="Constantia" pitchFamily="18" charset="0"/>
                  </a:rPr>
                  <a:t>Volet</a:t>
                </a:r>
                <a:r>
                  <a:rPr lang="es-ES_tradnl" sz="1600" b="1" dirty="0" smtClean="0">
                    <a:latin typeface="Constantia" pitchFamily="18" charset="0"/>
                  </a:rPr>
                  <a:t> 1 : </a:t>
                </a:r>
                <a:r>
                  <a:rPr lang="fr-FR" sz="1600" b="1" dirty="0" smtClean="0">
                    <a:latin typeface="Constantia" pitchFamily="18" charset="0"/>
                  </a:rPr>
                  <a:t>Contexte </a:t>
                </a:r>
                <a:r>
                  <a:rPr lang="fr-FR" sz="1600" b="1" dirty="0">
                    <a:latin typeface="Constantia" pitchFamily="18" charset="0"/>
                  </a:rPr>
                  <a:t>et cadre de </a:t>
                </a:r>
                <a:r>
                  <a:rPr lang="fr-FR" sz="1600" b="1" dirty="0" smtClean="0">
                    <a:latin typeface="Constantia" pitchFamily="18" charset="0"/>
                  </a:rPr>
                  <a:t>référence - </a:t>
                </a:r>
                <a:r>
                  <a:rPr lang="es-ES_tradnl" sz="1600" b="1" dirty="0" err="1" smtClean="0">
                    <a:latin typeface="Constantia" pitchFamily="18" charset="0"/>
                  </a:rPr>
                  <a:t>Indicateurs</a:t>
                </a:r>
                <a:r>
                  <a:rPr lang="es-ES_tradnl" sz="1600" b="1" dirty="0" smtClean="0">
                    <a:latin typeface="Constantia" pitchFamily="18" charset="0"/>
                  </a:rPr>
                  <a:t> de </a:t>
                </a:r>
                <a:r>
                  <a:rPr lang="es-ES_tradnl" sz="1600" b="1" dirty="0" err="1" smtClean="0">
                    <a:latin typeface="Constantia" pitchFamily="18" charset="0"/>
                  </a:rPr>
                  <a:t>développement</a:t>
                </a:r>
                <a:r>
                  <a:rPr lang="es-ES_tradnl" sz="1600" b="1" dirty="0" smtClean="0">
                    <a:latin typeface="Constantia" pitchFamily="18" charset="0"/>
                  </a:rPr>
                  <a:t> et de performance</a:t>
                </a:r>
                <a:endParaRPr lang="es-ES_tradnl" sz="1600" b="1" dirty="0">
                  <a:latin typeface="Constantia" pitchFamily="18" charset="0"/>
                </a:endParaRPr>
              </a:p>
            </p:txBody>
          </p:sp>
        </p:grpSp>
        <p:grpSp>
          <p:nvGrpSpPr>
            <p:cNvPr id="7" name="Groupe 46"/>
            <p:cNvGrpSpPr/>
            <p:nvPr/>
          </p:nvGrpSpPr>
          <p:grpSpPr>
            <a:xfrm>
              <a:off x="214282" y="4143380"/>
              <a:ext cx="2786082" cy="2571768"/>
              <a:chOff x="214282" y="4286256"/>
              <a:chExt cx="2786082" cy="2428892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214282" y="4286256"/>
                <a:ext cx="2786082" cy="242889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12" name="ZoneTexte 11"/>
              <p:cNvSpPr txBox="1"/>
              <p:nvPr/>
            </p:nvSpPr>
            <p:spPr>
              <a:xfrm>
                <a:off x="214282" y="4421194"/>
                <a:ext cx="2786082" cy="1831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fr-FR" sz="2400" dirty="0">
                    <a:latin typeface="Constantia" pitchFamily="18" charset="0"/>
                  </a:rPr>
                  <a:t>Décrire les principales caractéristiques de </a:t>
                </a:r>
                <a:r>
                  <a:rPr lang="fr-FR" sz="2400" dirty="0" smtClean="0">
                    <a:latin typeface="Constantia" pitchFamily="18" charset="0"/>
                  </a:rPr>
                  <a:t>l’économie Agricole </a:t>
                </a:r>
                <a:r>
                  <a:rPr lang="fr-FR" sz="2400" dirty="0">
                    <a:latin typeface="Constantia" pitchFamily="18" charset="0"/>
                  </a:rPr>
                  <a:t>et </a:t>
                </a:r>
                <a:r>
                  <a:rPr lang="fr-FR" sz="2400" dirty="0" smtClean="0">
                    <a:latin typeface="Constantia" pitchFamily="18" charset="0"/>
                  </a:rPr>
                  <a:t>alimentaire</a:t>
                </a:r>
                <a:endParaRPr lang="es-ES_tradnl" sz="2400" dirty="0">
                  <a:latin typeface="Constantia" pitchFamily="18" charset="0"/>
                </a:endParaRPr>
              </a:p>
            </p:txBody>
          </p:sp>
        </p:grpSp>
      </p:grpSp>
      <p:grpSp>
        <p:nvGrpSpPr>
          <p:cNvPr id="8" name="Groupe 14"/>
          <p:cNvGrpSpPr/>
          <p:nvPr/>
        </p:nvGrpSpPr>
        <p:grpSpPr>
          <a:xfrm>
            <a:off x="3059832" y="2060848"/>
            <a:ext cx="2786082" cy="4071966"/>
            <a:chOff x="3143240" y="2643182"/>
            <a:chExt cx="2786082" cy="4071966"/>
          </a:xfrm>
        </p:grpSpPr>
        <p:grpSp>
          <p:nvGrpSpPr>
            <p:cNvPr id="9" name="Groupe 19"/>
            <p:cNvGrpSpPr/>
            <p:nvPr/>
          </p:nvGrpSpPr>
          <p:grpSpPr>
            <a:xfrm>
              <a:off x="3143240" y="2643182"/>
              <a:ext cx="2786082" cy="1428760"/>
              <a:chOff x="132128" y="357166"/>
              <a:chExt cx="3000396" cy="142876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32128" y="357166"/>
                <a:ext cx="3000396" cy="1428760"/>
              </a:xfrm>
              <a:prstGeom prst="rect">
                <a:avLst/>
              </a:prstGeom>
              <a:solidFill>
                <a:schemeClr val="bg2">
                  <a:lumMod val="75000"/>
                  <a:alpha val="61176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21" name="ZoneTexte 20"/>
              <p:cNvSpPr txBox="1"/>
              <p:nvPr/>
            </p:nvSpPr>
            <p:spPr>
              <a:xfrm>
                <a:off x="207138" y="428604"/>
                <a:ext cx="278608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S_tradnl" sz="1600" b="1" dirty="0" err="1" smtClean="0">
                    <a:latin typeface="Constantia" pitchFamily="18" charset="0"/>
                  </a:rPr>
                  <a:t>Volet</a:t>
                </a:r>
                <a:r>
                  <a:rPr lang="es-ES_tradnl" sz="1600" b="1" dirty="0" smtClean="0">
                    <a:latin typeface="Constantia" pitchFamily="18" charset="0"/>
                  </a:rPr>
                  <a:t> 2 : </a:t>
                </a:r>
                <a:r>
                  <a:rPr lang="fr-FR" sz="1600" b="1" dirty="0">
                    <a:latin typeface="Constantia" pitchFamily="18" charset="0"/>
                  </a:rPr>
                  <a:t>Mesure des incitations et </a:t>
                </a:r>
                <a:r>
                  <a:rPr lang="fr-FR" sz="1600" b="1" dirty="0" smtClean="0">
                    <a:latin typeface="Constantia" pitchFamily="18" charset="0"/>
                  </a:rPr>
                  <a:t>pénalisations </a:t>
                </a:r>
                <a:r>
                  <a:rPr lang="fr-FR" sz="1600" b="1" dirty="0">
                    <a:latin typeface="Constantia" pitchFamily="18" charset="0"/>
                  </a:rPr>
                  <a:t>et des écarts de développement du marché</a:t>
                </a:r>
                <a:endParaRPr lang="es-ES_tradnl" sz="1600" b="1" dirty="0">
                  <a:latin typeface="Constantia" pitchFamily="18" charset="0"/>
                </a:endParaRPr>
              </a:p>
            </p:txBody>
          </p:sp>
        </p:grpSp>
        <p:grpSp>
          <p:nvGrpSpPr>
            <p:cNvPr id="10" name="Groupe 45"/>
            <p:cNvGrpSpPr/>
            <p:nvPr/>
          </p:nvGrpSpPr>
          <p:grpSpPr>
            <a:xfrm>
              <a:off x="3143240" y="4143380"/>
              <a:ext cx="2786082" cy="2571768"/>
              <a:chOff x="3143240" y="4286256"/>
              <a:chExt cx="2786082" cy="242889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3143240" y="4286256"/>
                <a:ext cx="2786082" cy="242889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_tradnl" dirty="0"/>
              </a:p>
            </p:txBody>
          </p:sp>
          <p:sp>
            <p:nvSpPr>
              <p:cNvPr id="19" name="ZoneTexte 18"/>
              <p:cNvSpPr txBox="1"/>
              <p:nvPr/>
            </p:nvSpPr>
            <p:spPr>
              <a:xfrm>
                <a:off x="3143240" y="4357695"/>
                <a:ext cx="2714644" cy="2325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fr-FR" sz="2200" dirty="0" smtClean="0">
                    <a:latin typeface="Constantia" pitchFamily="18" charset="0"/>
                  </a:rPr>
                  <a:t>Mesurer les incitations et pénalisations rencontrées par les agents dans le secteur Agricole et alimentaire </a:t>
                </a:r>
                <a:endParaRPr lang="es-ES_tradnl" sz="2200" dirty="0">
                  <a:latin typeface="Constantia" pitchFamily="18" charset="0"/>
                </a:endParaRPr>
              </a:p>
            </p:txBody>
          </p:sp>
        </p:grpSp>
      </p:grpSp>
      <p:grpSp>
        <p:nvGrpSpPr>
          <p:cNvPr id="15" name="Groupe 21"/>
          <p:cNvGrpSpPr/>
          <p:nvPr/>
        </p:nvGrpSpPr>
        <p:grpSpPr>
          <a:xfrm>
            <a:off x="6084168" y="2060848"/>
            <a:ext cx="2786082" cy="4071965"/>
            <a:chOff x="6143636" y="2643182"/>
            <a:chExt cx="2786082" cy="4071965"/>
          </a:xfrm>
        </p:grpSpPr>
        <p:grpSp>
          <p:nvGrpSpPr>
            <p:cNvPr id="16" name="Groupe 35"/>
            <p:cNvGrpSpPr/>
            <p:nvPr/>
          </p:nvGrpSpPr>
          <p:grpSpPr>
            <a:xfrm>
              <a:off x="6143636" y="2643182"/>
              <a:ext cx="2786082" cy="1469041"/>
              <a:chOff x="142844" y="357166"/>
              <a:chExt cx="2857520" cy="1248686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42844" y="357166"/>
                <a:ext cx="2857520" cy="121444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28" name="ZoneTexte 27"/>
              <p:cNvSpPr txBox="1"/>
              <p:nvPr/>
            </p:nvSpPr>
            <p:spPr>
              <a:xfrm>
                <a:off x="285720" y="428605"/>
                <a:ext cx="2571768" cy="1177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S_tradnl" sz="1400" b="1" dirty="0" err="1" smtClean="0">
                    <a:latin typeface="Constantia" pitchFamily="18" charset="0"/>
                  </a:rPr>
                  <a:t>Volet</a:t>
                </a:r>
                <a:r>
                  <a:rPr lang="es-ES_tradnl" sz="1400" b="1" dirty="0" smtClean="0">
                    <a:latin typeface="Constantia" pitchFamily="18" charset="0"/>
                  </a:rPr>
                  <a:t> 3: </a:t>
                </a:r>
                <a:r>
                  <a:rPr lang="fr-FR" sz="1400" b="1" dirty="0" smtClean="0">
                    <a:latin typeface="Constantia" pitchFamily="18" charset="0"/>
                  </a:rPr>
                  <a:t>Niveau et composition des dépenses publiques et flux d’aide consacrés au secteur Agricole et alimentaire</a:t>
                </a:r>
                <a:endParaRPr lang="es-ES_tradnl" sz="1400" b="1" dirty="0" smtClean="0">
                  <a:latin typeface="Constantia" pitchFamily="18" charset="0"/>
                </a:endParaRPr>
              </a:p>
              <a:p>
                <a:pPr algn="just"/>
                <a:endParaRPr lang="es-ES_tradnl" sz="1400" b="1" dirty="0">
                  <a:latin typeface="Constantia" pitchFamily="18" charset="0"/>
                </a:endParaRPr>
              </a:p>
            </p:txBody>
          </p:sp>
        </p:grpSp>
        <p:grpSp>
          <p:nvGrpSpPr>
            <p:cNvPr id="17" name="Groupe 44"/>
            <p:cNvGrpSpPr/>
            <p:nvPr/>
          </p:nvGrpSpPr>
          <p:grpSpPr>
            <a:xfrm>
              <a:off x="6143636" y="4143379"/>
              <a:ext cx="2786082" cy="2571768"/>
              <a:chOff x="6143636" y="4286256"/>
              <a:chExt cx="2786082" cy="2428892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6143636" y="4286256"/>
                <a:ext cx="2786082" cy="242889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26" name="ZoneTexte 25"/>
              <p:cNvSpPr txBox="1"/>
              <p:nvPr/>
            </p:nvSpPr>
            <p:spPr>
              <a:xfrm>
                <a:off x="6215074" y="4357695"/>
                <a:ext cx="2571768" cy="2005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fr-FR" sz="2200" dirty="0" smtClean="0">
                    <a:latin typeface="Constantia" pitchFamily="18" charset="0"/>
                  </a:rPr>
                  <a:t>Analyser le </a:t>
                </a:r>
                <a:r>
                  <a:rPr lang="fr-FR" sz="2200" dirty="0">
                    <a:latin typeface="Constantia" pitchFamily="18" charset="0"/>
                  </a:rPr>
                  <a:t>niveau et la composition des dépenses </a:t>
                </a:r>
                <a:r>
                  <a:rPr lang="fr-FR" sz="2200" dirty="0" smtClean="0">
                    <a:latin typeface="Constantia" pitchFamily="18" charset="0"/>
                  </a:rPr>
                  <a:t>et de l’aide soutenant </a:t>
                </a:r>
                <a:r>
                  <a:rPr lang="fr-FR" sz="2200" dirty="0">
                    <a:latin typeface="Constantia" pitchFamily="18" charset="0"/>
                  </a:rPr>
                  <a:t>le secteur </a:t>
                </a:r>
                <a:r>
                  <a:rPr lang="fr-FR" sz="2200" dirty="0" smtClean="0">
                    <a:latin typeface="Constantia" pitchFamily="18" charset="0"/>
                  </a:rPr>
                  <a:t>Agricole et alimentaire</a:t>
                </a:r>
                <a:endParaRPr lang="es-ES_tradnl" sz="2200" dirty="0">
                  <a:latin typeface="Constantia" pitchFamily="18" charset="0"/>
                </a:endParaRPr>
              </a:p>
            </p:txBody>
          </p:sp>
        </p:grpSp>
      </p:grpSp>
      <p:sp>
        <p:nvSpPr>
          <p:cNvPr id="29" name="Title 4"/>
          <p:cNvSpPr>
            <a:spLocks noGrp="1"/>
          </p:cNvSpPr>
          <p:nvPr>
            <p:ph type="title"/>
          </p:nvPr>
        </p:nvSpPr>
        <p:spPr>
          <a:xfrm>
            <a:off x="251520" y="959462"/>
            <a:ext cx="8229600" cy="682625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dirty="0" err="1" smtClean="0">
                <a:latin typeface="Antique Olive Roman" pitchFamily="34" charset="0"/>
              </a:rPr>
              <a:t>Méthodologie</a:t>
            </a:r>
            <a:endParaRPr lang="en-US" dirty="0" smtClean="0">
              <a:latin typeface="Antique Olive Roman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0"/>
          <p:cNvGrpSpPr/>
          <p:nvPr/>
        </p:nvGrpSpPr>
        <p:grpSpPr>
          <a:xfrm>
            <a:off x="285720" y="2071678"/>
            <a:ext cx="2286016" cy="785818"/>
            <a:chOff x="1571604" y="1142984"/>
            <a:chExt cx="2286016" cy="785818"/>
          </a:xfrm>
        </p:grpSpPr>
        <p:sp>
          <p:nvSpPr>
            <p:cNvPr id="9" name="Rectangle 8"/>
            <p:cNvSpPr/>
            <p:nvPr/>
          </p:nvSpPr>
          <p:spPr>
            <a:xfrm>
              <a:off x="1571604" y="1142984"/>
              <a:ext cx="2286016" cy="7858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714480" y="1357298"/>
              <a:ext cx="2071702" cy="3693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es-ES_tradnl" b="1" dirty="0" smtClean="0">
                  <a:latin typeface="Constantia" pitchFamily="18" charset="0"/>
                </a:rPr>
                <a:t>Reste du monde</a:t>
              </a:r>
              <a:endParaRPr lang="es-ES_tradnl" b="1" dirty="0">
                <a:latin typeface="Constantia" pitchFamily="18" charset="0"/>
              </a:endParaRPr>
            </a:p>
          </p:txBody>
        </p:sp>
      </p:grpSp>
      <p:grpSp>
        <p:nvGrpSpPr>
          <p:cNvPr id="3" name="Groupe 11"/>
          <p:cNvGrpSpPr/>
          <p:nvPr/>
        </p:nvGrpSpPr>
        <p:grpSpPr>
          <a:xfrm>
            <a:off x="6858016" y="2714620"/>
            <a:ext cx="1928826" cy="571504"/>
            <a:chOff x="1571604" y="1142984"/>
            <a:chExt cx="2214578" cy="785818"/>
          </a:xfrm>
        </p:grpSpPr>
        <p:sp>
          <p:nvSpPr>
            <p:cNvPr id="13" name="Rectangle 12"/>
            <p:cNvSpPr/>
            <p:nvPr/>
          </p:nvSpPr>
          <p:spPr>
            <a:xfrm>
              <a:off x="1571604" y="1142984"/>
              <a:ext cx="2143140" cy="78581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714480" y="1357298"/>
              <a:ext cx="2071702" cy="423193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es-ES_tradnl" sz="1400" b="1" dirty="0" smtClean="0">
                  <a:latin typeface="Constantia" pitchFamily="18" charset="0"/>
                </a:rPr>
                <a:t>PRODUCTEUR</a:t>
              </a:r>
              <a:endParaRPr lang="es-ES_tradnl" sz="1400" b="1" dirty="0">
                <a:latin typeface="Constantia" pitchFamily="18" charset="0"/>
              </a:endParaRPr>
            </a:p>
          </p:txBody>
        </p:sp>
      </p:grpSp>
      <p:grpSp>
        <p:nvGrpSpPr>
          <p:cNvPr id="4" name="Groupe 14"/>
          <p:cNvGrpSpPr/>
          <p:nvPr/>
        </p:nvGrpSpPr>
        <p:grpSpPr>
          <a:xfrm>
            <a:off x="4644008" y="980728"/>
            <a:ext cx="2235588" cy="571504"/>
            <a:chOff x="1571605" y="1142984"/>
            <a:chExt cx="2375313" cy="698505"/>
          </a:xfrm>
        </p:grpSpPr>
        <p:sp>
          <p:nvSpPr>
            <p:cNvPr id="16" name="Rectangle 15"/>
            <p:cNvSpPr/>
            <p:nvPr/>
          </p:nvSpPr>
          <p:spPr>
            <a:xfrm>
              <a:off x="1571605" y="1142984"/>
              <a:ext cx="1973475" cy="69850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1875216" y="1317610"/>
              <a:ext cx="2071702" cy="37617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es-ES_tradnl" sz="1400" b="1" dirty="0" smtClean="0">
                  <a:latin typeface="Constantia" pitchFamily="18" charset="0"/>
                </a:rPr>
                <a:t>GROSSISTE</a:t>
              </a:r>
              <a:endParaRPr lang="es-ES_tradnl" sz="1400" b="1" dirty="0">
                <a:latin typeface="Constantia" pitchFamily="18" charset="0"/>
              </a:endParaRPr>
            </a:p>
          </p:txBody>
        </p:sp>
      </p:grpSp>
      <p:grpSp>
        <p:nvGrpSpPr>
          <p:cNvPr id="5" name="Groupe 17"/>
          <p:cNvGrpSpPr/>
          <p:nvPr/>
        </p:nvGrpSpPr>
        <p:grpSpPr>
          <a:xfrm>
            <a:off x="4286248" y="5643578"/>
            <a:ext cx="1928826" cy="642942"/>
            <a:chOff x="1571604" y="1142984"/>
            <a:chExt cx="2153723" cy="785818"/>
          </a:xfrm>
        </p:grpSpPr>
        <p:sp>
          <p:nvSpPr>
            <p:cNvPr id="19" name="Rectangle 18"/>
            <p:cNvSpPr/>
            <p:nvPr/>
          </p:nvSpPr>
          <p:spPr>
            <a:xfrm>
              <a:off x="1571604" y="1142984"/>
              <a:ext cx="2143140" cy="78581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1653625" y="1378729"/>
              <a:ext cx="2071702" cy="33855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es-ES_tradnl" sz="1400" b="1" dirty="0" smtClean="0">
                  <a:latin typeface="Constantia" pitchFamily="18" charset="0"/>
                </a:rPr>
                <a:t>CONSOMMATEUR</a:t>
              </a:r>
              <a:endParaRPr lang="es-ES_tradnl" sz="1400" b="1" dirty="0">
                <a:latin typeface="Constantia" pitchFamily="18" charset="0"/>
              </a:endParaRPr>
            </a:p>
          </p:txBody>
        </p:sp>
      </p:grpSp>
      <p:grpSp>
        <p:nvGrpSpPr>
          <p:cNvPr id="6" name="Groupe 30"/>
          <p:cNvGrpSpPr/>
          <p:nvPr/>
        </p:nvGrpSpPr>
        <p:grpSpPr>
          <a:xfrm>
            <a:off x="2555776" y="980728"/>
            <a:ext cx="1714512" cy="5715040"/>
            <a:chOff x="2500298" y="357166"/>
            <a:chExt cx="1785950" cy="6215106"/>
          </a:xfrm>
        </p:grpSpPr>
        <p:cxnSp>
          <p:nvCxnSpPr>
            <p:cNvPr id="8" name="Connecteur droit 7"/>
            <p:cNvCxnSpPr/>
            <p:nvPr/>
          </p:nvCxnSpPr>
          <p:spPr>
            <a:xfrm rot="5400000">
              <a:off x="107125" y="3607595"/>
              <a:ext cx="5572164" cy="357190"/>
            </a:xfrm>
            <a:prstGeom prst="line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e 22"/>
            <p:cNvGrpSpPr/>
            <p:nvPr/>
          </p:nvGrpSpPr>
          <p:grpSpPr>
            <a:xfrm>
              <a:off x="2500298" y="357166"/>
              <a:ext cx="1785950" cy="642942"/>
              <a:chOff x="1571604" y="1142984"/>
              <a:chExt cx="2214578" cy="785818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571604" y="1142984"/>
                <a:ext cx="1928826" cy="78581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25" name="ZoneTexte 24"/>
              <p:cNvSpPr txBox="1"/>
              <p:nvPr/>
            </p:nvSpPr>
            <p:spPr>
              <a:xfrm>
                <a:off x="1714480" y="1357298"/>
                <a:ext cx="2071702" cy="338554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s-ES_tradnl" sz="1600" b="1" dirty="0" smtClean="0">
                    <a:latin typeface="Constantia" pitchFamily="18" charset="0"/>
                  </a:rPr>
                  <a:t>FRONTIERE</a:t>
                </a:r>
                <a:endParaRPr lang="es-ES_tradnl" sz="1600" b="1" dirty="0">
                  <a:latin typeface="Constantia" pitchFamily="18" charset="0"/>
                </a:endParaRPr>
              </a:p>
            </p:txBody>
          </p:sp>
        </p:grpSp>
      </p:grpSp>
      <p:grpSp>
        <p:nvGrpSpPr>
          <p:cNvPr id="11" name="Groupe 26"/>
          <p:cNvGrpSpPr/>
          <p:nvPr/>
        </p:nvGrpSpPr>
        <p:grpSpPr>
          <a:xfrm>
            <a:off x="4357686" y="4357694"/>
            <a:ext cx="1928826" cy="571504"/>
            <a:chOff x="1571604" y="1142984"/>
            <a:chExt cx="2286016" cy="785818"/>
          </a:xfrm>
        </p:grpSpPr>
        <p:sp>
          <p:nvSpPr>
            <p:cNvPr id="28" name="Rectangle 27"/>
            <p:cNvSpPr/>
            <p:nvPr/>
          </p:nvSpPr>
          <p:spPr>
            <a:xfrm>
              <a:off x="1571604" y="1142984"/>
              <a:ext cx="2143140" cy="78581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1785918" y="1357298"/>
              <a:ext cx="2071702" cy="33855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es-ES_tradnl" sz="1400" b="1" dirty="0" smtClean="0">
                  <a:latin typeface="Constantia" pitchFamily="18" charset="0"/>
                </a:rPr>
                <a:t>DETAILLANT</a:t>
              </a:r>
              <a:endParaRPr lang="es-ES_tradnl" sz="1400" b="1" dirty="0">
                <a:latin typeface="Constantia" pitchFamily="18" charset="0"/>
              </a:endParaRPr>
            </a:p>
          </p:txBody>
        </p:sp>
      </p:grpSp>
      <p:sp>
        <p:nvSpPr>
          <p:cNvPr id="36" name="Ellipse 35"/>
          <p:cNvSpPr/>
          <p:nvPr/>
        </p:nvSpPr>
        <p:spPr>
          <a:xfrm>
            <a:off x="785786" y="3429000"/>
            <a:ext cx="1143008" cy="785818"/>
          </a:xfrm>
          <a:prstGeom prst="ellips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600" dirty="0" err="1" smtClean="0">
                <a:solidFill>
                  <a:schemeClr val="tx1"/>
                </a:solidFill>
              </a:rPr>
              <a:t>Prix</a:t>
            </a:r>
            <a:r>
              <a:rPr lang="es-ES_tradnl" sz="1600" dirty="0" smtClean="0">
                <a:solidFill>
                  <a:schemeClr val="tx1"/>
                </a:solidFill>
              </a:rPr>
              <a:t> </a:t>
            </a:r>
            <a:r>
              <a:rPr lang="es-ES_tradnl" sz="1600" dirty="0" err="1" smtClean="0">
                <a:solidFill>
                  <a:schemeClr val="tx1"/>
                </a:solidFill>
              </a:rPr>
              <a:t>étalon</a:t>
            </a:r>
            <a:endParaRPr lang="es-ES_tradnl" sz="1600" dirty="0">
              <a:solidFill>
                <a:schemeClr val="tx1"/>
              </a:solidFill>
            </a:endParaRPr>
          </a:p>
        </p:txBody>
      </p:sp>
      <p:sp>
        <p:nvSpPr>
          <p:cNvPr id="37" name="Ellipse 36"/>
          <p:cNvSpPr/>
          <p:nvPr/>
        </p:nvSpPr>
        <p:spPr>
          <a:xfrm>
            <a:off x="2857488" y="2571744"/>
            <a:ext cx="1143008" cy="714380"/>
          </a:xfrm>
          <a:prstGeom prst="ellips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200" dirty="0" err="1" smtClean="0">
                <a:solidFill>
                  <a:schemeClr val="tx1"/>
                </a:solidFill>
              </a:rPr>
              <a:t>Prix</a:t>
            </a:r>
            <a:r>
              <a:rPr lang="es-ES_tradnl" sz="1200" dirty="0" smtClean="0">
                <a:solidFill>
                  <a:schemeClr val="tx1"/>
                </a:solidFill>
              </a:rPr>
              <a:t> </a:t>
            </a:r>
            <a:r>
              <a:rPr lang="es-ES_tradnl" sz="1200" dirty="0" err="1" smtClean="0">
                <a:solidFill>
                  <a:schemeClr val="tx1"/>
                </a:solidFill>
              </a:rPr>
              <a:t>référence</a:t>
            </a:r>
            <a:endParaRPr lang="es-ES_tradnl" sz="1200" dirty="0">
              <a:solidFill>
                <a:schemeClr val="tx1"/>
              </a:solidFill>
            </a:endParaRPr>
          </a:p>
        </p:txBody>
      </p:sp>
      <p:grpSp>
        <p:nvGrpSpPr>
          <p:cNvPr id="12" name="Groupe 44"/>
          <p:cNvGrpSpPr/>
          <p:nvPr/>
        </p:nvGrpSpPr>
        <p:grpSpPr>
          <a:xfrm>
            <a:off x="3500430" y="1280812"/>
            <a:ext cx="1928826" cy="1100902"/>
            <a:chOff x="3500430" y="1280812"/>
            <a:chExt cx="1928826" cy="1100902"/>
          </a:xfrm>
        </p:grpSpPr>
        <p:sp>
          <p:nvSpPr>
            <p:cNvPr id="34" name="Flèche droite 33"/>
            <p:cNvSpPr/>
            <p:nvPr/>
          </p:nvSpPr>
          <p:spPr>
            <a:xfrm>
              <a:off x="4012781" y="1280812"/>
              <a:ext cx="909823" cy="195086"/>
            </a:xfrm>
            <a:prstGeom prst="rightArrow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3500430" y="1643050"/>
              <a:ext cx="1928826" cy="73866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es-ES_tradnl" sz="1400" dirty="0" err="1" smtClean="0"/>
                <a:t>Coûts</a:t>
              </a:r>
              <a:r>
                <a:rPr lang="es-ES_tradnl" sz="1400" dirty="0" smtClean="0"/>
                <a:t> </a:t>
              </a:r>
              <a:r>
                <a:rPr lang="es-ES_tradnl" sz="1400" dirty="0" err="1" smtClean="0"/>
                <a:t>d’accès</a:t>
              </a:r>
              <a:r>
                <a:rPr lang="es-ES_tradnl" sz="1400" dirty="0" smtClean="0"/>
                <a:t> </a:t>
              </a:r>
              <a:r>
                <a:rPr lang="es-ES_tradnl" sz="1400" dirty="0" err="1" smtClean="0"/>
                <a:t>au</a:t>
              </a:r>
              <a:r>
                <a:rPr lang="es-ES_tradnl" sz="1400" dirty="0" smtClean="0"/>
                <a:t> marché (</a:t>
              </a:r>
              <a:r>
                <a:rPr lang="es-ES_tradnl" sz="1400" dirty="0" err="1" smtClean="0"/>
                <a:t>coûts</a:t>
              </a:r>
              <a:r>
                <a:rPr lang="es-ES_tradnl" sz="1400" dirty="0" smtClean="0"/>
                <a:t> de </a:t>
              </a:r>
              <a:r>
                <a:rPr lang="es-ES_tradnl" sz="1400" dirty="0" err="1" smtClean="0"/>
                <a:t>transport</a:t>
              </a:r>
              <a:r>
                <a:rPr lang="es-ES_tradnl" sz="1400" dirty="0" smtClean="0"/>
                <a:t>, </a:t>
              </a:r>
              <a:r>
                <a:rPr lang="es-ES_tradnl" sz="1400" dirty="0" err="1" smtClean="0"/>
                <a:t>etc</a:t>
              </a:r>
              <a:r>
                <a:rPr lang="es-ES_tradnl" sz="1400" dirty="0" smtClean="0"/>
                <a:t>…) </a:t>
              </a:r>
              <a:endParaRPr lang="es-ES_tradnl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2" name="ZoneTexte 41"/>
          <p:cNvSpPr txBox="1"/>
          <p:nvPr/>
        </p:nvSpPr>
        <p:spPr>
          <a:xfrm>
            <a:off x="2214546" y="3571876"/>
            <a:ext cx="1714512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s-ES_tradnl" b="1" dirty="0" err="1" smtClean="0"/>
              <a:t>Taux</a:t>
            </a:r>
            <a:r>
              <a:rPr lang="es-ES_tradnl" b="1" dirty="0" smtClean="0"/>
              <a:t> de </a:t>
            </a:r>
            <a:r>
              <a:rPr lang="es-ES_tradnl" b="1" dirty="0" err="1" smtClean="0"/>
              <a:t>change</a:t>
            </a:r>
            <a:endParaRPr lang="es-ES_tradnl" b="1" dirty="0"/>
          </a:p>
        </p:txBody>
      </p:sp>
      <p:sp>
        <p:nvSpPr>
          <p:cNvPr id="43" name="Ellipse 42"/>
          <p:cNvSpPr/>
          <p:nvPr/>
        </p:nvSpPr>
        <p:spPr>
          <a:xfrm>
            <a:off x="8000992" y="3429000"/>
            <a:ext cx="1143008" cy="714380"/>
          </a:xfrm>
          <a:prstGeom prst="ellipse">
            <a:avLst/>
          </a:prstGeom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200" dirty="0" err="1" smtClean="0">
                <a:solidFill>
                  <a:schemeClr val="tx1"/>
                </a:solidFill>
              </a:rPr>
              <a:t>Prix</a:t>
            </a:r>
            <a:r>
              <a:rPr lang="es-ES_tradnl" sz="1200" dirty="0" smtClean="0">
                <a:solidFill>
                  <a:schemeClr val="tx1"/>
                </a:solidFill>
              </a:rPr>
              <a:t> observé</a:t>
            </a:r>
            <a:endParaRPr lang="es-ES_tradnl" sz="1200" dirty="0">
              <a:solidFill>
                <a:schemeClr val="tx1"/>
              </a:solidFill>
            </a:endParaRPr>
          </a:p>
        </p:txBody>
      </p:sp>
      <p:grpSp>
        <p:nvGrpSpPr>
          <p:cNvPr id="15" name="Groupe 50"/>
          <p:cNvGrpSpPr/>
          <p:nvPr/>
        </p:nvGrpSpPr>
        <p:grpSpPr>
          <a:xfrm>
            <a:off x="6499879" y="908720"/>
            <a:ext cx="2507221" cy="1391839"/>
            <a:chOff x="6636779" y="928670"/>
            <a:chExt cx="2507221" cy="1391839"/>
          </a:xfrm>
        </p:grpSpPr>
        <p:sp>
          <p:nvSpPr>
            <p:cNvPr id="40" name="ZoneTexte 39"/>
            <p:cNvSpPr txBox="1"/>
            <p:nvPr/>
          </p:nvSpPr>
          <p:spPr>
            <a:xfrm>
              <a:off x="6786578" y="928670"/>
              <a:ext cx="2357422" cy="52322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es-ES_tradnl" sz="1400" dirty="0" err="1" smtClean="0"/>
                <a:t>Coûts</a:t>
              </a:r>
              <a:r>
                <a:rPr lang="es-ES_tradnl" sz="1400" dirty="0" smtClean="0"/>
                <a:t> </a:t>
              </a:r>
              <a:r>
                <a:rPr lang="es-ES_tradnl" sz="1400" dirty="0" err="1" smtClean="0"/>
                <a:t>d’accès</a:t>
              </a:r>
              <a:r>
                <a:rPr lang="es-ES_tradnl" sz="1400" dirty="0" smtClean="0"/>
                <a:t> </a:t>
              </a:r>
              <a:r>
                <a:rPr lang="es-ES_tradnl" sz="1400" dirty="0" err="1" smtClean="0"/>
                <a:t>au</a:t>
              </a:r>
              <a:r>
                <a:rPr lang="es-ES_tradnl" sz="1400" dirty="0" smtClean="0"/>
                <a:t> marché (</a:t>
              </a:r>
              <a:r>
                <a:rPr lang="es-ES_tradnl" sz="1400" dirty="0" err="1" smtClean="0"/>
                <a:t>coûts</a:t>
              </a:r>
              <a:r>
                <a:rPr lang="es-ES_tradnl" sz="1400" dirty="0" smtClean="0"/>
                <a:t> de </a:t>
              </a:r>
              <a:r>
                <a:rPr lang="es-ES_tradnl" sz="1400" dirty="0" err="1" smtClean="0"/>
                <a:t>transport</a:t>
              </a:r>
              <a:r>
                <a:rPr lang="es-ES_tradnl" sz="1400" dirty="0" smtClean="0"/>
                <a:t>, </a:t>
              </a:r>
              <a:r>
                <a:rPr lang="es-ES_tradnl" sz="1400" dirty="0" err="1" smtClean="0"/>
                <a:t>etc</a:t>
              </a:r>
              <a:r>
                <a:rPr lang="es-ES_tradnl" sz="1400" dirty="0" smtClean="0"/>
                <a:t>…)</a:t>
              </a:r>
              <a:endParaRPr lang="es-ES_tradnl" sz="1400" dirty="0"/>
            </a:p>
          </p:txBody>
        </p:sp>
        <p:sp>
          <p:nvSpPr>
            <p:cNvPr id="44" name="Double flèche horizontale 43"/>
            <p:cNvSpPr/>
            <p:nvPr/>
          </p:nvSpPr>
          <p:spPr>
            <a:xfrm rot="2681774">
              <a:off x="6636779" y="1918366"/>
              <a:ext cx="1531275" cy="402143"/>
            </a:xfrm>
            <a:prstGeom prst="leftRightArrow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cxnSp>
        <p:nvCxnSpPr>
          <p:cNvPr id="52" name="Connecteur droit avec flèche 51"/>
          <p:cNvCxnSpPr>
            <a:stCxn id="16" idx="2"/>
            <a:endCxn id="19" idx="0"/>
          </p:cNvCxnSpPr>
          <p:nvPr/>
        </p:nvCxnSpPr>
        <p:spPr>
          <a:xfrm rot="5400000">
            <a:off x="3363639" y="3434515"/>
            <a:ext cx="4091346" cy="326780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" name="Groupe 71"/>
          <p:cNvGrpSpPr/>
          <p:nvPr/>
        </p:nvGrpSpPr>
        <p:grpSpPr>
          <a:xfrm>
            <a:off x="6572264" y="4000504"/>
            <a:ext cx="2143140" cy="1285884"/>
            <a:chOff x="6572264" y="4000504"/>
            <a:chExt cx="2143140" cy="1285884"/>
          </a:xfrm>
        </p:grpSpPr>
        <p:grpSp>
          <p:nvGrpSpPr>
            <p:cNvPr id="21" name="Groupe 56"/>
            <p:cNvGrpSpPr/>
            <p:nvPr/>
          </p:nvGrpSpPr>
          <p:grpSpPr>
            <a:xfrm>
              <a:off x="6572264" y="4786322"/>
              <a:ext cx="2143140" cy="500066"/>
              <a:chOff x="6643702" y="4857760"/>
              <a:chExt cx="2143140" cy="500066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6786578" y="4857760"/>
                <a:ext cx="1928826" cy="500066"/>
              </a:xfrm>
              <a:prstGeom prst="rect">
                <a:avLst/>
              </a:prstGeom>
              <a:solidFill>
                <a:schemeClr val="accent1">
                  <a:alpha val="44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/>
              </a:p>
            </p:txBody>
          </p:sp>
          <p:sp>
            <p:nvSpPr>
              <p:cNvPr id="56" name="ZoneTexte 55"/>
              <p:cNvSpPr txBox="1"/>
              <p:nvPr/>
            </p:nvSpPr>
            <p:spPr>
              <a:xfrm>
                <a:off x="6643702" y="4929198"/>
                <a:ext cx="2143140" cy="276999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sz="1200" b="1" dirty="0" err="1" smtClean="0">
                    <a:latin typeface="Constantia" pitchFamily="18" charset="0"/>
                  </a:rPr>
                  <a:t>Ecart</a:t>
                </a:r>
                <a:r>
                  <a:rPr lang="es-ES_tradnl" sz="1200" b="1" dirty="0" smtClean="0">
                    <a:latin typeface="Constantia" pitchFamily="18" charset="0"/>
                  </a:rPr>
                  <a:t> de </a:t>
                </a:r>
                <a:r>
                  <a:rPr lang="es-ES_tradnl" sz="1200" b="1" dirty="0" err="1" smtClean="0">
                    <a:latin typeface="Constantia" pitchFamily="18" charset="0"/>
                  </a:rPr>
                  <a:t>prix</a:t>
                </a:r>
                <a:endParaRPr lang="es-ES_tradnl" sz="1200" b="1" dirty="0">
                  <a:latin typeface="Constantia" pitchFamily="18" charset="0"/>
                </a:endParaRPr>
              </a:p>
            </p:txBody>
          </p:sp>
        </p:grpSp>
        <p:sp>
          <p:nvSpPr>
            <p:cNvPr id="58" name="Flèche à trois pointes 57"/>
            <p:cNvSpPr/>
            <p:nvPr/>
          </p:nvSpPr>
          <p:spPr>
            <a:xfrm rot="10800000">
              <a:off x="7215206" y="4000504"/>
              <a:ext cx="857256" cy="571504"/>
            </a:xfrm>
            <a:prstGeom prst="leftRightUpArrow">
              <a:avLst/>
            </a:prstGeom>
            <a:solidFill>
              <a:schemeClr val="bg1">
                <a:alpha val="32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23" name="Groupe 65"/>
          <p:cNvGrpSpPr/>
          <p:nvPr/>
        </p:nvGrpSpPr>
        <p:grpSpPr>
          <a:xfrm>
            <a:off x="7429488" y="1340768"/>
            <a:ext cx="1714512" cy="1224136"/>
            <a:chOff x="7429488" y="1357298"/>
            <a:chExt cx="1714512" cy="1357322"/>
          </a:xfrm>
        </p:grpSpPr>
        <p:grpSp>
          <p:nvGrpSpPr>
            <p:cNvPr id="26" name="Groupe 64"/>
            <p:cNvGrpSpPr/>
            <p:nvPr/>
          </p:nvGrpSpPr>
          <p:grpSpPr>
            <a:xfrm>
              <a:off x="7429488" y="2000240"/>
              <a:ext cx="1714512" cy="714380"/>
              <a:chOff x="571472" y="5214950"/>
              <a:chExt cx="1714512" cy="714380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571472" y="5214950"/>
                <a:ext cx="1643074" cy="7143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64" name="ZoneTexte 63"/>
              <p:cNvSpPr txBox="1"/>
              <p:nvPr/>
            </p:nvSpPr>
            <p:spPr>
              <a:xfrm>
                <a:off x="571472" y="5286388"/>
                <a:ext cx="1714512" cy="580146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s-ES_tradnl" sz="1400" b="1" dirty="0" err="1" smtClean="0"/>
                  <a:t>Inefficiences</a:t>
                </a:r>
                <a:r>
                  <a:rPr lang="es-ES_tradnl" sz="1400" b="1" dirty="0" smtClean="0"/>
                  <a:t> </a:t>
                </a:r>
                <a:r>
                  <a:rPr lang="es-ES_tradnl" sz="1400" b="1" dirty="0" err="1" smtClean="0"/>
                  <a:t>coûts</a:t>
                </a:r>
                <a:r>
                  <a:rPr lang="es-ES_tradnl" sz="1400" b="1" dirty="0" smtClean="0"/>
                  <a:t> </a:t>
                </a:r>
                <a:r>
                  <a:rPr lang="es-ES_tradnl" sz="1400" b="1" dirty="0" err="1" smtClean="0"/>
                  <a:t>d’accès</a:t>
                </a:r>
                <a:r>
                  <a:rPr lang="es-ES_tradnl" sz="1400" b="1" dirty="0" smtClean="0"/>
                  <a:t>…</a:t>
                </a:r>
                <a:endParaRPr lang="es-ES_tradnl" sz="1400" b="1" dirty="0"/>
              </a:p>
            </p:txBody>
          </p:sp>
        </p:grpSp>
        <p:sp>
          <p:nvSpPr>
            <p:cNvPr id="62" name="Flèche vers le bas 61"/>
            <p:cNvSpPr/>
            <p:nvPr/>
          </p:nvSpPr>
          <p:spPr>
            <a:xfrm rot="10800000">
              <a:off x="8001024" y="1357298"/>
              <a:ext cx="428628" cy="714380"/>
            </a:xfrm>
            <a:prstGeom prst="down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27" name="Groupe 66"/>
          <p:cNvGrpSpPr/>
          <p:nvPr/>
        </p:nvGrpSpPr>
        <p:grpSpPr>
          <a:xfrm>
            <a:off x="2071670" y="4214818"/>
            <a:ext cx="1714512" cy="1357322"/>
            <a:chOff x="7429488" y="1357298"/>
            <a:chExt cx="1714512" cy="1357322"/>
          </a:xfrm>
        </p:grpSpPr>
        <p:grpSp>
          <p:nvGrpSpPr>
            <p:cNvPr id="30" name="Groupe 64"/>
            <p:cNvGrpSpPr/>
            <p:nvPr/>
          </p:nvGrpSpPr>
          <p:grpSpPr>
            <a:xfrm>
              <a:off x="7429488" y="2000240"/>
              <a:ext cx="1714512" cy="714380"/>
              <a:chOff x="571472" y="5214950"/>
              <a:chExt cx="1714512" cy="714380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571472" y="5214950"/>
                <a:ext cx="1643074" cy="7143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71" name="ZoneTexte 70"/>
              <p:cNvSpPr txBox="1"/>
              <p:nvPr/>
            </p:nvSpPr>
            <p:spPr>
              <a:xfrm>
                <a:off x="571472" y="5286388"/>
                <a:ext cx="1714512" cy="523220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s-ES_tradnl" sz="1400" b="1" dirty="0" err="1" smtClean="0"/>
                  <a:t>Taux</a:t>
                </a:r>
                <a:r>
                  <a:rPr lang="es-ES_tradnl" sz="1400" b="1" dirty="0" smtClean="0"/>
                  <a:t> de </a:t>
                </a:r>
                <a:r>
                  <a:rPr lang="es-ES_tradnl" sz="1400" b="1" dirty="0" err="1" smtClean="0"/>
                  <a:t>change</a:t>
                </a:r>
                <a:r>
                  <a:rPr lang="es-ES_tradnl" sz="1400" b="1" dirty="0" smtClean="0"/>
                  <a:t> </a:t>
                </a:r>
                <a:r>
                  <a:rPr lang="es-ES_tradnl" sz="1400" b="1" dirty="0" err="1" smtClean="0"/>
                  <a:t>surévalué</a:t>
                </a:r>
                <a:r>
                  <a:rPr lang="es-ES_tradnl" sz="1400" b="1" dirty="0" smtClean="0"/>
                  <a:t>…</a:t>
                </a:r>
                <a:endParaRPr lang="es-ES_tradnl" sz="1400" b="1" dirty="0"/>
              </a:p>
            </p:txBody>
          </p:sp>
        </p:grpSp>
        <p:sp>
          <p:nvSpPr>
            <p:cNvPr id="69" name="Flèche vers le bas 68"/>
            <p:cNvSpPr/>
            <p:nvPr/>
          </p:nvSpPr>
          <p:spPr>
            <a:xfrm rot="10800000">
              <a:off x="8001024" y="1357298"/>
              <a:ext cx="428628" cy="714380"/>
            </a:xfrm>
            <a:prstGeom prst="down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54" name="Ellipse 53"/>
          <p:cNvSpPr/>
          <p:nvPr/>
        </p:nvSpPr>
        <p:spPr>
          <a:xfrm>
            <a:off x="5580112" y="1628800"/>
            <a:ext cx="1143008" cy="714380"/>
          </a:xfrm>
          <a:prstGeom prst="ellips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200" dirty="0" err="1" smtClean="0">
                <a:solidFill>
                  <a:schemeClr val="tx1"/>
                </a:solidFill>
              </a:rPr>
              <a:t>Prix</a:t>
            </a:r>
            <a:r>
              <a:rPr lang="es-ES_tradnl" sz="1200" dirty="0" smtClean="0">
                <a:solidFill>
                  <a:schemeClr val="tx1"/>
                </a:solidFill>
              </a:rPr>
              <a:t> </a:t>
            </a:r>
            <a:r>
              <a:rPr lang="es-ES_tradnl" sz="1200" dirty="0" err="1" smtClean="0">
                <a:solidFill>
                  <a:schemeClr val="tx1"/>
                </a:solidFill>
              </a:rPr>
              <a:t>référence</a:t>
            </a:r>
            <a:endParaRPr lang="es-ES_tradnl" sz="1200" dirty="0">
              <a:solidFill>
                <a:schemeClr val="tx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6660232" y="5445224"/>
            <a:ext cx="2143140" cy="533673"/>
            <a:chOff x="6660232" y="5445224"/>
            <a:chExt cx="2143140" cy="533673"/>
          </a:xfrm>
        </p:grpSpPr>
        <p:sp>
          <p:nvSpPr>
            <p:cNvPr id="49" name="Rectangle 48"/>
            <p:cNvSpPr/>
            <p:nvPr/>
          </p:nvSpPr>
          <p:spPr>
            <a:xfrm>
              <a:off x="6732240" y="5445224"/>
              <a:ext cx="1928826" cy="500066"/>
            </a:xfrm>
            <a:prstGeom prst="rect">
              <a:avLst/>
            </a:prstGeom>
            <a:solidFill>
              <a:schemeClr val="accent1">
                <a:alpha val="44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50" name="ZoneTexte 55"/>
            <p:cNvSpPr txBox="1"/>
            <p:nvPr/>
          </p:nvSpPr>
          <p:spPr>
            <a:xfrm>
              <a:off x="6660232" y="5517232"/>
              <a:ext cx="2143140" cy="46166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200" b="1" dirty="0" err="1" smtClean="0">
                  <a:latin typeface="Constantia" pitchFamily="18" charset="0"/>
                </a:rPr>
                <a:t>Ecart</a:t>
              </a:r>
              <a:r>
                <a:rPr lang="es-ES_tradnl" sz="1200" b="1" dirty="0" smtClean="0">
                  <a:latin typeface="Constantia" pitchFamily="18" charset="0"/>
                </a:rPr>
                <a:t> de </a:t>
              </a:r>
              <a:r>
                <a:rPr lang="es-ES_tradnl" sz="1200" b="1" dirty="0" err="1" smtClean="0">
                  <a:latin typeface="Constantia" pitchFamily="18" charset="0"/>
                </a:rPr>
                <a:t>développement</a:t>
              </a:r>
              <a:r>
                <a:rPr lang="es-ES_tradnl" sz="1200" b="1" dirty="0" smtClean="0">
                  <a:latin typeface="Constantia" pitchFamily="18" charset="0"/>
                </a:rPr>
                <a:t> </a:t>
              </a:r>
            </a:p>
            <a:p>
              <a:pPr algn="ctr"/>
              <a:r>
                <a:rPr lang="es-ES_tradnl" sz="1200" b="1" dirty="0" smtClean="0">
                  <a:latin typeface="Constantia" pitchFamily="18" charset="0"/>
                </a:rPr>
                <a:t>du marché</a:t>
              </a:r>
              <a:endParaRPr lang="es-ES_tradnl" sz="1200" b="1" dirty="0">
                <a:latin typeface="Constantia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0.04695 C 0.10243 -0.04371 0.16788 -0.04024 0.20191 -0.05365 C 0.23576 -0.06707 0.23316 -0.11425 0.23906 -0.12697 " pathEditMode="relative" rAng="-706542" ptsTypes="aaA">
                                      <p:cBhvr>
                                        <p:cTn id="2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33 0.00301 C 0.07049 0.00856 0.12865 0.01434 0.1757 -0.01341 C 0.22275 -0.04117 0.27483 -0.13807 0.2948 -0.16304 " pathEditMode="relative" rAng="0" ptsTypes="a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" y="-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694 C -0.01129 0.02521 -0.02049 0.05805 -0.0092 0.10638 C 0.00243 0.15495 0.03489 0.2197 0.0677 0.28492 " pathEditMode="relative" rAng="0" ptsTypes="aaA">
                                      <p:cBhvr>
                                        <p:cTn id="7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42" grpId="0"/>
      <p:bldP spid="43" grpId="0" animBg="1"/>
      <p:bldP spid="54" grpId="0" animBg="1"/>
      <p:bldP spid="54" grpId="1" animBg="1"/>
      <p:bldP spid="54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0" y="2420888"/>
            <a:ext cx="4211960" cy="728787"/>
            <a:chOff x="331912" y="779843"/>
            <a:chExt cx="5747948" cy="1649429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331912" y="942815"/>
              <a:ext cx="2088427" cy="1486457"/>
            </a:xfrm>
            <a:prstGeom prst="roundRect">
              <a:avLst/>
            </a:prstGeom>
            <a:solidFill>
              <a:schemeClr val="tx2">
                <a:lumMod val="40000"/>
                <a:lumOff val="60000"/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noAutofit/>
            </a:bodyPr>
            <a:lstStyle/>
            <a:p>
              <a:pPr algn="ctr">
                <a:defRPr/>
              </a:pPr>
              <a:r>
                <a:rPr lang="en-US" sz="1600" b="1" dirty="0" err="1" smtClean="0"/>
                <a:t>Incitations</a:t>
              </a:r>
              <a:r>
                <a:rPr lang="en-US" sz="1600" b="1" dirty="0" smtClean="0"/>
                <a:t> via prix</a:t>
              </a:r>
              <a:endParaRPr lang="en-US" sz="1600" b="1" dirty="0"/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3635701" y="779843"/>
              <a:ext cx="2444159" cy="164224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noAutofit/>
            </a:bodyPr>
            <a:lstStyle/>
            <a:p>
              <a:pPr algn="ctr">
                <a:defRPr/>
              </a:pPr>
              <a:r>
                <a:rPr lang="en-US" sz="1600" b="1" dirty="0" err="1" smtClean="0"/>
                <a:t>Incitations</a:t>
              </a:r>
              <a:r>
                <a:rPr lang="en-US" sz="1600" b="1" dirty="0" smtClean="0"/>
                <a:t> via dep. </a:t>
              </a:r>
              <a:r>
                <a:rPr lang="en-US" sz="1600" b="1" dirty="0" err="1" smtClean="0"/>
                <a:t>publique</a:t>
              </a:r>
              <a:endParaRPr lang="en-US" sz="1600" b="1" dirty="0"/>
            </a:p>
          </p:txBody>
        </p:sp>
        <p:sp>
          <p:nvSpPr>
            <p:cNvPr id="24592" name="Left-Right Arrow 7"/>
            <p:cNvSpPr>
              <a:spLocks noChangeArrowheads="1"/>
            </p:cNvSpPr>
            <p:nvPr/>
          </p:nvSpPr>
          <p:spPr bwMode="auto">
            <a:xfrm>
              <a:off x="2483768" y="1700808"/>
              <a:ext cx="1080120" cy="360040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179512" y="3717032"/>
            <a:ext cx="4104580" cy="2088926"/>
            <a:chOff x="971600" y="3356992"/>
            <a:chExt cx="6303772" cy="3175124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971600" y="3356992"/>
              <a:ext cx="2089422" cy="1150984"/>
            </a:xfrm>
            <a:prstGeom prst="roundRect">
              <a:avLst/>
            </a:prstGeom>
            <a:solidFill>
              <a:schemeClr val="tx2">
                <a:lumMod val="40000"/>
                <a:lumOff val="60000"/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1600" b="1" dirty="0" err="1" smtClean="0"/>
                <a:t>Incitations</a:t>
              </a:r>
              <a:r>
                <a:rPr lang="en-US" sz="1600" b="1" dirty="0" smtClean="0"/>
                <a:t> via prix</a:t>
              </a:r>
            </a:p>
            <a:p>
              <a:pPr algn="ctr">
                <a:defRPr/>
              </a:pPr>
              <a:endParaRPr lang="en-US" sz="1100" b="1" dirty="0"/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5074865" y="3356992"/>
              <a:ext cx="2200507" cy="1150984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1600" b="1" dirty="0" err="1" smtClean="0"/>
                <a:t>Incitations</a:t>
              </a:r>
              <a:r>
                <a:rPr lang="en-US" sz="1600" b="1" dirty="0" smtClean="0"/>
                <a:t> via dep. </a:t>
              </a:r>
              <a:r>
                <a:rPr lang="en-US" sz="1600" b="1" dirty="0" err="1" smtClean="0"/>
                <a:t>publique</a:t>
              </a:r>
              <a:endParaRPr lang="en-US" sz="1600" b="1" dirty="0"/>
            </a:p>
          </p:txBody>
        </p:sp>
        <p:sp>
          <p:nvSpPr>
            <p:cNvPr id="24586" name="Rounded Rectangle 12"/>
            <p:cNvSpPr>
              <a:spLocks noChangeArrowheads="1"/>
            </p:cNvSpPr>
            <p:nvPr/>
          </p:nvSpPr>
          <p:spPr bwMode="auto">
            <a:xfrm>
              <a:off x="2851806" y="4941169"/>
              <a:ext cx="2764727" cy="1590947"/>
            </a:xfrm>
            <a:prstGeom prst="roundRect">
              <a:avLst>
                <a:gd name="adj" fmla="val 16667"/>
              </a:avLst>
            </a:prstGeom>
            <a:solidFill>
              <a:srgbClr val="FF6600">
                <a:alpha val="50195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1600" b="1" dirty="0" err="1" smtClean="0"/>
                <a:t>Developpement</a:t>
              </a:r>
              <a:r>
                <a:rPr lang="en-US" sz="1600" b="1" dirty="0" smtClean="0"/>
                <a:t> et performance</a:t>
              </a:r>
              <a:endParaRPr lang="en-US" sz="1600" b="1" dirty="0"/>
            </a:p>
          </p:txBody>
        </p:sp>
        <p:sp>
          <p:nvSpPr>
            <p:cNvPr id="24587" name="Left-Right Arrow 15"/>
            <p:cNvSpPr>
              <a:spLocks noChangeArrowheads="1"/>
            </p:cNvSpPr>
            <p:nvPr/>
          </p:nvSpPr>
          <p:spPr bwMode="auto">
            <a:xfrm>
              <a:off x="3203848" y="3861048"/>
              <a:ext cx="1800200" cy="360040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Bent-Up Arrow 16"/>
            <p:cNvSpPr/>
            <p:nvPr/>
          </p:nvSpPr>
          <p:spPr bwMode="auto">
            <a:xfrm rot="5400000">
              <a:off x="1835135" y="4508448"/>
              <a:ext cx="791453" cy="1080064"/>
            </a:xfrm>
            <a:prstGeom prst="bent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Bent-Up Arrow 19"/>
            <p:cNvSpPr/>
            <p:nvPr/>
          </p:nvSpPr>
          <p:spPr bwMode="auto">
            <a:xfrm rot="5400000">
              <a:off x="5652120" y="4509120"/>
              <a:ext cx="792088" cy="1080120"/>
            </a:xfrm>
            <a:prstGeom prst="bent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10800000" rev="10800000"/>
              </a:camera>
              <a:lightRig rig="threePt" dir="t"/>
            </a:scene3d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2" name="Rectangle 23"/>
          <p:cNvSpPr>
            <a:spLocks noChangeArrowheads="1"/>
          </p:cNvSpPr>
          <p:nvPr/>
        </p:nvSpPr>
        <p:spPr bwMode="auto">
          <a:xfrm>
            <a:off x="4355976" y="2204864"/>
            <a:ext cx="4572000" cy="92333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i="1" dirty="0" err="1" smtClean="0"/>
              <a:t>Peut</a:t>
            </a:r>
            <a:r>
              <a:rPr lang="en-US" b="1" i="1" dirty="0" smtClean="0"/>
              <a:t>-on identifier </a:t>
            </a:r>
            <a:r>
              <a:rPr lang="en-US" b="1" i="1" dirty="0" err="1" smtClean="0"/>
              <a:t>une</a:t>
            </a:r>
            <a:r>
              <a:rPr lang="en-US" b="1" i="1" dirty="0" smtClean="0"/>
              <a:t> </a:t>
            </a:r>
            <a:r>
              <a:rPr lang="en-US" b="1" i="1" dirty="0" err="1" smtClean="0"/>
              <a:t>cohérence</a:t>
            </a:r>
            <a:r>
              <a:rPr lang="en-US" b="1" i="1" dirty="0" smtClean="0"/>
              <a:t> entre les </a:t>
            </a:r>
            <a:r>
              <a:rPr lang="en-US" b="1" i="1" dirty="0" err="1" smtClean="0"/>
              <a:t>politiques</a:t>
            </a:r>
            <a:r>
              <a:rPr lang="en-US" b="1" i="1" dirty="0" smtClean="0"/>
              <a:t> de prix et de </a:t>
            </a:r>
            <a:r>
              <a:rPr lang="en-US" b="1" i="1" dirty="0" err="1" smtClean="0"/>
              <a:t>dépenses</a:t>
            </a:r>
            <a:r>
              <a:rPr lang="en-US" b="1" i="1" dirty="0" smtClean="0"/>
              <a:t> </a:t>
            </a:r>
            <a:r>
              <a:rPr lang="en-US" b="1" i="1" dirty="0" err="1" smtClean="0"/>
              <a:t>publiques</a:t>
            </a:r>
            <a:r>
              <a:rPr lang="en-US" b="1" i="1" dirty="0" smtClean="0"/>
              <a:t>?</a:t>
            </a:r>
            <a:endParaRPr lang="en-US" b="1" i="1" dirty="0"/>
          </a:p>
        </p:txBody>
      </p:sp>
      <p:sp>
        <p:nvSpPr>
          <p:cNvPr id="24583" name="Rectangle 25"/>
          <p:cNvSpPr>
            <a:spLocks noChangeArrowheads="1"/>
          </p:cNvSpPr>
          <p:nvPr/>
        </p:nvSpPr>
        <p:spPr bwMode="auto">
          <a:xfrm>
            <a:off x="4427984" y="3861048"/>
            <a:ext cx="4572000" cy="1200329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i="1" dirty="0" err="1" smtClean="0"/>
              <a:t>Peut</a:t>
            </a:r>
            <a:r>
              <a:rPr lang="en-US" b="1" i="1" dirty="0" smtClean="0"/>
              <a:t>-on identifier </a:t>
            </a:r>
            <a:r>
              <a:rPr lang="en-US" b="1" i="1" dirty="0" err="1" smtClean="0"/>
              <a:t>une</a:t>
            </a:r>
            <a:r>
              <a:rPr lang="en-US" b="1" i="1" dirty="0" smtClean="0"/>
              <a:t>  relation de “</a:t>
            </a:r>
            <a:r>
              <a:rPr lang="en-US" b="1" i="1" dirty="0" err="1" smtClean="0"/>
              <a:t>causalité</a:t>
            </a:r>
            <a:r>
              <a:rPr lang="en-US" b="1" i="1" dirty="0" smtClean="0"/>
              <a:t>”?</a:t>
            </a:r>
            <a:endParaRPr lang="en-US" b="1" i="1" dirty="0"/>
          </a:p>
          <a:p>
            <a:pPr algn="ctr"/>
            <a:r>
              <a:rPr lang="en-US" b="1" i="1" dirty="0" smtClean="0"/>
              <a:t>Y-a-t-</a:t>
            </a:r>
            <a:r>
              <a:rPr lang="en-US" b="1" i="1" dirty="0" err="1" smtClean="0"/>
              <a:t>il</a:t>
            </a:r>
            <a:r>
              <a:rPr lang="en-US" b="1" i="1" dirty="0" smtClean="0"/>
              <a:t> des </a:t>
            </a:r>
            <a:r>
              <a:rPr lang="en-US" b="1" i="1" dirty="0" err="1" smtClean="0"/>
              <a:t>tendances</a:t>
            </a:r>
            <a:r>
              <a:rPr lang="en-US" b="1" i="1" dirty="0" smtClean="0"/>
              <a:t> </a:t>
            </a:r>
            <a:r>
              <a:rPr lang="en-US" b="1" i="1" dirty="0" err="1" smtClean="0"/>
              <a:t>claires</a:t>
            </a:r>
            <a:r>
              <a:rPr lang="en-US" b="1" i="1" dirty="0" smtClean="0"/>
              <a:t>?</a:t>
            </a:r>
            <a:endParaRPr lang="en-US" b="1" i="1" dirty="0"/>
          </a:p>
          <a:p>
            <a:pPr algn="ctr"/>
            <a:r>
              <a:rPr lang="en-US" b="1" i="1" dirty="0" err="1" smtClean="0"/>
              <a:t>Peut</a:t>
            </a:r>
            <a:r>
              <a:rPr lang="en-US" b="1" i="1" dirty="0" smtClean="0"/>
              <a:t>-on </a:t>
            </a:r>
            <a:r>
              <a:rPr lang="en-US" b="1" i="1" dirty="0" err="1" smtClean="0"/>
              <a:t>regrouper</a:t>
            </a:r>
            <a:r>
              <a:rPr lang="en-US" b="1" i="1" dirty="0" smtClean="0"/>
              <a:t> des pays entre </a:t>
            </a:r>
            <a:r>
              <a:rPr lang="en-US" b="1" i="1" dirty="0" err="1" smtClean="0"/>
              <a:t>eux</a:t>
            </a:r>
            <a:r>
              <a:rPr lang="en-US" b="1" i="1" dirty="0" smtClean="0"/>
              <a:t>?</a:t>
            </a:r>
            <a:endParaRPr lang="en-US" b="1" i="1" dirty="0"/>
          </a:p>
        </p:txBody>
      </p:sp>
      <p:sp>
        <p:nvSpPr>
          <p:cNvPr id="18" name="Rounded Rectangle 17"/>
          <p:cNvSpPr/>
          <p:nvPr/>
        </p:nvSpPr>
        <p:spPr bwMode="auto">
          <a:xfrm>
            <a:off x="323528" y="1196752"/>
            <a:ext cx="8641084" cy="72008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3500" dirty="0" err="1" smtClean="0">
                <a:solidFill>
                  <a:schemeClr val="accent5">
                    <a:lumMod val="75000"/>
                  </a:schemeClr>
                </a:solidFill>
                <a:latin typeface="Antique Olive Roman" pitchFamily="34" charset="0"/>
                <a:ea typeface="+mj-ea"/>
                <a:cs typeface="+mj-cs"/>
              </a:rPr>
              <a:t>Méthodologie</a:t>
            </a:r>
            <a:r>
              <a:rPr lang="en-US" sz="3500" dirty="0" smtClean="0">
                <a:solidFill>
                  <a:schemeClr val="accent5">
                    <a:lumMod val="75000"/>
                  </a:schemeClr>
                </a:solidFill>
                <a:latin typeface="Antique Olive Roman" pitchFamily="34" charset="0"/>
                <a:ea typeface="+mj-ea"/>
                <a:cs typeface="+mj-cs"/>
              </a:rPr>
              <a:t> SPAAA: </a:t>
            </a:r>
            <a:r>
              <a:rPr lang="en-US" sz="3500" dirty="0" err="1" smtClean="0">
                <a:solidFill>
                  <a:schemeClr val="accent5">
                    <a:lumMod val="75000"/>
                  </a:schemeClr>
                </a:solidFill>
                <a:latin typeface="Antique Olive Roman" pitchFamily="34" charset="0"/>
                <a:ea typeface="+mj-ea"/>
                <a:cs typeface="+mj-cs"/>
              </a:rPr>
              <a:t>Lier</a:t>
            </a:r>
            <a:r>
              <a:rPr lang="en-US" sz="3500" dirty="0" smtClean="0">
                <a:solidFill>
                  <a:schemeClr val="accent5">
                    <a:lumMod val="75000"/>
                  </a:schemeClr>
                </a:solidFill>
                <a:latin typeface="Antique Olive Roman" pitchFamily="34" charset="0"/>
                <a:ea typeface="+mj-ea"/>
                <a:cs typeface="+mj-cs"/>
              </a:rPr>
              <a:t> les 3 </a:t>
            </a:r>
            <a:r>
              <a:rPr lang="en-US" sz="3500" dirty="0" err="1" smtClean="0">
                <a:solidFill>
                  <a:schemeClr val="accent5">
                    <a:lumMod val="75000"/>
                  </a:schemeClr>
                </a:solidFill>
                <a:latin typeface="Antique Olive Roman" pitchFamily="34" charset="0"/>
                <a:ea typeface="+mj-ea"/>
                <a:cs typeface="+mj-cs"/>
              </a:rPr>
              <a:t>piliers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  <p:bldP spid="2458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357158" y="714356"/>
            <a:ext cx="835824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e 30"/>
          <p:cNvGrpSpPr/>
          <p:nvPr/>
        </p:nvGrpSpPr>
        <p:grpSpPr>
          <a:xfrm>
            <a:off x="971600" y="1124744"/>
            <a:ext cx="8064896" cy="573092"/>
            <a:chOff x="357158" y="142852"/>
            <a:chExt cx="8358246" cy="573092"/>
          </a:xfrm>
        </p:grpSpPr>
        <p:sp>
          <p:nvSpPr>
            <p:cNvPr id="32" name="ZoneTexte 31"/>
            <p:cNvSpPr txBox="1"/>
            <p:nvPr/>
          </p:nvSpPr>
          <p:spPr>
            <a:xfrm>
              <a:off x="571472" y="142852"/>
              <a:ext cx="77867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solidFill>
                    <a:schemeClr val="accent5">
                      <a:lumMod val="75000"/>
                    </a:schemeClr>
                  </a:solidFill>
                  <a:latin typeface="Antique Olive Roman" pitchFamily="34" charset="0"/>
                  <a:ea typeface="+mj-ea"/>
                  <a:cs typeface="+mj-cs"/>
                </a:rPr>
                <a:t>Principal </a:t>
              </a:r>
              <a:r>
                <a:rPr lang="es-ES_tradnl" sz="2800" dirty="0" err="1" smtClean="0">
                  <a:solidFill>
                    <a:schemeClr val="accent5">
                      <a:lumMod val="75000"/>
                    </a:schemeClr>
                  </a:solidFill>
                  <a:latin typeface="Antique Olive Roman" pitchFamily="34" charset="0"/>
                  <a:ea typeface="+mj-ea"/>
                  <a:cs typeface="+mj-cs"/>
                </a:rPr>
                <a:t>Résultat</a:t>
              </a:r>
              <a:r>
                <a:rPr lang="es-ES_tradnl" sz="2800" dirty="0" smtClean="0">
                  <a:solidFill>
                    <a:schemeClr val="accent5">
                      <a:lumMod val="75000"/>
                    </a:schemeClr>
                  </a:solidFill>
                  <a:latin typeface="Antique Olive Roman" pitchFamily="34" charset="0"/>
                  <a:ea typeface="+mj-ea"/>
                  <a:cs typeface="+mj-cs"/>
                </a:rPr>
                <a:t> </a:t>
              </a:r>
              <a:r>
                <a:rPr lang="es-ES_tradnl" sz="2800" dirty="0" err="1" smtClean="0">
                  <a:solidFill>
                    <a:schemeClr val="accent5">
                      <a:lumMod val="75000"/>
                    </a:schemeClr>
                  </a:solidFill>
                  <a:latin typeface="Antique Olive Roman" pitchFamily="34" charset="0"/>
                  <a:ea typeface="+mj-ea"/>
                  <a:cs typeface="+mj-cs"/>
                </a:rPr>
                <a:t>Attendu</a:t>
              </a:r>
              <a:endParaRPr lang="es-ES_tradnl" sz="2800" dirty="0">
                <a:solidFill>
                  <a:schemeClr val="accent5">
                    <a:lumMod val="75000"/>
                  </a:schemeClr>
                </a:solidFill>
                <a:latin typeface="Antique Olive Roman" pitchFamily="34" charset="0"/>
                <a:ea typeface="+mj-ea"/>
                <a:cs typeface="+mj-cs"/>
              </a:endParaRPr>
            </a:p>
          </p:txBody>
        </p:sp>
        <p:cxnSp>
          <p:nvCxnSpPr>
            <p:cNvPr id="33" name="Connecteur droit 32"/>
            <p:cNvCxnSpPr/>
            <p:nvPr/>
          </p:nvCxnSpPr>
          <p:spPr>
            <a:xfrm>
              <a:off x="357158" y="714356"/>
              <a:ext cx="835824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34" name="Diagramme 33"/>
          <p:cNvGraphicFramePr/>
          <p:nvPr/>
        </p:nvGraphicFramePr>
        <p:xfrm>
          <a:off x="357158" y="4857760"/>
          <a:ext cx="8143932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" name="Rectangle 40"/>
          <p:cNvSpPr/>
          <p:nvPr/>
        </p:nvSpPr>
        <p:spPr>
          <a:xfrm>
            <a:off x="2987824" y="2060848"/>
            <a:ext cx="2214578" cy="857256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Constantia" pitchFamily="18" charset="0"/>
              </a:rPr>
              <a:t>Rapport périodique détaillé</a:t>
            </a:r>
            <a:endParaRPr lang="es-ES_tradnl" dirty="0"/>
          </a:p>
        </p:txBody>
      </p:sp>
      <p:grpSp>
        <p:nvGrpSpPr>
          <p:cNvPr id="3" name="Groupe 12"/>
          <p:cNvGrpSpPr/>
          <p:nvPr/>
        </p:nvGrpSpPr>
        <p:grpSpPr>
          <a:xfrm>
            <a:off x="395536" y="2996952"/>
            <a:ext cx="8143932" cy="714380"/>
            <a:chOff x="428596" y="2428868"/>
            <a:chExt cx="8143932" cy="714380"/>
          </a:xfrm>
        </p:grpSpPr>
        <p:sp>
          <p:nvSpPr>
            <p:cNvPr id="42" name="Flèche courbée vers la droite 41"/>
            <p:cNvSpPr/>
            <p:nvPr/>
          </p:nvSpPr>
          <p:spPr>
            <a:xfrm>
              <a:off x="428596" y="2500306"/>
              <a:ext cx="642910" cy="642942"/>
            </a:xfrm>
            <a:prstGeom prst="curvedRightArrow">
              <a:avLst>
                <a:gd name="adj1" fmla="val 33378"/>
                <a:gd name="adj2" fmla="val 50000"/>
                <a:gd name="adj3" fmla="val 25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chemeClr val="tx1"/>
                </a:solidFill>
              </a:endParaRP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1428728" y="2428868"/>
              <a:ext cx="7143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000" dirty="0" err="1" smtClean="0">
                  <a:latin typeface="Constantia" pitchFamily="18" charset="0"/>
                </a:rPr>
                <a:t>Analyse</a:t>
              </a:r>
              <a:r>
                <a:rPr lang="es-ES_tradnl" sz="2000" dirty="0" smtClean="0">
                  <a:latin typeface="Constantia" pitchFamily="18" charset="0"/>
                </a:rPr>
                <a:t> des </a:t>
              </a:r>
              <a:r>
                <a:rPr lang="es-ES_tradnl" sz="2000" dirty="0" err="1" smtClean="0">
                  <a:latin typeface="Constantia" pitchFamily="18" charset="0"/>
                </a:rPr>
                <a:t>politiques</a:t>
              </a:r>
              <a:r>
                <a:rPr lang="es-ES_tradnl" sz="2000" dirty="0" smtClean="0">
                  <a:latin typeface="Constantia" pitchFamily="18" charset="0"/>
                </a:rPr>
                <a:t> et </a:t>
              </a:r>
              <a:r>
                <a:rPr lang="es-ES_tradnl" sz="2000" dirty="0" err="1" smtClean="0">
                  <a:latin typeface="Constantia" pitchFamily="18" charset="0"/>
                </a:rPr>
                <a:t>dépenses</a:t>
              </a:r>
              <a:r>
                <a:rPr lang="es-ES_tradnl" sz="2000" dirty="0" smtClean="0">
                  <a:latin typeface="Constantia" pitchFamily="18" charset="0"/>
                </a:rPr>
                <a:t> publiques </a:t>
              </a:r>
              <a:r>
                <a:rPr lang="es-ES_tradnl" sz="2000" dirty="0" err="1" smtClean="0">
                  <a:latin typeface="Constantia" pitchFamily="18" charset="0"/>
                </a:rPr>
                <a:t>liées</a:t>
              </a:r>
              <a:r>
                <a:rPr lang="es-ES_tradnl" sz="2000" dirty="0" smtClean="0">
                  <a:latin typeface="Constantia" pitchFamily="18" charset="0"/>
                </a:rPr>
                <a:t> à </a:t>
              </a:r>
              <a:r>
                <a:rPr lang="es-ES_tradnl" sz="2000" dirty="0" err="1" smtClean="0">
                  <a:latin typeface="Constantia" pitchFamily="18" charset="0"/>
                </a:rPr>
                <a:t>l’Agriculture</a:t>
              </a:r>
              <a:r>
                <a:rPr lang="es-ES_tradnl" sz="2000" dirty="0" smtClean="0">
                  <a:latin typeface="Constantia" pitchFamily="18" charset="0"/>
                </a:rPr>
                <a:t> et </a:t>
              </a:r>
              <a:r>
                <a:rPr lang="es-ES_tradnl" sz="2000" dirty="0" err="1" smtClean="0">
                  <a:latin typeface="Constantia" pitchFamily="18" charset="0"/>
                </a:rPr>
                <a:t>l’alimentation</a:t>
              </a:r>
              <a:r>
                <a:rPr lang="es-ES_tradnl" sz="2000" dirty="0" smtClean="0">
                  <a:latin typeface="Constantia" pitchFamily="18" charset="0"/>
                </a:rPr>
                <a:t> </a:t>
              </a:r>
              <a:endParaRPr lang="es-ES_tradnl" sz="2000" dirty="0">
                <a:latin typeface="Constantia" pitchFamily="18" charset="0"/>
              </a:endParaRPr>
            </a:p>
          </p:txBody>
        </p:sp>
      </p:grpSp>
      <p:grpSp>
        <p:nvGrpSpPr>
          <p:cNvPr id="4" name="Groupe 45"/>
          <p:cNvGrpSpPr/>
          <p:nvPr/>
        </p:nvGrpSpPr>
        <p:grpSpPr>
          <a:xfrm>
            <a:off x="467544" y="4042750"/>
            <a:ext cx="7286676" cy="707886"/>
            <a:chOff x="428596" y="4071942"/>
            <a:chExt cx="7286676" cy="707886"/>
          </a:xfrm>
        </p:grpSpPr>
        <p:sp>
          <p:nvSpPr>
            <p:cNvPr id="43" name="Flèche courbée vers la droite 42"/>
            <p:cNvSpPr/>
            <p:nvPr/>
          </p:nvSpPr>
          <p:spPr>
            <a:xfrm>
              <a:off x="428596" y="4071942"/>
              <a:ext cx="642910" cy="642942"/>
            </a:xfrm>
            <a:prstGeom prst="curvedRightArrow">
              <a:avLst>
                <a:gd name="adj1" fmla="val 33378"/>
                <a:gd name="adj2" fmla="val 50000"/>
                <a:gd name="adj3" fmla="val 25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chemeClr val="tx1"/>
                </a:solidFill>
              </a:endParaRPr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1428728" y="4071942"/>
              <a:ext cx="62865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000" dirty="0" err="1" smtClean="0">
                  <a:latin typeface="Constantia" pitchFamily="18" charset="0"/>
                </a:rPr>
                <a:t>Lien</a:t>
              </a:r>
              <a:r>
                <a:rPr lang="es-ES_tradnl" sz="2000" dirty="0" smtClean="0">
                  <a:latin typeface="Constantia" pitchFamily="18" charset="0"/>
                </a:rPr>
                <a:t> </a:t>
              </a:r>
              <a:r>
                <a:rPr lang="es-ES_tradnl" sz="2000" dirty="0" err="1" smtClean="0">
                  <a:latin typeface="Constantia" pitchFamily="18" charset="0"/>
                </a:rPr>
                <a:t>avec</a:t>
              </a:r>
              <a:r>
                <a:rPr lang="es-ES_tradnl" sz="2000" dirty="0" smtClean="0">
                  <a:latin typeface="Constantia" pitchFamily="18" charset="0"/>
                </a:rPr>
                <a:t> </a:t>
              </a:r>
              <a:r>
                <a:rPr lang="fr-FR" sz="2000" dirty="0" smtClean="0">
                  <a:latin typeface="Constantia" pitchFamily="18" charset="0"/>
                </a:rPr>
                <a:t>les incitations/pénalisations le long des filières de produits phares</a:t>
              </a:r>
              <a:r>
                <a:rPr lang="es-ES_tradnl" sz="2000" dirty="0" smtClean="0">
                  <a:latin typeface="Constantia" pitchFamily="18" charset="0"/>
                </a:rPr>
                <a:t> </a:t>
              </a:r>
              <a:endParaRPr lang="es-ES_tradnl" sz="2000" dirty="0">
                <a:latin typeface="Constant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4" grpId="0">
        <p:bldAsOne/>
      </p:bldGraphic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5373216"/>
            <a:ext cx="842493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Principaux</a:t>
            </a:r>
            <a:r>
              <a:rPr lang="en-US" dirty="0" smtClean="0"/>
              <a:t> </a:t>
            </a:r>
            <a:r>
              <a:rPr lang="en-US" dirty="0" err="1" smtClean="0"/>
              <a:t>apports</a:t>
            </a:r>
            <a:r>
              <a:rPr lang="en-US" dirty="0" smtClean="0"/>
              <a:t> du </a:t>
            </a:r>
            <a:r>
              <a:rPr lang="en-US" dirty="0" err="1" smtClean="0"/>
              <a:t>projet</a:t>
            </a:r>
            <a:r>
              <a:rPr lang="en-US" dirty="0" smtClean="0"/>
              <a:t> SPAAA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512" y="1816224"/>
            <a:ext cx="8507288" cy="4493096"/>
          </a:xfrm>
        </p:spPr>
        <p:txBody>
          <a:bodyPr/>
          <a:lstStyle/>
          <a:p>
            <a:pPr lvl="0"/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Meilleur suivi des prix et des coûts dans les filières</a:t>
            </a:r>
          </a:p>
          <a:p>
            <a:pPr lvl="0"/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Mise en évidence des distorsions de marché</a:t>
            </a:r>
          </a:p>
          <a:p>
            <a:pPr lvl="0"/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Analyse des causes </a:t>
            </a:r>
          </a:p>
          <a:p>
            <a:pPr lvl="1"/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directes (politiques en place) </a:t>
            </a:r>
          </a:p>
          <a:p>
            <a:pPr lvl="1"/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indirectes (surcoûts dans la filière, écart </a:t>
            </a:r>
            <a:r>
              <a:rPr lang="fr-FR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dévpt</a:t>
            </a:r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Liens entre dépenses publiques, aide et goulots d’étranglement sur les marchés agricoles </a:t>
            </a:r>
          </a:p>
          <a:p>
            <a:pPr>
              <a:buNone/>
            </a:pPr>
            <a:r>
              <a:rPr lang="fr-FR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Pour une affectation optimale des ressources </a:t>
            </a:r>
            <a:endParaRPr lang="es-ES_tradnl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 smtClean="0"/>
          </a:p>
          <a:p>
            <a:pPr lvl="0"/>
            <a:endParaRPr lang="es-ES_tradnl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s-ES_tradnl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endParaRPr lang="es-ES_tradnl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Quels</a:t>
            </a:r>
            <a:r>
              <a:rPr lang="en-GB" dirty="0" smtClean="0"/>
              <a:t> </a:t>
            </a:r>
            <a:r>
              <a:rPr lang="en-GB" dirty="0" err="1" smtClean="0"/>
              <a:t>produits</a:t>
            </a:r>
            <a:r>
              <a:rPr lang="en-GB" dirty="0" smtClean="0"/>
              <a:t> </a:t>
            </a:r>
            <a:r>
              <a:rPr lang="en-GB" dirty="0" err="1" smtClean="0"/>
              <a:t>veut</a:t>
            </a:r>
            <a:r>
              <a:rPr lang="en-GB" dirty="0" smtClean="0"/>
              <a:t>-on analyser?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Importations et </a:t>
            </a:r>
            <a:r>
              <a:rPr lang="en-GB" b="1" dirty="0" err="1" smtClean="0"/>
              <a:t>substituts</a:t>
            </a:r>
            <a:r>
              <a:rPr lang="en-GB" b="1" dirty="0" smtClean="0"/>
              <a:t> </a:t>
            </a:r>
            <a:r>
              <a:rPr lang="en-GB" b="1" dirty="0" err="1" smtClean="0"/>
              <a:t>d’importations</a:t>
            </a:r>
            <a:r>
              <a:rPr lang="en-GB" b="1" dirty="0" smtClean="0"/>
              <a:t> </a:t>
            </a:r>
            <a:r>
              <a:rPr lang="en-GB" dirty="0" smtClean="0"/>
              <a:t>(</a:t>
            </a:r>
            <a:r>
              <a:rPr lang="en-GB" dirty="0" err="1" smtClean="0"/>
              <a:t>Riz</a:t>
            </a:r>
            <a:r>
              <a:rPr lang="en-GB" dirty="0" smtClean="0"/>
              <a:t>, </a:t>
            </a:r>
            <a:r>
              <a:rPr lang="en-GB" dirty="0" err="1" smtClean="0"/>
              <a:t>blé</a:t>
            </a:r>
            <a:r>
              <a:rPr lang="en-GB" dirty="0" smtClean="0"/>
              <a:t>, </a:t>
            </a:r>
            <a:r>
              <a:rPr lang="en-GB" dirty="0" err="1" smtClean="0"/>
              <a:t>mais</a:t>
            </a:r>
            <a:r>
              <a:rPr lang="en-GB" dirty="0" smtClean="0"/>
              <a:t>, mil, ...)</a:t>
            </a:r>
          </a:p>
          <a:p>
            <a:r>
              <a:rPr lang="en-GB" b="1" dirty="0" smtClean="0"/>
              <a:t>Exportations</a:t>
            </a:r>
            <a:r>
              <a:rPr lang="en-GB" dirty="0" smtClean="0"/>
              <a:t> (</a:t>
            </a:r>
            <a:r>
              <a:rPr lang="en-GB" dirty="0" err="1" smtClean="0"/>
              <a:t>Coton</a:t>
            </a:r>
            <a:r>
              <a:rPr lang="en-GB" dirty="0" smtClean="0"/>
              <a:t>, Cacao, Café, </a:t>
            </a:r>
            <a:r>
              <a:rPr lang="en-GB" dirty="0" err="1" smtClean="0"/>
              <a:t>Thé</a:t>
            </a:r>
            <a:r>
              <a:rPr lang="en-GB" dirty="0" smtClean="0"/>
              <a:t>,...)</a:t>
            </a:r>
          </a:p>
          <a:p>
            <a:r>
              <a:rPr lang="en-GB" b="1" dirty="0" smtClean="0"/>
              <a:t>Non </a:t>
            </a:r>
            <a:r>
              <a:rPr lang="en-GB" b="1" dirty="0" err="1" smtClean="0"/>
              <a:t>commercialisés</a:t>
            </a:r>
            <a:r>
              <a:rPr lang="en-GB" b="1" dirty="0" smtClean="0"/>
              <a:t>  </a:t>
            </a:r>
            <a:r>
              <a:rPr lang="en-GB" dirty="0" err="1" smtClean="0"/>
              <a:t>mais</a:t>
            </a:r>
            <a:r>
              <a:rPr lang="en-GB" b="1" dirty="0" smtClean="0"/>
              <a:t> </a:t>
            </a:r>
            <a:r>
              <a:rPr lang="en-GB" dirty="0" err="1" smtClean="0"/>
              <a:t>importants</a:t>
            </a:r>
            <a:r>
              <a:rPr lang="en-GB" dirty="0" smtClean="0"/>
              <a:t> pour la </a:t>
            </a:r>
            <a:r>
              <a:rPr lang="en-GB" b="1" dirty="0" err="1" smtClean="0"/>
              <a:t>sécurité</a:t>
            </a:r>
            <a:r>
              <a:rPr lang="en-GB" b="1" dirty="0" smtClean="0"/>
              <a:t> </a:t>
            </a:r>
            <a:r>
              <a:rPr lang="en-GB" b="1" dirty="0" err="1" smtClean="0"/>
              <a:t>alimentaire</a:t>
            </a:r>
            <a:r>
              <a:rPr lang="en-GB" b="1" dirty="0" smtClean="0"/>
              <a:t> </a:t>
            </a:r>
            <a:r>
              <a:rPr lang="en-GB" dirty="0" smtClean="0"/>
              <a:t>(manioc? millet? </a:t>
            </a:r>
            <a:r>
              <a:rPr lang="en-GB" dirty="0" err="1" smtClean="0"/>
              <a:t>sorgho</a:t>
            </a:r>
            <a:r>
              <a:rPr lang="en-GB" dirty="0" smtClean="0"/>
              <a:t>?)</a:t>
            </a:r>
          </a:p>
          <a:p>
            <a:r>
              <a:rPr lang="en-GB" b="1" dirty="0" smtClean="0"/>
              <a:t>Haut</a:t>
            </a:r>
            <a:r>
              <a:rPr lang="en-GB" dirty="0" smtClean="0"/>
              <a:t> </a:t>
            </a:r>
            <a:r>
              <a:rPr lang="en-GB" b="1" dirty="0" err="1" smtClean="0"/>
              <a:t>potentiel</a:t>
            </a:r>
            <a:r>
              <a:rPr lang="en-GB" b="1" dirty="0" smtClean="0"/>
              <a:t> de </a:t>
            </a:r>
            <a:r>
              <a:rPr lang="en-GB" dirty="0" err="1" smtClean="0"/>
              <a:t>développement</a:t>
            </a:r>
            <a:r>
              <a:rPr lang="en-GB" dirty="0" smtClean="0"/>
              <a:t> (</a:t>
            </a:r>
            <a:r>
              <a:rPr lang="en-GB" dirty="0" err="1" smtClean="0"/>
              <a:t>Fleurs</a:t>
            </a:r>
            <a:r>
              <a:rPr lang="en-GB" dirty="0" smtClean="0"/>
              <a:t>, fruits,...)</a:t>
            </a:r>
          </a:p>
          <a:p>
            <a:endParaRPr lang="en-GB" dirty="0" smtClean="0"/>
          </a:p>
          <a:p>
            <a:r>
              <a:rPr lang="en-GB" dirty="0" smtClean="0"/>
              <a:t>Total </a:t>
            </a:r>
            <a:r>
              <a:rPr lang="en-GB" b="1" dirty="0" smtClean="0"/>
              <a:t>70% du </a:t>
            </a:r>
            <a:r>
              <a:rPr lang="en-GB" b="1" dirty="0" err="1" smtClean="0"/>
              <a:t>secteur</a:t>
            </a:r>
            <a:r>
              <a:rPr lang="en-GB" b="1" dirty="0" smtClean="0"/>
              <a:t> </a:t>
            </a:r>
            <a:r>
              <a:rPr lang="en-GB" b="1" dirty="0" err="1" smtClean="0"/>
              <a:t>agricole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2601913" cy="453072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five countries with in-depth analysis 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five countries with preparatory activities</a:t>
            </a:r>
          </a:p>
        </p:txBody>
      </p:sp>
      <p:sp>
        <p:nvSpPr>
          <p:cNvPr id="19460" name="Rectangle 15"/>
          <p:cNvSpPr>
            <a:spLocks noChangeArrowheads="1"/>
          </p:cNvSpPr>
          <p:nvPr/>
        </p:nvSpPr>
        <p:spPr bwMode="auto">
          <a:xfrm>
            <a:off x="3132138" y="3429000"/>
            <a:ext cx="1079500" cy="288925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Rectangle 28"/>
          <p:cNvSpPr>
            <a:spLocks noChangeArrowheads="1"/>
          </p:cNvSpPr>
          <p:nvPr/>
        </p:nvSpPr>
        <p:spPr bwMode="auto">
          <a:xfrm>
            <a:off x="2195513" y="2420938"/>
            <a:ext cx="720725" cy="358775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Rectangle 29"/>
          <p:cNvSpPr>
            <a:spLocks noChangeArrowheads="1"/>
          </p:cNvSpPr>
          <p:nvPr/>
        </p:nvSpPr>
        <p:spPr bwMode="auto">
          <a:xfrm>
            <a:off x="2195513" y="5084763"/>
            <a:ext cx="720725" cy="360362"/>
          </a:xfrm>
          <a:prstGeom prst="rect">
            <a:avLst/>
          </a:prstGeom>
          <a:solidFill>
            <a:srgbClr val="FF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4" name="Picture 24" descr="C:\Users\Balie\AppData\Local\Microsoft\Windows\Temporary Internet Files\Content.Outlook\3PX1BOXW\Mafap countr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8329364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98110" y="1340769"/>
            <a:ext cx="576212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Pays du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</a:rPr>
              <a:t>projet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 SPAAA</a:t>
            </a:r>
            <a:endParaRPr lang="en-US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9246" y="2420888"/>
            <a:ext cx="2520280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                     </a:t>
            </a:r>
            <a:endParaRPr lang="en-US" sz="2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1124744"/>
            <a:ext cx="8642350" cy="720725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r>
              <a:rPr lang="en-US" sz="3600" smtClean="0">
                <a:solidFill>
                  <a:schemeClr val="accent5">
                    <a:lumMod val="75000"/>
                  </a:schemeClr>
                </a:solidFill>
                <a:latin typeface="Antique Olive Roman" pitchFamily="34" charset="0"/>
              </a:rPr>
              <a:t>Calendrier</a:t>
            </a:r>
            <a:endParaRPr lang="en-US" sz="3600" dirty="0" smtClean="0">
              <a:solidFill>
                <a:schemeClr val="accent5">
                  <a:lumMod val="75000"/>
                </a:schemeClr>
              </a:solidFill>
              <a:latin typeface="Antique Olive Roman" pitchFamily="34" charset="0"/>
            </a:endParaRPr>
          </a:p>
        </p:txBody>
      </p:sp>
      <p:sp>
        <p:nvSpPr>
          <p:cNvPr id="25603" name="Line 377"/>
          <p:cNvSpPr>
            <a:spLocks noChangeShapeType="1"/>
          </p:cNvSpPr>
          <p:nvPr/>
        </p:nvSpPr>
        <p:spPr bwMode="auto">
          <a:xfrm>
            <a:off x="611188" y="5445125"/>
            <a:ext cx="8064500" cy="0"/>
          </a:xfrm>
          <a:prstGeom prst="line">
            <a:avLst/>
          </a:prstGeom>
          <a:noFill/>
          <a:ln w="238125" cap="sq">
            <a:pattFill prst="ltHorz">
              <a:fgClr>
                <a:srgbClr val="FFFF99"/>
              </a:fgClr>
              <a:bgClr>
                <a:schemeClr val="folHlink"/>
              </a:bgClr>
            </a:patt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89" name="Group 988"/>
          <p:cNvGrpSpPr/>
          <p:nvPr/>
        </p:nvGrpSpPr>
        <p:grpSpPr>
          <a:xfrm>
            <a:off x="614808" y="1916832"/>
            <a:ext cx="8529192" cy="4209503"/>
            <a:chOff x="430659" y="1955801"/>
            <a:chExt cx="8529192" cy="4209503"/>
          </a:xfrm>
        </p:grpSpPr>
        <p:grpSp>
          <p:nvGrpSpPr>
            <p:cNvPr id="987" name="Group 986"/>
            <p:cNvGrpSpPr/>
            <p:nvPr/>
          </p:nvGrpSpPr>
          <p:grpSpPr>
            <a:xfrm>
              <a:off x="430659" y="2099543"/>
              <a:ext cx="6373589" cy="3140076"/>
              <a:chOff x="430659" y="2099543"/>
              <a:chExt cx="6373589" cy="3140076"/>
            </a:xfrm>
          </p:grpSpPr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10084" y="2856781"/>
                <a:ext cx="1012825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4" name="Rectangle 6"/>
              <p:cNvSpPr>
                <a:spLocks noChangeArrowheads="1"/>
              </p:cNvSpPr>
              <p:nvPr/>
            </p:nvSpPr>
            <p:spPr bwMode="auto">
              <a:xfrm>
                <a:off x="911672" y="2858368"/>
                <a:ext cx="1012825" cy="40640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5" name="Rectangle 7"/>
              <p:cNvSpPr>
                <a:spLocks noChangeArrowheads="1"/>
              </p:cNvSpPr>
              <p:nvPr/>
            </p:nvSpPr>
            <p:spPr bwMode="auto">
              <a:xfrm>
                <a:off x="922784" y="2867893"/>
                <a:ext cx="1027113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Développement</a:t>
                </a: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 err="1" smtClean="0">
                    <a:solidFill>
                      <a:srgbClr val="000000"/>
                    </a:solidFill>
                    <a:latin typeface="Arial" pitchFamily="34" charset="0"/>
                  </a:rPr>
                  <a:t>m</a:t>
                </a:r>
                <a:r>
                  <a:rPr kumimoji="0" lang="en-US" sz="1100" b="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éthodologie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pic>
            <p:nvPicPr>
              <p:cNvPr id="2057" name="Picture 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19609" y="3647356"/>
                <a:ext cx="1012825" cy="233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8" name="Rectangle 10"/>
              <p:cNvSpPr>
                <a:spLocks noChangeArrowheads="1"/>
              </p:cNvSpPr>
              <p:nvPr/>
            </p:nvSpPr>
            <p:spPr bwMode="auto">
              <a:xfrm>
                <a:off x="921197" y="3648943"/>
                <a:ext cx="1012825" cy="233363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9" name="Rectangle 11"/>
              <p:cNvSpPr>
                <a:spLocks noChangeArrowheads="1"/>
              </p:cNvSpPr>
              <p:nvPr/>
            </p:nvSpPr>
            <p:spPr bwMode="auto">
              <a:xfrm>
                <a:off x="973584" y="3660056"/>
                <a:ext cx="627063" cy="1698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Synthèse</a:t>
                </a:r>
                <a:r>
                  <a:rPr kumimoji="0" lang="en-US" sz="1100" b="0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060" name="Rectangle 12"/>
              <p:cNvSpPr>
                <a:spLocks noChangeArrowheads="1"/>
              </p:cNvSpPr>
              <p:nvPr/>
            </p:nvSpPr>
            <p:spPr bwMode="auto">
              <a:xfrm>
                <a:off x="449709" y="2413868"/>
                <a:ext cx="852488" cy="16192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1" name="Rectangle 13"/>
              <p:cNvSpPr>
                <a:spLocks noChangeArrowheads="1"/>
              </p:cNvSpPr>
              <p:nvPr/>
            </p:nvSpPr>
            <p:spPr bwMode="auto">
              <a:xfrm>
                <a:off x="2081659" y="2644056"/>
                <a:ext cx="4763" cy="1479550"/>
              </a:xfrm>
              <a:prstGeom prst="rect">
                <a:avLst/>
              </a:prstGeom>
              <a:solidFill>
                <a:srgbClr val="5E767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3" name="Rectangle 15"/>
              <p:cNvSpPr>
                <a:spLocks noChangeArrowheads="1"/>
              </p:cNvSpPr>
              <p:nvPr/>
            </p:nvSpPr>
            <p:spPr bwMode="auto">
              <a:xfrm>
                <a:off x="2089597" y="2644056"/>
                <a:ext cx="3175" cy="1479550"/>
              </a:xfrm>
              <a:prstGeom prst="rect">
                <a:avLst/>
              </a:prstGeom>
              <a:solidFill>
                <a:srgbClr val="617A7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4" name="Rectangle 16"/>
              <p:cNvSpPr>
                <a:spLocks noChangeArrowheads="1"/>
              </p:cNvSpPr>
              <p:nvPr/>
            </p:nvSpPr>
            <p:spPr bwMode="auto">
              <a:xfrm>
                <a:off x="2092772" y="2644056"/>
                <a:ext cx="3175" cy="1479550"/>
              </a:xfrm>
              <a:prstGeom prst="rect">
                <a:avLst/>
              </a:prstGeom>
              <a:solidFill>
                <a:srgbClr val="637C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5" name="Rectangle 17"/>
              <p:cNvSpPr>
                <a:spLocks noChangeArrowheads="1"/>
              </p:cNvSpPr>
              <p:nvPr/>
            </p:nvSpPr>
            <p:spPr bwMode="auto">
              <a:xfrm>
                <a:off x="2095947" y="2644056"/>
                <a:ext cx="3175" cy="1479550"/>
              </a:xfrm>
              <a:prstGeom prst="rect">
                <a:avLst/>
              </a:prstGeom>
              <a:solidFill>
                <a:srgbClr val="657E7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7" name="Rectangle 19"/>
              <p:cNvSpPr>
                <a:spLocks noChangeArrowheads="1"/>
              </p:cNvSpPr>
              <p:nvPr/>
            </p:nvSpPr>
            <p:spPr bwMode="auto">
              <a:xfrm>
                <a:off x="2102297" y="2644056"/>
                <a:ext cx="3175" cy="1479550"/>
              </a:xfrm>
              <a:prstGeom prst="rect">
                <a:avLst/>
              </a:prstGeom>
              <a:solidFill>
                <a:srgbClr val="69838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8" name="Rectangle 20"/>
              <p:cNvSpPr>
                <a:spLocks noChangeArrowheads="1"/>
              </p:cNvSpPr>
              <p:nvPr/>
            </p:nvSpPr>
            <p:spPr bwMode="auto">
              <a:xfrm>
                <a:off x="2105472" y="2644056"/>
                <a:ext cx="1588" cy="1479550"/>
              </a:xfrm>
              <a:prstGeom prst="rect">
                <a:avLst/>
              </a:prstGeom>
              <a:solidFill>
                <a:srgbClr val="6B868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9" name="Rectangle 21"/>
              <p:cNvSpPr>
                <a:spLocks noChangeArrowheads="1"/>
              </p:cNvSpPr>
              <p:nvPr/>
            </p:nvSpPr>
            <p:spPr bwMode="auto">
              <a:xfrm>
                <a:off x="2107059" y="2644056"/>
                <a:ext cx="1588" cy="1479550"/>
              </a:xfrm>
              <a:prstGeom prst="rect">
                <a:avLst/>
              </a:prstGeom>
              <a:solidFill>
                <a:srgbClr val="6C888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0" name="Rectangle 22"/>
              <p:cNvSpPr>
                <a:spLocks noChangeArrowheads="1"/>
              </p:cNvSpPr>
              <p:nvPr/>
            </p:nvSpPr>
            <p:spPr bwMode="auto">
              <a:xfrm>
                <a:off x="2108647" y="2644056"/>
                <a:ext cx="1588" cy="1479550"/>
              </a:xfrm>
              <a:prstGeom prst="rect">
                <a:avLst/>
              </a:prstGeom>
              <a:solidFill>
                <a:srgbClr val="6D8A8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2" name="Rectangle 24"/>
              <p:cNvSpPr>
                <a:spLocks noChangeArrowheads="1"/>
              </p:cNvSpPr>
              <p:nvPr/>
            </p:nvSpPr>
            <p:spPr bwMode="auto">
              <a:xfrm>
                <a:off x="2111822" y="2644056"/>
                <a:ext cx="1588" cy="1479550"/>
              </a:xfrm>
              <a:prstGeom prst="rect">
                <a:avLst/>
              </a:prstGeom>
              <a:solidFill>
                <a:srgbClr val="708D8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3" name="Rectangle 25"/>
              <p:cNvSpPr>
                <a:spLocks noChangeArrowheads="1"/>
              </p:cNvSpPr>
              <p:nvPr/>
            </p:nvSpPr>
            <p:spPr bwMode="auto">
              <a:xfrm>
                <a:off x="2113409" y="2644056"/>
                <a:ext cx="1588" cy="1479550"/>
              </a:xfrm>
              <a:prstGeom prst="rect">
                <a:avLst/>
              </a:prstGeom>
              <a:solidFill>
                <a:srgbClr val="728F8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4" name="Rectangle 26"/>
              <p:cNvSpPr>
                <a:spLocks noChangeArrowheads="1"/>
              </p:cNvSpPr>
              <p:nvPr/>
            </p:nvSpPr>
            <p:spPr bwMode="auto">
              <a:xfrm>
                <a:off x="2114997" y="2644056"/>
                <a:ext cx="1588" cy="1479550"/>
              </a:xfrm>
              <a:prstGeom prst="rect">
                <a:avLst/>
              </a:prstGeom>
              <a:solidFill>
                <a:srgbClr val="7491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5" name="Rectangle 27"/>
              <p:cNvSpPr>
                <a:spLocks noChangeArrowheads="1"/>
              </p:cNvSpPr>
              <p:nvPr/>
            </p:nvSpPr>
            <p:spPr bwMode="auto">
              <a:xfrm>
                <a:off x="2114997" y="2644056"/>
                <a:ext cx="1588" cy="1479550"/>
              </a:xfrm>
              <a:prstGeom prst="rect">
                <a:avLst/>
              </a:prstGeom>
              <a:solidFill>
                <a:srgbClr val="76939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6" name="Rectangle 28"/>
              <p:cNvSpPr>
                <a:spLocks noChangeArrowheads="1"/>
              </p:cNvSpPr>
              <p:nvPr/>
            </p:nvSpPr>
            <p:spPr bwMode="auto">
              <a:xfrm>
                <a:off x="2116584" y="2644056"/>
                <a:ext cx="1588" cy="1479550"/>
              </a:xfrm>
              <a:prstGeom prst="rect">
                <a:avLst/>
              </a:prstGeom>
              <a:solidFill>
                <a:srgbClr val="7796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7" name="Rectangle 29"/>
              <p:cNvSpPr>
                <a:spLocks noChangeArrowheads="1"/>
              </p:cNvSpPr>
              <p:nvPr/>
            </p:nvSpPr>
            <p:spPr bwMode="auto">
              <a:xfrm>
                <a:off x="2118172" y="2644056"/>
                <a:ext cx="1588" cy="1479550"/>
              </a:xfrm>
              <a:prstGeom prst="rect">
                <a:avLst/>
              </a:prstGeom>
              <a:solidFill>
                <a:srgbClr val="79989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9" name="Rectangle 31"/>
              <p:cNvSpPr>
                <a:spLocks noChangeArrowheads="1"/>
              </p:cNvSpPr>
              <p:nvPr/>
            </p:nvSpPr>
            <p:spPr bwMode="auto">
              <a:xfrm>
                <a:off x="2121347" y="2644056"/>
                <a:ext cx="1588" cy="1479550"/>
              </a:xfrm>
              <a:prstGeom prst="rect">
                <a:avLst/>
              </a:prstGeom>
              <a:solidFill>
                <a:srgbClr val="7D9C9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0" name="Rectangle 32"/>
              <p:cNvSpPr>
                <a:spLocks noChangeArrowheads="1"/>
              </p:cNvSpPr>
              <p:nvPr/>
            </p:nvSpPr>
            <p:spPr bwMode="auto">
              <a:xfrm>
                <a:off x="2122934" y="2644056"/>
                <a:ext cx="1588" cy="1479550"/>
              </a:xfrm>
              <a:prstGeom prst="rect">
                <a:avLst/>
              </a:prstGeom>
              <a:solidFill>
                <a:srgbClr val="7F9E9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1" name="Rectangle 33"/>
              <p:cNvSpPr>
                <a:spLocks noChangeArrowheads="1"/>
              </p:cNvSpPr>
              <p:nvPr/>
            </p:nvSpPr>
            <p:spPr bwMode="auto">
              <a:xfrm>
                <a:off x="2124522" y="2644056"/>
                <a:ext cx="1588" cy="1479550"/>
              </a:xfrm>
              <a:prstGeom prst="rect">
                <a:avLst/>
              </a:prstGeom>
              <a:solidFill>
                <a:srgbClr val="80A0A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2" name="Rectangle 34"/>
              <p:cNvSpPr>
                <a:spLocks noChangeArrowheads="1"/>
              </p:cNvSpPr>
              <p:nvPr/>
            </p:nvSpPr>
            <p:spPr bwMode="auto">
              <a:xfrm>
                <a:off x="2126109" y="2644056"/>
                <a:ext cx="1588" cy="1479550"/>
              </a:xfrm>
              <a:prstGeom prst="rect">
                <a:avLst/>
              </a:prstGeom>
              <a:solidFill>
                <a:srgbClr val="82A3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3" name="Rectangle 35"/>
              <p:cNvSpPr>
                <a:spLocks noChangeArrowheads="1"/>
              </p:cNvSpPr>
              <p:nvPr/>
            </p:nvSpPr>
            <p:spPr bwMode="auto">
              <a:xfrm>
                <a:off x="2127697" y="2644056"/>
                <a:ext cx="1588" cy="1479550"/>
              </a:xfrm>
              <a:prstGeom prst="rect">
                <a:avLst/>
              </a:prstGeom>
              <a:solidFill>
                <a:srgbClr val="84A5A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4" name="Rectangle 36"/>
              <p:cNvSpPr>
                <a:spLocks noChangeArrowheads="1"/>
              </p:cNvSpPr>
              <p:nvPr/>
            </p:nvSpPr>
            <p:spPr bwMode="auto">
              <a:xfrm>
                <a:off x="2129284" y="2644056"/>
                <a:ext cx="1588" cy="1479550"/>
              </a:xfrm>
              <a:prstGeom prst="rect">
                <a:avLst/>
              </a:prstGeom>
              <a:solidFill>
                <a:srgbClr val="86A8A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6" name="Rectangle 38"/>
              <p:cNvSpPr>
                <a:spLocks noChangeArrowheads="1"/>
              </p:cNvSpPr>
              <p:nvPr/>
            </p:nvSpPr>
            <p:spPr bwMode="auto">
              <a:xfrm>
                <a:off x="2132459" y="2644056"/>
                <a:ext cx="1588" cy="1479550"/>
              </a:xfrm>
              <a:prstGeom prst="rect">
                <a:avLst/>
              </a:prstGeom>
              <a:solidFill>
                <a:srgbClr val="89ACA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7" name="Rectangle 39"/>
              <p:cNvSpPr>
                <a:spLocks noChangeArrowheads="1"/>
              </p:cNvSpPr>
              <p:nvPr/>
            </p:nvSpPr>
            <p:spPr bwMode="auto">
              <a:xfrm>
                <a:off x="2134047" y="2644056"/>
                <a:ext cx="1588" cy="1479550"/>
              </a:xfrm>
              <a:prstGeom prst="rect">
                <a:avLst/>
              </a:prstGeom>
              <a:solidFill>
                <a:srgbClr val="8BAFA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8" name="Rectangle 40"/>
              <p:cNvSpPr>
                <a:spLocks noChangeArrowheads="1"/>
              </p:cNvSpPr>
              <p:nvPr/>
            </p:nvSpPr>
            <p:spPr bwMode="auto">
              <a:xfrm>
                <a:off x="2135634" y="2644056"/>
                <a:ext cx="1588" cy="1479550"/>
              </a:xfrm>
              <a:prstGeom prst="rect">
                <a:avLst/>
              </a:prstGeom>
              <a:solidFill>
                <a:srgbClr val="8D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9" name="Rectangle 41"/>
              <p:cNvSpPr>
                <a:spLocks noChangeArrowheads="1"/>
              </p:cNvSpPr>
              <p:nvPr/>
            </p:nvSpPr>
            <p:spPr bwMode="auto">
              <a:xfrm>
                <a:off x="2137222" y="2644056"/>
                <a:ext cx="1588" cy="1479550"/>
              </a:xfrm>
              <a:prstGeom prst="rect">
                <a:avLst/>
              </a:prstGeom>
              <a:solidFill>
                <a:srgbClr val="90B4B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" name="Rectangle 42"/>
              <p:cNvSpPr>
                <a:spLocks noChangeArrowheads="1"/>
              </p:cNvSpPr>
              <p:nvPr/>
            </p:nvSpPr>
            <p:spPr bwMode="auto">
              <a:xfrm>
                <a:off x="2138809" y="2644056"/>
                <a:ext cx="1588" cy="1479550"/>
              </a:xfrm>
              <a:prstGeom prst="rect">
                <a:avLst/>
              </a:prstGeom>
              <a:solidFill>
                <a:srgbClr val="92B6B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1" name="Rectangle 43"/>
              <p:cNvSpPr>
                <a:spLocks noChangeArrowheads="1"/>
              </p:cNvSpPr>
              <p:nvPr/>
            </p:nvSpPr>
            <p:spPr bwMode="auto">
              <a:xfrm>
                <a:off x="2140397" y="2644056"/>
                <a:ext cx="1588" cy="1479550"/>
              </a:xfrm>
              <a:prstGeom prst="rect">
                <a:avLst/>
              </a:prstGeom>
              <a:solidFill>
                <a:srgbClr val="94B9B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3" name="Rectangle 45"/>
              <p:cNvSpPr>
                <a:spLocks noChangeArrowheads="1"/>
              </p:cNvSpPr>
              <p:nvPr/>
            </p:nvSpPr>
            <p:spPr bwMode="auto">
              <a:xfrm>
                <a:off x="2143572" y="2644056"/>
                <a:ext cx="1588" cy="1479550"/>
              </a:xfrm>
              <a:prstGeom prst="rect">
                <a:avLst/>
              </a:prstGeom>
              <a:solidFill>
                <a:srgbClr val="98BEB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4" name="Rectangle 46"/>
              <p:cNvSpPr>
                <a:spLocks noChangeArrowheads="1"/>
              </p:cNvSpPr>
              <p:nvPr/>
            </p:nvSpPr>
            <p:spPr bwMode="auto">
              <a:xfrm>
                <a:off x="2145159" y="2644056"/>
                <a:ext cx="1588" cy="1479550"/>
              </a:xfrm>
              <a:prstGeom prst="rect">
                <a:avLst/>
              </a:prstGeom>
              <a:solidFill>
                <a:srgbClr val="9A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5" name="Rectangle 47"/>
              <p:cNvSpPr>
                <a:spLocks noChangeArrowheads="1"/>
              </p:cNvSpPr>
              <p:nvPr/>
            </p:nvSpPr>
            <p:spPr bwMode="auto">
              <a:xfrm>
                <a:off x="2146747" y="2644056"/>
                <a:ext cx="1588" cy="1479550"/>
              </a:xfrm>
              <a:prstGeom prst="rect">
                <a:avLst/>
              </a:prstGeom>
              <a:solidFill>
                <a:srgbClr val="9CC3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6" name="Rectangle 48"/>
              <p:cNvSpPr>
                <a:spLocks noChangeArrowheads="1"/>
              </p:cNvSpPr>
              <p:nvPr/>
            </p:nvSpPr>
            <p:spPr bwMode="auto">
              <a:xfrm>
                <a:off x="2148334" y="2644056"/>
                <a:ext cx="1588" cy="1479550"/>
              </a:xfrm>
              <a:prstGeom prst="rect">
                <a:avLst/>
              </a:prstGeom>
              <a:solidFill>
                <a:srgbClr val="9EC5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7" name="Rectangle 49"/>
              <p:cNvSpPr>
                <a:spLocks noChangeArrowheads="1"/>
              </p:cNvSpPr>
              <p:nvPr/>
            </p:nvSpPr>
            <p:spPr bwMode="auto">
              <a:xfrm>
                <a:off x="2149922" y="2644056"/>
                <a:ext cx="1588" cy="1479550"/>
              </a:xfrm>
              <a:prstGeom prst="rect">
                <a:avLst/>
              </a:prstGeom>
              <a:solidFill>
                <a:srgbClr val="A0C8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9" name="Rectangle 51"/>
              <p:cNvSpPr>
                <a:spLocks noChangeArrowheads="1"/>
              </p:cNvSpPr>
              <p:nvPr/>
            </p:nvSpPr>
            <p:spPr bwMode="auto">
              <a:xfrm>
                <a:off x="2153097" y="2644056"/>
                <a:ext cx="1588" cy="1479550"/>
              </a:xfrm>
              <a:prstGeom prst="rect">
                <a:avLst/>
              </a:prstGeom>
              <a:solidFill>
                <a:srgbClr val="A4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0" name="Rectangle 52"/>
              <p:cNvSpPr>
                <a:spLocks noChangeArrowheads="1"/>
              </p:cNvSpPr>
              <p:nvPr/>
            </p:nvSpPr>
            <p:spPr bwMode="auto">
              <a:xfrm>
                <a:off x="2153097" y="2644056"/>
                <a:ext cx="1588" cy="1479550"/>
              </a:xfrm>
              <a:prstGeom prst="rect">
                <a:avLst/>
              </a:prstGeom>
              <a:solidFill>
                <a:srgbClr val="A5CEC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1" name="Rectangle 53"/>
              <p:cNvSpPr>
                <a:spLocks noChangeArrowheads="1"/>
              </p:cNvSpPr>
              <p:nvPr/>
            </p:nvSpPr>
            <p:spPr bwMode="auto">
              <a:xfrm>
                <a:off x="2154684" y="2644056"/>
                <a:ext cx="1588" cy="1479550"/>
              </a:xfrm>
              <a:prstGeom prst="rect">
                <a:avLst/>
              </a:prstGeom>
              <a:solidFill>
                <a:srgbClr val="A7D1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2" name="Rectangle 54"/>
              <p:cNvSpPr>
                <a:spLocks noChangeArrowheads="1"/>
              </p:cNvSpPr>
              <p:nvPr/>
            </p:nvSpPr>
            <p:spPr bwMode="auto">
              <a:xfrm>
                <a:off x="2156272" y="2644056"/>
                <a:ext cx="1588" cy="1479550"/>
              </a:xfrm>
              <a:prstGeom prst="rect">
                <a:avLst/>
              </a:prstGeom>
              <a:solidFill>
                <a:srgbClr val="A9D3D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3" name="Rectangle 55"/>
              <p:cNvSpPr>
                <a:spLocks noChangeArrowheads="1"/>
              </p:cNvSpPr>
              <p:nvPr/>
            </p:nvSpPr>
            <p:spPr bwMode="auto">
              <a:xfrm>
                <a:off x="2157859" y="2644056"/>
                <a:ext cx="1588" cy="1479550"/>
              </a:xfrm>
              <a:prstGeom prst="rect">
                <a:avLst/>
              </a:prstGeom>
              <a:solidFill>
                <a:srgbClr val="ABD5D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4" name="Rectangle 56"/>
              <p:cNvSpPr>
                <a:spLocks noChangeArrowheads="1"/>
              </p:cNvSpPr>
              <p:nvPr/>
            </p:nvSpPr>
            <p:spPr bwMode="auto">
              <a:xfrm>
                <a:off x="2159447" y="2644056"/>
                <a:ext cx="1588" cy="1479550"/>
              </a:xfrm>
              <a:prstGeom prst="rect">
                <a:avLst/>
              </a:prstGeom>
              <a:solidFill>
                <a:srgbClr val="ACD7D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5" name="Rectangle 57"/>
              <p:cNvSpPr>
                <a:spLocks noChangeArrowheads="1"/>
              </p:cNvSpPr>
              <p:nvPr/>
            </p:nvSpPr>
            <p:spPr bwMode="auto">
              <a:xfrm>
                <a:off x="2161034" y="2644056"/>
                <a:ext cx="1588" cy="1479550"/>
              </a:xfrm>
              <a:prstGeom prst="rect">
                <a:avLst/>
              </a:prstGeom>
              <a:solidFill>
                <a:srgbClr val="AED9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7" name="Rectangle 59"/>
              <p:cNvSpPr>
                <a:spLocks noChangeArrowheads="1"/>
              </p:cNvSpPr>
              <p:nvPr/>
            </p:nvSpPr>
            <p:spPr bwMode="auto">
              <a:xfrm>
                <a:off x="2164209" y="2644056"/>
                <a:ext cx="1588" cy="1479550"/>
              </a:xfrm>
              <a:prstGeom prst="rect">
                <a:avLst/>
              </a:prstGeom>
              <a:solidFill>
                <a:srgbClr val="B1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8" name="Rectangle 60"/>
              <p:cNvSpPr>
                <a:spLocks noChangeArrowheads="1"/>
              </p:cNvSpPr>
              <p:nvPr/>
            </p:nvSpPr>
            <p:spPr bwMode="auto">
              <a:xfrm>
                <a:off x="2165797" y="2644056"/>
                <a:ext cx="1588" cy="1479550"/>
              </a:xfrm>
              <a:prstGeom prst="rect">
                <a:avLst/>
              </a:prstGeom>
              <a:solidFill>
                <a:srgbClr val="B3E0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9" name="Rectangle 61"/>
              <p:cNvSpPr>
                <a:spLocks noChangeArrowheads="1"/>
              </p:cNvSpPr>
              <p:nvPr/>
            </p:nvSpPr>
            <p:spPr bwMode="auto">
              <a:xfrm>
                <a:off x="2167384" y="2644056"/>
                <a:ext cx="3175" cy="1479550"/>
              </a:xfrm>
              <a:prstGeom prst="rect">
                <a:avLst/>
              </a:prstGeom>
              <a:solidFill>
                <a:srgbClr val="B4E2E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0" name="Rectangle 62"/>
              <p:cNvSpPr>
                <a:spLocks noChangeArrowheads="1"/>
              </p:cNvSpPr>
              <p:nvPr/>
            </p:nvSpPr>
            <p:spPr bwMode="auto">
              <a:xfrm>
                <a:off x="2170559" y="2644056"/>
                <a:ext cx="1588" cy="1479550"/>
              </a:xfrm>
              <a:prstGeom prst="rect">
                <a:avLst/>
              </a:prstGeom>
              <a:solidFill>
                <a:srgbClr val="B7E4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1" name="Rectangle 63"/>
              <p:cNvSpPr>
                <a:spLocks noChangeArrowheads="1"/>
              </p:cNvSpPr>
              <p:nvPr/>
            </p:nvSpPr>
            <p:spPr bwMode="auto">
              <a:xfrm>
                <a:off x="2172147" y="2644056"/>
                <a:ext cx="1588" cy="1479550"/>
              </a:xfrm>
              <a:prstGeom prst="rect">
                <a:avLst/>
              </a:prstGeom>
              <a:solidFill>
                <a:srgbClr val="B8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3" name="Rectangle 65"/>
              <p:cNvSpPr>
                <a:spLocks noChangeArrowheads="1"/>
              </p:cNvSpPr>
              <p:nvPr/>
            </p:nvSpPr>
            <p:spPr bwMode="auto">
              <a:xfrm>
                <a:off x="2175322" y="2644056"/>
                <a:ext cx="3175" cy="1479550"/>
              </a:xfrm>
              <a:prstGeom prst="rect">
                <a:avLst/>
              </a:prstGeom>
              <a:solidFill>
                <a:srgbClr val="BBEA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4" name="Rectangle 66"/>
              <p:cNvSpPr>
                <a:spLocks noChangeArrowheads="1"/>
              </p:cNvSpPr>
              <p:nvPr/>
            </p:nvSpPr>
            <p:spPr bwMode="auto">
              <a:xfrm>
                <a:off x="2178497" y="2644056"/>
                <a:ext cx="3175" cy="1479550"/>
              </a:xfrm>
              <a:prstGeom prst="rect">
                <a:avLst/>
              </a:prstGeom>
              <a:solidFill>
                <a:srgbClr val="BDEDE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5" name="Rectangle 67"/>
              <p:cNvSpPr>
                <a:spLocks noChangeArrowheads="1"/>
              </p:cNvSpPr>
              <p:nvPr/>
            </p:nvSpPr>
            <p:spPr bwMode="auto">
              <a:xfrm>
                <a:off x="2181672" y="2644056"/>
                <a:ext cx="3175" cy="1479550"/>
              </a:xfrm>
              <a:prstGeom prst="rect">
                <a:avLst/>
              </a:prstGeom>
              <a:solidFill>
                <a:srgbClr val="BFEF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7" name="Rectangle 69"/>
              <p:cNvSpPr>
                <a:spLocks noChangeArrowheads="1"/>
              </p:cNvSpPr>
              <p:nvPr/>
            </p:nvSpPr>
            <p:spPr bwMode="auto">
              <a:xfrm>
                <a:off x="2188022" y="2644056"/>
                <a:ext cx="1588" cy="1479550"/>
              </a:xfrm>
              <a:prstGeom prst="rect">
                <a:avLst/>
              </a:prstGeom>
              <a:solidFill>
                <a:srgbClr val="C3F3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8" name="Rectangle 70"/>
              <p:cNvSpPr>
                <a:spLocks noChangeArrowheads="1"/>
              </p:cNvSpPr>
              <p:nvPr/>
            </p:nvSpPr>
            <p:spPr bwMode="auto">
              <a:xfrm>
                <a:off x="2189609" y="2644056"/>
                <a:ext cx="1588" cy="1479550"/>
              </a:xfrm>
              <a:prstGeom prst="rect">
                <a:avLst/>
              </a:prstGeom>
              <a:solidFill>
                <a:srgbClr val="C3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0" name="Rectangle 72"/>
              <p:cNvSpPr>
                <a:spLocks noChangeArrowheads="1"/>
              </p:cNvSpPr>
              <p:nvPr/>
            </p:nvSpPr>
            <p:spPr bwMode="auto">
              <a:xfrm>
                <a:off x="2195959" y="2644056"/>
                <a:ext cx="4763" cy="1479550"/>
              </a:xfrm>
              <a:prstGeom prst="rect">
                <a:avLst/>
              </a:prstGeom>
              <a:solidFill>
                <a:srgbClr val="C7F9F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" name="Rectangle 73"/>
              <p:cNvSpPr>
                <a:spLocks noChangeArrowheads="1"/>
              </p:cNvSpPr>
              <p:nvPr/>
            </p:nvSpPr>
            <p:spPr bwMode="auto">
              <a:xfrm>
                <a:off x="2200722" y="2644056"/>
                <a:ext cx="3175" cy="1479550"/>
              </a:xfrm>
              <a:prstGeom prst="rect">
                <a:avLst/>
              </a:prstGeom>
              <a:solidFill>
                <a:srgbClr val="C8FB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4" name="Rectangle 76"/>
              <p:cNvSpPr>
                <a:spLocks noChangeArrowheads="1"/>
              </p:cNvSpPr>
              <p:nvPr/>
            </p:nvSpPr>
            <p:spPr bwMode="auto">
              <a:xfrm>
                <a:off x="2229297" y="2644056"/>
                <a:ext cx="4763" cy="1479550"/>
              </a:xfrm>
              <a:prstGeom prst="rect">
                <a:avLst/>
              </a:prstGeom>
              <a:solidFill>
                <a:srgbClr val="CAFCF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6" name="Rectangle 78"/>
              <p:cNvSpPr>
                <a:spLocks noChangeArrowheads="1"/>
              </p:cNvSpPr>
              <p:nvPr/>
            </p:nvSpPr>
            <p:spPr bwMode="auto">
              <a:xfrm>
                <a:off x="2238822" y="2644056"/>
                <a:ext cx="4763" cy="1479550"/>
              </a:xfrm>
              <a:prstGeom prst="rect">
                <a:avLst/>
              </a:prstGeom>
              <a:solidFill>
                <a:srgbClr val="C7F9F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7" name="Rectangle 79"/>
              <p:cNvSpPr>
                <a:spLocks noChangeArrowheads="1"/>
              </p:cNvSpPr>
              <p:nvPr/>
            </p:nvSpPr>
            <p:spPr bwMode="auto">
              <a:xfrm>
                <a:off x="2243584" y="2644056"/>
                <a:ext cx="3175" cy="1479550"/>
              </a:xfrm>
              <a:prstGeom prst="rect">
                <a:avLst/>
              </a:prstGeom>
              <a:solidFill>
                <a:srgbClr val="C5F7F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8" name="Rectangle 80"/>
              <p:cNvSpPr>
                <a:spLocks noChangeArrowheads="1"/>
              </p:cNvSpPr>
              <p:nvPr/>
            </p:nvSpPr>
            <p:spPr bwMode="auto">
              <a:xfrm>
                <a:off x="2246759" y="2644056"/>
                <a:ext cx="1588" cy="1479550"/>
              </a:xfrm>
              <a:prstGeom prst="rect">
                <a:avLst/>
              </a:prstGeom>
              <a:solidFill>
                <a:srgbClr val="C3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0" name="Rectangle 82"/>
              <p:cNvSpPr>
                <a:spLocks noChangeArrowheads="1"/>
              </p:cNvSpPr>
              <p:nvPr/>
            </p:nvSpPr>
            <p:spPr bwMode="auto">
              <a:xfrm>
                <a:off x="2251522" y="2644056"/>
                <a:ext cx="3175" cy="1479550"/>
              </a:xfrm>
              <a:prstGeom prst="rect">
                <a:avLst/>
              </a:prstGeom>
              <a:solidFill>
                <a:srgbClr val="C1F1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1" name="Rectangle 83"/>
              <p:cNvSpPr>
                <a:spLocks noChangeArrowheads="1"/>
              </p:cNvSpPr>
              <p:nvPr/>
            </p:nvSpPr>
            <p:spPr bwMode="auto">
              <a:xfrm>
                <a:off x="2254697" y="2644056"/>
                <a:ext cx="3175" cy="1479550"/>
              </a:xfrm>
              <a:prstGeom prst="rect">
                <a:avLst/>
              </a:prstGeom>
              <a:solidFill>
                <a:srgbClr val="BFEF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3" name="Rectangle 85"/>
              <p:cNvSpPr>
                <a:spLocks noChangeArrowheads="1"/>
              </p:cNvSpPr>
              <p:nvPr/>
            </p:nvSpPr>
            <p:spPr bwMode="auto">
              <a:xfrm>
                <a:off x="2259459" y="2644056"/>
                <a:ext cx="3175" cy="1479550"/>
              </a:xfrm>
              <a:prstGeom prst="rect">
                <a:avLst/>
              </a:prstGeom>
              <a:solidFill>
                <a:srgbClr val="BCEB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4" name="Rectangle 86"/>
              <p:cNvSpPr>
                <a:spLocks noChangeArrowheads="1"/>
              </p:cNvSpPr>
              <p:nvPr/>
            </p:nvSpPr>
            <p:spPr bwMode="auto">
              <a:xfrm>
                <a:off x="2262634" y="2644056"/>
                <a:ext cx="1588" cy="1479550"/>
              </a:xfrm>
              <a:prstGeom prst="rect">
                <a:avLst/>
              </a:prstGeom>
              <a:solidFill>
                <a:srgbClr val="B9E8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5" name="Rectangle 87"/>
              <p:cNvSpPr>
                <a:spLocks noChangeArrowheads="1"/>
              </p:cNvSpPr>
              <p:nvPr/>
            </p:nvSpPr>
            <p:spPr bwMode="auto">
              <a:xfrm>
                <a:off x="2264222" y="2644056"/>
                <a:ext cx="1588" cy="1479550"/>
              </a:xfrm>
              <a:prstGeom prst="rect">
                <a:avLst/>
              </a:prstGeom>
              <a:solidFill>
                <a:srgbClr val="B8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6" name="Rectangle 88"/>
              <p:cNvSpPr>
                <a:spLocks noChangeArrowheads="1"/>
              </p:cNvSpPr>
              <p:nvPr/>
            </p:nvSpPr>
            <p:spPr bwMode="auto">
              <a:xfrm>
                <a:off x="2265809" y="2644056"/>
                <a:ext cx="1588" cy="1479550"/>
              </a:xfrm>
              <a:prstGeom prst="rect">
                <a:avLst/>
              </a:prstGeom>
              <a:solidFill>
                <a:srgbClr val="B7E4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7" name="Rectangle 89"/>
              <p:cNvSpPr>
                <a:spLocks noChangeArrowheads="1"/>
              </p:cNvSpPr>
              <p:nvPr/>
            </p:nvSpPr>
            <p:spPr bwMode="auto">
              <a:xfrm>
                <a:off x="2265809" y="2644056"/>
                <a:ext cx="3175" cy="1479550"/>
              </a:xfrm>
              <a:prstGeom prst="rect">
                <a:avLst/>
              </a:prstGeom>
              <a:solidFill>
                <a:srgbClr val="B5E3E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9" name="Rectangle 91"/>
              <p:cNvSpPr>
                <a:spLocks noChangeArrowheads="1"/>
              </p:cNvSpPr>
              <p:nvPr/>
            </p:nvSpPr>
            <p:spPr bwMode="auto">
              <a:xfrm>
                <a:off x="2270572" y="2644056"/>
                <a:ext cx="1588" cy="1479550"/>
              </a:xfrm>
              <a:prstGeom prst="rect">
                <a:avLst/>
              </a:prstGeom>
              <a:solidFill>
                <a:srgbClr val="B1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0" name="Rectangle 92"/>
              <p:cNvSpPr>
                <a:spLocks noChangeArrowheads="1"/>
              </p:cNvSpPr>
              <p:nvPr/>
            </p:nvSpPr>
            <p:spPr bwMode="auto">
              <a:xfrm>
                <a:off x="2272159" y="2644056"/>
                <a:ext cx="1588" cy="1479550"/>
              </a:xfrm>
              <a:prstGeom prst="rect">
                <a:avLst/>
              </a:prstGeom>
              <a:solidFill>
                <a:srgbClr val="AFDBD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1" name="Rectangle 93"/>
              <p:cNvSpPr>
                <a:spLocks noChangeArrowheads="1"/>
              </p:cNvSpPr>
              <p:nvPr/>
            </p:nvSpPr>
            <p:spPr bwMode="auto">
              <a:xfrm>
                <a:off x="2273747" y="2644056"/>
                <a:ext cx="1588" cy="1479550"/>
              </a:xfrm>
              <a:prstGeom prst="rect">
                <a:avLst/>
              </a:prstGeom>
              <a:solidFill>
                <a:srgbClr val="AED9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2" name="Rectangle 94"/>
              <p:cNvSpPr>
                <a:spLocks noChangeArrowheads="1"/>
              </p:cNvSpPr>
              <p:nvPr/>
            </p:nvSpPr>
            <p:spPr bwMode="auto">
              <a:xfrm>
                <a:off x="2275334" y="2644056"/>
                <a:ext cx="1588" cy="1479550"/>
              </a:xfrm>
              <a:prstGeom prst="rect">
                <a:avLst/>
              </a:prstGeom>
              <a:solidFill>
                <a:srgbClr val="ACD7D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3" name="Rectangle 95"/>
              <p:cNvSpPr>
                <a:spLocks noChangeArrowheads="1"/>
              </p:cNvSpPr>
              <p:nvPr/>
            </p:nvSpPr>
            <p:spPr bwMode="auto">
              <a:xfrm>
                <a:off x="2276922" y="2644056"/>
                <a:ext cx="1588" cy="1479550"/>
              </a:xfrm>
              <a:prstGeom prst="rect">
                <a:avLst/>
              </a:prstGeom>
              <a:solidFill>
                <a:srgbClr val="ABD5D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4" name="Rectangle 96"/>
              <p:cNvSpPr>
                <a:spLocks noChangeArrowheads="1"/>
              </p:cNvSpPr>
              <p:nvPr/>
            </p:nvSpPr>
            <p:spPr bwMode="auto">
              <a:xfrm>
                <a:off x="2278509" y="2644056"/>
                <a:ext cx="1588" cy="1479550"/>
              </a:xfrm>
              <a:prstGeom prst="rect">
                <a:avLst/>
              </a:prstGeom>
              <a:solidFill>
                <a:srgbClr val="A9D3D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6" name="Rectangle 98"/>
              <p:cNvSpPr>
                <a:spLocks noChangeArrowheads="1"/>
              </p:cNvSpPr>
              <p:nvPr/>
            </p:nvSpPr>
            <p:spPr bwMode="auto">
              <a:xfrm>
                <a:off x="2281684" y="2644056"/>
                <a:ext cx="1588" cy="1479550"/>
              </a:xfrm>
              <a:prstGeom prst="rect">
                <a:avLst/>
              </a:prstGeom>
              <a:solidFill>
                <a:srgbClr val="A5CEC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7" name="Rectangle 99"/>
              <p:cNvSpPr>
                <a:spLocks noChangeArrowheads="1"/>
              </p:cNvSpPr>
              <p:nvPr/>
            </p:nvSpPr>
            <p:spPr bwMode="auto">
              <a:xfrm>
                <a:off x="2283272" y="2644056"/>
                <a:ext cx="1588" cy="1479550"/>
              </a:xfrm>
              <a:prstGeom prst="rect">
                <a:avLst/>
              </a:prstGeom>
              <a:solidFill>
                <a:srgbClr val="A4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8" name="Rectangle 100"/>
              <p:cNvSpPr>
                <a:spLocks noChangeArrowheads="1"/>
              </p:cNvSpPr>
              <p:nvPr/>
            </p:nvSpPr>
            <p:spPr bwMode="auto">
              <a:xfrm>
                <a:off x="2284859" y="2644056"/>
                <a:ext cx="1588" cy="1479550"/>
              </a:xfrm>
              <a:prstGeom prst="rect">
                <a:avLst/>
              </a:prstGeom>
              <a:solidFill>
                <a:srgbClr val="A2CAC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9" name="Rectangle 101"/>
              <p:cNvSpPr>
                <a:spLocks noChangeArrowheads="1"/>
              </p:cNvSpPr>
              <p:nvPr/>
            </p:nvSpPr>
            <p:spPr bwMode="auto">
              <a:xfrm>
                <a:off x="2286447" y="2644056"/>
                <a:ext cx="1588" cy="1479550"/>
              </a:xfrm>
              <a:prstGeom prst="rect">
                <a:avLst/>
              </a:prstGeom>
              <a:solidFill>
                <a:srgbClr val="A0C8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0" name="Rectangle 102"/>
              <p:cNvSpPr>
                <a:spLocks noChangeArrowheads="1"/>
              </p:cNvSpPr>
              <p:nvPr/>
            </p:nvSpPr>
            <p:spPr bwMode="auto">
              <a:xfrm>
                <a:off x="2288034" y="2644056"/>
                <a:ext cx="1588" cy="1479550"/>
              </a:xfrm>
              <a:prstGeom prst="rect">
                <a:avLst/>
              </a:prstGeom>
              <a:solidFill>
                <a:srgbClr val="9EC5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1" name="Rectangle 103"/>
              <p:cNvSpPr>
                <a:spLocks noChangeArrowheads="1"/>
              </p:cNvSpPr>
              <p:nvPr/>
            </p:nvSpPr>
            <p:spPr bwMode="auto">
              <a:xfrm>
                <a:off x="2289622" y="2644056"/>
                <a:ext cx="1588" cy="1479550"/>
              </a:xfrm>
              <a:prstGeom prst="rect">
                <a:avLst/>
              </a:prstGeom>
              <a:solidFill>
                <a:srgbClr val="9CC3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3" name="Rectangle 105"/>
              <p:cNvSpPr>
                <a:spLocks noChangeArrowheads="1"/>
              </p:cNvSpPr>
              <p:nvPr/>
            </p:nvSpPr>
            <p:spPr bwMode="auto">
              <a:xfrm>
                <a:off x="2292797" y="2644056"/>
                <a:ext cx="1588" cy="1479550"/>
              </a:xfrm>
              <a:prstGeom prst="rect">
                <a:avLst/>
              </a:prstGeom>
              <a:solidFill>
                <a:srgbClr val="98BEB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4" name="Rectangle 106"/>
              <p:cNvSpPr>
                <a:spLocks noChangeArrowheads="1"/>
              </p:cNvSpPr>
              <p:nvPr/>
            </p:nvSpPr>
            <p:spPr bwMode="auto">
              <a:xfrm>
                <a:off x="2294384" y="2644056"/>
                <a:ext cx="1588" cy="1479550"/>
              </a:xfrm>
              <a:prstGeom prst="rect">
                <a:avLst/>
              </a:prstGeom>
              <a:solidFill>
                <a:srgbClr val="96BBB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5" name="Rectangle 107"/>
              <p:cNvSpPr>
                <a:spLocks noChangeArrowheads="1"/>
              </p:cNvSpPr>
              <p:nvPr/>
            </p:nvSpPr>
            <p:spPr bwMode="auto">
              <a:xfrm>
                <a:off x="2295972" y="2644056"/>
                <a:ext cx="1588" cy="1479550"/>
              </a:xfrm>
              <a:prstGeom prst="rect">
                <a:avLst/>
              </a:prstGeom>
              <a:solidFill>
                <a:srgbClr val="94B9B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6" name="Rectangle 108"/>
              <p:cNvSpPr>
                <a:spLocks noChangeArrowheads="1"/>
              </p:cNvSpPr>
              <p:nvPr/>
            </p:nvSpPr>
            <p:spPr bwMode="auto">
              <a:xfrm>
                <a:off x="2297559" y="2644056"/>
                <a:ext cx="1588" cy="1479550"/>
              </a:xfrm>
              <a:prstGeom prst="rect">
                <a:avLst/>
              </a:prstGeom>
              <a:solidFill>
                <a:srgbClr val="92B6B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7" name="Rectangle 109"/>
              <p:cNvSpPr>
                <a:spLocks noChangeArrowheads="1"/>
              </p:cNvSpPr>
              <p:nvPr/>
            </p:nvSpPr>
            <p:spPr bwMode="auto">
              <a:xfrm>
                <a:off x="2299147" y="2644056"/>
                <a:ext cx="1588" cy="1479550"/>
              </a:xfrm>
              <a:prstGeom prst="rect">
                <a:avLst/>
              </a:prstGeom>
              <a:solidFill>
                <a:srgbClr val="90B4B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" name="Rectangle 111"/>
              <p:cNvSpPr>
                <a:spLocks noChangeArrowheads="1"/>
              </p:cNvSpPr>
              <p:nvPr/>
            </p:nvSpPr>
            <p:spPr bwMode="auto">
              <a:xfrm>
                <a:off x="2302322" y="2644056"/>
                <a:ext cx="1588" cy="1479550"/>
              </a:xfrm>
              <a:prstGeom prst="rect">
                <a:avLst/>
              </a:prstGeom>
              <a:solidFill>
                <a:srgbClr val="8BAFA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0" name="Rectangle 112"/>
              <p:cNvSpPr>
                <a:spLocks noChangeArrowheads="1"/>
              </p:cNvSpPr>
              <p:nvPr/>
            </p:nvSpPr>
            <p:spPr bwMode="auto">
              <a:xfrm>
                <a:off x="2303909" y="2644056"/>
                <a:ext cx="1588" cy="1479550"/>
              </a:xfrm>
              <a:prstGeom prst="rect">
                <a:avLst/>
              </a:prstGeom>
              <a:solidFill>
                <a:srgbClr val="89ACA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1" name="Rectangle 113"/>
              <p:cNvSpPr>
                <a:spLocks noChangeArrowheads="1"/>
              </p:cNvSpPr>
              <p:nvPr/>
            </p:nvSpPr>
            <p:spPr bwMode="auto">
              <a:xfrm>
                <a:off x="2303909" y="2644056"/>
                <a:ext cx="1588" cy="1479550"/>
              </a:xfrm>
              <a:prstGeom prst="rect">
                <a:avLst/>
              </a:prstGeom>
              <a:solidFill>
                <a:srgbClr val="88AA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2" name="Rectangle 114"/>
              <p:cNvSpPr>
                <a:spLocks noChangeArrowheads="1"/>
              </p:cNvSpPr>
              <p:nvPr/>
            </p:nvSpPr>
            <p:spPr bwMode="auto">
              <a:xfrm>
                <a:off x="2305497" y="2644056"/>
                <a:ext cx="1588" cy="1479550"/>
              </a:xfrm>
              <a:prstGeom prst="rect">
                <a:avLst/>
              </a:prstGeom>
              <a:solidFill>
                <a:srgbClr val="86A8A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3" name="Rectangle 115"/>
              <p:cNvSpPr>
                <a:spLocks noChangeArrowheads="1"/>
              </p:cNvSpPr>
              <p:nvPr/>
            </p:nvSpPr>
            <p:spPr bwMode="auto">
              <a:xfrm>
                <a:off x="2307084" y="2644056"/>
                <a:ext cx="1588" cy="1479550"/>
              </a:xfrm>
              <a:prstGeom prst="rect">
                <a:avLst/>
              </a:prstGeom>
              <a:solidFill>
                <a:srgbClr val="84A6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4" name="Rectangle 116"/>
              <p:cNvSpPr>
                <a:spLocks noChangeArrowheads="1"/>
              </p:cNvSpPr>
              <p:nvPr/>
            </p:nvSpPr>
            <p:spPr bwMode="auto">
              <a:xfrm>
                <a:off x="2308672" y="2644056"/>
                <a:ext cx="1588" cy="1479550"/>
              </a:xfrm>
              <a:prstGeom prst="rect">
                <a:avLst/>
              </a:prstGeom>
              <a:solidFill>
                <a:srgbClr val="82A3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5" name="Rectangle 117"/>
              <p:cNvSpPr>
                <a:spLocks noChangeArrowheads="1"/>
              </p:cNvSpPr>
              <p:nvPr/>
            </p:nvSpPr>
            <p:spPr bwMode="auto">
              <a:xfrm>
                <a:off x="2310259" y="2644056"/>
                <a:ext cx="1588" cy="1479550"/>
              </a:xfrm>
              <a:prstGeom prst="rect">
                <a:avLst/>
              </a:prstGeom>
              <a:solidFill>
                <a:srgbClr val="80A0A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7" name="Rectangle 119"/>
              <p:cNvSpPr>
                <a:spLocks noChangeArrowheads="1"/>
              </p:cNvSpPr>
              <p:nvPr/>
            </p:nvSpPr>
            <p:spPr bwMode="auto">
              <a:xfrm>
                <a:off x="2313434" y="2644056"/>
                <a:ext cx="1588" cy="1479550"/>
              </a:xfrm>
              <a:prstGeom prst="rect">
                <a:avLst/>
              </a:prstGeom>
              <a:solidFill>
                <a:srgbClr val="7D9C9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8" name="Rectangle 120"/>
              <p:cNvSpPr>
                <a:spLocks noChangeArrowheads="1"/>
              </p:cNvSpPr>
              <p:nvPr/>
            </p:nvSpPr>
            <p:spPr bwMode="auto">
              <a:xfrm>
                <a:off x="2315022" y="2644056"/>
                <a:ext cx="1588" cy="1479550"/>
              </a:xfrm>
              <a:prstGeom prst="rect">
                <a:avLst/>
              </a:prstGeom>
              <a:solidFill>
                <a:srgbClr val="7B9A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9" name="Rectangle 121"/>
              <p:cNvSpPr>
                <a:spLocks noChangeArrowheads="1"/>
              </p:cNvSpPr>
              <p:nvPr/>
            </p:nvSpPr>
            <p:spPr bwMode="auto">
              <a:xfrm>
                <a:off x="2316609" y="2644056"/>
                <a:ext cx="1588" cy="1479550"/>
              </a:xfrm>
              <a:prstGeom prst="rect">
                <a:avLst/>
              </a:prstGeom>
              <a:solidFill>
                <a:srgbClr val="79989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0" name="Rectangle 122"/>
              <p:cNvSpPr>
                <a:spLocks noChangeArrowheads="1"/>
              </p:cNvSpPr>
              <p:nvPr/>
            </p:nvSpPr>
            <p:spPr bwMode="auto">
              <a:xfrm>
                <a:off x="2318197" y="2644056"/>
                <a:ext cx="1588" cy="1479550"/>
              </a:xfrm>
              <a:prstGeom prst="rect">
                <a:avLst/>
              </a:prstGeom>
              <a:solidFill>
                <a:srgbClr val="7796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1" name="Rectangle 123"/>
              <p:cNvSpPr>
                <a:spLocks noChangeArrowheads="1"/>
              </p:cNvSpPr>
              <p:nvPr/>
            </p:nvSpPr>
            <p:spPr bwMode="auto">
              <a:xfrm>
                <a:off x="2319784" y="2644056"/>
                <a:ext cx="1588" cy="1479550"/>
              </a:xfrm>
              <a:prstGeom prst="rect">
                <a:avLst/>
              </a:prstGeom>
              <a:solidFill>
                <a:srgbClr val="76939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2" name="Rectangle 124"/>
              <p:cNvSpPr>
                <a:spLocks noChangeArrowheads="1"/>
              </p:cNvSpPr>
              <p:nvPr/>
            </p:nvSpPr>
            <p:spPr bwMode="auto">
              <a:xfrm>
                <a:off x="2321372" y="2644056"/>
                <a:ext cx="1588" cy="1479550"/>
              </a:xfrm>
              <a:prstGeom prst="rect">
                <a:avLst/>
              </a:prstGeom>
              <a:solidFill>
                <a:srgbClr val="7491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4" name="Rectangle 126"/>
              <p:cNvSpPr>
                <a:spLocks noChangeArrowheads="1"/>
              </p:cNvSpPr>
              <p:nvPr/>
            </p:nvSpPr>
            <p:spPr bwMode="auto">
              <a:xfrm>
                <a:off x="2324547" y="2644056"/>
                <a:ext cx="1588" cy="1479550"/>
              </a:xfrm>
              <a:prstGeom prst="rect">
                <a:avLst/>
              </a:prstGeom>
              <a:solidFill>
                <a:srgbClr val="708D8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5" name="Rectangle 127"/>
              <p:cNvSpPr>
                <a:spLocks noChangeArrowheads="1"/>
              </p:cNvSpPr>
              <p:nvPr/>
            </p:nvSpPr>
            <p:spPr bwMode="auto">
              <a:xfrm>
                <a:off x="2326134" y="2644056"/>
                <a:ext cx="1588" cy="1479550"/>
              </a:xfrm>
              <a:prstGeom prst="rect">
                <a:avLst/>
              </a:prstGeom>
              <a:solidFill>
                <a:srgbClr val="6F8B8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6" name="Rectangle 128"/>
              <p:cNvSpPr>
                <a:spLocks noChangeArrowheads="1"/>
              </p:cNvSpPr>
              <p:nvPr/>
            </p:nvSpPr>
            <p:spPr bwMode="auto">
              <a:xfrm>
                <a:off x="2327722" y="2644056"/>
                <a:ext cx="1588" cy="1479550"/>
              </a:xfrm>
              <a:prstGeom prst="rect">
                <a:avLst/>
              </a:prstGeom>
              <a:solidFill>
                <a:srgbClr val="6D8A8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7" name="Rectangle 129"/>
              <p:cNvSpPr>
                <a:spLocks noChangeArrowheads="1"/>
              </p:cNvSpPr>
              <p:nvPr/>
            </p:nvSpPr>
            <p:spPr bwMode="auto">
              <a:xfrm>
                <a:off x="2329309" y="2644056"/>
                <a:ext cx="1588" cy="1479550"/>
              </a:xfrm>
              <a:prstGeom prst="rect">
                <a:avLst/>
              </a:prstGeom>
              <a:solidFill>
                <a:srgbClr val="6C888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8" name="Rectangle 130"/>
              <p:cNvSpPr>
                <a:spLocks noChangeArrowheads="1"/>
              </p:cNvSpPr>
              <p:nvPr/>
            </p:nvSpPr>
            <p:spPr bwMode="auto">
              <a:xfrm>
                <a:off x="2330897" y="2644056"/>
                <a:ext cx="1588" cy="1479550"/>
              </a:xfrm>
              <a:prstGeom prst="rect">
                <a:avLst/>
              </a:prstGeom>
              <a:solidFill>
                <a:srgbClr val="6B868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0" name="Rectangle 132"/>
              <p:cNvSpPr>
                <a:spLocks noChangeArrowheads="1"/>
              </p:cNvSpPr>
              <p:nvPr/>
            </p:nvSpPr>
            <p:spPr bwMode="auto">
              <a:xfrm>
                <a:off x="2335659" y="2644056"/>
                <a:ext cx="3175" cy="1479550"/>
              </a:xfrm>
              <a:prstGeom prst="rect">
                <a:avLst/>
              </a:prstGeom>
              <a:solidFill>
                <a:srgbClr val="68818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1" name="Rectangle 133"/>
              <p:cNvSpPr>
                <a:spLocks noChangeArrowheads="1"/>
              </p:cNvSpPr>
              <p:nvPr/>
            </p:nvSpPr>
            <p:spPr bwMode="auto">
              <a:xfrm>
                <a:off x="2338834" y="2644056"/>
                <a:ext cx="3175" cy="1479550"/>
              </a:xfrm>
              <a:prstGeom prst="rect">
                <a:avLst/>
              </a:prstGeom>
              <a:solidFill>
                <a:srgbClr val="667F7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2" name="Rectangle 134"/>
              <p:cNvSpPr>
                <a:spLocks noChangeArrowheads="1"/>
              </p:cNvSpPr>
              <p:nvPr/>
            </p:nvSpPr>
            <p:spPr bwMode="auto">
              <a:xfrm>
                <a:off x="2342009" y="2644056"/>
                <a:ext cx="1588" cy="1479550"/>
              </a:xfrm>
              <a:prstGeom prst="rect">
                <a:avLst/>
              </a:prstGeom>
              <a:solidFill>
                <a:srgbClr val="647D7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" name="Rectangle 136"/>
              <p:cNvSpPr>
                <a:spLocks noChangeArrowheads="1"/>
              </p:cNvSpPr>
              <p:nvPr/>
            </p:nvSpPr>
            <p:spPr bwMode="auto">
              <a:xfrm>
                <a:off x="2348359" y="2644056"/>
                <a:ext cx="4763" cy="1479550"/>
              </a:xfrm>
              <a:prstGeom prst="rect">
                <a:avLst/>
              </a:prstGeom>
              <a:solidFill>
                <a:srgbClr val="5F777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6" name="Rectangle 138"/>
              <p:cNvSpPr>
                <a:spLocks noChangeArrowheads="1"/>
              </p:cNvSpPr>
              <p:nvPr/>
            </p:nvSpPr>
            <p:spPr bwMode="auto">
              <a:xfrm rot="16200000">
                <a:off x="1372290" y="3100318"/>
                <a:ext cx="1728192" cy="369332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Atelier de </a:t>
                </a:r>
                <a:r>
                  <a:rPr kumimoji="0" lang="en-US" sz="1200" b="1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méthodologie</a:t>
                </a: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pic>
            <p:nvPicPr>
              <p:cNvPr id="2187" name="Picture 13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035746" y="4458568"/>
                <a:ext cx="3768501" cy="779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88" name="Rectangle 140"/>
              <p:cNvSpPr>
                <a:spLocks noChangeArrowheads="1"/>
              </p:cNvSpPr>
              <p:nvPr/>
            </p:nvSpPr>
            <p:spPr bwMode="auto">
              <a:xfrm>
                <a:off x="3037334" y="4460156"/>
                <a:ext cx="3766914" cy="779463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9" name="Rectangle 141"/>
              <p:cNvSpPr>
                <a:spLocks noChangeArrowheads="1"/>
              </p:cNvSpPr>
              <p:nvPr/>
            </p:nvSpPr>
            <p:spPr bwMode="auto">
              <a:xfrm>
                <a:off x="3132584" y="4509368"/>
                <a:ext cx="3527648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srgbClr val="000000"/>
                    </a:solidFill>
                    <a:latin typeface="Arial" pitchFamily="34" charset="0"/>
                  </a:rPr>
                  <a:t>A</a:t>
                </a:r>
                <a:r>
                  <a:rPr kumimoji="0" lang="en-US" sz="1600" b="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nalyse</a:t>
                </a: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et dialogue </a:t>
                </a:r>
                <a:r>
                  <a:rPr kumimoji="0" lang="en-US" sz="1600" b="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politique</a:t>
                </a: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en </a:t>
                </a:r>
                <a:r>
                  <a:rPr kumimoji="0" lang="en-US" sz="1600" b="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profondeur</a:t>
                </a: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</a:t>
                </a:r>
                <a:r>
                  <a:rPr kumimoji="0" lang="en-US" sz="1600" b="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dans</a:t>
                </a: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5 pays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191" name="Rectangle 143"/>
              <p:cNvSpPr>
                <a:spLocks noChangeArrowheads="1"/>
              </p:cNvSpPr>
              <p:nvPr/>
            </p:nvSpPr>
            <p:spPr bwMode="auto">
              <a:xfrm>
                <a:off x="430659" y="2099543"/>
                <a:ext cx="850900" cy="27463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2" name="Rectangle 144"/>
              <p:cNvSpPr>
                <a:spLocks noChangeArrowheads="1"/>
              </p:cNvSpPr>
              <p:nvPr/>
            </p:nvSpPr>
            <p:spPr bwMode="auto">
              <a:xfrm>
                <a:off x="460822" y="2117006"/>
                <a:ext cx="611188" cy="193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</a:rPr>
                  <a:t>Jan-2010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193" name="Rectangle 145"/>
              <p:cNvSpPr>
                <a:spLocks noChangeArrowheads="1"/>
              </p:cNvSpPr>
              <p:nvPr/>
            </p:nvSpPr>
            <p:spPr bwMode="auto">
              <a:xfrm>
                <a:off x="1873697" y="2099543"/>
                <a:ext cx="671513" cy="24288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4" name="Rectangle 146"/>
              <p:cNvSpPr>
                <a:spLocks noChangeArrowheads="1"/>
              </p:cNvSpPr>
              <p:nvPr/>
            </p:nvSpPr>
            <p:spPr bwMode="auto">
              <a:xfrm>
                <a:off x="1903859" y="2117006"/>
                <a:ext cx="595313" cy="1698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</a:rPr>
                  <a:t>Mai-2010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195" name="Rectangle 147"/>
              <p:cNvSpPr>
                <a:spLocks noChangeArrowheads="1"/>
              </p:cNvSpPr>
              <p:nvPr/>
            </p:nvSpPr>
            <p:spPr bwMode="auto">
              <a:xfrm>
                <a:off x="479872" y="2644056"/>
                <a:ext cx="3175" cy="1479550"/>
              </a:xfrm>
              <a:prstGeom prst="rect">
                <a:avLst/>
              </a:prstGeom>
              <a:solidFill>
                <a:srgbClr val="5E767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7" name="Rectangle 149"/>
              <p:cNvSpPr>
                <a:spLocks noChangeArrowheads="1"/>
              </p:cNvSpPr>
              <p:nvPr/>
            </p:nvSpPr>
            <p:spPr bwMode="auto">
              <a:xfrm>
                <a:off x="486222" y="2644056"/>
                <a:ext cx="3175" cy="1479550"/>
              </a:xfrm>
              <a:prstGeom prst="rect">
                <a:avLst/>
              </a:prstGeom>
              <a:solidFill>
                <a:srgbClr val="617A7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8" name="Rectangle 150"/>
              <p:cNvSpPr>
                <a:spLocks noChangeArrowheads="1"/>
              </p:cNvSpPr>
              <p:nvPr/>
            </p:nvSpPr>
            <p:spPr bwMode="auto">
              <a:xfrm>
                <a:off x="489397" y="2644056"/>
                <a:ext cx="3175" cy="1479550"/>
              </a:xfrm>
              <a:prstGeom prst="rect">
                <a:avLst/>
              </a:prstGeom>
              <a:solidFill>
                <a:srgbClr val="637C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0" name="Rectangle 152"/>
              <p:cNvSpPr>
                <a:spLocks noChangeArrowheads="1"/>
              </p:cNvSpPr>
              <p:nvPr/>
            </p:nvSpPr>
            <p:spPr bwMode="auto">
              <a:xfrm>
                <a:off x="495747" y="2644056"/>
                <a:ext cx="3175" cy="1479550"/>
              </a:xfrm>
              <a:prstGeom prst="rect">
                <a:avLst/>
              </a:prstGeom>
              <a:solidFill>
                <a:srgbClr val="67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1" name="Rectangle 153"/>
              <p:cNvSpPr>
                <a:spLocks noChangeArrowheads="1"/>
              </p:cNvSpPr>
              <p:nvPr/>
            </p:nvSpPr>
            <p:spPr bwMode="auto">
              <a:xfrm>
                <a:off x="498922" y="2644056"/>
                <a:ext cx="3175" cy="1479550"/>
              </a:xfrm>
              <a:prstGeom prst="rect">
                <a:avLst/>
              </a:prstGeom>
              <a:solidFill>
                <a:srgbClr val="69838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2" name="Rectangle 154"/>
              <p:cNvSpPr>
                <a:spLocks noChangeArrowheads="1"/>
              </p:cNvSpPr>
              <p:nvPr/>
            </p:nvSpPr>
            <p:spPr bwMode="auto">
              <a:xfrm>
                <a:off x="502097" y="2644056"/>
                <a:ext cx="1588" cy="1479550"/>
              </a:xfrm>
              <a:prstGeom prst="rect">
                <a:avLst/>
              </a:prstGeom>
              <a:solidFill>
                <a:srgbClr val="6B868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4" name="Rectangle 156"/>
              <p:cNvSpPr>
                <a:spLocks noChangeArrowheads="1"/>
              </p:cNvSpPr>
              <p:nvPr/>
            </p:nvSpPr>
            <p:spPr bwMode="auto">
              <a:xfrm>
                <a:off x="505272" y="2644056"/>
                <a:ext cx="1588" cy="1479550"/>
              </a:xfrm>
              <a:prstGeom prst="rect">
                <a:avLst/>
              </a:prstGeom>
              <a:solidFill>
                <a:srgbClr val="6D8A8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5" name="Rectangle 157"/>
              <p:cNvSpPr>
                <a:spLocks noChangeArrowheads="1"/>
              </p:cNvSpPr>
              <p:nvPr/>
            </p:nvSpPr>
            <p:spPr bwMode="auto">
              <a:xfrm>
                <a:off x="506859" y="2644056"/>
                <a:ext cx="1588" cy="1479550"/>
              </a:xfrm>
              <a:prstGeom prst="rect">
                <a:avLst/>
              </a:prstGeom>
              <a:solidFill>
                <a:srgbClr val="6F8B8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6" name="Rectangle 158"/>
              <p:cNvSpPr>
                <a:spLocks noChangeArrowheads="1"/>
              </p:cNvSpPr>
              <p:nvPr/>
            </p:nvSpPr>
            <p:spPr bwMode="auto">
              <a:xfrm>
                <a:off x="508447" y="2644056"/>
                <a:ext cx="1588" cy="1479550"/>
              </a:xfrm>
              <a:prstGeom prst="rect">
                <a:avLst/>
              </a:prstGeom>
              <a:solidFill>
                <a:srgbClr val="708D8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7" name="Rectangle 159"/>
              <p:cNvSpPr>
                <a:spLocks noChangeArrowheads="1"/>
              </p:cNvSpPr>
              <p:nvPr/>
            </p:nvSpPr>
            <p:spPr bwMode="auto">
              <a:xfrm>
                <a:off x="510034" y="2644056"/>
                <a:ext cx="1588" cy="1479550"/>
              </a:xfrm>
              <a:prstGeom prst="rect">
                <a:avLst/>
              </a:prstGeom>
              <a:solidFill>
                <a:srgbClr val="728F8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8" name="Rectangle 160"/>
              <p:cNvSpPr>
                <a:spLocks noChangeArrowheads="1"/>
              </p:cNvSpPr>
              <p:nvPr/>
            </p:nvSpPr>
            <p:spPr bwMode="auto">
              <a:xfrm>
                <a:off x="511622" y="2644056"/>
                <a:ext cx="1588" cy="1479550"/>
              </a:xfrm>
              <a:prstGeom prst="rect">
                <a:avLst/>
              </a:prstGeom>
              <a:solidFill>
                <a:srgbClr val="7491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9" name="Rectangle 161"/>
              <p:cNvSpPr>
                <a:spLocks noChangeArrowheads="1"/>
              </p:cNvSpPr>
              <p:nvPr/>
            </p:nvSpPr>
            <p:spPr bwMode="auto">
              <a:xfrm>
                <a:off x="513209" y="2644056"/>
                <a:ext cx="1588" cy="1479550"/>
              </a:xfrm>
              <a:prstGeom prst="rect">
                <a:avLst/>
              </a:prstGeom>
              <a:solidFill>
                <a:srgbClr val="76939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1" name="Rectangle 163"/>
              <p:cNvSpPr>
                <a:spLocks noChangeArrowheads="1"/>
              </p:cNvSpPr>
              <p:nvPr/>
            </p:nvSpPr>
            <p:spPr bwMode="auto">
              <a:xfrm>
                <a:off x="516384" y="2644056"/>
                <a:ext cx="1588" cy="1479550"/>
              </a:xfrm>
              <a:prstGeom prst="rect">
                <a:avLst/>
              </a:prstGeom>
              <a:solidFill>
                <a:srgbClr val="79989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2" name="Rectangle 164"/>
              <p:cNvSpPr>
                <a:spLocks noChangeArrowheads="1"/>
              </p:cNvSpPr>
              <p:nvPr/>
            </p:nvSpPr>
            <p:spPr bwMode="auto">
              <a:xfrm>
                <a:off x="517972" y="2644056"/>
                <a:ext cx="1588" cy="1479550"/>
              </a:xfrm>
              <a:prstGeom prst="rect">
                <a:avLst/>
              </a:prstGeom>
              <a:solidFill>
                <a:srgbClr val="7B9A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3" name="Rectangle 165"/>
              <p:cNvSpPr>
                <a:spLocks noChangeArrowheads="1"/>
              </p:cNvSpPr>
              <p:nvPr/>
            </p:nvSpPr>
            <p:spPr bwMode="auto">
              <a:xfrm>
                <a:off x="519559" y="2644056"/>
                <a:ext cx="1588" cy="1479550"/>
              </a:xfrm>
              <a:prstGeom prst="rect">
                <a:avLst/>
              </a:prstGeom>
              <a:solidFill>
                <a:srgbClr val="7D9C9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4" name="Rectangle 166"/>
              <p:cNvSpPr>
                <a:spLocks noChangeArrowheads="1"/>
              </p:cNvSpPr>
              <p:nvPr/>
            </p:nvSpPr>
            <p:spPr bwMode="auto">
              <a:xfrm>
                <a:off x="521147" y="2644056"/>
                <a:ext cx="1588" cy="1479550"/>
              </a:xfrm>
              <a:prstGeom prst="rect">
                <a:avLst/>
              </a:prstGeom>
              <a:solidFill>
                <a:srgbClr val="7F9E9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5" name="Rectangle 167"/>
              <p:cNvSpPr>
                <a:spLocks noChangeArrowheads="1"/>
              </p:cNvSpPr>
              <p:nvPr/>
            </p:nvSpPr>
            <p:spPr bwMode="auto">
              <a:xfrm>
                <a:off x="521147" y="2644056"/>
                <a:ext cx="1588" cy="1479550"/>
              </a:xfrm>
              <a:prstGeom prst="rect">
                <a:avLst/>
              </a:prstGeom>
              <a:solidFill>
                <a:srgbClr val="80A0A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6" name="Rectangle 168"/>
              <p:cNvSpPr>
                <a:spLocks noChangeArrowheads="1"/>
              </p:cNvSpPr>
              <p:nvPr/>
            </p:nvSpPr>
            <p:spPr bwMode="auto">
              <a:xfrm>
                <a:off x="522734" y="2644056"/>
                <a:ext cx="1588" cy="1479550"/>
              </a:xfrm>
              <a:prstGeom prst="rect">
                <a:avLst/>
              </a:prstGeom>
              <a:solidFill>
                <a:srgbClr val="82A3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7" name="Rectangle 169"/>
              <p:cNvSpPr>
                <a:spLocks noChangeArrowheads="1"/>
              </p:cNvSpPr>
              <p:nvPr/>
            </p:nvSpPr>
            <p:spPr bwMode="auto">
              <a:xfrm>
                <a:off x="524322" y="2644056"/>
                <a:ext cx="1588" cy="1479550"/>
              </a:xfrm>
              <a:prstGeom prst="rect">
                <a:avLst/>
              </a:prstGeom>
              <a:solidFill>
                <a:srgbClr val="84A5A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9" name="Rectangle 171"/>
              <p:cNvSpPr>
                <a:spLocks noChangeArrowheads="1"/>
              </p:cNvSpPr>
              <p:nvPr/>
            </p:nvSpPr>
            <p:spPr bwMode="auto">
              <a:xfrm>
                <a:off x="527497" y="2644056"/>
                <a:ext cx="1588" cy="1479550"/>
              </a:xfrm>
              <a:prstGeom prst="rect">
                <a:avLst/>
              </a:prstGeom>
              <a:solidFill>
                <a:srgbClr val="88AA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0" name="Rectangle 172"/>
              <p:cNvSpPr>
                <a:spLocks noChangeArrowheads="1"/>
              </p:cNvSpPr>
              <p:nvPr/>
            </p:nvSpPr>
            <p:spPr bwMode="auto">
              <a:xfrm>
                <a:off x="529084" y="2644056"/>
                <a:ext cx="1588" cy="1479550"/>
              </a:xfrm>
              <a:prstGeom prst="rect">
                <a:avLst/>
              </a:prstGeom>
              <a:solidFill>
                <a:srgbClr val="89ACA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1" name="Rectangle 173"/>
              <p:cNvSpPr>
                <a:spLocks noChangeArrowheads="1"/>
              </p:cNvSpPr>
              <p:nvPr/>
            </p:nvSpPr>
            <p:spPr bwMode="auto">
              <a:xfrm>
                <a:off x="530672" y="2644056"/>
                <a:ext cx="1588" cy="1479550"/>
              </a:xfrm>
              <a:prstGeom prst="rect">
                <a:avLst/>
              </a:prstGeom>
              <a:solidFill>
                <a:srgbClr val="8BAFA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2" name="Rectangle 174"/>
              <p:cNvSpPr>
                <a:spLocks noChangeArrowheads="1"/>
              </p:cNvSpPr>
              <p:nvPr/>
            </p:nvSpPr>
            <p:spPr bwMode="auto">
              <a:xfrm>
                <a:off x="532259" y="2644056"/>
                <a:ext cx="1588" cy="1479550"/>
              </a:xfrm>
              <a:prstGeom prst="rect">
                <a:avLst/>
              </a:prstGeom>
              <a:solidFill>
                <a:srgbClr val="8D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3" name="Rectangle 175"/>
              <p:cNvSpPr>
                <a:spLocks noChangeArrowheads="1"/>
              </p:cNvSpPr>
              <p:nvPr/>
            </p:nvSpPr>
            <p:spPr bwMode="auto">
              <a:xfrm>
                <a:off x="533847" y="2644056"/>
                <a:ext cx="1588" cy="1479550"/>
              </a:xfrm>
              <a:prstGeom prst="rect">
                <a:avLst/>
              </a:prstGeom>
              <a:solidFill>
                <a:srgbClr val="90B4B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5" name="Rectangle 177"/>
              <p:cNvSpPr>
                <a:spLocks noChangeArrowheads="1"/>
              </p:cNvSpPr>
              <p:nvPr/>
            </p:nvSpPr>
            <p:spPr bwMode="auto">
              <a:xfrm>
                <a:off x="537022" y="2644056"/>
                <a:ext cx="1588" cy="1479550"/>
              </a:xfrm>
              <a:prstGeom prst="rect">
                <a:avLst/>
              </a:prstGeom>
              <a:solidFill>
                <a:srgbClr val="94B9B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6" name="Rectangle 178"/>
              <p:cNvSpPr>
                <a:spLocks noChangeArrowheads="1"/>
              </p:cNvSpPr>
              <p:nvPr/>
            </p:nvSpPr>
            <p:spPr bwMode="auto">
              <a:xfrm>
                <a:off x="538609" y="2644056"/>
                <a:ext cx="1588" cy="1479550"/>
              </a:xfrm>
              <a:prstGeom prst="rect">
                <a:avLst/>
              </a:prstGeom>
              <a:solidFill>
                <a:srgbClr val="96BBB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7" name="Rectangle 179"/>
              <p:cNvSpPr>
                <a:spLocks noChangeArrowheads="1"/>
              </p:cNvSpPr>
              <p:nvPr/>
            </p:nvSpPr>
            <p:spPr bwMode="auto">
              <a:xfrm>
                <a:off x="540197" y="2644056"/>
                <a:ext cx="1588" cy="1479550"/>
              </a:xfrm>
              <a:prstGeom prst="rect">
                <a:avLst/>
              </a:prstGeom>
              <a:solidFill>
                <a:srgbClr val="98BEB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8" name="Rectangle 180"/>
              <p:cNvSpPr>
                <a:spLocks noChangeArrowheads="1"/>
              </p:cNvSpPr>
              <p:nvPr/>
            </p:nvSpPr>
            <p:spPr bwMode="auto">
              <a:xfrm>
                <a:off x="541784" y="2644056"/>
                <a:ext cx="1588" cy="1479550"/>
              </a:xfrm>
              <a:prstGeom prst="rect">
                <a:avLst/>
              </a:prstGeom>
              <a:solidFill>
                <a:srgbClr val="9A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9" name="Rectangle 181"/>
              <p:cNvSpPr>
                <a:spLocks noChangeArrowheads="1"/>
              </p:cNvSpPr>
              <p:nvPr/>
            </p:nvSpPr>
            <p:spPr bwMode="auto">
              <a:xfrm>
                <a:off x="543372" y="2644056"/>
                <a:ext cx="1588" cy="1479550"/>
              </a:xfrm>
              <a:prstGeom prst="rect">
                <a:avLst/>
              </a:prstGeom>
              <a:solidFill>
                <a:srgbClr val="9CC3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0" name="Rectangle 182"/>
              <p:cNvSpPr>
                <a:spLocks noChangeArrowheads="1"/>
              </p:cNvSpPr>
              <p:nvPr/>
            </p:nvSpPr>
            <p:spPr bwMode="auto">
              <a:xfrm>
                <a:off x="544959" y="2644056"/>
                <a:ext cx="1588" cy="1479550"/>
              </a:xfrm>
              <a:prstGeom prst="rect">
                <a:avLst/>
              </a:prstGeom>
              <a:solidFill>
                <a:srgbClr val="9EC5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2" name="Rectangle 184"/>
              <p:cNvSpPr>
                <a:spLocks noChangeArrowheads="1"/>
              </p:cNvSpPr>
              <p:nvPr/>
            </p:nvSpPr>
            <p:spPr bwMode="auto">
              <a:xfrm>
                <a:off x="548134" y="2644056"/>
                <a:ext cx="1588" cy="1479550"/>
              </a:xfrm>
              <a:prstGeom prst="rect">
                <a:avLst/>
              </a:prstGeom>
              <a:solidFill>
                <a:srgbClr val="A2CAC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3" name="Rectangle 185"/>
              <p:cNvSpPr>
                <a:spLocks noChangeArrowheads="1"/>
              </p:cNvSpPr>
              <p:nvPr/>
            </p:nvSpPr>
            <p:spPr bwMode="auto">
              <a:xfrm>
                <a:off x="549722" y="2644056"/>
                <a:ext cx="1588" cy="1479550"/>
              </a:xfrm>
              <a:prstGeom prst="rect">
                <a:avLst/>
              </a:prstGeom>
              <a:solidFill>
                <a:srgbClr val="A4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4" name="Rectangle 186"/>
              <p:cNvSpPr>
                <a:spLocks noChangeArrowheads="1"/>
              </p:cNvSpPr>
              <p:nvPr/>
            </p:nvSpPr>
            <p:spPr bwMode="auto">
              <a:xfrm>
                <a:off x="551309" y="2644056"/>
                <a:ext cx="1588" cy="1479550"/>
              </a:xfrm>
              <a:prstGeom prst="rect">
                <a:avLst/>
              </a:prstGeom>
              <a:solidFill>
                <a:srgbClr val="A5CEC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5" name="Rectangle 187"/>
              <p:cNvSpPr>
                <a:spLocks noChangeArrowheads="1"/>
              </p:cNvSpPr>
              <p:nvPr/>
            </p:nvSpPr>
            <p:spPr bwMode="auto">
              <a:xfrm>
                <a:off x="552897" y="2644056"/>
                <a:ext cx="1588" cy="1479550"/>
              </a:xfrm>
              <a:prstGeom prst="rect">
                <a:avLst/>
              </a:prstGeom>
              <a:solidFill>
                <a:srgbClr val="A7D1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6" name="Rectangle 188"/>
              <p:cNvSpPr>
                <a:spLocks noChangeArrowheads="1"/>
              </p:cNvSpPr>
              <p:nvPr/>
            </p:nvSpPr>
            <p:spPr bwMode="auto">
              <a:xfrm>
                <a:off x="554484" y="2644056"/>
                <a:ext cx="1588" cy="1479550"/>
              </a:xfrm>
              <a:prstGeom prst="rect">
                <a:avLst/>
              </a:prstGeom>
              <a:solidFill>
                <a:srgbClr val="A9D3D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7" name="Rectangle 189"/>
              <p:cNvSpPr>
                <a:spLocks noChangeArrowheads="1"/>
              </p:cNvSpPr>
              <p:nvPr/>
            </p:nvSpPr>
            <p:spPr bwMode="auto">
              <a:xfrm>
                <a:off x="556072" y="2644056"/>
                <a:ext cx="1588" cy="1479550"/>
              </a:xfrm>
              <a:prstGeom prst="rect">
                <a:avLst/>
              </a:prstGeom>
              <a:solidFill>
                <a:srgbClr val="ABD5D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9" name="Rectangle 191"/>
              <p:cNvSpPr>
                <a:spLocks noChangeArrowheads="1"/>
              </p:cNvSpPr>
              <p:nvPr/>
            </p:nvSpPr>
            <p:spPr bwMode="auto">
              <a:xfrm>
                <a:off x="559247" y="2644056"/>
                <a:ext cx="1588" cy="1479550"/>
              </a:xfrm>
              <a:prstGeom prst="rect">
                <a:avLst/>
              </a:prstGeom>
              <a:solidFill>
                <a:srgbClr val="AED9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0" name="Rectangle 192"/>
              <p:cNvSpPr>
                <a:spLocks noChangeArrowheads="1"/>
              </p:cNvSpPr>
              <p:nvPr/>
            </p:nvSpPr>
            <p:spPr bwMode="auto">
              <a:xfrm>
                <a:off x="559247" y="2644056"/>
                <a:ext cx="1588" cy="1479550"/>
              </a:xfrm>
              <a:prstGeom prst="rect">
                <a:avLst/>
              </a:prstGeom>
              <a:solidFill>
                <a:srgbClr val="AFDBD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1" name="Rectangle 193"/>
              <p:cNvSpPr>
                <a:spLocks noChangeArrowheads="1"/>
              </p:cNvSpPr>
              <p:nvPr/>
            </p:nvSpPr>
            <p:spPr bwMode="auto">
              <a:xfrm>
                <a:off x="560834" y="2644056"/>
                <a:ext cx="1588" cy="1479550"/>
              </a:xfrm>
              <a:prstGeom prst="rect">
                <a:avLst/>
              </a:prstGeom>
              <a:solidFill>
                <a:srgbClr val="B1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2" name="Rectangle 194"/>
              <p:cNvSpPr>
                <a:spLocks noChangeArrowheads="1"/>
              </p:cNvSpPr>
              <p:nvPr/>
            </p:nvSpPr>
            <p:spPr bwMode="auto">
              <a:xfrm>
                <a:off x="562422" y="2644056"/>
                <a:ext cx="1588" cy="1479550"/>
              </a:xfrm>
              <a:prstGeom prst="rect">
                <a:avLst/>
              </a:prstGeom>
              <a:solidFill>
                <a:srgbClr val="B3E0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3" name="Rectangle 195"/>
              <p:cNvSpPr>
                <a:spLocks noChangeArrowheads="1"/>
              </p:cNvSpPr>
              <p:nvPr/>
            </p:nvSpPr>
            <p:spPr bwMode="auto">
              <a:xfrm>
                <a:off x="564009" y="2644056"/>
                <a:ext cx="3175" cy="1479550"/>
              </a:xfrm>
              <a:prstGeom prst="rect">
                <a:avLst/>
              </a:prstGeom>
              <a:solidFill>
                <a:srgbClr val="B4E2E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4" name="Rectangle 196"/>
              <p:cNvSpPr>
                <a:spLocks noChangeArrowheads="1"/>
              </p:cNvSpPr>
              <p:nvPr/>
            </p:nvSpPr>
            <p:spPr bwMode="auto">
              <a:xfrm>
                <a:off x="567184" y="2644056"/>
                <a:ext cx="1588" cy="1479550"/>
              </a:xfrm>
              <a:prstGeom prst="rect">
                <a:avLst/>
              </a:prstGeom>
              <a:solidFill>
                <a:srgbClr val="B7E4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6" name="Rectangle 198"/>
              <p:cNvSpPr>
                <a:spLocks noChangeArrowheads="1"/>
              </p:cNvSpPr>
              <p:nvPr/>
            </p:nvSpPr>
            <p:spPr bwMode="auto">
              <a:xfrm>
                <a:off x="570359" y="2644056"/>
                <a:ext cx="1588" cy="1479550"/>
              </a:xfrm>
              <a:prstGeom prst="rect">
                <a:avLst/>
              </a:prstGeom>
              <a:solidFill>
                <a:srgbClr val="B9E8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7" name="Rectangle 199"/>
              <p:cNvSpPr>
                <a:spLocks noChangeArrowheads="1"/>
              </p:cNvSpPr>
              <p:nvPr/>
            </p:nvSpPr>
            <p:spPr bwMode="auto">
              <a:xfrm>
                <a:off x="571947" y="2644056"/>
                <a:ext cx="3175" cy="1479550"/>
              </a:xfrm>
              <a:prstGeom prst="rect">
                <a:avLst/>
              </a:prstGeom>
              <a:solidFill>
                <a:srgbClr val="BBEA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8" name="Rectangle 200"/>
              <p:cNvSpPr>
                <a:spLocks noChangeArrowheads="1"/>
              </p:cNvSpPr>
              <p:nvPr/>
            </p:nvSpPr>
            <p:spPr bwMode="auto">
              <a:xfrm>
                <a:off x="575122" y="2644056"/>
                <a:ext cx="3175" cy="1479550"/>
              </a:xfrm>
              <a:prstGeom prst="rect">
                <a:avLst/>
              </a:prstGeom>
              <a:solidFill>
                <a:srgbClr val="BDEDE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0" name="Rectangle 202"/>
              <p:cNvSpPr>
                <a:spLocks noChangeArrowheads="1"/>
              </p:cNvSpPr>
              <p:nvPr/>
            </p:nvSpPr>
            <p:spPr bwMode="auto">
              <a:xfrm>
                <a:off x="581472" y="2644056"/>
                <a:ext cx="3175" cy="1479550"/>
              </a:xfrm>
              <a:prstGeom prst="rect">
                <a:avLst/>
              </a:prstGeom>
              <a:solidFill>
                <a:srgbClr val="C1F1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1" name="Rectangle 203"/>
              <p:cNvSpPr>
                <a:spLocks noChangeArrowheads="1"/>
              </p:cNvSpPr>
              <p:nvPr/>
            </p:nvSpPr>
            <p:spPr bwMode="auto">
              <a:xfrm>
                <a:off x="584647" y="2644056"/>
                <a:ext cx="1588" cy="1479550"/>
              </a:xfrm>
              <a:prstGeom prst="rect">
                <a:avLst/>
              </a:prstGeom>
              <a:solidFill>
                <a:srgbClr val="C3F3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2" name="Rectangle 204"/>
              <p:cNvSpPr>
                <a:spLocks noChangeArrowheads="1"/>
              </p:cNvSpPr>
              <p:nvPr/>
            </p:nvSpPr>
            <p:spPr bwMode="auto">
              <a:xfrm>
                <a:off x="586234" y="2644056"/>
                <a:ext cx="3175" cy="1479550"/>
              </a:xfrm>
              <a:prstGeom prst="rect">
                <a:avLst/>
              </a:prstGeom>
              <a:solidFill>
                <a:srgbClr val="C3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88" name="Group 987"/>
            <p:cNvGrpSpPr/>
            <p:nvPr/>
          </p:nvGrpSpPr>
          <p:grpSpPr>
            <a:xfrm>
              <a:off x="1877864" y="4365102"/>
              <a:ext cx="5615003" cy="1800202"/>
              <a:chOff x="1877864" y="4365102"/>
              <a:chExt cx="5615003" cy="1800202"/>
            </a:xfrm>
          </p:grpSpPr>
          <p:sp>
            <p:nvSpPr>
              <p:cNvPr id="2656" name="Rectangle 608"/>
              <p:cNvSpPr>
                <a:spLocks noChangeArrowheads="1"/>
              </p:cNvSpPr>
              <p:nvPr/>
            </p:nvSpPr>
            <p:spPr bwMode="auto">
              <a:xfrm>
                <a:off x="1877864" y="4932685"/>
                <a:ext cx="3175" cy="779463"/>
              </a:xfrm>
              <a:prstGeom prst="rect">
                <a:avLst/>
              </a:prstGeom>
              <a:solidFill>
                <a:srgbClr val="F2C1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7" name="Rectangle 609"/>
              <p:cNvSpPr>
                <a:spLocks noChangeArrowheads="1"/>
              </p:cNvSpPr>
              <p:nvPr/>
            </p:nvSpPr>
            <p:spPr bwMode="auto">
              <a:xfrm>
                <a:off x="1881039" y="4932685"/>
                <a:ext cx="3175" cy="779463"/>
              </a:xfrm>
              <a:prstGeom prst="rect">
                <a:avLst/>
              </a:prstGeom>
              <a:solidFill>
                <a:srgbClr val="F0C0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9" name="Rectangle 611"/>
              <p:cNvSpPr>
                <a:spLocks noChangeArrowheads="1"/>
              </p:cNvSpPr>
              <p:nvPr/>
            </p:nvSpPr>
            <p:spPr bwMode="auto">
              <a:xfrm>
                <a:off x="1887389" y="4932685"/>
                <a:ext cx="4763" cy="779463"/>
              </a:xfrm>
              <a:prstGeom prst="rect">
                <a:avLst/>
              </a:prstGeom>
              <a:solidFill>
                <a:srgbClr val="EDBD8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0" name="Rectangle 612"/>
              <p:cNvSpPr>
                <a:spLocks noChangeArrowheads="1"/>
              </p:cNvSpPr>
              <p:nvPr/>
            </p:nvSpPr>
            <p:spPr bwMode="auto">
              <a:xfrm>
                <a:off x="1892152" y="4932685"/>
                <a:ext cx="4763" cy="779463"/>
              </a:xfrm>
              <a:prstGeom prst="rect">
                <a:avLst/>
              </a:prstGeom>
              <a:solidFill>
                <a:srgbClr val="EBBC8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2" name="Rectangle 614"/>
              <p:cNvSpPr>
                <a:spLocks noChangeArrowheads="1"/>
              </p:cNvSpPr>
              <p:nvPr/>
            </p:nvSpPr>
            <p:spPr bwMode="auto">
              <a:xfrm>
                <a:off x="1900089" y="4932685"/>
                <a:ext cx="3175" cy="779463"/>
              </a:xfrm>
              <a:prstGeom prst="rect">
                <a:avLst/>
              </a:prstGeom>
              <a:solidFill>
                <a:srgbClr val="E7B88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3" name="Rectangle 615"/>
              <p:cNvSpPr>
                <a:spLocks noChangeArrowheads="1"/>
              </p:cNvSpPr>
              <p:nvPr/>
            </p:nvSpPr>
            <p:spPr bwMode="auto">
              <a:xfrm>
                <a:off x="1903264" y="4932685"/>
                <a:ext cx="3175" cy="779463"/>
              </a:xfrm>
              <a:prstGeom prst="rect">
                <a:avLst/>
              </a:prstGeom>
              <a:solidFill>
                <a:srgbClr val="E5B78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5" name="Rectangle 617"/>
              <p:cNvSpPr>
                <a:spLocks noChangeArrowheads="1"/>
              </p:cNvSpPr>
              <p:nvPr/>
            </p:nvSpPr>
            <p:spPr bwMode="auto">
              <a:xfrm>
                <a:off x="1911202" y="4932685"/>
                <a:ext cx="1588" cy="779463"/>
              </a:xfrm>
              <a:prstGeom prst="rect">
                <a:avLst/>
              </a:prstGeom>
              <a:solidFill>
                <a:srgbClr val="E1B48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6" name="Rectangle 618"/>
              <p:cNvSpPr>
                <a:spLocks noChangeArrowheads="1"/>
              </p:cNvSpPr>
              <p:nvPr/>
            </p:nvSpPr>
            <p:spPr bwMode="auto">
              <a:xfrm>
                <a:off x="1912789" y="4932685"/>
                <a:ext cx="3175" cy="779463"/>
              </a:xfrm>
              <a:prstGeom prst="rect">
                <a:avLst/>
              </a:prstGeom>
              <a:solidFill>
                <a:srgbClr val="DFB38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7" name="Rectangle 619"/>
              <p:cNvSpPr>
                <a:spLocks noChangeArrowheads="1"/>
              </p:cNvSpPr>
              <p:nvPr/>
            </p:nvSpPr>
            <p:spPr bwMode="auto">
              <a:xfrm>
                <a:off x="1915964" y="4932685"/>
                <a:ext cx="3175" cy="779463"/>
              </a:xfrm>
              <a:prstGeom prst="rect">
                <a:avLst/>
              </a:prstGeom>
              <a:solidFill>
                <a:srgbClr val="DEB18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9" name="Rectangle 621"/>
              <p:cNvSpPr>
                <a:spLocks noChangeArrowheads="1"/>
              </p:cNvSpPr>
              <p:nvPr/>
            </p:nvSpPr>
            <p:spPr bwMode="auto">
              <a:xfrm>
                <a:off x="1922314" y="4932685"/>
                <a:ext cx="1588" cy="779463"/>
              </a:xfrm>
              <a:prstGeom prst="rect">
                <a:avLst/>
              </a:prstGeom>
              <a:solidFill>
                <a:srgbClr val="D9AE8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0" name="Rectangle 622"/>
              <p:cNvSpPr>
                <a:spLocks noChangeArrowheads="1"/>
              </p:cNvSpPr>
              <p:nvPr/>
            </p:nvSpPr>
            <p:spPr bwMode="auto">
              <a:xfrm>
                <a:off x="1923902" y="4932685"/>
                <a:ext cx="3175" cy="779463"/>
              </a:xfrm>
              <a:prstGeom prst="rect">
                <a:avLst/>
              </a:prstGeom>
              <a:solidFill>
                <a:srgbClr val="D7AC8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2" name="Rectangle 624"/>
              <p:cNvSpPr>
                <a:spLocks noChangeArrowheads="1"/>
              </p:cNvSpPr>
              <p:nvPr/>
            </p:nvSpPr>
            <p:spPr bwMode="auto">
              <a:xfrm>
                <a:off x="1930252" y="4932685"/>
                <a:ext cx="3175" cy="779463"/>
              </a:xfrm>
              <a:prstGeom prst="rect">
                <a:avLst/>
              </a:prstGeom>
              <a:solidFill>
                <a:srgbClr val="D2A87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3" name="Rectangle 625"/>
              <p:cNvSpPr>
                <a:spLocks noChangeArrowheads="1"/>
              </p:cNvSpPr>
              <p:nvPr/>
            </p:nvSpPr>
            <p:spPr bwMode="auto">
              <a:xfrm>
                <a:off x="1933427" y="4932685"/>
                <a:ext cx="3175" cy="779463"/>
              </a:xfrm>
              <a:prstGeom prst="rect">
                <a:avLst/>
              </a:prstGeom>
              <a:solidFill>
                <a:srgbClr val="D0A77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4" name="Rectangle 626"/>
              <p:cNvSpPr>
                <a:spLocks noChangeArrowheads="1"/>
              </p:cNvSpPr>
              <p:nvPr/>
            </p:nvSpPr>
            <p:spPr bwMode="auto">
              <a:xfrm>
                <a:off x="1936602" y="4932685"/>
                <a:ext cx="3175" cy="779463"/>
              </a:xfrm>
              <a:prstGeom prst="rect">
                <a:avLst/>
              </a:prstGeom>
              <a:solidFill>
                <a:srgbClr val="CEA5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6" name="Rectangle 628"/>
              <p:cNvSpPr>
                <a:spLocks noChangeArrowheads="1"/>
              </p:cNvSpPr>
              <p:nvPr/>
            </p:nvSpPr>
            <p:spPr bwMode="auto">
              <a:xfrm>
                <a:off x="1942952" y="4932685"/>
                <a:ext cx="1588" cy="779463"/>
              </a:xfrm>
              <a:prstGeom prst="rect">
                <a:avLst/>
              </a:prstGeom>
              <a:solidFill>
                <a:srgbClr val="C9A17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7" name="Rectangle 629"/>
              <p:cNvSpPr>
                <a:spLocks noChangeArrowheads="1"/>
              </p:cNvSpPr>
              <p:nvPr/>
            </p:nvSpPr>
            <p:spPr bwMode="auto">
              <a:xfrm>
                <a:off x="1944539" y="4932685"/>
                <a:ext cx="3175" cy="779463"/>
              </a:xfrm>
              <a:prstGeom prst="rect">
                <a:avLst/>
              </a:prstGeom>
              <a:solidFill>
                <a:srgbClr val="C79F7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8" name="Rectangle 630"/>
              <p:cNvSpPr>
                <a:spLocks noChangeArrowheads="1"/>
              </p:cNvSpPr>
              <p:nvPr/>
            </p:nvSpPr>
            <p:spPr bwMode="auto">
              <a:xfrm>
                <a:off x="1947714" y="4932685"/>
                <a:ext cx="3175" cy="779463"/>
              </a:xfrm>
              <a:prstGeom prst="rect">
                <a:avLst/>
              </a:prstGeom>
              <a:solidFill>
                <a:srgbClr val="C59E7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0" name="Rectangle 632"/>
              <p:cNvSpPr>
                <a:spLocks noChangeArrowheads="1"/>
              </p:cNvSpPr>
              <p:nvPr/>
            </p:nvSpPr>
            <p:spPr bwMode="auto">
              <a:xfrm>
                <a:off x="1954064" y="4932685"/>
                <a:ext cx="3175" cy="779463"/>
              </a:xfrm>
              <a:prstGeom prst="rect">
                <a:avLst/>
              </a:prstGeom>
              <a:solidFill>
                <a:srgbClr val="C099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1" name="Rectangle 633"/>
              <p:cNvSpPr>
                <a:spLocks noChangeArrowheads="1"/>
              </p:cNvSpPr>
              <p:nvPr/>
            </p:nvSpPr>
            <p:spPr bwMode="auto">
              <a:xfrm>
                <a:off x="1957239" y="4932685"/>
                <a:ext cx="3175" cy="779463"/>
              </a:xfrm>
              <a:prstGeom prst="rect">
                <a:avLst/>
              </a:prstGeom>
              <a:solidFill>
                <a:srgbClr val="BD977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3" name="Rectangle 635"/>
              <p:cNvSpPr>
                <a:spLocks noChangeArrowheads="1"/>
              </p:cNvSpPr>
              <p:nvPr/>
            </p:nvSpPr>
            <p:spPr bwMode="auto">
              <a:xfrm>
                <a:off x="1962002" y="4932685"/>
                <a:ext cx="3175" cy="779463"/>
              </a:xfrm>
              <a:prstGeom prst="rect">
                <a:avLst/>
              </a:prstGeom>
              <a:solidFill>
                <a:srgbClr val="B893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4" name="Rectangle 636"/>
              <p:cNvSpPr>
                <a:spLocks noChangeArrowheads="1"/>
              </p:cNvSpPr>
              <p:nvPr/>
            </p:nvSpPr>
            <p:spPr bwMode="auto">
              <a:xfrm>
                <a:off x="1965177" y="4932685"/>
                <a:ext cx="3175" cy="779463"/>
              </a:xfrm>
              <a:prstGeom prst="rect">
                <a:avLst/>
              </a:prstGeom>
              <a:solidFill>
                <a:srgbClr val="B5916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5" name="Rectangle 637"/>
              <p:cNvSpPr>
                <a:spLocks noChangeArrowheads="1"/>
              </p:cNvSpPr>
              <p:nvPr/>
            </p:nvSpPr>
            <p:spPr bwMode="auto">
              <a:xfrm>
                <a:off x="1968352" y="4932685"/>
                <a:ext cx="3175" cy="779463"/>
              </a:xfrm>
              <a:prstGeom prst="rect">
                <a:avLst/>
              </a:prstGeom>
              <a:solidFill>
                <a:srgbClr val="B38F6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7" name="Rectangle 639"/>
              <p:cNvSpPr>
                <a:spLocks noChangeArrowheads="1"/>
              </p:cNvSpPr>
              <p:nvPr/>
            </p:nvSpPr>
            <p:spPr bwMode="auto">
              <a:xfrm>
                <a:off x="1974702" y="4932685"/>
                <a:ext cx="3175" cy="779463"/>
              </a:xfrm>
              <a:prstGeom prst="rect">
                <a:avLst/>
              </a:prstGeom>
              <a:solidFill>
                <a:srgbClr val="AD8A6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8" name="Rectangle 640"/>
              <p:cNvSpPr>
                <a:spLocks noChangeArrowheads="1"/>
              </p:cNvSpPr>
              <p:nvPr/>
            </p:nvSpPr>
            <p:spPr bwMode="auto">
              <a:xfrm>
                <a:off x="1977877" y="4932685"/>
                <a:ext cx="1588" cy="779463"/>
              </a:xfrm>
              <a:prstGeom prst="rect">
                <a:avLst/>
              </a:prstGeom>
              <a:solidFill>
                <a:srgbClr val="AB88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9" name="Rectangle 641"/>
              <p:cNvSpPr>
                <a:spLocks noChangeArrowheads="1"/>
              </p:cNvSpPr>
              <p:nvPr/>
            </p:nvSpPr>
            <p:spPr bwMode="auto">
              <a:xfrm>
                <a:off x="1979464" y="4932685"/>
                <a:ext cx="3175" cy="779463"/>
              </a:xfrm>
              <a:prstGeom prst="rect">
                <a:avLst/>
              </a:prstGeom>
              <a:solidFill>
                <a:srgbClr val="A987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1" name="Rectangle 643"/>
              <p:cNvSpPr>
                <a:spLocks noChangeArrowheads="1"/>
              </p:cNvSpPr>
              <p:nvPr/>
            </p:nvSpPr>
            <p:spPr bwMode="auto">
              <a:xfrm>
                <a:off x="1985814" y="4932685"/>
                <a:ext cx="3175" cy="779463"/>
              </a:xfrm>
              <a:prstGeom prst="rect">
                <a:avLst/>
              </a:prstGeom>
              <a:solidFill>
                <a:srgbClr val="A4836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2" name="Rectangle 644"/>
              <p:cNvSpPr>
                <a:spLocks noChangeArrowheads="1"/>
              </p:cNvSpPr>
              <p:nvPr/>
            </p:nvSpPr>
            <p:spPr bwMode="auto">
              <a:xfrm>
                <a:off x="1988989" y="4932685"/>
                <a:ext cx="3175" cy="779463"/>
              </a:xfrm>
              <a:prstGeom prst="rect">
                <a:avLst/>
              </a:prstGeom>
              <a:solidFill>
                <a:srgbClr val="A2816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4" name="Rectangle 646"/>
              <p:cNvSpPr>
                <a:spLocks noChangeArrowheads="1"/>
              </p:cNvSpPr>
              <p:nvPr/>
            </p:nvSpPr>
            <p:spPr bwMode="auto">
              <a:xfrm>
                <a:off x="1995339" y="4932685"/>
                <a:ext cx="3175" cy="779463"/>
              </a:xfrm>
              <a:prstGeom prst="rect">
                <a:avLst/>
              </a:prstGeom>
              <a:solidFill>
                <a:srgbClr val="9D7D5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5" name="Rectangle 647"/>
              <p:cNvSpPr>
                <a:spLocks noChangeArrowheads="1"/>
              </p:cNvSpPr>
              <p:nvPr/>
            </p:nvSpPr>
            <p:spPr bwMode="auto">
              <a:xfrm>
                <a:off x="1998514" y="4932685"/>
                <a:ext cx="1588" cy="779463"/>
              </a:xfrm>
              <a:prstGeom prst="rect">
                <a:avLst/>
              </a:prstGeom>
              <a:solidFill>
                <a:srgbClr val="9B7C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6" name="Rectangle 648"/>
              <p:cNvSpPr>
                <a:spLocks noChangeArrowheads="1"/>
              </p:cNvSpPr>
              <p:nvPr/>
            </p:nvSpPr>
            <p:spPr bwMode="auto">
              <a:xfrm>
                <a:off x="2000102" y="4932685"/>
                <a:ext cx="3175" cy="779463"/>
              </a:xfrm>
              <a:prstGeom prst="rect">
                <a:avLst/>
              </a:prstGeom>
              <a:solidFill>
                <a:srgbClr val="98795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8" name="Rectangle 650"/>
              <p:cNvSpPr>
                <a:spLocks noChangeArrowheads="1"/>
              </p:cNvSpPr>
              <p:nvPr/>
            </p:nvSpPr>
            <p:spPr bwMode="auto">
              <a:xfrm>
                <a:off x="2006452" y="4932685"/>
                <a:ext cx="1588" cy="779463"/>
              </a:xfrm>
              <a:prstGeom prst="rect">
                <a:avLst/>
              </a:prstGeom>
              <a:solidFill>
                <a:srgbClr val="94765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9" name="Rectangle 651"/>
              <p:cNvSpPr>
                <a:spLocks noChangeArrowheads="1"/>
              </p:cNvSpPr>
              <p:nvPr/>
            </p:nvSpPr>
            <p:spPr bwMode="auto">
              <a:xfrm>
                <a:off x="2008039" y="4932685"/>
                <a:ext cx="3175" cy="779463"/>
              </a:xfrm>
              <a:prstGeom prst="rect">
                <a:avLst/>
              </a:prstGeom>
              <a:solidFill>
                <a:srgbClr val="92755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0" name="Rectangle 652"/>
              <p:cNvSpPr>
                <a:spLocks noChangeArrowheads="1"/>
              </p:cNvSpPr>
              <p:nvPr/>
            </p:nvSpPr>
            <p:spPr bwMode="auto">
              <a:xfrm>
                <a:off x="2011214" y="4932685"/>
                <a:ext cx="3175" cy="779463"/>
              </a:xfrm>
              <a:prstGeom prst="rect">
                <a:avLst/>
              </a:prstGeom>
              <a:solidFill>
                <a:srgbClr val="90735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2" name="Rectangle 654"/>
              <p:cNvSpPr>
                <a:spLocks noChangeArrowheads="1"/>
              </p:cNvSpPr>
              <p:nvPr/>
            </p:nvSpPr>
            <p:spPr bwMode="auto">
              <a:xfrm>
                <a:off x="2017564" y="4932685"/>
                <a:ext cx="3175" cy="779463"/>
              </a:xfrm>
              <a:prstGeom prst="rect">
                <a:avLst/>
              </a:prstGeom>
              <a:solidFill>
                <a:srgbClr val="8C705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3" name="Rectangle 655"/>
              <p:cNvSpPr>
                <a:spLocks noChangeArrowheads="1"/>
              </p:cNvSpPr>
              <p:nvPr/>
            </p:nvSpPr>
            <p:spPr bwMode="auto">
              <a:xfrm>
                <a:off x="2020739" y="4932685"/>
                <a:ext cx="4763" cy="779463"/>
              </a:xfrm>
              <a:prstGeom prst="rect">
                <a:avLst/>
              </a:prstGeom>
              <a:solidFill>
                <a:srgbClr val="8A6E5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5" name="Rectangle 657"/>
              <p:cNvSpPr>
                <a:spLocks noChangeArrowheads="1"/>
              </p:cNvSpPr>
              <p:nvPr/>
            </p:nvSpPr>
            <p:spPr bwMode="auto">
              <a:xfrm>
                <a:off x="2028677" y="4932685"/>
                <a:ext cx="3175" cy="779463"/>
              </a:xfrm>
              <a:prstGeom prst="rect">
                <a:avLst/>
              </a:prstGeom>
              <a:solidFill>
                <a:srgbClr val="866B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6" name="Rectangle 658"/>
              <p:cNvSpPr>
                <a:spLocks noChangeArrowheads="1"/>
              </p:cNvSpPr>
              <p:nvPr/>
            </p:nvSpPr>
            <p:spPr bwMode="auto">
              <a:xfrm>
                <a:off x="2031852" y="4932685"/>
                <a:ext cx="3175" cy="779463"/>
              </a:xfrm>
              <a:prstGeom prst="rect">
                <a:avLst/>
              </a:prstGeom>
              <a:solidFill>
                <a:srgbClr val="846A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8" name="Rectangle 660"/>
              <p:cNvSpPr>
                <a:spLocks noChangeArrowheads="1"/>
              </p:cNvSpPr>
              <p:nvPr/>
            </p:nvSpPr>
            <p:spPr bwMode="auto">
              <a:xfrm>
                <a:off x="2038202" y="4932685"/>
                <a:ext cx="3175" cy="779463"/>
              </a:xfrm>
              <a:prstGeom prst="rect">
                <a:avLst/>
              </a:prstGeom>
              <a:solidFill>
                <a:srgbClr val="80674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9" name="Rectangle 661"/>
              <p:cNvSpPr>
                <a:spLocks noChangeArrowheads="1"/>
              </p:cNvSpPr>
              <p:nvPr/>
            </p:nvSpPr>
            <p:spPr bwMode="auto">
              <a:xfrm>
                <a:off x="2041377" y="4932685"/>
                <a:ext cx="4763" cy="779463"/>
              </a:xfrm>
              <a:prstGeom prst="rect">
                <a:avLst/>
              </a:prstGeom>
              <a:solidFill>
                <a:srgbClr val="7F654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1" name="Rectangle 663"/>
              <p:cNvSpPr>
                <a:spLocks noChangeArrowheads="1"/>
              </p:cNvSpPr>
              <p:nvPr/>
            </p:nvSpPr>
            <p:spPr bwMode="auto">
              <a:xfrm>
                <a:off x="2050902" y="4932685"/>
                <a:ext cx="3175" cy="779463"/>
              </a:xfrm>
              <a:prstGeom prst="rect">
                <a:avLst/>
              </a:prstGeom>
              <a:solidFill>
                <a:srgbClr val="7C624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4" name="Rectangle 666"/>
              <p:cNvSpPr>
                <a:spLocks noChangeArrowheads="1"/>
              </p:cNvSpPr>
              <p:nvPr/>
            </p:nvSpPr>
            <p:spPr bwMode="auto">
              <a:xfrm>
                <a:off x="2069952" y="4932685"/>
                <a:ext cx="1588" cy="779463"/>
              </a:xfrm>
              <a:prstGeom prst="rect">
                <a:avLst/>
              </a:prstGeom>
              <a:solidFill>
                <a:srgbClr val="765E4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7" name="Rectangle 669"/>
              <p:cNvSpPr>
                <a:spLocks noChangeArrowheads="1"/>
              </p:cNvSpPr>
              <p:nvPr/>
            </p:nvSpPr>
            <p:spPr bwMode="auto">
              <a:xfrm rot="16200000">
                <a:off x="6773980" y="4535541"/>
                <a:ext cx="864097" cy="52322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b="1" dirty="0" smtClean="0">
                    <a:solidFill>
                      <a:srgbClr val="000000"/>
                    </a:solidFill>
                    <a:latin typeface="Arial" pitchFamily="34" charset="0"/>
                  </a:rPr>
                  <a:t>Rapports </a:t>
                </a:r>
                <a:r>
                  <a:rPr lang="en-US" sz="1200" b="1" dirty="0" smtClean="0">
                    <a:solidFill>
                      <a:srgbClr val="000000"/>
                    </a:solidFill>
                    <a:latin typeface="Arial" pitchFamily="34" charset="0"/>
                  </a:rPr>
                  <a:t>pays</a:t>
                </a: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b="1" dirty="0" err="1" smtClean="0">
                    <a:solidFill>
                      <a:srgbClr val="000000"/>
                    </a:solidFill>
                    <a:latin typeface="Arial" pitchFamily="34" charset="0"/>
                  </a:rPr>
                  <a:t>approfondis</a:t>
                </a:r>
                <a:endParaRPr lang="en-US" sz="1100" b="1" dirty="0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2852" name="Rectangle 804"/>
              <p:cNvSpPr>
                <a:spLocks noChangeArrowheads="1"/>
              </p:cNvSpPr>
              <p:nvPr/>
            </p:nvSpPr>
            <p:spPr bwMode="auto">
              <a:xfrm rot="16200000">
                <a:off x="6912157" y="5584594"/>
                <a:ext cx="792088" cy="369332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Revue de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b="1" dirty="0" err="1" smtClean="0">
                    <a:solidFill>
                      <a:srgbClr val="000000"/>
                    </a:solidFill>
                    <a:latin typeface="Arial" pitchFamily="34" charset="0"/>
                  </a:rPr>
                  <a:t>p</a:t>
                </a:r>
                <a:r>
                  <a:rPr kumimoji="0" lang="en-US" sz="1200" b="1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olitiques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2857" name="Rectangle 809"/>
            <p:cNvSpPr>
              <a:spLocks noChangeArrowheads="1"/>
            </p:cNvSpPr>
            <p:nvPr/>
          </p:nvSpPr>
          <p:spPr bwMode="auto">
            <a:xfrm>
              <a:off x="6513513" y="2451101"/>
              <a:ext cx="12700" cy="1609725"/>
            </a:xfrm>
            <a:prstGeom prst="rect">
              <a:avLst/>
            </a:prstGeom>
            <a:solidFill>
              <a:srgbClr val="7A614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8" name="Rectangle 810"/>
            <p:cNvSpPr>
              <a:spLocks noChangeArrowheads="1"/>
            </p:cNvSpPr>
            <p:nvPr/>
          </p:nvSpPr>
          <p:spPr bwMode="auto">
            <a:xfrm>
              <a:off x="6526213" y="2451101"/>
              <a:ext cx="9525" cy="1609725"/>
            </a:xfrm>
            <a:prstGeom prst="rect">
              <a:avLst/>
            </a:prstGeom>
            <a:solidFill>
              <a:srgbClr val="7C624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9" name="Rectangle 811"/>
            <p:cNvSpPr>
              <a:spLocks noChangeArrowheads="1"/>
            </p:cNvSpPr>
            <p:nvPr/>
          </p:nvSpPr>
          <p:spPr bwMode="auto">
            <a:xfrm>
              <a:off x="6535738" y="2451101"/>
              <a:ext cx="9525" cy="1609725"/>
            </a:xfrm>
            <a:prstGeom prst="rect">
              <a:avLst/>
            </a:prstGeom>
            <a:solidFill>
              <a:srgbClr val="7D644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0" name="Rectangle 812"/>
            <p:cNvSpPr>
              <a:spLocks noChangeArrowheads="1"/>
            </p:cNvSpPr>
            <p:nvPr/>
          </p:nvSpPr>
          <p:spPr bwMode="auto">
            <a:xfrm>
              <a:off x="6545263" y="2451101"/>
              <a:ext cx="9525" cy="1609725"/>
            </a:xfrm>
            <a:prstGeom prst="rect">
              <a:avLst/>
            </a:prstGeom>
            <a:solidFill>
              <a:srgbClr val="7F65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1" name="Rectangle 813"/>
            <p:cNvSpPr>
              <a:spLocks noChangeArrowheads="1"/>
            </p:cNvSpPr>
            <p:nvPr/>
          </p:nvSpPr>
          <p:spPr bwMode="auto">
            <a:xfrm>
              <a:off x="6554788" y="2451101"/>
              <a:ext cx="9525" cy="1609725"/>
            </a:xfrm>
            <a:prstGeom prst="rect">
              <a:avLst/>
            </a:prstGeom>
            <a:solidFill>
              <a:srgbClr val="80674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2" name="Rectangle 814"/>
            <p:cNvSpPr>
              <a:spLocks noChangeArrowheads="1"/>
            </p:cNvSpPr>
            <p:nvPr/>
          </p:nvSpPr>
          <p:spPr bwMode="auto">
            <a:xfrm>
              <a:off x="6564313" y="2451101"/>
              <a:ext cx="9525" cy="1609725"/>
            </a:xfrm>
            <a:prstGeom prst="rect">
              <a:avLst/>
            </a:prstGeom>
            <a:solidFill>
              <a:srgbClr val="82684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3" name="Rectangle 815"/>
            <p:cNvSpPr>
              <a:spLocks noChangeArrowheads="1"/>
            </p:cNvSpPr>
            <p:nvPr/>
          </p:nvSpPr>
          <p:spPr bwMode="auto">
            <a:xfrm>
              <a:off x="6573838" y="2451101"/>
              <a:ext cx="7938" cy="1609725"/>
            </a:xfrm>
            <a:prstGeom prst="rect">
              <a:avLst/>
            </a:prstGeom>
            <a:solidFill>
              <a:srgbClr val="846A5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4" name="Rectangle 816"/>
            <p:cNvSpPr>
              <a:spLocks noChangeArrowheads="1"/>
            </p:cNvSpPr>
            <p:nvPr/>
          </p:nvSpPr>
          <p:spPr bwMode="auto">
            <a:xfrm>
              <a:off x="6581775" y="2451101"/>
              <a:ext cx="6350" cy="1609725"/>
            </a:xfrm>
            <a:prstGeom prst="rect">
              <a:avLst/>
            </a:prstGeom>
            <a:solidFill>
              <a:srgbClr val="866B5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5" name="Rectangle 817"/>
            <p:cNvSpPr>
              <a:spLocks noChangeArrowheads="1"/>
            </p:cNvSpPr>
            <p:nvPr/>
          </p:nvSpPr>
          <p:spPr bwMode="auto">
            <a:xfrm>
              <a:off x="6588125" y="2451101"/>
              <a:ext cx="7938" cy="1609725"/>
            </a:xfrm>
            <a:prstGeom prst="rect">
              <a:avLst/>
            </a:prstGeom>
            <a:solidFill>
              <a:srgbClr val="886C5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6" name="Rectangle 818"/>
            <p:cNvSpPr>
              <a:spLocks noChangeArrowheads="1"/>
            </p:cNvSpPr>
            <p:nvPr/>
          </p:nvSpPr>
          <p:spPr bwMode="auto">
            <a:xfrm>
              <a:off x="6596063" y="2451101"/>
              <a:ext cx="7938" cy="1609725"/>
            </a:xfrm>
            <a:prstGeom prst="rect">
              <a:avLst/>
            </a:prstGeom>
            <a:solidFill>
              <a:srgbClr val="8A6E5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7" name="Rectangle 819"/>
            <p:cNvSpPr>
              <a:spLocks noChangeArrowheads="1"/>
            </p:cNvSpPr>
            <p:nvPr/>
          </p:nvSpPr>
          <p:spPr bwMode="auto">
            <a:xfrm>
              <a:off x="6604000" y="2451101"/>
              <a:ext cx="6350" cy="1609725"/>
            </a:xfrm>
            <a:prstGeom prst="rect">
              <a:avLst/>
            </a:prstGeom>
            <a:solidFill>
              <a:srgbClr val="8C6F5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8" name="Rectangle 820"/>
            <p:cNvSpPr>
              <a:spLocks noChangeArrowheads="1"/>
            </p:cNvSpPr>
            <p:nvPr/>
          </p:nvSpPr>
          <p:spPr bwMode="auto">
            <a:xfrm>
              <a:off x="6610350" y="2451101"/>
              <a:ext cx="7938" cy="1609725"/>
            </a:xfrm>
            <a:prstGeom prst="rect">
              <a:avLst/>
            </a:prstGeom>
            <a:solidFill>
              <a:srgbClr val="8E715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9" name="Rectangle 821"/>
            <p:cNvSpPr>
              <a:spLocks noChangeArrowheads="1"/>
            </p:cNvSpPr>
            <p:nvPr/>
          </p:nvSpPr>
          <p:spPr bwMode="auto">
            <a:xfrm>
              <a:off x="6618288" y="2451101"/>
              <a:ext cx="4763" cy="1609725"/>
            </a:xfrm>
            <a:prstGeom prst="rect">
              <a:avLst/>
            </a:prstGeom>
            <a:solidFill>
              <a:srgbClr val="90725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0" name="Rectangle 822"/>
            <p:cNvSpPr>
              <a:spLocks noChangeArrowheads="1"/>
            </p:cNvSpPr>
            <p:nvPr/>
          </p:nvSpPr>
          <p:spPr bwMode="auto">
            <a:xfrm>
              <a:off x="6623050" y="2451101"/>
              <a:ext cx="4763" cy="1609725"/>
            </a:xfrm>
            <a:prstGeom prst="rect">
              <a:avLst/>
            </a:prstGeom>
            <a:solidFill>
              <a:srgbClr val="91745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1" name="Rectangle 823"/>
            <p:cNvSpPr>
              <a:spLocks noChangeArrowheads="1"/>
            </p:cNvSpPr>
            <p:nvPr/>
          </p:nvSpPr>
          <p:spPr bwMode="auto">
            <a:xfrm>
              <a:off x="6627813" y="2451101"/>
              <a:ext cx="4763" cy="1609725"/>
            </a:xfrm>
            <a:prstGeom prst="rect">
              <a:avLst/>
            </a:prstGeom>
            <a:solidFill>
              <a:srgbClr val="93755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2" name="Rectangle 824"/>
            <p:cNvSpPr>
              <a:spLocks noChangeArrowheads="1"/>
            </p:cNvSpPr>
            <p:nvPr/>
          </p:nvSpPr>
          <p:spPr bwMode="auto">
            <a:xfrm>
              <a:off x="6632575" y="2451101"/>
              <a:ext cx="7938" cy="1609725"/>
            </a:xfrm>
            <a:prstGeom prst="rect">
              <a:avLst/>
            </a:prstGeom>
            <a:solidFill>
              <a:srgbClr val="95775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3" name="Rectangle 825"/>
            <p:cNvSpPr>
              <a:spLocks noChangeArrowheads="1"/>
            </p:cNvSpPr>
            <p:nvPr/>
          </p:nvSpPr>
          <p:spPr bwMode="auto">
            <a:xfrm>
              <a:off x="6640513" y="2451101"/>
              <a:ext cx="4763" cy="1609725"/>
            </a:xfrm>
            <a:prstGeom prst="rect">
              <a:avLst/>
            </a:prstGeom>
            <a:solidFill>
              <a:srgbClr val="97785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4" name="Rectangle 826"/>
            <p:cNvSpPr>
              <a:spLocks noChangeArrowheads="1"/>
            </p:cNvSpPr>
            <p:nvPr/>
          </p:nvSpPr>
          <p:spPr bwMode="auto">
            <a:xfrm>
              <a:off x="6645275" y="2451101"/>
              <a:ext cx="6350" cy="1609725"/>
            </a:xfrm>
            <a:prstGeom prst="rect">
              <a:avLst/>
            </a:prstGeom>
            <a:solidFill>
              <a:srgbClr val="997A5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5" name="Rectangle 827"/>
            <p:cNvSpPr>
              <a:spLocks noChangeArrowheads="1"/>
            </p:cNvSpPr>
            <p:nvPr/>
          </p:nvSpPr>
          <p:spPr bwMode="auto">
            <a:xfrm>
              <a:off x="6651625" y="2451101"/>
              <a:ext cx="6350" cy="1609725"/>
            </a:xfrm>
            <a:prstGeom prst="rect">
              <a:avLst/>
            </a:prstGeom>
            <a:solidFill>
              <a:srgbClr val="9B7C5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6" name="Rectangle 828"/>
            <p:cNvSpPr>
              <a:spLocks noChangeArrowheads="1"/>
            </p:cNvSpPr>
            <p:nvPr/>
          </p:nvSpPr>
          <p:spPr bwMode="auto">
            <a:xfrm>
              <a:off x="6657975" y="2451101"/>
              <a:ext cx="7938" cy="1609725"/>
            </a:xfrm>
            <a:prstGeom prst="rect">
              <a:avLst/>
            </a:prstGeom>
            <a:solidFill>
              <a:srgbClr val="9D7D5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7" name="Rectangle 829"/>
            <p:cNvSpPr>
              <a:spLocks noChangeArrowheads="1"/>
            </p:cNvSpPr>
            <p:nvPr/>
          </p:nvSpPr>
          <p:spPr bwMode="auto">
            <a:xfrm>
              <a:off x="6665913" y="2451101"/>
              <a:ext cx="3175" cy="1609725"/>
            </a:xfrm>
            <a:prstGeom prst="rect">
              <a:avLst/>
            </a:prstGeom>
            <a:solidFill>
              <a:srgbClr val="9F7F6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8" name="Rectangle 830"/>
            <p:cNvSpPr>
              <a:spLocks noChangeArrowheads="1"/>
            </p:cNvSpPr>
            <p:nvPr/>
          </p:nvSpPr>
          <p:spPr bwMode="auto">
            <a:xfrm>
              <a:off x="6669088" y="2451101"/>
              <a:ext cx="4763" cy="1609725"/>
            </a:xfrm>
            <a:prstGeom prst="rect">
              <a:avLst/>
            </a:prstGeom>
            <a:solidFill>
              <a:srgbClr val="A1816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9" name="Rectangle 831"/>
            <p:cNvSpPr>
              <a:spLocks noChangeArrowheads="1"/>
            </p:cNvSpPr>
            <p:nvPr/>
          </p:nvSpPr>
          <p:spPr bwMode="auto">
            <a:xfrm>
              <a:off x="6673850" y="2451101"/>
              <a:ext cx="6350" cy="1609725"/>
            </a:xfrm>
            <a:prstGeom prst="rect">
              <a:avLst/>
            </a:prstGeom>
            <a:solidFill>
              <a:srgbClr val="A3826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0" name="Rectangle 832"/>
            <p:cNvSpPr>
              <a:spLocks noChangeArrowheads="1"/>
            </p:cNvSpPr>
            <p:nvPr/>
          </p:nvSpPr>
          <p:spPr bwMode="auto">
            <a:xfrm>
              <a:off x="6680200" y="2451101"/>
              <a:ext cx="4763" cy="1609725"/>
            </a:xfrm>
            <a:prstGeom prst="rect">
              <a:avLst/>
            </a:prstGeom>
            <a:solidFill>
              <a:srgbClr val="A5846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1" name="Rectangle 833"/>
            <p:cNvSpPr>
              <a:spLocks noChangeArrowheads="1"/>
            </p:cNvSpPr>
            <p:nvPr/>
          </p:nvSpPr>
          <p:spPr bwMode="auto">
            <a:xfrm>
              <a:off x="6684963" y="2451101"/>
              <a:ext cx="7938" cy="1609725"/>
            </a:xfrm>
            <a:prstGeom prst="rect">
              <a:avLst/>
            </a:prstGeom>
            <a:solidFill>
              <a:srgbClr val="A7856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2" name="Rectangle 834"/>
            <p:cNvSpPr>
              <a:spLocks noChangeArrowheads="1"/>
            </p:cNvSpPr>
            <p:nvPr/>
          </p:nvSpPr>
          <p:spPr bwMode="auto">
            <a:xfrm>
              <a:off x="6692900" y="2451101"/>
              <a:ext cx="4763" cy="1609725"/>
            </a:xfrm>
            <a:prstGeom prst="rect">
              <a:avLst/>
            </a:prstGeom>
            <a:solidFill>
              <a:srgbClr val="A9876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3" name="Rectangle 835"/>
            <p:cNvSpPr>
              <a:spLocks noChangeArrowheads="1"/>
            </p:cNvSpPr>
            <p:nvPr/>
          </p:nvSpPr>
          <p:spPr bwMode="auto">
            <a:xfrm>
              <a:off x="6697663" y="2451101"/>
              <a:ext cx="6350" cy="1609725"/>
            </a:xfrm>
            <a:prstGeom prst="rect">
              <a:avLst/>
            </a:prstGeom>
            <a:solidFill>
              <a:srgbClr val="AB886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4" name="Rectangle 836"/>
            <p:cNvSpPr>
              <a:spLocks noChangeArrowheads="1"/>
            </p:cNvSpPr>
            <p:nvPr/>
          </p:nvSpPr>
          <p:spPr bwMode="auto">
            <a:xfrm>
              <a:off x="6704013" y="2451101"/>
              <a:ext cx="3175" cy="1609725"/>
            </a:xfrm>
            <a:prstGeom prst="rect">
              <a:avLst/>
            </a:prstGeom>
            <a:solidFill>
              <a:srgbClr val="AD8A6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5" name="Rectangle 837"/>
            <p:cNvSpPr>
              <a:spLocks noChangeArrowheads="1"/>
            </p:cNvSpPr>
            <p:nvPr/>
          </p:nvSpPr>
          <p:spPr bwMode="auto">
            <a:xfrm>
              <a:off x="6707188" y="2451101"/>
              <a:ext cx="6350" cy="1609725"/>
            </a:xfrm>
            <a:prstGeom prst="rect">
              <a:avLst/>
            </a:prstGeom>
            <a:solidFill>
              <a:srgbClr val="AF8C6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6" name="Rectangle 838"/>
            <p:cNvSpPr>
              <a:spLocks noChangeArrowheads="1"/>
            </p:cNvSpPr>
            <p:nvPr/>
          </p:nvSpPr>
          <p:spPr bwMode="auto">
            <a:xfrm>
              <a:off x="6713538" y="2451101"/>
              <a:ext cx="4763" cy="1609725"/>
            </a:xfrm>
            <a:prstGeom prst="rect">
              <a:avLst/>
            </a:prstGeom>
            <a:solidFill>
              <a:srgbClr val="B18D6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7" name="Rectangle 839"/>
            <p:cNvSpPr>
              <a:spLocks noChangeArrowheads="1"/>
            </p:cNvSpPr>
            <p:nvPr/>
          </p:nvSpPr>
          <p:spPr bwMode="auto">
            <a:xfrm>
              <a:off x="6718300" y="2451101"/>
              <a:ext cx="6350" cy="1609725"/>
            </a:xfrm>
            <a:prstGeom prst="rect">
              <a:avLst/>
            </a:prstGeom>
            <a:solidFill>
              <a:srgbClr val="B38F6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8" name="Rectangle 840"/>
            <p:cNvSpPr>
              <a:spLocks noChangeArrowheads="1"/>
            </p:cNvSpPr>
            <p:nvPr/>
          </p:nvSpPr>
          <p:spPr bwMode="auto">
            <a:xfrm>
              <a:off x="6724650" y="2451101"/>
              <a:ext cx="4763" cy="1609725"/>
            </a:xfrm>
            <a:prstGeom prst="rect">
              <a:avLst/>
            </a:prstGeom>
            <a:solidFill>
              <a:srgbClr val="B5916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9" name="Rectangle 841"/>
            <p:cNvSpPr>
              <a:spLocks noChangeArrowheads="1"/>
            </p:cNvSpPr>
            <p:nvPr/>
          </p:nvSpPr>
          <p:spPr bwMode="auto">
            <a:xfrm>
              <a:off x="6729413" y="2451101"/>
              <a:ext cx="4763" cy="1609725"/>
            </a:xfrm>
            <a:prstGeom prst="rect">
              <a:avLst/>
            </a:prstGeom>
            <a:solidFill>
              <a:srgbClr val="B7926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0" name="Rectangle 842"/>
            <p:cNvSpPr>
              <a:spLocks noChangeArrowheads="1"/>
            </p:cNvSpPr>
            <p:nvPr/>
          </p:nvSpPr>
          <p:spPr bwMode="auto">
            <a:xfrm>
              <a:off x="6734175" y="2451101"/>
              <a:ext cx="4763" cy="1609725"/>
            </a:xfrm>
            <a:prstGeom prst="rect">
              <a:avLst/>
            </a:prstGeom>
            <a:solidFill>
              <a:srgbClr val="B9936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1" name="Rectangle 843"/>
            <p:cNvSpPr>
              <a:spLocks noChangeArrowheads="1"/>
            </p:cNvSpPr>
            <p:nvPr/>
          </p:nvSpPr>
          <p:spPr bwMode="auto">
            <a:xfrm>
              <a:off x="6738938" y="2451101"/>
              <a:ext cx="3175" cy="1609725"/>
            </a:xfrm>
            <a:prstGeom prst="rect">
              <a:avLst/>
            </a:prstGeom>
            <a:solidFill>
              <a:srgbClr val="BA957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2" name="Rectangle 844"/>
            <p:cNvSpPr>
              <a:spLocks noChangeArrowheads="1"/>
            </p:cNvSpPr>
            <p:nvPr/>
          </p:nvSpPr>
          <p:spPr bwMode="auto">
            <a:xfrm>
              <a:off x="6742113" y="2451101"/>
              <a:ext cx="4763" cy="1609725"/>
            </a:xfrm>
            <a:prstGeom prst="rect">
              <a:avLst/>
            </a:prstGeom>
            <a:solidFill>
              <a:srgbClr val="BC967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3" name="Rectangle 845"/>
            <p:cNvSpPr>
              <a:spLocks noChangeArrowheads="1"/>
            </p:cNvSpPr>
            <p:nvPr/>
          </p:nvSpPr>
          <p:spPr bwMode="auto">
            <a:xfrm>
              <a:off x="6746875" y="2451101"/>
              <a:ext cx="4763" cy="1609725"/>
            </a:xfrm>
            <a:prstGeom prst="rect">
              <a:avLst/>
            </a:prstGeom>
            <a:solidFill>
              <a:srgbClr val="BE977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4" name="Rectangle 846"/>
            <p:cNvSpPr>
              <a:spLocks noChangeArrowheads="1"/>
            </p:cNvSpPr>
            <p:nvPr/>
          </p:nvSpPr>
          <p:spPr bwMode="auto">
            <a:xfrm>
              <a:off x="6751638" y="2451101"/>
              <a:ext cx="4763" cy="1609725"/>
            </a:xfrm>
            <a:prstGeom prst="rect">
              <a:avLst/>
            </a:prstGeom>
            <a:solidFill>
              <a:srgbClr val="BF997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5" name="Rectangle 847"/>
            <p:cNvSpPr>
              <a:spLocks noChangeArrowheads="1"/>
            </p:cNvSpPr>
            <p:nvPr/>
          </p:nvSpPr>
          <p:spPr bwMode="auto">
            <a:xfrm>
              <a:off x="6756400" y="2451101"/>
              <a:ext cx="4763" cy="1609725"/>
            </a:xfrm>
            <a:prstGeom prst="rect">
              <a:avLst/>
            </a:prstGeom>
            <a:solidFill>
              <a:srgbClr val="C19A7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6" name="Rectangle 848"/>
            <p:cNvSpPr>
              <a:spLocks noChangeArrowheads="1"/>
            </p:cNvSpPr>
            <p:nvPr/>
          </p:nvSpPr>
          <p:spPr bwMode="auto">
            <a:xfrm>
              <a:off x="6761163" y="2451101"/>
              <a:ext cx="4763" cy="1609725"/>
            </a:xfrm>
            <a:prstGeom prst="rect">
              <a:avLst/>
            </a:prstGeom>
            <a:solidFill>
              <a:srgbClr val="C39C7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7" name="Rectangle 849"/>
            <p:cNvSpPr>
              <a:spLocks noChangeArrowheads="1"/>
            </p:cNvSpPr>
            <p:nvPr/>
          </p:nvSpPr>
          <p:spPr bwMode="auto">
            <a:xfrm>
              <a:off x="6765925" y="2451101"/>
              <a:ext cx="6350" cy="1609725"/>
            </a:xfrm>
            <a:prstGeom prst="rect">
              <a:avLst/>
            </a:prstGeom>
            <a:solidFill>
              <a:srgbClr val="C59D7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8" name="Rectangle 850"/>
            <p:cNvSpPr>
              <a:spLocks noChangeArrowheads="1"/>
            </p:cNvSpPr>
            <p:nvPr/>
          </p:nvSpPr>
          <p:spPr bwMode="auto">
            <a:xfrm>
              <a:off x="6772275" y="2451101"/>
              <a:ext cx="6350" cy="1609725"/>
            </a:xfrm>
            <a:prstGeom prst="rect">
              <a:avLst/>
            </a:prstGeom>
            <a:solidFill>
              <a:srgbClr val="C79F7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9" name="Rectangle 851"/>
            <p:cNvSpPr>
              <a:spLocks noChangeArrowheads="1"/>
            </p:cNvSpPr>
            <p:nvPr/>
          </p:nvSpPr>
          <p:spPr bwMode="auto">
            <a:xfrm>
              <a:off x="6778625" y="2451101"/>
              <a:ext cx="6350" cy="1609725"/>
            </a:xfrm>
            <a:prstGeom prst="rect">
              <a:avLst/>
            </a:prstGeom>
            <a:solidFill>
              <a:srgbClr val="C9A17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0" name="Rectangle 852"/>
            <p:cNvSpPr>
              <a:spLocks noChangeArrowheads="1"/>
            </p:cNvSpPr>
            <p:nvPr/>
          </p:nvSpPr>
          <p:spPr bwMode="auto">
            <a:xfrm>
              <a:off x="6784975" y="2451101"/>
              <a:ext cx="4763" cy="1609725"/>
            </a:xfrm>
            <a:prstGeom prst="rect">
              <a:avLst/>
            </a:prstGeom>
            <a:solidFill>
              <a:srgbClr val="CBA37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1" name="Rectangle 853"/>
            <p:cNvSpPr>
              <a:spLocks noChangeArrowheads="1"/>
            </p:cNvSpPr>
            <p:nvPr/>
          </p:nvSpPr>
          <p:spPr bwMode="auto">
            <a:xfrm>
              <a:off x="6789738" y="2451101"/>
              <a:ext cx="4763" cy="1609725"/>
            </a:xfrm>
            <a:prstGeom prst="rect">
              <a:avLst/>
            </a:prstGeom>
            <a:solidFill>
              <a:srgbClr val="CDA47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2" name="Rectangle 854"/>
            <p:cNvSpPr>
              <a:spLocks noChangeArrowheads="1"/>
            </p:cNvSpPr>
            <p:nvPr/>
          </p:nvSpPr>
          <p:spPr bwMode="auto">
            <a:xfrm>
              <a:off x="6794500" y="2451101"/>
              <a:ext cx="6350" cy="1609725"/>
            </a:xfrm>
            <a:prstGeom prst="rect">
              <a:avLst/>
            </a:prstGeom>
            <a:solidFill>
              <a:srgbClr val="CFA67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3" name="Rectangle 855"/>
            <p:cNvSpPr>
              <a:spLocks noChangeArrowheads="1"/>
            </p:cNvSpPr>
            <p:nvPr/>
          </p:nvSpPr>
          <p:spPr bwMode="auto">
            <a:xfrm>
              <a:off x="6800850" y="2451101"/>
              <a:ext cx="7938" cy="1609725"/>
            </a:xfrm>
            <a:prstGeom prst="rect">
              <a:avLst/>
            </a:prstGeom>
            <a:solidFill>
              <a:srgbClr val="D1A77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4" name="Rectangle 856"/>
            <p:cNvSpPr>
              <a:spLocks noChangeArrowheads="1"/>
            </p:cNvSpPr>
            <p:nvPr/>
          </p:nvSpPr>
          <p:spPr bwMode="auto">
            <a:xfrm>
              <a:off x="6808788" y="2451101"/>
              <a:ext cx="6350" cy="1609725"/>
            </a:xfrm>
            <a:prstGeom prst="rect">
              <a:avLst/>
            </a:prstGeom>
            <a:solidFill>
              <a:srgbClr val="D3A9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5" name="Rectangle 857"/>
            <p:cNvSpPr>
              <a:spLocks noChangeArrowheads="1"/>
            </p:cNvSpPr>
            <p:nvPr/>
          </p:nvSpPr>
          <p:spPr bwMode="auto">
            <a:xfrm>
              <a:off x="6815138" y="2451101"/>
              <a:ext cx="3175" cy="1609725"/>
            </a:xfrm>
            <a:prstGeom prst="rect">
              <a:avLst/>
            </a:prstGeom>
            <a:solidFill>
              <a:srgbClr val="D5AB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6" name="Rectangle 858"/>
            <p:cNvSpPr>
              <a:spLocks noChangeArrowheads="1"/>
            </p:cNvSpPr>
            <p:nvPr/>
          </p:nvSpPr>
          <p:spPr bwMode="auto">
            <a:xfrm>
              <a:off x="6818313" y="2451101"/>
              <a:ext cx="7938" cy="1609725"/>
            </a:xfrm>
            <a:prstGeom prst="rect">
              <a:avLst/>
            </a:prstGeom>
            <a:solidFill>
              <a:srgbClr val="D7AC8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7" name="Rectangle 859"/>
            <p:cNvSpPr>
              <a:spLocks noChangeArrowheads="1"/>
            </p:cNvSpPr>
            <p:nvPr/>
          </p:nvSpPr>
          <p:spPr bwMode="auto">
            <a:xfrm>
              <a:off x="6826250" y="2451101"/>
              <a:ext cx="6350" cy="1609725"/>
            </a:xfrm>
            <a:prstGeom prst="rect">
              <a:avLst/>
            </a:prstGeom>
            <a:solidFill>
              <a:srgbClr val="D9AD8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" name="Rectangle 860"/>
            <p:cNvSpPr>
              <a:spLocks noChangeArrowheads="1"/>
            </p:cNvSpPr>
            <p:nvPr/>
          </p:nvSpPr>
          <p:spPr bwMode="auto">
            <a:xfrm>
              <a:off x="6832600" y="2451101"/>
              <a:ext cx="4763" cy="1609725"/>
            </a:xfrm>
            <a:prstGeom prst="rect">
              <a:avLst/>
            </a:prstGeom>
            <a:solidFill>
              <a:srgbClr val="DBAF8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9" name="Rectangle 861"/>
            <p:cNvSpPr>
              <a:spLocks noChangeArrowheads="1"/>
            </p:cNvSpPr>
            <p:nvPr/>
          </p:nvSpPr>
          <p:spPr bwMode="auto">
            <a:xfrm>
              <a:off x="6837363" y="2451101"/>
              <a:ext cx="7938" cy="1609725"/>
            </a:xfrm>
            <a:prstGeom prst="rect">
              <a:avLst/>
            </a:prstGeom>
            <a:solidFill>
              <a:srgbClr val="DDB08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0" name="Rectangle 862"/>
            <p:cNvSpPr>
              <a:spLocks noChangeArrowheads="1"/>
            </p:cNvSpPr>
            <p:nvPr/>
          </p:nvSpPr>
          <p:spPr bwMode="auto">
            <a:xfrm>
              <a:off x="6845300" y="2451101"/>
              <a:ext cx="4763" cy="1609725"/>
            </a:xfrm>
            <a:prstGeom prst="rect">
              <a:avLst/>
            </a:prstGeom>
            <a:solidFill>
              <a:srgbClr val="DEB28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1" name="Rectangle 863"/>
            <p:cNvSpPr>
              <a:spLocks noChangeArrowheads="1"/>
            </p:cNvSpPr>
            <p:nvPr/>
          </p:nvSpPr>
          <p:spPr bwMode="auto">
            <a:xfrm>
              <a:off x="6850063" y="2451101"/>
              <a:ext cx="6350" cy="1609725"/>
            </a:xfrm>
            <a:prstGeom prst="rect">
              <a:avLst/>
            </a:prstGeom>
            <a:solidFill>
              <a:srgbClr val="E0B38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2" name="Rectangle 864"/>
            <p:cNvSpPr>
              <a:spLocks noChangeArrowheads="1"/>
            </p:cNvSpPr>
            <p:nvPr/>
          </p:nvSpPr>
          <p:spPr bwMode="auto">
            <a:xfrm>
              <a:off x="6856413" y="2451101"/>
              <a:ext cx="7938" cy="1609725"/>
            </a:xfrm>
            <a:prstGeom prst="rect">
              <a:avLst/>
            </a:prstGeom>
            <a:solidFill>
              <a:srgbClr val="E2B58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3" name="Rectangle 865"/>
            <p:cNvSpPr>
              <a:spLocks noChangeArrowheads="1"/>
            </p:cNvSpPr>
            <p:nvPr/>
          </p:nvSpPr>
          <p:spPr bwMode="auto">
            <a:xfrm>
              <a:off x="6864350" y="2451101"/>
              <a:ext cx="9525" cy="1609725"/>
            </a:xfrm>
            <a:prstGeom prst="rect">
              <a:avLst/>
            </a:prstGeom>
            <a:solidFill>
              <a:srgbClr val="E4B68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4" name="Rectangle 866"/>
            <p:cNvSpPr>
              <a:spLocks noChangeArrowheads="1"/>
            </p:cNvSpPr>
            <p:nvPr/>
          </p:nvSpPr>
          <p:spPr bwMode="auto">
            <a:xfrm>
              <a:off x="6873875" y="2451101"/>
              <a:ext cx="6350" cy="1609725"/>
            </a:xfrm>
            <a:prstGeom prst="rect">
              <a:avLst/>
            </a:prstGeom>
            <a:solidFill>
              <a:srgbClr val="E6B88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5" name="Rectangle 867"/>
            <p:cNvSpPr>
              <a:spLocks noChangeArrowheads="1"/>
            </p:cNvSpPr>
            <p:nvPr/>
          </p:nvSpPr>
          <p:spPr bwMode="auto">
            <a:xfrm>
              <a:off x="6880225" y="2451101"/>
              <a:ext cx="7938" cy="1609725"/>
            </a:xfrm>
            <a:prstGeom prst="rect">
              <a:avLst/>
            </a:prstGeom>
            <a:solidFill>
              <a:srgbClr val="E8B98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6" name="Rectangle 868"/>
            <p:cNvSpPr>
              <a:spLocks noChangeArrowheads="1"/>
            </p:cNvSpPr>
            <p:nvPr/>
          </p:nvSpPr>
          <p:spPr bwMode="auto">
            <a:xfrm>
              <a:off x="6888163" y="2451101"/>
              <a:ext cx="7938" cy="1609725"/>
            </a:xfrm>
            <a:prstGeom prst="rect">
              <a:avLst/>
            </a:prstGeom>
            <a:solidFill>
              <a:srgbClr val="EABB8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7" name="Rectangle 869"/>
            <p:cNvSpPr>
              <a:spLocks noChangeArrowheads="1"/>
            </p:cNvSpPr>
            <p:nvPr/>
          </p:nvSpPr>
          <p:spPr bwMode="auto">
            <a:xfrm>
              <a:off x="6896100" y="2451101"/>
              <a:ext cx="9525" cy="1609725"/>
            </a:xfrm>
            <a:prstGeom prst="rect">
              <a:avLst/>
            </a:prstGeom>
            <a:solidFill>
              <a:srgbClr val="ECBD8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8" name="Rectangle 870"/>
            <p:cNvSpPr>
              <a:spLocks noChangeArrowheads="1"/>
            </p:cNvSpPr>
            <p:nvPr/>
          </p:nvSpPr>
          <p:spPr bwMode="auto">
            <a:xfrm>
              <a:off x="6905625" y="2451101"/>
              <a:ext cx="9525" cy="1609725"/>
            </a:xfrm>
            <a:prstGeom prst="rect">
              <a:avLst/>
            </a:prstGeom>
            <a:solidFill>
              <a:srgbClr val="EEBE8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9" name="Rectangle 871"/>
            <p:cNvSpPr>
              <a:spLocks noChangeArrowheads="1"/>
            </p:cNvSpPr>
            <p:nvPr/>
          </p:nvSpPr>
          <p:spPr bwMode="auto">
            <a:xfrm>
              <a:off x="6915150" y="2451101"/>
              <a:ext cx="9525" cy="1609725"/>
            </a:xfrm>
            <a:prstGeom prst="rect">
              <a:avLst/>
            </a:prstGeom>
            <a:solidFill>
              <a:srgbClr val="EFC09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0" name="Rectangle 872"/>
            <p:cNvSpPr>
              <a:spLocks noChangeArrowheads="1"/>
            </p:cNvSpPr>
            <p:nvPr/>
          </p:nvSpPr>
          <p:spPr bwMode="auto">
            <a:xfrm>
              <a:off x="6924675" y="2451101"/>
              <a:ext cx="7938" cy="1609725"/>
            </a:xfrm>
            <a:prstGeom prst="rect">
              <a:avLst/>
            </a:prstGeom>
            <a:solidFill>
              <a:srgbClr val="F1C19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1" name="Rectangle 873"/>
            <p:cNvSpPr>
              <a:spLocks noChangeArrowheads="1"/>
            </p:cNvSpPr>
            <p:nvPr/>
          </p:nvSpPr>
          <p:spPr bwMode="auto">
            <a:xfrm>
              <a:off x="6932613" y="2451101"/>
              <a:ext cx="15875" cy="1609725"/>
            </a:xfrm>
            <a:prstGeom prst="rect">
              <a:avLst/>
            </a:prstGeom>
            <a:solidFill>
              <a:srgbClr val="F3C29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2" name="Rectangle 874"/>
            <p:cNvSpPr>
              <a:spLocks noChangeArrowheads="1"/>
            </p:cNvSpPr>
            <p:nvPr/>
          </p:nvSpPr>
          <p:spPr bwMode="auto">
            <a:xfrm>
              <a:off x="6948488" y="2451101"/>
              <a:ext cx="14288" cy="1609725"/>
            </a:xfrm>
            <a:prstGeom prst="rect">
              <a:avLst/>
            </a:prstGeom>
            <a:solidFill>
              <a:srgbClr val="F5C4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3" name="Rectangle 875"/>
            <p:cNvSpPr>
              <a:spLocks noChangeArrowheads="1"/>
            </p:cNvSpPr>
            <p:nvPr/>
          </p:nvSpPr>
          <p:spPr bwMode="auto">
            <a:xfrm>
              <a:off x="6962775" y="2451101"/>
              <a:ext cx="12700" cy="1609725"/>
            </a:xfrm>
            <a:prstGeom prst="rect">
              <a:avLst/>
            </a:prstGeom>
            <a:solidFill>
              <a:srgbClr val="F7C59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4" name="Rectangle 876"/>
            <p:cNvSpPr>
              <a:spLocks noChangeArrowheads="1"/>
            </p:cNvSpPr>
            <p:nvPr/>
          </p:nvSpPr>
          <p:spPr bwMode="auto">
            <a:xfrm>
              <a:off x="6975475" y="2451101"/>
              <a:ext cx="14288" cy="1609725"/>
            </a:xfrm>
            <a:prstGeom prst="rect">
              <a:avLst/>
            </a:prstGeom>
            <a:solidFill>
              <a:srgbClr val="F8C79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5" name="Rectangle 877"/>
            <p:cNvSpPr>
              <a:spLocks noChangeArrowheads="1"/>
            </p:cNvSpPr>
            <p:nvPr/>
          </p:nvSpPr>
          <p:spPr bwMode="auto">
            <a:xfrm>
              <a:off x="6989763" y="2451101"/>
              <a:ext cx="22225" cy="1609725"/>
            </a:xfrm>
            <a:prstGeom prst="rect">
              <a:avLst/>
            </a:prstGeom>
            <a:solidFill>
              <a:srgbClr val="FAC89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6" name="Rectangle 878"/>
            <p:cNvSpPr>
              <a:spLocks noChangeArrowheads="1"/>
            </p:cNvSpPr>
            <p:nvPr/>
          </p:nvSpPr>
          <p:spPr bwMode="auto">
            <a:xfrm>
              <a:off x="7011988" y="2451101"/>
              <a:ext cx="23813" cy="1609725"/>
            </a:xfrm>
            <a:prstGeom prst="rect">
              <a:avLst/>
            </a:prstGeom>
            <a:solidFill>
              <a:srgbClr val="FCC99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7" name="Rectangle 879"/>
            <p:cNvSpPr>
              <a:spLocks noChangeArrowheads="1"/>
            </p:cNvSpPr>
            <p:nvPr/>
          </p:nvSpPr>
          <p:spPr bwMode="auto">
            <a:xfrm>
              <a:off x="7035800" y="2451101"/>
              <a:ext cx="26988" cy="1609725"/>
            </a:xfrm>
            <a:prstGeom prst="rect">
              <a:avLst/>
            </a:prstGeom>
            <a:solidFill>
              <a:srgbClr val="FDCB9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8" name="Rectangle 880"/>
            <p:cNvSpPr>
              <a:spLocks noChangeArrowheads="1"/>
            </p:cNvSpPr>
            <p:nvPr/>
          </p:nvSpPr>
          <p:spPr bwMode="auto">
            <a:xfrm>
              <a:off x="7062788" y="2451101"/>
              <a:ext cx="47625" cy="160972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9" name="Rectangle 881"/>
            <p:cNvSpPr>
              <a:spLocks noChangeArrowheads="1"/>
            </p:cNvSpPr>
            <p:nvPr/>
          </p:nvSpPr>
          <p:spPr bwMode="auto">
            <a:xfrm>
              <a:off x="7110413" y="2451101"/>
              <a:ext cx="22225" cy="1609725"/>
            </a:xfrm>
            <a:prstGeom prst="rect">
              <a:avLst/>
            </a:prstGeom>
            <a:solidFill>
              <a:srgbClr val="FDCB9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0" name="Rectangle 882"/>
            <p:cNvSpPr>
              <a:spLocks noChangeArrowheads="1"/>
            </p:cNvSpPr>
            <p:nvPr/>
          </p:nvSpPr>
          <p:spPr bwMode="auto">
            <a:xfrm>
              <a:off x="7132638" y="2451101"/>
              <a:ext cx="19050" cy="1609725"/>
            </a:xfrm>
            <a:prstGeom prst="rect">
              <a:avLst/>
            </a:prstGeom>
            <a:solidFill>
              <a:srgbClr val="FCC99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1" name="Rectangle 883"/>
            <p:cNvSpPr>
              <a:spLocks noChangeArrowheads="1"/>
            </p:cNvSpPr>
            <p:nvPr/>
          </p:nvSpPr>
          <p:spPr bwMode="auto">
            <a:xfrm>
              <a:off x="7151688" y="2451101"/>
              <a:ext cx="17463" cy="1609725"/>
            </a:xfrm>
            <a:prstGeom prst="rect">
              <a:avLst/>
            </a:prstGeom>
            <a:solidFill>
              <a:srgbClr val="FAC89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2" name="Rectangle 884"/>
            <p:cNvSpPr>
              <a:spLocks noChangeArrowheads="1"/>
            </p:cNvSpPr>
            <p:nvPr/>
          </p:nvSpPr>
          <p:spPr bwMode="auto">
            <a:xfrm>
              <a:off x="7169150" y="2451101"/>
              <a:ext cx="14288" cy="1609725"/>
            </a:xfrm>
            <a:prstGeom prst="rect">
              <a:avLst/>
            </a:prstGeom>
            <a:solidFill>
              <a:srgbClr val="F8C79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3" name="Rectangle 885"/>
            <p:cNvSpPr>
              <a:spLocks noChangeArrowheads="1"/>
            </p:cNvSpPr>
            <p:nvPr/>
          </p:nvSpPr>
          <p:spPr bwMode="auto">
            <a:xfrm>
              <a:off x="7183438" y="2451101"/>
              <a:ext cx="9525" cy="1609725"/>
            </a:xfrm>
            <a:prstGeom prst="rect">
              <a:avLst/>
            </a:prstGeom>
            <a:solidFill>
              <a:srgbClr val="F7C59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4" name="Rectangle 886"/>
            <p:cNvSpPr>
              <a:spLocks noChangeArrowheads="1"/>
            </p:cNvSpPr>
            <p:nvPr/>
          </p:nvSpPr>
          <p:spPr bwMode="auto">
            <a:xfrm>
              <a:off x="7192963" y="2451101"/>
              <a:ext cx="14288" cy="1609725"/>
            </a:xfrm>
            <a:prstGeom prst="rect">
              <a:avLst/>
            </a:prstGeom>
            <a:solidFill>
              <a:srgbClr val="F5C4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5" name="Rectangle 887"/>
            <p:cNvSpPr>
              <a:spLocks noChangeArrowheads="1"/>
            </p:cNvSpPr>
            <p:nvPr/>
          </p:nvSpPr>
          <p:spPr bwMode="auto">
            <a:xfrm>
              <a:off x="7207250" y="2451101"/>
              <a:ext cx="9525" cy="1609725"/>
            </a:xfrm>
            <a:prstGeom prst="rect">
              <a:avLst/>
            </a:prstGeom>
            <a:solidFill>
              <a:srgbClr val="F3C39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6" name="Rectangle 888"/>
            <p:cNvSpPr>
              <a:spLocks noChangeArrowheads="1"/>
            </p:cNvSpPr>
            <p:nvPr/>
          </p:nvSpPr>
          <p:spPr bwMode="auto">
            <a:xfrm>
              <a:off x="7216775" y="2451101"/>
              <a:ext cx="9525" cy="1609725"/>
            </a:xfrm>
            <a:prstGeom prst="rect">
              <a:avLst/>
            </a:prstGeom>
            <a:solidFill>
              <a:srgbClr val="F2C19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7" name="Rectangle 889"/>
            <p:cNvSpPr>
              <a:spLocks noChangeArrowheads="1"/>
            </p:cNvSpPr>
            <p:nvPr/>
          </p:nvSpPr>
          <p:spPr bwMode="auto">
            <a:xfrm>
              <a:off x="7226300" y="2451101"/>
              <a:ext cx="9525" cy="1609725"/>
            </a:xfrm>
            <a:prstGeom prst="rect">
              <a:avLst/>
            </a:prstGeom>
            <a:solidFill>
              <a:srgbClr val="F0C09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8" name="Rectangle 890"/>
            <p:cNvSpPr>
              <a:spLocks noChangeArrowheads="1"/>
            </p:cNvSpPr>
            <p:nvPr/>
          </p:nvSpPr>
          <p:spPr bwMode="auto">
            <a:xfrm>
              <a:off x="7235825" y="2451101"/>
              <a:ext cx="7938" cy="1609725"/>
            </a:xfrm>
            <a:prstGeom prst="rect">
              <a:avLst/>
            </a:prstGeom>
            <a:solidFill>
              <a:srgbClr val="EEBF8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9" name="Rectangle 891"/>
            <p:cNvSpPr>
              <a:spLocks noChangeArrowheads="1"/>
            </p:cNvSpPr>
            <p:nvPr/>
          </p:nvSpPr>
          <p:spPr bwMode="auto">
            <a:xfrm>
              <a:off x="7243763" y="2451101"/>
              <a:ext cx="9525" cy="1609725"/>
            </a:xfrm>
            <a:prstGeom prst="rect">
              <a:avLst/>
            </a:prstGeom>
            <a:solidFill>
              <a:srgbClr val="EDBD8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0" name="Rectangle 892"/>
            <p:cNvSpPr>
              <a:spLocks noChangeArrowheads="1"/>
            </p:cNvSpPr>
            <p:nvPr/>
          </p:nvSpPr>
          <p:spPr bwMode="auto">
            <a:xfrm>
              <a:off x="7253288" y="2451101"/>
              <a:ext cx="9525" cy="1609725"/>
            </a:xfrm>
            <a:prstGeom prst="rect">
              <a:avLst/>
            </a:prstGeom>
            <a:solidFill>
              <a:srgbClr val="EBBC8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1" name="Rectangle 893"/>
            <p:cNvSpPr>
              <a:spLocks noChangeArrowheads="1"/>
            </p:cNvSpPr>
            <p:nvPr/>
          </p:nvSpPr>
          <p:spPr bwMode="auto">
            <a:xfrm>
              <a:off x="7262813" y="2451101"/>
              <a:ext cx="7938" cy="1609725"/>
            </a:xfrm>
            <a:prstGeom prst="rect">
              <a:avLst/>
            </a:prstGeom>
            <a:solidFill>
              <a:srgbClr val="E9BA8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2" name="Rectangle 894"/>
            <p:cNvSpPr>
              <a:spLocks noChangeArrowheads="1"/>
            </p:cNvSpPr>
            <p:nvPr/>
          </p:nvSpPr>
          <p:spPr bwMode="auto">
            <a:xfrm>
              <a:off x="7270750" y="2451101"/>
              <a:ext cx="4763" cy="1609725"/>
            </a:xfrm>
            <a:prstGeom prst="rect">
              <a:avLst/>
            </a:prstGeom>
            <a:solidFill>
              <a:srgbClr val="E7B98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3" name="Rectangle 895"/>
            <p:cNvSpPr>
              <a:spLocks noChangeArrowheads="1"/>
            </p:cNvSpPr>
            <p:nvPr/>
          </p:nvSpPr>
          <p:spPr bwMode="auto">
            <a:xfrm>
              <a:off x="7275513" y="2451101"/>
              <a:ext cx="9525" cy="1609725"/>
            </a:xfrm>
            <a:prstGeom prst="rect">
              <a:avLst/>
            </a:prstGeom>
            <a:solidFill>
              <a:srgbClr val="E5B78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4" name="Rectangle 896"/>
            <p:cNvSpPr>
              <a:spLocks noChangeArrowheads="1"/>
            </p:cNvSpPr>
            <p:nvPr/>
          </p:nvSpPr>
          <p:spPr bwMode="auto">
            <a:xfrm>
              <a:off x="7285038" y="2451101"/>
              <a:ext cx="9525" cy="1609725"/>
            </a:xfrm>
            <a:prstGeom prst="rect">
              <a:avLst/>
            </a:prstGeom>
            <a:solidFill>
              <a:srgbClr val="E3B58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5" name="Rectangle 897"/>
            <p:cNvSpPr>
              <a:spLocks noChangeArrowheads="1"/>
            </p:cNvSpPr>
            <p:nvPr/>
          </p:nvSpPr>
          <p:spPr bwMode="auto">
            <a:xfrm>
              <a:off x="7294563" y="2451101"/>
              <a:ext cx="6350" cy="1609725"/>
            </a:xfrm>
            <a:prstGeom prst="rect">
              <a:avLst/>
            </a:prstGeom>
            <a:solidFill>
              <a:srgbClr val="E1B48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6" name="Rectangle 898"/>
            <p:cNvSpPr>
              <a:spLocks noChangeArrowheads="1"/>
            </p:cNvSpPr>
            <p:nvPr/>
          </p:nvSpPr>
          <p:spPr bwMode="auto">
            <a:xfrm>
              <a:off x="7300913" y="2451101"/>
              <a:ext cx="4763" cy="1609725"/>
            </a:xfrm>
            <a:prstGeom prst="rect">
              <a:avLst/>
            </a:prstGeom>
            <a:solidFill>
              <a:srgbClr val="DFB38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7" name="Rectangle 899"/>
            <p:cNvSpPr>
              <a:spLocks noChangeArrowheads="1"/>
            </p:cNvSpPr>
            <p:nvPr/>
          </p:nvSpPr>
          <p:spPr bwMode="auto">
            <a:xfrm>
              <a:off x="7305675" y="2451101"/>
              <a:ext cx="6350" cy="1609725"/>
            </a:xfrm>
            <a:prstGeom prst="rect">
              <a:avLst/>
            </a:prstGeom>
            <a:solidFill>
              <a:srgbClr val="DEB18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8" name="Rectangle 900"/>
            <p:cNvSpPr>
              <a:spLocks noChangeArrowheads="1"/>
            </p:cNvSpPr>
            <p:nvPr/>
          </p:nvSpPr>
          <p:spPr bwMode="auto">
            <a:xfrm>
              <a:off x="7312025" y="2451101"/>
              <a:ext cx="4763" cy="1609725"/>
            </a:xfrm>
            <a:prstGeom prst="rect">
              <a:avLst/>
            </a:prstGeom>
            <a:solidFill>
              <a:srgbClr val="DCAF8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9" name="Rectangle 901"/>
            <p:cNvSpPr>
              <a:spLocks noChangeArrowheads="1"/>
            </p:cNvSpPr>
            <p:nvPr/>
          </p:nvSpPr>
          <p:spPr bwMode="auto">
            <a:xfrm>
              <a:off x="7316788" y="2451101"/>
              <a:ext cx="6350" cy="1609725"/>
            </a:xfrm>
            <a:prstGeom prst="rect">
              <a:avLst/>
            </a:prstGeom>
            <a:solidFill>
              <a:srgbClr val="DAAE8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0" name="Rectangle 902"/>
            <p:cNvSpPr>
              <a:spLocks noChangeArrowheads="1"/>
            </p:cNvSpPr>
            <p:nvPr/>
          </p:nvSpPr>
          <p:spPr bwMode="auto">
            <a:xfrm>
              <a:off x="7323138" y="2451101"/>
              <a:ext cx="7938" cy="1609725"/>
            </a:xfrm>
            <a:prstGeom prst="rect">
              <a:avLst/>
            </a:prstGeom>
            <a:solidFill>
              <a:srgbClr val="D8AD8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1" name="Rectangle 903"/>
            <p:cNvSpPr>
              <a:spLocks noChangeArrowheads="1"/>
            </p:cNvSpPr>
            <p:nvPr/>
          </p:nvSpPr>
          <p:spPr bwMode="auto">
            <a:xfrm>
              <a:off x="7331075" y="2451101"/>
              <a:ext cx="6350" cy="1609725"/>
            </a:xfrm>
            <a:prstGeom prst="rect">
              <a:avLst/>
            </a:prstGeom>
            <a:solidFill>
              <a:srgbClr val="D6AB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2" name="Rectangle 904"/>
            <p:cNvSpPr>
              <a:spLocks noChangeArrowheads="1"/>
            </p:cNvSpPr>
            <p:nvPr/>
          </p:nvSpPr>
          <p:spPr bwMode="auto">
            <a:xfrm>
              <a:off x="7337425" y="2451101"/>
              <a:ext cx="4763" cy="1609725"/>
            </a:xfrm>
            <a:prstGeom prst="rect">
              <a:avLst/>
            </a:prstGeom>
            <a:solidFill>
              <a:srgbClr val="D4A9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3" name="Rectangle 905"/>
            <p:cNvSpPr>
              <a:spLocks noChangeArrowheads="1"/>
            </p:cNvSpPr>
            <p:nvPr/>
          </p:nvSpPr>
          <p:spPr bwMode="auto">
            <a:xfrm>
              <a:off x="7342188" y="2451101"/>
              <a:ext cx="7938" cy="1609725"/>
            </a:xfrm>
            <a:prstGeom prst="rect">
              <a:avLst/>
            </a:prstGeom>
            <a:solidFill>
              <a:srgbClr val="D2A87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4" name="Rectangle 906"/>
            <p:cNvSpPr>
              <a:spLocks noChangeArrowheads="1"/>
            </p:cNvSpPr>
            <p:nvPr/>
          </p:nvSpPr>
          <p:spPr bwMode="auto">
            <a:xfrm>
              <a:off x="7350125" y="2451101"/>
              <a:ext cx="4763" cy="1609725"/>
            </a:xfrm>
            <a:prstGeom prst="rect">
              <a:avLst/>
            </a:prstGeom>
            <a:solidFill>
              <a:srgbClr val="D0A77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5" name="Rectangle 907"/>
            <p:cNvSpPr>
              <a:spLocks noChangeArrowheads="1"/>
            </p:cNvSpPr>
            <p:nvPr/>
          </p:nvSpPr>
          <p:spPr bwMode="auto">
            <a:xfrm>
              <a:off x="7354888" y="2451101"/>
              <a:ext cx="4763" cy="1609725"/>
            </a:xfrm>
            <a:prstGeom prst="rect">
              <a:avLst/>
            </a:prstGeom>
            <a:solidFill>
              <a:srgbClr val="CEA57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6" name="Rectangle 908"/>
            <p:cNvSpPr>
              <a:spLocks noChangeArrowheads="1"/>
            </p:cNvSpPr>
            <p:nvPr/>
          </p:nvSpPr>
          <p:spPr bwMode="auto">
            <a:xfrm>
              <a:off x="7359650" y="2451101"/>
              <a:ext cx="4763" cy="1609725"/>
            </a:xfrm>
            <a:prstGeom prst="rect">
              <a:avLst/>
            </a:prstGeom>
            <a:solidFill>
              <a:srgbClr val="CCA37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7" name="Rectangle 909"/>
            <p:cNvSpPr>
              <a:spLocks noChangeArrowheads="1"/>
            </p:cNvSpPr>
            <p:nvPr/>
          </p:nvSpPr>
          <p:spPr bwMode="auto">
            <a:xfrm>
              <a:off x="7364413" y="2451101"/>
              <a:ext cx="7938" cy="1609725"/>
            </a:xfrm>
            <a:prstGeom prst="rect">
              <a:avLst/>
            </a:prstGeom>
            <a:solidFill>
              <a:srgbClr val="CAA27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8" name="Rectangle 910"/>
            <p:cNvSpPr>
              <a:spLocks noChangeArrowheads="1"/>
            </p:cNvSpPr>
            <p:nvPr/>
          </p:nvSpPr>
          <p:spPr bwMode="auto">
            <a:xfrm>
              <a:off x="7372350" y="2451101"/>
              <a:ext cx="6350" cy="1609725"/>
            </a:xfrm>
            <a:prstGeom prst="rect">
              <a:avLst/>
            </a:prstGeom>
            <a:solidFill>
              <a:srgbClr val="C8A07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" name="Rectangle 911"/>
            <p:cNvSpPr>
              <a:spLocks noChangeArrowheads="1"/>
            </p:cNvSpPr>
            <p:nvPr/>
          </p:nvSpPr>
          <p:spPr bwMode="auto">
            <a:xfrm>
              <a:off x="7378700" y="2451101"/>
              <a:ext cx="6350" cy="1609725"/>
            </a:xfrm>
            <a:prstGeom prst="rect">
              <a:avLst/>
            </a:prstGeom>
            <a:solidFill>
              <a:srgbClr val="C69E7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0" name="Rectangle 912"/>
            <p:cNvSpPr>
              <a:spLocks noChangeArrowheads="1"/>
            </p:cNvSpPr>
            <p:nvPr/>
          </p:nvSpPr>
          <p:spPr bwMode="auto">
            <a:xfrm>
              <a:off x="7385050" y="2451101"/>
              <a:ext cx="3175" cy="1609725"/>
            </a:xfrm>
            <a:prstGeom prst="rect">
              <a:avLst/>
            </a:prstGeom>
            <a:solidFill>
              <a:srgbClr val="C49D7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1" name="Rectangle 913"/>
            <p:cNvSpPr>
              <a:spLocks noChangeArrowheads="1"/>
            </p:cNvSpPr>
            <p:nvPr/>
          </p:nvSpPr>
          <p:spPr bwMode="auto">
            <a:xfrm>
              <a:off x="7388225" y="2451101"/>
              <a:ext cx="4763" cy="1609725"/>
            </a:xfrm>
            <a:prstGeom prst="rect">
              <a:avLst/>
            </a:prstGeom>
            <a:solidFill>
              <a:srgbClr val="C29B7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2" name="Rectangle 914"/>
            <p:cNvSpPr>
              <a:spLocks noChangeArrowheads="1"/>
            </p:cNvSpPr>
            <p:nvPr/>
          </p:nvSpPr>
          <p:spPr bwMode="auto">
            <a:xfrm>
              <a:off x="7392988" y="2451101"/>
              <a:ext cx="4763" cy="1609725"/>
            </a:xfrm>
            <a:prstGeom prst="rect">
              <a:avLst/>
            </a:prstGeom>
            <a:solidFill>
              <a:srgbClr val="C09A7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3" name="Rectangle 915"/>
            <p:cNvSpPr>
              <a:spLocks noChangeArrowheads="1"/>
            </p:cNvSpPr>
            <p:nvPr/>
          </p:nvSpPr>
          <p:spPr bwMode="auto">
            <a:xfrm>
              <a:off x="7397750" y="2451101"/>
              <a:ext cx="4763" cy="1609725"/>
            </a:xfrm>
            <a:prstGeom prst="rect">
              <a:avLst/>
            </a:prstGeom>
            <a:solidFill>
              <a:srgbClr val="BF987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4" name="Rectangle 916"/>
            <p:cNvSpPr>
              <a:spLocks noChangeArrowheads="1"/>
            </p:cNvSpPr>
            <p:nvPr/>
          </p:nvSpPr>
          <p:spPr bwMode="auto">
            <a:xfrm>
              <a:off x="7402513" y="2451101"/>
              <a:ext cx="4763" cy="1609725"/>
            </a:xfrm>
            <a:prstGeom prst="rect">
              <a:avLst/>
            </a:prstGeom>
            <a:solidFill>
              <a:srgbClr val="BD977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5" name="Rectangle 917"/>
            <p:cNvSpPr>
              <a:spLocks noChangeArrowheads="1"/>
            </p:cNvSpPr>
            <p:nvPr/>
          </p:nvSpPr>
          <p:spPr bwMode="auto">
            <a:xfrm>
              <a:off x="7407275" y="2451101"/>
              <a:ext cx="4763" cy="1609725"/>
            </a:xfrm>
            <a:prstGeom prst="rect">
              <a:avLst/>
            </a:prstGeom>
            <a:solidFill>
              <a:srgbClr val="BB967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6" name="Rectangle 918"/>
            <p:cNvSpPr>
              <a:spLocks noChangeArrowheads="1"/>
            </p:cNvSpPr>
            <p:nvPr/>
          </p:nvSpPr>
          <p:spPr bwMode="auto">
            <a:xfrm>
              <a:off x="7412038" y="2451101"/>
              <a:ext cx="4763" cy="1609725"/>
            </a:xfrm>
            <a:prstGeom prst="rect">
              <a:avLst/>
            </a:prstGeom>
            <a:solidFill>
              <a:srgbClr val="BA947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7" name="Rectangle 919"/>
            <p:cNvSpPr>
              <a:spLocks noChangeArrowheads="1"/>
            </p:cNvSpPr>
            <p:nvPr/>
          </p:nvSpPr>
          <p:spPr bwMode="auto">
            <a:xfrm>
              <a:off x="7416800" y="2451101"/>
              <a:ext cx="4763" cy="1609725"/>
            </a:xfrm>
            <a:prstGeom prst="rect">
              <a:avLst/>
            </a:prstGeom>
            <a:solidFill>
              <a:srgbClr val="B8936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8" name="Rectangle 920"/>
            <p:cNvSpPr>
              <a:spLocks noChangeArrowheads="1"/>
            </p:cNvSpPr>
            <p:nvPr/>
          </p:nvSpPr>
          <p:spPr bwMode="auto">
            <a:xfrm>
              <a:off x="7421563" y="2451101"/>
              <a:ext cx="3175" cy="1609725"/>
            </a:xfrm>
            <a:prstGeom prst="rect">
              <a:avLst/>
            </a:prstGeom>
            <a:solidFill>
              <a:srgbClr val="B6926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9" name="Rectangle 921"/>
            <p:cNvSpPr>
              <a:spLocks noChangeArrowheads="1"/>
            </p:cNvSpPr>
            <p:nvPr/>
          </p:nvSpPr>
          <p:spPr bwMode="auto">
            <a:xfrm>
              <a:off x="7424738" y="2451101"/>
              <a:ext cx="6350" cy="1609725"/>
            </a:xfrm>
            <a:prstGeom prst="rect">
              <a:avLst/>
            </a:prstGeom>
            <a:solidFill>
              <a:srgbClr val="B4906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" name="Rectangle 922"/>
            <p:cNvSpPr>
              <a:spLocks noChangeArrowheads="1"/>
            </p:cNvSpPr>
            <p:nvPr/>
          </p:nvSpPr>
          <p:spPr bwMode="auto">
            <a:xfrm>
              <a:off x="7431088" y="2451101"/>
              <a:ext cx="6350" cy="1609725"/>
            </a:xfrm>
            <a:prstGeom prst="rect">
              <a:avLst/>
            </a:prstGeom>
            <a:solidFill>
              <a:srgbClr val="B28E6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" name="Rectangle 923"/>
            <p:cNvSpPr>
              <a:spLocks noChangeArrowheads="1"/>
            </p:cNvSpPr>
            <p:nvPr/>
          </p:nvSpPr>
          <p:spPr bwMode="auto">
            <a:xfrm>
              <a:off x="7437438" y="2451101"/>
              <a:ext cx="4763" cy="1609725"/>
            </a:xfrm>
            <a:prstGeom prst="rect">
              <a:avLst/>
            </a:prstGeom>
            <a:solidFill>
              <a:srgbClr val="B08C6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" name="Rectangle 924"/>
            <p:cNvSpPr>
              <a:spLocks noChangeArrowheads="1"/>
            </p:cNvSpPr>
            <p:nvPr/>
          </p:nvSpPr>
          <p:spPr bwMode="auto">
            <a:xfrm>
              <a:off x="7442200" y="2451101"/>
              <a:ext cx="4763" cy="1609725"/>
            </a:xfrm>
            <a:prstGeom prst="rect">
              <a:avLst/>
            </a:prstGeom>
            <a:solidFill>
              <a:srgbClr val="AE8B6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" name="Rectangle 925"/>
            <p:cNvSpPr>
              <a:spLocks noChangeArrowheads="1"/>
            </p:cNvSpPr>
            <p:nvPr/>
          </p:nvSpPr>
          <p:spPr bwMode="auto">
            <a:xfrm>
              <a:off x="7446963" y="2451101"/>
              <a:ext cx="6350" cy="1609725"/>
            </a:xfrm>
            <a:prstGeom prst="rect">
              <a:avLst/>
            </a:prstGeom>
            <a:solidFill>
              <a:srgbClr val="AC896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" name="Rectangle 926"/>
            <p:cNvSpPr>
              <a:spLocks noChangeArrowheads="1"/>
            </p:cNvSpPr>
            <p:nvPr/>
          </p:nvSpPr>
          <p:spPr bwMode="auto">
            <a:xfrm>
              <a:off x="7453313" y="2451101"/>
              <a:ext cx="4763" cy="1609725"/>
            </a:xfrm>
            <a:prstGeom prst="rect">
              <a:avLst/>
            </a:prstGeom>
            <a:solidFill>
              <a:srgbClr val="AA886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" name="Rectangle 927"/>
            <p:cNvSpPr>
              <a:spLocks noChangeArrowheads="1"/>
            </p:cNvSpPr>
            <p:nvPr/>
          </p:nvSpPr>
          <p:spPr bwMode="auto">
            <a:xfrm>
              <a:off x="7458075" y="2451101"/>
              <a:ext cx="6350" cy="1609725"/>
            </a:xfrm>
            <a:prstGeom prst="rect">
              <a:avLst/>
            </a:prstGeom>
            <a:solidFill>
              <a:srgbClr val="A8866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6" name="Rectangle 928"/>
            <p:cNvSpPr>
              <a:spLocks noChangeArrowheads="1"/>
            </p:cNvSpPr>
            <p:nvPr/>
          </p:nvSpPr>
          <p:spPr bwMode="auto">
            <a:xfrm>
              <a:off x="7464425" y="2451101"/>
              <a:ext cx="4763" cy="1609725"/>
            </a:xfrm>
            <a:prstGeom prst="rect">
              <a:avLst/>
            </a:prstGeom>
            <a:solidFill>
              <a:srgbClr val="A6846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7" name="Rectangle 929"/>
            <p:cNvSpPr>
              <a:spLocks noChangeArrowheads="1"/>
            </p:cNvSpPr>
            <p:nvPr/>
          </p:nvSpPr>
          <p:spPr bwMode="auto">
            <a:xfrm>
              <a:off x="7469188" y="2451101"/>
              <a:ext cx="6350" cy="1609725"/>
            </a:xfrm>
            <a:prstGeom prst="rect">
              <a:avLst/>
            </a:prstGeom>
            <a:solidFill>
              <a:srgbClr val="A4836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8" name="Rectangle 930"/>
            <p:cNvSpPr>
              <a:spLocks noChangeArrowheads="1"/>
            </p:cNvSpPr>
            <p:nvPr/>
          </p:nvSpPr>
          <p:spPr bwMode="auto">
            <a:xfrm>
              <a:off x="7475538" y="2451101"/>
              <a:ext cx="4763" cy="1609725"/>
            </a:xfrm>
            <a:prstGeom prst="rect">
              <a:avLst/>
            </a:prstGeom>
            <a:solidFill>
              <a:srgbClr val="A2816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9" name="Rectangle 931"/>
            <p:cNvSpPr>
              <a:spLocks noChangeArrowheads="1"/>
            </p:cNvSpPr>
            <p:nvPr/>
          </p:nvSpPr>
          <p:spPr bwMode="auto">
            <a:xfrm>
              <a:off x="7480300" y="2451101"/>
              <a:ext cx="4763" cy="1609725"/>
            </a:xfrm>
            <a:prstGeom prst="rect">
              <a:avLst/>
            </a:prstGeom>
            <a:solidFill>
              <a:srgbClr val="A0806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0" name="Rectangle 932"/>
            <p:cNvSpPr>
              <a:spLocks noChangeArrowheads="1"/>
            </p:cNvSpPr>
            <p:nvPr/>
          </p:nvSpPr>
          <p:spPr bwMode="auto">
            <a:xfrm>
              <a:off x="7485063" y="2451101"/>
              <a:ext cx="7938" cy="1609725"/>
            </a:xfrm>
            <a:prstGeom prst="rect">
              <a:avLst/>
            </a:prstGeom>
            <a:solidFill>
              <a:srgbClr val="9E7E5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1" name="Rectangle 933"/>
            <p:cNvSpPr>
              <a:spLocks noChangeArrowheads="1"/>
            </p:cNvSpPr>
            <p:nvPr/>
          </p:nvSpPr>
          <p:spPr bwMode="auto">
            <a:xfrm>
              <a:off x="7493000" y="2451101"/>
              <a:ext cx="6350" cy="1609725"/>
            </a:xfrm>
            <a:prstGeom prst="rect">
              <a:avLst/>
            </a:prstGeom>
            <a:solidFill>
              <a:srgbClr val="9C7D5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2" name="Rectangle 934"/>
            <p:cNvSpPr>
              <a:spLocks noChangeArrowheads="1"/>
            </p:cNvSpPr>
            <p:nvPr/>
          </p:nvSpPr>
          <p:spPr bwMode="auto">
            <a:xfrm>
              <a:off x="7499350" y="2451101"/>
              <a:ext cx="4763" cy="1609725"/>
            </a:xfrm>
            <a:prstGeom prst="rect">
              <a:avLst/>
            </a:prstGeom>
            <a:solidFill>
              <a:srgbClr val="9A7B5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3" name="Rectangle 935"/>
            <p:cNvSpPr>
              <a:spLocks noChangeArrowheads="1"/>
            </p:cNvSpPr>
            <p:nvPr/>
          </p:nvSpPr>
          <p:spPr bwMode="auto">
            <a:xfrm>
              <a:off x="7504113" y="2451101"/>
              <a:ext cx="4763" cy="1609725"/>
            </a:xfrm>
            <a:prstGeom prst="rect">
              <a:avLst/>
            </a:prstGeom>
            <a:solidFill>
              <a:srgbClr val="98795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4" name="Rectangle 936"/>
            <p:cNvSpPr>
              <a:spLocks noChangeArrowheads="1"/>
            </p:cNvSpPr>
            <p:nvPr/>
          </p:nvSpPr>
          <p:spPr bwMode="auto">
            <a:xfrm>
              <a:off x="7508875" y="2451101"/>
              <a:ext cx="7938" cy="1609725"/>
            </a:xfrm>
            <a:prstGeom prst="rect">
              <a:avLst/>
            </a:prstGeom>
            <a:solidFill>
              <a:srgbClr val="96785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5" name="Rectangle 937"/>
            <p:cNvSpPr>
              <a:spLocks noChangeArrowheads="1"/>
            </p:cNvSpPr>
            <p:nvPr/>
          </p:nvSpPr>
          <p:spPr bwMode="auto">
            <a:xfrm>
              <a:off x="7516813" y="2451101"/>
              <a:ext cx="6350" cy="1609725"/>
            </a:xfrm>
            <a:prstGeom prst="rect">
              <a:avLst/>
            </a:prstGeom>
            <a:solidFill>
              <a:srgbClr val="94765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6" name="Rectangle 938"/>
            <p:cNvSpPr>
              <a:spLocks noChangeArrowheads="1"/>
            </p:cNvSpPr>
            <p:nvPr/>
          </p:nvSpPr>
          <p:spPr bwMode="auto">
            <a:xfrm>
              <a:off x="7523163" y="2451101"/>
              <a:ext cx="4763" cy="1609725"/>
            </a:xfrm>
            <a:prstGeom prst="rect">
              <a:avLst/>
            </a:prstGeom>
            <a:solidFill>
              <a:srgbClr val="92755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7" name="Rectangle 939"/>
            <p:cNvSpPr>
              <a:spLocks noChangeArrowheads="1"/>
            </p:cNvSpPr>
            <p:nvPr/>
          </p:nvSpPr>
          <p:spPr bwMode="auto">
            <a:xfrm>
              <a:off x="7527925" y="2451101"/>
              <a:ext cx="4763" cy="1609725"/>
            </a:xfrm>
            <a:prstGeom prst="rect">
              <a:avLst/>
            </a:prstGeom>
            <a:solidFill>
              <a:srgbClr val="91735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8" name="Rectangle 940"/>
            <p:cNvSpPr>
              <a:spLocks noChangeArrowheads="1"/>
            </p:cNvSpPr>
            <p:nvPr/>
          </p:nvSpPr>
          <p:spPr bwMode="auto">
            <a:xfrm>
              <a:off x="7532688" y="2451101"/>
              <a:ext cx="6350" cy="1609725"/>
            </a:xfrm>
            <a:prstGeom prst="rect">
              <a:avLst/>
            </a:prstGeom>
            <a:solidFill>
              <a:srgbClr val="8F725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9" name="Rectangle 941"/>
            <p:cNvSpPr>
              <a:spLocks noChangeArrowheads="1"/>
            </p:cNvSpPr>
            <p:nvPr/>
          </p:nvSpPr>
          <p:spPr bwMode="auto">
            <a:xfrm>
              <a:off x="7539038" y="2451101"/>
              <a:ext cx="6350" cy="1609725"/>
            </a:xfrm>
            <a:prstGeom prst="rect">
              <a:avLst/>
            </a:prstGeom>
            <a:solidFill>
              <a:srgbClr val="8D705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0" name="Rectangle 942"/>
            <p:cNvSpPr>
              <a:spLocks noChangeArrowheads="1"/>
            </p:cNvSpPr>
            <p:nvPr/>
          </p:nvSpPr>
          <p:spPr bwMode="auto">
            <a:xfrm>
              <a:off x="7545388" y="2451101"/>
              <a:ext cx="7938" cy="1609725"/>
            </a:xfrm>
            <a:prstGeom prst="rect">
              <a:avLst/>
            </a:prstGeom>
            <a:solidFill>
              <a:srgbClr val="8B6F5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1" name="Rectangle 943"/>
            <p:cNvSpPr>
              <a:spLocks noChangeArrowheads="1"/>
            </p:cNvSpPr>
            <p:nvPr/>
          </p:nvSpPr>
          <p:spPr bwMode="auto">
            <a:xfrm>
              <a:off x="7553325" y="2451101"/>
              <a:ext cx="9525" cy="1609725"/>
            </a:xfrm>
            <a:prstGeom prst="rect">
              <a:avLst/>
            </a:prstGeom>
            <a:solidFill>
              <a:srgbClr val="896D5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2" name="Rectangle 944"/>
            <p:cNvSpPr>
              <a:spLocks noChangeArrowheads="1"/>
            </p:cNvSpPr>
            <p:nvPr/>
          </p:nvSpPr>
          <p:spPr bwMode="auto">
            <a:xfrm>
              <a:off x="7562850" y="2451101"/>
              <a:ext cx="6350" cy="1609725"/>
            </a:xfrm>
            <a:prstGeom prst="rect">
              <a:avLst/>
            </a:prstGeom>
            <a:solidFill>
              <a:srgbClr val="876B5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3" name="Rectangle 945"/>
            <p:cNvSpPr>
              <a:spLocks noChangeArrowheads="1"/>
            </p:cNvSpPr>
            <p:nvPr/>
          </p:nvSpPr>
          <p:spPr bwMode="auto">
            <a:xfrm>
              <a:off x="7569200" y="2451101"/>
              <a:ext cx="7938" cy="1609725"/>
            </a:xfrm>
            <a:prstGeom prst="rect">
              <a:avLst/>
            </a:prstGeom>
            <a:solidFill>
              <a:srgbClr val="856B5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4" name="Rectangle 946"/>
            <p:cNvSpPr>
              <a:spLocks noChangeArrowheads="1"/>
            </p:cNvSpPr>
            <p:nvPr/>
          </p:nvSpPr>
          <p:spPr bwMode="auto">
            <a:xfrm>
              <a:off x="7577138" y="2451101"/>
              <a:ext cx="7938" cy="1609725"/>
            </a:xfrm>
            <a:prstGeom prst="rect">
              <a:avLst/>
            </a:prstGeom>
            <a:solidFill>
              <a:srgbClr val="83694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5" name="Rectangle 947"/>
            <p:cNvSpPr>
              <a:spLocks noChangeArrowheads="1"/>
            </p:cNvSpPr>
            <p:nvPr/>
          </p:nvSpPr>
          <p:spPr bwMode="auto">
            <a:xfrm>
              <a:off x="7585075" y="2451101"/>
              <a:ext cx="15875" cy="1609725"/>
            </a:xfrm>
            <a:prstGeom prst="rect">
              <a:avLst/>
            </a:prstGeom>
            <a:solidFill>
              <a:srgbClr val="81674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6" name="Rectangle 948"/>
            <p:cNvSpPr>
              <a:spLocks noChangeArrowheads="1"/>
            </p:cNvSpPr>
            <p:nvPr/>
          </p:nvSpPr>
          <p:spPr bwMode="auto">
            <a:xfrm>
              <a:off x="7600950" y="2451101"/>
              <a:ext cx="9525" cy="1609725"/>
            </a:xfrm>
            <a:prstGeom prst="rect">
              <a:avLst/>
            </a:prstGeom>
            <a:solidFill>
              <a:srgbClr val="7F65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7" name="Rectangle 949"/>
            <p:cNvSpPr>
              <a:spLocks noChangeArrowheads="1"/>
            </p:cNvSpPr>
            <p:nvPr/>
          </p:nvSpPr>
          <p:spPr bwMode="auto">
            <a:xfrm>
              <a:off x="7610475" y="2451101"/>
              <a:ext cx="7938" cy="1609725"/>
            </a:xfrm>
            <a:prstGeom prst="rect">
              <a:avLst/>
            </a:prstGeom>
            <a:solidFill>
              <a:srgbClr val="7D644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8" name="Rectangle 950"/>
            <p:cNvSpPr>
              <a:spLocks noChangeArrowheads="1"/>
            </p:cNvSpPr>
            <p:nvPr/>
          </p:nvSpPr>
          <p:spPr bwMode="auto">
            <a:xfrm>
              <a:off x="7618413" y="2451101"/>
              <a:ext cx="9525" cy="1609725"/>
            </a:xfrm>
            <a:prstGeom prst="rect">
              <a:avLst/>
            </a:prstGeom>
            <a:solidFill>
              <a:srgbClr val="7C624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9" name="Rectangle 951"/>
            <p:cNvSpPr>
              <a:spLocks noChangeArrowheads="1"/>
            </p:cNvSpPr>
            <p:nvPr/>
          </p:nvSpPr>
          <p:spPr bwMode="auto">
            <a:xfrm>
              <a:off x="7627938" y="2451101"/>
              <a:ext cx="14288" cy="1609725"/>
            </a:xfrm>
            <a:prstGeom prst="rect">
              <a:avLst/>
            </a:prstGeom>
            <a:solidFill>
              <a:srgbClr val="7A614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0" name="Rectangle 952"/>
            <p:cNvSpPr>
              <a:spLocks noChangeArrowheads="1"/>
            </p:cNvSpPr>
            <p:nvPr/>
          </p:nvSpPr>
          <p:spPr bwMode="auto">
            <a:xfrm>
              <a:off x="7642225" y="2451101"/>
              <a:ext cx="17463" cy="1609725"/>
            </a:xfrm>
            <a:prstGeom prst="rect">
              <a:avLst/>
            </a:prstGeom>
            <a:solidFill>
              <a:srgbClr val="78604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1" name="Rectangle 953"/>
            <p:cNvSpPr>
              <a:spLocks noChangeArrowheads="1"/>
            </p:cNvSpPr>
            <p:nvPr/>
          </p:nvSpPr>
          <p:spPr bwMode="auto">
            <a:xfrm>
              <a:off x="7668344" y="2420888"/>
              <a:ext cx="6350" cy="1609725"/>
            </a:xfrm>
            <a:prstGeom prst="rect">
              <a:avLst/>
            </a:prstGeom>
            <a:solidFill>
              <a:srgbClr val="765E4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2" name="Rectangle 954"/>
            <p:cNvSpPr>
              <a:spLocks noChangeArrowheads="1"/>
            </p:cNvSpPr>
            <p:nvPr/>
          </p:nvSpPr>
          <p:spPr bwMode="auto">
            <a:xfrm>
              <a:off x="6444208" y="2348880"/>
              <a:ext cx="1368152" cy="175374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3" name="Rectangle 955"/>
            <p:cNvSpPr>
              <a:spLocks noChangeArrowheads="1"/>
            </p:cNvSpPr>
            <p:nvPr/>
          </p:nvSpPr>
          <p:spPr bwMode="auto">
            <a:xfrm rot="16200000">
              <a:off x="6064284" y="3112280"/>
              <a:ext cx="1306448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Premier Rapport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04" name="Rectangle 956"/>
            <p:cNvSpPr>
              <a:spLocks noChangeArrowheads="1"/>
            </p:cNvSpPr>
            <p:nvPr/>
          </p:nvSpPr>
          <p:spPr bwMode="auto">
            <a:xfrm rot="16200000">
              <a:off x="6250527" y="3120217"/>
              <a:ext cx="131972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300" b="1" dirty="0" err="1" smtClean="0">
                  <a:solidFill>
                    <a:srgbClr val="000000"/>
                  </a:solidFill>
                  <a:latin typeface="Arial" pitchFamily="34" charset="0"/>
                </a:rPr>
                <a:t>Triennal</a:t>
              </a:r>
              <a:r>
                <a:rPr lang="en-US" sz="1300" b="1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1300" b="1" dirty="0" err="1" smtClean="0">
                  <a:solidFill>
                    <a:srgbClr val="000000"/>
                  </a:solidFill>
                  <a:latin typeface="Arial" pitchFamily="34" charset="0"/>
                </a:rPr>
                <a:t>sur</a:t>
              </a:r>
              <a:r>
                <a:rPr lang="en-US" sz="1300" b="1" dirty="0" smtClean="0">
                  <a:solidFill>
                    <a:srgbClr val="000000"/>
                  </a:solidFill>
                  <a:latin typeface="Arial" pitchFamily="34" charset="0"/>
                </a:rPr>
                <a:t> les </a:t>
              </a:r>
              <a:r>
                <a:rPr kumimoji="0" lang="en-US" sz="1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05" name="Rectangle 957"/>
            <p:cNvSpPr>
              <a:spLocks noChangeArrowheads="1"/>
            </p:cNvSpPr>
            <p:nvPr/>
          </p:nvSpPr>
          <p:spPr bwMode="auto">
            <a:xfrm rot="16200000">
              <a:off x="6679282" y="3104342"/>
              <a:ext cx="846386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Politiques</a:t>
              </a:r>
              <a:r>
                <a:rPr kumimoji="0" lang="en-US" sz="1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06" name="Rectangle 958"/>
            <p:cNvSpPr>
              <a:spLocks noChangeArrowheads="1"/>
            </p:cNvSpPr>
            <p:nvPr/>
          </p:nvSpPr>
          <p:spPr bwMode="auto">
            <a:xfrm rot="16200000">
              <a:off x="6889813" y="3109105"/>
              <a:ext cx="807913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Agricoles</a:t>
              </a:r>
              <a:r>
                <a:rPr kumimoji="0" lang="en-US" sz="1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07" name="Rectangle 959"/>
            <p:cNvSpPr>
              <a:spLocks noChangeArrowheads="1"/>
            </p:cNvSpPr>
            <p:nvPr/>
          </p:nvSpPr>
          <p:spPr bwMode="auto">
            <a:xfrm rot="16200000">
              <a:off x="7052114" y="3128155"/>
              <a:ext cx="867482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300" b="1" dirty="0" smtClean="0">
                  <a:solidFill>
                    <a:srgbClr val="000000"/>
                  </a:solidFill>
                  <a:latin typeface="Arial" pitchFamily="34" charset="0"/>
                </a:rPr>
                <a:t>en  </a:t>
              </a:r>
              <a:r>
                <a:rPr lang="en-US" sz="1300" b="1" dirty="0" err="1" smtClean="0">
                  <a:solidFill>
                    <a:srgbClr val="000000"/>
                  </a:solidFill>
                  <a:latin typeface="Arial" pitchFamily="34" charset="0"/>
                </a:rPr>
                <a:t>Afrique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08" name="Rectangle 960"/>
            <p:cNvSpPr>
              <a:spLocks noChangeArrowheads="1"/>
            </p:cNvSpPr>
            <p:nvPr/>
          </p:nvSpPr>
          <p:spPr bwMode="auto">
            <a:xfrm>
              <a:off x="6905625" y="1955801"/>
              <a:ext cx="671513" cy="2936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9" name="Rectangle 961"/>
            <p:cNvSpPr>
              <a:spLocks noChangeArrowheads="1"/>
            </p:cNvSpPr>
            <p:nvPr/>
          </p:nvSpPr>
          <p:spPr bwMode="auto">
            <a:xfrm>
              <a:off x="6935788" y="1973263"/>
              <a:ext cx="594715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</a:rPr>
                <a:t>Oct-2012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10" name="Freeform 962"/>
            <p:cNvSpPr>
              <a:spLocks noEditPoints="1"/>
            </p:cNvSpPr>
            <p:nvPr/>
          </p:nvSpPr>
          <p:spPr bwMode="auto">
            <a:xfrm>
              <a:off x="650875" y="4287838"/>
              <a:ext cx="8008938" cy="26988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359" y="0"/>
                </a:cxn>
                <a:cxn ang="0">
                  <a:pos x="499" y="11"/>
                </a:cxn>
                <a:cxn ang="0">
                  <a:pos x="559" y="11"/>
                </a:cxn>
                <a:cxn ang="0">
                  <a:pos x="699" y="0"/>
                </a:cxn>
                <a:cxn ang="0">
                  <a:pos x="979" y="0"/>
                </a:cxn>
                <a:cxn ang="0">
                  <a:pos x="1200" y="0"/>
                </a:cxn>
                <a:cxn ang="0">
                  <a:pos x="1340" y="12"/>
                </a:cxn>
                <a:cxn ang="0">
                  <a:pos x="1400" y="12"/>
                </a:cxn>
                <a:cxn ang="0">
                  <a:pos x="1540" y="0"/>
                </a:cxn>
                <a:cxn ang="0">
                  <a:pos x="1820" y="1"/>
                </a:cxn>
                <a:cxn ang="0">
                  <a:pos x="2039" y="1"/>
                </a:cxn>
                <a:cxn ang="0">
                  <a:pos x="2179" y="12"/>
                </a:cxn>
                <a:cxn ang="0">
                  <a:pos x="2238" y="12"/>
                </a:cxn>
                <a:cxn ang="0">
                  <a:pos x="2379" y="1"/>
                </a:cxn>
                <a:cxn ang="0">
                  <a:pos x="2659" y="1"/>
                </a:cxn>
                <a:cxn ang="0">
                  <a:pos x="2880" y="1"/>
                </a:cxn>
                <a:cxn ang="0">
                  <a:pos x="3020" y="13"/>
                </a:cxn>
                <a:cxn ang="0">
                  <a:pos x="3079" y="13"/>
                </a:cxn>
                <a:cxn ang="0">
                  <a:pos x="3219" y="1"/>
                </a:cxn>
                <a:cxn ang="0">
                  <a:pos x="3500" y="2"/>
                </a:cxn>
                <a:cxn ang="0">
                  <a:pos x="3719" y="2"/>
                </a:cxn>
                <a:cxn ang="0">
                  <a:pos x="3859" y="13"/>
                </a:cxn>
                <a:cxn ang="0">
                  <a:pos x="3918" y="13"/>
                </a:cxn>
                <a:cxn ang="0">
                  <a:pos x="4058" y="2"/>
                </a:cxn>
                <a:cxn ang="0">
                  <a:pos x="4339" y="2"/>
                </a:cxn>
                <a:cxn ang="0">
                  <a:pos x="4559" y="2"/>
                </a:cxn>
                <a:cxn ang="0">
                  <a:pos x="4699" y="14"/>
                </a:cxn>
                <a:cxn ang="0">
                  <a:pos x="4759" y="14"/>
                </a:cxn>
                <a:cxn ang="0">
                  <a:pos x="4899" y="2"/>
                </a:cxn>
                <a:cxn ang="0">
                  <a:pos x="5179" y="3"/>
                </a:cxn>
                <a:cxn ang="0">
                  <a:pos x="5398" y="3"/>
                </a:cxn>
                <a:cxn ang="0">
                  <a:pos x="5538" y="14"/>
                </a:cxn>
                <a:cxn ang="0">
                  <a:pos x="5598" y="14"/>
                </a:cxn>
                <a:cxn ang="0">
                  <a:pos x="5738" y="3"/>
                </a:cxn>
                <a:cxn ang="0">
                  <a:pos x="6018" y="3"/>
                </a:cxn>
                <a:cxn ang="0">
                  <a:pos x="6239" y="3"/>
                </a:cxn>
                <a:cxn ang="0">
                  <a:pos x="6379" y="15"/>
                </a:cxn>
                <a:cxn ang="0">
                  <a:pos x="6439" y="15"/>
                </a:cxn>
                <a:cxn ang="0">
                  <a:pos x="6579" y="3"/>
                </a:cxn>
                <a:cxn ang="0">
                  <a:pos x="6859" y="5"/>
                </a:cxn>
                <a:cxn ang="0">
                  <a:pos x="7078" y="5"/>
                </a:cxn>
                <a:cxn ang="0">
                  <a:pos x="7218" y="15"/>
                </a:cxn>
                <a:cxn ang="0">
                  <a:pos x="7278" y="15"/>
                </a:cxn>
                <a:cxn ang="0">
                  <a:pos x="7418" y="5"/>
                </a:cxn>
                <a:cxn ang="0">
                  <a:pos x="7698" y="5"/>
                </a:cxn>
                <a:cxn ang="0">
                  <a:pos x="7919" y="5"/>
                </a:cxn>
                <a:cxn ang="0">
                  <a:pos x="8059" y="16"/>
                </a:cxn>
                <a:cxn ang="0">
                  <a:pos x="8118" y="16"/>
                </a:cxn>
                <a:cxn ang="0">
                  <a:pos x="8259" y="5"/>
                </a:cxn>
                <a:cxn ang="0">
                  <a:pos x="8539" y="6"/>
                </a:cxn>
                <a:cxn ang="0">
                  <a:pos x="8758" y="6"/>
                </a:cxn>
                <a:cxn ang="0">
                  <a:pos x="8898" y="16"/>
                </a:cxn>
                <a:cxn ang="0">
                  <a:pos x="8957" y="16"/>
                </a:cxn>
                <a:cxn ang="0">
                  <a:pos x="9097" y="6"/>
                </a:cxn>
                <a:cxn ang="0">
                  <a:pos x="9378" y="6"/>
                </a:cxn>
                <a:cxn ang="0">
                  <a:pos x="9598" y="6"/>
                </a:cxn>
                <a:cxn ang="0">
                  <a:pos x="9739" y="17"/>
                </a:cxn>
                <a:cxn ang="0">
                  <a:pos x="9798" y="17"/>
                </a:cxn>
                <a:cxn ang="0">
                  <a:pos x="9938" y="6"/>
                </a:cxn>
              </a:cxnLst>
              <a:rect l="0" t="0" r="r" b="b"/>
              <a:pathLst>
                <a:path w="10090" h="17">
                  <a:moveTo>
                    <a:pt x="0" y="0"/>
                  </a:moveTo>
                  <a:lnTo>
                    <a:pt x="79" y="0"/>
                  </a:lnTo>
                  <a:lnTo>
                    <a:pt x="79" y="11"/>
                  </a:lnTo>
                  <a:lnTo>
                    <a:pt x="0" y="11"/>
                  </a:lnTo>
                  <a:lnTo>
                    <a:pt x="0" y="0"/>
                  </a:lnTo>
                  <a:close/>
                  <a:moveTo>
                    <a:pt x="140" y="0"/>
                  </a:moveTo>
                  <a:lnTo>
                    <a:pt x="219" y="0"/>
                  </a:lnTo>
                  <a:lnTo>
                    <a:pt x="219" y="11"/>
                  </a:lnTo>
                  <a:lnTo>
                    <a:pt x="140" y="11"/>
                  </a:lnTo>
                  <a:lnTo>
                    <a:pt x="140" y="0"/>
                  </a:lnTo>
                  <a:close/>
                  <a:moveTo>
                    <a:pt x="280" y="0"/>
                  </a:moveTo>
                  <a:lnTo>
                    <a:pt x="359" y="0"/>
                  </a:lnTo>
                  <a:lnTo>
                    <a:pt x="359" y="11"/>
                  </a:lnTo>
                  <a:lnTo>
                    <a:pt x="280" y="11"/>
                  </a:lnTo>
                  <a:lnTo>
                    <a:pt x="280" y="0"/>
                  </a:lnTo>
                  <a:close/>
                  <a:moveTo>
                    <a:pt x="419" y="0"/>
                  </a:moveTo>
                  <a:lnTo>
                    <a:pt x="499" y="0"/>
                  </a:lnTo>
                  <a:lnTo>
                    <a:pt x="499" y="11"/>
                  </a:lnTo>
                  <a:lnTo>
                    <a:pt x="419" y="11"/>
                  </a:lnTo>
                  <a:lnTo>
                    <a:pt x="419" y="0"/>
                  </a:lnTo>
                  <a:close/>
                  <a:moveTo>
                    <a:pt x="559" y="0"/>
                  </a:moveTo>
                  <a:lnTo>
                    <a:pt x="639" y="0"/>
                  </a:lnTo>
                  <a:lnTo>
                    <a:pt x="639" y="11"/>
                  </a:lnTo>
                  <a:lnTo>
                    <a:pt x="559" y="11"/>
                  </a:lnTo>
                  <a:lnTo>
                    <a:pt x="559" y="0"/>
                  </a:lnTo>
                  <a:close/>
                  <a:moveTo>
                    <a:pt x="699" y="0"/>
                  </a:moveTo>
                  <a:lnTo>
                    <a:pt x="780" y="0"/>
                  </a:lnTo>
                  <a:lnTo>
                    <a:pt x="780" y="11"/>
                  </a:lnTo>
                  <a:lnTo>
                    <a:pt x="699" y="11"/>
                  </a:lnTo>
                  <a:lnTo>
                    <a:pt x="699" y="0"/>
                  </a:lnTo>
                  <a:close/>
                  <a:moveTo>
                    <a:pt x="839" y="0"/>
                  </a:moveTo>
                  <a:lnTo>
                    <a:pt x="920" y="0"/>
                  </a:lnTo>
                  <a:lnTo>
                    <a:pt x="920" y="11"/>
                  </a:lnTo>
                  <a:lnTo>
                    <a:pt x="839" y="11"/>
                  </a:lnTo>
                  <a:lnTo>
                    <a:pt x="839" y="0"/>
                  </a:lnTo>
                  <a:close/>
                  <a:moveTo>
                    <a:pt x="979" y="0"/>
                  </a:moveTo>
                  <a:lnTo>
                    <a:pt x="1060" y="0"/>
                  </a:lnTo>
                  <a:lnTo>
                    <a:pt x="1060" y="12"/>
                  </a:lnTo>
                  <a:lnTo>
                    <a:pt x="979" y="12"/>
                  </a:lnTo>
                  <a:lnTo>
                    <a:pt x="979" y="0"/>
                  </a:lnTo>
                  <a:close/>
                  <a:moveTo>
                    <a:pt x="1119" y="0"/>
                  </a:moveTo>
                  <a:lnTo>
                    <a:pt x="1200" y="0"/>
                  </a:lnTo>
                  <a:lnTo>
                    <a:pt x="1200" y="12"/>
                  </a:lnTo>
                  <a:lnTo>
                    <a:pt x="1119" y="12"/>
                  </a:lnTo>
                  <a:lnTo>
                    <a:pt x="1119" y="0"/>
                  </a:lnTo>
                  <a:close/>
                  <a:moveTo>
                    <a:pt x="1259" y="0"/>
                  </a:moveTo>
                  <a:lnTo>
                    <a:pt x="1340" y="0"/>
                  </a:lnTo>
                  <a:lnTo>
                    <a:pt x="1340" y="12"/>
                  </a:lnTo>
                  <a:lnTo>
                    <a:pt x="1259" y="12"/>
                  </a:lnTo>
                  <a:lnTo>
                    <a:pt x="1259" y="0"/>
                  </a:lnTo>
                  <a:close/>
                  <a:moveTo>
                    <a:pt x="1400" y="0"/>
                  </a:moveTo>
                  <a:lnTo>
                    <a:pt x="1480" y="0"/>
                  </a:lnTo>
                  <a:lnTo>
                    <a:pt x="1480" y="12"/>
                  </a:lnTo>
                  <a:lnTo>
                    <a:pt x="1400" y="12"/>
                  </a:lnTo>
                  <a:lnTo>
                    <a:pt x="1400" y="0"/>
                  </a:lnTo>
                  <a:close/>
                  <a:moveTo>
                    <a:pt x="1540" y="0"/>
                  </a:moveTo>
                  <a:lnTo>
                    <a:pt x="1618" y="0"/>
                  </a:lnTo>
                  <a:lnTo>
                    <a:pt x="1618" y="12"/>
                  </a:lnTo>
                  <a:lnTo>
                    <a:pt x="1540" y="12"/>
                  </a:lnTo>
                  <a:lnTo>
                    <a:pt x="1540" y="0"/>
                  </a:lnTo>
                  <a:close/>
                  <a:moveTo>
                    <a:pt x="1680" y="1"/>
                  </a:moveTo>
                  <a:lnTo>
                    <a:pt x="1759" y="1"/>
                  </a:lnTo>
                  <a:lnTo>
                    <a:pt x="1759" y="12"/>
                  </a:lnTo>
                  <a:lnTo>
                    <a:pt x="1680" y="12"/>
                  </a:lnTo>
                  <a:lnTo>
                    <a:pt x="1680" y="1"/>
                  </a:lnTo>
                  <a:close/>
                  <a:moveTo>
                    <a:pt x="1820" y="1"/>
                  </a:moveTo>
                  <a:lnTo>
                    <a:pt x="1899" y="1"/>
                  </a:lnTo>
                  <a:lnTo>
                    <a:pt x="1899" y="12"/>
                  </a:lnTo>
                  <a:lnTo>
                    <a:pt x="1820" y="12"/>
                  </a:lnTo>
                  <a:lnTo>
                    <a:pt x="1820" y="1"/>
                  </a:lnTo>
                  <a:close/>
                  <a:moveTo>
                    <a:pt x="1960" y="1"/>
                  </a:moveTo>
                  <a:lnTo>
                    <a:pt x="2039" y="1"/>
                  </a:lnTo>
                  <a:lnTo>
                    <a:pt x="2039" y="12"/>
                  </a:lnTo>
                  <a:lnTo>
                    <a:pt x="1960" y="12"/>
                  </a:lnTo>
                  <a:lnTo>
                    <a:pt x="1960" y="1"/>
                  </a:lnTo>
                  <a:close/>
                  <a:moveTo>
                    <a:pt x="2098" y="1"/>
                  </a:moveTo>
                  <a:lnTo>
                    <a:pt x="2179" y="1"/>
                  </a:lnTo>
                  <a:lnTo>
                    <a:pt x="2179" y="12"/>
                  </a:lnTo>
                  <a:lnTo>
                    <a:pt x="2098" y="12"/>
                  </a:lnTo>
                  <a:lnTo>
                    <a:pt x="2098" y="1"/>
                  </a:lnTo>
                  <a:close/>
                  <a:moveTo>
                    <a:pt x="2238" y="1"/>
                  </a:moveTo>
                  <a:lnTo>
                    <a:pt x="2319" y="1"/>
                  </a:lnTo>
                  <a:lnTo>
                    <a:pt x="2319" y="12"/>
                  </a:lnTo>
                  <a:lnTo>
                    <a:pt x="2238" y="12"/>
                  </a:lnTo>
                  <a:lnTo>
                    <a:pt x="2238" y="1"/>
                  </a:lnTo>
                  <a:close/>
                  <a:moveTo>
                    <a:pt x="2379" y="1"/>
                  </a:moveTo>
                  <a:lnTo>
                    <a:pt x="2459" y="1"/>
                  </a:lnTo>
                  <a:lnTo>
                    <a:pt x="2459" y="12"/>
                  </a:lnTo>
                  <a:lnTo>
                    <a:pt x="2379" y="12"/>
                  </a:lnTo>
                  <a:lnTo>
                    <a:pt x="2379" y="1"/>
                  </a:lnTo>
                  <a:close/>
                  <a:moveTo>
                    <a:pt x="2519" y="1"/>
                  </a:moveTo>
                  <a:lnTo>
                    <a:pt x="2599" y="1"/>
                  </a:lnTo>
                  <a:lnTo>
                    <a:pt x="2599" y="12"/>
                  </a:lnTo>
                  <a:lnTo>
                    <a:pt x="2519" y="12"/>
                  </a:lnTo>
                  <a:lnTo>
                    <a:pt x="2519" y="1"/>
                  </a:lnTo>
                  <a:close/>
                  <a:moveTo>
                    <a:pt x="2659" y="1"/>
                  </a:moveTo>
                  <a:lnTo>
                    <a:pt x="2740" y="1"/>
                  </a:lnTo>
                  <a:lnTo>
                    <a:pt x="2740" y="13"/>
                  </a:lnTo>
                  <a:lnTo>
                    <a:pt x="2659" y="13"/>
                  </a:lnTo>
                  <a:lnTo>
                    <a:pt x="2659" y="1"/>
                  </a:lnTo>
                  <a:close/>
                  <a:moveTo>
                    <a:pt x="2799" y="1"/>
                  </a:moveTo>
                  <a:lnTo>
                    <a:pt x="2880" y="1"/>
                  </a:lnTo>
                  <a:lnTo>
                    <a:pt x="2880" y="13"/>
                  </a:lnTo>
                  <a:lnTo>
                    <a:pt x="2799" y="13"/>
                  </a:lnTo>
                  <a:lnTo>
                    <a:pt x="2799" y="1"/>
                  </a:lnTo>
                  <a:close/>
                  <a:moveTo>
                    <a:pt x="2939" y="1"/>
                  </a:moveTo>
                  <a:lnTo>
                    <a:pt x="3020" y="1"/>
                  </a:lnTo>
                  <a:lnTo>
                    <a:pt x="3020" y="13"/>
                  </a:lnTo>
                  <a:lnTo>
                    <a:pt x="2939" y="13"/>
                  </a:lnTo>
                  <a:lnTo>
                    <a:pt x="2939" y="1"/>
                  </a:lnTo>
                  <a:close/>
                  <a:moveTo>
                    <a:pt x="3079" y="1"/>
                  </a:moveTo>
                  <a:lnTo>
                    <a:pt x="3160" y="1"/>
                  </a:lnTo>
                  <a:lnTo>
                    <a:pt x="3160" y="13"/>
                  </a:lnTo>
                  <a:lnTo>
                    <a:pt x="3079" y="13"/>
                  </a:lnTo>
                  <a:lnTo>
                    <a:pt x="3079" y="1"/>
                  </a:lnTo>
                  <a:close/>
                  <a:moveTo>
                    <a:pt x="3219" y="1"/>
                  </a:moveTo>
                  <a:lnTo>
                    <a:pt x="3298" y="1"/>
                  </a:lnTo>
                  <a:lnTo>
                    <a:pt x="3298" y="13"/>
                  </a:lnTo>
                  <a:lnTo>
                    <a:pt x="3219" y="13"/>
                  </a:lnTo>
                  <a:lnTo>
                    <a:pt x="3219" y="1"/>
                  </a:lnTo>
                  <a:close/>
                  <a:moveTo>
                    <a:pt x="3360" y="2"/>
                  </a:moveTo>
                  <a:lnTo>
                    <a:pt x="3438" y="2"/>
                  </a:lnTo>
                  <a:lnTo>
                    <a:pt x="3438" y="13"/>
                  </a:lnTo>
                  <a:lnTo>
                    <a:pt x="3360" y="13"/>
                  </a:lnTo>
                  <a:lnTo>
                    <a:pt x="3360" y="2"/>
                  </a:lnTo>
                  <a:close/>
                  <a:moveTo>
                    <a:pt x="3500" y="2"/>
                  </a:moveTo>
                  <a:lnTo>
                    <a:pt x="3578" y="2"/>
                  </a:lnTo>
                  <a:lnTo>
                    <a:pt x="3578" y="13"/>
                  </a:lnTo>
                  <a:lnTo>
                    <a:pt x="3500" y="13"/>
                  </a:lnTo>
                  <a:lnTo>
                    <a:pt x="3500" y="2"/>
                  </a:lnTo>
                  <a:close/>
                  <a:moveTo>
                    <a:pt x="3640" y="2"/>
                  </a:moveTo>
                  <a:lnTo>
                    <a:pt x="3719" y="2"/>
                  </a:lnTo>
                  <a:lnTo>
                    <a:pt x="3719" y="13"/>
                  </a:lnTo>
                  <a:lnTo>
                    <a:pt x="3640" y="13"/>
                  </a:lnTo>
                  <a:lnTo>
                    <a:pt x="3640" y="2"/>
                  </a:lnTo>
                  <a:close/>
                  <a:moveTo>
                    <a:pt x="3778" y="2"/>
                  </a:moveTo>
                  <a:lnTo>
                    <a:pt x="3859" y="2"/>
                  </a:lnTo>
                  <a:lnTo>
                    <a:pt x="3859" y="13"/>
                  </a:lnTo>
                  <a:lnTo>
                    <a:pt x="3778" y="13"/>
                  </a:lnTo>
                  <a:lnTo>
                    <a:pt x="3778" y="2"/>
                  </a:lnTo>
                  <a:close/>
                  <a:moveTo>
                    <a:pt x="3918" y="2"/>
                  </a:moveTo>
                  <a:lnTo>
                    <a:pt x="3999" y="2"/>
                  </a:lnTo>
                  <a:lnTo>
                    <a:pt x="3999" y="13"/>
                  </a:lnTo>
                  <a:lnTo>
                    <a:pt x="3918" y="13"/>
                  </a:lnTo>
                  <a:lnTo>
                    <a:pt x="3918" y="2"/>
                  </a:lnTo>
                  <a:close/>
                  <a:moveTo>
                    <a:pt x="4058" y="2"/>
                  </a:moveTo>
                  <a:lnTo>
                    <a:pt x="4139" y="2"/>
                  </a:lnTo>
                  <a:lnTo>
                    <a:pt x="4139" y="13"/>
                  </a:lnTo>
                  <a:lnTo>
                    <a:pt x="4058" y="13"/>
                  </a:lnTo>
                  <a:lnTo>
                    <a:pt x="4058" y="2"/>
                  </a:lnTo>
                  <a:close/>
                  <a:moveTo>
                    <a:pt x="4198" y="2"/>
                  </a:moveTo>
                  <a:lnTo>
                    <a:pt x="4279" y="2"/>
                  </a:lnTo>
                  <a:lnTo>
                    <a:pt x="4279" y="13"/>
                  </a:lnTo>
                  <a:lnTo>
                    <a:pt x="4198" y="13"/>
                  </a:lnTo>
                  <a:lnTo>
                    <a:pt x="4198" y="2"/>
                  </a:lnTo>
                  <a:close/>
                  <a:moveTo>
                    <a:pt x="4339" y="2"/>
                  </a:moveTo>
                  <a:lnTo>
                    <a:pt x="4419" y="2"/>
                  </a:lnTo>
                  <a:lnTo>
                    <a:pt x="4419" y="14"/>
                  </a:lnTo>
                  <a:lnTo>
                    <a:pt x="4339" y="14"/>
                  </a:lnTo>
                  <a:lnTo>
                    <a:pt x="4339" y="2"/>
                  </a:lnTo>
                  <a:close/>
                  <a:moveTo>
                    <a:pt x="4479" y="2"/>
                  </a:moveTo>
                  <a:lnTo>
                    <a:pt x="4559" y="2"/>
                  </a:lnTo>
                  <a:lnTo>
                    <a:pt x="4559" y="14"/>
                  </a:lnTo>
                  <a:lnTo>
                    <a:pt x="4479" y="14"/>
                  </a:lnTo>
                  <a:lnTo>
                    <a:pt x="4479" y="2"/>
                  </a:lnTo>
                  <a:close/>
                  <a:moveTo>
                    <a:pt x="4619" y="2"/>
                  </a:moveTo>
                  <a:lnTo>
                    <a:pt x="4699" y="2"/>
                  </a:lnTo>
                  <a:lnTo>
                    <a:pt x="4699" y="14"/>
                  </a:lnTo>
                  <a:lnTo>
                    <a:pt x="4619" y="14"/>
                  </a:lnTo>
                  <a:lnTo>
                    <a:pt x="4619" y="2"/>
                  </a:lnTo>
                  <a:close/>
                  <a:moveTo>
                    <a:pt x="4759" y="2"/>
                  </a:moveTo>
                  <a:lnTo>
                    <a:pt x="4840" y="2"/>
                  </a:lnTo>
                  <a:lnTo>
                    <a:pt x="4840" y="14"/>
                  </a:lnTo>
                  <a:lnTo>
                    <a:pt x="4759" y="14"/>
                  </a:lnTo>
                  <a:lnTo>
                    <a:pt x="4759" y="2"/>
                  </a:lnTo>
                  <a:close/>
                  <a:moveTo>
                    <a:pt x="4899" y="2"/>
                  </a:moveTo>
                  <a:lnTo>
                    <a:pt x="4978" y="2"/>
                  </a:lnTo>
                  <a:lnTo>
                    <a:pt x="4978" y="14"/>
                  </a:lnTo>
                  <a:lnTo>
                    <a:pt x="4899" y="14"/>
                  </a:lnTo>
                  <a:lnTo>
                    <a:pt x="4899" y="2"/>
                  </a:lnTo>
                  <a:close/>
                  <a:moveTo>
                    <a:pt x="5039" y="3"/>
                  </a:moveTo>
                  <a:lnTo>
                    <a:pt x="5118" y="3"/>
                  </a:lnTo>
                  <a:lnTo>
                    <a:pt x="5118" y="14"/>
                  </a:lnTo>
                  <a:lnTo>
                    <a:pt x="5039" y="14"/>
                  </a:lnTo>
                  <a:lnTo>
                    <a:pt x="5039" y="3"/>
                  </a:lnTo>
                  <a:close/>
                  <a:moveTo>
                    <a:pt x="5179" y="3"/>
                  </a:moveTo>
                  <a:lnTo>
                    <a:pt x="5258" y="3"/>
                  </a:lnTo>
                  <a:lnTo>
                    <a:pt x="5258" y="14"/>
                  </a:lnTo>
                  <a:lnTo>
                    <a:pt x="5179" y="14"/>
                  </a:lnTo>
                  <a:lnTo>
                    <a:pt x="5179" y="3"/>
                  </a:lnTo>
                  <a:close/>
                  <a:moveTo>
                    <a:pt x="5320" y="3"/>
                  </a:moveTo>
                  <a:lnTo>
                    <a:pt x="5398" y="3"/>
                  </a:lnTo>
                  <a:lnTo>
                    <a:pt x="5398" y="14"/>
                  </a:lnTo>
                  <a:lnTo>
                    <a:pt x="5320" y="14"/>
                  </a:lnTo>
                  <a:lnTo>
                    <a:pt x="5320" y="3"/>
                  </a:lnTo>
                  <a:close/>
                  <a:moveTo>
                    <a:pt x="5458" y="3"/>
                  </a:moveTo>
                  <a:lnTo>
                    <a:pt x="5538" y="3"/>
                  </a:lnTo>
                  <a:lnTo>
                    <a:pt x="5538" y="14"/>
                  </a:lnTo>
                  <a:lnTo>
                    <a:pt x="5458" y="14"/>
                  </a:lnTo>
                  <a:lnTo>
                    <a:pt x="5458" y="3"/>
                  </a:lnTo>
                  <a:close/>
                  <a:moveTo>
                    <a:pt x="5598" y="3"/>
                  </a:moveTo>
                  <a:lnTo>
                    <a:pt x="5679" y="3"/>
                  </a:lnTo>
                  <a:lnTo>
                    <a:pt x="5679" y="14"/>
                  </a:lnTo>
                  <a:lnTo>
                    <a:pt x="5598" y="14"/>
                  </a:lnTo>
                  <a:lnTo>
                    <a:pt x="5598" y="3"/>
                  </a:lnTo>
                  <a:close/>
                  <a:moveTo>
                    <a:pt x="5738" y="3"/>
                  </a:moveTo>
                  <a:lnTo>
                    <a:pt x="5819" y="3"/>
                  </a:lnTo>
                  <a:lnTo>
                    <a:pt x="5819" y="14"/>
                  </a:lnTo>
                  <a:lnTo>
                    <a:pt x="5738" y="14"/>
                  </a:lnTo>
                  <a:lnTo>
                    <a:pt x="5738" y="3"/>
                  </a:lnTo>
                  <a:close/>
                  <a:moveTo>
                    <a:pt x="5878" y="3"/>
                  </a:moveTo>
                  <a:lnTo>
                    <a:pt x="5959" y="3"/>
                  </a:lnTo>
                  <a:lnTo>
                    <a:pt x="5959" y="14"/>
                  </a:lnTo>
                  <a:lnTo>
                    <a:pt x="5878" y="14"/>
                  </a:lnTo>
                  <a:lnTo>
                    <a:pt x="5878" y="3"/>
                  </a:lnTo>
                  <a:close/>
                  <a:moveTo>
                    <a:pt x="6018" y="3"/>
                  </a:moveTo>
                  <a:lnTo>
                    <a:pt x="6099" y="3"/>
                  </a:lnTo>
                  <a:lnTo>
                    <a:pt x="6099" y="15"/>
                  </a:lnTo>
                  <a:lnTo>
                    <a:pt x="6018" y="15"/>
                  </a:lnTo>
                  <a:lnTo>
                    <a:pt x="6018" y="3"/>
                  </a:lnTo>
                  <a:close/>
                  <a:moveTo>
                    <a:pt x="6158" y="3"/>
                  </a:moveTo>
                  <a:lnTo>
                    <a:pt x="6239" y="3"/>
                  </a:lnTo>
                  <a:lnTo>
                    <a:pt x="6239" y="15"/>
                  </a:lnTo>
                  <a:lnTo>
                    <a:pt x="6158" y="15"/>
                  </a:lnTo>
                  <a:lnTo>
                    <a:pt x="6158" y="3"/>
                  </a:lnTo>
                  <a:close/>
                  <a:moveTo>
                    <a:pt x="6299" y="3"/>
                  </a:moveTo>
                  <a:lnTo>
                    <a:pt x="6379" y="3"/>
                  </a:lnTo>
                  <a:lnTo>
                    <a:pt x="6379" y="15"/>
                  </a:lnTo>
                  <a:lnTo>
                    <a:pt x="6299" y="15"/>
                  </a:lnTo>
                  <a:lnTo>
                    <a:pt x="6299" y="3"/>
                  </a:lnTo>
                  <a:close/>
                  <a:moveTo>
                    <a:pt x="6439" y="3"/>
                  </a:moveTo>
                  <a:lnTo>
                    <a:pt x="6519" y="3"/>
                  </a:lnTo>
                  <a:lnTo>
                    <a:pt x="6519" y="15"/>
                  </a:lnTo>
                  <a:lnTo>
                    <a:pt x="6439" y="15"/>
                  </a:lnTo>
                  <a:lnTo>
                    <a:pt x="6439" y="3"/>
                  </a:lnTo>
                  <a:close/>
                  <a:moveTo>
                    <a:pt x="6579" y="3"/>
                  </a:moveTo>
                  <a:lnTo>
                    <a:pt x="6658" y="3"/>
                  </a:lnTo>
                  <a:lnTo>
                    <a:pt x="6658" y="15"/>
                  </a:lnTo>
                  <a:lnTo>
                    <a:pt x="6579" y="15"/>
                  </a:lnTo>
                  <a:lnTo>
                    <a:pt x="6579" y="3"/>
                  </a:lnTo>
                  <a:close/>
                  <a:moveTo>
                    <a:pt x="6719" y="5"/>
                  </a:moveTo>
                  <a:lnTo>
                    <a:pt x="6798" y="5"/>
                  </a:lnTo>
                  <a:lnTo>
                    <a:pt x="6798" y="15"/>
                  </a:lnTo>
                  <a:lnTo>
                    <a:pt x="6719" y="15"/>
                  </a:lnTo>
                  <a:lnTo>
                    <a:pt x="6719" y="5"/>
                  </a:lnTo>
                  <a:close/>
                  <a:moveTo>
                    <a:pt x="6859" y="5"/>
                  </a:moveTo>
                  <a:lnTo>
                    <a:pt x="6938" y="5"/>
                  </a:lnTo>
                  <a:lnTo>
                    <a:pt x="6938" y="15"/>
                  </a:lnTo>
                  <a:lnTo>
                    <a:pt x="6859" y="15"/>
                  </a:lnTo>
                  <a:lnTo>
                    <a:pt x="6859" y="5"/>
                  </a:lnTo>
                  <a:close/>
                  <a:moveTo>
                    <a:pt x="6999" y="5"/>
                  </a:moveTo>
                  <a:lnTo>
                    <a:pt x="7078" y="5"/>
                  </a:lnTo>
                  <a:lnTo>
                    <a:pt x="7078" y="15"/>
                  </a:lnTo>
                  <a:lnTo>
                    <a:pt x="6999" y="15"/>
                  </a:lnTo>
                  <a:lnTo>
                    <a:pt x="6999" y="5"/>
                  </a:lnTo>
                  <a:close/>
                  <a:moveTo>
                    <a:pt x="7137" y="5"/>
                  </a:moveTo>
                  <a:lnTo>
                    <a:pt x="7218" y="5"/>
                  </a:lnTo>
                  <a:lnTo>
                    <a:pt x="7218" y="15"/>
                  </a:lnTo>
                  <a:lnTo>
                    <a:pt x="7137" y="15"/>
                  </a:lnTo>
                  <a:lnTo>
                    <a:pt x="7137" y="5"/>
                  </a:lnTo>
                  <a:close/>
                  <a:moveTo>
                    <a:pt x="7278" y="5"/>
                  </a:moveTo>
                  <a:lnTo>
                    <a:pt x="7358" y="5"/>
                  </a:lnTo>
                  <a:lnTo>
                    <a:pt x="7358" y="15"/>
                  </a:lnTo>
                  <a:lnTo>
                    <a:pt x="7278" y="15"/>
                  </a:lnTo>
                  <a:lnTo>
                    <a:pt x="7278" y="5"/>
                  </a:lnTo>
                  <a:close/>
                  <a:moveTo>
                    <a:pt x="7418" y="5"/>
                  </a:moveTo>
                  <a:lnTo>
                    <a:pt x="7498" y="5"/>
                  </a:lnTo>
                  <a:lnTo>
                    <a:pt x="7498" y="15"/>
                  </a:lnTo>
                  <a:lnTo>
                    <a:pt x="7418" y="15"/>
                  </a:lnTo>
                  <a:lnTo>
                    <a:pt x="7418" y="5"/>
                  </a:lnTo>
                  <a:close/>
                  <a:moveTo>
                    <a:pt x="7558" y="5"/>
                  </a:moveTo>
                  <a:lnTo>
                    <a:pt x="7639" y="5"/>
                  </a:lnTo>
                  <a:lnTo>
                    <a:pt x="7639" y="15"/>
                  </a:lnTo>
                  <a:lnTo>
                    <a:pt x="7558" y="15"/>
                  </a:lnTo>
                  <a:lnTo>
                    <a:pt x="7558" y="5"/>
                  </a:lnTo>
                  <a:close/>
                  <a:moveTo>
                    <a:pt x="7698" y="5"/>
                  </a:moveTo>
                  <a:lnTo>
                    <a:pt x="7779" y="5"/>
                  </a:lnTo>
                  <a:lnTo>
                    <a:pt x="7779" y="16"/>
                  </a:lnTo>
                  <a:lnTo>
                    <a:pt x="7698" y="16"/>
                  </a:lnTo>
                  <a:lnTo>
                    <a:pt x="7698" y="5"/>
                  </a:lnTo>
                  <a:close/>
                  <a:moveTo>
                    <a:pt x="7838" y="5"/>
                  </a:moveTo>
                  <a:lnTo>
                    <a:pt x="7919" y="5"/>
                  </a:lnTo>
                  <a:lnTo>
                    <a:pt x="7919" y="16"/>
                  </a:lnTo>
                  <a:lnTo>
                    <a:pt x="7838" y="16"/>
                  </a:lnTo>
                  <a:lnTo>
                    <a:pt x="7838" y="5"/>
                  </a:lnTo>
                  <a:close/>
                  <a:moveTo>
                    <a:pt x="7978" y="5"/>
                  </a:moveTo>
                  <a:lnTo>
                    <a:pt x="8059" y="5"/>
                  </a:lnTo>
                  <a:lnTo>
                    <a:pt x="8059" y="16"/>
                  </a:lnTo>
                  <a:lnTo>
                    <a:pt x="7978" y="16"/>
                  </a:lnTo>
                  <a:lnTo>
                    <a:pt x="7978" y="5"/>
                  </a:lnTo>
                  <a:close/>
                  <a:moveTo>
                    <a:pt x="8118" y="5"/>
                  </a:moveTo>
                  <a:lnTo>
                    <a:pt x="8199" y="5"/>
                  </a:lnTo>
                  <a:lnTo>
                    <a:pt x="8199" y="16"/>
                  </a:lnTo>
                  <a:lnTo>
                    <a:pt x="8118" y="16"/>
                  </a:lnTo>
                  <a:lnTo>
                    <a:pt x="8118" y="5"/>
                  </a:lnTo>
                  <a:close/>
                  <a:moveTo>
                    <a:pt x="8259" y="5"/>
                  </a:moveTo>
                  <a:lnTo>
                    <a:pt x="8337" y="5"/>
                  </a:lnTo>
                  <a:lnTo>
                    <a:pt x="8337" y="16"/>
                  </a:lnTo>
                  <a:lnTo>
                    <a:pt x="8259" y="16"/>
                  </a:lnTo>
                  <a:lnTo>
                    <a:pt x="8259" y="5"/>
                  </a:lnTo>
                  <a:close/>
                  <a:moveTo>
                    <a:pt x="8399" y="6"/>
                  </a:moveTo>
                  <a:lnTo>
                    <a:pt x="8477" y="6"/>
                  </a:lnTo>
                  <a:lnTo>
                    <a:pt x="8477" y="16"/>
                  </a:lnTo>
                  <a:lnTo>
                    <a:pt x="8399" y="16"/>
                  </a:lnTo>
                  <a:lnTo>
                    <a:pt x="8399" y="6"/>
                  </a:lnTo>
                  <a:close/>
                  <a:moveTo>
                    <a:pt x="8539" y="6"/>
                  </a:moveTo>
                  <a:lnTo>
                    <a:pt x="8618" y="6"/>
                  </a:lnTo>
                  <a:lnTo>
                    <a:pt x="8618" y="16"/>
                  </a:lnTo>
                  <a:lnTo>
                    <a:pt x="8539" y="16"/>
                  </a:lnTo>
                  <a:lnTo>
                    <a:pt x="8539" y="6"/>
                  </a:lnTo>
                  <a:close/>
                  <a:moveTo>
                    <a:pt x="8679" y="6"/>
                  </a:moveTo>
                  <a:lnTo>
                    <a:pt x="8758" y="6"/>
                  </a:lnTo>
                  <a:lnTo>
                    <a:pt x="8758" y="16"/>
                  </a:lnTo>
                  <a:lnTo>
                    <a:pt x="8679" y="16"/>
                  </a:lnTo>
                  <a:lnTo>
                    <a:pt x="8679" y="6"/>
                  </a:lnTo>
                  <a:close/>
                  <a:moveTo>
                    <a:pt x="8817" y="6"/>
                  </a:moveTo>
                  <a:lnTo>
                    <a:pt x="8898" y="6"/>
                  </a:lnTo>
                  <a:lnTo>
                    <a:pt x="8898" y="16"/>
                  </a:lnTo>
                  <a:lnTo>
                    <a:pt x="8817" y="16"/>
                  </a:lnTo>
                  <a:lnTo>
                    <a:pt x="8817" y="6"/>
                  </a:lnTo>
                  <a:close/>
                  <a:moveTo>
                    <a:pt x="8957" y="6"/>
                  </a:moveTo>
                  <a:lnTo>
                    <a:pt x="9038" y="6"/>
                  </a:lnTo>
                  <a:lnTo>
                    <a:pt x="9038" y="16"/>
                  </a:lnTo>
                  <a:lnTo>
                    <a:pt x="8957" y="16"/>
                  </a:lnTo>
                  <a:lnTo>
                    <a:pt x="8957" y="6"/>
                  </a:lnTo>
                  <a:close/>
                  <a:moveTo>
                    <a:pt x="9097" y="6"/>
                  </a:moveTo>
                  <a:lnTo>
                    <a:pt x="9178" y="6"/>
                  </a:lnTo>
                  <a:lnTo>
                    <a:pt x="9178" y="16"/>
                  </a:lnTo>
                  <a:lnTo>
                    <a:pt x="9097" y="16"/>
                  </a:lnTo>
                  <a:lnTo>
                    <a:pt x="9097" y="6"/>
                  </a:lnTo>
                  <a:close/>
                  <a:moveTo>
                    <a:pt x="9238" y="6"/>
                  </a:moveTo>
                  <a:lnTo>
                    <a:pt x="9318" y="6"/>
                  </a:lnTo>
                  <a:lnTo>
                    <a:pt x="9318" y="16"/>
                  </a:lnTo>
                  <a:lnTo>
                    <a:pt x="9238" y="16"/>
                  </a:lnTo>
                  <a:lnTo>
                    <a:pt x="9238" y="6"/>
                  </a:lnTo>
                  <a:close/>
                  <a:moveTo>
                    <a:pt x="9378" y="6"/>
                  </a:moveTo>
                  <a:lnTo>
                    <a:pt x="9458" y="6"/>
                  </a:lnTo>
                  <a:lnTo>
                    <a:pt x="9458" y="17"/>
                  </a:lnTo>
                  <a:lnTo>
                    <a:pt x="9378" y="17"/>
                  </a:lnTo>
                  <a:lnTo>
                    <a:pt x="9378" y="6"/>
                  </a:lnTo>
                  <a:close/>
                  <a:moveTo>
                    <a:pt x="9518" y="6"/>
                  </a:moveTo>
                  <a:lnTo>
                    <a:pt x="9598" y="6"/>
                  </a:lnTo>
                  <a:lnTo>
                    <a:pt x="9598" y="17"/>
                  </a:lnTo>
                  <a:lnTo>
                    <a:pt x="9518" y="17"/>
                  </a:lnTo>
                  <a:lnTo>
                    <a:pt x="9518" y="6"/>
                  </a:lnTo>
                  <a:close/>
                  <a:moveTo>
                    <a:pt x="9658" y="6"/>
                  </a:moveTo>
                  <a:lnTo>
                    <a:pt x="9739" y="6"/>
                  </a:lnTo>
                  <a:lnTo>
                    <a:pt x="9739" y="17"/>
                  </a:lnTo>
                  <a:lnTo>
                    <a:pt x="9658" y="17"/>
                  </a:lnTo>
                  <a:lnTo>
                    <a:pt x="9658" y="6"/>
                  </a:lnTo>
                  <a:close/>
                  <a:moveTo>
                    <a:pt x="9798" y="6"/>
                  </a:moveTo>
                  <a:lnTo>
                    <a:pt x="9879" y="6"/>
                  </a:lnTo>
                  <a:lnTo>
                    <a:pt x="9879" y="17"/>
                  </a:lnTo>
                  <a:lnTo>
                    <a:pt x="9798" y="17"/>
                  </a:lnTo>
                  <a:lnTo>
                    <a:pt x="9798" y="6"/>
                  </a:lnTo>
                  <a:close/>
                  <a:moveTo>
                    <a:pt x="9938" y="6"/>
                  </a:moveTo>
                  <a:lnTo>
                    <a:pt x="10019" y="6"/>
                  </a:lnTo>
                  <a:lnTo>
                    <a:pt x="10017" y="17"/>
                  </a:lnTo>
                  <a:lnTo>
                    <a:pt x="9938" y="17"/>
                  </a:lnTo>
                  <a:lnTo>
                    <a:pt x="9938" y="6"/>
                  </a:lnTo>
                  <a:close/>
                  <a:moveTo>
                    <a:pt x="10078" y="7"/>
                  </a:moveTo>
                  <a:lnTo>
                    <a:pt x="10090" y="7"/>
                  </a:lnTo>
                  <a:lnTo>
                    <a:pt x="10090" y="17"/>
                  </a:lnTo>
                  <a:lnTo>
                    <a:pt x="10078" y="17"/>
                  </a:lnTo>
                  <a:lnTo>
                    <a:pt x="10078" y="7"/>
                  </a:lnTo>
                  <a:close/>
                </a:path>
              </a:pathLst>
            </a:custGeom>
            <a:solidFill>
              <a:srgbClr val="FF0000"/>
            </a:solidFill>
            <a:ln w="158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1" name="Rectangle 963"/>
            <p:cNvSpPr>
              <a:spLocks noChangeArrowheads="1"/>
            </p:cNvSpPr>
            <p:nvPr/>
          </p:nvSpPr>
          <p:spPr bwMode="auto">
            <a:xfrm>
              <a:off x="8288338" y="3160713"/>
              <a:ext cx="671513" cy="4048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2" name="Rectangle 964"/>
            <p:cNvSpPr>
              <a:spLocks noChangeArrowheads="1"/>
            </p:cNvSpPr>
            <p:nvPr/>
          </p:nvSpPr>
          <p:spPr bwMode="auto">
            <a:xfrm>
              <a:off x="8410575" y="3179763"/>
              <a:ext cx="43762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Projet</a:t>
              </a: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global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14" name="Rectangle 966"/>
            <p:cNvSpPr>
              <a:spLocks noChangeArrowheads="1"/>
            </p:cNvSpPr>
            <p:nvPr/>
          </p:nvSpPr>
          <p:spPr bwMode="auto">
            <a:xfrm>
              <a:off x="8288338" y="4883151"/>
              <a:ext cx="671513" cy="4048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5" name="Rectangle 967"/>
            <p:cNvSpPr>
              <a:spLocks noChangeArrowheads="1"/>
            </p:cNvSpPr>
            <p:nvPr/>
          </p:nvSpPr>
          <p:spPr bwMode="auto">
            <a:xfrm>
              <a:off x="8380413" y="4902201"/>
              <a:ext cx="43762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Projet</a:t>
              </a: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rPr>
                <a:t>Pays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17" name="Freeform 969"/>
            <p:cNvSpPr>
              <a:spLocks noEditPoints="1"/>
            </p:cNvSpPr>
            <p:nvPr/>
          </p:nvSpPr>
          <p:spPr bwMode="auto">
            <a:xfrm>
              <a:off x="8580438" y="2543176"/>
              <a:ext cx="76200" cy="557213"/>
            </a:xfrm>
            <a:custGeom>
              <a:avLst/>
              <a:gdLst/>
              <a:ahLst/>
              <a:cxnLst>
                <a:cxn ang="0">
                  <a:pos x="40" y="351"/>
                </a:cxn>
                <a:cxn ang="0">
                  <a:pos x="40" y="316"/>
                </a:cxn>
                <a:cxn ang="0">
                  <a:pos x="56" y="316"/>
                </a:cxn>
                <a:cxn ang="0">
                  <a:pos x="56" y="351"/>
                </a:cxn>
                <a:cxn ang="0">
                  <a:pos x="40" y="351"/>
                </a:cxn>
                <a:cxn ang="0">
                  <a:pos x="40" y="289"/>
                </a:cxn>
                <a:cxn ang="0">
                  <a:pos x="40" y="254"/>
                </a:cxn>
                <a:cxn ang="0">
                  <a:pos x="56" y="254"/>
                </a:cxn>
                <a:cxn ang="0">
                  <a:pos x="56" y="289"/>
                </a:cxn>
                <a:cxn ang="0">
                  <a:pos x="40" y="289"/>
                </a:cxn>
                <a:cxn ang="0">
                  <a:pos x="40" y="228"/>
                </a:cxn>
                <a:cxn ang="0">
                  <a:pos x="40" y="193"/>
                </a:cxn>
                <a:cxn ang="0">
                  <a:pos x="56" y="193"/>
                </a:cxn>
                <a:cxn ang="0">
                  <a:pos x="56" y="228"/>
                </a:cxn>
                <a:cxn ang="0">
                  <a:pos x="40" y="228"/>
                </a:cxn>
                <a:cxn ang="0">
                  <a:pos x="40" y="167"/>
                </a:cxn>
                <a:cxn ang="0">
                  <a:pos x="40" y="131"/>
                </a:cxn>
                <a:cxn ang="0">
                  <a:pos x="56" y="131"/>
                </a:cxn>
                <a:cxn ang="0">
                  <a:pos x="56" y="167"/>
                </a:cxn>
                <a:cxn ang="0">
                  <a:pos x="40" y="167"/>
                </a:cxn>
                <a:cxn ang="0">
                  <a:pos x="40" y="105"/>
                </a:cxn>
                <a:cxn ang="0">
                  <a:pos x="40" y="70"/>
                </a:cxn>
                <a:cxn ang="0">
                  <a:pos x="56" y="70"/>
                </a:cxn>
                <a:cxn ang="0">
                  <a:pos x="56" y="105"/>
                </a:cxn>
                <a:cxn ang="0">
                  <a:pos x="40" y="105"/>
                </a:cxn>
                <a:cxn ang="0">
                  <a:pos x="40" y="44"/>
                </a:cxn>
                <a:cxn ang="0">
                  <a:pos x="40" y="43"/>
                </a:cxn>
                <a:cxn ang="0">
                  <a:pos x="56" y="43"/>
                </a:cxn>
                <a:cxn ang="0">
                  <a:pos x="56" y="44"/>
                </a:cxn>
                <a:cxn ang="0">
                  <a:pos x="40" y="44"/>
                </a:cxn>
                <a:cxn ang="0">
                  <a:pos x="0" y="52"/>
                </a:cxn>
                <a:cxn ang="0">
                  <a:pos x="48" y="0"/>
                </a:cxn>
                <a:cxn ang="0">
                  <a:pos x="96" y="52"/>
                </a:cxn>
                <a:cxn ang="0">
                  <a:pos x="0" y="52"/>
                </a:cxn>
              </a:cxnLst>
              <a:rect l="0" t="0" r="r" b="b"/>
              <a:pathLst>
                <a:path w="96" h="351">
                  <a:moveTo>
                    <a:pt x="40" y="351"/>
                  </a:moveTo>
                  <a:lnTo>
                    <a:pt x="40" y="316"/>
                  </a:lnTo>
                  <a:lnTo>
                    <a:pt x="56" y="316"/>
                  </a:lnTo>
                  <a:lnTo>
                    <a:pt x="56" y="351"/>
                  </a:lnTo>
                  <a:lnTo>
                    <a:pt x="40" y="351"/>
                  </a:lnTo>
                  <a:close/>
                  <a:moveTo>
                    <a:pt x="40" y="289"/>
                  </a:moveTo>
                  <a:lnTo>
                    <a:pt x="40" y="254"/>
                  </a:lnTo>
                  <a:lnTo>
                    <a:pt x="56" y="254"/>
                  </a:lnTo>
                  <a:lnTo>
                    <a:pt x="56" y="289"/>
                  </a:lnTo>
                  <a:lnTo>
                    <a:pt x="40" y="289"/>
                  </a:lnTo>
                  <a:close/>
                  <a:moveTo>
                    <a:pt x="40" y="228"/>
                  </a:moveTo>
                  <a:lnTo>
                    <a:pt x="40" y="193"/>
                  </a:lnTo>
                  <a:lnTo>
                    <a:pt x="56" y="193"/>
                  </a:lnTo>
                  <a:lnTo>
                    <a:pt x="56" y="228"/>
                  </a:lnTo>
                  <a:lnTo>
                    <a:pt x="40" y="228"/>
                  </a:lnTo>
                  <a:close/>
                  <a:moveTo>
                    <a:pt x="40" y="167"/>
                  </a:moveTo>
                  <a:lnTo>
                    <a:pt x="40" y="131"/>
                  </a:lnTo>
                  <a:lnTo>
                    <a:pt x="56" y="131"/>
                  </a:lnTo>
                  <a:lnTo>
                    <a:pt x="56" y="167"/>
                  </a:lnTo>
                  <a:lnTo>
                    <a:pt x="40" y="167"/>
                  </a:lnTo>
                  <a:close/>
                  <a:moveTo>
                    <a:pt x="40" y="105"/>
                  </a:moveTo>
                  <a:lnTo>
                    <a:pt x="40" y="70"/>
                  </a:lnTo>
                  <a:lnTo>
                    <a:pt x="56" y="70"/>
                  </a:lnTo>
                  <a:lnTo>
                    <a:pt x="56" y="105"/>
                  </a:lnTo>
                  <a:lnTo>
                    <a:pt x="40" y="105"/>
                  </a:lnTo>
                  <a:close/>
                  <a:moveTo>
                    <a:pt x="40" y="44"/>
                  </a:moveTo>
                  <a:lnTo>
                    <a:pt x="40" y="43"/>
                  </a:lnTo>
                  <a:lnTo>
                    <a:pt x="56" y="43"/>
                  </a:lnTo>
                  <a:lnTo>
                    <a:pt x="56" y="44"/>
                  </a:lnTo>
                  <a:lnTo>
                    <a:pt x="40" y="44"/>
                  </a:lnTo>
                  <a:close/>
                  <a:moveTo>
                    <a:pt x="0" y="52"/>
                  </a:moveTo>
                  <a:lnTo>
                    <a:pt x="48" y="0"/>
                  </a:lnTo>
                  <a:lnTo>
                    <a:pt x="96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FF"/>
            </a:solidFill>
            <a:ln w="15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8" name="Freeform 970"/>
            <p:cNvSpPr>
              <a:spLocks noEditPoints="1"/>
            </p:cNvSpPr>
            <p:nvPr/>
          </p:nvSpPr>
          <p:spPr bwMode="auto">
            <a:xfrm>
              <a:off x="8580438" y="4406901"/>
              <a:ext cx="76200" cy="436563"/>
            </a:xfrm>
            <a:custGeom>
              <a:avLst/>
              <a:gdLst/>
              <a:ahLst/>
              <a:cxnLst>
                <a:cxn ang="0">
                  <a:pos x="40" y="275"/>
                </a:cxn>
                <a:cxn ang="0">
                  <a:pos x="40" y="239"/>
                </a:cxn>
                <a:cxn ang="0">
                  <a:pos x="56" y="239"/>
                </a:cxn>
                <a:cxn ang="0">
                  <a:pos x="56" y="275"/>
                </a:cxn>
                <a:cxn ang="0">
                  <a:pos x="40" y="275"/>
                </a:cxn>
                <a:cxn ang="0">
                  <a:pos x="40" y="213"/>
                </a:cxn>
                <a:cxn ang="0">
                  <a:pos x="40" y="178"/>
                </a:cxn>
                <a:cxn ang="0">
                  <a:pos x="56" y="178"/>
                </a:cxn>
                <a:cxn ang="0">
                  <a:pos x="56" y="213"/>
                </a:cxn>
                <a:cxn ang="0">
                  <a:pos x="40" y="213"/>
                </a:cxn>
                <a:cxn ang="0">
                  <a:pos x="40" y="152"/>
                </a:cxn>
                <a:cxn ang="0">
                  <a:pos x="40" y="117"/>
                </a:cxn>
                <a:cxn ang="0">
                  <a:pos x="56" y="117"/>
                </a:cxn>
                <a:cxn ang="0">
                  <a:pos x="56" y="152"/>
                </a:cxn>
                <a:cxn ang="0">
                  <a:pos x="40" y="152"/>
                </a:cxn>
                <a:cxn ang="0">
                  <a:pos x="40" y="91"/>
                </a:cxn>
                <a:cxn ang="0">
                  <a:pos x="40" y="55"/>
                </a:cxn>
                <a:cxn ang="0">
                  <a:pos x="56" y="55"/>
                </a:cxn>
                <a:cxn ang="0">
                  <a:pos x="56" y="91"/>
                </a:cxn>
                <a:cxn ang="0">
                  <a:pos x="40" y="91"/>
                </a:cxn>
                <a:cxn ang="0">
                  <a:pos x="0" y="53"/>
                </a:cxn>
                <a:cxn ang="0">
                  <a:pos x="48" y="0"/>
                </a:cxn>
                <a:cxn ang="0">
                  <a:pos x="96" y="53"/>
                </a:cxn>
                <a:cxn ang="0">
                  <a:pos x="0" y="53"/>
                </a:cxn>
              </a:cxnLst>
              <a:rect l="0" t="0" r="r" b="b"/>
              <a:pathLst>
                <a:path w="96" h="275">
                  <a:moveTo>
                    <a:pt x="40" y="275"/>
                  </a:moveTo>
                  <a:lnTo>
                    <a:pt x="40" y="239"/>
                  </a:lnTo>
                  <a:lnTo>
                    <a:pt x="56" y="239"/>
                  </a:lnTo>
                  <a:lnTo>
                    <a:pt x="56" y="275"/>
                  </a:lnTo>
                  <a:lnTo>
                    <a:pt x="40" y="275"/>
                  </a:lnTo>
                  <a:close/>
                  <a:moveTo>
                    <a:pt x="40" y="213"/>
                  </a:moveTo>
                  <a:lnTo>
                    <a:pt x="40" y="178"/>
                  </a:lnTo>
                  <a:lnTo>
                    <a:pt x="56" y="178"/>
                  </a:lnTo>
                  <a:lnTo>
                    <a:pt x="56" y="213"/>
                  </a:lnTo>
                  <a:lnTo>
                    <a:pt x="40" y="213"/>
                  </a:lnTo>
                  <a:close/>
                  <a:moveTo>
                    <a:pt x="40" y="152"/>
                  </a:moveTo>
                  <a:lnTo>
                    <a:pt x="40" y="117"/>
                  </a:lnTo>
                  <a:lnTo>
                    <a:pt x="56" y="117"/>
                  </a:lnTo>
                  <a:lnTo>
                    <a:pt x="56" y="152"/>
                  </a:lnTo>
                  <a:lnTo>
                    <a:pt x="40" y="152"/>
                  </a:lnTo>
                  <a:close/>
                  <a:moveTo>
                    <a:pt x="40" y="91"/>
                  </a:moveTo>
                  <a:lnTo>
                    <a:pt x="40" y="55"/>
                  </a:lnTo>
                  <a:lnTo>
                    <a:pt x="56" y="55"/>
                  </a:lnTo>
                  <a:lnTo>
                    <a:pt x="56" y="91"/>
                  </a:lnTo>
                  <a:lnTo>
                    <a:pt x="40" y="91"/>
                  </a:lnTo>
                  <a:close/>
                  <a:moveTo>
                    <a:pt x="0" y="53"/>
                  </a:moveTo>
                  <a:lnTo>
                    <a:pt x="48" y="0"/>
                  </a:lnTo>
                  <a:lnTo>
                    <a:pt x="96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FF"/>
            </a:solidFill>
            <a:ln w="15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9" name="Freeform 971"/>
            <p:cNvSpPr>
              <a:spLocks noEditPoints="1"/>
            </p:cNvSpPr>
            <p:nvPr/>
          </p:nvSpPr>
          <p:spPr bwMode="auto">
            <a:xfrm>
              <a:off x="8570913" y="3587751"/>
              <a:ext cx="76200" cy="536575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35"/>
                </a:cxn>
                <a:cxn ang="0">
                  <a:pos x="40" y="35"/>
                </a:cxn>
                <a:cxn ang="0">
                  <a:pos x="40" y="0"/>
                </a:cxn>
                <a:cxn ang="0">
                  <a:pos x="55" y="0"/>
                </a:cxn>
                <a:cxn ang="0">
                  <a:pos x="55" y="61"/>
                </a:cxn>
                <a:cxn ang="0">
                  <a:pos x="55" y="96"/>
                </a:cxn>
                <a:cxn ang="0">
                  <a:pos x="40" y="96"/>
                </a:cxn>
                <a:cxn ang="0">
                  <a:pos x="40" y="61"/>
                </a:cxn>
                <a:cxn ang="0">
                  <a:pos x="55" y="61"/>
                </a:cxn>
                <a:cxn ang="0">
                  <a:pos x="55" y="122"/>
                </a:cxn>
                <a:cxn ang="0">
                  <a:pos x="55" y="158"/>
                </a:cxn>
                <a:cxn ang="0">
                  <a:pos x="40" y="158"/>
                </a:cxn>
                <a:cxn ang="0">
                  <a:pos x="40" y="122"/>
                </a:cxn>
                <a:cxn ang="0">
                  <a:pos x="55" y="122"/>
                </a:cxn>
                <a:cxn ang="0">
                  <a:pos x="55" y="184"/>
                </a:cxn>
                <a:cxn ang="0">
                  <a:pos x="55" y="219"/>
                </a:cxn>
                <a:cxn ang="0">
                  <a:pos x="40" y="219"/>
                </a:cxn>
                <a:cxn ang="0">
                  <a:pos x="40" y="184"/>
                </a:cxn>
                <a:cxn ang="0">
                  <a:pos x="55" y="184"/>
                </a:cxn>
                <a:cxn ang="0">
                  <a:pos x="55" y="245"/>
                </a:cxn>
                <a:cxn ang="0">
                  <a:pos x="55" y="280"/>
                </a:cxn>
                <a:cxn ang="0">
                  <a:pos x="40" y="280"/>
                </a:cxn>
                <a:cxn ang="0">
                  <a:pos x="40" y="245"/>
                </a:cxn>
                <a:cxn ang="0">
                  <a:pos x="55" y="245"/>
                </a:cxn>
                <a:cxn ang="0">
                  <a:pos x="96" y="285"/>
                </a:cxn>
                <a:cxn ang="0">
                  <a:pos x="48" y="338"/>
                </a:cxn>
                <a:cxn ang="0">
                  <a:pos x="0" y="285"/>
                </a:cxn>
                <a:cxn ang="0">
                  <a:pos x="96" y="285"/>
                </a:cxn>
              </a:cxnLst>
              <a:rect l="0" t="0" r="r" b="b"/>
              <a:pathLst>
                <a:path w="96" h="338">
                  <a:moveTo>
                    <a:pt x="55" y="0"/>
                  </a:moveTo>
                  <a:lnTo>
                    <a:pt x="55" y="35"/>
                  </a:lnTo>
                  <a:lnTo>
                    <a:pt x="40" y="35"/>
                  </a:lnTo>
                  <a:lnTo>
                    <a:pt x="40" y="0"/>
                  </a:lnTo>
                  <a:lnTo>
                    <a:pt x="55" y="0"/>
                  </a:lnTo>
                  <a:close/>
                  <a:moveTo>
                    <a:pt x="55" y="61"/>
                  </a:moveTo>
                  <a:lnTo>
                    <a:pt x="55" y="96"/>
                  </a:lnTo>
                  <a:lnTo>
                    <a:pt x="40" y="96"/>
                  </a:lnTo>
                  <a:lnTo>
                    <a:pt x="40" y="61"/>
                  </a:lnTo>
                  <a:lnTo>
                    <a:pt x="55" y="61"/>
                  </a:lnTo>
                  <a:close/>
                  <a:moveTo>
                    <a:pt x="55" y="122"/>
                  </a:moveTo>
                  <a:lnTo>
                    <a:pt x="55" y="158"/>
                  </a:lnTo>
                  <a:lnTo>
                    <a:pt x="40" y="158"/>
                  </a:lnTo>
                  <a:lnTo>
                    <a:pt x="40" y="122"/>
                  </a:lnTo>
                  <a:lnTo>
                    <a:pt x="55" y="122"/>
                  </a:lnTo>
                  <a:close/>
                  <a:moveTo>
                    <a:pt x="55" y="184"/>
                  </a:moveTo>
                  <a:lnTo>
                    <a:pt x="55" y="219"/>
                  </a:lnTo>
                  <a:lnTo>
                    <a:pt x="40" y="219"/>
                  </a:lnTo>
                  <a:lnTo>
                    <a:pt x="40" y="184"/>
                  </a:lnTo>
                  <a:lnTo>
                    <a:pt x="55" y="184"/>
                  </a:lnTo>
                  <a:close/>
                  <a:moveTo>
                    <a:pt x="55" y="245"/>
                  </a:moveTo>
                  <a:lnTo>
                    <a:pt x="55" y="280"/>
                  </a:lnTo>
                  <a:lnTo>
                    <a:pt x="40" y="280"/>
                  </a:lnTo>
                  <a:lnTo>
                    <a:pt x="40" y="245"/>
                  </a:lnTo>
                  <a:lnTo>
                    <a:pt x="55" y="245"/>
                  </a:lnTo>
                  <a:close/>
                  <a:moveTo>
                    <a:pt x="96" y="285"/>
                  </a:moveTo>
                  <a:lnTo>
                    <a:pt x="48" y="338"/>
                  </a:lnTo>
                  <a:lnTo>
                    <a:pt x="0" y="285"/>
                  </a:lnTo>
                  <a:lnTo>
                    <a:pt x="96" y="285"/>
                  </a:lnTo>
                  <a:close/>
                </a:path>
              </a:pathLst>
            </a:custGeom>
            <a:solidFill>
              <a:srgbClr val="0000FF"/>
            </a:solidFill>
            <a:ln w="15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0" name="Freeform 972"/>
            <p:cNvSpPr>
              <a:spLocks noEditPoints="1"/>
            </p:cNvSpPr>
            <p:nvPr/>
          </p:nvSpPr>
          <p:spPr bwMode="auto">
            <a:xfrm>
              <a:off x="8570913" y="5319713"/>
              <a:ext cx="76200" cy="536575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35"/>
                </a:cxn>
                <a:cxn ang="0">
                  <a:pos x="40" y="35"/>
                </a:cxn>
                <a:cxn ang="0">
                  <a:pos x="40" y="0"/>
                </a:cxn>
                <a:cxn ang="0">
                  <a:pos x="55" y="0"/>
                </a:cxn>
                <a:cxn ang="0">
                  <a:pos x="55" y="61"/>
                </a:cxn>
                <a:cxn ang="0">
                  <a:pos x="55" y="96"/>
                </a:cxn>
                <a:cxn ang="0">
                  <a:pos x="40" y="96"/>
                </a:cxn>
                <a:cxn ang="0">
                  <a:pos x="40" y="61"/>
                </a:cxn>
                <a:cxn ang="0">
                  <a:pos x="55" y="61"/>
                </a:cxn>
                <a:cxn ang="0">
                  <a:pos x="55" y="122"/>
                </a:cxn>
                <a:cxn ang="0">
                  <a:pos x="55" y="158"/>
                </a:cxn>
                <a:cxn ang="0">
                  <a:pos x="40" y="158"/>
                </a:cxn>
                <a:cxn ang="0">
                  <a:pos x="40" y="122"/>
                </a:cxn>
                <a:cxn ang="0">
                  <a:pos x="55" y="122"/>
                </a:cxn>
                <a:cxn ang="0">
                  <a:pos x="55" y="185"/>
                </a:cxn>
                <a:cxn ang="0">
                  <a:pos x="55" y="219"/>
                </a:cxn>
                <a:cxn ang="0">
                  <a:pos x="40" y="219"/>
                </a:cxn>
                <a:cxn ang="0">
                  <a:pos x="40" y="185"/>
                </a:cxn>
                <a:cxn ang="0">
                  <a:pos x="55" y="185"/>
                </a:cxn>
                <a:cxn ang="0">
                  <a:pos x="55" y="246"/>
                </a:cxn>
                <a:cxn ang="0">
                  <a:pos x="55" y="280"/>
                </a:cxn>
                <a:cxn ang="0">
                  <a:pos x="40" y="280"/>
                </a:cxn>
                <a:cxn ang="0">
                  <a:pos x="40" y="246"/>
                </a:cxn>
                <a:cxn ang="0">
                  <a:pos x="55" y="246"/>
                </a:cxn>
                <a:cxn ang="0">
                  <a:pos x="96" y="286"/>
                </a:cxn>
                <a:cxn ang="0">
                  <a:pos x="48" y="338"/>
                </a:cxn>
                <a:cxn ang="0">
                  <a:pos x="0" y="286"/>
                </a:cxn>
                <a:cxn ang="0">
                  <a:pos x="96" y="286"/>
                </a:cxn>
              </a:cxnLst>
              <a:rect l="0" t="0" r="r" b="b"/>
              <a:pathLst>
                <a:path w="96" h="338">
                  <a:moveTo>
                    <a:pt x="55" y="0"/>
                  </a:moveTo>
                  <a:lnTo>
                    <a:pt x="55" y="35"/>
                  </a:lnTo>
                  <a:lnTo>
                    <a:pt x="40" y="35"/>
                  </a:lnTo>
                  <a:lnTo>
                    <a:pt x="40" y="0"/>
                  </a:lnTo>
                  <a:lnTo>
                    <a:pt x="55" y="0"/>
                  </a:lnTo>
                  <a:close/>
                  <a:moveTo>
                    <a:pt x="55" y="61"/>
                  </a:moveTo>
                  <a:lnTo>
                    <a:pt x="55" y="96"/>
                  </a:lnTo>
                  <a:lnTo>
                    <a:pt x="40" y="96"/>
                  </a:lnTo>
                  <a:lnTo>
                    <a:pt x="40" y="61"/>
                  </a:lnTo>
                  <a:lnTo>
                    <a:pt x="55" y="61"/>
                  </a:lnTo>
                  <a:close/>
                  <a:moveTo>
                    <a:pt x="55" y="122"/>
                  </a:moveTo>
                  <a:lnTo>
                    <a:pt x="55" y="158"/>
                  </a:lnTo>
                  <a:lnTo>
                    <a:pt x="40" y="158"/>
                  </a:lnTo>
                  <a:lnTo>
                    <a:pt x="40" y="122"/>
                  </a:lnTo>
                  <a:lnTo>
                    <a:pt x="55" y="122"/>
                  </a:lnTo>
                  <a:close/>
                  <a:moveTo>
                    <a:pt x="55" y="185"/>
                  </a:moveTo>
                  <a:lnTo>
                    <a:pt x="55" y="219"/>
                  </a:lnTo>
                  <a:lnTo>
                    <a:pt x="40" y="219"/>
                  </a:lnTo>
                  <a:lnTo>
                    <a:pt x="40" y="185"/>
                  </a:lnTo>
                  <a:lnTo>
                    <a:pt x="55" y="185"/>
                  </a:lnTo>
                  <a:close/>
                  <a:moveTo>
                    <a:pt x="55" y="246"/>
                  </a:moveTo>
                  <a:lnTo>
                    <a:pt x="55" y="280"/>
                  </a:lnTo>
                  <a:lnTo>
                    <a:pt x="40" y="280"/>
                  </a:lnTo>
                  <a:lnTo>
                    <a:pt x="40" y="246"/>
                  </a:lnTo>
                  <a:lnTo>
                    <a:pt x="55" y="246"/>
                  </a:lnTo>
                  <a:close/>
                  <a:moveTo>
                    <a:pt x="96" y="286"/>
                  </a:moveTo>
                  <a:lnTo>
                    <a:pt x="48" y="338"/>
                  </a:lnTo>
                  <a:lnTo>
                    <a:pt x="0" y="286"/>
                  </a:lnTo>
                  <a:lnTo>
                    <a:pt x="96" y="286"/>
                  </a:lnTo>
                  <a:close/>
                </a:path>
              </a:pathLst>
            </a:custGeom>
            <a:solidFill>
              <a:srgbClr val="0000FF"/>
            </a:solidFill>
            <a:ln w="15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75" name="Rectangle 146"/>
          <p:cNvSpPr>
            <a:spLocks noChangeArrowheads="1"/>
          </p:cNvSpPr>
          <p:nvPr/>
        </p:nvSpPr>
        <p:spPr bwMode="auto">
          <a:xfrm>
            <a:off x="4788024" y="1988840"/>
            <a:ext cx="108012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Sept – Oct 2011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76" name="Rectangle 138"/>
          <p:cNvSpPr>
            <a:spLocks noChangeArrowheads="1"/>
          </p:cNvSpPr>
          <p:nvPr/>
        </p:nvSpPr>
        <p:spPr bwMode="auto">
          <a:xfrm rot="16200000">
            <a:off x="-160203" y="3120643"/>
            <a:ext cx="1728192" cy="18466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err="1" smtClean="0">
                <a:solidFill>
                  <a:srgbClr val="000000"/>
                </a:solidFill>
                <a:latin typeface="Arial" pitchFamily="34" charset="0"/>
              </a:rPr>
              <a:t>Lancement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</a:rPr>
              <a:t> global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78" name="Picture 13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5301208"/>
            <a:ext cx="3096344" cy="779463"/>
          </a:xfrm>
          <a:prstGeom prst="rect">
            <a:avLst/>
          </a:prstGeom>
          <a:noFill/>
          <a:ln w="9525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sp>
        <p:nvSpPr>
          <p:cNvPr id="979" name="TextBox 978"/>
          <p:cNvSpPr txBox="1"/>
          <p:nvPr/>
        </p:nvSpPr>
        <p:spPr>
          <a:xfrm>
            <a:off x="3851920" y="5373216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Activités</a:t>
            </a:r>
            <a:r>
              <a:rPr lang="en-US" sz="1600" dirty="0" smtClean="0"/>
              <a:t> </a:t>
            </a:r>
            <a:r>
              <a:rPr lang="en-US" sz="1600" dirty="0" err="1" smtClean="0"/>
              <a:t>préparatoires</a:t>
            </a:r>
            <a:r>
              <a:rPr lang="en-US" sz="1600" dirty="0" smtClean="0"/>
              <a:t> </a:t>
            </a:r>
            <a:r>
              <a:rPr lang="en-US" sz="1600" dirty="0" err="1" smtClean="0"/>
              <a:t>dans</a:t>
            </a:r>
            <a:r>
              <a:rPr lang="en-US" sz="1600" dirty="0" smtClean="0"/>
              <a:t> 5 pays</a:t>
            </a:r>
            <a:endParaRPr lang="en-US" sz="1600" dirty="0"/>
          </a:p>
        </p:txBody>
      </p:sp>
      <p:sp>
        <p:nvSpPr>
          <p:cNvPr id="981" name="TextBox 980"/>
          <p:cNvSpPr txBox="1"/>
          <p:nvPr/>
        </p:nvSpPr>
        <p:spPr>
          <a:xfrm>
            <a:off x="2699792" y="2780928"/>
            <a:ext cx="2088232" cy="461665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Développement</a:t>
            </a:r>
            <a:r>
              <a:rPr lang="en-US" sz="1200" dirty="0" smtClean="0"/>
              <a:t> notes de </a:t>
            </a:r>
            <a:r>
              <a:rPr lang="en-US" sz="1200" dirty="0" err="1" smtClean="0"/>
              <a:t>mise</a:t>
            </a:r>
            <a:r>
              <a:rPr lang="en-US" sz="1200" dirty="0" smtClean="0"/>
              <a:t> en oeuvre et </a:t>
            </a:r>
            <a:r>
              <a:rPr lang="en-US" sz="1200" dirty="0" err="1" smtClean="0"/>
              <a:t>exemples</a:t>
            </a:r>
            <a:endParaRPr lang="en-US" sz="1200" dirty="0"/>
          </a:p>
        </p:txBody>
      </p:sp>
      <p:sp>
        <p:nvSpPr>
          <p:cNvPr id="982" name="Rectangle 138"/>
          <p:cNvSpPr>
            <a:spLocks noChangeArrowheads="1"/>
          </p:cNvSpPr>
          <p:nvPr/>
        </p:nvSpPr>
        <p:spPr bwMode="auto">
          <a:xfrm rot="16200000">
            <a:off x="4396626" y="3356451"/>
            <a:ext cx="1728192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Atelier de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lancement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 pays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83" name="Rectangle 138"/>
          <p:cNvSpPr>
            <a:spLocks noChangeArrowheads="1"/>
          </p:cNvSpPr>
          <p:nvPr/>
        </p:nvSpPr>
        <p:spPr bwMode="auto">
          <a:xfrm rot="16200000">
            <a:off x="4900682" y="3354028"/>
            <a:ext cx="1728192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Atelier de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renforcement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 des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capacités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 1 et 2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Plan de la </a:t>
            </a:r>
            <a:r>
              <a:rPr lang="en-US" dirty="0" err="1" smtClean="0"/>
              <a:t>présentation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01902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err="1" smtClean="0"/>
              <a:t>Pourquoi</a:t>
            </a:r>
            <a:r>
              <a:rPr lang="en-US" dirty="0" smtClean="0"/>
              <a:t> </a:t>
            </a:r>
            <a:r>
              <a:rPr lang="en-US" dirty="0" err="1" smtClean="0"/>
              <a:t>analyser</a:t>
            </a:r>
            <a:r>
              <a:rPr lang="en-US" dirty="0" smtClean="0"/>
              <a:t> &amp; </a:t>
            </a:r>
            <a:r>
              <a:rPr lang="en-US" dirty="0" err="1" smtClean="0"/>
              <a:t>suivre</a:t>
            </a:r>
            <a:r>
              <a:rPr lang="en-US" dirty="0" smtClean="0"/>
              <a:t> les </a:t>
            </a:r>
            <a:r>
              <a:rPr lang="en-US" dirty="0" err="1" smtClean="0"/>
              <a:t>politiques</a:t>
            </a:r>
            <a:r>
              <a:rPr lang="en-US" dirty="0" smtClean="0"/>
              <a:t>?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De </a:t>
            </a:r>
            <a:r>
              <a:rPr lang="en-US" dirty="0" err="1" smtClean="0"/>
              <a:t>quel</a:t>
            </a:r>
            <a:r>
              <a:rPr lang="en-US" dirty="0" smtClean="0"/>
              <a:t> </a:t>
            </a:r>
            <a:r>
              <a:rPr lang="en-US" dirty="0" err="1" smtClean="0"/>
              <a:t>suivi</a:t>
            </a:r>
            <a:r>
              <a:rPr lang="en-US" dirty="0" smtClean="0"/>
              <a:t> des </a:t>
            </a:r>
            <a:r>
              <a:rPr lang="en-US" dirty="0" err="1" smtClean="0"/>
              <a:t>politiques</a:t>
            </a:r>
            <a:r>
              <a:rPr lang="en-US" dirty="0" smtClean="0"/>
              <a:t> </a:t>
            </a:r>
            <a:r>
              <a:rPr lang="en-US" dirty="0" err="1" smtClean="0"/>
              <a:t>parle</a:t>
            </a:r>
            <a:r>
              <a:rPr lang="en-US" dirty="0" smtClean="0"/>
              <a:t>-t-on?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err="1" smtClean="0"/>
              <a:t>Quelle</a:t>
            </a:r>
            <a:r>
              <a:rPr lang="en-US" dirty="0" smtClean="0"/>
              <a:t> vision? </a:t>
            </a:r>
            <a:r>
              <a:rPr lang="en-US" dirty="0" err="1" smtClean="0"/>
              <a:t>Quels</a:t>
            </a:r>
            <a:r>
              <a:rPr lang="en-US" dirty="0" smtClean="0"/>
              <a:t> </a:t>
            </a:r>
            <a:r>
              <a:rPr lang="en-US" dirty="0" err="1" smtClean="0"/>
              <a:t>objectifs</a:t>
            </a:r>
            <a:r>
              <a:rPr lang="en-US" dirty="0" smtClean="0"/>
              <a:t>? </a:t>
            </a:r>
            <a:r>
              <a:rPr lang="es-ES_tradnl" dirty="0" err="1" smtClean="0"/>
              <a:t>Quels</a:t>
            </a:r>
            <a:r>
              <a:rPr lang="es-ES_tradnl" dirty="0" smtClean="0"/>
              <a:t> </a:t>
            </a:r>
            <a:r>
              <a:rPr lang="es-ES_tradnl" dirty="0" err="1" smtClean="0"/>
              <a:t>sont</a:t>
            </a:r>
            <a:r>
              <a:rPr lang="es-ES_tradnl" dirty="0" smtClean="0"/>
              <a:t> les </a:t>
            </a:r>
            <a:r>
              <a:rPr lang="es-ES_tradnl" dirty="0" err="1" smtClean="0"/>
              <a:t>résultats</a:t>
            </a:r>
            <a:r>
              <a:rPr lang="es-ES_tradnl" dirty="0" smtClean="0"/>
              <a:t> </a:t>
            </a:r>
            <a:r>
              <a:rPr lang="es-ES_tradnl" dirty="0" err="1" smtClean="0"/>
              <a:t>attendus</a:t>
            </a:r>
            <a:r>
              <a:rPr lang="es-ES_tradnl" dirty="0" smtClean="0"/>
              <a:t>? 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s-ES_tradnl" dirty="0" err="1" smtClean="0"/>
              <a:t>Quelle</a:t>
            </a:r>
            <a:r>
              <a:rPr lang="es-ES_tradnl" dirty="0" smtClean="0"/>
              <a:t> </a:t>
            </a:r>
            <a:r>
              <a:rPr lang="es-ES_tradnl" dirty="0" err="1" smtClean="0"/>
              <a:t>est</a:t>
            </a:r>
            <a:r>
              <a:rPr lang="es-ES_tradnl" dirty="0" smtClean="0"/>
              <a:t> la </a:t>
            </a:r>
            <a:r>
              <a:rPr lang="es-ES_tradnl" dirty="0" err="1" smtClean="0"/>
              <a:t>méthodologie</a:t>
            </a:r>
            <a:r>
              <a:rPr lang="es-ES_tradnl" dirty="0" smtClean="0"/>
              <a:t>? Que mesure-t-</a:t>
            </a:r>
            <a:r>
              <a:rPr lang="es-ES_tradnl" dirty="0" err="1" smtClean="0"/>
              <a:t>on</a:t>
            </a:r>
            <a:r>
              <a:rPr lang="es-ES_tradnl" dirty="0" smtClean="0"/>
              <a:t>?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s-ES_tradnl" dirty="0" err="1" smtClean="0"/>
              <a:t>Quel</a:t>
            </a:r>
            <a:r>
              <a:rPr lang="es-ES_tradnl" dirty="0" smtClean="0"/>
              <a:t> cadre </a:t>
            </a:r>
            <a:r>
              <a:rPr lang="es-ES_tradnl" dirty="0" err="1" smtClean="0"/>
              <a:t>institutionnel</a:t>
            </a:r>
            <a:r>
              <a:rPr lang="es-ES_tradnl" dirty="0" smtClean="0"/>
              <a:t> du </a:t>
            </a:r>
            <a:r>
              <a:rPr lang="es-ES_tradnl" dirty="0" err="1" smtClean="0"/>
              <a:t>projet</a:t>
            </a:r>
            <a:r>
              <a:rPr lang="es-ES_tradnl" dirty="0" smtClean="0"/>
              <a:t>?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s-ES_tradnl" dirty="0" err="1" smtClean="0"/>
              <a:t>Quels</a:t>
            </a:r>
            <a:r>
              <a:rPr lang="es-ES_tradnl" dirty="0" smtClean="0"/>
              <a:t> </a:t>
            </a:r>
            <a:r>
              <a:rPr lang="es-ES_tradnl" dirty="0" err="1" smtClean="0"/>
              <a:t>apports</a:t>
            </a:r>
            <a:r>
              <a:rPr lang="es-ES_tradnl" dirty="0" smtClean="0"/>
              <a:t> </a:t>
            </a:r>
            <a:r>
              <a:rPr lang="es-ES_tradnl" dirty="0" err="1" smtClean="0"/>
              <a:t>pour</a:t>
            </a:r>
            <a:r>
              <a:rPr lang="es-ES_tradnl" dirty="0" smtClean="0"/>
              <a:t> les </a:t>
            </a:r>
            <a:r>
              <a:rPr lang="es-ES_tradnl" dirty="0" err="1" smtClean="0"/>
              <a:t>pays</a:t>
            </a:r>
            <a:r>
              <a:rPr lang="es-ES_tradnl" dirty="0" smtClean="0"/>
              <a:t> de </a:t>
            </a:r>
            <a:r>
              <a:rPr lang="es-ES_tradnl" dirty="0" err="1" smtClean="0"/>
              <a:t>l’UEMOA</a:t>
            </a:r>
            <a:endParaRPr lang="es-ES_tradnl" dirty="0" smtClean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err="1" smtClean="0"/>
              <a:t>Quels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les </a:t>
            </a:r>
            <a:r>
              <a:rPr lang="en-US" dirty="0" err="1" smtClean="0"/>
              <a:t>défis</a:t>
            </a:r>
            <a:r>
              <a:rPr lang="en-US" dirty="0" smtClean="0"/>
              <a:t> à </a:t>
            </a:r>
            <a:r>
              <a:rPr lang="en-US" dirty="0" err="1" smtClean="0"/>
              <a:t>relever</a:t>
            </a:r>
            <a:r>
              <a:rPr lang="en-US" dirty="0" smtClean="0"/>
              <a:t>?</a:t>
            </a:r>
          </a:p>
          <a:p>
            <a:pPr marL="514350" indent="-514350" eaLnBrk="1" hangingPunct="1"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052736"/>
            <a:ext cx="8229600" cy="561975"/>
          </a:xfrm>
        </p:spPr>
        <p:txBody>
          <a:bodyPr/>
          <a:lstStyle/>
          <a:p>
            <a:r>
              <a:rPr lang="en-US" sz="3200" dirty="0" smtClean="0">
                <a:latin typeface="Antique Olive Roman" pitchFamily="34" charset="0"/>
              </a:rPr>
              <a:t>Structure de </a:t>
            </a:r>
            <a:r>
              <a:rPr lang="en-US" sz="3200" dirty="0" err="1" smtClean="0">
                <a:latin typeface="Antique Olive Roman" pitchFamily="34" charset="0"/>
              </a:rPr>
              <a:t>pilotage</a:t>
            </a:r>
            <a:r>
              <a:rPr lang="en-US" sz="3200" dirty="0" smtClean="0">
                <a:latin typeface="Antique Olive Roman" pitchFamily="34" charset="0"/>
              </a:rPr>
              <a:t> du </a:t>
            </a:r>
            <a:r>
              <a:rPr lang="en-US" sz="3200" dirty="0" err="1" smtClean="0">
                <a:latin typeface="Antique Olive Roman" pitchFamily="34" charset="0"/>
              </a:rPr>
              <a:t>programme</a:t>
            </a:r>
            <a:endParaRPr lang="en-GB" sz="3600" b="1" dirty="0">
              <a:solidFill>
                <a:schemeClr val="hlink"/>
              </a:solidFill>
            </a:endParaRP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2051720" y="5229200"/>
            <a:ext cx="3671887" cy="576263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  <a:latin typeface="Verdana" pitchFamily="34" charset="0"/>
              </a:rPr>
              <a:t>Coordonnateur</a:t>
            </a:r>
            <a:r>
              <a:rPr lang="en-US" dirty="0" smtClean="0">
                <a:solidFill>
                  <a:srgbClr val="000000"/>
                </a:solidFill>
                <a:latin typeface="Verdana" pitchFamily="34" charset="0"/>
              </a:rPr>
              <a:t> National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Verdana" pitchFamily="34" charset="0"/>
              </a:rPr>
              <a:t>Technique</a:t>
            </a:r>
            <a:endParaRPr lang="en-GB" dirty="0" err="1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50825" y="4579938"/>
            <a:ext cx="1584325" cy="15859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  <a:latin typeface="Verdana" pitchFamily="34" charset="0"/>
              </a:rPr>
              <a:t>Unité</a:t>
            </a:r>
            <a:r>
              <a:rPr lang="en-US" dirty="0" smtClean="0">
                <a:solidFill>
                  <a:srgbClr val="000000"/>
                </a:solidFill>
                <a:latin typeface="Verdana" pitchFamily="34" charset="0"/>
              </a:rPr>
              <a:t> de </a:t>
            </a:r>
          </a:p>
          <a:p>
            <a:pPr algn="ctr"/>
            <a:r>
              <a:rPr lang="en-US" dirty="0" err="1" smtClean="0">
                <a:solidFill>
                  <a:srgbClr val="000000"/>
                </a:solidFill>
                <a:latin typeface="Verdana" pitchFamily="34" charset="0"/>
              </a:rPr>
              <a:t>pilotage</a:t>
            </a:r>
            <a:r>
              <a:rPr lang="en-US" dirty="0" smtClean="0">
                <a:solidFill>
                  <a:srgbClr val="000000"/>
                </a:solidFill>
                <a:latin typeface="Verdana" pitchFamily="34" charset="0"/>
              </a:rPr>
              <a:t> et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Verdana" pitchFamily="34" charset="0"/>
              </a:rPr>
              <a:t>de </a:t>
            </a:r>
            <a:r>
              <a:rPr lang="en-US" dirty="0" err="1" smtClean="0">
                <a:solidFill>
                  <a:srgbClr val="000000"/>
                </a:solidFill>
                <a:latin typeface="Verdana" pitchFamily="34" charset="0"/>
              </a:rPr>
              <a:t>gestion</a:t>
            </a:r>
            <a:r>
              <a:rPr lang="en-US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Verdana" pitchFamily="34" charset="0"/>
              </a:rPr>
              <a:t>pays</a:t>
            </a:r>
            <a:endParaRPr lang="en-GB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6804248" y="5013176"/>
            <a:ext cx="2087562" cy="100806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err="1" smtClean="0">
                <a:latin typeface="Verdana" pitchFamily="34" charset="0"/>
              </a:rPr>
              <a:t>Partenaires</a:t>
            </a:r>
            <a:endParaRPr lang="en-US" b="1" dirty="0" smtClean="0">
              <a:latin typeface="Verdana" pitchFamily="34" charset="0"/>
            </a:endParaRPr>
          </a:p>
          <a:p>
            <a:pPr algn="ctr"/>
            <a:r>
              <a:rPr lang="en-US" b="1" dirty="0" smtClean="0">
                <a:latin typeface="Verdana" pitchFamily="34" charset="0"/>
              </a:rPr>
              <a:t>Techniques</a:t>
            </a:r>
          </a:p>
          <a:p>
            <a:pPr algn="ctr"/>
            <a:r>
              <a:rPr lang="en-US" b="1" dirty="0" err="1" smtClean="0">
                <a:latin typeface="Verdana" pitchFamily="34" charset="0"/>
              </a:rPr>
              <a:t>Nationaux</a:t>
            </a:r>
            <a:endParaRPr lang="en-GB" b="1" dirty="0">
              <a:latin typeface="Verdana" pitchFamily="34" charset="0"/>
            </a:endParaRPr>
          </a:p>
        </p:txBody>
      </p:sp>
      <p:cxnSp>
        <p:nvCxnSpPr>
          <p:cNvPr id="14346" name="AutoShape 10"/>
          <p:cNvCxnSpPr>
            <a:cxnSpLocks noChangeShapeType="1"/>
            <a:stCxn id="14344" idx="2"/>
            <a:endCxn id="14341" idx="3"/>
          </p:cNvCxnSpPr>
          <p:nvPr/>
        </p:nvCxnSpPr>
        <p:spPr bwMode="auto">
          <a:xfrm rot="10800000" flipV="1">
            <a:off x="5723608" y="5517206"/>
            <a:ext cx="1080641" cy="1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3923928" y="1844824"/>
            <a:ext cx="2032644" cy="2520280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Verdana" pitchFamily="34" charset="0"/>
              </a:rPr>
              <a:t>Equipe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</a:rPr>
              <a:t> SPAAA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</a:rPr>
              <a:t> 1 Manager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</a:rPr>
              <a:t> 3 experts I/D et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Verdana" pitchFamily="34" charset="0"/>
              </a:rPr>
              <a:t>filières</a:t>
            </a:r>
            <a:endParaRPr lang="en-US" sz="1600" dirty="0" smtClean="0">
              <a:solidFill>
                <a:srgbClr val="000000"/>
              </a:solidFill>
              <a:latin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</a:rPr>
              <a:t> 1 expert DP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</a:rPr>
              <a:t> 1 </a:t>
            </a:r>
            <a:r>
              <a:rPr lang="en-US" sz="1600" dirty="0" err="1" smtClean="0">
                <a:solidFill>
                  <a:srgbClr val="000000"/>
                </a:solidFill>
                <a:latin typeface="Verdana" pitchFamily="34" charset="0"/>
              </a:rPr>
              <a:t>resp</a:t>
            </a: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</a:rPr>
              <a:t> admin &amp;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</a:rPr>
              <a:t> finances</a:t>
            </a:r>
            <a:endParaRPr lang="en-GB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4359" name="Oval 23"/>
          <p:cNvSpPr>
            <a:spLocks noChangeArrowheads="1"/>
          </p:cNvSpPr>
          <p:nvPr/>
        </p:nvSpPr>
        <p:spPr bwMode="auto">
          <a:xfrm>
            <a:off x="6516216" y="2852936"/>
            <a:ext cx="2232248" cy="936104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>
                <a:latin typeface="Verdana" pitchFamily="34" charset="0"/>
              </a:rPr>
              <a:t>COMITE PILOTAGE</a:t>
            </a:r>
          </a:p>
        </p:txBody>
      </p:sp>
      <p:sp>
        <p:nvSpPr>
          <p:cNvPr id="14360" name="AutoShape 24"/>
          <p:cNvSpPr>
            <a:spLocks noChangeArrowheads="1"/>
          </p:cNvSpPr>
          <p:nvPr/>
        </p:nvSpPr>
        <p:spPr bwMode="auto">
          <a:xfrm>
            <a:off x="2051720" y="5877272"/>
            <a:ext cx="3672408" cy="360040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Verdana" pitchFamily="34" charset="0"/>
              </a:rPr>
              <a:t>Representation FAO</a:t>
            </a:r>
            <a:endParaRPr lang="en-GB" b="1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251520" y="1844824"/>
            <a:ext cx="1728192" cy="2519933"/>
            <a:chOff x="251520" y="1844824"/>
            <a:chExt cx="1728192" cy="2519933"/>
          </a:xfrm>
        </p:grpSpPr>
        <p:sp>
          <p:nvSpPr>
            <p:cNvPr id="14342" name="Rectangle 6"/>
            <p:cNvSpPr>
              <a:spLocks noChangeArrowheads="1"/>
            </p:cNvSpPr>
            <p:nvPr/>
          </p:nvSpPr>
          <p:spPr bwMode="auto">
            <a:xfrm>
              <a:off x="251520" y="1844824"/>
              <a:ext cx="1728192" cy="251993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1" dirty="0" smtClean="0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/>
              <a:endParaRPr lang="en-US" b="1" dirty="0" smtClean="0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/>
              <a:endParaRPr lang="en-US" b="1" dirty="0" smtClean="0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/>
              <a:endParaRPr lang="en-US" b="1" dirty="0" smtClean="0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/>
              <a:r>
                <a:rPr lang="en-US" b="1" dirty="0" smtClean="0">
                  <a:solidFill>
                    <a:srgbClr val="000000"/>
                  </a:solidFill>
                  <a:latin typeface="Verdana" pitchFamily="34" charset="0"/>
                </a:rPr>
                <a:t>FAO Rome</a:t>
              </a:r>
              <a:endParaRPr lang="en-US" b="1" dirty="0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/>
              <a:r>
                <a:rPr lang="en-US" dirty="0" err="1" smtClean="0">
                  <a:solidFill>
                    <a:srgbClr val="000000"/>
                  </a:solidFill>
                  <a:latin typeface="Verdana" pitchFamily="34" charset="0"/>
                </a:rPr>
                <a:t>Unité</a:t>
              </a:r>
              <a:r>
                <a:rPr lang="en-US" dirty="0" smtClean="0">
                  <a:solidFill>
                    <a:srgbClr val="000000"/>
                  </a:solidFill>
                  <a:latin typeface="Verdana" pitchFamily="34" charset="0"/>
                </a:rPr>
                <a:t> de </a:t>
              </a:r>
            </a:p>
            <a:p>
              <a:pPr algn="ctr"/>
              <a:r>
                <a:rPr lang="en-US" dirty="0" err="1" smtClean="0">
                  <a:solidFill>
                    <a:srgbClr val="000000"/>
                  </a:solidFill>
                  <a:latin typeface="Verdana" pitchFamily="34" charset="0"/>
                </a:rPr>
                <a:t>pilotage</a:t>
              </a:r>
              <a:r>
                <a:rPr lang="en-US" dirty="0" smtClean="0">
                  <a:solidFill>
                    <a:srgbClr val="000000"/>
                  </a:solidFill>
                  <a:latin typeface="Verdana" pitchFamily="34" charset="0"/>
                </a:rPr>
                <a:t> et</a:t>
              </a:r>
            </a:p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Verdana" pitchFamily="34" charset="0"/>
                </a:rPr>
                <a:t>de </a:t>
              </a:r>
              <a:r>
                <a:rPr lang="en-US" dirty="0" err="1" smtClean="0">
                  <a:solidFill>
                    <a:srgbClr val="000000"/>
                  </a:solidFill>
                  <a:latin typeface="Verdana" pitchFamily="34" charset="0"/>
                </a:rPr>
                <a:t>gestion</a:t>
              </a:r>
              <a:endParaRPr lang="en-US" dirty="0" smtClean="0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/>
              <a:r>
                <a:rPr lang="en-US" dirty="0" err="1" smtClean="0">
                  <a:solidFill>
                    <a:srgbClr val="000000"/>
                  </a:solidFill>
                  <a:latin typeface="Verdana" pitchFamily="34" charset="0"/>
                </a:rPr>
                <a:t>globale</a:t>
              </a:r>
              <a:endParaRPr lang="en-US" dirty="0" smtClean="0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/>
              <a:endParaRPr lang="en-GB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39552" y="1916832"/>
              <a:ext cx="864096" cy="708193"/>
            </a:xfrm>
            <a:prstGeom prst="roundRect">
              <a:avLst>
                <a:gd name="adj" fmla="val 10000"/>
              </a:avLst>
            </a:prstGeom>
            <a:blipFill rotWithShape="0">
              <a:blip r:embed="rId3" cstate="print"/>
              <a:stretch>
                <a:fillRect/>
              </a:stretch>
            </a:blipFill>
          </p:spPr>
          <p:style>
            <a:ln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92" name="Group 91"/>
          <p:cNvGrpSpPr/>
          <p:nvPr/>
        </p:nvGrpSpPr>
        <p:grpSpPr>
          <a:xfrm>
            <a:off x="2051720" y="1863666"/>
            <a:ext cx="1728193" cy="2501437"/>
            <a:chOff x="2013114" y="1863666"/>
            <a:chExt cx="1452654" cy="2501437"/>
          </a:xfrm>
        </p:grpSpPr>
        <p:sp>
          <p:nvSpPr>
            <p:cNvPr id="14355" name="Rectangle 19"/>
            <p:cNvSpPr>
              <a:spLocks noChangeArrowheads="1"/>
            </p:cNvSpPr>
            <p:nvPr/>
          </p:nvSpPr>
          <p:spPr bwMode="auto">
            <a:xfrm>
              <a:off x="2013114" y="1863666"/>
              <a:ext cx="1452654" cy="25014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  <a:latin typeface="Verdana" pitchFamily="34" charset="0"/>
                </a:rPr>
                <a:t>OCDE </a:t>
              </a:r>
            </a:p>
            <a:p>
              <a:pPr algn="ctr"/>
              <a:r>
                <a:rPr lang="en-US" dirty="0" err="1" smtClean="0">
                  <a:solidFill>
                    <a:srgbClr val="000000"/>
                  </a:solidFill>
                  <a:latin typeface="Verdana" pitchFamily="34" charset="0"/>
                </a:rPr>
                <a:t>Unité</a:t>
              </a:r>
              <a:r>
                <a:rPr lang="en-US" dirty="0" smtClean="0">
                  <a:solidFill>
                    <a:srgbClr val="000000"/>
                  </a:solidFill>
                  <a:latin typeface="Verdana" pitchFamily="34" charset="0"/>
                </a:rPr>
                <a:t> </a:t>
              </a:r>
            </a:p>
            <a:p>
              <a:pPr algn="ctr"/>
              <a:r>
                <a:rPr lang="en-US" dirty="0" err="1" smtClean="0">
                  <a:solidFill>
                    <a:srgbClr val="000000"/>
                  </a:solidFill>
                  <a:latin typeface="Verdana" pitchFamily="34" charset="0"/>
                </a:rPr>
                <a:t>Partenaire</a:t>
              </a:r>
              <a:endParaRPr lang="en-US" dirty="0" smtClean="0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Verdana" pitchFamily="34" charset="0"/>
                </a:rPr>
                <a:t>et </a:t>
              </a:r>
              <a:r>
                <a:rPr lang="en-US" dirty="0" err="1" smtClean="0">
                  <a:solidFill>
                    <a:srgbClr val="000000"/>
                  </a:solidFill>
                  <a:latin typeface="Verdana" pitchFamily="34" charset="0"/>
                </a:rPr>
                <a:t>d’appui</a:t>
              </a:r>
              <a:endParaRPr lang="en-US" dirty="0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195736" y="1916832"/>
              <a:ext cx="827584" cy="648072"/>
            </a:xfrm>
            <a:prstGeom prst="roundRect">
              <a:avLst>
                <a:gd name="adj" fmla="val 10000"/>
              </a:avLst>
            </a:prstGeom>
            <a:blipFill rotWithShape="0">
              <a:blip r:embed="rId4" cstate="print"/>
              <a:stretch>
                <a:fillRect/>
              </a:stretch>
            </a:blipFill>
          </p:spPr>
          <p:style>
            <a:ln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64" name="Group 28"/>
          <p:cNvGrpSpPr/>
          <p:nvPr/>
        </p:nvGrpSpPr>
        <p:grpSpPr>
          <a:xfrm>
            <a:off x="6660232" y="3861048"/>
            <a:ext cx="2016224" cy="868288"/>
            <a:chOff x="107504" y="973782"/>
            <a:chExt cx="2016224" cy="720080"/>
          </a:xfrm>
        </p:grpSpPr>
        <p:sp>
          <p:nvSpPr>
            <p:cNvPr id="65" name="Oval 64"/>
            <p:cNvSpPr/>
            <p:nvPr/>
          </p:nvSpPr>
          <p:spPr bwMode="auto">
            <a:xfrm>
              <a:off x="107504" y="973782"/>
              <a:ext cx="2016224" cy="72008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79512" y="1093216"/>
              <a:ext cx="1944216" cy="484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COMITE CONSEIL TECHNIQUE</a:t>
              </a:r>
              <a:endParaRPr lang="en-US" sz="1600" dirty="0"/>
            </a:p>
          </p:txBody>
        </p:sp>
      </p:grpSp>
      <p:sp>
        <p:nvSpPr>
          <p:cNvPr id="67" name="Rectangle 66"/>
          <p:cNvSpPr/>
          <p:nvPr/>
        </p:nvSpPr>
        <p:spPr>
          <a:xfrm>
            <a:off x="6516216" y="1844824"/>
            <a:ext cx="228600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lvl="0" algn="ctr"/>
            <a:r>
              <a:rPr lang="en-US" b="1" dirty="0" err="1" smtClean="0">
                <a:solidFill>
                  <a:prstClr val="black"/>
                </a:solidFill>
                <a:latin typeface="Verdana" pitchFamily="34" charset="0"/>
              </a:rPr>
              <a:t>Autres</a:t>
            </a:r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Verdana" pitchFamily="34" charset="0"/>
              </a:rPr>
              <a:t>Partenaires</a:t>
            </a:r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 </a:t>
            </a:r>
          </a:p>
          <a:p>
            <a:pPr lvl="0" algn="ctr"/>
            <a:r>
              <a:rPr lang="en-US" b="1" dirty="0" err="1" smtClean="0">
                <a:solidFill>
                  <a:prstClr val="black"/>
                </a:solidFill>
                <a:latin typeface="Verdana" pitchFamily="34" charset="0"/>
              </a:rPr>
              <a:t>Internationaux</a:t>
            </a:r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 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82" name="AutoShape 5"/>
          <p:cNvSpPr>
            <a:spLocks noChangeArrowheads="1"/>
          </p:cNvSpPr>
          <p:nvPr/>
        </p:nvSpPr>
        <p:spPr bwMode="auto">
          <a:xfrm>
            <a:off x="2051720" y="4583551"/>
            <a:ext cx="3672408" cy="576263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  <a:latin typeface="Verdana" pitchFamily="34" charset="0"/>
              </a:rPr>
              <a:t>Coordonnateur</a:t>
            </a:r>
            <a:r>
              <a:rPr lang="en-US" dirty="0" smtClean="0">
                <a:solidFill>
                  <a:srgbClr val="000000"/>
                </a:solidFill>
                <a:latin typeface="Verdana" pitchFamily="34" charset="0"/>
              </a:rPr>
              <a:t> National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Verdana" pitchFamily="34" charset="0"/>
              </a:rPr>
              <a:t>Dialogue </a:t>
            </a:r>
            <a:r>
              <a:rPr lang="en-US" dirty="0" err="1" smtClean="0">
                <a:solidFill>
                  <a:srgbClr val="000000"/>
                </a:solidFill>
                <a:latin typeface="Verdana" pitchFamily="34" charset="0"/>
              </a:rPr>
              <a:t>Politique</a:t>
            </a:r>
            <a:endParaRPr lang="en-GB" dirty="0" err="1" smtClean="0">
              <a:solidFill>
                <a:srgbClr val="000000"/>
              </a:solidFill>
              <a:latin typeface="Verdana" pitchFamily="34" charset="0"/>
            </a:endParaRPr>
          </a:p>
        </p:txBody>
      </p:sp>
      <p:cxnSp>
        <p:nvCxnSpPr>
          <p:cNvPr id="14354" name="AutoShape 18"/>
          <p:cNvCxnSpPr>
            <a:cxnSpLocks noChangeShapeType="1"/>
          </p:cNvCxnSpPr>
          <p:nvPr/>
        </p:nvCxnSpPr>
        <p:spPr bwMode="auto">
          <a:xfrm rot="5400000">
            <a:off x="7453479" y="3787081"/>
            <a:ext cx="428930" cy="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14352" name="Line 16"/>
          <p:cNvSpPr>
            <a:spLocks noChangeShapeType="1"/>
          </p:cNvSpPr>
          <p:nvPr/>
        </p:nvSpPr>
        <p:spPr bwMode="auto">
          <a:xfrm flipH="1">
            <a:off x="1043608" y="4221088"/>
            <a:ext cx="645" cy="576461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  <p:bldP spid="14343" grpId="0" animBg="1"/>
      <p:bldP spid="14344" grpId="0" animBg="1"/>
      <p:bldP spid="14339" grpId="0" animBg="1"/>
      <p:bldP spid="14339" grpId="1" animBg="1"/>
      <p:bldP spid="14359" grpId="0" animBg="1"/>
      <p:bldP spid="14360" grpId="0" animBg="1"/>
      <p:bldP spid="67" grpId="0" animBg="1"/>
      <p:bldP spid="82" grpId="0" animBg="1"/>
      <p:bldP spid="1435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08720"/>
            <a:ext cx="8229600" cy="710952"/>
          </a:xfrm>
        </p:spPr>
        <p:txBody>
          <a:bodyPr/>
          <a:lstStyle/>
          <a:p>
            <a:pPr algn="l" eaLnBrk="1" hangingPunct="1"/>
            <a:r>
              <a:rPr lang="en-US" dirty="0" smtClean="0">
                <a:latin typeface="Antique Olive Roman" pitchFamily="34" charset="0"/>
              </a:rPr>
              <a:t> 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Antique Olive Roman" pitchFamily="34" charset="0"/>
              </a:rPr>
              <a:t>Les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Antique Olive Roman" pitchFamily="34" charset="0"/>
              </a:rPr>
              <a:t>defis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Antique Olive Roman" pitchFamily="34" charset="0"/>
              </a:rPr>
              <a:t> du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Antique Olive Roman" pitchFamily="34" charset="0"/>
              </a:rPr>
              <a:t>projet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Antique Olive Roman" pitchFamily="34" charset="0"/>
              </a:rPr>
              <a:t> SPAAA</a:t>
            </a:r>
            <a:endParaRPr lang="en-US" sz="3800" dirty="0" smtClean="0">
              <a:solidFill>
                <a:schemeClr val="accent5">
                  <a:lumMod val="75000"/>
                </a:schemeClr>
              </a:solidFill>
              <a:latin typeface="Antique Olive Roman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772816"/>
            <a:ext cx="5987008" cy="4358109"/>
          </a:xfrm>
          <a:noFill/>
        </p:spPr>
        <p:txBody>
          <a:bodyPr/>
          <a:lstStyle/>
          <a:p>
            <a:pPr eaLnBrk="1" hangingPunct="1"/>
            <a:r>
              <a:rPr lang="en-US" sz="2400" dirty="0" err="1" smtClean="0"/>
              <a:t>Disponibilité</a:t>
            </a:r>
            <a:r>
              <a:rPr lang="en-US" sz="2400" dirty="0" smtClean="0"/>
              <a:t> et </a:t>
            </a:r>
            <a:r>
              <a:rPr lang="en-US" sz="2400" dirty="0" err="1" smtClean="0"/>
              <a:t>qualité</a:t>
            </a:r>
            <a:r>
              <a:rPr lang="en-US" sz="2400" dirty="0" smtClean="0"/>
              <a:t> des </a:t>
            </a:r>
            <a:r>
              <a:rPr lang="en-US" sz="2400" dirty="0" err="1" smtClean="0"/>
              <a:t>données</a:t>
            </a:r>
            <a:endParaRPr lang="en-US" sz="2400" dirty="0" smtClean="0"/>
          </a:p>
          <a:p>
            <a:pPr eaLnBrk="1" hangingPunct="1"/>
            <a:r>
              <a:rPr lang="en-US" sz="2400" dirty="0" err="1" smtClean="0"/>
              <a:t>Méthodes</a:t>
            </a:r>
            <a:r>
              <a:rPr lang="en-US" sz="2400" dirty="0" smtClean="0"/>
              <a:t> </a:t>
            </a:r>
            <a:r>
              <a:rPr lang="en-US" sz="2400" dirty="0" err="1" smtClean="0"/>
              <a:t>harmonisées</a:t>
            </a:r>
            <a:r>
              <a:rPr lang="en-US" sz="2400" dirty="0" smtClean="0"/>
              <a:t> et </a:t>
            </a:r>
            <a:r>
              <a:rPr lang="en-US" sz="2400" dirty="0" err="1" smtClean="0"/>
              <a:t>résultats</a:t>
            </a:r>
            <a:r>
              <a:rPr lang="en-US" sz="2400" dirty="0" smtClean="0"/>
              <a:t> comparables entre pays</a:t>
            </a:r>
          </a:p>
          <a:p>
            <a:pPr eaLnBrk="1" hangingPunct="1"/>
            <a:r>
              <a:rPr lang="en-US" sz="2400" dirty="0" err="1" smtClean="0"/>
              <a:t>Développement</a:t>
            </a:r>
            <a:r>
              <a:rPr lang="en-US" sz="2400" dirty="0" smtClean="0"/>
              <a:t> des </a:t>
            </a:r>
            <a:r>
              <a:rPr lang="en-US" sz="2400" dirty="0" err="1" smtClean="0"/>
              <a:t>capacités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Appropriation, </a:t>
            </a:r>
            <a:r>
              <a:rPr lang="en-US" sz="2400" dirty="0" err="1" smtClean="0"/>
              <a:t>institutionalisation</a:t>
            </a:r>
            <a:r>
              <a:rPr lang="en-US" sz="2400" dirty="0" smtClean="0"/>
              <a:t> et </a:t>
            </a:r>
            <a:r>
              <a:rPr lang="en-US" sz="2400" dirty="0" err="1" smtClean="0"/>
              <a:t>durabilité</a:t>
            </a:r>
            <a:r>
              <a:rPr lang="en-US" sz="2400" dirty="0" smtClean="0"/>
              <a:t> </a:t>
            </a:r>
          </a:p>
          <a:p>
            <a:pPr eaLnBrk="1" hangingPunct="1"/>
            <a:r>
              <a:rPr lang="en-US" sz="2400" dirty="0" err="1" smtClean="0"/>
              <a:t>Combler</a:t>
            </a:r>
            <a:r>
              <a:rPr lang="en-US" sz="2400" dirty="0" smtClean="0"/>
              <a:t> </a:t>
            </a:r>
            <a:r>
              <a:rPr lang="en-US" sz="2400" dirty="0" err="1" smtClean="0"/>
              <a:t>l’écart</a:t>
            </a:r>
            <a:r>
              <a:rPr lang="en-US" sz="2400" dirty="0" smtClean="0"/>
              <a:t> </a:t>
            </a:r>
            <a:r>
              <a:rPr lang="en-US" sz="2400" dirty="0" err="1" smtClean="0"/>
              <a:t>observé</a:t>
            </a:r>
            <a:r>
              <a:rPr lang="en-US" sz="2400" dirty="0" smtClean="0"/>
              <a:t> entre </a:t>
            </a:r>
            <a:r>
              <a:rPr lang="en-US" sz="2400" dirty="0" err="1" smtClean="0"/>
              <a:t>l’analyse</a:t>
            </a:r>
            <a:r>
              <a:rPr lang="en-US" sz="2400" dirty="0" smtClean="0"/>
              <a:t> et la </a:t>
            </a:r>
            <a:r>
              <a:rPr lang="en-US" sz="2400" dirty="0" err="1" smtClean="0"/>
              <a:t>décision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assurer </a:t>
            </a:r>
            <a:r>
              <a:rPr lang="en-US" sz="2400" dirty="0" err="1" smtClean="0"/>
              <a:t>une</a:t>
            </a:r>
            <a:r>
              <a:rPr lang="en-US" sz="2400" dirty="0" smtClean="0"/>
              <a:t> pertinence des analyses au regard des questions de </a:t>
            </a:r>
            <a:r>
              <a:rPr lang="en-US" sz="2400" dirty="0" err="1" smtClean="0"/>
              <a:t>politiques</a:t>
            </a:r>
            <a:endParaRPr lang="en-US" sz="2400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300192" y="1600200"/>
            <a:ext cx="2386608" cy="4530725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27652" name="Picture 6" descr="MPj043935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980728"/>
            <a:ext cx="1615951" cy="161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7" descr="MCj028133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492896"/>
            <a:ext cx="1169988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j0198096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4293096"/>
            <a:ext cx="1728192" cy="166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err="1" smtClean="0"/>
              <a:t>Principales</a:t>
            </a:r>
            <a:r>
              <a:rPr lang="en-US" dirty="0" smtClean="0"/>
              <a:t> </a:t>
            </a:r>
            <a:r>
              <a:rPr lang="en-US" dirty="0" err="1" smtClean="0"/>
              <a:t>attentes</a:t>
            </a:r>
            <a:r>
              <a:rPr lang="en-US" dirty="0" smtClean="0"/>
              <a:t> du </a:t>
            </a:r>
            <a:r>
              <a:rPr lang="en-US" dirty="0" err="1" smtClean="0"/>
              <a:t>projet</a:t>
            </a:r>
            <a:r>
              <a:rPr lang="en-US" dirty="0" smtClean="0"/>
              <a:t> SPAAA</a:t>
            </a:r>
            <a:r>
              <a:rPr lang="en-US" sz="3800" dirty="0" smtClean="0">
                <a:latin typeface="Antique Olive Roman" pitchFamily="34" charset="0"/>
              </a:rPr>
              <a:t/>
            </a:r>
            <a:br>
              <a:rPr lang="en-US" sz="3800" dirty="0" smtClean="0">
                <a:latin typeface="Antique Olive Roman" pitchFamily="34" charset="0"/>
              </a:rPr>
            </a:br>
            <a:endParaRPr lang="en-US" sz="3800" dirty="0" smtClean="0">
              <a:latin typeface="Antique Olive Roman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16832"/>
            <a:ext cx="7266713" cy="432048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Dialogue </a:t>
            </a:r>
            <a:r>
              <a:rPr lang="en-US" sz="3200" b="1" dirty="0" err="1" smtClean="0"/>
              <a:t>politique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mieux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informé</a:t>
            </a:r>
            <a:r>
              <a:rPr lang="en-US" sz="3200" b="1" dirty="0" smtClean="0"/>
              <a:t> </a:t>
            </a:r>
            <a:r>
              <a:rPr lang="en-US" sz="3200" dirty="0" smtClean="0"/>
              <a:t>au </a:t>
            </a:r>
            <a:r>
              <a:rPr lang="en-US" sz="3200" dirty="0" err="1" smtClean="0"/>
              <a:t>niveau</a:t>
            </a:r>
            <a:r>
              <a:rPr lang="en-US" sz="3200" dirty="0" smtClean="0"/>
              <a:t> national, regional et global</a:t>
            </a:r>
          </a:p>
          <a:p>
            <a:pPr eaLnBrk="1" hangingPunct="1"/>
            <a:r>
              <a:rPr lang="en-US" sz="3200" b="1" dirty="0" smtClean="0"/>
              <a:t>Appropriation des </a:t>
            </a:r>
            <a:r>
              <a:rPr lang="en-US" sz="3200" b="1" dirty="0" err="1" smtClean="0"/>
              <a:t>méthodes</a:t>
            </a:r>
            <a:r>
              <a:rPr lang="en-US" sz="3200" b="1" dirty="0" smtClean="0"/>
              <a:t> et </a:t>
            </a:r>
            <a:r>
              <a:rPr lang="en-US" sz="3200" b="1" dirty="0" err="1" smtClean="0"/>
              <a:t>fonctions</a:t>
            </a:r>
            <a:r>
              <a:rPr lang="en-US" sz="3200" b="1" dirty="0" smtClean="0"/>
              <a:t> </a:t>
            </a:r>
            <a:r>
              <a:rPr lang="en-US" sz="3200" dirty="0" smtClean="0"/>
              <a:t>de </a:t>
            </a:r>
            <a:r>
              <a:rPr lang="en-US" sz="3200" dirty="0" err="1" smtClean="0"/>
              <a:t>suivi</a:t>
            </a:r>
            <a:r>
              <a:rPr lang="en-US" sz="3200" dirty="0" smtClean="0"/>
              <a:t> des </a:t>
            </a:r>
            <a:r>
              <a:rPr lang="en-US" sz="3200" dirty="0" err="1" smtClean="0"/>
              <a:t>poliques</a:t>
            </a:r>
            <a:endParaRPr lang="en-US" sz="3200" dirty="0" smtClean="0"/>
          </a:p>
          <a:p>
            <a:pPr eaLnBrk="1" hangingPunct="1"/>
            <a:r>
              <a:rPr lang="en-US" sz="3200" b="1" dirty="0" err="1" smtClean="0"/>
              <a:t>Capacités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analytiques</a:t>
            </a:r>
            <a:r>
              <a:rPr lang="en-US" sz="3200" b="1" dirty="0" smtClean="0"/>
              <a:t> </a:t>
            </a:r>
            <a:r>
              <a:rPr lang="en-US" sz="3200" dirty="0" err="1" smtClean="0"/>
              <a:t>renforcées</a:t>
            </a:r>
            <a:endParaRPr lang="en-US" sz="3200" dirty="0" smtClean="0"/>
          </a:p>
          <a:p>
            <a:pPr eaLnBrk="1" hangingPunct="1"/>
            <a:r>
              <a:rPr lang="en-US" sz="3200" b="1" dirty="0" err="1" smtClean="0"/>
              <a:t>Système</a:t>
            </a:r>
            <a:r>
              <a:rPr lang="en-US" sz="3200" b="1" dirty="0" smtClean="0"/>
              <a:t> de </a:t>
            </a:r>
            <a:r>
              <a:rPr lang="en-US" sz="3200" b="1" dirty="0" err="1" smtClean="0"/>
              <a:t>suivi</a:t>
            </a:r>
            <a:r>
              <a:rPr lang="en-US" sz="3200" b="1" dirty="0" smtClean="0"/>
              <a:t> </a:t>
            </a:r>
            <a:r>
              <a:rPr lang="en-US" sz="3200" dirty="0" smtClean="0"/>
              <a:t>des PAA en place en </a:t>
            </a:r>
            <a:r>
              <a:rPr lang="en-US" sz="3200" dirty="0" err="1" smtClean="0"/>
              <a:t>Afrique</a:t>
            </a:r>
            <a:endParaRPr lang="en-US" sz="3200" dirty="0" smtClean="0"/>
          </a:p>
        </p:txBody>
      </p:sp>
      <p:pic>
        <p:nvPicPr>
          <p:cNvPr id="10244" name="Picture 4" descr="j0198093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7849" y="2636912"/>
            <a:ext cx="205172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980728"/>
            <a:ext cx="8424862" cy="1139825"/>
          </a:xfrm>
        </p:spPr>
        <p:txBody>
          <a:bodyPr/>
          <a:lstStyle/>
          <a:p>
            <a:pPr algn="ctr" eaLnBrk="1" hangingPunct="1"/>
            <a:r>
              <a:rPr lang="en-US" sz="2800" dirty="0" err="1" smtClean="0">
                <a:latin typeface="Antique Olive Roman" pitchFamily="34" charset="0"/>
              </a:rPr>
              <a:t>Suivi</a:t>
            </a:r>
            <a:r>
              <a:rPr lang="en-US" sz="2800" dirty="0" smtClean="0">
                <a:latin typeface="Antique Olive Roman" pitchFamily="34" charset="0"/>
              </a:rPr>
              <a:t> des </a:t>
            </a:r>
            <a:r>
              <a:rPr lang="en-US" sz="2800" dirty="0" err="1" smtClean="0">
                <a:latin typeface="Antique Olive Roman" pitchFamily="34" charset="0"/>
              </a:rPr>
              <a:t>politiques</a:t>
            </a:r>
            <a:r>
              <a:rPr lang="en-US" sz="2800" dirty="0" smtClean="0">
                <a:latin typeface="Antique Olive Roman" pitchFamily="34" charset="0"/>
              </a:rPr>
              <a:t> </a:t>
            </a:r>
            <a:r>
              <a:rPr lang="en-US" sz="2800" dirty="0" err="1" smtClean="0">
                <a:latin typeface="Antique Olive Roman" pitchFamily="34" charset="0"/>
              </a:rPr>
              <a:t>agricoles</a:t>
            </a:r>
            <a:r>
              <a:rPr lang="en-US" sz="2800" dirty="0" smtClean="0">
                <a:latin typeface="Antique Olive Roman" pitchFamily="34" charset="0"/>
              </a:rPr>
              <a:t> et </a:t>
            </a:r>
            <a:r>
              <a:rPr lang="en-US" sz="2800" dirty="0" err="1" smtClean="0">
                <a:latin typeface="Antique Olive Roman" pitchFamily="34" charset="0"/>
              </a:rPr>
              <a:t>alimentaires</a:t>
            </a:r>
            <a:r>
              <a:rPr lang="en-US" sz="2800" dirty="0" smtClean="0">
                <a:latin typeface="Antique Olive Roman" pitchFamily="34" charset="0"/>
              </a:rPr>
              <a:t> en </a:t>
            </a:r>
            <a:r>
              <a:rPr lang="en-US" sz="2800" dirty="0" err="1" smtClean="0">
                <a:latin typeface="Antique Olive Roman" pitchFamily="34" charset="0"/>
              </a:rPr>
              <a:t>Afrique</a:t>
            </a:r>
            <a:endParaRPr lang="en-US" sz="2800" dirty="0" smtClean="0">
              <a:latin typeface="Antique Olive Roman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2348880"/>
            <a:ext cx="6192688" cy="1296095"/>
          </a:xfrm>
          <a:solidFill>
            <a:srgbClr val="CCFFCC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9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4400" b="1" dirty="0" smtClean="0"/>
              <a:t>Merci de </a:t>
            </a:r>
            <a:r>
              <a:rPr lang="en-US" sz="4400" b="1" dirty="0" err="1" smtClean="0"/>
              <a:t>votre</a:t>
            </a:r>
            <a:r>
              <a:rPr lang="en-US" sz="4400" b="1" dirty="0" smtClean="0"/>
              <a:t> attention !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900" dirty="0" smtClean="0"/>
              <a:t>		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900" dirty="0" smtClean="0"/>
              <a:t>		</a:t>
            </a:r>
          </a:p>
        </p:txBody>
      </p:sp>
      <p:pic>
        <p:nvPicPr>
          <p:cNvPr id="28678" name="Picture 6" descr="Bill &amp; Melinda Gates Foundati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6289675"/>
            <a:ext cx="201612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827584" y="3573016"/>
            <a:ext cx="6769100" cy="329320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800" b="1" dirty="0" smtClean="0"/>
          </a:p>
          <a:p>
            <a:pPr>
              <a:spcBef>
                <a:spcPct val="50000"/>
              </a:spcBef>
            </a:pPr>
            <a:r>
              <a:rPr lang="en-US" sz="2800" b="1" dirty="0" smtClean="0"/>
              <a:t>Pour plus </a:t>
            </a:r>
            <a:r>
              <a:rPr lang="en-US" sz="2800" b="1" dirty="0" err="1" smtClean="0"/>
              <a:t>d’informations</a:t>
            </a:r>
            <a:r>
              <a:rPr lang="en-US" sz="2800" b="1" dirty="0" smtClean="0"/>
              <a:t> et contacts :</a:t>
            </a:r>
          </a:p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  <a:hlinkClick r:id="rId5"/>
              </a:rPr>
              <a:t>www.fao.org/mafap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  <a:hlinkClick r:id="rId6"/>
              </a:rPr>
              <a:t>Jean.Balie@fao.org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endParaRPr lang="en-US" dirty="0" smtClean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79512" y="1024161"/>
            <a:ext cx="8507288" cy="648072"/>
          </a:xfrm>
        </p:spPr>
        <p:txBody>
          <a:bodyPr/>
          <a:lstStyle/>
          <a:p>
            <a:pPr eaLnBrk="1" hangingPunct="1"/>
            <a:r>
              <a:rPr lang="en-US" sz="3200" dirty="0" err="1" smtClean="0">
                <a:latin typeface="Antique Olive Roman" pitchFamily="34" charset="0"/>
              </a:rPr>
              <a:t>Pourquoi</a:t>
            </a:r>
            <a:r>
              <a:rPr lang="en-US" sz="3200" dirty="0" smtClean="0">
                <a:latin typeface="Antique Olive Roman" pitchFamily="34" charset="0"/>
              </a:rPr>
              <a:t> </a:t>
            </a:r>
            <a:r>
              <a:rPr lang="en-US" sz="3200" dirty="0" err="1" smtClean="0">
                <a:latin typeface="Antique Olive Roman" pitchFamily="34" charset="0"/>
              </a:rPr>
              <a:t>suivre</a:t>
            </a:r>
            <a:r>
              <a:rPr lang="en-US" sz="3200" dirty="0" smtClean="0">
                <a:latin typeface="Antique Olive Roman" pitchFamily="34" charset="0"/>
              </a:rPr>
              <a:t> les PAA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Antique Olive Roman" pitchFamily="34" charset="0"/>
              </a:rPr>
              <a:t>globalement</a:t>
            </a:r>
            <a:r>
              <a:rPr lang="en-US" sz="3200" dirty="0" smtClean="0">
                <a:latin typeface="Antique Olive Roman" pitchFamily="34" charset="0"/>
              </a:rPr>
              <a:t>?</a:t>
            </a:r>
            <a:endParaRPr lang="en-US" sz="3200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23528" y="2060848"/>
            <a:ext cx="8424862" cy="4530725"/>
          </a:xfrm>
        </p:spPr>
        <p:txBody>
          <a:bodyPr/>
          <a:lstStyle/>
          <a:p>
            <a:pPr eaLnBrk="1" hangingPunct="1"/>
            <a:r>
              <a:rPr lang="en-US" sz="2800" dirty="0" err="1" smtClean="0"/>
              <a:t>Promouvoir</a:t>
            </a:r>
            <a:r>
              <a:rPr lang="en-US" sz="2800" dirty="0" smtClean="0"/>
              <a:t> des </a:t>
            </a:r>
            <a:r>
              <a:rPr lang="en-US" sz="2800" dirty="0" err="1" smtClean="0"/>
              <a:t>politiques</a:t>
            </a:r>
            <a:r>
              <a:rPr lang="en-US" sz="2800" dirty="0" smtClean="0"/>
              <a:t> les </a:t>
            </a:r>
            <a:r>
              <a:rPr lang="en-US" sz="2800" b="1" dirty="0" smtClean="0"/>
              <a:t>plus </a:t>
            </a:r>
            <a:r>
              <a:rPr lang="en-US" sz="2800" b="1" dirty="0" err="1" smtClean="0"/>
              <a:t>efficaces</a:t>
            </a:r>
            <a:r>
              <a:rPr lang="en-US" sz="2800" b="1" dirty="0" smtClean="0"/>
              <a:t> </a:t>
            </a:r>
            <a:r>
              <a:rPr lang="en-US" sz="2800" dirty="0" smtClean="0"/>
              <a:t>pour</a:t>
            </a:r>
            <a:r>
              <a:rPr lang="en-US" dirty="0" smtClean="0"/>
              <a:t> </a:t>
            </a:r>
            <a:r>
              <a:rPr lang="en-US" dirty="0" err="1" smtClean="0"/>
              <a:t>réduire</a:t>
            </a:r>
            <a:r>
              <a:rPr lang="en-US" dirty="0" smtClean="0"/>
              <a:t> la </a:t>
            </a:r>
            <a:r>
              <a:rPr lang="en-US" dirty="0" err="1" smtClean="0"/>
              <a:t>pauvreté</a:t>
            </a:r>
            <a:r>
              <a:rPr lang="en-US" dirty="0" smtClean="0"/>
              <a:t>, </a:t>
            </a:r>
            <a:r>
              <a:rPr lang="en-US" dirty="0" err="1" smtClean="0"/>
              <a:t>éradiquer</a:t>
            </a:r>
            <a:r>
              <a:rPr lang="en-US" dirty="0" smtClean="0"/>
              <a:t> la </a:t>
            </a:r>
            <a:r>
              <a:rPr lang="en-US" dirty="0" err="1" smtClean="0"/>
              <a:t>faim</a:t>
            </a:r>
            <a:r>
              <a:rPr lang="en-US" dirty="0" smtClean="0"/>
              <a:t>, </a:t>
            </a:r>
            <a:r>
              <a:rPr lang="en-US" dirty="0" err="1" smtClean="0"/>
              <a:t>utiliser</a:t>
            </a:r>
            <a:r>
              <a:rPr lang="en-US" dirty="0" smtClean="0"/>
              <a:t> les </a:t>
            </a:r>
            <a:r>
              <a:rPr lang="en-US" dirty="0" err="1" smtClean="0"/>
              <a:t>ressources</a:t>
            </a:r>
            <a:r>
              <a:rPr lang="en-US" dirty="0" smtClean="0"/>
              <a:t> </a:t>
            </a:r>
            <a:r>
              <a:rPr lang="en-US" dirty="0" err="1" smtClean="0"/>
              <a:t>naturelles</a:t>
            </a:r>
            <a:r>
              <a:rPr lang="en-US" dirty="0" smtClean="0"/>
              <a:t> de </a:t>
            </a:r>
            <a:r>
              <a:rPr lang="en-US" dirty="0" err="1" smtClean="0"/>
              <a:t>manière</a:t>
            </a:r>
            <a:r>
              <a:rPr lang="en-US" dirty="0" smtClean="0"/>
              <a:t> durable</a:t>
            </a:r>
          </a:p>
          <a:p>
            <a:pPr eaLnBrk="1" hangingPunct="1"/>
            <a:r>
              <a:rPr lang="en-US" sz="2800" dirty="0" err="1" smtClean="0"/>
              <a:t>Développer</a:t>
            </a:r>
            <a:r>
              <a:rPr lang="en-US" sz="2800" dirty="0" smtClean="0"/>
              <a:t> la </a:t>
            </a:r>
            <a:r>
              <a:rPr lang="en-US" sz="2800" b="1" dirty="0" err="1" smtClean="0"/>
              <a:t>cohérence</a:t>
            </a:r>
            <a:r>
              <a:rPr lang="en-US" sz="2800" b="1" dirty="0" smtClean="0"/>
              <a:t> et </a:t>
            </a:r>
            <a:r>
              <a:rPr lang="en-US" sz="2800" b="1" dirty="0" err="1" smtClean="0"/>
              <a:t>l’harmonisation</a:t>
            </a:r>
            <a:r>
              <a:rPr lang="en-US" sz="2800" b="1" dirty="0" smtClean="0"/>
              <a:t> des </a:t>
            </a:r>
            <a:r>
              <a:rPr lang="en-US" sz="2800" b="1" dirty="0" err="1" smtClean="0"/>
              <a:t>politiques</a:t>
            </a:r>
            <a:r>
              <a:rPr lang="en-US" sz="2800" dirty="0" smtClean="0"/>
              <a:t> </a:t>
            </a:r>
            <a:r>
              <a:rPr lang="en-US" sz="2800" dirty="0" err="1" smtClean="0"/>
              <a:t>nationales</a:t>
            </a:r>
            <a:r>
              <a:rPr lang="en-US" sz="2800" dirty="0" smtClean="0"/>
              <a:t>, </a:t>
            </a:r>
            <a:r>
              <a:rPr lang="en-US" sz="2800" dirty="0" err="1" smtClean="0"/>
              <a:t>regionales</a:t>
            </a:r>
            <a:r>
              <a:rPr lang="en-US" sz="2800" dirty="0" smtClean="0"/>
              <a:t> et </a:t>
            </a:r>
            <a:r>
              <a:rPr lang="en-US" sz="2800" dirty="0" err="1" smtClean="0"/>
              <a:t>globales</a:t>
            </a:r>
            <a:endParaRPr lang="en-US" sz="2800" dirty="0" smtClean="0"/>
          </a:p>
          <a:p>
            <a:pPr eaLnBrk="1" hangingPunct="1"/>
            <a:r>
              <a:rPr lang="en-US" sz="2800" dirty="0" err="1" smtClean="0"/>
              <a:t>Developper</a:t>
            </a:r>
            <a:r>
              <a:rPr lang="en-US" sz="2800" dirty="0" smtClean="0"/>
              <a:t> </a:t>
            </a:r>
            <a:r>
              <a:rPr lang="en-US" sz="2800" dirty="0" err="1" smtClean="0"/>
              <a:t>une</a:t>
            </a:r>
            <a:r>
              <a:rPr lang="en-US" sz="2800" dirty="0" smtClean="0"/>
              <a:t> </a:t>
            </a:r>
            <a:r>
              <a:rPr lang="en-US" sz="2800" b="1" dirty="0" err="1" smtClean="0"/>
              <a:t>compréhension</a:t>
            </a:r>
            <a:r>
              <a:rPr lang="en-US" sz="2800" b="1" dirty="0" smtClean="0"/>
              <a:t> et </a:t>
            </a:r>
            <a:r>
              <a:rPr lang="en-US" sz="2800" b="1" dirty="0" err="1" smtClean="0"/>
              <a:t>une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analyse</a:t>
            </a:r>
            <a:r>
              <a:rPr lang="en-US" sz="2800" b="1" dirty="0" smtClean="0"/>
              <a:t> communes via un dialogue </a:t>
            </a:r>
            <a:r>
              <a:rPr lang="en-US" sz="2800" b="1" dirty="0" err="1" smtClean="0"/>
              <a:t>politique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renforcé</a:t>
            </a:r>
            <a:r>
              <a:rPr lang="en-US" sz="2800" b="1" dirty="0" smtClean="0"/>
              <a:t> </a:t>
            </a:r>
            <a:r>
              <a:rPr lang="en-US" sz="2800" dirty="0" smtClean="0"/>
              <a:t>et des </a:t>
            </a:r>
            <a:r>
              <a:rPr lang="en-US" sz="2800" dirty="0" err="1" smtClean="0"/>
              <a:t>négociations</a:t>
            </a:r>
            <a:r>
              <a:rPr lang="en-US" sz="2800" dirty="0" smtClean="0"/>
              <a:t> </a:t>
            </a:r>
            <a:r>
              <a:rPr lang="en-US" sz="2800" dirty="0" err="1" smtClean="0"/>
              <a:t>mieux</a:t>
            </a:r>
            <a:r>
              <a:rPr lang="en-US" sz="2800" dirty="0" smtClean="0"/>
              <a:t> </a:t>
            </a:r>
            <a:r>
              <a:rPr lang="en-US" sz="2800" dirty="0" err="1" smtClean="0"/>
              <a:t>etayées</a:t>
            </a:r>
            <a:endParaRPr lang="en-US" sz="2800" dirty="0" smtClean="0"/>
          </a:p>
          <a:p>
            <a:pPr lvl="1" eaLnBrk="1" hangingPunct="1"/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200" dirty="0" err="1" smtClean="0">
                <a:latin typeface="Antique Olive Roman" pitchFamily="34" charset="0"/>
              </a:rPr>
              <a:t>Pourquoi</a:t>
            </a:r>
            <a:r>
              <a:rPr lang="en-US" sz="3200" dirty="0" smtClean="0">
                <a:latin typeface="Antique Olive Roman" pitchFamily="34" charset="0"/>
              </a:rPr>
              <a:t> </a:t>
            </a:r>
            <a:r>
              <a:rPr lang="en-US" sz="3200" dirty="0" err="1" smtClean="0">
                <a:latin typeface="Antique Olive Roman" pitchFamily="34" charset="0"/>
              </a:rPr>
              <a:t>suivre</a:t>
            </a:r>
            <a:r>
              <a:rPr lang="en-US" sz="3200" dirty="0" smtClean="0">
                <a:latin typeface="Antique Olive Roman" pitchFamily="34" charset="0"/>
              </a:rPr>
              <a:t> les PAA 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Antique Olive Roman" pitchFamily="34" charset="0"/>
              </a:rPr>
              <a:t>en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Antique Olive Roman" pitchFamily="34" charset="0"/>
              </a:rPr>
              <a:t>Afrique</a:t>
            </a:r>
            <a:r>
              <a:rPr lang="en-US" sz="3200" dirty="0" smtClean="0">
                <a:latin typeface="Antique Olive Roman" pitchFamily="34" charset="0"/>
              </a:rPr>
              <a:t>?</a:t>
            </a:r>
            <a:r>
              <a:rPr lang="en-US" sz="4000" dirty="0" smtClean="0">
                <a:latin typeface="Antique Olive Roman" pitchFamily="34" charset="0"/>
              </a:rPr>
              <a:t> 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79512" y="1844824"/>
            <a:ext cx="662463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GB" sz="2800" dirty="0" err="1" smtClean="0"/>
              <a:t>Surabondance</a:t>
            </a:r>
            <a:r>
              <a:rPr lang="en-GB" sz="2800" dirty="0" smtClean="0"/>
              <a:t> de documents </a:t>
            </a:r>
            <a:r>
              <a:rPr lang="en-GB" sz="2800" dirty="0" err="1" smtClean="0"/>
              <a:t>politiques</a:t>
            </a:r>
            <a:r>
              <a:rPr lang="en-GB" sz="2800" dirty="0" smtClean="0"/>
              <a:t> </a:t>
            </a:r>
            <a:r>
              <a:rPr lang="en-GB" sz="2800" u="sng" dirty="0" err="1" smtClean="0"/>
              <a:t>mais</a:t>
            </a:r>
            <a:r>
              <a:rPr lang="en-GB" sz="2800" u="sng" dirty="0" smtClean="0"/>
              <a:t> de </a:t>
            </a:r>
            <a:r>
              <a:rPr lang="en-GB" sz="2800" u="sng" dirty="0" err="1" smtClean="0">
                <a:solidFill>
                  <a:srgbClr val="FF0000"/>
                </a:solidFill>
              </a:rPr>
              <a:t>rares</a:t>
            </a:r>
            <a:r>
              <a:rPr lang="en-GB" sz="2800" u="sng" dirty="0" smtClean="0">
                <a:solidFill>
                  <a:srgbClr val="FF0000"/>
                </a:solidFill>
              </a:rPr>
              <a:t> estimations</a:t>
            </a:r>
            <a:r>
              <a:rPr lang="en-GB" sz="2800" u="sng" dirty="0" smtClean="0"/>
              <a:t>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GB" sz="2800" dirty="0" smtClean="0"/>
              <a:t>De </a:t>
            </a:r>
            <a:r>
              <a:rPr lang="en-GB" sz="2800" dirty="0" err="1" smtClean="0"/>
              <a:t>leur</a:t>
            </a:r>
            <a:r>
              <a:rPr lang="en-GB" sz="2800" dirty="0" smtClean="0"/>
              <a:t> </a:t>
            </a:r>
            <a:r>
              <a:rPr lang="en-GB" sz="2800" dirty="0" err="1" smtClean="0"/>
              <a:t>réelles</a:t>
            </a:r>
            <a:r>
              <a:rPr lang="en-GB" sz="2800" dirty="0" smtClean="0"/>
              <a:t> </a:t>
            </a:r>
            <a:r>
              <a:rPr lang="en-GB" sz="2800" dirty="0" err="1" smtClean="0"/>
              <a:t>mise</a:t>
            </a:r>
            <a:r>
              <a:rPr lang="en-GB" sz="2800" dirty="0" smtClean="0"/>
              <a:t> en oeuvre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GB" sz="2800" dirty="0" smtClean="0"/>
              <a:t> </a:t>
            </a:r>
            <a:r>
              <a:rPr lang="en-GB" sz="2800" dirty="0" err="1" smtClean="0"/>
              <a:t>l’effet</a:t>
            </a:r>
            <a:r>
              <a:rPr lang="en-GB" sz="2800" dirty="0" smtClean="0"/>
              <a:t> de </a:t>
            </a:r>
            <a:r>
              <a:rPr lang="en-GB" sz="2800" dirty="0" err="1" smtClean="0"/>
              <a:t>ces</a:t>
            </a:r>
            <a:r>
              <a:rPr lang="en-GB" sz="2800" dirty="0" smtClean="0"/>
              <a:t> </a:t>
            </a:r>
            <a:r>
              <a:rPr lang="en-GB" sz="2800" dirty="0" err="1" smtClean="0"/>
              <a:t>politiques</a:t>
            </a:r>
            <a:endParaRPr lang="en-GB" sz="2800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GB" sz="2800" dirty="0" smtClean="0"/>
              <a:t>De </a:t>
            </a:r>
            <a:r>
              <a:rPr lang="en-GB" sz="2800" dirty="0" err="1" smtClean="0"/>
              <a:t>l’efficacité</a:t>
            </a:r>
            <a:r>
              <a:rPr lang="en-GB" sz="2800" dirty="0" smtClean="0"/>
              <a:t> des </a:t>
            </a:r>
            <a:r>
              <a:rPr lang="en-GB" sz="2800" dirty="0" err="1" smtClean="0"/>
              <a:t>dépenses</a:t>
            </a:r>
            <a:r>
              <a:rPr lang="en-GB" sz="2800" dirty="0" smtClean="0"/>
              <a:t> </a:t>
            </a:r>
            <a:r>
              <a:rPr lang="en-GB" sz="2800" dirty="0" err="1" smtClean="0"/>
              <a:t>publiques</a:t>
            </a:r>
            <a:endParaRPr lang="en-GB" sz="28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GB" sz="2800" dirty="0" smtClean="0"/>
              <a:t>De la </a:t>
            </a:r>
            <a:r>
              <a:rPr lang="en-GB" sz="2800" dirty="0" err="1" smtClean="0"/>
              <a:t>cohérence</a:t>
            </a:r>
            <a:r>
              <a:rPr lang="en-GB" sz="2800" dirty="0" smtClean="0"/>
              <a:t> entre </a:t>
            </a:r>
            <a:r>
              <a:rPr lang="en-GB" sz="2800" dirty="0" err="1" smtClean="0"/>
              <a:t>politiques</a:t>
            </a:r>
            <a:endParaRPr lang="en-GB" sz="28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GB" sz="28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GB" sz="3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GB" sz="3000" dirty="0">
              <a:solidFill>
                <a:srgbClr val="0000FF"/>
              </a:solidFill>
            </a:endParaRPr>
          </a:p>
        </p:txBody>
      </p:sp>
      <p:pic>
        <p:nvPicPr>
          <p:cNvPr id="819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6453" y="1851323"/>
            <a:ext cx="2267744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95140" y="4653136"/>
            <a:ext cx="6120680" cy="1569660"/>
          </a:xfrm>
          <a:prstGeom prst="rect">
            <a:avLst/>
          </a:prstGeom>
          <a:ln>
            <a:gradFill>
              <a:gsLst>
                <a:gs pos="0">
                  <a:schemeClr val="accent5">
                    <a:lumMod val="75000"/>
                  </a:schemeClr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r>
              <a:rPr lang="en-GB" sz="3200" b="1" i="1" dirty="0" smtClean="0">
                <a:solidFill>
                  <a:srgbClr val="D19049">
                    <a:lumMod val="75000"/>
                  </a:srgbClr>
                </a:solidFill>
              </a:rPr>
              <a:t>Le </a:t>
            </a:r>
            <a:r>
              <a:rPr lang="en-GB" sz="3200" b="1" i="1" dirty="0" err="1" smtClean="0">
                <a:solidFill>
                  <a:srgbClr val="D19049">
                    <a:lumMod val="75000"/>
                  </a:srgbClr>
                </a:solidFill>
              </a:rPr>
              <a:t>projet</a:t>
            </a:r>
            <a:r>
              <a:rPr lang="en-GB" sz="3200" b="1" i="1" dirty="0" smtClean="0">
                <a:solidFill>
                  <a:srgbClr val="D19049">
                    <a:lumMod val="75000"/>
                  </a:srgbClr>
                </a:solidFill>
              </a:rPr>
              <a:t> SPAAA </a:t>
            </a:r>
            <a:r>
              <a:rPr lang="en-GB" sz="3200" b="1" i="1" dirty="0" err="1" smtClean="0">
                <a:solidFill>
                  <a:srgbClr val="D19049">
                    <a:lumMod val="75000"/>
                  </a:srgbClr>
                </a:solidFill>
              </a:rPr>
              <a:t>cherche</a:t>
            </a:r>
            <a:r>
              <a:rPr lang="en-GB" sz="3200" b="1" i="1" dirty="0" smtClean="0">
                <a:solidFill>
                  <a:srgbClr val="D19049">
                    <a:lumMod val="75000"/>
                  </a:srgbClr>
                </a:solidFill>
              </a:rPr>
              <a:t> a </a:t>
            </a:r>
            <a:r>
              <a:rPr lang="en-GB" sz="3200" b="1" i="1" dirty="0" err="1" smtClean="0">
                <a:solidFill>
                  <a:srgbClr val="D19049">
                    <a:lumMod val="75000"/>
                  </a:srgbClr>
                </a:solidFill>
              </a:rPr>
              <a:t>combler</a:t>
            </a:r>
            <a:r>
              <a:rPr lang="en-GB" sz="3200" b="1" i="1" dirty="0" smtClean="0">
                <a:solidFill>
                  <a:srgbClr val="D19049">
                    <a:lumMod val="75000"/>
                  </a:srgbClr>
                </a:solidFill>
              </a:rPr>
              <a:t> </a:t>
            </a:r>
            <a:r>
              <a:rPr lang="en-GB" sz="3200" b="1" i="1" dirty="0" err="1" smtClean="0">
                <a:solidFill>
                  <a:srgbClr val="D19049">
                    <a:lumMod val="75000"/>
                  </a:srgbClr>
                </a:solidFill>
              </a:rPr>
              <a:t>ces</a:t>
            </a:r>
            <a:r>
              <a:rPr lang="en-GB" sz="3200" b="1" i="1" dirty="0" smtClean="0">
                <a:solidFill>
                  <a:srgbClr val="D19049">
                    <a:lumMod val="75000"/>
                  </a:srgbClr>
                </a:solidFill>
              </a:rPr>
              <a:t> </a:t>
            </a:r>
            <a:r>
              <a:rPr lang="en-GB" sz="3200" b="1" i="1" dirty="0" err="1" smtClean="0">
                <a:solidFill>
                  <a:srgbClr val="D19049">
                    <a:lumMod val="75000"/>
                  </a:srgbClr>
                </a:solidFill>
              </a:rPr>
              <a:t>lacunes</a:t>
            </a:r>
            <a:r>
              <a:rPr lang="en-GB" sz="3200" b="1" i="1" dirty="0" smtClean="0">
                <a:solidFill>
                  <a:srgbClr val="D19049">
                    <a:lumMod val="75000"/>
                  </a:srgbClr>
                </a:solidFill>
              </a:rPr>
              <a:t>  à </a:t>
            </a:r>
            <a:r>
              <a:rPr lang="en-GB" sz="3200" b="1" i="1" dirty="0" err="1" smtClean="0">
                <a:solidFill>
                  <a:srgbClr val="D19049">
                    <a:lumMod val="75000"/>
                  </a:srgbClr>
                </a:solidFill>
              </a:rPr>
              <a:t>travers</a:t>
            </a:r>
            <a:r>
              <a:rPr lang="en-GB" sz="3200" b="1" i="1" dirty="0" smtClean="0">
                <a:solidFill>
                  <a:srgbClr val="D19049">
                    <a:lumMod val="75000"/>
                  </a:srgbClr>
                </a:solidFill>
              </a:rPr>
              <a:t> le </a:t>
            </a:r>
            <a:r>
              <a:rPr lang="en-GB" sz="3200" b="1" i="1" dirty="0" err="1" smtClean="0">
                <a:solidFill>
                  <a:srgbClr val="D19049">
                    <a:lumMod val="75000"/>
                  </a:srgbClr>
                </a:solidFill>
              </a:rPr>
              <a:t>suivi</a:t>
            </a:r>
            <a:r>
              <a:rPr lang="en-GB" sz="3200" b="1" i="1" dirty="0" smtClean="0">
                <a:solidFill>
                  <a:srgbClr val="D19049">
                    <a:lumMod val="75000"/>
                  </a:srgbClr>
                </a:solidFill>
              </a:rPr>
              <a:t> </a:t>
            </a:r>
            <a:r>
              <a:rPr lang="en-GB" sz="3200" b="1" i="1" dirty="0" err="1" smtClean="0">
                <a:solidFill>
                  <a:srgbClr val="D19049">
                    <a:lumMod val="75000"/>
                  </a:srgbClr>
                </a:solidFill>
              </a:rPr>
              <a:t>proposé</a:t>
            </a:r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980727"/>
            <a:ext cx="8642350" cy="792089"/>
          </a:xfrm>
          <a:noFill/>
        </p:spPr>
        <p:txBody>
          <a:bodyPr/>
          <a:lstStyle/>
          <a:p>
            <a:pPr eaLnBrk="1" hangingPunct="1"/>
            <a:r>
              <a:rPr lang="en-US" dirty="0" err="1" smtClean="0">
                <a:latin typeface="Antique Olive Roman" pitchFamily="34" charset="0"/>
              </a:rPr>
              <a:t>Inititiatives</a:t>
            </a:r>
            <a:r>
              <a:rPr lang="en-US" dirty="0" smtClean="0">
                <a:latin typeface="Antique Olive Roman" pitchFamily="34" charset="0"/>
              </a:rPr>
              <a:t> </a:t>
            </a:r>
            <a:r>
              <a:rPr lang="en-US" dirty="0" err="1" smtClean="0">
                <a:latin typeface="Antique Olive Roman" pitchFamily="34" charset="0"/>
              </a:rPr>
              <a:t>complémentaires</a:t>
            </a:r>
            <a:endParaRPr lang="en-US" dirty="0" smtClean="0">
              <a:latin typeface="Antique Olive Roman" pitchFamily="34" charset="0"/>
            </a:endParaRP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179512" y="1988840"/>
            <a:ext cx="8496944" cy="46805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/>
              <a:t>UA-NEPAD </a:t>
            </a:r>
            <a:r>
              <a:rPr lang="en-US" sz="2800" dirty="0" err="1" smtClean="0"/>
              <a:t>suivi</a:t>
            </a:r>
            <a:r>
              <a:rPr lang="en-US" sz="2800" dirty="0" smtClean="0"/>
              <a:t>/</a:t>
            </a:r>
            <a:r>
              <a:rPr lang="en-US" sz="2800" dirty="0" err="1" smtClean="0"/>
              <a:t>évaluation</a:t>
            </a:r>
            <a:r>
              <a:rPr lang="en-US" sz="2800" dirty="0" smtClean="0"/>
              <a:t> du PDDAA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 err="1" smtClean="0"/>
              <a:t>Système</a:t>
            </a:r>
            <a:r>
              <a:rPr lang="en-US" sz="2800" dirty="0" smtClean="0"/>
              <a:t> </a:t>
            </a:r>
            <a:r>
              <a:rPr lang="en-US" sz="2800" dirty="0" err="1" smtClean="0"/>
              <a:t>régional</a:t>
            </a:r>
            <a:r>
              <a:rPr lang="en-US" sz="2800" dirty="0" smtClean="0"/>
              <a:t> de </a:t>
            </a:r>
            <a:r>
              <a:rPr lang="en-US" sz="2800" dirty="0" err="1" smtClean="0"/>
              <a:t>soutien</a:t>
            </a:r>
            <a:r>
              <a:rPr lang="en-US" sz="2800" dirty="0" smtClean="0"/>
              <a:t> aux </a:t>
            </a:r>
            <a:r>
              <a:rPr lang="en-US" sz="2800" dirty="0" err="1" smtClean="0"/>
              <a:t>connaissances</a:t>
            </a:r>
            <a:r>
              <a:rPr lang="en-US" sz="2800" dirty="0" smtClean="0"/>
              <a:t> et analyses </a:t>
            </a:r>
            <a:r>
              <a:rPr lang="en-US" sz="2800" dirty="0" err="1" smtClean="0"/>
              <a:t>strátégiques</a:t>
            </a:r>
            <a:r>
              <a:rPr lang="en-US" sz="2800" dirty="0" smtClean="0"/>
              <a:t> </a:t>
            </a:r>
            <a:r>
              <a:rPr lang="en-US" sz="2800" dirty="0" err="1" smtClean="0"/>
              <a:t>ReSAKSS</a:t>
            </a:r>
            <a:endParaRPr lang="en-US" sz="28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/>
              <a:t>Initiative </a:t>
            </a:r>
            <a:r>
              <a:rPr lang="en-US" sz="2800" dirty="0" err="1" smtClean="0"/>
              <a:t>d’AGRA</a:t>
            </a:r>
            <a:r>
              <a:rPr lang="en-US" sz="2800" dirty="0" smtClean="0"/>
              <a:t> </a:t>
            </a:r>
            <a:r>
              <a:rPr lang="en-US" sz="2800" dirty="0" err="1" smtClean="0"/>
              <a:t>sur</a:t>
            </a:r>
            <a:r>
              <a:rPr lang="en-US" sz="2800" dirty="0" smtClean="0"/>
              <a:t> les </a:t>
            </a:r>
            <a:r>
              <a:rPr lang="en-US" sz="2800" dirty="0" err="1" smtClean="0"/>
              <a:t>politiques</a:t>
            </a:r>
            <a:endParaRPr lang="en-US" sz="28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 err="1" smtClean="0"/>
              <a:t>CountrySTAT</a:t>
            </a:r>
            <a:endParaRPr lang="en-US" sz="28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8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/>
              <a:t>MAFAP/SPAAA </a:t>
            </a:r>
            <a:r>
              <a:rPr lang="en-US" sz="2800" dirty="0" err="1" smtClean="0"/>
              <a:t>intègre</a:t>
            </a:r>
            <a:r>
              <a:rPr lang="en-US" sz="2800" dirty="0" smtClean="0"/>
              <a:t> </a:t>
            </a:r>
            <a:r>
              <a:rPr lang="en-US" sz="2800" dirty="0" err="1" smtClean="0"/>
              <a:t>une</a:t>
            </a:r>
            <a:r>
              <a:rPr lang="en-US" sz="2800" dirty="0" smtClean="0"/>
              <a:t> champ déjà </a:t>
            </a:r>
            <a:r>
              <a:rPr lang="en-US" sz="2800" dirty="0" err="1" smtClean="0"/>
              <a:t>actif</a:t>
            </a:r>
            <a:r>
              <a:rPr lang="en-US" sz="2800" dirty="0" smtClean="0"/>
              <a:t> </a:t>
            </a:r>
            <a:r>
              <a:rPr lang="en-US" sz="2800" dirty="0" err="1" smtClean="0"/>
              <a:t>mais</a:t>
            </a:r>
            <a:r>
              <a:rPr lang="en-US" sz="2800" dirty="0" smtClean="0"/>
              <a:t> avec </a:t>
            </a:r>
            <a:r>
              <a:rPr lang="en-US" sz="2800" dirty="0" err="1" smtClean="0"/>
              <a:t>une</a:t>
            </a:r>
            <a:r>
              <a:rPr lang="en-US" sz="2800" dirty="0" smtClean="0"/>
              <a:t> </a:t>
            </a:r>
            <a:r>
              <a:rPr lang="en-US" sz="2800" dirty="0" err="1" smtClean="0"/>
              <a:t>focalisation</a:t>
            </a:r>
            <a:r>
              <a:rPr lang="en-US" sz="2800" dirty="0" smtClean="0"/>
              <a:t> </a:t>
            </a:r>
            <a:r>
              <a:rPr lang="en-US" sz="2800" dirty="0" err="1" smtClean="0"/>
              <a:t>spécifique</a:t>
            </a:r>
            <a:endParaRPr lang="en-US" sz="28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dirty="0"/>
          </a:p>
        </p:txBody>
      </p:sp>
      <p:pic>
        <p:nvPicPr>
          <p:cNvPr id="7" name="Picture 7" descr="6164"/>
          <p:cNvPicPr>
            <a:picLocks noChangeAspect="1" noChangeArrowheads="1"/>
          </p:cNvPicPr>
          <p:nvPr/>
        </p:nvPicPr>
        <p:blipFill>
          <a:blip r:embed="rId3" cstate="print">
            <a:lum contrast="-5000"/>
          </a:blip>
          <a:stretch>
            <a:fillRect/>
          </a:stretch>
        </p:blipFill>
        <p:spPr bwMode="auto">
          <a:xfrm>
            <a:off x="3491880" y="5373216"/>
            <a:ext cx="2088232" cy="1301832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5" name="Title 1"/>
          <p:cNvSpPr>
            <a:spLocks noGrp="1"/>
          </p:cNvSpPr>
          <p:nvPr>
            <p:ph type="title" idx="4294967295"/>
          </p:nvPr>
        </p:nvSpPr>
        <p:spPr>
          <a:xfrm>
            <a:off x="395536" y="1124744"/>
            <a:ext cx="8229600" cy="792162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Antique Olive Roman" pitchFamily="34" charset="0"/>
              </a:rPr>
              <a:t>Quel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Antique Olive Roman" pitchFamily="34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Antique Olive Roman" pitchFamily="34" charset="0"/>
              </a:rPr>
              <a:t>suivi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Antique Olive Roman" pitchFamily="34" charset="0"/>
              </a:rPr>
              <a:t> des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Antique Olive Roman" pitchFamily="34" charset="0"/>
              </a:rPr>
              <a:t>politiques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Antique Olive Roman" pitchFamily="34" charset="0"/>
              </a:rPr>
              <a:t> ?</a:t>
            </a:r>
          </a:p>
        </p:txBody>
      </p:sp>
      <p:sp>
        <p:nvSpPr>
          <p:cNvPr id="148486" name="Content Placeholder 2"/>
          <p:cNvSpPr>
            <a:spLocks noGrp="1"/>
          </p:cNvSpPr>
          <p:nvPr>
            <p:ph idx="4294967295"/>
          </p:nvPr>
        </p:nvSpPr>
        <p:spPr>
          <a:xfrm>
            <a:off x="468313" y="1988841"/>
            <a:ext cx="8229600" cy="4392910"/>
          </a:xfrm>
        </p:spPr>
        <p:txBody>
          <a:bodyPr/>
          <a:lstStyle/>
          <a:p>
            <a:pPr marL="514350" indent="-51435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800" dirty="0" smtClean="0">
                <a:latin typeface="Calibri" pitchFamily="34" charset="0"/>
              </a:rPr>
              <a:t>Un large </a:t>
            </a:r>
            <a:r>
              <a:rPr lang="en-US" sz="2800" dirty="0" err="1" smtClean="0">
                <a:latin typeface="Calibri" pitchFamily="34" charset="0"/>
              </a:rPr>
              <a:t>domaine</a:t>
            </a:r>
            <a:r>
              <a:rPr lang="en-US" sz="2800" dirty="0" smtClean="0">
                <a:latin typeface="Calibri" pitchFamily="34" charset="0"/>
              </a:rPr>
              <a:t> et on se </a:t>
            </a:r>
            <a:r>
              <a:rPr lang="en-US" sz="2800" dirty="0" err="1" smtClean="0">
                <a:latin typeface="Calibri" pitchFamily="34" charset="0"/>
              </a:rPr>
              <a:t>focalise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sur</a:t>
            </a:r>
            <a:r>
              <a:rPr lang="en-US" sz="2800" dirty="0" smtClean="0">
                <a:latin typeface="Calibri" pitchFamily="34" charset="0"/>
              </a:rPr>
              <a:t> un </a:t>
            </a:r>
            <a:r>
              <a:rPr lang="en-US" sz="2800" dirty="0" err="1" smtClean="0">
                <a:latin typeface="Calibri" pitchFamily="34" charset="0"/>
              </a:rPr>
              <a:t>domaine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spécifique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d’indicateurs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quantitatifs</a:t>
            </a:r>
            <a:endParaRPr lang="en-US" sz="2800" dirty="0" smtClean="0">
              <a:latin typeface="Calibri" pitchFamily="34" charset="0"/>
            </a:endParaRPr>
          </a:p>
          <a:p>
            <a:pPr marL="514350" indent="-51435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800" dirty="0" smtClean="0">
                <a:latin typeface="Calibri" pitchFamily="34" charset="0"/>
              </a:rPr>
              <a:t>Pays OCDE  </a:t>
            </a:r>
            <a:r>
              <a:rPr lang="en-US" sz="2800" dirty="0" err="1" smtClean="0">
                <a:latin typeface="Calibri" pitchFamily="34" charset="0"/>
              </a:rPr>
              <a:t>utilisent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une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système</a:t>
            </a:r>
            <a:r>
              <a:rPr lang="en-US" sz="2800" dirty="0" smtClean="0">
                <a:latin typeface="Calibri" pitchFamily="34" charset="0"/>
              </a:rPr>
              <a:t> de </a:t>
            </a:r>
            <a:r>
              <a:rPr lang="en-US" sz="2800" dirty="0" err="1" smtClean="0">
                <a:latin typeface="Calibri" pitchFamily="34" charset="0"/>
              </a:rPr>
              <a:t>suivi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commun</a:t>
            </a:r>
            <a:endParaRPr lang="en-US" sz="2800" dirty="0" smtClean="0">
              <a:latin typeface="Calibri" pitchFamily="34" charset="0"/>
            </a:endParaRPr>
          </a:p>
          <a:p>
            <a:pPr marL="841375" lvl="1" indent="-51435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400" dirty="0" err="1" smtClean="0">
                <a:latin typeface="Calibri" pitchFamily="34" charset="0"/>
              </a:rPr>
              <a:t>Permet</a:t>
            </a:r>
            <a:r>
              <a:rPr lang="en-US" sz="2400" dirty="0" smtClean="0">
                <a:latin typeface="Calibri" pitchFamily="34" charset="0"/>
              </a:rPr>
              <a:t> la  </a:t>
            </a:r>
            <a:r>
              <a:rPr lang="en-US" sz="2400" dirty="0" err="1" smtClean="0">
                <a:latin typeface="Calibri" pitchFamily="34" charset="0"/>
              </a:rPr>
              <a:t>comparaison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entr</a:t>
            </a:r>
            <a:r>
              <a:rPr lang="en-US" sz="2400" dirty="0" smtClean="0">
                <a:latin typeface="Calibri" pitchFamily="34" charset="0"/>
              </a:rPr>
              <a:t> pays et </a:t>
            </a:r>
            <a:r>
              <a:rPr lang="en-US" sz="2400" dirty="0" err="1" smtClean="0">
                <a:latin typeface="Calibri" pitchFamily="34" charset="0"/>
              </a:rPr>
              <a:t>dans</a:t>
            </a:r>
            <a:r>
              <a:rPr lang="en-US" sz="2400" dirty="0" smtClean="0">
                <a:latin typeface="Calibri" pitchFamily="34" charset="0"/>
              </a:rPr>
              <a:t> le temps</a:t>
            </a:r>
          </a:p>
          <a:p>
            <a:pPr marL="841375" lvl="1" indent="-51435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400" dirty="0" err="1" smtClean="0">
                <a:latin typeface="Calibri" pitchFamily="34" charset="0"/>
              </a:rPr>
              <a:t>Nourrit</a:t>
            </a:r>
            <a:r>
              <a:rPr lang="en-US" sz="2400" dirty="0" smtClean="0">
                <a:latin typeface="Calibri" pitchFamily="34" charset="0"/>
              </a:rPr>
              <a:t>  le dialogue </a:t>
            </a:r>
            <a:r>
              <a:rPr lang="en-US" sz="2400" dirty="0" err="1" smtClean="0">
                <a:latin typeface="Calibri" pitchFamily="34" charset="0"/>
              </a:rPr>
              <a:t>politique</a:t>
            </a:r>
            <a:r>
              <a:rPr lang="en-US" sz="2400" dirty="0" smtClean="0">
                <a:latin typeface="Calibri" pitchFamily="34" charset="0"/>
              </a:rPr>
              <a:t> within and between countries</a:t>
            </a:r>
          </a:p>
          <a:p>
            <a:pPr marL="514350" indent="-51435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800" dirty="0" smtClean="0">
                <a:latin typeface="Calibri" pitchFamily="34" charset="0"/>
              </a:rPr>
              <a:t>Des analyses </a:t>
            </a:r>
            <a:r>
              <a:rPr lang="en-US" sz="2800" dirty="0" err="1" smtClean="0">
                <a:latin typeface="Calibri" pitchFamily="34" charset="0"/>
              </a:rPr>
              <a:t>similaires</a:t>
            </a:r>
            <a:r>
              <a:rPr lang="en-US" sz="2800" dirty="0" smtClean="0">
                <a:latin typeface="Calibri" pitchFamily="34" charset="0"/>
              </a:rPr>
              <a:t> pour les PED</a:t>
            </a:r>
          </a:p>
          <a:p>
            <a:pPr marL="841375" lvl="1" indent="-51435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400" dirty="0" smtClean="0">
                <a:latin typeface="Calibri" pitchFamily="34" charset="0"/>
              </a:rPr>
              <a:t>Pas </a:t>
            </a:r>
            <a:r>
              <a:rPr lang="en-US" sz="2400" dirty="0" err="1" smtClean="0">
                <a:latin typeface="Calibri" pitchFamily="34" charset="0"/>
              </a:rPr>
              <a:t>systematique</a:t>
            </a:r>
            <a:r>
              <a:rPr lang="en-US" sz="2400" dirty="0" smtClean="0">
                <a:latin typeface="Calibri" pitchFamily="34" charset="0"/>
              </a:rPr>
              <a:t> et pas </a:t>
            </a:r>
            <a:r>
              <a:rPr lang="en-US" sz="2400" dirty="0" err="1" smtClean="0">
                <a:latin typeface="Calibri" pitchFamily="34" charset="0"/>
              </a:rPr>
              <a:t>institutionalisé</a:t>
            </a:r>
            <a:endParaRPr lang="en-US" sz="2400" dirty="0" smtClean="0">
              <a:latin typeface="Calibri" pitchFamily="34" charset="0"/>
            </a:endParaRPr>
          </a:p>
          <a:p>
            <a:pPr marL="841375" lvl="1" indent="-51435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400" dirty="0" smtClean="0">
                <a:latin typeface="Calibri" pitchFamily="34" charset="0"/>
              </a:rPr>
              <a:t>Ne </a:t>
            </a:r>
            <a:r>
              <a:rPr lang="en-US" sz="2400" dirty="0" err="1" smtClean="0">
                <a:latin typeface="Calibri" pitchFamily="34" charset="0"/>
              </a:rPr>
              <a:t>prend</a:t>
            </a:r>
            <a:r>
              <a:rPr lang="en-US" sz="2400" dirty="0" smtClean="0">
                <a:latin typeface="Calibri" pitchFamily="34" charset="0"/>
              </a:rPr>
              <a:t> pas en </a:t>
            </a:r>
            <a:r>
              <a:rPr lang="en-US" sz="2400" dirty="0" err="1" smtClean="0">
                <a:latin typeface="Calibri" pitchFamily="34" charset="0"/>
              </a:rPr>
              <a:t>compte</a:t>
            </a:r>
            <a:r>
              <a:rPr lang="en-US" sz="2400" dirty="0" smtClean="0">
                <a:latin typeface="Calibri" pitchFamily="34" charset="0"/>
              </a:rPr>
              <a:t> les </a:t>
            </a:r>
            <a:r>
              <a:rPr lang="en-US" sz="2400" dirty="0" err="1" smtClean="0">
                <a:latin typeface="Calibri" pitchFamily="34" charset="0"/>
              </a:rPr>
              <a:t>spécificités</a:t>
            </a:r>
            <a:r>
              <a:rPr lang="en-US" sz="2400" dirty="0" smtClean="0">
                <a:latin typeface="Calibri" pitchFamily="34" charset="0"/>
              </a:rPr>
              <a:t> et les </a:t>
            </a:r>
            <a:r>
              <a:rPr lang="en-US" sz="2400" dirty="0" err="1" smtClean="0">
                <a:latin typeface="Calibri" pitchFamily="34" charset="0"/>
              </a:rPr>
              <a:t>principaux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défis</a:t>
            </a:r>
            <a:r>
              <a:rPr lang="en-US" sz="2400" dirty="0" smtClean="0">
                <a:latin typeface="Calibri" pitchFamily="34" charset="0"/>
              </a:rPr>
              <a:t> des PED</a:t>
            </a:r>
          </a:p>
        </p:txBody>
      </p:sp>
      <p:graphicFrame>
        <p:nvGraphicFramePr>
          <p:cNvPr id="148484" name="Object 7"/>
          <p:cNvGraphicFramePr>
            <a:graphicFrameLocks noChangeAspect="1"/>
          </p:cNvGraphicFramePr>
          <p:nvPr/>
        </p:nvGraphicFramePr>
        <p:xfrm>
          <a:off x="971550" y="333375"/>
          <a:ext cx="7621588" cy="865188"/>
        </p:xfrm>
        <a:graphic>
          <a:graphicData uri="http://schemas.openxmlformats.org/presentationml/2006/ole">
            <p:oleObj spid="_x0000_s2050" name="Photo Editor Photo" r:id="rId3" imgW="7621064" imgH="942857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052736"/>
            <a:ext cx="8507288" cy="648072"/>
          </a:xfrm>
          <a:noFill/>
        </p:spPr>
        <p:txBody>
          <a:bodyPr/>
          <a:lstStyle/>
          <a:p>
            <a:pPr eaLnBrk="1" hangingPunct="1"/>
            <a:r>
              <a:rPr lang="en-US" sz="3800" dirty="0" smtClean="0">
                <a:latin typeface="Antique Olive Roman" pitchFamily="34" charset="0"/>
              </a:rPr>
              <a:t>Vision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8840"/>
            <a:ext cx="8964488" cy="432048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Des </a:t>
            </a:r>
            <a:r>
              <a:rPr lang="en-US" b="1" dirty="0" err="1" smtClean="0"/>
              <a:t>décideurs</a:t>
            </a:r>
            <a:r>
              <a:rPr lang="en-US" b="1" dirty="0" smtClean="0"/>
              <a:t> </a:t>
            </a:r>
            <a:r>
              <a:rPr lang="en-US" b="1" dirty="0" err="1" smtClean="0"/>
              <a:t>mieux</a:t>
            </a:r>
            <a:r>
              <a:rPr lang="en-US" b="1" dirty="0" smtClean="0"/>
              <a:t> </a:t>
            </a:r>
            <a:r>
              <a:rPr lang="en-US" b="1" dirty="0" err="1" smtClean="0"/>
              <a:t>informés</a:t>
            </a:r>
            <a:r>
              <a:rPr lang="en-US" b="1" dirty="0" smtClean="0"/>
              <a:t> </a:t>
            </a:r>
            <a:r>
              <a:rPr lang="en-US" dirty="0" smtClean="0"/>
              <a:t>et </a:t>
            </a:r>
            <a:r>
              <a:rPr lang="en-US" dirty="0" err="1" smtClean="0"/>
              <a:t>capables</a:t>
            </a:r>
            <a:r>
              <a:rPr lang="en-US" dirty="0" smtClean="0"/>
              <a:t> </a:t>
            </a:r>
            <a:r>
              <a:rPr lang="en-US" dirty="0" err="1" smtClean="0"/>
              <a:t>d’assurer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les: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r>
              <a:rPr lang="en-US" b="1" dirty="0" err="1" smtClean="0"/>
              <a:t>Politiques</a:t>
            </a:r>
            <a:r>
              <a:rPr lang="en-US" dirty="0" smtClean="0"/>
              <a:t> </a:t>
            </a:r>
            <a:r>
              <a:rPr lang="en-US" dirty="0" err="1" smtClean="0"/>
              <a:t>soutiennent</a:t>
            </a:r>
            <a:r>
              <a:rPr lang="en-US" dirty="0" smtClean="0"/>
              <a:t> </a:t>
            </a:r>
            <a:r>
              <a:rPr lang="en-US" dirty="0" err="1" smtClean="0"/>
              <a:t>totalement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dirty="0" err="1" smtClean="0"/>
              <a:t>Développement</a:t>
            </a:r>
            <a:r>
              <a:rPr lang="en-US" dirty="0" smtClean="0"/>
              <a:t> de </a:t>
            </a:r>
            <a:r>
              <a:rPr lang="en-US" dirty="0" err="1" smtClean="0"/>
              <a:t>l’agriculture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Sécurité</a:t>
            </a:r>
            <a:r>
              <a:rPr lang="en-US" dirty="0" smtClean="0"/>
              <a:t> </a:t>
            </a:r>
            <a:r>
              <a:rPr lang="en-US" dirty="0" err="1" smtClean="0"/>
              <a:t>alimentaire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dirty="0" smtClean="0"/>
              <a:t>Usage durable des resources </a:t>
            </a:r>
            <a:r>
              <a:rPr lang="en-US" dirty="0" err="1" smtClean="0"/>
              <a:t>naturelles</a:t>
            </a:r>
            <a:r>
              <a:rPr lang="en-US" dirty="0" smtClean="0"/>
              <a:t>  </a:t>
            </a:r>
          </a:p>
          <a:p>
            <a:pPr eaLnBrk="1" hangingPunct="1"/>
            <a:r>
              <a:rPr lang="en-US" b="1" dirty="0" err="1" smtClean="0"/>
              <a:t>Investissements</a:t>
            </a:r>
            <a:r>
              <a:rPr lang="en-US" dirty="0" smtClean="0"/>
              <a:t> </a:t>
            </a:r>
            <a:r>
              <a:rPr lang="en-US" dirty="0" err="1" smtClean="0"/>
              <a:t>ciblent</a:t>
            </a:r>
            <a:r>
              <a:rPr lang="en-US" dirty="0" smtClean="0"/>
              <a:t> les </a:t>
            </a:r>
            <a:r>
              <a:rPr lang="en-US" dirty="0" err="1" smtClean="0"/>
              <a:t>domaines</a:t>
            </a:r>
            <a:r>
              <a:rPr lang="en-US" dirty="0" smtClean="0"/>
              <a:t> </a:t>
            </a:r>
            <a:r>
              <a:rPr lang="en-US" dirty="0" err="1" smtClean="0"/>
              <a:t>où</a:t>
            </a:r>
            <a:r>
              <a:rPr lang="en-US" dirty="0" smtClean="0"/>
              <a:t> les </a:t>
            </a:r>
            <a:r>
              <a:rPr lang="en-US" dirty="0" err="1" smtClean="0"/>
              <a:t>besoins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les plus </a:t>
            </a:r>
            <a:r>
              <a:rPr lang="en-US" dirty="0" err="1" smtClean="0"/>
              <a:t>importants</a:t>
            </a:r>
            <a:endParaRPr lang="en-US" dirty="0" smtClean="0"/>
          </a:p>
        </p:txBody>
      </p:sp>
      <p:pic>
        <p:nvPicPr>
          <p:cNvPr id="9220" name="Picture 13" descr="j023468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564904"/>
            <a:ext cx="2381250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	</a:t>
            </a:r>
            <a:r>
              <a:rPr lang="en-US" sz="1400" dirty="0"/>
              <a:t>								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0888" y="1770392"/>
            <a:ext cx="6707376" cy="4538928"/>
          </a:xfrm>
        </p:spPr>
        <p:txBody>
          <a:bodyPr/>
          <a:lstStyle/>
          <a:p>
            <a:pPr marL="609600" indent="-609600" eaLnBrk="1" hangingPunct="1">
              <a:buFont typeface="Garamond" pitchFamily="18" charset="0"/>
              <a:buAutoNum type="arabicPeriod"/>
            </a:pPr>
            <a:r>
              <a:rPr lang="en-US" sz="3200" dirty="0" err="1" smtClean="0"/>
              <a:t>Establir</a:t>
            </a:r>
            <a:r>
              <a:rPr lang="en-US" sz="3200" dirty="0" smtClean="0"/>
              <a:t> un </a:t>
            </a:r>
            <a:r>
              <a:rPr lang="en-US" sz="3200" dirty="0" err="1" smtClean="0"/>
              <a:t>Système</a:t>
            </a:r>
            <a:r>
              <a:rPr lang="en-US" sz="3200" dirty="0" smtClean="0"/>
              <a:t> National de </a:t>
            </a:r>
            <a:r>
              <a:rPr lang="en-US" sz="3200" dirty="0" err="1" smtClean="0"/>
              <a:t>Suivi</a:t>
            </a:r>
            <a:r>
              <a:rPr lang="en-US" sz="3200" dirty="0" smtClean="0"/>
              <a:t> des  </a:t>
            </a:r>
            <a:r>
              <a:rPr lang="en-US" sz="3200" dirty="0" err="1" smtClean="0"/>
              <a:t>Politiques</a:t>
            </a:r>
            <a:r>
              <a:rPr lang="en-US" sz="3200" dirty="0" smtClean="0"/>
              <a:t> </a:t>
            </a:r>
            <a:r>
              <a:rPr lang="en-US" sz="3200" dirty="0" err="1" smtClean="0"/>
              <a:t>Agricoles</a:t>
            </a:r>
            <a:r>
              <a:rPr lang="en-US" sz="3200" dirty="0" smtClean="0"/>
              <a:t> et </a:t>
            </a:r>
            <a:r>
              <a:rPr lang="en-US" sz="3200" dirty="0" err="1" smtClean="0"/>
              <a:t>Alimentaires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dans</a:t>
            </a:r>
            <a:r>
              <a:rPr lang="en-US" sz="3200" dirty="0" smtClean="0">
                <a:solidFill>
                  <a:srgbClr val="FF0000"/>
                </a:solidFill>
              </a:rPr>
              <a:t> les pays de </a:t>
            </a:r>
            <a:r>
              <a:rPr lang="en-US" sz="3200" dirty="0" err="1" smtClean="0">
                <a:solidFill>
                  <a:srgbClr val="FF0000"/>
                </a:solidFill>
              </a:rPr>
              <a:t>l’UEMOA</a:t>
            </a:r>
            <a:endParaRPr lang="en-US" sz="3200" dirty="0" smtClean="0">
              <a:solidFill>
                <a:srgbClr val="FF0000"/>
              </a:solidFill>
            </a:endParaRPr>
          </a:p>
          <a:p>
            <a:pPr marL="609600" indent="-609600" eaLnBrk="1" hangingPunct="1">
              <a:buFont typeface="Garamond" pitchFamily="18" charset="0"/>
              <a:buAutoNum type="arabicPeriod"/>
            </a:pPr>
            <a:r>
              <a:rPr lang="en-US" sz="3200" dirty="0" err="1" smtClean="0"/>
              <a:t>Renforcer</a:t>
            </a:r>
            <a:r>
              <a:rPr lang="en-US" sz="3200" dirty="0" smtClean="0"/>
              <a:t> les </a:t>
            </a:r>
            <a:r>
              <a:rPr lang="en-US" sz="3200" dirty="0" err="1" smtClean="0"/>
              <a:t>capacités</a:t>
            </a:r>
            <a:r>
              <a:rPr lang="en-US" sz="3200" dirty="0" smtClean="0"/>
              <a:t> </a:t>
            </a:r>
            <a:r>
              <a:rPr lang="en-US" sz="3200" dirty="0" err="1" smtClean="0"/>
              <a:t>nationales</a:t>
            </a:r>
            <a:r>
              <a:rPr lang="en-US" sz="3200" dirty="0" smtClean="0"/>
              <a:t> et </a:t>
            </a:r>
            <a:r>
              <a:rPr lang="en-US" sz="3200" dirty="0" err="1" smtClean="0"/>
              <a:t>régionales</a:t>
            </a:r>
            <a:r>
              <a:rPr lang="en-US" sz="3200" dirty="0" smtClean="0"/>
              <a:t> (</a:t>
            </a:r>
            <a:r>
              <a:rPr lang="en-US" sz="3200" dirty="0" smtClean="0">
                <a:solidFill>
                  <a:srgbClr val="FF0000"/>
                </a:solidFill>
              </a:rPr>
              <a:t>UEMOA, CEDEAO)</a:t>
            </a:r>
            <a:endParaRPr lang="en-US" sz="3200" dirty="0" smtClean="0"/>
          </a:p>
          <a:p>
            <a:pPr marL="609600" indent="-609600" eaLnBrk="1" hangingPunct="1">
              <a:buFont typeface="Garamond" pitchFamily="18" charset="0"/>
              <a:buAutoNum type="arabicPeriod"/>
            </a:pPr>
            <a:r>
              <a:rPr lang="en-US" sz="3200" dirty="0" err="1" smtClean="0"/>
              <a:t>Promouvoir</a:t>
            </a:r>
            <a:r>
              <a:rPr lang="en-US" sz="3200" dirty="0" smtClean="0"/>
              <a:t> un dialogue </a:t>
            </a:r>
            <a:r>
              <a:rPr lang="en-US" sz="3200" dirty="0" err="1" smtClean="0"/>
              <a:t>politiques</a:t>
            </a:r>
            <a:r>
              <a:rPr lang="en-US" sz="3200" dirty="0" smtClean="0"/>
              <a:t> </a:t>
            </a:r>
            <a:r>
              <a:rPr lang="en-US" sz="3200" dirty="0" err="1" smtClean="0"/>
              <a:t>mieux</a:t>
            </a:r>
            <a:r>
              <a:rPr lang="en-US" sz="3200" dirty="0" smtClean="0"/>
              <a:t> </a:t>
            </a:r>
            <a:r>
              <a:rPr lang="en-US" sz="3200" dirty="0" err="1" smtClean="0"/>
              <a:t>informé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dans</a:t>
            </a:r>
            <a:r>
              <a:rPr lang="en-US" sz="3200" dirty="0" smtClean="0">
                <a:solidFill>
                  <a:srgbClr val="FF0000"/>
                </a:solidFill>
              </a:rPr>
              <a:t> la </a:t>
            </a:r>
            <a:r>
              <a:rPr lang="en-US" sz="3200" dirty="0" err="1" smtClean="0">
                <a:solidFill>
                  <a:srgbClr val="FF0000"/>
                </a:solidFill>
              </a:rPr>
              <a:t>sous-région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980728"/>
            <a:ext cx="768985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spcBef>
                <a:spcPct val="20000"/>
              </a:spcBef>
              <a:buClr>
                <a:srgbClr val="CC9900"/>
              </a:buClr>
              <a:buSzPct val="65000"/>
              <a:defRPr/>
            </a:pPr>
            <a:r>
              <a:rPr lang="en-US" sz="3800" dirty="0" err="1" smtClean="0">
                <a:solidFill>
                  <a:schemeClr val="accent5">
                    <a:lumMod val="75000"/>
                  </a:schemeClr>
                </a:solidFill>
                <a:latin typeface="Antique Olive Roman" pitchFamily="34" charset="0"/>
                <a:ea typeface="+mj-ea"/>
                <a:cs typeface="+mj-cs"/>
              </a:rPr>
              <a:t>Objectifs</a:t>
            </a:r>
            <a:endParaRPr lang="en-US" sz="3800" dirty="0">
              <a:solidFill>
                <a:schemeClr val="accent5">
                  <a:lumMod val="75000"/>
                </a:schemeClr>
              </a:solidFill>
              <a:latin typeface="Antique Olive Roman" pitchFamily="34" charset="0"/>
              <a:ea typeface="+mj-ea"/>
              <a:cs typeface="+mj-cs"/>
            </a:endParaRPr>
          </a:p>
        </p:txBody>
      </p:sp>
      <p:pic>
        <p:nvPicPr>
          <p:cNvPr id="1741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492896"/>
            <a:ext cx="2397026" cy="226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052736"/>
            <a:ext cx="8642350" cy="576064"/>
          </a:xfrm>
        </p:spPr>
        <p:txBody>
          <a:bodyPr/>
          <a:lstStyle/>
          <a:p>
            <a:pPr eaLnBrk="1" hangingPunct="1"/>
            <a:r>
              <a:rPr lang="en-US" sz="3800" dirty="0" smtClean="0">
                <a:latin typeface="Antique Olive Roman" pitchFamily="34" charset="0"/>
              </a:rPr>
              <a:t> </a:t>
            </a:r>
            <a:r>
              <a:rPr lang="en-US" sz="3800" dirty="0" err="1" smtClean="0">
                <a:latin typeface="Antique Olive Roman" pitchFamily="34" charset="0"/>
              </a:rPr>
              <a:t>Approche</a:t>
            </a:r>
            <a:endParaRPr lang="en-US" sz="2800" dirty="0" smtClean="0">
              <a:latin typeface="Antique Olive Roman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72816"/>
            <a:ext cx="8640960" cy="432048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err="1" smtClean="0"/>
              <a:t>Soutenir</a:t>
            </a:r>
            <a:r>
              <a:rPr lang="en-US" sz="2400" dirty="0" smtClean="0"/>
              <a:t> les </a:t>
            </a:r>
            <a:r>
              <a:rPr lang="en-US" sz="2400" dirty="0" err="1" smtClean="0"/>
              <a:t>processus</a:t>
            </a:r>
            <a:r>
              <a:rPr lang="en-US" sz="2400" dirty="0" smtClean="0"/>
              <a:t> </a:t>
            </a:r>
            <a:r>
              <a:rPr lang="en-US" sz="2400" dirty="0" err="1" smtClean="0"/>
              <a:t>existants</a:t>
            </a:r>
            <a:r>
              <a:rPr lang="en-US" sz="2400" dirty="0" smtClean="0"/>
              <a:t> au </a:t>
            </a:r>
            <a:r>
              <a:rPr lang="en-US" sz="2400" dirty="0" err="1" smtClean="0"/>
              <a:t>niveaux</a:t>
            </a:r>
            <a:r>
              <a:rPr lang="en-US" sz="2400" dirty="0" smtClean="0"/>
              <a:t> national, </a:t>
            </a:r>
            <a:r>
              <a:rPr lang="en-US" sz="2400" dirty="0" err="1" smtClean="0"/>
              <a:t>régional</a:t>
            </a:r>
            <a:r>
              <a:rPr lang="en-US" sz="2400" dirty="0" smtClean="0"/>
              <a:t>, &amp; continental (</a:t>
            </a:r>
            <a:r>
              <a:rPr lang="en-US" sz="2400" dirty="0" smtClean="0">
                <a:solidFill>
                  <a:srgbClr val="FF0000"/>
                </a:solidFill>
              </a:rPr>
              <a:t>PDDAA/NEPAD, etc</a:t>
            </a:r>
            <a:r>
              <a:rPr lang="en-US" sz="2400" dirty="0" smtClean="0"/>
              <a:t>.)</a:t>
            </a:r>
          </a:p>
          <a:p>
            <a:pPr eaLnBrk="1" hangingPunct="1"/>
            <a:r>
              <a:rPr lang="en-US" sz="2400" dirty="0" err="1" smtClean="0"/>
              <a:t>Intégrer</a:t>
            </a:r>
            <a:r>
              <a:rPr lang="en-US" sz="2400" dirty="0" smtClean="0"/>
              <a:t> les </a:t>
            </a:r>
            <a:r>
              <a:rPr lang="en-US" sz="2400" dirty="0" err="1" smtClean="0"/>
              <a:t>unités</a:t>
            </a:r>
            <a:r>
              <a:rPr lang="en-US" sz="2400" dirty="0" smtClean="0"/>
              <a:t> de </a:t>
            </a:r>
            <a:r>
              <a:rPr lang="en-US" sz="2400" dirty="0" err="1" smtClean="0"/>
              <a:t>politiques</a:t>
            </a:r>
            <a:r>
              <a:rPr lang="en-US" sz="2400" dirty="0" smtClean="0"/>
              <a:t> et de </a:t>
            </a:r>
            <a:r>
              <a:rPr lang="en-US" sz="2400" dirty="0" err="1" smtClean="0"/>
              <a:t>planification</a:t>
            </a:r>
            <a:r>
              <a:rPr lang="en-US" sz="2400" dirty="0" smtClean="0"/>
              <a:t> (</a:t>
            </a:r>
            <a:r>
              <a:rPr lang="en-US" sz="2400" dirty="0" smtClean="0">
                <a:solidFill>
                  <a:srgbClr val="FF0000"/>
                </a:solidFill>
              </a:rPr>
              <a:t>DGPER</a:t>
            </a:r>
            <a:r>
              <a:rPr lang="en-US" sz="2400" dirty="0" smtClean="0"/>
              <a:t>)</a:t>
            </a:r>
          </a:p>
          <a:p>
            <a:pPr eaLnBrk="1" hangingPunct="1"/>
            <a:r>
              <a:rPr lang="en-US" sz="2400" dirty="0" err="1" smtClean="0"/>
              <a:t>Mobiliser</a:t>
            </a:r>
            <a:r>
              <a:rPr lang="en-US" sz="2400" dirty="0" smtClean="0"/>
              <a:t> et </a:t>
            </a:r>
            <a:r>
              <a:rPr lang="en-US" sz="2400" dirty="0" err="1" smtClean="0"/>
              <a:t>renforcer</a:t>
            </a:r>
            <a:r>
              <a:rPr lang="en-US" sz="2400" dirty="0" smtClean="0"/>
              <a:t> </a:t>
            </a:r>
            <a:r>
              <a:rPr lang="en-US" sz="2400" dirty="0" err="1" smtClean="0"/>
              <a:t>l’expertise</a:t>
            </a:r>
            <a:r>
              <a:rPr lang="en-US" sz="2400" dirty="0" smtClean="0"/>
              <a:t> locale (</a:t>
            </a:r>
            <a:r>
              <a:rPr lang="en-US" sz="2400" dirty="0" smtClean="0">
                <a:solidFill>
                  <a:srgbClr val="FF0000"/>
                </a:solidFill>
              </a:rPr>
              <a:t>DGPER</a:t>
            </a:r>
            <a:r>
              <a:rPr lang="en-US" sz="24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err="1" smtClean="0"/>
              <a:t>Créer</a:t>
            </a:r>
            <a:r>
              <a:rPr lang="en-US" sz="2400" dirty="0" smtClean="0"/>
              <a:t> des </a:t>
            </a:r>
            <a:r>
              <a:rPr lang="en-US" sz="2400" dirty="0" err="1" smtClean="0"/>
              <a:t>réseaux</a:t>
            </a:r>
            <a:r>
              <a:rPr lang="en-US" sz="2400" dirty="0" smtClean="0"/>
              <a:t> techniques et </a:t>
            </a:r>
            <a:r>
              <a:rPr lang="en-US" sz="2400" dirty="0" err="1" smtClean="0"/>
              <a:t>politiques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dirty="0" smtClean="0"/>
              <a:t> </a:t>
            </a:r>
            <a:r>
              <a:rPr lang="en-US" sz="2400" dirty="0" err="1" smtClean="0"/>
              <a:t>d’échanges</a:t>
            </a:r>
            <a:r>
              <a:rPr lang="en-US" sz="2400" dirty="0" smtClean="0"/>
              <a:t> </a:t>
            </a:r>
            <a:r>
              <a:rPr lang="en-US" sz="2400" dirty="0" err="1" smtClean="0"/>
              <a:t>d’expériences</a:t>
            </a:r>
            <a:r>
              <a:rPr lang="en-US" sz="2400" dirty="0" smtClean="0"/>
              <a:t> et de dialogue</a:t>
            </a:r>
          </a:p>
          <a:p>
            <a:pPr eaLnBrk="1" hangingPunct="1">
              <a:buNone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POUR</a:t>
            </a:r>
          </a:p>
          <a:p>
            <a:pPr eaLnBrk="1" hangingPunct="1"/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Antique Olive Roman" pitchFamily="34" charset="0"/>
                <a:ea typeface="+mj-ea"/>
                <a:cs typeface="+mj-cs"/>
              </a:rPr>
              <a:t>Renforcer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ntique Olive Roman" pitchFamily="34" charset="0"/>
                <a:ea typeface="+mj-ea"/>
                <a:cs typeface="+mj-cs"/>
              </a:rPr>
              <a:t> les liens entre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Antique Olive Roman" pitchFamily="34" charset="0"/>
                <a:ea typeface="+mj-ea"/>
                <a:cs typeface="+mj-cs"/>
              </a:rPr>
              <a:t>analystes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ntique Olive Roman" pitchFamily="34" charset="0"/>
                <a:ea typeface="+mj-ea"/>
                <a:cs typeface="+mj-cs"/>
              </a:rPr>
              <a:t> et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Antique Olive Roman" pitchFamily="34" charset="0"/>
                <a:ea typeface="+mj-ea"/>
                <a:cs typeface="+mj-cs"/>
              </a:rPr>
              <a:t>décideurs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Antique Olive Roman" pitchFamily="34" charset="0"/>
              <a:ea typeface="+mj-ea"/>
              <a:cs typeface="+mj-cs"/>
            </a:endParaRPr>
          </a:p>
          <a:p>
            <a:pPr eaLnBrk="1" hangingPunct="1"/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Antique Olive Roman" pitchFamily="34" charset="0"/>
                <a:ea typeface="+mj-ea"/>
                <a:cs typeface="+mj-cs"/>
              </a:rPr>
              <a:t>Renforcer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ntique Olive Roman" pitchFamily="34" charset="0"/>
                <a:ea typeface="+mj-ea"/>
                <a:cs typeface="+mj-cs"/>
              </a:rPr>
              <a:t> le dialogue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Antique Olive Roman" pitchFamily="34" charset="0"/>
                <a:ea typeface="+mj-ea"/>
                <a:cs typeface="+mj-cs"/>
              </a:rPr>
              <a:t>politique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ntique Olive Roman" pitchFamily="34" charset="0"/>
                <a:ea typeface="+mj-ea"/>
                <a:cs typeface="+mj-cs"/>
              </a:rPr>
              <a:t> au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Antique Olive Roman" pitchFamily="34" charset="0"/>
                <a:ea typeface="+mj-ea"/>
                <a:cs typeface="+mj-cs"/>
              </a:rPr>
              <a:t>sein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ntique Olive Roman" pitchFamily="34" charset="0"/>
                <a:ea typeface="+mj-ea"/>
                <a:cs typeface="+mj-cs"/>
              </a:rPr>
              <a:t> de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Antique Olive Roman" pitchFamily="34" charset="0"/>
                <a:ea typeface="+mj-ea"/>
                <a:cs typeface="+mj-cs"/>
              </a:rPr>
              <a:t>l’UEMOA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ntique Olive Roman" pitchFamily="34" charset="0"/>
                <a:ea typeface="+mj-ea"/>
                <a:cs typeface="+mj-cs"/>
              </a:rPr>
              <a:t>, la CEDEAO,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Antique Olive Roman" pitchFamily="34" charset="0"/>
                <a:ea typeface="+mj-ea"/>
                <a:cs typeface="+mj-cs"/>
              </a:rPr>
              <a:t>l’UA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Antique Olive Roman" pitchFamily="34" charset="0"/>
              <a:ea typeface="+mj-ea"/>
              <a:cs typeface="+mj-cs"/>
            </a:endParaRPr>
          </a:p>
        </p:txBody>
      </p:sp>
      <p:pic>
        <p:nvPicPr>
          <p:cNvPr id="21508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068960"/>
            <a:ext cx="214989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2146</TotalTime>
  <Words>1475</Words>
  <Application>Microsoft Office PowerPoint</Application>
  <PresentationFormat>On-screen Show (4:3)</PresentationFormat>
  <Paragraphs>295</Paragraphs>
  <Slides>23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Photo Editor Photo</vt:lpstr>
      <vt:lpstr>Suivi des Politiques Agricoles et Alimentaires  en Afrique (SPAAA)    </vt:lpstr>
      <vt:lpstr>Plan de la présentation</vt:lpstr>
      <vt:lpstr>Pourquoi suivre les PAA globalement?</vt:lpstr>
      <vt:lpstr>Pourquoi suivre les PAA en Afrique? </vt:lpstr>
      <vt:lpstr>Inititiatives complémentaires</vt:lpstr>
      <vt:lpstr>Quel suivi des politiques ?</vt:lpstr>
      <vt:lpstr>Vision</vt:lpstr>
      <vt:lpstr>Slide 8</vt:lpstr>
      <vt:lpstr> Approche</vt:lpstr>
      <vt:lpstr>Projet SPAAA/MAFAP ?</vt:lpstr>
      <vt:lpstr> Méthodologie du projet SPAAA</vt:lpstr>
      <vt:lpstr> Méthodologie</vt:lpstr>
      <vt:lpstr>Slide 13</vt:lpstr>
      <vt:lpstr>Slide 14</vt:lpstr>
      <vt:lpstr>Slide 15</vt:lpstr>
      <vt:lpstr>Principaux apports du projet SPAAA</vt:lpstr>
      <vt:lpstr>Quels produits veut-on analyser?</vt:lpstr>
      <vt:lpstr>Slide 18</vt:lpstr>
      <vt:lpstr>Calendrier</vt:lpstr>
      <vt:lpstr>Structure de pilotage du programme</vt:lpstr>
      <vt:lpstr> Les defis du projet SPAAA</vt:lpstr>
      <vt:lpstr>Principales attentes du projet SPAAA </vt:lpstr>
      <vt:lpstr>Suivi des politiques agricoles et alimentaires en Afrique</vt:lpstr>
    </vt:vector>
  </TitlesOfParts>
  <Company>FAO of the UN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MAFA P: Overview Methodology</dc:title>
  <dc:creator>Shapouri</dc:creator>
  <cp:lastModifiedBy>Christian Derlagen</cp:lastModifiedBy>
  <cp:revision>147</cp:revision>
  <dcterms:created xsi:type="dcterms:W3CDTF">2011-07-11T11:14:07Z</dcterms:created>
  <dcterms:modified xsi:type="dcterms:W3CDTF">2011-10-27T14:27:25Z</dcterms:modified>
</cp:coreProperties>
</file>