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256" r:id="rId2"/>
    <p:sldId id="335" r:id="rId3"/>
    <p:sldId id="311" r:id="rId4"/>
    <p:sldId id="313" r:id="rId5"/>
    <p:sldId id="314" r:id="rId6"/>
    <p:sldId id="315" r:id="rId7"/>
    <p:sldId id="316" r:id="rId8"/>
    <p:sldId id="317" r:id="rId9"/>
    <p:sldId id="318" r:id="rId10"/>
    <p:sldId id="319" r:id="rId11"/>
    <p:sldId id="320" r:id="rId12"/>
    <p:sldId id="321" r:id="rId13"/>
    <p:sldId id="322" r:id="rId14"/>
    <p:sldId id="323" r:id="rId15"/>
    <p:sldId id="324" r:id="rId16"/>
    <p:sldId id="325" r:id="rId17"/>
    <p:sldId id="326" r:id="rId18"/>
    <p:sldId id="327" r:id="rId19"/>
    <p:sldId id="328" r:id="rId20"/>
    <p:sldId id="329" r:id="rId21"/>
    <p:sldId id="330" r:id="rId22"/>
    <p:sldId id="331" r:id="rId23"/>
    <p:sldId id="332" r:id="rId24"/>
    <p:sldId id="333" r:id="rId25"/>
    <p:sldId id="334" r:id="rId26"/>
    <p:sldId id="257" r:id="rId27"/>
    <p:sldId id="298" r:id="rId28"/>
    <p:sldId id="279" r:id="rId29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emasle" initials="L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679D2B"/>
    <a:srgbClr val="78B832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85" autoAdjust="0"/>
    <p:restoredTop sz="94660" autoAdjust="0"/>
  </p:normalViewPr>
  <p:slideViewPr>
    <p:cSldViewPr>
      <p:cViewPr>
        <p:scale>
          <a:sx n="86" d="100"/>
          <a:sy n="86" d="100"/>
        </p:scale>
        <p:origin x="-18" y="2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0" d="100"/>
        <a:sy n="70" d="100"/>
      </p:scale>
      <p:origin x="0" y="185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7C791309-742F-45FA-A67B-76BBD1AE97A4}" type="datetimeFigureOut">
              <a:rPr lang="en-US"/>
              <a:pPr>
                <a:defRPr/>
              </a:pPr>
              <a:t>10/5/2011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F1950C41-73E5-435B-90F6-263B963C92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279618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657838-7C0D-4876-AEE5-26A284029631}" type="datetimeFigureOut">
              <a:rPr lang="en-US" smtClean="0"/>
              <a:pPr/>
              <a:t>10/5/2011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6425"/>
            <a:ext cx="548640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5FB476-E490-4BDB-9A2E-F000D9619B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638690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5FB476-E490-4BDB-9A2E-F000D9619B4C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GB" smtClean="0"/>
              <a:t>Trade-offs between categories of spending; short-term versus long-term policy objectives</a:t>
            </a:r>
            <a:endParaRPr lang="en-US" smtClean="0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E784167-3566-4008-970D-60F0D8656966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GB" smtClean="0"/>
              <a:t>Note that in PE classification we measure annual expenditures on infrastructure.</a:t>
            </a:r>
            <a:endParaRPr lang="en-US" smtClean="0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946587F-B2EB-4511-9D79-2BFE1457638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5FB476-E490-4BDB-9A2E-F000D9619B4C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D046D8-287F-493E-BA5F-47D06E874D59}" type="datetimeFigureOut">
              <a:rPr lang="en-US"/>
              <a:pPr>
                <a:defRPr/>
              </a:pPr>
              <a:t>10/5/2011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BA9F51-5370-4016-BE0F-A9DDE607DC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789A26-F34B-47E9-B0E7-3109C4A87033}" type="datetimeFigureOut">
              <a:rPr lang="en-US"/>
              <a:pPr>
                <a:defRPr/>
              </a:pPr>
              <a:t>10/5/2011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332469-2F6E-42A7-BF3B-3F9592D1A9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586317-A469-46CB-AB05-0338D12AAC0D}" type="datetimeFigureOut">
              <a:rPr lang="en-US"/>
              <a:pPr>
                <a:defRPr/>
              </a:pPr>
              <a:t>10/5/2011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C29455-CD3C-49DB-B949-4083B6A8CA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6726"/>
            <a:ext cx="8229600" cy="562074"/>
          </a:xfrm>
          <a:prstGeom prst="rect">
            <a:avLst/>
          </a:prstGeom>
        </p:spPr>
        <p:txBody>
          <a:bodyPr/>
          <a:lstStyle>
            <a:lvl1pPr algn="l">
              <a:defRPr sz="35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16224"/>
            <a:ext cx="8229600" cy="4349080"/>
          </a:xfrm>
        </p:spPr>
        <p:txBody>
          <a:bodyPr/>
          <a:lstStyle>
            <a:lvl1pPr>
              <a:defRPr sz="2800"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179512" y="1628800"/>
            <a:ext cx="8496944" cy="0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179512" y="1052736"/>
            <a:ext cx="8496944" cy="0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D5BE0A-9C2E-4B3F-9F78-5A25ECD19A92}" type="datetimeFigureOut">
              <a:rPr lang="en-US"/>
              <a:pPr>
                <a:defRPr/>
              </a:pPr>
              <a:t>10/5/2011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593465-055E-4219-A2F8-F19F319406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0EE355-C36F-4B9F-8052-400D8E88CA14}" type="datetimeFigureOut">
              <a:rPr lang="en-US"/>
              <a:pPr>
                <a:defRPr/>
              </a:pPr>
              <a:t>10/5/2011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0F6313-D3AC-4C7D-AFC1-ECB59EE253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13FBB0-620A-468E-8DDD-BB815FA4C68F}" type="datetimeFigureOut">
              <a:rPr lang="en-US"/>
              <a:pPr>
                <a:defRPr/>
              </a:pPr>
              <a:t>10/5/2011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6E3CA6-2608-4D25-AC37-69F3A36B14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A1CBD3-81FF-4DD0-8505-6A909B4AB9BC}" type="datetimeFigureOut">
              <a:rPr lang="en-US"/>
              <a:pPr>
                <a:defRPr/>
              </a:pPr>
              <a:t>10/5/2011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5759C2-5C77-49CF-A3F7-DABE0E10F8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631A44-76A8-435B-A13C-4055E843BE40}" type="datetimeFigureOut">
              <a:rPr lang="en-US"/>
              <a:pPr>
                <a:defRPr/>
              </a:pPr>
              <a:t>10/5/2011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1619ED-0617-43CE-A438-FB968D09BC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5D8EAC-099D-47E6-826A-2B8F42CBAB3C}" type="datetimeFigureOut">
              <a:rPr lang="en-US"/>
              <a:pPr>
                <a:defRPr/>
              </a:pPr>
              <a:t>10/5/2011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2B1060-A141-4066-BF82-509400FB11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A611FA-EA2C-408C-AA16-6C6EEFF64811}" type="datetimeFigureOut">
              <a:rPr lang="en-US"/>
              <a:pPr>
                <a:defRPr/>
              </a:pPr>
              <a:t>10/5/2011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B8CB78-2C26-4DAC-BDD8-B5BF0EE5E7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1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hyperlink" Target="http://www.gatesfoundation.org/Pages/home.aspx" TargetMode="Externa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900113" y="115888"/>
          <a:ext cx="7621587" cy="865187"/>
        </p:xfrm>
        <a:graphic>
          <a:graphicData uri="http://schemas.openxmlformats.org/presentationml/2006/ole">
            <p:oleObj spid="_x0000_s1041" name="Photo Editor Photo" r:id="rId14" imgW="7621064" imgH="942857" progId="">
              <p:embed/>
            </p:oleObj>
          </a:graphicData>
        </a:graphic>
      </p:graphicFrame>
      <p:pic>
        <p:nvPicPr>
          <p:cNvPr id="21" name="Picture 10" descr="FAO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812088" y="6237312"/>
            <a:ext cx="401637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12" descr="59510f8407"/>
          <p:cNvPicPr>
            <a:picLocks noChangeAspect="1" noChangeArrowheads="1"/>
          </p:cNvPicPr>
          <p:nvPr userDrawn="1"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755650" y="6332561"/>
            <a:ext cx="306388" cy="30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Date Placeholder 3"/>
          <p:cNvSpPr>
            <a:spLocks noGrp="1"/>
          </p:cNvSpPr>
          <p:nvPr>
            <p:ph type="dt" sz="half" idx="2"/>
          </p:nvPr>
        </p:nvSpPr>
        <p:spPr>
          <a:xfrm>
            <a:off x="3505200" y="627699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84A28A2-71D5-4B44-91B4-F24AC25C43DB}" type="datetimeFigureOut">
              <a:rPr lang="en-US" smtClean="0"/>
              <a:pPr>
                <a:defRPr/>
              </a:pPr>
              <a:t>10/5/2011</a:t>
            </a:fld>
            <a:endParaRPr lang="en-US" dirty="0"/>
          </a:p>
        </p:txBody>
      </p:sp>
      <p:sp>
        <p:nvSpPr>
          <p:cNvPr id="7" name="Line 8"/>
          <p:cNvSpPr>
            <a:spLocks noChangeShapeType="1"/>
          </p:cNvSpPr>
          <p:nvPr userDrawn="1"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rgbClr val="D87A34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8" name="Picture 7" descr="Bill &amp; Melinda Gates Foundation">
            <a:hlinkClick r:id="rId17"/>
          </p:cNvPr>
          <p:cNvPicPr>
            <a:picLocks noChangeAspect="1" noChangeArrowheads="1"/>
          </p:cNvPicPr>
          <p:nvPr userDrawn="1"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3635896" y="6237312"/>
            <a:ext cx="2016125" cy="40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fr-F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Suivi des politiques agricoles et alimentaires en Afrique (SPAAA): Contexte des politiques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mtClean="0"/>
              <a:t>Module </a:t>
            </a:r>
            <a:r>
              <a:rPr lang="en-US" smtClean="0"/>
              <a:t>2.1</a:t>
            </a: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79512" y="1052761"/>
            <a:ext cx="8507288" cy="576039"/>
          </a:xfrm>
          <a:prstGeom prst="rect">
            <a:avLst/>
          </a:prstGeom>
        </p:spPr>
        <p:txBody>
          <a:bodyPr rtlCol="0">
            <a:noAutofit/>
          </a:bodyPr>
          <a:lstStyle/>
          <a:p>
            <a:pPr lvl="0" algn="ctr" fontAlgn="auto">
              <a:spcAft>
                <a:spcPts val="0"/>
              </a:spcAft>
              <a:defRPr/>
            </a:pPr>
            <a:r>
              <a:rPr lang="en-US" sz="3200" b="1" dirty="0">
                <a:latin typeface="+mj-lt"/>
              </a:rPr>
              <a:t>Impacts </a:t>
            </a:r>
            <a:r>
              <a:rPr lang="en-US" sz="3200" b="1" dirty="0" smtClean="0">
                <a:latin typeface="+mj-lt"/>
              </a:rPr>
              <a:t>des </a:t>
            </a:r>
            <a:r>
              <a:rPr lang="en-US" sz="3200" b="1" dirty="0" err="1" smtClean="0">
                <a:latin typeface="+mj-lt"/>
              </a:rPr>
              <a:t>politiques</a:t>
            </a:r>
            <a:r>
              <a:rPr lang="en-US" sz="3200" b="1" dirty="0" smtClean="0">
                <a:latin typeface="+mj-lt"/>
              </a:rPr>
              <a:t> de prix </a:t>
            </a:r>
            <a:r>
              <a:rPr lang="en-US" sz="3200" b="1" dirty="0" err="1" smtClean="0">
                <a:latin typeface="+mj-lt"/>
              </a:rPr>
              <a:t>agricoles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251520" y="1816224"/>
            <a:ext cx="8640960" cy="4349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342900" indent="-342900" fontAlgn="auto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sz="2100" dirty="0" smtClean="0">
                <a:latin typeface="+mn-lt"/>
              </a:rPr>
              <a:t>Incidences sur </a:t>
            </a:r>
            <a:r>
              <a:rPr lang="fr-FR" sz="2100" b="1" dirty="0" smtClean="0">
                <a:latin typeface="+mn-lt"/>
              </a:rPr>
              <a:t>producteurs</a:t>
            </a:r>
            <a:r>
              <a:rPr lang="fr-FR" sz="2100" dirty="0" smtClean="0">
                <a:latin typeface="+mn-lt"/>
              </a:rPr>
              <a:t>, </a:t>
            </a:r>
            <a:r>
              <a:rPr lang="fr-FR" sz="2100" b="1" dirty="0" smtClean="0">
                <a:latin typeface="+mn-lt"/>
              </a:rPr>
              <a:t>consommateurs</a:t>
            </a:r>
            <a:r>
              <a:rPr lang="fr-FR" sz="2100" dirty="0" smtClean="0">
                <a:latin typeface="+mn-lt"/>
              </a:rPr>
              <a:t> et </a:t>
            </a:r>
            <a:r>
              <a:rPr lang="fr-FR" sz="2100" b="1" dirty="0" smtClean="0">
                <a:latin typeface="+mn-lt"/>
              </a:rPr>
              <a:t>gouvernement</a:t>
            </a:r>
            <a:r>
              <a:rPr lang="fr-FR" sz="2100" dirty="0" smtClean="0">
                <a:latin typeface="+mn-lt"/>
              </a:rPr>
              <a:t> (budget) </a:t>
            </a:r>
          </a:p>
          <a:p>
            <a:pPr marL="342900" lvl="0" indent="-342900" fontAlgn="auto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sz="2100" dirty="0" smtClean="0">
                <a:latin typeface="+mn-lt"/>
              </a:rPr>
              <a:t>Selon le type de politique, il y aura des transferts entre deux groupes ou même sur les trois.  </a:t>
            </a:r>
          </a:p>
          <a:p>
            <a:pPr marL="342900" lvl="0" indent="-342900" fontAlgn="auto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sz="2100" dirty="0" smtClean="0">
                <a:latin typeface="+mn-lt"/>
              </a:rPr>
              <a:t>Dans tous les cas, un groupe perd et au moins un des groupes gagne. </a:t>
            </a:r>
          </a:p>
          <a:p>
            <a:pPr marL="342900" lvl="0" indent="-342900" fontAlgn="auto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251520" y="4509120"/>
            <a:ext cx="8424936" cy="1728192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 smtClean="0"/>
          </a:p>
          <a:p>
            <a:pPr algn="ctr"/>
            <a:r>
              <a:rPr lang="fr-FR" sz="2400" b="1" dirty="0" smtClean="0"/>
              <a:t>Question: Quelles sont les principales initiatives en matière de politiques de prix au Burkina?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64683841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79512" y="1052761"/>
            <a:ext cx="8507288" cy="576039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lvl="0" algn="ctr" fontAlgn="auto">
              <a:spcAft>
                <a:spcPts val="0"/>
              </a:spcAft>
              <a:defRPr/>
            </a:pPr>
            <a:r>
              <a:rPr lang="en-US" sz="3000" b="1" dirty="0" err="1" smtClean="0">
                <a:latin typeface="+mj-lt"/>
              </a:rPr>
              <a:t>Impôts</a:t>
            </a:r>
            <a:r>
              <a:rPr lang="en-US" sz="3000" b="1" dirty="0" smtClean="0">
                <a:latin typeface="+mj-lt"/>
              </a:rPr>
              <a:t> et subventions </a:t>
            </a:r>
            <a:endParaRPr kumimoji="0" lang="en-US" sz="30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251520" y="1816224"/>
            <a:ext cx="8435280" cy="4349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2500" lnSpcReduction="20000"/>
          </a:bodyPr>
          <a:lstStyle/>
          <a:p>
            <a:pPr lvl="0" indent="-342900" fontAlgn="auto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sz="2300" dirty="0" smtClean="0">
                <a:latin typeface="+mn-lt"/>
              </a:rPr>
              <a:t>Transferts entre le budget, les producteurs et les consommateurs</a:t>
            </a:r>
          </a:p>
          <a:p>
            <a:pPr lvl="0" indent="-342900" fontAlgn="auto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sz="2300" dirty="0" smtClean="0">
                <a:latin typeface="+mn-lt"/>
              </a:rPr>
              <a:t>Impôts = transferts au bénéfice du gouvernement</a:t>
            </a:r>
          </a:p>
          <a:p>
            <a:pPr lvl="0" indent="-342900" fontAlgn="auto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sz="2300" dirty="0" smtClean="0">
                <a:latin typeface="+mn-lt"/>
              </a:rPr>
              <a:t>Subventions  = ressources en moins pour le gouvernement</a:t>
            </a:r>
          </a:p>
          <a:p>
            <a:pPr lvl="0" indent="-342900" fontAlgn="auto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fr-FR" sz="2300" b="1" dirty="0" smtClean="0">
                <a:latin typeface="+mn-lt"/>
              </a:rPr>
              <a:t>Exemple d’effets de politique de prix à la production plus élevé que les prix internationaux</a:t>
            </a:r>
            <a:r>
              <a:rPr lang="fr-FR" sz="2300" dirty="0" smtClean="0">
                <a:latin typeface="+mn-lt"/>
              </a:rPr>
              <a:t>: </a:t>
            </a:r>
          </a:p>
          <a:p>
            <a:pPr lvl="1" indent="-342900" fontAlgn="auto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fr-FR" sz="2300" dirty="0" smtClean="0">
                <a:latin typeface="+mn-lt"/>
              </a:rPr>
              <a:t>profit pour les producteurs;</a:t>
            </a:r>
          </a:p>
          <a:p>
            <a:pPr lvl="1" indent="-342900" fontAlgn="auto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fr-FR" sz="2300" dirty="0" smtClean="0">
                <a:latin typeface="+mn-lt"/>
              </a:rPr>
              <a:t>perte pour les consommateurs</a:t>
            </a:r>
          </a:p>
          <a:p>
            <a:pPr lvl="1" indent="-342900" fontAlgn="auto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fr-FR" sz="2300" dirty="0" smtClean="0">
                <a:latin typeface="+mn-lt"/>
              </a:rPr>
              <a:t>augmentation des dépenses budgétaires compensées par des hausses d’impôts (pertes pour le contribuable)</a:t>
            </a:r>
            <a:endParaRPr lang="fr-FR" sz="2300" dirty="0">
              <a:latin typeface="+mn-lt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2892643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79512" y="1052761"/>
            <a:ext cx="8507288" cy="576039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lvl="0" algn="ctr" fontAlgn="auto">
              <a:spcAft>
                <a:spcPts val="0"/>
              </a:spcAft>
              <a:defRPr/>
            </a:pPr>
            <a:r>
              <a:rPr lang="en-US" sz="3000" b="1" dirty="0" err="1" smtClean="0">
                <a:latin typeface="+mj-lt"/>
              </a:rPr>
              <a:t>Politique</a:t>
            </a:r>
            <a:r>
              <a:rPr lang="en-US" sz="3000" b="1" dirty="0" smtClean="0">
                <a:latin typeface="+mj-lt"/>
              </a:rPr>
              <a:t> de </a:t>
            </a:r>
            <a:r>
              <a:rPr lang="en-US" sz="3000" b="1" dirty="0" err="1" smtClean="0">
                <a:latin typeface="+mj-lt"/>
              </a:rPr>
              <a:t>stabilisation</a:t>
            </a:r>
            <a:r>
              <a:rPr lang="en-US" sz="3000" b="1" dirty="0" smtClean="0">
                <a:latin typeface="+mj-lt"/>
              </a:rPr>
              <a:t> des prix</a:t>
            </a:r>
            <a:endParaRPr kumimoji="0" lang="en-US" sz="30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457200" y="1816224"/>
            <a:ext cx="8229600" cy="4349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85000" lnSpcReduction="20000"/>
          </a:bodyPr>
          <a:lstStyle/>
          <a:p>
            <a:pPr lvl="0" indent="-342900" fontAlgn="auto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sz="2600" dirty="0" smtClean="0">
                <a:latin typeface="+mn-lt"/>
              </a:rPr>
              <a:t>Du fait des variations de production qui causent les fortes fluctuations de prix de marché d’un cycle au suivant. Cela comprend : </a:t>
            </a:r>
          </a:p>
          <a:p>
            <a:pPr lvl="1" indent="-342900" fontAlgn="auto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fr-FR" sz="2600" dirty="0" smtClean="0">
                <a:latin typeface="+mn-lt"/>
              </a:rPr>
              <a:t>restrictions commerciales</a:t>
            </a:r>
          </a:p>
          <a:p>
            <a:pPr lvl="1" indent="-342900" fontAlgn="auto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fr-FR" sz="2600" dirty="0" smtClean="0">
                <a:latin typeface="+mn-lt"/>
              </a:rPr>
              <a:t>fixation des prix</a:t>
            </a:r>
          </a:p>
          <a:p>
            <a:pPr lvl="1" indent="-342900" fontAlgn="auto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fr-FR" sz="2600" dirty="0" smtClean="0">
                <a:latin typeface="+mn-lt"/>
              </a:rPr>
              <a:t>rationnement </a:t>
            </a:r>
          </a:p>
          <a:p>
            <a:pPr lvl="1" indent="-342900" fontAlgn="auto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fr-FR" sz="2600" dirty="0" smtClean="0">
                <a:latin typeface="+mn-lt"/>
              </a:rPr>
              <a:t>stockage privé</a:t>
            </a:r>
          </a:p>
          <a:p>
            <a:pPr indent="-342900" fontAlgn="auto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2100" u="sng" dirty="0" smtClean="0">
                <a:latin typeface="+mn-lt"/>
              </a:rPr>
              <a:t>Note:</a:t>
            </a:r>
            <a:r>
              <a:rPr lang="en-US" sz="2100" dirty="0" smtClean="0">
                <a:latin typeface="+mn-lt"/>
              </a:rPr>
              <a:t> </a:t>
            </a:r>
            <a:r>
              <a:rPr lang="en-US" sz="2100" dirty="0" err="1" smtClean="0">
                <a:latin typeface="+mn-lt"/>
              </a:rPr>
              <a:t>L’assurance</a:t>
            </a:r>
            <a:r>
              <a:rPr lang="en-US" sz="2100" dirty="0" smtClean="0">
                <a:latin typeface="+mn-lt"/>
              </a:rPr>
              <a:t> </a:t>
            </a:r>
            <a:r>
              <a:rPr lang="en-US" sz="2100" dirty="0" err="1" smtClean="0">
                <a:latin typeface="+mn-lt"/>
              </a:rPr>
              <a:t>récolte</a:t>
            </a:r>
            <a:r>
              <a:rPr lang="en-US" sz="2100" dirty="0" smtClean="0">
                <a:latin typeface="+mn-lt"/>
              </a:rPr>
              <a:t>, les </a:t>
            </a:r>
            <a:r>
              <a:rPr lang="fr-FR" sz="2100" dirty="0" smtClean="0">
                <a:latin typeface="+mn-lt"/>
              </a:rPr>
              <a:t>marchés de contrats à terme et d'options sont des mécanismes qui réduisent l’incertitude entourant les prix et des revenus.</a:t>
            </a:r>
          </a:p>
          <a:p>
            <a:pPr indent="-342900" fontAlgn="auto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fr-FR" sz="2100" dirty="0" smtClean="0">
                <a:latin typeface="+mn-lt"/>
              </a:rPr>
              <a:t> Ces mécanismes sont rarement utilisés par les PED</a:t>
            </a:r>
            <a:endParaRPr lang="en-US" sz="2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5627829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79512" y="1052761"/>
            <a:ext cx="8507288" cy="576039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lvl="0" algn="ctr" fontAlgn="auto">
              <a:spcAft>
                <a:spcPts val="0"/>
              </a:spcAft>
              <a:defRPr/>
            </a:pPr>
            <a:r>
              <a:rPr lang="en-US" sz="3000" b="1" dirty="0" smtClean="0">
                <a:latin typeface="+mj-lt"/>
              </a:rPr>
              <a:t>Restrictions au commerce international </a:t>
            </a:r>
            <a:endParaRPr kumimoji="0" lang="en-US" sz="30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395536" y="1844824"/>
            <a:ext cx="8229600" cy="4349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342900" lvl="0" indent="-342900" fontAlgn="auto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sz="2000" dirty="0" smtClean="0">
                <a:latin typeface="+mj-lt"/>
              </a:rPr>
              <a:t>Taxes ou quotas qui limitent soit les importations ou les exportations</a:t>
            </a:r>
          </a:p>
          <a:p>
            <a:pPr marL="800100" lvl="1" indent="-342900" fontAlgn="auto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fr-FR" sz="2000" dirty="0" smtClean="0">
                <a:latin typeface="+mj-lt"/>
              </a:rPr>
              <a:t>changent les niveau des prix domestiques </a:t>
            </a:r>
          </a:p>
          <a:p>
            <a:pPr marL="800100" lvl="1" indent="-342900" fontAlgn="auto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fr-FR" sz="2000" dirty="0" smtClean="0">
                <a:latin typeface="+mj-lt"/>
              </a:rPr>
              <a:t>impact potentiel sur les producteurs et les consommateurs</a:t>
            </a:r>
          </a:p>
          <a:p>
            <a:pPr marL="342900" lvl="0" indent="-342900" fontAlgn="auto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sz="2000" dirty="0" smtClean="0">
                <a:latin typeface="+mj-lt"/>
              </a:rPr>
              <a:t>Restrictions à l’importation : relève les prix intérieurs / prix mondiaux </a:t>
            </a:r>
          </a:p>
          <a:p>
            <a:pPr marL="342900" lvl="0" indent="-342900" fontAlgn="auto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sz="2000" dirty="0" smtClean="0">
                <a:latin typeface="+mj-lt"/>
              </a:rPr>
              <a:t>Restrictions à l’exportation: baisse des prix intérieurs / prix mondiaux</a:t>
            </a:r>
            <a:endParaRPr lang="en-US" sz="2000" dirty="0">
              <a:latin typeface="+mj-lt"/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179512" y="4509120"/>
            <a:ext cx="8640960" cy="1728192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Questions: </a:t>
            </a:r>
            <a:r>
              <a:rPr lang="en-US" sz="2400" b="1" dirty="0" err="1" smtClean="0"/>
              <a:t>Quels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sont</a:t>
            </a:r>
            <a:r>
              <a:rPr lang="en-US" sz="2400" b="1" dirty="0" smtClean="0"/>
              <a:t> les </a:t>
            </a:r>
            <a:r>
              <a:rPr lang="en-US" sz="2400" b="1" dirty="0" err="1" smtClean="0"/>
              <a:t>principales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politiques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commerciales</a:t>
            </a:r>
            <a:r>
              <a:rPr lang="en-US" sz="2400" b="1" dirty="0" smtClean="0"/>
              <a:t> ?</a:t>
            </a:r>
          </a:p>
          <a:p>
            <a:pPr algn="ctr"/>
            <a:r>
              <a:rPr lang="en-US" sz="2400" b="1" dirty="0" err="1" smtClean="0"/>
              <a:t>Quels</a:t>
            </a:r>
            <a:r>
              <a:rPr lang="en-US" sz="2400" b="1" dirty="0" smtClean="0"/>
              <a:t> arbitrages </a:t>
            </a:r>
            <a:r>
              <a:rPr lang="en-US" sz="2400" b="1" dirty="0" err="1" smtClean="0"/>
              <a:t>producteurs</a:t>
            </a:r>
            <a:r>
              <a:rPr lang="en-US" sz="2400" b="1" dirty="0" smtClean="0"/>
              <a:t>/</a:t>
            </a:r>
            <a:r>
              <a:rPr lang="en-US" sz="2400" b="1" dirty="0" err="1" smtClean="0"/>
              <a:t>consommateurs</a:t>
            </a:r>
            <a:r>
              <a:rPr lang="en-US" sz="2400" b="1" dirty="0" smtClean="0"/>
              <a:t> ?</a:t>
            </a:r>
            <a:endParaRPr lang="en-US" sz="2400" dirty="0"/>
          </a:p>
        </p:txBody>
      </p:sp>
    </p:spTree>
    <p:extLst>
      <p:ext uri="{BB962C8B-B14F-4D97-AF65-F5344CB8AC3E}">
        <p14:creationId xmlns="" xmlns:p14="http://schemas.microsoft.com/office/powerpoint/2010/main" val="142093817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79512" y="1052761"/>
            <a:ext cx="8507288" cy="576039"/>
          </a:xfrm>
          <a:prstGeom prst="rect">
            <a:avLst/>
          </a:prstGeom>
        </p:spPr>
        <p:txBody>
          <a:bodyPr rtlCol="0">
            <a:normAutofit fontScale="85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000" b="1" dirty="0" err="1" smtClean="0">
                <a:latin typeface="+mj-lt"/>
              </a:rPr>
              <a:t>Politiques</a:t>
            </a:r>
            <a:r>
              <a:rPr lang="en-US" sz="3000" b="1" dirty="0" smtClean="0">
                <a:latin typeface="+mj-lt"/>
              </a:rPr>
              <a:t> de prix des </a:t>
            </a:r>
            <a:r>
              <a:rPr lang="en-US" sz="3000" b="1" dirty="0" err="1" smtClean="0">
                <a:latin typeface="+mj-lt"/>
              </a:rPr>
              <a:t>facteurs</a:t>
            </a:r>
            <a:r>
              <a:rPr lang="en-US" sz="3000" b="1" dirty="0" smtClean="0">
                <a:latin typeface="+mj-lt"/>
              </a:rPr>
              <a:t> (</a:t>
            </a:r>
            <a:r>
              <a:rPr lang="en-US" sz="3000" b="1" dirty="0" err="1" smtClean="0">
                <a:latin typeface="+mj-lt"/>
              </a:rPr>
              <a:t>échangés</a:t>
            </a:r>
            <a:r>
              <a:rPr lang="en-US" sz="3000" b="1" dirty="0" smtClean="0">
                <a:latin typeface="+mj-lt"/>
              </a:rPr>
              <a:t> et non </a:t>
            </a:r>
            <a:r>
              <a:rPr lang="en-US" sz="3000" b="1" dirty="0" err="1" smtClean="0">
                <a:latin typeface="+mj-lt"/>
              </a:rPr>
              <a:t>échangés</a:t>
            </a:r>
            <a:r>
              <a:rPr lang="en-US" sz="3000" b="1" dirty="0" smtClean="0">
                <a:latin typeface="+mj-lt"/>
              </a:rPr>
              <a:t>)  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457200" y="1700808"/>
            <a:ext cx="8229600" cy="4565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lvl="0" indent="-342900" fontAlgn="auto">
              <a:lnSpc>
                <a:spcPct val="130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dirty="0" smtClean="0">
                <a:latin typeface="+mn-lt"/>
              </a:rPr>
              <a:t>Affectent directement les coûts de la production agricole</a:t>
            </a:r>
          </a:p>
          <a:p>
            <a:pPr lvl="0" indent="-342900" fontAlgn="auto">
              <a:lnSpc>
                <a:spcPct val="130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dirty="0" smtClean="0">
                <a:latin typeface="+mn-lt"/>
              </a:rPr>
              <a:t>Cas des </a:t>
            </a:r>
            <a:r>
              <a:rPr lang="fr-FR" b="1" u="sng" dirty="0" smtClean="0">
                <a:latin typeface="+mn-lt"/>
              </a:rPr>
              <a:t>intrants échangés</a:t>
            </a:r>
            <a:r>
              <a:rPr lang="fr-FR" dirty="0" smtClean="0">
                <a:latin typeface="+mn-lt"/>
              </a:rPr>
              <a:t>, comme l’utilisation des fertilisants,  est simple. </a:t>
            </a:r>
          </a:p>
          <a:p>
            <a:pPr lvl="1" indent="-342900" fontAlgn="auto">
              <a:lnSpc>
                <a:spcPct val="130000"/>
              </a:lnSpc>
              <a:spcBef>
                <a:spcPct val="2000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fr-FR" dirty="0" smtClean="0">
                <a:latin typeface="+mn-lt"/>
              </a:rPr>
              <a:t>Les prix intérieurs sont comparés aux prix internationaux  pour faire une estimation des impôts/subventions.</a:t>
            </a:r>
          </a:p>
          <a:p>
            <a:pPr lvl="0" indent="-342900" fontAlgn="auto">
              <a:lnSpc>
                <a:spcPct val="130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dirty="0" smtClean="0">
                <a:latin typeface="+mn-lt"/>
              </a:rPr>
              <a:t>Cas des </a:t>
            </a:r>
            <a:r>
              <a:rPr lang="fr-FR" b="1" dirty="0" smtClean="0">
                <a:latin typeface="+mn-lt"/>
              </a:rPr>
              <a:t>intrants non-échangés </a:t>
            </a:r>
            <a:r>
              <a:rPr lang="fr-FR" dirty="0" smtClean="0">
                <a:latin typeface="+mn-lt"/>
              </a:rPr>
              <a:t>= </a:t>
            </a:r>
            <a:r>
              <a:rPr lang="fr-FR" b="1" dirty="0" smtClean="0">
                <a:latin typeface="+mn-lt"/>
              </a:rPr>
              <a:t>terre, main-d'œuvre et capital</a:t>
            </a:r>
            <a:r>
              <a:rPr lang="fr-FR" dirty="0" smtClean="0">
                <a:latin typeface="+mn-lt"/>
              </a:rPr>
              <a:t>.  </a:t>
            </a:r>
          </a:p>
          <a:p>
            <a:pPr lvl="1" indent="-342900" fontAlgn="auto">
              <a:lnSpc>
                <a:spcPct val="130000"/>
              </a:lnSpc>
              <a:spcBef>
                <a:spcPct val="2000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fr-FR" dirty="0" smtClean="0">
                <a:latin typeface="+mn-lt"/>
              </a:rPr>
              <a:t>La terre et le coût du travail représentent, en général, une grande part des coûts de production pour la plupart des produits agricoles</a:t>
            </a:r>
          </a:p>
          <a:p>
            <a:pPr marL="342900" indent="-342900" fontAlgn="auto">
              <a:lnSpc>
                <a:spcPct val="130000"/>
              </a:lnSpc>
              <a:spcBef>
                <a:spcPct val="2000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fr-FR" dirty="0" smtClean="0">
                <a:latin typeface="+mn-lt"/>
              </a:rPr>
              <a:t>Les politiques qui peuvent avoir une influence sur ces coûts incluent:</a:t>
            </a:r>
          </a:p>
          <a:p>
            <a:pPr marL="800100" lvl="1" indent="-342900" fontAlgn="auto">
              <a:lnSpc>
                <a:spcPct val="130000"/>
              </a:lnSpc>
              <a:spcBef>
                <a:spcPct val="20000"/>
              </a:spcBef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fr-FR" sz="1600" dirty="0" smtClean="0">
                <a:latin typeface="+mn-lt"/>
              </a:rPr>
              <a:t>Taux de location de terre, contrôle de l’exploitation des terres, utilisation de l’eau,</a:t>
            </a:r>
          </a:p>
          <a:p>
            <a:pPr marL="800100" lvl="1" indent="-342900" fontAlgn="auto">
              <a:lnSpc>
                <a:spcPct val="130000"/>
              </a:lnSpc>
              <a:spcBef>
                <a:spcPct val="20000"/>
              </a:spcBef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fr-FR" sz="1600" dirty="0" smtClean="0">
                <a:latin typeface="+mn-lt"/>
              </a:rPr>
              <a:t>Salaire minimum </a:t>
            </a:r>
          </a:p>
          <a:p>
            <a:pPr marL="800100" lvl="1" indent="-342900" fontAlgn="auto">
              <a:lnSpc>
                <a:spcPct val="130000"/>
              </a:lnSpc>
              <a:spcBef>
                <a:spcPct val="20000"/>
              </a:spcBef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fr-FR" sz="1600" dirty="0" smtClean="0">
                <a:latin typeface="+mn-lt"/>
              </a:rPr>
              <a:t>Taux d’intérêt</a:t>
            </a:r>
          </a:p>
        </p:txBody>
      </p:sp>
    </p:spTree>
    <p:extLst>
      <p:ext uri="{BB962C8B-B14F-4D97-AF65-F5344CB8AC3E}">
        <p14:creationId xmlns="" xmlns:p14="http://schemas.microsoft.com/office/powerpoint/2010/main" val="397519642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179512" y="1052761"/>
            <a:ext cx="8507288" cy="576039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lvl="0" algn="ctr" fontAlgn="auto">
              <a:spcAft>
                <a:spcPts val="0"/>
              </a:spcAft>
              <a:defRPr/>
            </a:pPr>
            <a:r>
              <a:rPr lang="en-US" sz="3000" b="1" dirty="0" smtClean="0">
                <a:latin typeface="+mj-lt"/>
              </a:rPr>
              <a:t>Questions et discussion</a:t>
            </a:r>
            <a:endParaRPr kumimoji="0" lang="en-US" sz="30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457200" y="1816224"/>
            <a:ext cx="8229600" cy="4349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342900" lvl="0" indent="-342900" fontAlgn="auto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300" dirty="0">
              <a:latin typeface="+mn-l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83568" y="2132856"/>
            <a:ext cx="7416824" cy="352839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fontAlgn="auto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2000" b="1" dirty="0" smtClean="0"/>
              <a:t>Question 1: Q</a:t>
            </a:r>
            <a:r>
              <a:rPr lang="fr-FR" sz="2000" b="1" dirty="0" err="1" smtClean="0"/>
              <a:t>uels</a:t>
            </a:r>
            <a:r>
              <a:rPr lang="fr-FR" sz="2000" b="1" dirty="0" smtClean="0"/>
              <a:t> sont les objectifs politiques clés au Burkina?</a:t>
            </a:r>
            <a:endParaRPr lang="en-US" sz="2000" b="1" dirty="0" smtClean="0"/>
          </a:p>
          <a:p>
            <a:pPr marL="342900" indent="-342900" fontAlgn="auto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2000" b="1" dirty="0" smtClean="0"/>
              <a:t>Question 2: </a:t>
            </a:r>
            <a:r>
              <a:rPr lang="fr-FR" sz="2000" b="1" dirty="0" smtClean="0"/>
              <a:t>Quelles sont les principales contraintes à la production agricole au Burkina ?</a:t>
            </a:r>
            <a:endParaRPr lang="en-US" sz="2000" b="1" dirty="0" smtClean="0"/>
          </a:p>
          <a:p>
            <a:pPr marL="342900" indent="-342900" fontAlgn="auto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2000" b="1" dirty="0" smtClean="0"/>
              <a:t>Question 3: </a:t>
            </a:r>
            <a:r>
              <a:rPr lang="fr-FR" sz="2000" b="1" dirty="0" smtClean="0"/>
              <a:t>Quelles sont les récentes initiatives clés en matière de politiques agricoles au Burkina?</a:t>
            </a:r>
            <a:endParaRPr lang="en-US" sz="2000" b="1" dirty="0" smtClean="0"/>
          </a:p>
          <a:p>
            <a:pPr marL="342900" indent="-342900" fontAlgn="auto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2000" b="1" dirty="0" smtClean="0"/>
              <a:t>Question 4: </a:t>
            </a:r>
            <a:r>
              <a:rPr lang="fr-FR" sz="2000" b="1" dirty="0" smtClean="0"/>
              <a:t>Quels sont les principales politiques commerciales? Principaux arbitrages producteurs / consommateurs?</a:t>
            </a:r>
            <a:r>
              <a:rPr lang="fr-FR" sz="2000" dirty="0" smtClean="0"/>
              <a:t> </a:t>
            </a:r>
            <a:endParaRPr lang="en-US" sz="2000" b="1" dirty="0" smtClean="0"/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89469699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79512" y="1052761"/>
            <a:ext cx="8507288" cy="576039"/>
          </a:xfrm>
          <a:prstGeom prst="rect">
            <a:avLst/>
          </a:prstGeom>
        </p:spPr>
        <p:txBody>
          <a:bodyPr rtlCol="0">
            <a:normAutofit lnSpcReduction="10000"/>
          </a:bodyPr>
          <a:lstStyle/>
          <a:p>
            <a:pPr lvl="0" algn="ctr" fontAlgn="auto">
              <a:spcAft>
                <a:spcPts val="0"/>
              </a:spcAft>
              <a:defRPr/>
            </a:pPr>
            <a:r>
              <a:rPr lang="en-US" sz="3200" b="1" dirty="0" err="1" smtClean="0"/>
              <a:t>Politiques</a:t>
            </a:r>
            <a:r>
              <a:rPr lang="en-US" sz="3200" b="1" dirty="0" smtClean="0"/>
              <a:t> macro-</a:t>
            </a:r>
            <a:r>
              <a:rPr lang="en-US" sz="3200" b="1" dirty="0" err="1" smtClean="0"/>
              <a:t>économiques</a:t>
            </a:r>
            <a:r>
              <a:rPr lang="en-US" sz="3200" b="1" dirty="0" smtClean="0"/>
              <a:t> </a:t>
            </a:r>
            <a:endParaRPr kumimoji="0" lang="en-US" sz="30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457200" y="1816224"/>
            <a:ext cx="8229600" cy="4349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342900" lvl="0" indent="-342900" fontAlgn="auto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marL="342900" indent="-342900" fontAlgn="auto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sz="2300" b="1" dirty="0" smtClean="0">
                <a:latin typeface="+mn-lt"/>
              </a:rPr>
              <a:t>Trois catégories de politiques macro-économiques concernent l’agriculture:</a:t>
            </a:r>
          </a:p>
          <a:p>
            <a:pPr marL="800100" lvl="1" indent="-342900" fontAlgn="auto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fr-FR" sz="2300" b="1" dirty="0" smtClean="0">
                <a:latin typeface="+mn-lt"/>
              </a:rPr>
              <a:t>Politiques monétaires;</a:t>
            </a:r>
          </a:p>
          <a:p>
            <a:pPr marL="800100" lvl="1" indent="-342900" fontAlgn="auto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fr-FR" sz="2300" b="1" dirty="0" smtClean="0">
                <a:latin typeface="+mn-lt"/>
              </a:rPr>
              <a:t>Politiques fiscales;</a:t>
            </a:r>
          </a:p>
          <a:p>
            <a:pPr marL="800100" lvl="1" indent="-342900" fontAlgn="auto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fr-FR" sz="2300" b="1" dirty="0" smtClean="0">
                <a:latin typeface="+mn-lt"/>
              </a:rPr>
              <a:t>Politiques de taux de change.</a:t>
            </a:r>
            <a:endParaRPr lang="fr-FR" sz="2300" b="1" dirty="0">
              <a:latin typeface="+mn-lt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4291030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79512" y="1052761"/>
            <a:ext cx="8507288" cy="576039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lvl="0" algn="ctr" fontAlgn="auto">
              <a:spcAft>
                <a:spcPts val="0"/>
              </a:spcAft>
              <a:defRPr/>
            </a:pPr>
            <a:r>
              <a:rPr lang="fr-FR" sz="3000" b="1" dirty="0" smtClean="0">
                <a:latin typeface="+mj-lt"/>
              </a:rPr>
              <a:t>Politiques monétaires et fiscales</a:t>
            </a:r>
            <a:endParaRPr kumimoji="0" lang="fr-FR" sz="3000" b="0" i="0" u="none" strike="noStrike" kern="1200" cap="none" spc="0" normalizeH="0" baseline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457200" y="1816224"/>
            <a:ext cx="8229600" cy="4349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lnSpcReduction="10000"/>
          </a:bodyPr>
          <a:lstStyle/>
          <a:p>
            <a:pPr marL="342900" lvl="0" indent="-342900" fontAlgn="auto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sz="2300" dirty="0" smtClean="0">
                <a:latin typeface="+mn-lt"/>
              </a:rPr>
              <a:t>influencent tous les secteurs de l’économie. </a:t>
            </a:r>
          </a:p>
          <a:p>
            <a:pPr marL="342900" lvl="0" indent="-342900" fontAlgn="auto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sz="2300" dirty="0" smtClean="0">
                <a:latin typeface="+mn-lt"/>
              </a:rPr>
              <a:t>impacts sur le taux d’inflation des prix (prix consommateur ou producteur).  </a:t>
            </a:r>
          </a:p>
          <a:p>
            <a:pPr marL="342900" lvl="0" indent="-342900" fontAlgn="auto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sz="2300" dirty="0" smtClean="0">
                <a:latin typeface="+mn-lt"/>
              </a:rPr>
              <a:t>les politiques monétaires entrainant l’augmentation de la masse monétaire provoquent trop rapidement une demande croissante de biens ce qui exercera une pression inflationniste  </a:t>
            </a:r>
          </a:p>
          <a:p>
            <a:pPr marL="342900" lvl="0" indent="-342900" fontAlgn="auto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sz="2300" dirty="0" smtClean="0">
                <a:latin typeface="+mn-lt"/>
              </a:rPr>
              <a:t>l’inflation augmente quand les déficits publics sont couverts par  l’accroissement de la masse monétaire</a:t>
            </a:r>
            <a:endParaRPr lang="fr-FR" sz="2300" dirty="0">
              <a:latin typeface="+mn-lt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4952083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79512" y="1052761"/>
            <a:ext cx="8507288" cy="576039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lvl="0" algn="ctr" fontAlgn="auto">
              <a:spcAft>
                <a:spcPts val="0"/>
              </a:spcAft>
              <a:defRPr/>
            </a:pPr>
            <a:r>
              <a:rPr lang="fr-FR" sz="3000" b="1" dirty="0" smtClean="0">
                <a:latin typeface="+mj-lt"/>
              </a:rPr>
              <a:t>Politiques de taux de change</a:t>
            </a:r>
            <a:endParaRPr kumimoji="0" lang="en-US" sz="30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457200" y="1816224"/>
            <a:ext cx="8229600" cy="4349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2500"/>
          </a:bodyPr>
          <a:lstStyle/>
          <a:p>
            <a:pPr marL="342900" indent="-342900" fontAlgn="auto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sz="2300" dirty="0" smtClean="0">
                <a:latin typeface="+mn-lt"/>
              </a:rPr>
              <a:t>Le taux de change affecte les prix et les coûts des produits  commercialisables (importations et exportations) </a:t>
            </a:r>
          </a:p>
          <a:p>
            <a:pPr marL="800100" lvl="2" indent="-342900" fontAlgn="auto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fr-FR" sz="2300" dirty="0" smtClean="0">
                <a:latin typeface="+mn-lt"/>
              </a:rPr>
              <a:t>prix intérieur (en monnaie locale) d’un produit échangeable est égal au prix mondial (en devise étrangère ) multiplié par le taux de change (ratio monnaie locale vers devise étrangère). </a:t>
            </a:r>
          </a:p>
          <a:p>
            <a:pPr marL="342900" indent="-342900" fontAlgn="auto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fr-FR" sz="2300" dirty="0" smtClean="0">
              <a:latin typeface="+mn-lt"/>
            </a:endParaRPr>
          </a:p>
          <a:p>
            <a:pPr marL="342900" indent="-342900" fontAlgn="auto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sz="2300" dirty="0" smtClean="0">
                <a:latin typeface="+mn-lt"/>
              </a:rPr>
              <a:t>L</a:t>
            </a:r>
            <a:r>
              <a:rPr lang="fr-FR" sz="2300" u="sng" dirty="0" smtClean="0">
                <a:latin typeface="+mn-lt"/>
              </a:rPr>
              <a:t>e déséquilibre des taux de change devra être estimé lors de l’évaluation des incitations par les prix </a:t>
            </a:r>
            <a:endParaRPr lang="fr-FR" sz="2300" dirty="0" smtClean="0">
              <a:latin typeface="+mn-lt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3029181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auto">
          <a:xfrm>
            <a:off x="179512" y="1052736"/>
            <a:ext cx="8507288" cy="576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925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fr-FR" sz="2400" b="1" dirty="0" smtClean="0"/>
              <a:t>Politiques de dépenses publiques influençant l’agriculture</a:t>
            </a:r>
            <a:endParaRPr kumimoji="0" lang="fr-FR" sz="2400" b="1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179512" y="1628800"/>
            <a:ext cx="8712968" cy="4536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342900" lvl="0" indent="-342900" algn="just" fontAlgn="auto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sz="1900" dirty="0" smtClean="0">
                <a:solidFill>
                  <a:prstClr val="black"/>
                </a:solidFill>
                <a:latin typeface="Calibri"/>
                <a:cs typeface="+mn-cs"/>
              </a:rPr>
              <a:t>Budget </a:t>
            </a:r>
            <a:r>
              <a:rPr lang="fr-FR" sz="1900" dirty="0" smtClean="0">
                <a:solidFill>
                  <a:prstClr val="black"/>
                </a:solidFill>
                <a:latin typeface="Calibri"/>
              </a:rPr>
              <a:t>pour l’agriculture peut </a:t>
            </a:r>
            <a:r>
              <a:rPr lang="fr-FR" sz="1900" dirty="0" smtClean="0">
                <a:solidFill>
                  <a:prstClr val="black"/>
                </a:solidFill>
                <a:latin typeface="Calibri"/>
                <a:cs typeface="+mn-cs"/>
              </a:rPr>
              <a:t>être dépensé </a:t>
            </a:r>
            <a:r>
              <a:rPr lang="fr-FR" sz="1900" dirty="0" smtClean="0">
                <a:solidFill>
                  <a:prstClr val="black"/>
                </a:solidFill>
                <a:latin typeface="Calibri"/>
              </a:rPr>
              <a:t>directement ou indirectement</a:t>
            </a:r>
            <a:endParaRPr lang="fr-FR" sz="1900" dirty="0" smtClean="0">
              <a:solidFill>
                <a:prstClr val="black"/>
              </a:solidFill>
              <a:latin typeface="Calibri"/>
              <a:cs typeface="+mn-cs"/>
            </a:endParaRPr>
          </a:p>
          <a:p>
            <a:pPr marL="800100" lvl="1" indent="-342900" algn="just" fontAlgn="auto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fr-FR" dirty="0" smtClean="0">
                <a:solidFill>
                  <a:prstClr val="black"/>
                </a:solidFill>
                <a:latin typeface="Calibri"/>
                <a:cs typeface="+mn-cs"/>
              </a:rPr>
              <a:t>améliorer ou soutenir les revenus </a:t>
            </a:r>
          </a:p>
          <a:p>
            <a:pPr marL="800100" lvl="1" indent="-342900" algn="just" fontAlgn="auto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fr-FR" dirty="0" smtClean="0">
                <a:solidFill>
                  <a:prstClr val="black"/>
                </a:solidFill>
                <a:latin typeface="Calibri"/>
                <a:cs typeface="+mn-cs"/>
              </a:rPr>
              <a:t>accroître la productivité </a:t>
            </a:r>
          </a:p>
          <a:p>
            <a:pPr marL="800100" lvl="1" indent="-342900" algn="just" fontAlgn="auto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fr-FR" dirty="0" smtClean="0">
                <a:solidFill>
                  <a:prstClr val="black"/>
                </a:solidFill>
                <a:latin typeface="Calibri"/>
                <a:cs typeface="+mn-cs"/>
              </a:rPr>
              <a:t>réduire les coûts d’accès au marché et de transaction.</a:t>
            </a:r>
            <a:endParaRPr lang="fr-FR" b="1" dirty="0" smtClean="0">
              <a:solidFill>
                <a:prstClr val="black"/>
              </a:solidFill>
              <a:latin typeface="Calibri"/>
              <a:cs typeface="+mn-cs"/>
            </a:endParaRPr>
          </a:p>
          <a:p>
            <a:pPr marL="342900" lvl="0" indent="-342900" algn="just" fontAlgn="auto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sz="1900" dirty="0" smtClean="0">
                <a:solidFill>
                  <a:prstClr val="black"/>
                </a:solidFill>
                <a:latin typeface="Calibri"/>
                <a:cs typeface="+mn-cs"/>
              </a:rPr>
              <a:t>Dépenses directes (communes ):</a:t>
            </a:r>
          </a:p>
          <a:p>
            <a:pPr marL="800100" lvl="1" indent="-342900" algn="just" fontAlgn="auto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fr-FR" dirty="0" smtClean="0">
                <a:solidFill>
                  <a:prstClr val="black"/>
                </a:solidFill>
                <a:latin typeface="Calibri"/>
                <a:cs typeface="+mn-cs"/>
              </a:rPr>
              <a:t> les subventions à la production et aux intrants  </a:t>
            </a:r>
          </a:p>
          <a:p>
            <a:pPr marL="800100" lvl="1" indent="-342900" algn="just" fontAlgn="auto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fr-FR" dirty="0" smtClean="0">
                <a:solidFill>
                  <a:prstClr val="black"/>
                </a:solidFill>
                <a:latin typeface="Calibri"/>
                <a:cs typeface="+mn-cs"/>
              </a:rPr>
              <a:t>les paiements directs</a:t>
            </a:r>
          </a:p>
          <a:p>
            <a:pPr marL="800100" lvl="1" indent="-342900" algn="just" fontAlgn="auto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fr-FR" dirty="0" smtClean="0">
                <a:solidFill>
                  <a:prstClr val="black"/>
                </a:solidFill>
                <a:latin typeface="Calibri"/>
                <a:cs typeface="+mn-cs"/>
              </a:rPr>
              <a:t>les investissements en infrastructures (en et hors exploitations)</a:t>
            </a:r>
          </a:p>
          <a:p>
            <a:pPr marL="800100" lvl="1" indent="-342900" algn="just" fontAlgn="auto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fr-FR" dirty="0" smtClean="0">
                <a:solidFill>
                  <a:prstClr val="black"/>
                </a:solidFill>
                <a:latin typeface="Calibri"/>
                <a:cs typeface="+mn-cs"/>
              </a:rPr>
              <a:t>les investissements en capital humain (enseignement agricole, formation, etc.) et pour la recherche </a:t>
            </a:r>
            <a:r>
              <a:rPr lang="fr-FR" dirty="0" smtClean="0">
                <a:solidFill>
                  <a:prstClr val="black"/>
                </a:solidFill>
                <a:latin typeface="Calibri"/>
              </a:rPr>
              <a:t>agricole et la </a:t>
            </a:r>
            <a:r>
              <a:rPr lang="fr-FR" dirty="0" smtClean="0">
                <a:solidFill>
                  <a:prstClr val="black"/>
                </a:solidFill>
                <a:latin typeface="Calibri"/>
                <a:cs typeface="+mn-cs"/>
              </a:rPr>
              <a:t>technologie (et vulgarisation) </a:t>
            </a:r>
          </a:p>
          <a:p>
            <a:pPr marL="342900" indent="-342900" algn="just" fontAlgn="auto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sz="1900" dirty="0" smtClean="0">
                <a:solidFill>
                  <a:prstClr val="black"/>
                </a:solidFill>
                <a:latin typeface="Calibri"/>
                <a:cs typeface="+mn-cs"/>
              </a:rPr>
              <a:t>Dépenses </a:t>
            </a:r>
            <a:r>
              <a:rPr lang="fr-FR" sz="1900" dirty="0" smtClean="0">
                <a:solidFill>
                  <a:prstClr val="black"/>
                </a:solidFill>
                <a:latin typeface="Calibri"/>
              </a:rPr>
              <a:t>indirectes (communes ): </a:t>
            </a:r>
            <a:r>
              <a:rPr lang="fr-FR" sz="1900" dirty="0" smtClean="0">
                <a:solidFill>
                  <a:prstClr val="black"/>
                </a:solidFill>
                <a:latin typeface="Calibri"/>
                <a:cs typeface="+mn-cs"/>
              </a:rPr>
              <a:t>mesures de développement rural (infrastructure rural, éducation, santé)</a:t>
            </a:r>
            <a:endParaRPr kumimoji="0" lang="fr-FR" sz="1900" b="0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uLnTx/>
              <a:uFillTx/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1099798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457200" y="1816224"/>
            <a:ext cx="8229600" cy="3629000"/>
          </a:xfrm>
        </p:spPr>
        <p:txBody>
          <a:bodyPr anchor="ctr"/>
          <a:lstStyle/>
          <a:p>
            <a:pPr lvl="0" eaLnBrk="1" hangingPunct="1">
              <a:lnSpc>
                <a:spcPct val="150000"/>
              </a:lnSpc>
              <a:buNone/>
            </a:pPr>
            <a:r>
              <a:rPr lang="fr-FR" b="1" dirty="0" smtClean="0"/>
              <a:t>L’objectif de cette présentation est :</a:t>
            </a:r>
            <a:endParaRPr lang="fr-FR" dirty="0" smtClean="0"/>
          </a:p>
          <a:p>
            <a:pPr eaLnBrk="1" hangingPunct="1">
              <a:lnSpc>
                <a:spcPct val="150000"/>
              </a:lnSpc>
              <a:buFont typeface="Wingdings" pitchFamily="2" charset="2"/>
              <a:buChar char="ü"/>
            </a:pPr>
            <a:r>
              <a:rPr lang="fr-FR" sz="2300" dirty="0" smtClean="0"/>
              <a:t>Analyser les raisons/objectifs des politiques publiques;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Char char="ü"/>
            </a:pPr>
            <a:r>
              <a:rPr lang="fr-FR" sz="2300" dirty="0" smtClean="0"/>
              <a:t>Analyser les politiques plus pertinentes et leurs influences sur les incitations de prix des produits agricoles;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Char char="ü"/>
            </a:pPr>
            <a:r>
              <a:rPr lang="fr-FR" sz="2300" dirty="0" smtClean="0"/>
              <a:t>Éclairer les compromis dans les politiques (entre différents objectifs tels que l’efficience, l’équité, etc.)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79512" y="1052736"/>
            <a:ext cx="8507288" cy="576039"/>
          </a:xfrm>
          <a:prstGeom prst="rect">
            <a:avLst/>
          </a:prstGeom>
        </p:spPr>
        <p:txBody>
          <a:bodyPr rtlCol="0">
            <a:noAutofit/>
          </a:bodyPr>
          <a:lstStyle/>
          <a:p>
            <a:pPr lvl="0" algn="ctr" fontAlgn="auto">
              <a:spcAft>
                <a:spcPts val="0"/>
              </a:spcAft>
              <a:defRPr/>
            </a:pPr>
            <a:r>
              <a:rPr lang="fr-FR" sz="3000" b="1" dirty="0" smtClean="0">
                <a:latin typeface="+mn-lt"/>
              </a:rPr>
              <a:t>Analyse des marchandises et politiques publiques</a:t>
            </a:r>
            <a:endParaRPr kumimoji="0" lang="fr-FR" sz="3000" b="0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5098737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auto">
          <a:xfrm>
            <a:off x="179512" y="1052736"/>
            <a:ext cx="8507288" cy="576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lvl="0" algn="ctr" fontAlgn="auto">
              <a:spcAft>
                <a:spcPts val="0"/>
              </a:spcAft>
              <a:defRPr/>
            </a:pPr>
            <a:r>
              <a:rPr lang="fr-FR" sz="2400" b="1" dirty="0" smtClean="0"/>
              <a:t>Dépenses publiques en subventions pour les intrants</a:t>
            </a:r>
            <a:endParaRPr kumimoji="0" lang="en-US" sz="3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323528" y="1816224"/>
            <a:ext cx="8363272" cy="4277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342900" lvl="0" indent="-342900" algn="just" fontAlgn="auto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sz="2000" b="1" dirty="0" smtClean="0">
                <a:solidFill>
                  <a:prstClr val="black"/>
                </a:solidFill>
                <a:latin typeface="Calibri"/>
              </a:rPr>
              <a:t>Objectif</a:t>
            </a:r>
            <a:r>
              <a:rPr lang="fr-FR" sz="2000" dirty="0" smtClean="0">
                <a:solidFill>
                  <a:prstClr val="black"/>
                </a:solidFill>
                <a:latin typeface="Calibri"/>
              </a:rPr>
              <a:t>: accès des producteurs aux intrants et technologies  </a:t>
            </a:r>
          </a:p>
          <a:p>
            <a:pPr marL="342900" lvl="0" indent="-342900" algn="just" fontAlgn="auto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sz="2000" b="1" dirty="0" smtClean="0">
                <a:solidFill>
                  <a:prstClr val="black"/>
                </a:solidFill>
                <a:latin typeface="Calibri"/>
              </a:rPr>
              <a:t>Contrainte</a:t>
            </a:r>
            <a:r>
              <a:rPr lang="fr-FR" sz="2000" dirty="0" smtClean="0">
                <a:solidFill>
                  <a:prstClr val="black"/>
                </a:solidFill>
                <a:latin typeface="Calibri"/>
              </a:rPr>
              <a:t>:  faible développement du marché des intrants et des services financiers associés pour les petits producteurs</a:t>
            </a:r>
          </a:p>
          <a:p>
            <a:pPr marL="342900" lvl="0" indent="-342900" algn="just" fontAlgn="auto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sz="2000" b="1" dirty="0" smtClean="0">
                <a:solidFill>
                  <a:prstClr val="black"/>
                </a:solidFill>
                <a:latin typeface="Calibri"/>
                <a:cs typeface="+mn-cs"/>
              </a:rPr>
              <a:t>Analyse</a:t>
            </a:r>
            <a:r>
              <a:rPr lang="fr-FR" sz="2000" dirty="0" smtClean="0">
                <a:solidFill>
                  <a:prstClr val="black"/>
                </a:solidFill>
                <a:latin typeface="Calibri"/>
                <a:cs typeface="+mn-cs"/>
              </a:rPr>
              <a:t> succincte des subventions aux intrants </a:t>
            </a:r>
          </a:p>
          <a:p>
            <a:pPr marL="800100" lvl="1" indent="-342900" algn="just" fontAlgn="auto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dirty="0" smtClean="0">
                <a:solidFill>
                  <a:prstClr val="black"/>
                </a:solidFill>
                <a:latin typeface="Calibri"/>
                <a:cs typeface="+mn-cs"/>
              </a:rPr>
              <a:t>traitent les symptômes plutôt que les origines des défaillances du marché, </a:t>
            </a:r>
          </a:p>
          <a:p>
            <a:pPr marL="800100" lvl="1" indent="-342900" algn="just" fontAlgn="auto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dirty="0" smtClean="0">
                <a:solidFill>
                  <a:prstClr val="black"/>
                </a:solidFill>
                <a:latin typeface="Calibri"/>
                <a:cs typeface="+mn-cs"/>
              </a:rPr>
              <a:t>faussent l’affectation des ressources </a:t>
            </a:r>
          </a:p>
          <a:p>
            <a:pPr marL="800100" lvl="1" indent="-342900" algn="just" fontAlgn="auto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dirty="0" smtClean="0">
                <a:solidFill>
                  <a:prstClr val="black"/>
                </a:solidFill>
                <a:latin typeface="Calibri"/>
                <a:cs typeface="+mn-cs"/>
              </a:rPr>
              <a:t>sont souvent coûteuses et difficiles à soutenir sans devoir couper dans d’autres dépenses publiques</a:t>
            </a:r>
            <a:endParaRPr lang="fr-FR" dirty="0">
              <a:solidFill>
                <a:prstClr val="black"/>
              </a:solidFill>
              <a:latin typeface="Calibri"/>
              <a:cs typeface="+mn-cs"/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863588" y="4869160"/>
            <a:ext cx="7416824" cy="1296144"/>
          </a:xfrm>
          <a:prstGeom prst="rightArrow">
            <a:avLst>
              <a:gd name="adj1" fmla="val 50000"/>
              <a:gd name="adj2" fmla="val 5000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/>
              <a:t>Question: </a:t>
            </a:r>
            <a:r>
              <a:rPr lang="en-US" sz="2000" b="1" dirty="0" smtClean="0"/>
              <a:t>Q</a:t>
            </a:r>
            <a:r>
              <a:rPr lang="fr-FR" sz="2000" b="1" dirty="0" err="1" smtClean="0"/>
              <a:t>uelle</a:t>
            </a:r>
            <a:r>
              <a:rPr lang="fr-FR" sz="2000" b="1" dirty="0" smtClean="0"/>
              <a:t> information et source d’information sur les soutiens aux intrants?</a:t>
            </a:r>
          </a:p>
        </p:txBody>
      </p:sp>
    </p:spTree>
    <p:extLst>
      <p:ext uri="{BB962C8B-B14F-4D97-AF65-F5344CB8AC3E}">
        <p14:creationId xmlns="" xmlns:p14="http://schemas.microsoft.com/office/powerpoint/2010/main" val="155506614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93204" y="1844824"/>
            <a:ext cx="8229600" cy="2908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342900" indent="-342900" algn="just" fontAlgn="auto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sz="2300" dirty="0" smtClean="0">
                <a:solidFill>
                  <a:prstClr val="black"/>
                </a:solidFill>
                <a:latin typeface="Calibri"/>
              </a:rPr>
              <a:t>En général, bénéfiques pour les producteurs et les consommateurs</a:t>
            </a:r>
            <a:endParaRPr lang="fr-FR" sz="2300" dirty="0" smtClean="0">
              <a:solidFill>
                <a:prstClr val="black"/>
              </a:solidFill>
              <a:latin typeface="Calibri"/>
              <a:cs typeface="+mn-cs"/>
            </a:endParaRPr>
          </a:p>
          <a:p>
            <a:pPr marL="342900" indent="-342900" algn="just" fontAlgn="auto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sz="2300" dirty="0" smtClean="0">
                <a:solidFill>
                  <a:prstClr val="black"/>
                </a:solidFill>
                <a:latin typeface="Calibri"/>
                <a:cs typeface="+mn-cs"/>
              </a:rPr>
              <a:t>En général importants pour la croissance de la production</a:t>
            </a:r>
          </a:p>
          <a:p>
            <a:pPr marL="342900" indent="-342900" algn="just" fontAlgn="auto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sz="2300" dirty="0" smtClean="0">
                <a:solidFill>
                  <a:prstClr val="black"/>
                </a:solidFill>
                <a:latin typeface="Calibri"/>
                <a:cs typeface="+mn-cs"/>
              </a:rPr>
              <a:t>En général, de forts impacts à long terme </a:t>
            </a:r>
            <a:r>
              <a:rPr lang="fr-FR" sz="2300" dirty="0" smtClean="0">
                <a:solidFill>
                  <a:prstClr val="black"/>
                </a:solidFill>
                <a:latin typeface="Calibri"/>
              </a:rPr>
              <a:t>M</a:t>
            </a:r>
            <a:r>
              <a:rPr lang="fr-FR" sz="2300" dirty="0" smtClean="0">
                <a:solidFill>
                  <a:prstClr val="black"/>
                </a:solidFill>
                <a:latin typeface="Calibri"/>
                <a:cs typeface="+mn-cs"/>
              </a:rPr>
              <a:t>ais difficile de mesurer en terme de retour pour un bien spécifique au cours d’une année donnée.</a:t>
            </a:r>
            <a:endParaRPr lang="fr-FR" sz="2300" dirty="0">
              <a:solidFill>
                <a:prstClr val="black"/>
              </a:solidFill>
              <a:latin typeface="Calibri"/>
              <a:cs typeface="+mn-cs"/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683568" y="4293096"/>
            <a:ext cx="7848872" cy="2232248"/>
          </a:xfrm>
          <a:prstGeom prst="rightArrow">
            <a:avLst>
              <a:gd name="adj1" fmla="val 50000"/>
              <a:gd name="adj2" fmla="val 5000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/>
              <a:t>Question: </a:t>
            </a:r>
            <a:r>
              <a:rPr lang="en-US" sz="2000" b="1" dirty="0" err="1" smtClean="0"/>
              <a:t>Quels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sont</a:t>
            </a:r>
            <a:r>
              <a:rPr lang="en-US" sz="2000" b="1" dirty="0" smtClean="0"/>
              <a:t> l</a:t>
            </a:r>
            <a:r>
              <a:rPr lang="fr-FR" sz="2000" b="1" dirty="0" smtClean="0"/>
              <a:t>es investissements publics pour la recherche et le développement agricoles et pour l’accès aux technologies?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179512" y="1052736"/>
            <a:ext cx="8507288" cy="576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fr-FR" sz="2200" b="1" dirty="0" smtClean="0"/>
              <a:t>Investissements publics pour la recherche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fr-FR" sz="2200" b="1" dirty="0" smtClean="0"/>
              <a:t>et le développement agricoles</a:t>
            </a:r>
            <a:endParaRPr kumimoji="0" lang="fr-FR" sz="2200" b="1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7730595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auto">
          <a:xfrm>
            <a:off x="179512" y="1052736"/>
            <a:ext cx="8507288" cy="576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lvl="0" algn="ctr" fontAlgn="auto">
              <a:spcAft>
                <a:spcPts val="0"/>
              </a:spcAft>
              <a:defRPr/>
            </a:pPr>
            <a:r>
              <a:rPr lang="fr-FR" sz="2400" b="1" dirty="0" smtClean="0"/>
              <a:t>Investissements publics dans les infrastructures </a:t>
            </a:r>
            <a:endParaRPr kumimoji="0" lang="en-US" sz="3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457200" y="1816224"/>
            <a:ext cx="8229600" cy="4349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342900" lvl="0" indent="-342900" fontAlgn="auto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sz="2300" dirty="0" smtClean="0">
                <a:solidFill>
                  <a:prstClr val="black"/>
                </a:solidFill>
                <a:latin typeface="Calibri"/>
                <a:cs typeface="+mn-cs"/>
              </a:rPr>
              <a:t>améliore l’accès des producteurs </a:t>
            </a:r>
          </a:p>
          <a:p>
            <a:pPr marL="342900" lvl="0" indent="-342900" fontAlgn="auto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sz="2300" dirty="0" smtClean="0">
                <a:solidFill>
                  <a:prstClr val="black"/>
                </a:solidFill>
                <a:latin typeface="Calibri"/>
                <a:cs typeface="+mn-cs"/>
              </a:rPr>
              <a:t>fait baisser les coûts de production </a:t>
            </a:r>
          </a:p>
          <a:p>
            <a:pPr marL="342900" lvl="0" indent="-342900" fontAlgn="auto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sz="2300" dirty="0" smtClean="0">
                <a:solidFill>
                  <a:prstClr val="black"/>
                </a:solidFill>
                <a:latin typeface="Calibri"/>
              </a:rPr>
              <a:t>comprend les investissements pour les routes, les ports et les réseaux d’irrigation </a:t>
            </a:r>
            <a:r>
              <a:rPr lang="fr-FR" sz="2300" dirty="0" smtClean="0">
                <a:solidFill>
                  <a:prstClr val="black"/>
                </a:solidFill>
                <a:latin typeface="Calibri"/>
                <a:cs typeface="+mn-cs"/>
              </a:rPr>
              <a:t>(dans et hors exploitation). </a:t>
            </a:r>
          </a:p>
          <a:p>
            <a:pPr marL="342900" lvl="0" indent="-342900" fontAlgn="auto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sz="2300" dirty="0" smtClean="0">
                <a:solidFill>
                  <a:prstClr val="black"/>
                </a:solidFill>
                <a:latin typeface="Calibri"/>
                <a:cs typeface="+mn-cs"/>
              </a:rPr>
              <a:t>ont tendance à être ciblés et sont surtout avantageux pour les producteurs et les consommateurs qui vivent dans ces régions</a:t>
            </a:r>
            <a:endParaRPr lang="fr-FR" sz="2300" dirty="0">
              <a:solidFill>
                <a:prstClr val="black"/>
              </a:solidFill>
              <a:latin typeface="Calibri"/>
              <a:cs typeface="+mn-cs"/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647564" y="4581128"/>
            <a:ext cx="7848872" cy="1800200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  Question</a:t>
            </a:r>
            <a:r>
              <a:rPr lang="fr-FR" sz="2000" b="1" dirty="0" smtClean="0"/>
              <a:t>: Quels sont les soutiens aux investissements  en réseaux d’irrigation? </a:t>
            </a:r>
          </a:p>
        </p:txBody>
      </p:sp>
    </p:spTree>
    <p:extLst>
      <p:ext uri="{BB962C8B-B14F-4D97-AF65-F5344CB8AC3E}">
        <p14:creationId xmlns="" xmlns:p14="http://schemas.microsoft.com/office/powerpoint/2010/main" val="47860750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57200" y="1816224"/>
            <a:ext cx="8229600" cy="3196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2500"/>
          </a:bodyPr>
          <a:lstStyle/>
          <a:p>
            <a:pPr marL="342900" indent="-342900" fontAlgn="auto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sz="2300" dirty="0" smtClean="0">
                <a:solidFill>
                  <a:prstClr val="black"/>
                </a:solidFill>
                <a:latin typeface="Calibri"/>
              </a:rPr>
              <a:t>incluent les investissements pour l’amélioration des compétences </a:t>
            </a:r>
          </a:p>
          <a:p>
            <a:pPr marL="800100" lvl="1" indent="-342900" fontAlgn="auto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fr-FR" sz="2300" dirty="0" smtClean="0">
                <a:solidFill>
                  <a:prstClr val="black"/>
                </a:solidFill>
                <a:latin typeface="Calibri"/>
              </a:rPr>
              <a:t>écoles officielles, centres de formation et de vulgarisation, …</a:t>
            </a:r>
          </a:p>
          <a:p>
            <a:pPr marL="342900" indent="-342900" fontAlgn="auto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sz="2300" dirty="0" smtClean="0">
                <a:solidFill>
                  <a:prstClr val="black"/>
                </a:solidFill>
                <a:latin typeface="Calibri"/>
              </a:rPr>
              <a:t>Incluent la santé des producteurs et des consommateurs</a:t>
            </a:r>
            <a:r>
              <a:rPr lang="fr-FR" sz="2300" dirty="0" smtClean="0">
                <a:solidFill>
                  <a:prstClr val="black"/>
                </a:solidFill>
                <a:latin typeface="Calibri"/>
                <a:cs typeface="+mn-cs"/>
              </a:rPr>
              <a:t>. </a:t>
            </a:r>
          </a:p>
          <a:p>
            <a:pPr marL="800100" lvl="1" indent="-342900" fontAlgn="auto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fr-FR" sz="2300" dirty="0" smtClean="0">
                <a:solidFill>
                  <a:prstClr val="black"/>
                </a:solidFill>
                <a:latin typeface="Calibri"/>
              </a:rPr>
              <a:t>établissements de santé publique , cliniques et hôpitaux, …</a:t>
            </a:r>
            <a:endParaRPr lang="fr-FR" sz="2300" dirty="0" smtClean="0">
              <a:solidFill>
                <a:prstClr val="black"/>
              </a:solidFill>
              <a:latin typeface="Calibri"/>
              <a:cs typeface="+mn-cs"/>
            </a:endParaRPr>
          </a:p>
          <a:p>
            <a:pPr marL="342900" indent="-342900" fontAlgn="auto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sz="2300" dirty="0" smtClean="0">
                <a:solidFill>
                  <a:prstClr val="black"/>
                </a:solidFill>
                <a:latin typeface="Calibri"/>
                <a:cs typeface="+mn-cs"/>
              </a:rPr>
              <a:t>Investissements très importants pour le développement à long terme</a:t>
            </a:r>
          </a:p>
          <a:p>
            <a:pPr marL="342900" indent="-342900" fontAlgn="auto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sz="2300" dirty="0" smtClean="0">
                <a:solidFill>
                  <a:prstClr val="black"/>
                </a:solidFill>
                <a:latin typeface="Calibri"/>
              </a:rPr>
              <a:t>I</a:t>
            </a:r>
            <a:r>
              <a:rPr lang="fr-FR" sz="2300" dirty="0" smtClean="0">
                <a:solidFill>
                  <a:prstClr val="black"/>
                </a:solidFill>
                <a:latin typeface="Calibri"/>
                <a:cs typeface="+mn-cs"/>
              </a:rPr>
              <a:t>mpact à court terme sur les prix est difficile à mesurer</a:t>
            </a:r>
            <a:endParaRPr lang="fr-FR" sz="2300" dirty="0">
              <a:solidFill>
                <a:prstClr val="black"/>
              </a:solidFill>
              <a:latin typeface="Calibri"/>
              <a:cs typeface="+mn-cs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179512" y="1052736"/>
            <a:ext cx="8507288" cy="576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lvl="0" algn="ctr" fontAlgn="auto">
              <a:spcAft>
                <a:spcPts val="0"/>
              </a:spcAft>
              <a:defRPr/>
            </a:pPr>
            <a:r>
              <a:rPr lang="fr-FR" sz="2400" b="1" dirty="0" smtClean="0"/>
              <a:t>Investissements publics en </a:t>
            </a:r>
            <a:r>
              <a:rPr lang="en-US" sz="2400" b="1" dirty="0" smtClean="0"/>
              <a:t>capital </a:t>
            </a:r>
            <a:r>
              <a:rPr lang="en-US" sz="2400" b="1" dirty="0" err="1" smtClean="0"/>
              <a:t>humain</a:t>
            </a:r>
            <a:endParaRPr kumimoji="0" lang="en-US" sz="3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Right Arrow 7"/>
          <p:cNvSpPr/>
          <p:nvPr/>
        </p:nvSpPr>
        <p:spPr>
          <a:xfrm>
            <a:off x="539552" y="4653136"/>
            <a:ext cx="8244916" cy="1656184"/>
          </a:xfrm>
          <a:prstGeom prst="rightArrow">
            <a:avLst>
              <a:gd name="adj1" fmla="val 50000"/>
              <a:gd name="adj2" fmla="val 42441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Question: </a:t>
            </a:r>
            <a:r>
              <a:rPr lang="en-US" sz="2000" b="1" dirty="0" err="1" smtClean="0"/>
              <a:t>Quels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sont</a:t>
            </a:r>
            <a:r>
              <a:rPr lang="en-US" sz="2000" b="1" dirty="0" smtClean="0"/>
              <a:t> les </a:t>
            </a:r>
            <a:r>
              <a:rPr lang="en-US" sz="2000" b="1" dirty="0" err="1" smtClean="0"/>
              <a:t>i</a:t>
            </a:r>
            <a:r>
              <a:rPr lang="fr-FR" sz="2000" b="1" dirty="0" err="1" smtClean="0"/>
              <a:t>nvestissements</a:t>
            </a:r>
            <a:r>
              <a:rPr lang="fr-FR" sz="2000" b="1" dirty="0" smtClean="0"/>
              <a:t> en capital humain (service de vulgarisation, éducation, santé)?</a:t>
            </a:r>
          </a:p>
        </p:txBody>
      </p:sp>
    </p:spTree>
    <p:extLst>
      <p:ext uri="{BB962C8B-B14F-4D97-AF65-F5344CB8AC3E}">
        <p14:creationId xmlns="" xmlns:p14="http://schemas.microsoft.com/office/powerpoint/2010/main" val="33580088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79512" y="1052761"/>
            <a:ext cx="8507288" cy="576039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fr-FR" sz="2800" b="1" dirty="0" smtClean="0">
                <a:latin typeface="+mj-lt"/>
              </a:rPr>
              <a:t>Discussion sur les arbitrages relatifs aux politiques</a:t>
            </a:r>
            <a:endParaRPr lang="fr-FR" sz="2800" b="1" dirty="0">
              <a:latin typeface="+mj-lt"/>
            </a:endParaRPr>
          </a:p>
        </p:txBody>
      </p:sp>
      <p:sp>
        <p:nvSpPr>
          <p:cNvPr id="5" name="Content Placeholder 5"/>
          <p:cNvSpPr txBox="1">
            <a:spLocks/>
          </p:cNvSpPr>
          <p:nvPr/>
        </p:nvSpPr>
        <p:spPr bwMode="auto">
          <a:xfrm>
            <a:off x="107504" y="1700808"/>
            <a:ext cx="9036496" cy="4464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eaLnBrk="0" fontAlgn="auto" hangingPunct="0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sz="1900" b="1" dirty="0" smtClean="0">
                <a:latin typeface="Calibri" pitchFamily="34" charset="0"/>
              </a:rPr>
              <a:t>Des objectifs contradictoires ou opposés  (profits les uns et pertes pour les autres)</a:t>
            </a:r>
          </a:p>
          <a:p>
            <a:pPr marL="800100" lvl="1" indent="-342900" eaLnBrk="0" fontAlgn="auto" hangingPunct="0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fr-FR" sz="1900" b="1" dirty="0" smtClean="0">
                <a:latin typeface="Calibri" pitchFamily="34" charset="0"/>
              </a:rPr>
              <a:t>subvention des prix &lt;-&gt; déficit budgétaire </a:t>
            </a:r>
          </a:p>
          <a:p>
            <a:pPr marL="800100" lvl="1" indent="-342900" eaLnBrk="0" fontAlgn="auto" hangingPunct="0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fr-FR" sz="1900" b="1" dirty="0" smtClean="0">
                <a:latin typeface="Calibri" pitchFamily="34" charset="0"/>
              </a:rPr>
              <a:t>subvention des prix au consommateur  &lt;-&gt;  pertes des producteur</a:t>
            </a:r>
          </a:p>
          <a:p>
            <a:pPr marL="342900" lvl="0" indent="-342900" eaLnBrk="0" fontAlgn="auto" hangingPunct="0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sz="1900" b="1" dirty="0" smtClean="0">
                <a:latin typeface="Calibri" pitchFamily="34" charset="0"/>
              </a:rPr>
              <a:t>Faut-il en analyse attribuer un poids variable aux objectifs de politiques ?</a:t>
            </a:r>
          </a:p>
          <a:p>
            <a:pPr marL="800100" lvl="1" indent="-342900" eaLnBrk="0" fontAlgn="auto" hangingPunct="0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fr-FR" sz="1900" b="1" dirty="0" smtClean="0">
                <a:latin typeface="Calibri" pitchFamily="34" charset="0"/>
              </a:rPr>
              <a:t>PB du jugement  de valeur  MAIS</a:t>
            </a:r>
          </a:p>
          <a:p>
            <a:pPr marL="800100" lvl="1" indent="-342900" eaLnBrk="0" fontAlgn="auto" hangingPunct="0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fr-FR" sz="1900" b="1" dirty="0" smtClean="0">
                <a:latin typeface="Calibri" pitchFamily="34" charset="0"/>
              </a:rPr>
              <a:t>BUT = identifier arbitrages appropriés entre politiques</a:t>
            </a:r>
          </a:p>
          <a:p>
            <a:pPr marL="342900" lvl="0" indent="-342900" eaLnBrk="0" fontAlgn="auto" hangingPunct="0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sz="1900" b="1" dirty="0" smtClean="0">
                <a:latin typeface="Calibri" pitchFamily="34" charset="0"/>
              </a:rPr>
              <a:t>Analyses quantitatives sont essentielles pour les décideurs pour mesurer les impacts des politiques (producteurs, consommateurs,  budget, efficience, équité, etc.).</a:t>
            </a:r>
            <a:endParaRPr lang="fr-FR" sz="1900" b="1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7242461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79512" y="1052761"/>
            <a:ext cx="8507288" cy="576039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2800" b="1" dirty="0">
                <a:latin typeface="+mj-lt"/>
              </a:rPr>
              <a:t>Question </a:t>
            </a:r>
            <a:r>
              <a:rPr lang="en-US" sz="2800" b="1" dirty="0" smtClean="0">
                <a:latin typeface="+mj-lt"/>
              </a:rPr>
              <a:t>et </a:t>
            </a:r>
            <a:r>
              <a:rPr lang="en-US" sz="2800" b="1" dirty="0">
                <a:latin typeface="+mj-lt"/>
              </a:rPr>
              <a:t>discussion: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457200" y="1816224"/>
            <a:ext cx="8229600" cy="4349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342900" lvl="0" indent="-342900" fontAlgn="auto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300" dirty="0" smtClean="0">
              <a:latin typeface="+mn-lt"/>
            </a:endParaRPr>
          </a:p>
          <a:p>
            <a:pPr marL="342900" lvl="0" indent="-342900" fontAlgn="auto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300" dirty="0" smtClean="0">
              <a:latin typeface="+mn-lt"/>
            </a:endParaRPr>
          </a:p>
          <a:p>
            <a:pPr marL="342900" lvl="0" indent="-342900" fontAlgn="auto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300" dirty="0" smtClean="0">
              <a:latin typeface="+mn-lt"/>
            </a:endParaRPr>
          </a:p>
          <a:p>
            <a:pPr marL="342900" lvl="0" indent="-342900" fontAlgn="auto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defRPr/>
            </a:pPr>
            <a:endParaRPr lang="en-US" sz="2300" dirty="0" smtClean="0">
              <a:latin typeface="+mn-l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1520" y="1700808"/>
            <a:ext cx="8712968" cy="432048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b="1" dirty="0" smtClean="0"/>
          </a:p>
          <a:p>
            <a:pPr algn="ctr"/>
            <a:endParaRPr lang="en-US" b="1" dirty="0" smtClean="0">
              <a:solidFill>
                <a:srgbClr val="78B832"/>
              </a:solidFill>
            </a:endParaRPr>
          </a:p>
          <a:p>
            <a:endParaRPr lang="en-US" b="1" dirty="0" smtClean="0">
              <a:solidFill>
                <a:schemeClr val="tx1"/>
              </a:solidFill>
            </a:endParaRPr>
          </a:p>
          <a:p>
            <a:pPr marL="342900" indent="-342900">
              <a:spcAft>
                <a:spcPts val="1200"/>
              </a:spcAft>
            </a:pPr>
            <a:r>
              <a:rPr lang="en-US" b="1" dirty="0" smtClean="0">
                <a:solidFill>
                  <a:schemeClr val="tx1"/>
                </a:solidFill>
              </a:rPr>
              <a:t>Question/discussion 1: Q</a:t>
            </a:r>
            <a:r>
              <a:rPr lang="fr-FR" b="1" dirty="0" err="1" smtClean="0"/>
              <a:t>uelle</a:t>
            </a:r>
            <a:r>
              <a:rPr lang="fr-FR" b="1" dirty="0" smtClean="0"/>
              <a:t> information et source d’information sur les soutiens aux intrants?</a:t>
            </a:r>
            <a:endParaRPr lang="en-US" b="1" dirty="0" smtClean="0">
              <a:solidFill>
                <a:schemeClr val="tx1"/>
              </a:solidFill>
            </a:endParaRPr>
          </a:p>
          <a:p>
            <a:pPr marL="342900" indent="-342900">
              <a:spcAft>
                <a:spcPts val="1200"/>
              </a:spcAft>
            </a:pPr>
            <a:r>
              <a:rPr lang="en-US" b="1" dirty="0" smtClean="0">
                <a:solidFill>
                  <a:schemeClr val="tx1"/>
                </a:solidFill>
              </a:rPr>
              <a:t>Question/discussion 2: </a:t>
            </a:r>
            <a:r>
              <a:rPr lang="en-US" b="1" dirty="0" err="1" smtClean="0">
                <a:solidFill>
                  <a:schemeClr val="tx1"/>
                </a:solidFill>
              </a:rPr>
              <a:t>Quels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sont</a:t>
            </a:r>
            <a:r>
              <a:rPr lang="en-US" b="1" dirty="0" smtClean="0">
                <a:solidFill>
                  <a:schemeClr val="tx1"/>
                </a:solidFill>
              </a:rPr>
              <a:t> l</a:t>
            </a:r>
            <a:r>
              <a:rPr lang="fr-FR" b="1" dirty="0" smtClean="0"/>
              <a:t>es investissements publics pour la recherche et le développement agricoles et pour l’accès aux technologies?</a:t>
            </a:r>
            <a:endParaRPr lang="en-US" b="1" dirty="0" smtClean="0">
              <a:solidFill>
                <a:schemeClr val="tx1"/>
              </a:solidFill>
            </a:endParaRPr>
          </a:p>
          <a:p>
            <a:pPr marL="342900" indent="-342900">
              <a:spcAft>
                <a:spcPts val="1200"/>
              </a:spcAft>
            </a:pPr>
            <a:r>
              <a:rPr lang="en-US" b="1" dirty="0" smtClean="0">
                <a:solidFill>
                  <a:schemeClr val="tx1"/>
                </a:solidFill>
              </a:rPr>
              <a:t>Question/discussion 3: </a:t>
            </a:r>
            <a:r>
              <a:rPr lang="fr-FR" b="1" dirty="0" smtClean="0"/>
              <a:t>Quels sont les soutiens aux investissements  en réseaux d’irrigation? </a:t>
            </a:r>
            <a:endParaRPr lang="en-US" b="1" dirty="0" smtClean="0">
              <a:solidFill>
                <a:schemeClr val="tx1"/>
              </a:solidFill>
            </a:endParaRPr>
          </a:p>
          <a:p>
            <a:pPr marL="342900" indent="-342900"/>
            <a:r>
              <a:rPr lang="en-US" b="1" dirty="0" smtClean="0">
                <a:solidFill>
                  <a:schemeClr val="tx1"/>
                </a:solidFill>
              </a:rPr>
              <a:t>Question/discussion 4: </a:t>
            </a:r>
            <a:r>
              <a:rPr lang="en-US" b="1" dirty="0" err="1" smtClean="0">
                <a:solidFill>
                  <a:schemeClr val="tx1"/>
                </a:solidFill>
              </a:rPr>
              <a:t>Quels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sont</a:t>
            </a:r>
            <a:r>
              <a:rPr lang="en-US" b="1" dirty="0" smtClean="0">
                <a:solidFill>
                  <a:schemeClr val="tx1"/>
                </a:solidFill>
              </a:rPr>
              <a:t> les </a:t>
            </a:r>
            <a:r>
              <a:rPr lang="en-US" b="1" dirty="0" err="1" smtClean="0">
                <a:solidFill>
                  <a:schemeClr val="tx1"/>
                </a:solidFill>
              </a:rPr>
              <a:t>i</a:t>
            </a:r>
            <a:r>
              <a:rPr lang="fr-FR" b="1" dirty="0" err="1" smtClean="0"/>
              <a:t>nvestissements</a:t>
            </a:r>
            <a:r>
              <a:rPr lang="fr-FR" b="1" dirty="0" smtClean="0"/>
              <a:t> en capital humain (service de vulgarisation, éducation, santé)?</a:t>
            </a:r>
            <a:endParaRPr lang="en-US" dirty="0" smtClean="0"/>
          </a:p>
          <a:p>
            <a:pPr marL="342900" indent="-342900"/>
            <a:endParaRPr lang="en-US" b="1" dirty="0" smtClean="0">
              <a:solidFill>
                <a:schemeClr val="tx1"/>
              </a:solidFill>
            </a:endParaRPr>
          </a:p>
          <a:p>
            <a:pPr lvl="0"/>
            <a:endParaRPr lang="en-US" b="1" dirty="0" smtClean="0">
              <a:solidFill>
                <a:schemeClr val="tx1"/>
              </a:solidFill>
            </a:endParaRPr>
          </a:p>
          <a:p>
            <a:pPr algn="ctr"/>
            <a:endParaRPr lang="en-US" b="1" dirty="0" smtClean="0"/>
          </a:p>
          <a:p>
            <a:pPr algn="ctr"/>
            <a:endParaRPr lang="en-US" b="1" dirty="0"/>
          </a:p>
        </p:txBody>
      </p:sp>
    </p:spTree>
    <p:extLst>
      <p:ext uri="{BB962C8B-B14F-4D97-AF65-F5344CB8AC3E}">
        <p14:creationId xmlns="" xmlns:p14="http://schemas.microsoft.com/office/powerpoint/2010/main" val="389504567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000" b="1" dirty="0" err="1" smtClean="0"/>
              <a:t>Vue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d’ensemble</a:t>
            </a:r>
            <a:endParaRPr lang="en-US" sz="3000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Gouvernements: </a:t>
            </a:r>
            <a:endParaRPr lang="en-US" dirty="0"/>
          </a:p>
        </p:txBody>
      </p:sp>
      <p:sp>
        <p:nvSpPr>
          <p:cNvPr id="3075" name="Content Placeholder 2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10744" cy="3951288"/>
          </a:xfrm>
          <a:ln>
            <a:solidFill>
              <a:srgbClr val="679D2B"/>
            </a:solidFill>
          </a:ln>
        </p:spPr>
        <p:txBody>
          <a:bodyPr/>
          <a:lstStyle/>
          <a:p>
            <a:pPr algn="just" eaLnBrk="1" hangingPunct="1"/>
            <a:r>
              <a:rPr lang="fr-FR" sz="2400" dirty="0" smtClean="0"/>
              <a:t>Peuvent utiliser pour atteindre leurs objectifs pour l’alimentation et l’agriculture: </a:t>
            </a:r>
          </a:p>
          <a:p>
            <a:pPr algn="just" eaLnBrk="1" hangingPunct="1"/>
            <a:r>
              <a:rPr lang="fr-FR" sz="2800" dirty="0" smtClean="0"/>
              <a:t> 	Politiques</a:t>
            </a:r>
          </a:p>
          <a:p>
            <a:pPr algn="just" eaLnBrk="1" hangingPunct="1"/>
            <a:r>
              <a:rPr lang="fr-FR" sz="2800" dirty="0" smtClean="0"/>
              <a:t>	Dépenses publiques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r-FR" dirty="0" smtClean="0"/>
              <a:t>Projet SPAAA :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5076056" y="2174875"/>
            <a:ext cx="3888432" cy="3951288"/>
          </a:xfrm>
          <a:noFill/>
          <a:ln w="9525">
            <a:solidFill>
              <a:srgbClr val="679D2B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just" eaLnBrk="1" hangingPunct="1"/>
            <a:r>
              <a:rPr lang="fr-FR" sz="2800" dirty="0" smtClean="0"/>
              <a:t>Incitations et pénalisations liées aux politiques </a:t>
            </a:r>
          </a:p>
          <a:p>
            <a:pPr algn="just" eaLnBrk="1" hangingPunct="1"/>
            <a:r>
              <a:rPr lang="fr-FR" sz="2800" dirty="0" smtClean="0"/>
              <a:t>Dépenses publiques, y compris budget national et les flux d’aide</a:t>
            </a:r>
          </a:p>
          <a:p>
            <a:pPr algn="just" eaLnBrk="1" hangingPunct="1"/>
            <a:r>
              <a:rPr lang="fr-FR" sz="2800" dirty="0" smtClean="0"/>
              <a:t>Indicateurs de développement et performance</a:t>
            </a:r>
          </a:p>
          <a:p>
            <a:pPr algn="just" eaLnBrk="1" hangingPunct="1"/>
            <a:endParaRPr lang="en-US" dirty="0" smtClean="0"/>
          </a:p>
        </p:txBody>
      </p:sp>
      <p:sp>
        <p:nvSpPr>
          <p:cNvPr id="4" name="Up-Down Arrow 3"/>
          <p:cNvSpPr/>
          <p:nvPr/>
        </p:nvSpPr>
        <p:spPr>
          <a:xfrm rot="5400000">
            <a:off x="3635896" y="3284984"/>
            <a:ext cx="1224136" cy="2232248"/>
          </a:xfrm>
          <a:prstGeom prst="upDownArrow">
            <a:avLst/>
          </a:prstGeom>
          <a:solidFill>
            <a:schemeClr val="accent6">
              <a:lumMod val="20000"/>
              <a:lumOff val="80000"/>
              <a:alpha val="1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b="1" dirty="0" err="1" smtClean="0"/>
              <a:t>Vue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d’ensemble</a:t>
            </a:r>
            <a:r>
              <a:rPr lang="en-US" b="1" dirty="0" smtClean="0"/>
              <a:t> (suite)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rgbClr val="679D2B"/>
            </a:solidFill>
          </a:ln>
        </p:spPr>
        <p:txBody>
          <a:bodyPr/>
          <a:lstStyle/>
          <a:p>
            <a:r>
              <a:rPr lang="fr-FR" dirty="0" smtClean="0"/>
              <a:t>Analyses des I/P et DP requièrent un travail pour générer de nouvelles informations et des indicateurs de base</a:t>
            </a:r>
          </a:p>
          <a:p>
            <a:r>
              <a:rPr lang="fr-FR" dirty="0" smtClean="0"/>
              <a:t>Analyse des IDP repose des données secondaires;</a:t>
            </a:r>
          </a:p>
          <a:p>
            <a:endParaRPr lang="fr-FR" sz="2400" dirty="0" smtClean="0"/>
          </a:p>
          <a:p>
            <a:endParaRPr lang="fr-FR" sz="2400" dirty="0" smtClean="0"/>
          </a:p>
          <a:p>
            <a:pPr lvl="1">
              <a:buNone/>
            </a:pPr>
            <a:r>
              <a:rPr lang="fr-FR" sz="3200" b="1" dirty="0" smtClean="0"/>
              <a:t>Chaque fois que possible, établir des liens entre l’environnement des politiques et les performances du secteur agricole</a:t>
            </a:r>
            <a:endParaRPr lang="fr-FR" sz="3200" b="1" dirty="0"/>
          </a:p>
        </p:txBody>
      </p:sp>
    </p:spTree>
    <p:extLst>
      <p:ext uri="{BB962C8B-B14F-4D97-AF65-F5344CB8AC3E}">
        <p14:creationId xmlns="" xmlns:p14="http://schemas.microsoft.com/office/powerpoint/2010/main" val="94591990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pPr algn="ctr">
              <a:buFont typeface="Arial" charset="0"/>
              <a:buNone/>
            </a:pPr>
            <a:endParaRPr lang="en-US" sz="4000" b="1" i="1" dirty="0" smtClean="0"/>
          </a:p>
          <a:p>
            <a:pPr algn="ctr">
              <a:buFont typeface="Arial" charset="0"/>
              <a:buNone/>
            </a:pPr>
            <a:r>
              <a:rPr lang="en-US" sz="4000" b="1" i="1" dirty="0" smtClean="0"/>
              <a:t>Merci!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052736"/>
            <a:ext cx="8507288" cy="576039"/>
          </a:xfrm>
        </p:spPr>
        <p:txBody>
          <a:bodyPr rtlCol="0">
            <a:normAutofit/>
          </a:bodyPr>
          <a:lstStyle/>
          <a:p>
            <a:pPr lvl="0" algn="ctr" fontAlgn="auto">
              <a:spcAft>
                <a:spcPts val="0"/>
              </a:spcAft>
              <a:defRPr/>
            </a:pPr>
            <a:r>
              <a:rPr lang="fr-FR" sz="3000" b="1" dirty="0" smtClean="0"/>
              <a:t>Analyse des prix et politiques publiques</a:t>
            </a:r>
            <a:endParaRPr lang="fr-FR" sz="3000" dirty="0" smtClean="0"/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buFont typeface="Arial" charset="0"/>
              <a:buNone/>
            </a:pP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 eaLnBrk="1" hangingPunct="1">
              <a:buFont typeface="Arial" charset="0"/>
              <a:buNone/>
            </a:pPr>
            <a:r>
              <a:rPr lang="fr-FR" b="1" dirty="0" smtClean="0"/>
              <a:t>Objectif:</a:t>
            </a:r>
          </a:p>
          <a:p>
            <a:pPr marL="0" algn="just" eaLnBrk="1" hangingPunct="1"/>
            <a:r>
              <a:rPr lang="fr-FR" dirty="0" smtClean="0"/>
              <a:t>Examiner les incitations/ pénalisations  par les prix</a:t>
            </a:r>
          </a:p>
          <a:p>
            <a:pPr marL="0" algn="just" eaLnBrk="1" hangingPunct="1"/>
            <a:r>
              <a:rPr lang="fr-FR" dirty="0" smtClean="0"/>
              <a:t>Examiner les dépenses publiques </a:t>
            </a:r>
          </a:p>
          <a:p>
            <a:pPr marL="0" algn="just" eaLnBrk="1" hangingPunct="1">
              <a:buNone/>
            </a:pPr>
            <a:r>
              <a:rPr lang="fr-FR" dirty="0" smtClean="0"/>
              <a:t>et </a:t>
            </a:r>
          </a:p>
          <a:p>
            <a:pPr marL="0" algn="just" eaLnBrk="1" hangingPunct="1"/>
            <a:r>
              <a:rPr lang="fr-FR" dirty="0" smtClean="0"/>
              <a:t>Analyser/évaluer les liens entre les politiques du Gouvernement: I/P et DP </a:t>
            </a:r>
          </a:p>
          <a:p>
            <a:pPr algn="just" eaLnBrk="1" hangingPunct="1">
              <a:buFont typeface="Arial" charset="0"/>
              <a:buNone/>
            </a:pP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 eaLnBrk="1" hangingPunct="1">
              <a:buFont typeface="Arial" charset="0"/>
              <a:buNone/>
            </a:pP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49316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16224"/>
            <a:ext cx="8229600" cy="4349080"/>
          </a:xfrm>
        </p:spPr>
        <p:txBody>
          <a:bodyPr rtlCol="0">
            <a:normAutofit/>
          </a:bodyPr>
          <a:lstStyle/>
          <a:p>
            <a:pPr eaLnBrk="1" fontAlgn="auto" hangingPunct="1">
              <a:lnSpc>
                <a:spcPct val="15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sz="2400" dirty="0" smtClean="0"/>
              <a:t>L’intervention gouvernementale peut accélérer la croissance économique </a:t>
            </a:r>
          </a:p>
          <a:p>
            <a:pPr eaLnBrk="1" fontAlgn="auto" hangingPunct="1">
              <a:lnSpc>
                <a:spcPct val="15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sz="2400" dirty="0" smtClean="0"/>
              <a:t>Les politiques peuvent corriger des imperfections du marché </a:t>
            </a:r>
          </a:p>
          <a:p>
            <a:pPr lvl="1" eaLnBrk="1" fontAlgn="auto" hangingPunct="1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fr-FR" sz="2300" dirty="0" smtClean="0"/>
              <a:t>crédit rural, énergie, etc.</a:t>
            </a:r>
          </a:p>
          <a:p>
            <a:pPr eaLnBrk="1" fontAlgn="auto" hangingPunct="1">
              <a:lnSpc>
                <a:spcPct val="15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sz="2400" dirty="0" smtClean="0"/>
              <a:t>Les politiques peuvent réduire les impacts des externalités</a:t>
            </a:r>
          </a:p>
          <a:p>
            <a:pPr lvl="1" eaLnBrk="1" fontAlgn="auto" hangingPunct="1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fr-FR" sz="2300" dirty="0" smtClean="0"/>
              <a:t>pollution de l’environnement, utilisation exagérées des ressources, érosion du sol, etc.</a:t>
            </a:r>
            <a:endParaRPr lang="en-US" sz="23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79512" y="1052761"/>
            <a:ext cx="8507288" cy="576039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marL="514350" lvl="0" indent="-514350" algn="ctr" fontAlgn="auto">
              <a:spcAft>
                <a:spcPts val="0"/>
              </a:spcAft>
              <a:defRPr/>
            </a:pPr>
            <a:r>
              <a:rPr lang="en-US" sz="3000" b="1" dirty="0" smtClean="0">
                <a:latin typeface="+mj-lt"/>
              </a:rPr>
              <a:t>La </a:t>
            </a:r>
            <a:r>
              <a:rPr lang="en-US" sz="3000" b="1" dirty="0" err="1" smtClean="0">
                <a:latin typeface="+mj-lt"/>
              </a:rPr>
              <a:t>logique</a:t>
            </a:r>
            <a:r>
              <a:rPr lang="en-US" sz="3000" b="1" dirty="0" smtClean="0">
                <a:latin typeface="+mj-lt"/>
              </a:rPr>
              <a:t> des </a:t>
            </a:r>
            <a:r>
              <a:rPr lang="en-US" sz="3000" b="1" dirty="0" err="1" smtClean="0">
                <a:latin typeface="+mj-lt"/>
              </a:rPr>
              <a:t>politiques</a:t>
            </a:r>
            <a:r>
              <a:rPr lang="en-US" sz="3000" b="1" dirty="0" smtClean="0">
                <a:latin typeface="+mj-lt"/>
              </a:rPr>
              <a:t> </a:t>
            </a:r>
            <a:r>
              <a:rPr lang="en-US" sz="3000" b="1" dirty="0" err="1" smtClean="0">
                <a:latin typeface="+mj-lt"/>
              </a:rPr>
              <a:t>gouvernementales</a:t>
            </a:r>
            <a:endParaRPr kumimoji="0" lang="en-US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281750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457200" y="1816224"/>
            <a:ext cx="8229600" cy="4349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lnSpcReduction="10000"/>
          </a:bodyPr>
          <a:lstStyle/>
          <a:p>
            <a:pPr marL="342900" lvl="0" indent="-342900" fontAlgn="auto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fr-FR" sz="2600" b="1" dirty="0" smtClean="0">
                <a:latin typeface="+mn-lt"/>
              </a:rPr>
              <a:t>Les impacts dépendent:</a:t>
            </a:r>
          </a:p>
          <a:p>
            <a:pPr marL="342900" lvl="0" indent="-342900" fontAlgn="auto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sz="2600" dirty="0" smtClean="0">
                <a:latin typeface="+mn-lt"/>
              </a:rPr>
              <a:t>Des objectifs ou buts des décideurs</a:t>
            </a:r>
          </a:p>
          <a:p>
            <a:pPr marL="342900" lvl="0" indent="-342900" fontAlgn="auto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sz="2600" dirty="0" smtClean="0">
                <a:latin typeface="+mn-lt"/>
              </a:rPr>
              <a:t>Des limitations dues aux réalités économiques</a:t>
            </a:r>
          </a:p>
          <a:p>
            <a:pPr marL="342900" lvl="0" indent="-342900" fontAlgn="auto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sz="2600" dirty="0" smtClean="0">
                <a:latin typeface="+mn-lt"/>
              </a:rPr>
              <a:t>Des instruments utilisés par les gouvernements </a:t>
            </a:r>
          </a:p>
          <a:p>
            <a:pPr marL="342900" lvl="0" indent="-342900" fontAlgn="auto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fr-FR" sz="2200" u="sng" dirty="0" smtClean="0">
                <a:solidFill>
                  <a:srgbClr val="679D2B"/>
                </a:solidFill>
                <a:latin typeface="+mn-lt"/>
              </a:rPr>
              <a:t>Note:</a:t>
            </a:r>
          </a:p>
          <a:p>
            <a:pPr lvl="0" indent="-342900" fontAlgn="auto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fr-FR" sz="2200" dirty="0" smtClean="0">
                <a:solidFill>
                  <a:srgbClr val="679D2B"/>
                </a:solidFill>
                <a:latin typeface="+mn-lt"/>
              </a:rPr>
              <a:t>Des compromis sont souvent nécessaires pour atteindre des objectifs politiques différents et parfois concurrents. </a:t>
            </a:r>
            <a:endParaRPr kumimoji="0" lang="fr-FR" sz="2800" b="0" i="0" u="none" strike="noStrike" kern="1200" cap="none" spc="0" normalizeH="0" baseline="0" noProof="0" dirty="0" smtClean="0">
              <a:ln>
                <a:noFill/>
              </a:ln>
              <a:solidFill>
                <a:srgbClr val="679D2B"/>
              </a:solidFill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79512" y="1052761"/>
            <a:ext cx="8507288" cy="576039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lvl="0" algn="ctr" fontAlgn="auto">
              <a:spcAft>
                <a:spcPts val="0"/>
              </a:spcAft>
              <a:defRPr/>
            </a:pPr>
            <a:r>
              <a:rPr lang="en-US" sz="3000" b="1" dirty="0">
                <a:latin typeface="+mj-lt"/>
              </a:rPr>
              <a:t>Impacts </a:t>
            </a:r>
            <a:r>
              <a:rPr lang="en-US" sz="3000" b="1" dirty="0" smtClean="0">
                <a:latin typeface="+mj-lt"/>
              </a:rPr>
              <a:t>des </a:t>
            </a:r>
            <a:r>
              <a:rPr lang="en-US" sz="3000" b="1" dirty="0" err="1" smtClean="0">
                <a:latin typeface="+mj-lt"/>
              </a:rPr>
              <a:t>politiques</a:t>
            </a:r>
            <a:r>
              <a:rPr lang="en-US" sz="3000" b="1" dirty="0" smtClean="0">
                <a:latin typeface="+mj-lt"/>
              </a:rPr>
              <a:t> </a:t>
            </a:r>
            <a:r>
              <a:rPr lang="en-US" sz="3000" b="1" dirty="0" err="1" smtClean="0">
                <a:latin typeface="+mj-lt"/>
              </a:rPr>
              <a:t>gouvernementales</a:t>
            </a:r>
            <a:endParaRPr kumimoji="0" lang="en-US" sz="30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1083795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79512" y="1052761"/>
            <a:ext cx="8507288" cy="576039"/>
          </a:xfrm>
          <a:prstGeom prst="rect">
            <a:avLst/>
          </a:prstGeom>
        </p:spPr>
        <p:txBody>
          <a:bodyPr rtlCol="0">
            <a:normAutofit fontScale="85000" lnSpcReduction="10000"/>
          </a:bodyPr>
          <a:lstStyle/>
          <a:p>
            <a:pPr lvl="0" algn="ctr" fontAlgn="auto">
              <a:spcAft>
                <a:spcPts val="0"/>
              </a:spcAft>
              <a:defRPr/>
            </a:pPr>
            <a:r>
              <a:rPr lang="en-US" sz="3000" b="1" dirty="0" err="1" smtClean="0">
                <a:latin typeface="+mj-lt"/>
              </a:rPr>
              <a:t>Objectifs</a:t>
            </a:r>
            <a:r>
              <a:rPr lang="en-US" sz="3000" b="1" dirty="0" smtClean="0">
                <a:latin typeface="+mj-lt"/>
              </a:rPr>
              <a:t> </a:t>
            </a:r>
            <a:r>
              <a:rPr lang="en-US" sz="3000" b="1" dirty="0" err="1" smtClean="0">
                <a:latin typeface="+mj-lt"/>
              </a:rPr>
              <a:t>généneraux</a:t>
            </a:r>
            <a:r>
              <a:rPr lang="en-US" sz="3000" b="1" dirty="0" smtClean="0">
                <a:latin typeface="+mj-lt"/>
              </a:rPr>
              <a:t> des </a:t>
            </a:r>
            <a:r>
              <a:rPr lang="en-US" sz="3000" b="1" dirty="0" err="1" smtClean="0">
                <a:latin typeface="+mj-lt"/>
              </a:rPr>
              <a:t>politiques</a:t>
            </a:r>
            <a:r>
              <a:rPr lang="en-US" sz="3000" b="1" dirty="0" smtClean="0">
                <a:latin typeface="+mj-lt"/>
              </a:rPr>
              <a:t> </a:t>
            </a:r>
            <a:r>
              <a:rPr lang="en-US" sz="3000" b="1" dirty="0" err="1" smtClean="0">
                <a:latin typeface="+mj-lt"/>
              </a:rPr>
              <a:t>gouvernementales</a:t>
            </a:r>
            <a:r>
              <a:rPr lang="en-US" sz="3000" b="1" dirty="0" smtClean="0">
                <a:latin typeface="+mj-lt"/>
              </a:rPr>
              <a:t> (1/2)</a:t>
            </a:r>
            <a:endParaRPr kumimoji="0" lang="en-US" sz="30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457200" y="1816224"/>
            <a:ext cx="8229600" cy="4349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62500" lnSpcReduction="20000"/>
          </a:bodyPr>
          <a:lstStyle/>
          <a:p>
            <a:pPr marL="342900" lvl="0" indent="-342900" fontAlgn="auto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sz="3700" dirty="0" smtClean="0">
                <a:latin typeface="+mn-lt"/>
              </a:rPr>
              <a:t>Allocation efficace des ressources pour améliorer la productivité agricole (But politique important en général) </a:t>
            </a:r>
          </a:p>
          <a:p>
            <a:pPr marL="342900" lvl="0" indent="-342900" fontAlgn="auto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sz="3700" dirty="0" smtClean="0">
                <a:latin typeface="+mn-lt"/>
              </a:rPr>
              <a:t>Augmentation de l’efficacité de production pour qu’un pays puisse obtenir une part de marché significative (contexte de globalisation du commerce basée sur les avantages comparatifs dans la production)</a:t>
            </a:r>
          </a:p>
          <a:p>
            <a:pPr marL="342900" lvl="0" indent="-342900" fontAlgn="auto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sz="3700" dirty="0" smtClean="0">
                <a:latin typeface="+mn-lt"/>
              </a:rPr>
              <a:t>Équité de distribution des revenus (basée sur des politiques concentrées sur des groupes spéciaux de la société)</a:t>
            </a:r>
            <a:endParaRPr kumimoji="0" lang="fr-FR" sz="37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uLnTx/>
              <a:uFillTx/>
              <a:latin typeface="+mn-lt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4759018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179512" y="1052761"/>
            <a:ext cx="8507288" cy="576039"/>
          </a:xfrm>
          <a:prstGeom prst="rect">
            <a:avLst/>
          </a:prstGeom>
        </p:spPr>
        <p:txBody>
          <a:bodyPr rtlCol="0">
            <a:normAutofit fontScale="85000" lnSpcReduction="10000"/>
          </a:bodyPr>
          <a:lstStyle/>
          <a:p>
            <a:pPr lvl="0" algn="ctr" fontAlgn="auto">
              <a:spcAft>
                <a:spcPts val="0"/>
              </a:spcAft>
              <a:defRPr/>
            </a:pPr>
            <a:r>
              <a:rPr lang="fr-FR" sz="3000" b="1" dirty="0" smtClean="0">
                <a:latin typeface="+mj-lt"/>
              </a:rPr>
              <a:t>Objectifs généraux des politiques gouvernementales(2/2</a:t>
            </a:r>
            <a:r>
              <a:rPr lang="en-US" sz="3000" b="1" dirty="0" smtClean="0">
                <a:latin typeface="+mj-lt"/>
              </a:rPr>
              <a:t>)</a:t>
            </a:r>
            <a:endParaRPr kumimoji="0" lang="en-US" sz="30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457200" y="1816224"/>
            <a:ext cx="8229600" cy="4349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342900" lvl="0" indent="-342900" fontAlgn="auto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sz="2400" b="1" dirty="0" smtClean="0">
                <a:latin typeface="+mn-lt"/>
              </a:rPr>
              <a:t>Objectif d’équité </a:t>
            </a:r>
            <a:r>
              <a:rPr lang="fr-FR" sz="2400" dirty="0" smtClean="0">
                <a:latin typeface="+mn-lt"/>
              </a:rPr>
              <a:t>: réduction de l’écart entre les revenus les plus faibles et les revenus les plus élevés </a:t>
            </a:r>
          </a:p>
          <a:p>
            <a:pPr marL="800100" lvl="1" indent="-342900" fontAlgn="auto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fr-FR" sz="2200" dirty="0" smtClean="0">
                <a:latin typeface="+mn-lt"/>
              </a:rPr>
              <a:t>afin de réduire la pauvreté et maintenir l’harmonie sociale.  </a:t>
            </a:r>
          </a:p>
          <a:p>
            <a:pPr marL="342900" lvl="0" indent="-342900" fontAlgn="auto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sz="2400" b="1" dirty="0" smtClean="0">
                <a:latin typeface="+mn-lt"/>
              </a:rPr>
              <a:t>Objectif de sécurité</a:t>
            </a:r>
            <a:r>
              <a:rPr lang="fr-FR" sz="2400" dirty="0" smtClean="0">
                <a:latin typeface="+mn-lt"/>
              </a:rPr>
              <a:t>: la stabilité économique et dans le cas de la sécurité alimentaire à améliorer l’accès pour tous à un prix abordable et stable</a:t>
            </a:r>
            <a:endParaRPr lang="en-US" sz="2400" dirty="0">
              <a:latin typeface="+mn-lt"/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467544" y="5157192"/>
            <a:ext cx="8352928" cy="936104"/>
          </a:xfrm>
          <a:prstGeom prst="rightArrow">
            <a:avLst>
              <a:gd name="adj1" fmla="val 50000"/>
              <a:gd name="adj2" fmla="val 51391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Question: </a:t>
            </a:r>
            <a:r>
              <a:rPr lang="en-US" sz="2400" b="1" dirty="0" err="1" smtClean="0"/>
              <a:t>Quels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sont</a:t>
            </a:r>
            <a:r>
              <a:rPr lang="en-US" sz="2400" b="1" dirty="0" smtClean="0"/>
              <a:t> les </a:t>
            </a:r>
            <a:r>
              <a:rPr lang="en-US" sz="2400" b="1" dirty="0" err="1" smtClean="0"/>
              <a:t>objectifs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politiques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clés</a:t>
            </a:r>
            <a:r>
              <a:rPr lang="en-US" sz="2400" b="1" dirty="0" smtClean="0"/>
              <a:t> au Burkina? </a:t>
            </a:r>
            <a:endParaRPr lang="en-US" sz="2400" b="1" dirty="0"/>
          </a:p>
        </p:txBody>
      </p:sp>
    </p:spTree>
    <p:extLst>
      <p:ext uri="{BB962C8B-B14F-4D97-AF65-F5344CB8AC3E}">
        <p14:creationId xmlns="" xmlns:p14="http://schemas.microsoft.com/office/powerpoint/2010/main" val="212439737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79512" y="1052761"/>
            <a:ext cx="8507288" cy="576039"/>
          </a:xfrm>
          <a:prstGeom prst="rect">
            <a:avLst/>
          </a:prstGeom>
        </p:spPr>
        <p:txBody>
          <a:bodyPr rtlCol="0">
            <a:noAutofit/>
          </a:bodyPr>
          <a:lstStyle/>
          <a:p>
            <a:pPr lvl="0" algn="ctr" fontAlgn="auto">
              <a:spcAft>
                <a:spcPts val="0"/>
              </a:spcAft>
              <a:defRPr/>
            </a:pPr>
            <a:r>
              <a:rPr lang="fr-FR" sz="2300" b="1" dirty="0" smtClean="0">
                <a:latin typeface="+mj-lt"/>
              </a:rPr>
              <a:t>Principales contraintes limitant les impacts des politiques agricoles</a:t>
            </a:r>
            <a:endParaRPr kumimoji="0" lang="fr-FR" sz="2300" b="0" i="0" u="none" strike="noStrike" kern="1200" cap="none" spc="0" normalizeH="0" baseline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467544" y="1700808"/>
            <a:ext cx="8424936" cy="4464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342900" indent="-342900" eaLnBrk="1" fontAlgn="auto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sz="1950" b="1" dirty="0" smtClean="0">
                <a:solidFill>
                  <a:srgbClr val="FF0000"/>
                </a:solidFill>
                <a:latin typeface="+mn-lt"/>
              </a:rPr>
              <a:t>Offre</a:t>
            </a:r>
            <a:r>
              <a:rPr lang="fr-FR" sz="1950" dirty="0" smtClean="0">
                <a:latin typeface="+mn-lt"/>
              </a:rPr>
              <a:t>: la production domestique est limitée par les ressources, les technologies, le prix relatif des intrants et les capacités de gestion</a:t>
            </a:r>
          </a:p>
          <a:p>
            <a:pPr marL="342900" indent="-342900" eaLnBrk="1" fontAlgn="auto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sz="1950" b="1" dirty="0" smtClean="0">
                <a:solidFill>
                  <a:srgbClr val="FF0000"/>
                </a:solidFill>
                <a:latin typeface="+mn-lt"/>
              </a:rPr>
              <a:t>Demande</a:t>
            </a:r>
            <a:r>
              <a:rPr lang="fr-FR" sz="1950" dirty="0" smtClean="0">
                <a:latin typeface="+mn-lt"/>
              </a:rPr>
              <a:t>: la consommation domestique est limitée par la population, les revenus, les goûts et le prix relatifs des produits </a:t>
            </a:r>
          </a:p>
          <a:p>
            <a:pPr marL="342900" indent="-342900" eaLnBrk="1" fontAlgn="auto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sz="1950" b="1" dirty="0" smtClean="0">
                <a:solidFill>
                  <a:srgbClr val="FF0000"/>
                </a:solidFill>
                <a:latin typeface="+mn-lt"/>
              </a:rPr>
              <a:t>Prix mondiaux: </a:t>
            </a:r>
            <a:r>
              <a:rPr lang="fr-FR" sz="1950" dirty="0" smtClean="0">
                <a:latin typeface="+mn-lt"/>
              </a:rPr>
              <a:t>déterminent le niveau </a:t>
            </a:r>
          </a:p>
          <a:p>
            <a:pPr marL="342900" indent="-342900" eaLnBrk="1" fontAlgn="auto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sz="1950" dirty="0" smtClean="0">
                <a:latin typeface="+mn-lt"/>
              </a:rPr>
              <a:t>des importations qui augmentent l’approvisionnement domestique  </a:t>
            </a:r>
          </a:p>
          <a:p>
            <a:pPr marL="342900" indent="-342900" fontAlgn="auto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sz="1950" dirty="0" smtClean="0">
                <a:latin typeface="+mn-lt"/>
              </a:rPr>
              <a:t> des exportations qui accroissent les marchés pour la production domestique </a:t>
            </a:r>
            <a:endParaRPr lang="fr-FR" sz="1950" dirty="0">
              <a:latin typeface="+mn-lt"/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395536" y="5085184"/>
            <a:ext cx="8496944" cy="1296144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 </a:t>
            </a:r>
            <a:r>
              <a:rPr lang="fr-FR" sz="2400" b="1" dirty="0" smtClean="0"/>
              <a:t>Question: quelles sont les principales contraintes à la production agricole au Burkina? </a:t>
            </a:r>
            <a:endParaRPr lang="fr-FR" sz="2000" b="1" dirty="0" smtClean="0"/>
          </a:p>
        </p:txBody>
      </p:sp>
    </p:spTree>
    <p:extLst>
      <p:ext uri="{BB962C8B-B14F-4D97-AF65-F5344CB8AC3E}">
        <p14:creationId xmlns="" xmlns:p14="http://schemas.microsoft.com/office/powerpoint/2010/main" val="114426650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179512" y="1052761"/>
            <a:ext cx="8507288" cy="576039"/>
          </a:xfrm>
          <a:prstGeom prst="rect">
            <a:avLst/>
          </a:prstGeom>
        </p:spPr>
        <p:txBody>
          <a:bodyPr rtlCol="0">
            <a:normAutofit fontScale="77500" lnSpcReduction="20000"/>
          </a:bodyPr>
          <a:lstStyle/>
          <a:p>
            <a:pPr lvl="0" algn="ctr" fontAlgn="auto">
              <a:spcAft>
                <a:spcPts val="0"/>
              </a:spcAft>
              <a:defRPr/>
            </a:pPr>
            <a:r>
              <a:rPr lang="fr-FR" sz="3000" b="1" dirty="0" smtClean="0">
                <a:latin typeface="+mj-lt"/>
              </a:rPr>
              <a:t>Types de politiques influençant les prix des produits agricoles</a:t>
            </a:r>
            <a:endParaRPr kumimoji="0" lang="en-US" sz="30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467544" y="1556792"/>
            <a:ext cx="8424936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342900" indent="-342900" fontAlgn="auto">
              <a:lnSpc>
                <a:spcPct val="130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sz="2200" b="1" dirty="0" smtClean="0">
                <a:latin typeface="+mn-lt"/>
              </a:rPr>
              <a:t>Politiques de prix agricoles</a:t>
            </a:r>
            <a:r>
              <a:rPr lang="fr-FR" sz="2200" dirty="0" smtClean="0">
                <a:latin typeface="+mn-lt"/>
              </a:rPr>
              <a:t>: en général axées sur un produit , ou un ou plusieurs produits ou encore orientées sur des moyens de productions  </a:t>
            </a:r>
          </a:p>
          <a:p>
            <a:pPr marL="342900" indent="-342900" fontAlgn="auto">
              <a:lnSpc>
                <a:spcPct val="130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sz="2200" b="1" dirty="0" smtClean="0">
                <a:latin typeface="+mn-lt"/>
              </a:rPr>
              <a:t>Les politiques macro-économiques:  </a:t>
            </a:r>
            <a:r>
              <a:rPr lang="fr-FR" sz="2200" dirty="0" smtClean="0">
                <a:latin typeface="+mn-lt"/>
              </a:rPr>
              <a:t>ont tendance à influencer tous les secteurs de l’économie</a:t>
            </a:r>
          </a:p>
          <a:p>
            <a:pPr marL="342900" indent="-342900" eaLnBrk="1" fontAlgn="auto" hangingPunct="1">
              <a:lnSpc>
                <a:spcPct val="130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sz="2200" b="1" dirty="0" smtClean="0">
                <a:latin typeface="+mn-lt"/>
              </a:rPr>
              <a:t>Les investissements du gouvernement:  </a:t>
            </a:r>
            <a:r>
              <a:rPr lang="fr-FR" sz="2200" dirty="0" smtClean="0">
                <a:latin typeface="+mn-lt"/>
              </a:rPr>
              <a:t>dépenses publiques du budget ayant un effet sur divers groupes agricoles selon les investissements</a:t>
            </a:r>
          </a:p>
          <a:p>
            <a:pPr marL="342900" indent="-342900" eaLnBrk="1" fontAlgn="auto" hangingPunct="1">
              <a:lnSpc>
                <a:spcPct val="130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sz="2200" b="1" dirty="0" smtClean="0">
                <a:latin typeface="+mn-lt"/>
              </a:rPr>
              <a:t>Les politiques des gouvernements étrangers </a:t>
            </a:r>
            <a:r>
              <a:rPr lang="fr-FR" sz="2200" dirty="0" smtClean="0">
                <a:latin typeface="+mn-lt"/>
              </a:rPr>
              <a:t>via l’aide et l’assistance technique</a:t>
            </a:r>
            <a:endParaRPr lang="fr-FR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2607042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2493</TotalTime>
  <Words>1735</Words>
  <Application>Microsoft Office PowerPoint</Application>
  <PresentationFormat>On-screen Show (4:3)</PresentationFormat>
  <Paragraphs>193</Paragraphs>
  <Slides>28</Slides>
  <Notes>4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0" baseType="lpstr">
      <vt:lpstr>Office Theme</vt:lpstr>
      <vt:lpstr>Photo Editor Photo</vt:lpstr>
      <vt:lpstr>Suivi des politiques agricoles et alimentaires en Afrique (SPAAA): Contexte des politiques</vt:lpstr>
      <vt:lpstr>Slide 2</vt:lpstr>
      <vt:lpstr>Analyse des prix et politiques publiques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Vue d’ensemble</vt:lpstr>
      <vt:lpstr>Vue d’ensemble (suite)</vt:lpstr>
      <vt:lpstr>Slide 28</vt:lpstr>
    </vt:vector>
  </TitlesOfParts>
  <Company>FAO of the UN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MAFA P: Overview Methodology</dc:title>
  <dc:creator>Shapouri</dc:creator>
  <cp:lastModifiedBy>BarreiroHurle</cp:lastModifiedBy>
  <cp:revision>254</cp:revision>
  <dcterms:created xsi:type="dcterms:W3CDTF">2011-07-11T11:14:07Z</dcterms:created>
  <dcterms:modified xsi:type="dcterms:W3CDTF">2011-10-05T19:05:48Z</dcterms:modified>
</cp:coreProperties>
</file>