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5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257" r:id="rId27"/>
    <p:sldId id="298" r:id="rId28"/>
    <p:sldId id="279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asle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79D2B"/>
    <a:srgbClr val="78B8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>
        <p:scale>
          <a:sx n="86" d="100"/>
          <a:sy n="86" d="100"/>
        </p:scale>
        <p:origin x="-1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8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791309-742F-45FA-A67B-76BBD1AE97A4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950C41-73E5-435B-90F6-263B963C9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961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57838-7C0D-4876-AEE5-26A28402963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B476-E490-4BDB-9A2E-F000D9619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86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Trade-offs between categories of spending; short-term versus long-term policy objectives</a:t>
            </a: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784167-3566-4008-970D-60F0D86569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Note that in PE classification we measure annual expenditures on infrastructure.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6587F-B2EB-4511-9D79-2BFE145763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6D8-287F-493E-BA5F-47D06E874D59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9F51-5370-4016-BE0F-A9DDE607D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9A26-F34B-47E9-B0E7-3109C4A87033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32469-2F6E-42A7-BF3B-3F9592D1A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6317-A469-46CB-AB05-0338D12AAC0D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9455-CD3C-49DB-B949-4083B6A8C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1628800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79512" y="1052736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BE0A-9C2E-4B3F-9F78-5A25ECD19A92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3465-055E-4219-A2F8-F19F31940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E355-C36F-4B9F-8052-400D8E88CA14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6313-D3AC-4C7D-AFC1-ECB59EE2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FBB0-620A-468E-8DDD-BB815FA4C68F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3CA6-2608-4D25-AC37-69F3A36B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CBD3-81FF-4DD0-8505-6A909B4AB9BC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59C2-5C77-49CF-A3F7-DABE0E10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31A44-76A8-435B-A13C-4055E843BE40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19ED-0617-43CE-A438-FB968D09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8EAC-099D-47E6-826A-2B8F42CBAB3C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60-A141-4066-BF82-509400FB1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11FA-EA2C-408C-AA16-6C6EEFF64811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B78-2C26-4DAC-BDD8-B5BF0EE5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gatesfoundation.org/Pages/home.aspx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00113" y="115888"/>
          <a:ext cx="7621587" cy="865187"/>
        </p:xfrm>
        <a:graphic>
          <a:graphicData uri="http://schemas.openxmlformats.org/presentationml/2006/ole">
            <p:oleObj spid="_x0000_s1041" name="Photo Editor Photo" r:id="rId14" imgW="7621064" imgH="942857" progId="">
              <p:embed/>
            </p:oleObj>
          </a:graphicData>
        </a:graphic>
      </p:graphicFrame>
      <p:pic>
        <p:nvPicPr>
          <p:cNvPr id="21" name="Picture 10" descr="FA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12088" y="6237312"/>
            <a:ext cx="4016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 descr="59510f840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5650" y="6332561"/>
            <a:ext cx="3063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2769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A28A2-71D5-4B44-91B4-F24AC25C43DB}" type="datetimeFigureOut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D87A3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Bill &amp; Melinda Gates Foundation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35896" y="6237312"/>
            <a:ext cx="20161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des politiques agricoles et alimentaires en Afrique (SPAAA): Contexte des politiques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Module </a:t>
            </a:r>
            <a:r>
              <a:rPr lang="en-US" smtClean="0"/>
              <a:t>2.1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Impacts </a:t>
            </a:r>
            <a:r>
              <a:rPr lang="en-US" sz="3200" b="1" dirty="0" smtClean="0">
                <a:latin typeface="+mj-lt"/>
              </a:rPr>
              <a:t>des </a:t>
            </a:r>
            <a:r>
              <a:rPr lang="en-US" sz="3200" b="1" dirty="0" err="1" smtClean="0">
                <a:latin typeface="+mj-lt"/>
              </a:rPr>
              <a:t>politiques</a:t>
            </a:r>
            <a:r>
              <a:rPr lang="en-US" sz="3200" b="1" dirty="0" smtClean="0">
                <a:latin typeface="+mj-lt"/>
              </a:rPr>
              <a:t> de prix </a:t>
            </a:r>
            <a:r>
              <a:rPr lang="en-US" sz="3200" b="1" dirty="0" err="1" smtClean="0">
                <a:latin typeface="+mj-lt"/>
              </a:rPr>
              <a:t>agricoles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1816224"/>
            <a:ext cx="864096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>
                <a:latin typeface="+mn-lt"/>
              </a:rPr>
              <a:t>Incidences sur </a:t>
            </a:r>
            <a:r>
              <a:rPr lang="fr-FR" sz="2100" b="1" dirty="0" smtClean="0">
                <a:latin typeface="+mn-lt"/>
              </a:rPr>
              <a:t>producteurs</a:t>
            </a:r>
            <a:r>
              <a:rPr lang="fr-FR" sz="2100" dirty="0" smtClean="0">
                <a:latin typeface="+mn-lt"/>
              </a:rPr>
              <a:t>, </a:t>
            </a:r>
            <a:r>
              <a:rPr lang="fr-FR" sz="2100" b="1" dirty="0" smtClean="0">
                <a:latin typeface="+mn-lt"/>
              </a:rPr>
              <a:t>consommateurs</a:t>
            </a:r>
            <a:r>
              <a:rPr lang="fr-FR" sz="2100" dirty="0" smtClean="0">
                <a:latin typeface="+mn-lt"/>
              </a:rPr>
              <a:t> et </a:t>
            </a:r>
            <a:r>
              <a:rPr lang="fr-FR" sz="2100" b="1" dirty="0" smtClean="0">
                <a:latin typeface="+mn-lt"/>
              </a:rPr>
              <a:t>gouvernement</a:t>
            </a:r>
            <a:r>
              <a:rPr lang="fr-FR" sz="2100" dirty="0" smtClean="0">
                <a:latin typeface="+mn-lt"/>
              </a:rPr>
              <a:t> (budget)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>
                <a:latin typeface="+mn-lt"/>
              </a:rPr>
              <a:t>Selon le type de politique, il y aura des transferts entre deux groupes ou même sur les trois. 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>
                <a:latin typeface="+mn-lt"/>
              </a:rPr>
              <a:t>Dans tous les cas, un groupe perd et au moins un des groupes gagne.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1520" y="4509120"/>
            <a:ext cx="8424936" cy="172819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fr-FR" sz="2400" b="1" dirty="0" smtClean="0"/>
              <a:t>Question: Quelles sont les principales initiatives en matière de politiques de prix au Burkina?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6838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 err="1" smtClean="0">
                <a:latin typeface="+mj-lt"/>
              </a:rPr>
              <a:t>Impôts</a:t>
            </a:r>
            <a:r>
              <a:rPr lang="en-US" sz="3000" b="1" dirty="0" smtClean="0">
                <a:latin typeface="+mj-lt"/>
              </a:rPr>
              <a:t> et subventions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1816224"/>
            <a:ext cx="843528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Transferts entre le budget, les producteurs et les consommateurs</a:t>
            </a:r>
          </a:p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Impôts = transferts au bénéfice du gouvernement</a:t>
            </a:r>
          </a:p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Subventions  = ressources en moins pour le gouvernement</a:t>
            </a:r>
          </a:p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300" b="1" dirty="0" smtClean="0">
                <a:latin typeface="+mn-lt"/>
              </a:rPr>
              <a:t>Exemple d’effets de politique de prix à la production plus élevé que les prix internationaux</a:t>
            </a:r>
            <a:r>
              <a:rPr lang="fr-FR" sz="2300" dirty="0" smtClean="0">
                <a:latin typeface="+mn-lt"/>
              </a:rPr>
              <a:t>: 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latin typeface="+mn-lt"/>
              </a:rPr>
              <a:t>profit pour les producteurs;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latin typeface="+mn-lt"/>
              </a:rPr>
              <a:t>perte pour les consommateurs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latin typeface="+mn-lt"/>
              </a:rPr>
              <a:t>augmentation des dépenses budgétaires compensées par des hausses d’impôts (pertes pour le contribuable)</a:t>
            </a:r>
            <a:endParaRPr lang="fr-FR" sz="23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892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 err="1" smtClean="0">
                <a:latin typeface="+mj-lt"/>
              </a:rPr>
              <a:t>Politique</a:t>
            </a:r>
            <a:r>
              <a:rPr lang="en-US" sz="3000" b="1" dirty="0" smtClean="0">
                <a:latin typeface="+mj-lt"/>
              </a:rPr>
              <a:t> de </a:t>
            </a:r>
            <a:r>
              <a:rPr lang="en-US" sz="3000" b="1" dirty="0" err="1" smtClean="0">
                <a:latin typeface="+mj-lt"/>
              </a:rPr>
              <a:t>stabilisation</a:t>
            </a:r>
            <a:r>
              <a:rPr lang="en-US" sz="3000" b="1" dirty="0" smtClean="0">
                <a:latin typeface="+mj-lt"/>
              </a:rPr>
              <a:t> des prix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600" dirty="0" smtClean="0">
                <a:latin typeface="+mn-lt"/>
              </a:rPr>
              <a:t>Du fait des variations de production qui causent les fortes fluctuations de prix de marché d’un cycle au suivant. Cela comprend : 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600" dirty="0" smtClean="0">
                <a:latin typeface="+mn-lt"/>
              </a:rPr>
              <a:t>restrictions commerciales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600" dirty="0" smtClean="0">
                <a:latin typeface="+mn-lt"/>
              </a:rPr>
              <a:t>fixation des prix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600" dirty="0" smtClean="0">
                <a:latin typeface="+mn-lt"/>
              </a:rPr>
              <a:t>rationnement </a:t>
            </a:r>
          </a:p>
          <a:p>
            <a:pPr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600" dirty="0" smtClean="0">
                <a:latin typeface="+mn-lt"/>
              </a:rPr>
              <a:t>stockage privé</a:t>
            </a:r>
          </a:p>
          <a:p>
            <a:pPr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100" u="sng" dirty="0" smtClean="0">
                <a:latin typeface="+mn-lt"/>
              </a:rPr>
              <a:t>Note:</a:t>
            </a:r>
            <a:r>
              <a:rPr lang="en-US" sz="2100" dirty="0" smtClean="0">
                <a:latin typeface="+mn-lt"/>
              </a:rPr>
              <a:t> </a:t>
            </a:r>
            <a:r>
              <a:rPr lang="en-US" sz="2100" dirty="0" err="1" smtClean="0">
                <a:latin typeface="+mn-lt"/>
              </a:rPr>
              <a:t>L’assurance</a:t>
            </a:r>
            <a:r>
              <a:rPr lang="en-US" sz="2100" dirty="0" smtClean="0">
                <a:latin typeface="+mn-lt"/>
              </a:rPr>
              <a:t> </a:t>
            </a:r>
            <a:r>
              <a:rPr lang="en-US" sz="2100" dirty="0" err="1" smtClean="0">
                <a:latin typeface="+mn-lt"/>
              </a:rPr>
              <a:t>récolte</a:t>
            </a:r>
            <a:r>
              <a:rPr lang="en-US" sz="2100" dirty="0" smtClean="0">
                <a:latin typeface="+mn-lt"/>
              </a:rPr>
              <a:t>, les </a:t>
            </a:r>
            <a:r>
              <a:rPr lang="fr-FR" sz="2100" dirty="0" smtClean="0">
                <a:latin typeface="+mn-lt"/>
              </a:rPr>
              <a:t>marchés de contrats à terme et d'options sont des mécanismes qui réduisent l’incertitude entourant les prix et des revenus.</a:t>
            </a:r>
          </a:p>
          <a:p>
            <a:pPr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100" dirty="0" smtClean="0">
                <a:latin typeface="+mn-lt"/>
              </a:rPr>
              <a:t> Ces mécanismes sont rarement utilisés par les PED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6278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 smtClean="0">
                <a:latin typeface="+mj-lt"/>
              </a:rPr>
              <a:t>Restrictions au commerce international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5536" y="18448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Taxes ou quotas qui limitent soit les importations ou les exportations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000" dirty="0" smtClean="0">
                <a:latin typeface="+mj-lt"/>
              </a:rPr>
              <a:t>changent les niveau des prix domestiques 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000" dirty="0" smtClean="0">
                <a:latin typeface="+mj-lt"/>
              </a:rPr>
              <a:t>impact potentiel sur les producteurs et les consommateurs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Restrictions à l’importation : relève les prix intérieurs / prix mondiaux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Restrictions à l’exportation: baisse des prix intérieurs / prix mondiaux</a:t>
            </a:r>
            <a:endParaRPr lang="en-US" sz="2000" dirty="0">
              <a:latin typeface="+mj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9512" y="4509120"/>
            <a:ext cx="8640960" cy="172819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Questions: </a:t>
            </a:r>
            <a:r>
              <a:rPr lang="en-US" sz="2400" b="1" dirty="0" err="1" smtClean="0"/>
              <a:t>Quels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sont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principales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politiques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commerciales</a:t>
            </a:r>
            <a:r>
              <a:rPr lang="en-US" sz="2400" b="1" dirty="0" smtClean="0"/>
              <a:t> ?</a:t>
            </a:r>
          </a:p>
          <a:p>
            <a:pPr algn="ctr"/>
            <a:r>
              <a:rPr lang="en-US" sz="2400" b="1" dirty="0" err="1" smtClean="0"/>
              <a:t>Quels</a:t>
            </a:r>
            <a:r>
              <a:rPr lang="en-US" sz="2400" b="1" dirty="0" smtClean="0"/>
              <a:t> arbitrages </a:t>
            </a:r>
            <a:r>
              <a:rPr lang="en-US" sz="2400" b="1" dirty="0" err="1" smtClean="0"/>
              <a:t>producteurs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consommateurs</a:t>
            </a:r>
            <a:r>
              <a:rPr lang="en-US" sz="2400" b="1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20938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000" b="1" dirty="0" err="1" smtClean="0">
                <a:latin typeface="+mj-lt"/>
              </a:rPr>
              <a:t>Politiques</a:t>
            </a:r>
            <a:r>
              <a:rPr lang="en-US" sz="3000" b="1" dirty="0" smtClean="0">
                <a:latin typeface="+mj-lt"/>
              </a:rPr>
              <a:t> de prix des </a:t>
            </a:r>
            <a:r>
              <a:rPr lang="en-US" sz="3000" b="1" dirty="0" err="1" smtClean="0">
                <a:latin typeface="+mj-lt"/>
              </a:rPr>
              <a:t>facteurs</a:t>
            </a:r>
            <a:r>
              <a:rPr lang="en-US" sz="3000" b="1" dirty="0" smtClean="0">
                <a:latin typeface="+mj-lt"/>
              </a:rPr>
              <a:t> (</a:t>
            </a:r>
            <a:r>
              <a:rPr lang="en-US" sz="3000" b="1" dirty="0" err="1" smtClean="0">
                <a:latin typeface="+mj-lt"/>
              </a:rPr>
              <a:t>échangés</a:t>
            </a:r>
            <a:r>
              <a:rPr lang="en-US" sz="3000" b="1" dirty="0" smtClean="0">
                <a:latin typeface="+mj-lt"/>
              </a:rPr>
              <a:t> et non </a:t>
            </a:r>
            <a:r>
              <a:rPr lang="en-US" sz="3000" b="1" dirty="0" err="1" smtClean="0">
                <a:latin typeface="+mj-lt"/>
              </a:rPr>
              <a:t>échangés</a:t>
            </a:r>
            <a:r>
              <a:rPr lang="en-US" sz="3000" b="1" dirty="0" smtClean="0">
                <a:latin typeface="+mj-lt"/>
              </a:rPr>
              <a:t>)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00808"/>
            <a:ext cx="8229600" cy="45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latin typeface="+mn-lt"/>
              </a:rPr>
              <a:t>Affectent directement les coûts de la production agricole</a:t>
            </a:r>
          </a:p>
          <a:p>
            <a:pPr lvl="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latin typeface="+mn-lt"/>
              </a:rPr>
              <a:t>Cas des </a:t>
            </a:r>
            <a:r>
              <a:rPr lang="fr-FR" b="1" u="sng" dirty="0" smtClean="0">
                <a:latin typeface="+mn-lt"/>
              </a:rPr>
              <a:t>intrants échangés</a:t>
            </a:r>
            <a:r>
              <a:rPr lang="fr-FR" dirty="0" smtClean="0">
                <a:latin typeface="+mn-lt"/>
              </a:rPr>
              <a:t>, comme l’utilisation des fertilisants,  est simple. </a:t>
            </a:r>
          </a:p>
          <a:p>
            <a:pPr lvl="1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latin typeface="+mn-lt"/>
              </a:rPr>
              <a:t>Les prix intérieurs sont comparés aux prix internationaux  pour faire une estimation des impôts/subventions.</a:t>
            </a:r>
          </a:p>
          <a:p>
            <a:pPr lvl="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latin typeface="+mn-lt"/>
              </a:rPr>
              <a:t>Cas des </a:t>
            </a:r>
            <a:r>
              <a:rPr lang="fr-FR" b="1" dirty="0" smtClean="0">
                <a:latin typeface="+mn-lt"/>
              </a:rPr>
              <a:t>intrants non-échangés </a:t>
            </a:r>
            <a:r>
              <a:rPr lang="fr-FR" dirty="0" smtClean="0">
                <a:latin typeface="+mn-lt"/>
              </a:rPr>
              <a:t>= </a:t>
            </a:r>
            <a:r>
              <a:rPr lang="fr-FR" b="1" dirty="0" smtClean="0">
                <a:latin typeface="+mn-lt"/>
              </a:rPr>
              <a:t>terre, main-d'œuvre et capital</a:t>
            </a:r>
            <a:r>
              <a:rPr lang="fr-FR" dirty="0" smtClean="0">
                <a:latin typeface="+mn-lt"/>
              </a:rPr>
              <a:t>.  </a:t>
            </a:r>
          </a:p>
          <a:p>
            <a:pPr lvl="1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latin typeface="+mn-lt"/>
              </a:rPr>
              <a:t>La terre et le coût du travail représentent, en général, une grande part des coûts de production pour la plupart des produits agricoles</a:t>
            </a:r>
          </a:p>
          <a:p>
            <a:pPr marL="34290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latin typeface="+mn-lt"/>
              </a:rPr>
              <a:t>Les politiques qui peuvent avoir une influence sur ces coûts incluent:</a:t>
            </a:r>
          </a:p>
          <a:p>
            <a:pPr marL="800100" lvl="1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dirty="0" smtClean="0">
                <a:latin typeface="+mn-lt"/>
              </a:rPr>
              <a:t>Taux de location de terre, contrôle de l’exploitation des terres, utilisation de l’eau,</a:t>
            </a:r>
          </a:p>
          <a:p>
            <a:pPr marL="800100" lvl="1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dirty="0" smtClean="0">
                <a:latin typeface="+mn-lt"/>
              </a:rPr>
              <a:t>Salaire minimum </a:t>
            </a:r>
          </a:p>
          <a:p>
            <a:pPr marL="800100" lvl="1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dirty="0" smtClean="0">
                <a:latin typeface="+mn-lt"/>
              </a:rPr>
              <a:t>Taux d’intérêt</a:t>
            </a:r>
          </a:p>
        </p:txBody>
      </p:sp>
    </p:spTree>
    <p:extLst>
      <p:ext uri="{BB962C8B-B14F-4D97-AF65-F5344CB8AC3E}">
        <p14:creationId xmlns="" xmlns:p14="http://schemas.microsoft.com/office/powerpoint/2010/main" val="397519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 smtClean="0">
                <a:latin typeface="+mj-lt"/>
              </a:rPr>
              <a:t>Questions et discussion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132856"/>
            <a:ext cx="7416824" cy="35283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/>
              <a:t>Question 1: Q</a:t>
            </a:r>
            <a:r>
              <a:rPr lang="fr-FR" sz="2000" b="1" dirty="0" err="1" smtClean="0"/>
              <a:t>uels</a:t>
            </a:r>
            <a:r>
              <a:rPr lang="fr-FR" sz="2000" b="1" dirty="0" smtClean="0"/>
              <a:t> sont les objectifs politiques clés au Burkina?</a:t>
            </a:r>
            <a:endParaRPr lang="en-US" sz="2000" b="1" dirty="0" smtClean="0"/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/>
              <a:t>Question 2: </a:t>
            </a:r>
            <a:r>
              <a:rPr lang="fr-FR" sz="2000" b="1" dirty="0" smtClean="0"/>
              <a:t>Quelles sont les principales contraintes à la production agricole au Burkina ?</a:t>
            </a:r>
            <a:endParaRPr lang="en-US" sz="2000" b="1" dirty="0" smtClean="0"/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/>
              <a:t>Question 3: </a:t>
            </a:r>
            <a:r>
              <a:rPr lang="fr-FR" sz="2000" b="1" dirty="0" smtClean="0"/>
              <a:t>Quelles sont les récentes initiatives clés en matière de politiques agricoles au Burkina?</a:t>
            </a:r>
            <a:endParaRPr lang="en-US" sz="2000" b="1" dirty="0" smtClean="0"/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/>
              <a:t>Question 4: </a:t>
            </a:r>
            <a:r>
              <a:rPr lang="fr-FR" sz="2000" b="1" dirty="0" smtClean="0"/>
              <a:t>Quels sont les principales politiques commerciales? Principaux arbitrages producteurs / consommateurs?</a:t>
            </a:r>
            <a:r>
              <a:rPr lang="fr-FR" sz="2000" dirty="0" smtClean="0"/>
              <a:t> </a:t>
            </a:r>
            <a:endParaRPr lang="en-US" sz="2000" b="1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4696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err="1" smtClean="0"/>
              <a:t>Politiques</a:t>
            </a:r>
            <a:r>
              <a:rPr lang="en-US" sz="3200" b="1" dirty="0" smtClean="0"/>
              <a:t> macro-</a:t>
            </a:r>
            <a:r>
              <a:rPr lang="en-US" sz="3200" b="1" dirty="0" err="1" smtClean="0"/>
              <a:t>économiques</a:t>
            </a:r>
            <a:r>
              <a:rPr lang="en-US" sz="3200" b="1" dirty="0" smtClean="0"/>
              <a:t>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b="1" dirty="0" smtClean="0">
                <a:latin typeface="+mn-lt"/>
              </a:rPr>
              <a:t>Trois catégories de politiques macro-économiques concernent l’agriculture: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300" b="1" dirty="0" smtClean="0">
                <a:latin typeface="+mn-lt"/>
              </a:rPr>
              <a:t>Politiques monétaires;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300" b="1" dirty="0" smtClean="0">
                <a:latin typeface="+mn-lt"/>
              </a:rPr>
              <a:t>Politiques fiscales;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300" b="1" dirty="0" smtClean="0">
                <a:latin typeface="+mn-lt"/>
              </a:rPr>
              <a:t>Politiques de taux de change.</a:t>
            </a:r>
            <a:endParaRPr lang="fr-FR" sz="23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910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>
                <a:latin typeface="+mj-lt"/>
              </a:rPr>
              <a:t>Politiques monétaires et fiscales</a:t>
            </a:r>
            <a:endParaRPr kumimoji="0" lang="fr-FR" sz="3000" b="0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influencent tous les secteurs de l’économie.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impacts sur le taux d’inflation des prix (prix consommateur ou producteur). 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les politiques monétaires entrainant l’augmentation de la masse monétaire provoquent trop rapidement une demande croissante de biens ce qui exercera une pression inflationniste 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l’inflation augmente quand les déficits publics sont couverts par  l’accroissement de la masse monétaire</a:t>
            </a:r>
            <a:endParaRPr lang="fr-FR" sz="23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520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>
                <a:latin typeface="+mj-lt"/>
              </a:rPr>
              <a:t>Politiques de taux de change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Le taux de change affecte les prix et les coûts des produits  commercialisables (importations et exportations) </a:t>
            </a:r>
          </a:p>
          <a:p>
            <a:pPr marL="800100" lvl="2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latin typeface="+mn-lt"/>
              </a:rPr>
              <a:t>prix intérieur (en monnaie locale) d’un produit échangeable est égal au prix mondial (en devise étrangère ) multiplié par le taux de change (ratio monnaie locale vers devise étrangère). 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300" dirty="0" smtClean="0"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latin typeface="+mn-lt"/>
              </a:rPr>
              <a:t>L</a:t>
            </a:r>
            <a:r>
              <a:rPr lang="fr-FR" sz="2300" u="sng" dirty="0" smtClean="0">
                <a:latin typeface="+mn-lt"/>
              </a:rPr>
              <a:t>e déséquilibre des taux de change devra être estimé lors de l’évaluation des incitations par les prix </a:t>
            </a:r>
            <a:endParaRPr lang="fr-FR" sz="23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291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052736"/>
            <a:ext cx="8507288" cy="57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/>
              <a:t>Politiques de dépenses publiques influençant l’agriculture</a:t>
            </a:r>
            <a:endParaRPr kumimoji="0" lang="fr-FR" sz="2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628800"/>
            <a:ext cx="87129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prstClr val="black"/>
                </a:solidFill>
                <a:latin typeface="Calibri"/>
                <a:cs typeface="+mn-cs"/>
              </a:rPr>
              <a:t>Budget </a:t>
            </a:r>
            <a:r>
              <a:rPr lang="fr-FR" sz="1900" dirty="0" smtClean="0">
                <a:solidFill>
                  <a:prstClr val="black"/>
                </a:solidFill>
                <a:latin typeface="Calibri"/>
              </a:rPr>
              <a:t>pour l’agriculture peut </a:t>
            </a:r>
            <a:r>
              <a:rPr lang="fr-FR" sz="1900" dirty="0" smtClean="0">
                <a:solidFill>
                  <a:prstClr val="black"/>
                </a:solidFill>
                <a:latin typeface="Calibri"/>
                <a:cs typeface="+mn-cs"/>
              </a:rPr>
              <a:t>être dépensé </a:t>
            </a:r>
            <a:r>
              <a:rPr lang="fr-FR" sz="1900" dirty="0" smtClean="0">
                <a:solidFill>
                  <a:prstClr val="black"/>
                </a:solidFill>
                <a:latin typeface="Calibri"/>
              </a:rPr>
              <a:t>directement ou indirectement</a:t>
            </a:r>
            <a:endParaRPr lang="fr-FR" sz="19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améliorer ou soutenir les revenus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accroître la productivité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réduire les coûts d’accès au marché et de transaction.</a:t>
            </a:r>
            <a:endParaRPr lang="fr-FR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prstClr val="black"/>
                </a:solidFill>
                <a:latin typeface="Calibri"/>
                <a:cs typeface="+mn-cs"/>
              </a:rPr>
              <a:t>Dépenses directes (communes ):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 les subventions à la production et aux intrants 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les paiements directs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les investissements en infrastructures (en et hors exploitations)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les investissements en capital humain (enseignement agricole, formation, etc.) et pour la recherche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agricole et la </a:t>
            </a: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technologie (et vulgarisation) </a:t>
            </a:r>
          </a:p>
          <a:p>
            <a:pPr marL="34290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prstClr val="black"/>
                </a:solidFill>
                <a:latin typeface="Calibri"/>
                <a:cs typeface="+mn-cs"/>
              </a:rPr>
              <a:t>Dépenses </a:t>
            </a:r>
            <a:r>
              <a:rPr lang="fr-FR" sz="1900" dirty="0" smtClean="0">
                <a:solidFill>
                  <a:prstClr val="black"/>
                </a:solidFill>
                <a:latin typeface="Calibri"/>
              </a:rPr>
              <a:t>indirectes (communes ): </a:t>
            </a:r>
            <a:r>
              <a:rPr lang="fr-FR" sz="1900" dirty="0" smtClean="0">
                <a:solidFill>
                  <a:prstClr val="black"/>
                </a:solidFill>
                <a:latin typeface="Calibri"/>
                <a:cs typeface="+mn-cs"/>
              </a:rPr>
              <a:t>mesures de développement rural (infrastructure rural, éducation, santé)</a:t>
            </a:r>
            <a:endParaRPr kumimoji="0" lang="fr-FR" sz="19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0997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3629000"/>
          </a:xfrm>
        </p:spPr>
        <p:txBody>
          <a:bodyPr anchor="ctr"/>
          <a:lstStyle/>
          <a:p>
            <a:pPr lvl="0" eaLnBrk="1" hangingPunct="1">
              <a:lnSpc>
                <a:spcPct val="150000"/>
              </a:lnSpc>
              <a:buNone/>
            </a:pPr>
            <a:r>
              <a:rPr lang="fr-FR" b="1" dirty="0" smtClean="0"/>
              <a:t>L’objectif de cette présentation est :</a:t>
            </a:r>
            <a:endParaRPr lang="fr-FR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300" dirty="0" smtClean="0"/>
              <a:t>Analyser les raisons/objectifs des politiques publiques;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300" dirty="0" smtClean="0"/>
              <a:t>Analyser les politiques plus pertinentes et leurs influences sur les incitations de prix des produits agricoles;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300" dirty="0" smtClean="0"/>
              <a:t>Éclairer les compromis dans les politiques (entre différents objectifs tels que l’efficience, l’équité, etc.)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8507288" cy="57603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>
                <a:latin typeface="+mn-lt"/>
              </a:rPr>
              <a:t>Analyse des marchandises et politiques publiques</a:t>
            </a:r>
            <a:endParaRPr kumimoji="0" lang="fr-FR" sz="3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98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052736"/>
            <a:ext cx="8507288" cy="57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2400" b="1" dirty="0" smtClean="0"/>
              <a:t>Dépenses publiques en subventions pour les intrants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1816224"/>
            <a:ext cx="8363272" cy="4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b="1" dirty="0" smtClean="0">
                <a:solidFill>
                  <a:prstClr val="black"/>
                </a:solidFill>
                <a:latin typeface="Calibri"/>
              </a:rPr>
              <a:t>Objectif</a:t>
            </a: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: accès des producteurs aux intrants et technologies  </a:t>
            </a:r>
          </a:p>
          <a:p>
            <a:pPr marL="342900" lvl="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b="1" dirty="0" smtClean="0">
                <a:solidFill>
                  <a:prstClr val="black"/>
                </a:solidFill>
                <a:latin typeface="Calibri"/>
              </a:rPr>
              <a:t>Contrainte</a:t>
            </a:r>
            <a:r>
              <a:rPr lang="fr-FR" sz="2000" dirty="0" smtClean="0">
                <a:solidFill>
                  <a:prstClr val="black"/>
                </a:solidFill>
                <a:latin typeface="Calibri"/>
              </a:rPr>
              <a:t>:  faible développement du marché des intrants et des services financiers associés pour les petits producteurs</a:t>
            </a:r>
          </a:p>
          <a:p>
            <a:pPr marL="342900" lvl="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b="1" dirty="0" smtClean="0">
                <a:solidFill>
                  <a:prstClr val="black"/>
                </a:solidFill>
                <a:latin typeface="Calibri"/>
                <a:cs typeface="+mn-cs"/>
              </a:rPr>
              <a:t>Analyse</a:t>
            </a:r>
            <a:r>
              <a:rPr lang="fr-FR" sz="2000" dirty="0" smtClean="0">
                <a:solidFill>
                  <a:prstClr val="black"/>
                </a:solidFill>
                <a:latin typeface="Calibri"/>
                <a:cs typeface="+mn-cs"/>
              </a:rPr>
              <a:t> succincte des subventions aux intrants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traitent les symptômes plutôt que les origines des défaillances du marché,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faussent l’affectation des ressources </a:t>
            </a:r>
          </a:p>
          <a:p>
            <a:pPr marL="800100" lvl="1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prstClr val="black"/>
                </a:solidFill>
                <a:latin typeface="Calibri"/>
                <a:cs typeface="+mn-cs"/>
              </a:rPr>
              <a:t>sont souvent coûteuses et difficiles à soutenir sans devoir couper dans d’autres dépenses publiques</a:t>
            </a:r>
            <a:endParaRPr lang="fr-FR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63588" y="4869160"/>
            <a:ext cx="7416824" cy="129614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Question: </a:t>
            </a:r>
            <a:r>
              <a:rPr lang="en-US" sz="2000" b="1" dirty="0" smtClean="0"/>
              <a:t>Q</a:t>
            </a:r>
            <a:r>
              <a:rPr lang="fr-FR" sz="2000" b="1" dirty="0" err="1" smtClean="0"/>
              <a:t>uelle</a:t>
            </a:r>
            <a:r>
              <a:rPr lang="fr-FR" sz="2000" b="1" dirty="0" smtClean="0"/>
              <a:t> information et source d’information sur les soutiens aux intrants?</a:t>
            </a:r>
          </a:p>
        </p:txBody>
      </p:sp>
    </p:spTree>
    <p:extLst>
      <p:ext uri="{BB962C8B-B14F-4D97-AF65-F5344CB8AC3E}">
        <p14:creationId xmlns="" xmlns:p14="http://schemas.microsoft.com/office/powerpoint/2010/main" val="1555066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3204" y="1844824"/>
            <a:ext cx="8229600" cy="29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En général, bénéfiques pour les producteurs et les consommateurs</a:t>
            </a:r>
            <a:endParaRPr lang="fr-FR" sz="23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En général importants pour la croissance de la production</a:t>
            </a:r>
          </a:p>
          <a:p>
            <a:pPr marL="34290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En général, de forts impacts à long terme </a:t>
            </a: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M</a:t>
            </a: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ais difficile de mesurer en terme de retour pour un bien spécifique au cours d’une année donnée.</a:t>
            </a:r>
            <a:endParaRPr lang="fr-FR" sz="23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83568" y="4293096"/>
            <a:ext cx="7848872" cy="223224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Question: </a:t>
            </a:r>
            <a:r>
              <a:rPr lang="en-US" sz="2000" b="1" dirty="0" err="1" smtClean="0"/>
              <a:t>Quels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l</a:t>
            </a:r>
            <a:r>
              <a:rPr lang="fr-FR" sz="2000" b="1" dirty="0" smtClean="0"/>
              <a:t>es investissements publics pour la recherche et le développement agricoles et pour l’accès aux technologies?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1052736"/>
            <a:ext cx="8507288" cy="57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200" b="1" dirty="0" smtClean="0"/>
              <a:t>Investissements publics pour la recherche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2200" b="1" dirty="0" smtClean="0"/>
              <a:t>et le développement agricoles</a:t>
            </a:r>
            <a:endParaRPr kumimoji="0" lang="fr-FR" sz="22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30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052736"/>
            <a:ext cx="8507288" cy="57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2400" b="1" dirty="0" smtClean="0"/>
              <a:t>Investissements publics dans les infrastructures 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améliore l’accès des producteurs </a:t>
            </a:r>
          </a:p>
          <a:p>
            <a:pPr marL="342900" lvl="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fait baisser les coûts de production </a:t>
            </a:r>
          </a:p>
          <a:p>
            <a:pPr marL="342900" lvl="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comprend les investissements pour les routes, les ports et les réseaux d’irrigation </a:t>
            </a: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(dans et hors exploitation). </a:t>
            </a:r>
          </a:p>
          <a:p>
            <a:pPr marL="342900" lvl="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ont tendance à être ciblés et sont surtout avantageux pour les producteurs et les consommateurs qui vivent dans ces régions</a:t>
            </a:r>
            <a:endParaRPr lang="fr-FR" sz="23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47564" y="4581128"/>
            <a:ext cx="7848872" cy="1800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  Question</a:t>
            </a:r>
            <a:r>
              <a:rPr lang="fr-FR" sz="2000" b="1" dirty="0" smtClean="0"/>
              <a:t>: Quels sont les soutiens aux investissements  en réseaux d’irrigation? </a:t>
            </a:r>
          </a:p>
        </p:txBody>
      </p:sp>
    </p:spTree>
    <p:extLst>
      <p:ext uri="{BB962C8B-B14F-4D97-AF65-F5344CB8AC3E}">
        <p14:creationId xmlns="" xmlns:p14="http://schemas.microsoft.com/office/powerpoint/2010/main" val="478607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incluent les investissements pour l’amélioration des compétences </a:t>
            </a:r>
          </a:p>
          <a:p>
            <a:pPr marL="800100" lvl="1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écoles officielles, centres de formation et de vulgarisation, …</a:t>
            </a:r>
          </a:p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Incluent la santé des producteurs et des consommateurs</a:t>
            </a: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. </a:t>
            </a:r>
          </a:p>
          <a:p>
            <a:pPr marL="800100" lvl="1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établissements de santé publique , cliniques et hôpitaux, …</a:t>
            </a:r>
            <a:endParaRPr lang="fr-FR" sz="23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Investissements très importants pour le développement à long terme</a:t>
            </a:r>
          </a:p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fr-FR" sz="2300" dirty="0" smtClean="0">
                <a:solidFill>
                  <a:prstClr val="black"/>
                </a:solidFill>
                <a:latin typeface="Calibri"/>
                <a:cs typeface="+mn-cs"/>
              </a:rPr>
              <a:t>mpact à court terme sur les prix est difficile à mesurer</a:t>
            </a:r>
            <a:endParaRPr lang="fr-FR" sz="23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1052736"/>
            <a:ext cx="8507288" cy="57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2400" b="1" dirty="0" smtClean="0"/>
              <a:t>Investissements publics en </a:t>
            </a:r>
            <a:r>
              <a:rPr lang="en-US" sz="2400" b="1" dirty="0" smtClean="0"/>
              <a:t>capital </a:t>
            </a:r>
            <a:r>
              <a:rPr lang="en-US" sz="2400" b="1" dirty="0" err="1" smtClean="0"/>
              <a:t>humain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9552" y="4653136"/>
            <a:ext cx="8244916" cy="1656184"/>
          </a:xfrm>
          <a:prstGeom prst="rightArrow">
            <a:avLst>
              <a:gd name="adj1" fmla="val 50000"/>
              <a:gd name="adj2" fmla="val 4244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Question: </a:t>
            </a:r>
            <a:r>
              <a:rPr lang="en-US" sz="2000" b="1" dirty="0" err="1" smtClean="0"/>
              <a:t>Quels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les </a:t>
            </a:r>
            <a:r>
              <a:rPr lang="en-US" sz="2000" b="1" dirty="0" err="1" smtClean="0"/>
              <a:t>i</a:t>
            </a:r>
            <a:r>
              <a:rPr lang="fr-FR" sz="2000" b="1" dirty="0" err="1" smtClean="0"/>
              <a:t>nvestissements</a:t>
            </a:r>
            <a:r>
              <a:rPr lang="fr-FR" sz="2000" b="1" dirty="0" smtClean="0"/>
              <a:t> en capital humain (service de vulgarisation, éducation, santé)?</a:t>
            </a:r>
          </a:p>
        </p:txBody>
      </p:sp>
    </p:spTree>
    <p:extLst>
      <p:ext uri="{BB962C8B-B14F-4D97-AF65-F5344CB8AC3E}">
        <p14:creationId xmlns="" xmlns:p14="http://schemas.microsoft.com/office/powerpoint/2010/main" val="335800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800" b="1" dirty="0" smtClean="0">
                <a:latin typeface="+mj-lt"/>
              </a:rPr>
              <a:t>Discussion sur les arbitrages relatifs aux politiques</a:t>
            </a:r>
            <a:endParaRPr lang="fr-FR" sz="2800" b="1" dirty="0">
              <a:latin typeface="+mj-lt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107504" y="1700808"/>
            <a:ext cx="90364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b="1" dirty="0" smtClean="0">
                <a:latin typeface="Calibri" pitchFamily="34" charset="0"/>
              </a:rPr>
              <a:t>Des objectifs contradictoires ou opposés  (profits les uns et pertes pour les autres)</a:t>
            </a:r>
          </a:p>
          <a:p>
            <a:pPr marL="800100" lvl="1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900" b="1" dirty="0" smtClean="0">
                <a:latin typeface="Calibri" pitchFamily="34" charset="0"/>
              </a:rPr>
              <a:t>subvention des prix &lt;-&gt; déficit budgétaire </a:t>
            </a:r>
          </a:p>
          <a:p>
            <a:pPr marL="800100" lvl="1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900" b="1" dirty="0" smtClean="0">
                <a:latin typeface="Calibri" pitchFamily="34" charset="0"/>
              </a:rPr>
              <a:t>subvention des prix au consommateur  &lt;-&gt;  pertes des producteur</a:t>
            </a:r>
          </a:p>
          <a:p>
            <a:pPr marL="342900" lvl="0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b="1" dirty="0" smtClean="0">
                <a:latin typeface="Calibri" pitchFamily="34" charset="0"/>
              </a:rPr>
              <a:t>Faut-il en analyse attribuer un poids variable aux objectifs de politiques ?</a:t>
            </a:r>
          </a:p>
          <a:p>
            <a:pPr marL="800100" lvl="1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900" b="1" dirty="0" smtClean="0">
                <a:latin typeface="Calibri" pitchFamily="34" charset="0"/>
              </a:rPr>
              <a:t>PB du jugement  de valeur  MAIS</a:t>
            </a:r>
          </a:p>
          <a:p>
            <a:pPr marL="800100" lvl="1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900" b="1" dirty="0" smtClean="0">
                <a:latin typeface="Calibri" pitchFamily="34" charset="0"/>
              </a:rPr>
              <a:t>BUT = identifier arbitrages appropriés entre politiques</a:t>
            </a:r>
          </a:p>
          <a:p>
            <a:pPr marL="342900" lvl="0" indent="-342900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b="1" dirty="0" smtClean="0">
                <a:latin typeface="Calibri" pitchFamily="34" charset="0"/>
              </a:rPr>
              <a:t>Analyses quantitatives sont essentielles pour les décideurs pour mesurer les impacts des politiques (producteurs, consommateurs,  budget, efficience, équité, etc.).</a:t>
            </a:r>
            <a:endParaRPr lang="fr-FR" sz="1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42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atin typeface="+mj-lt"/>
              </a:rPr>
              <a:t>Question </a:t>
            </a:r>
            <a:r>
              <a:rPr lang="en-US" sz="2800" b="1" dirty="0" smtClean="0">
                <a:latin typeface="+mj-lt"/>
              </a:rPr>
              <a:t>et </a:t>
            </a:r>
            <a:r>
              <a:rPr lang="en-US" sz="2800" b="1" dirty="0">
                <a:latin typeface="+mj-lt"/>
              </a:rPr>
              <a:t>discussion: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 smtClean="0">
              <a:latin typeface="+mn-lt"/>
            </a:endParaRP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 smtClean="0">
              <a:latin typeface="+mn-lt"/>
            </a:endParaRP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300" dirty="0" smtClean="0">
              <a:latin typeface="+mn-lt"/>
            </a:endParaRP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300" dirty="0" smtClean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1700808"/>
            <a:ext cx="8712968" cy="43204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>
              <a:solidFill>
                <a:srgbClr val="78B832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Question/discussion 1: Q</a:t>
            </a:r>
            <a:r>
              <a:rPr lang="fr-FR" b="1" dirty="0" err="1" smtClean="0"/>
              <a:t>uelle</a:t>
            </a:r>
            <a:r>
              <a:rPr lang="fr-FR" b="1" dirty="0" smtClean="0"/>
              <a:t> information et source d’information sur les soutiens aux intrants?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Question/discussion 2: </a:t>
            </a:r>
            <a:r>
              <a:rPr lang="en-US" b="1" dirty="0" err="1" smtClean="0">
                <a:solidFill>
                  <a:schemeClr val="tx1"/>
                </a:solidFill>
              </a:rPr>
              <a:t>Quels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sont</a:t>
            </a:r>
            <a:r>
              <a:rPr lang="en-US" b="1" dirty="0" smtClean="0">
                <a:solidFill>
                  <a:schemeClr val="tx1"/>
                </a:solidFill>
              </a:rPr>
              <a:t> l</a:t>
            </a:r>
            <a:r>
              <a:rPr lang="fr-FR" b="1" dirty="0" smtClean="0"/>
              <a:t>es investissements publics pour la recherche et le développement agricoles et pour l’accès aux technologies?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Question/discussion 3: </a:t>
            </a:r>
            <a:r>
              <a:rPr lang="fr-FR" b="1" dirty="0" smtClean="0"/>
              <a:t>Quels sont les soutiens aux investissements  en réseaux d’irrigation?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Question/discussion 4: </a:t>
            </a:r>
            <a:r>
              <a:rPr lang="en-US" b="1" dirty="0" err="1" smtClean="0">
                <a:solidFill>
                  <a:schemeClr val="tx1"/>
                </a:solidFill>
              </a:rPr>
              <a:t>Quels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sont</a:t>
            </a:r>
            <a:r>
              <a:rPr lang="en-US" b="1" dirty="0" smtClean="0">
                <a:solidFill>
                  <a:schemeClr val="tx1"/>
                </a:solidFill>
              </a:rPr>
              <a:t> les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fr-FR" b="1" dirty="0" err="1" smtClean="0"/>
              <a:t>nvestissements</a:t>
            </a:r>
            <a:r>
              <a:rPr lang="fr-FR" b="1" dirty="0" smtClean="0"/>
              <a:t> en capital humain (service de vulgarisation, éducation, santé)?</a:t>
            </a:r>
            <a:endParaRPr lang="en-US" dirty="0" smtClean="0"/>
          </a:p>
          <a:p>
            <a:pPr marL="342900" indent="-342900"/>
            <a:endParaRPr lang="en-US" b="1" dirty="0" smtClean="0">
              <a:solidFill>
                <a:schemeClr val="tx1"/>
              </a:solidFill>
            </a:endParaRPr>
          </a:p>
          <a:p>
            <a:pPr lvl="0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89504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 err="1" smtClean="0"/>
              <a:t>Vue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d’ensemble</a:t>
            </a:r>
            <a:endParaRPr lang="en-US" sz="3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Gouvernements: 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10744" cy="3951288"/>
          </a:xfrm>
          <a:ln>
            <a:solidFill>
              <a:srgbClr val="679D2B"/>
            </a:solidFill>
          </a:ln>
        </p:spPr>
        <p:txBody>
          <a:bodyPr/>
          <a:lstStyle/>
          <a:p>
            <a:pPr algn="just" eaLnBrk="1" hangingPunct="1"/>
            <a:r>
              <a:rPr lang="fr-FR" sz="2400" dirty="0" smtClean="0"/>
              <a:t>Peuvent utiliser pour atteindre leurs objectifs pour l’alimentation et l’agriculture: </a:t>
            </a:r>
          </a:p>
          <a:p>
            <a:pPr algn="just" eaLnBrk="1" hangingPunct="1"/>
            <a:r>
              <a:rPr lang="fr-FR" sz="2800" dirty="0" smtClean="0"/>
              <a:t> 	Politiques</a:t>
            </a:r>
          </a:p>
          <a:p>
            <a:pPr algn="just" eaLnBrk="1" hangingPunct="1"/>
            <a:r>
              <a:rPr lang="fr-FR" sz="2800" dirty="0" smtClean="0"/>
              <a:t>	Dépenses publiques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Projet SPAAA 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76056" y="2174875"/>
            <a:ext cx="3888432" cy="3951288"/>
          </a:xfrm>
          <a:noFill/>
          <a:ln w="9525">
            <a:solidFill>
              <a:srgbClr val="679D2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fr-FR" sz="2800" dirty="0" smtClean="0"/>
              <a:t>Incitations et pénalisations liées aux politiques </a:t>
            </a:r>
          </a:p>
          <a:p>
            <a:pPr algn="just" eaLnBrk="1" hangingPunct="1"/>
            <a:r>
              <a:rPr lang="fr-FR" sz="2800" dirty="0" smtClean="0"/>
              <a:t>Dépenses publiques, y compris budget national et les flux d’aide</a:t>
            </a:r>
          </a:p>
          <a:p>
            <a:pPr algn="just" eaLnBrk="1" hangingPunct="1"/>
            <a:r>
              <a:rPr lang="fr-FR" sz="2800" dirty="0" smtClean="0"/>
              <a:t>Indicateurs de développement et performance</a:t>
            </a:r>
          </a:p>
          <a:p>
            <a:pPr algn="just" eaLnBrk="1" hangingPunct="1"/>
            <a:endParaRPr lang="en-US" dirty="0" smtClean="0"/>
          </a:p>
        </p:txBody>
      </p:sp>
      <p:sp>
        <p:nvSpPr>
          <p:cNvPr id="4" name="Up-Down Arrow 3"/>
          <p:cNvSpPr/>
          <p:nvPr/>
        </p:nvSpPr>
        <p:spPr>
          <a:xfrm rot="5400000">
            <a:off x="3635896" y="3284984"/>
            <a:ext cx="1224136" cy="2232248"/>
          </a:xfrm>
          <a:prstGeom prst="upDownArrow">
            <a:avLst/>
          </a:prstGeom>
          <a:solidFill>
            <a:schemeClr val="accent6">
              <a:lumMod val="20000"/>
              <a:lumOff val="80000"/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Vue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d’ensemble</a:t>
            </a:r>
            <a:r>
              <a:rPr lang="en-US" b="1" dirty="0" smtClean="0"/>
              <a:t> (suite)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679D2B"/>
            </a:solidFill>
          </a:ln>
        </p:spPr>
        <p:txBody>
          <a:bodyPr/>
          <a:lstStyle/>
          <a:p>
            <a:r>
              <a:rPr lang="fr-FR" dirty="0" smtClean="0"/>
              <a:t>Analyses des I/P et DP requièrent un travail pour générer de nouvelles informations et des indicateurs de base</a:t>
            </a:r>
          </a:p>
          <a:p>
            <a:r>
              <a:rPr lang="fr-FR" dirty="0" smtClean="0"/>
              <a:t>Analyse des IDP repose des données secondaires;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pPr lvl="1">
              <a:buNone/>
            </a:pPr>
            <a:r>
              <a:rPr lang="fr-FR" sz="3200" b="1" dirty="0" smtClean="0"/>
              <a:t>Chaque fois que possible, établir des liens entre l’environnement des politiques et les performances du secteur agricole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945919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endParaRPr lang="en-US" sz="4000" b="1" i="1" dirty="0" smtClean="0"/>
          </a:p>
          <a:p>
            <a:pPr algn="ctr">
              <a:buFont typeface="Arial" charset="0"/>
              <a:buNone/>
            </a:pPr>
            <a:r>
              <a:rPr lang="en-US" sz="4000" b="1" i="1" dirty="0" smtClean="0"/>
              <a:t>Merci!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507288" cy="576039"/>
          </a:xfr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/>
              <a:t>Analyse des prix et politiques publiques</a:t>
            </a:r>
            <a:endParaRPr lang="fr-FR" sz="3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Arial" charset="0"/>
              <a:buNone/>
            </a:pPr>
            <a:r>
              <a:rPr lang="fr-FR" b="1" dirty="0" smtClean="0"/>
              <a:t>Objectif:</a:t>
            </a:r>
          </a:p>
          <a:p>
            <a:pPr marL="0" algn="just" eaLnBrk="1" hangingPunct="1"/>
            <a:r>
              <a:rPr lang="fr-FR" dirty="0" smtClean="0"/>
              <a:t>Examiner les incitations/ pénalisations  par les prix</a:t>
            </a:r>
          </a:p>
          <a:p>
            <a:pPr marL="0" algn="just" eaLnBrk="1" hangingPunct="1"/>
            <a:r>
              <a:rPr lang="fr-FR" dirty="0" smtClean="0"/>
              <a:t>Examiner les dépenses publiques </a:t>
            </a:r>
          </a:p>
          <a:p>
            <a:pPr marL="0" algn="just" eaLnBrk="1" hangingPunct="1">
              <a:buNone/>
            </a:pPr>
            <a:r>
              <a:rPr lang="fr-FR" dirty="0" smtClean="0"/>
              <a:t>et </a:t>
            </a:r>
          </a:p>
          <a:p>
            <a:pPr marL="0" algn="just" eaLnBrk="1" hangingPunct="1"/>
            <a:r>
              <a:rPr lang="fr-FR" dirty="0" smtClean="0"/>
              <a:t>Analyser/évaluer les liens entre les politiques du Gouvernement: I/P et DP </a:t>
            </a:r>
          </a:p>
          <a:p>
            <a:pPr algn="just" eaLnBrk="1" hangingPunct="1">
              <a:buFont typeface="Arial" charset="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Arial" charset="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31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L’intervention gouvernementale peut accélérer la croissance économique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Les politiques peuvent corriger des imperfections du marché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/>
              <a:t>crédit rural, énergie, etc.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Les politiques peuvent réduire les impacts des externalités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300" dirty="0" smtClean="0"/>
              <a:t>pollution de l’environnement, utilisation exagérées des ressources, érosion du sol, etc.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14350" lvl="0" indent="-514350" algn="ctr" fontAlgn="auto">
              <a:spcAft>
                <a:spcPts val="0"/>
              </a:spcAft>
              <a:defRPr/>
            </a:pPr>
            <a:r>
              <a:rPr lang="en-US" sz="3000" b="1" dirty="0" smtClean="0">
                <a:latin typeface="+mj-lt"/>
              </a:rPr>
              <a:t>La </a:t>
            </a:r>
            <a:r>
              <a:rPr lang="en-US" sz="3000" b="1" dirty="0" err="1" smtClean="0">
                <a:latin typeface="+mj-lt"/>
              </a:rPr>
              <a:t>logique</a:t>
            </a:r>
            <a:r>
              <a:rPr lang="en-US" sz="3000" b="1" dirty="0" smtClean="0">
                <a:latin typeface="+mj-lt"/>
              </a:rPr>
              <a:t> des </a:t>
            </a:r>
            <a:r>
              <a:rPr lang="en-US" sz="3000" b="1" dirty="0" err="1" smtClean="0">
                <a:latin typeface="+mj-lt"/>
              </a:rPr>
              <a:t>politiques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gouvernementales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817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600" b="1" dirty="0" smtClean="0">
                <a:latin typeface="+mn-lt"/>
              </a:rPr>
              <a:t>Les impacts dépendent: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600" dirty="0" smtClean="0">
                <a:latin typeface="+mn-lt"/>
              </a:rPr>
              <a:t>Des objectifs ou buts des décideurs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600" dirty="0" smtClean="0">
                <a:latin typeface="+mn-lt"/>
              </a:rPr>
              <a:t>Des limitations dues aux réalités économiques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600" dirty="0" smtClean="0">
                <a:latin typeface="+mn-lt"/>
              </a:rPr>
              <a:t>Des instruments utilisés par les gouvernements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200" u="sng" dirty="0" smtClean="0">
                <a:solidFill>
                  <a:srgbClr val="679D2B"/>
                </a:solidFill>
                <a:latin typeface="+mn-lt"/>
              </a:rPr>
              <a:t>Note:</a:t>
            </a:r>
          </a:p>
          <a:p>
            <a:pPr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200" dirty="0" smtClean="0">
                <a:solidFill>
                  <a:srgbClr val="679D2B"/>
                </a:solidFill>
                <a:latin typeface="+mn-lt"/>
              </a:rPr>
              <a:t>Des compromis sont souvent nécessaires pour atteindre des objectifs politiques différents et parfois concurrents. 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679D2B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>
                <a:latin typeface="+mj-lt"/>
              </a:rPr>
              <a:t>Impacts </a:t>
            </a:r>
            <a:r>
              <a:rPr lang="en-US" sz="3000" b="1" dirty="0" smtClean="0">
                <a:latin typeface="+mj-lt"/>
              </a:rPr>
              <a:t>des </a:t>
            </a:r>
            <a:r>
              <a:rPr lang="en-US" sz="3000" b="1" dirty="0" err="1" smtClean="0">
                <a:latin typeface="+mj-lt"/>
              </a:rPr>
              <a:t>politiques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gouvernementales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0837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000" b="1" dirty="0" err="1" smtClean="0">
                <a:latin typeface="+mj-lt"/>
              </a:rPr>
              <a:t>Objectifs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généneraux</a:t>
            </a:r>
            <a:r>
              <a:rPr lang="en-US" sz="3000" b="1" dirty="0" smtClean="0">
                <a:latin typeface="+mj-lt"/>
              </a:rPr>
              <a:t> des </a:t>
            </a:r>
            <a:r>
              <a:rPr lang="en-US" sz="3000" b="1" dirty="0" err="1" smtClean="0">
                <a:latin typeface="+mj-lt"/>
              </a:rPr>
              <a:t>politiques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gouvernementales</a:t>
            </a:r>
            <a:r>
              <a:rPr lang="en-US" sz="3000" b="1" dirty="0" smtClean="0">
                <a:latin typeface="+mj-lt"/>
              </a:rPr>
              <a:t> (1/2)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700" dirty="0" smtClean="0">
                <a:latin typeface="+mn-lt"/>
              </a:rPr>
              <a:t>Allocation efficace des ressources pour améliorer la productivité agricole (But politique important en général)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700" dirty="0" smtClean="0">
                <a:latin typeface="+mn-lt"/>
              </a:rPr>
              <a:t>Augmentation de l’efficacité de production pour qu’un pays puisse obtenir une part de marché significative (contexte de globalisation du commerce basée sur les avantages comparatifs dans la production)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700" dirty="0" smtClean="0">
                <a:latin typeface="+mn-lt"/>
              </a:rPr>
              <a:t>Équité de distribution des revenus (basée sur des politiques concentrées sur des groupes spéciaux de la société)</a:t>
            </a:r>
            <a:endParaRPr kumimoji="0" lang="fr-FR" sz="3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590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>
                <a:latin typeface="+mj-lt"/>
              </a:rPr>
              <a:t>Objectifs généraux des politiques gouvernementales(2/2</a:t>
            </a:r>
            <a:r>
              <a:rPr lang="en-US" sz="3000" b="1" dirty="0" smtClean="0">
                <a:latin typeface="+mj-lt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816224"/>
            <a:ext cx="8229600" cy="43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b="1" dirty="0" smtClean="0">
                <a:latin typeface="+mn-lt"/>
              </a:rPr>
              <a:t>Objectif d’équité </a:t>
            </a:r>
            <a:r>
              <a:rPr lang="fr-FR" sz="2400" dirty="0" smtClean="0">
                <a:latin typeface="+mn-lt"/>
              </a:rPr>
              <a:t>: réduction de l’écart entre les revenus les plus faibles et les revenus les plus élevés </a:t>
            </a:r>
          </a:p>
          <a:p>
            <a:pPr marL="800100" lvl="1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dirty="0" smtClean="0">
                <a:latin typeface="+mn-lt"/>
              </a:rPr>
              <a:t>afin de réduire la pauvreté et maintenir l’harmonie sociale.  </a:t>
            </a:r>
          </a:p>
          <a:p>
            <a:pPr marL="34290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b="1" dirty="0" smtClean="0">
                <a:latin typeface="+mn-lt"/>
              </a:rPr>
              <a:t>Objectif de sécurité</a:t>
            </a:r>
            <a:r>
              <a:rPr lang="fr-FR" sz="2400" dirty="0" smtClean="0">
                <a:latin typeface="+mn-lt"/>
              </a:rPr>
              <a:t>: la stabilité économique et dans le cas de la sécurité alimentaire à améliorer l’accès pour tous à un prix abordable et stable</a:t>
            </a:r>
            <a:endParaRPr lang="en-US" sz="2400" dirty="0">
              <a:latin typeface="+mn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67544" y="5157192"/>
            <a:ext cx="8352928" cy="936104"/>
          </a:xfrm>
          <a:prstGeom prst="rightArrow">
            <a:avLst>
              <a:gd name="adj1" fmla="val 50000"/>
              <a:gd name="adj2" fmla="val 5139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b="1" dirty="0" err="1" smtClean="0"/>
              <a:t>Quels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sont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objectifs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politiques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clés</a:t>
            </a:r>
            <a:r>
              <a:rPr lang="en-US" sz="2400" b="1" dirty="0" smtClean="0"/>
              <a:t> au Burkina? 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12439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2300" b="1" dirty="0" smtClean="0">
                <a:latin typeface="+mj-lt"/>
              </a:rPr>
              <a:t>Principales contraintes limitant les impacts des politiques agricoles</a:t>
            </a:r>
            <a:endParaRPr kumimoji="0" lang="fr-FR" sz="2300" b="0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700808"/>
            <a:ext cx="84249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50" b="1" dirty="0" smtClean="0">
                <a:solidFill>
                  <a:srgbClr val="FF0000"/>
                </a:solidFill>
                <a:latin typeface="+mn-lt"/>
              </a:rPr>
              <a:t>Offre</a:t>
            </a:r>
            <a:r>
              <a:rPr lang="fr-FR" sz="1950" dirty="0" smtClean="0">
                <a:latin typeface="+mn-lt"/>
              </a:rPr>
              <a:t>: la production domestique est limitée par les ressources, les technologies, le prix relatif des intrants et les capacités de gestion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50" b="1" dirty="0" smtClean="0">
                <a:solidFill>
                  <a:srgbClr val="FF0000"/>
                </a:solidFill>
                <a:latin typeface="+mn-lt"/>
              </a:rPr>
              <a:t>Demande</a:t>
            </a:r>
            <a:r>
              <a:rPr lang="fr-FR" sz="1950" dirty="0" smtClean="0">
                <a:latin typeface="+mn-lt"/>
              </a:rPr>
              <a:t>: la consommation domestique est limitée par la population, les revenus, les goûts et le prix relatifs des produits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50" b="1" dirty="0" smtClean="0">
                <a:solidFill>
                  <a:srgbClr val="FF0000"/>
                </a:solidFill>
                <a:latin typeface="+mn-lt"/>
              </a:rPr>
              <a:t>Prix mondiaux: </a:t>
            </a:r>
            <a:r>
              <a:rPr lang="fr-FR" sz="1950" dirty="0" smtClean="0">
                <a:latin typeface="+mn-lt"/>
              </a:rPr>
              <a:t>déterminent le niveau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50" dirty="0" smtClean="0">
                <a:latin typeface="+mn-lt"/>
              </a:rPr>
              <a:t>des importations qui augmentent l’approvisionnement domestique  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50" dirty="0" smtClean="0">
                <a:latin typeface="+mn-lt"/>
              </a:rPr>
              <a:t> des exportations qui accroissent les marchés pour la production domestique </a:t>
            </a:r>
            <a:endParaRPr lang="fr-FR" sz="1950" dirty="0">
              <a:latin typeface="+mn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95536" y="5085184"/>
            <a:ext cx="8496944" cy="129614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 </a:t>
            </a:r>
            <a:r>
              <a:rPr lang="fr-FR" sz="2400" b="1" dirty="0" smtClean="0"/>
              <a:t>Question: quelles sont les principales contraintes à la production agricole au Burkina? </a:t>
            </a:r>
            <a:endParaRPr lang="fr-FR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14426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1052761"/>
            <a:ext cx="8507288" cy="576039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000" b="1" dirty="0" smtClean="0">
                <a:latin typeface="+mj-lt"/>
              </a:rPr>
              <a:t>Types de politiques influençant les prix des produits agricoles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544" y="1556792"/>
            <a:ext cx="84249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200" b="1" dirty="0" smtClean="0">
                <a:latin typeface="+mn-lt"/>
              </a:rPr>
              <a:t>Politiques de prix agricoles</a:t>
            </a:r>
            <a:r>
              <a:rPr lang="fr-FR" sz="2200" dirty="0" smtClean="0">
                <a:latin typeface="+mn-lt"/>
              </a:rPr>
              <a:t>: en général axées sur un produit , ou un ou plusieurs produits ou encore orientées sur des moyens de productions  </a:t>
            </a:r>
          </a:p>
          <a:p>
            <a:pPr marL="342900" indent="-3429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200" b="1" dirty="0" smtClean="0">
                <a:latin typeface="+mn-lt"/>
              </a:rPr>
              <a:t>Les politiques macro-économiques:  </a:t>
            </a:r>
            <a:r>
              <a:rPr lang="fr-FR" sz="2200" dirty="0" smtClean="0">
                <a:latin typeface="+mn-lt"/>
              </a:rPr>
              <a:t>ont tendance à influencer tous les secteurs de l’économie</a:t>
            </a:r>
          </a:p>
          <a:p>
            <a:pPr marL="342900" indent="-342900" eaLnBrk="1" fontAlgn="auto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200" b="1" dirty="0" smtClean="0">
                <a:latin typeface="+mn-lt"/>
              </a:rPr>
              <a:t>Les investissements du gouvernement:  </a:t>
            </a:r>
            <a:r>
              <a:rPr lang="fr-FR" sz="2200" dirty="0" smtClean="0">
                <a:latin typeface="+mn-lt"/>
              </a:rPr>
              <a:t>dépenses publiques du budget ayant un effet sur divers groupes agricoles selon les investissements</a:t>
            </a:r>
          </a:p>
          <a:p>
            <a:pPr marL="342900" indent="-342900" eaLnBrk="1" fontAlgn="auto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200" b="1" dirty="0" smtClean="0">
                <a:latin typeface="+mn-lt"/>
              </a:rPr>
              <a:t>Les politiques des gouvernements étrangers </a:t>
            </a:r>
            <a:r>
              <a:rPr lang="fr-FR" sz="2200" dirty="0" smtClean="0">
                <a:latin typeface="+mn-lt"/>
              </a:rPr>
              <a:t>via l’aide et l’assistance technique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070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1735</Words>
  <Application>Microsoft Office PowerPoint</Application>
  <PresentationFormat>On-screen Show (4:3)</PresentationFormat>
  <Paragraphs>193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Photo Editor Photo</vt:lpstr>
      <vt:lpstr>Suivi des politiques agricoles et alimentaires en Afrique (SPAAA): Contexte des politiques</vt:lpstr>
      <vt:lpstr>Slide 2</vt:lpstr>
      <vt:lpstr>Analyse des prix et politiques publiques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Vue d’ensemble</vt:lpstr>
      <vt:lpstr>Vue d’ensemble (suite)</vt:lpstr>
      <vt:lpstr>Slide 28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 P: Overview Methodology</dc:title>
  <dc:creator>Shapouri</dc:creator>
  <cp:lastModifiedBy>BarreiroHurle</cp:lastModifiedBy>
  <cp:revision>254</cp:revision>
  <dcterms:created xsi:type="dcterms:W3CDTF">2011-07-11T11:14:07Z</dcterms:created>
  <dcterms:modified xsi:type="dcterms:W3CDTF">2011-10-05T19:05:48Z</dcterms:modified>
</cp:coreProperties>
</file>