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theme/theme4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3" r:id="rId2"/>
  </p:sldMasterIdLst>
  <p:notesMasterIdLst>
    <p:notesMasterId r:id="rId13"/>
  </p:notesMasterIdLst>
  <p:handoutMasterIdLst>
    <p:handoutMasterId r:id="rId14"/>
  </p:handoutMasterIdLst>
  <p:sldIdLst>
    <p:sldId id="256" r:id="rId3"/>
    <p:sldId id="290" r:id="rId4"/>
    <p:sldId id="287" r:id="rId5"/>
    <p:sldId id="291" r:id="rId6"/>
    <p:sldId id="299" r:id="rId7"/>
    <p:sldId id="300" r:id="rId8"/>
    <p:sldId id="301" r:id="rId9"/>
    <p:sldId id="302" r:id="rId10"/>
    <p:sldId id="303" r:id="rId11"/>
    <p:sldId id="279" r:id="rId12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emasle" initials="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679D2B"/>
    <a:srgbClr val="78B83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 autoAdjust="0"/>
  </p:normalViewPr>
  <p:slideViewPr>
    <p:cSldViewPr>
      <p:cViewPr>
        <p:scale>
          <a:sx n="86" d="100"/>
          <a:sy n="86" d="100"/>
        </p:scale>
        <p:origin x="-72" y="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432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C791309-742F-45FA-A67B-76BBD1AE97A4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1950C41-73E5-435B-90F6-263B963C920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279618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57838-7C0D-4876-AEE5-26A284029631}" type="datetimeFigureOut">
              <a:rPr lang="en-US" smtClean="0"/>
              <a:pPr/>
              <a:t>10/5/2011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5FB476-E490-4BDB-9A2E-F000D9619B4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638690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D046D8-287F-493E-BA5F-47D06E874D59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BA9F51-5370-4016-BE0F-A9DDE607DC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789A26-F34B-47E9-B0E7-3109C4A87033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32469-2F6E-42A7-BF3B-3F9592D1A9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586317-A469-46CB-AB05-0338D12AAC0D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29455-CD3C-49DB-B949-4083B6A8CA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E3E5C"/>
                </a:solidFill>
              </a:rPr>
              <a:t>2/10/2011	</a:t>
            </a:r>
            <a:r>
              <a:rPr lang="en-US" sz="1400">
                <a:solidFill>
                  <a:srgbClr val="3E3E5C"/>
                </a:solidFill>
              </a:rPr>
              <a:t>								</a:t>
            </a:r>
            <a:fld id="{405B33A9-7191-4C94-BB93-F8C021483E70}" type="slidenum">
              <a:rPr lang="en-US">
                <a:solidFill>
                  <a:srgbClr val="3E3E5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E3E5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76351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E3E5C"/>
                </a:solidFill>
              </a:rPr>
              <a:t>2/10/2011	</a:t>
            </a:r>
            <a:r>
              <a:rPr lang="en-US" sz="1400">
                <a:solidFill>
                  <a:srgbClr val="3E3E5C"/>
                </a:solidFill>
              </a:rPr>
              <a:t>								</a:t>
            </a:r>
            <a:fld id="{A291D6DD-769B-41AE-A639-2EBB5D4FB213}" type="slidenum">
              <a:rPr lang="en-US">
                <a:solidFill>
                  <a:srgbClr val="3E3E5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E3E5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288269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E3E5C"/>
                </a:solidFill>
              </a:rPr>
              <a:t>2/10/2011	</a:t>
            </a:r>
            <a:r>
              <a:rPr lang="en-US" sz="1400">
                <a:solidFill>
                  <a:srgbClr val="3E3E5C"/>
                </a:solidFill>
              </a:rPr>
              <a:t>								</a:t>
            </a:r>
            <a:fld id="{B799FAD1-5A64-4C5D-84CB-1AD7A8B58736}" type="slidenum">
              <a:rPr lang="en-US">
                <a:solidFill>
                  <a:srgbClr val="3E3E5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E3E5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491984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636838"/>
            <a:ext cx="4038600" cy="3489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36838"/>
            <a:ext cx="4038600" cy="34893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E3E5C"/>
                </a:solidFill>
              </a:rPr>
              <a:t>2/10/2011	</a:t>
            </a:r>
            <a:r>
              <a:rPr lang="en-US" sz="1400">
                <a:solidFill>
                  <a:srgbClr val="3E3E5C"/>
                </a:solidFill>
              </a:rPr>
              <a:t>								</a:t>
            </a:r>
            <a:fld id="{BEDEC56D-7B51-4F3B-BDC0-9D632A45B545}" type="slidenum">
              <a:rPr lang="en-US">
                <a:solidFill>
                  <a:srgbClr val="3E3E5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E3E5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097861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E3E5C"/>
                </a:solidFill>
              </a:rPr>
              <a:t>2/10/2011	</a:t>
            </a:r>
            <a:r>
              <a:rPr lang="en-US" sz="1400">
                <a:solidFill>
                  <a:srgbClr val="3E3E5C"/>
                </a:solidFill>
              </a:rPr>
              <a:t>								</a:t>
            </a:r>
            <a:fld id="{086912E6-A385-4121-81D2-56652948A008}" type="slidenum">
              <a:rPr lang="en-US">
                <a:solidFill>
                  <a:srgbClr val="3E3E5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E3E5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6393198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E3E5C"/>
                </a:solidFill>
              </a:rPr>
              <a:t>2/10/2011	</a:t>
            </a:r>
            <a:r>
              <a:rPr lang="en-US" sz="1400">
                <a:solidFill>
                  <a:srgbClr val="3E3E5C"/>
                </a:solidFill>
              </a:rPr>
              <a:t>								</a:t>
            </a:r>
            <a:fld id="{16A566AB-C7FA-44D8-94E6-DD5903FD473D}" type="slidenum">
              <a:rPr lang="en-US">
                <a:solidFill>
                  <a:srgbClr val="3E3E5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E3E5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272059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E3E5C"/>
                </a:solidFill>
              </a:rPr>
              <a:t>2/10/2011	</a:t>
            </a:r>
            <a:r>
              <a:rPr lang="en-US" sz="1400">
                <a:solidFill>
                  <a:srgbClr val="3E3E5C"/>
                </a:solidFill>
              </a:rPr>
              <a:t>								</a:t>
            </a:r>
            <a:fld id="{052DAA14-7E2E-46CE-AA13-FEBF2E35B99F}" type="slidenum">
              <a:rPr lang="en-US">
                <a:solidFill>
                  <a:srgbClr val="3E3E5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E3E5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942132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E3E5C"/>
                </a:solidFill>
              </a:rPr>
              <a:t>2/10/2011	</a:t>
            </a:r>
            <a:r>
              <a:rPr lang="en-US" sz="1400">
                <a:solidFill>
                  <a:srgbClr val="3E3E5C"/>
                </a:solidFill>
              </a:rPr>
              <a:t>								</a:t>
            </a:r>
            <a:fld id="{D42B8EED-E8E1-48D0-B63B-D9B8C6E06FFF}" type="slidenum">
              <a:rPr lang="en-US">
                <a:solidFill>
                  <a:srgbClr val="3E3E5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E3E5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7223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726"/>
            <a:ext cx="8229600" cy="562074"/>
          </a:xfrm>
          <a:prstGeom prst="rect">
            <a:avLst/>
          </a:prstGeom>
        </p:spPr>
        <p:txBody>
          <a:bodyPr/>
          <a:lstStyle>
            <a:lvl1pPr algn="l">
              <a:defRPr sz="35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16224"/>
            <a:ext cx="8229600" cy="4349080"/>
          </a:xfrm>
        </p:spPr>
        <p:txBody>
          <a:bodyPr/>
          <a:lstStyle>
            <a:lvl1pPr>
              <a:defRPr sz="2800"/>
            </a:lvl1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79512" y="1628800"/>
            <a:ext cx="8496944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79512" y="1052736"/>
            <a:ext cx="8496944" cy="0"/>
          </a:xfrm>
          <a:prstGeom prst="line">
            <a:avLst/>
          </a:prstGeom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E3E5C"/>
                </a:solidFill>
              </a:rPr>
              <a:t>2/10/2011	</a:t>
            </a:r>
            <a:r>
              <a:rPr lang="en-US" sz="1400">
                <a:solidFill>
                  <a:srgbClr val="3E3E5C"/>
                </a:solidFill>
              </a:rPr>
              <a:t>								</a:t>
            </a:r>
            <a:fld id="{A296534C-E71C-4242-9EC0-0F309818799F}" type="slidenum">
              <a:rPr lang="en-US">
                <a:solidFill>
                  <a:srgbClr val="3E3E5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E3E5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89536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E3E5C"/>
                </a:solidFill>
              </a:rPr>
              <a:t>2/10/2011	</a:t>
            </a:r>
            <a:r>
              <a:rPr lang="en-US" sz="1400">
                <a:solidFill>
                  <a:srgbClr val="3E3E5C"/>
                </a:solidFill>
              </a:rPr>
              <a:t>								</a:t>
            </a:r>
            <a:fld id="{70D308BC-E0BC-485A-A25D-A6136253A616}" type="slidenum">
              <a:rPr lang="en-US">
                <a:solidFill>
                  <a:srgbClr val="3E3E5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E3E5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3101377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412875"/>
            <a:ext cx="2058988" cy="47132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12875"/>
            <a:ext cx="6029325" cy="47132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E3E5C"/>
                </a:solidFill>
              </a:rPr>
              <a:t>2/10/2011	</a:t>
            </a:r>
            <a:r>
              <a:rPr lang="en-US" sz="1400">
                <a:solidFill>
                  <a:srgbClr val="3E3E5C"/>
                </a:solidFill>
              </a:rPr>
              <a:t>								</a:t>
            </a:r>
            <a:fld id="{280D8AAD-981C-4A32-ADAD-03C203EA0F94}" type="slidenum">
              <a:rPr lang="en-US">
                <a:solidFill>
                  <a:srgbClr val="3E3E5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E3E5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533103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412875"/>
            <a:ext cx="8229600" cy="9985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2636838"/>
            <a:ext cx="4038600" cy="3489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636838"/>
            <a:ext cx="4038600" cy="34893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>
                <a:solidFill>
                  <a:srgbClr val="3E3E5C"/>
                </a:solidFill>
              </a:rPr>
              <a:t>2/10/2011	</a:t>
            </a:r>
            <a:r>
              <a:rPr lang="en-US" sz="1400">
                <a:solidFill>
                  <a:srgbClr val="3E3E5C"/>
                </a:solidFill>
              </a:rPr>
              <a:t>								</a:t>
            </a:r>
            <a:fld id="{012E22B0-A316-435B-A211-2E61EE4E1E35}" type="slidenum">
              <a:rPr lang="en-US">
                <a:solidFill>
                  <a:srgbClr val="3E3E5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E3E5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92110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5BE0A-9C2E-4B3F-9F78-5A25ECD19A92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593465-055E-4219-A2F8-F19F319406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0EE355-C36F-4B9F-8052-400D8E88CA14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0F6313-D3AC-4C7D-AFC1-ECB59EE25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13FBB0-620A-468E-8DDD-BB815FA4C68F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6E3CA6-2608-4D25-AC37-69F3A36B14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A1CBD3-81FF-4DD0-8505-6A909B4AB9BC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759C2-5C77-49CF-A3F7-DABE0E10F8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631A44-76A8-435B-A13C-4055E843BE40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619ED-0617-43CE-A438-FB968D09BC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5D8EAC-099D-47E6-826A-2B8F42CBAB3C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2B1060-A141-4066-BF82-509400FB1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A611FA-EA2C-408C-AA16-6C6EEFF64811}" type="datetimeFigureOut">
              <a:rPr lang="en-US"/>
              <a:pPr>
                <a:defRPr/>
              </a:pPr>
              <a:t>10/5/2011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8CB78-2C26-4DAC-BDD8-B5BF0EE5E7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18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hyperlink" Target="http://www.gatesfoundation.org/Pages/home.aspx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oleObject" Target="../embeddings/oleObject1.bin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oleObject" Target="../embeddings/oleObject2.bin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vmlDrawing" Target="../drawings/vmlDrawing2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900113" y="115888"/>
          <a:ext cx="7621587" cy="865187"/>
        </p:xfrm>
        <a:graphic>
          <a:graphicData uri="http://schemas.openxmlformats.org/presentationml/2006/ole">
            <p:oleObj spid="_x0000_s1041" name="Photo Editor Photo" r:id="rId14" imgW="7621064" imgH="942857" progId="">
              <p:embed/>
            </p:oleObj>
          </a:graphicData>
        </a:graphic>
      </p:graphicFrame>
      <p:pic>
        <p:nvPicPr>
          <p:cNvPr id="21" name="Picture 10" descr="FAO"/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12088" y="6237312"/>
            <a:ext cx="40163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12" descr="59510f8407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55650" y="6332561"/>
            <a:ext cx="306388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Date Placeholder 3"/>
          <p:cNvSpPr>
            <a:spLocks noGrp="1"/>
          </p:cNvSpPr>
          <p:nvPr>
            <p:ph type="dt" sz="half" idx="2"/>
          </p:nvPr>
        </p:nvSpPr>
        <p:spPr>
          <a:xfrm>
            <a:off x="3505200" y="627699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84A28A2-71D5-4B44-91B4-F24AC25C43DB}" type="datetimeFigureOut">
              <a:rPr lang="en-US" smtClean="0"/>
              <a:pPr>
                <a:defRPr/>
              </a:pPr>
              <a:t>10/5/2011</a:t>
            </a:fld>
            <a:endParaRPr lang="en-US" dirty="0"/>
          </a:p>
        </p:txBody>
      </p:sp>
      <p:sp>
        <p:nvSpPr>
          <p:cNvPr id="7" name="Line 8"/>
          <p:cNvSpPr>
            <a:spLocks noChangeShapeType="1"/>
          </p:cNvSpPr>
          <p:nvPr userDrawn="1"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rgbClr val="D87A34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8" name="Picture 7" descr="Bill &amp; Melinda Gates Foundation">
            <a:hlinkClick r:id="rId17"/>
          </p:cNvPr>
          <p:cNvPicPr>
            <a:picLocks noChangeAspect="1" noChangeArrowheads="1"/>
          </p:cNvPicPr>
          <p:nvPr userDrawn="1"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635896" y="6237312"/>
            <a:ext cx="2016125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090613"/>
            <a:ext cx="82296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44675"/>
            <a:ext cx="8229600" cy="4281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84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308725"/>
            <a:ext cx="8964613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solidFill>
                  <a:schemeClr val="bg2"/>
                </a:solidFill>
                <a:latin typeface="Arial" charset="0"/>
              </a:defRPr>
            </a:lvl1pPr>
          </a:lstStyle>
          <a:p>
            <a:pPr>
              <a:defRPr/>
            </a:pPr>
            <a:r>
              <a:rPr lang="en-US">
                <a:solidFill>
                  <a:srgbClr val="3E3E5C"/>
                </a:solidFill>
              </a:rPr>
              <a:t>2/10/2011	</a:t>
            </a:r>
            <a:r>
              <a:rPr lang="en-US" sz="1400">
                <a:solidFill>
                  <a:srgbClr val="3E3E5C"/>
                </a:solidFill>
              </a:rPr>
              <a:t>								</a:t>
            </a:r>
            <a:fld id="{D9BED465-4197-407F-93D4-4AEBB94A7B7A}" type="slidenum">
              <a:rPr lang="en-US">
                <a:solidFill>
                  <a:srgbClr val="3E3E5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3E3E5C"/>
              </a:solidFill>
            </a:endParaRPr>
          </a:p>
        </p:txBody>
      </p:sp>
      <p:graphicFrame>
        <p:nvGraphicFramePr>
          <p:cNvPr id="1026" name="Object 7"/>
          <p:cNvGraphicFramePr>
            <a:graphicFrameLocks noChangeAspect="1"/>
          </p:cNvGraphicFramePr>
          <p:nvPr/>
        </p:nvGraphicFramePr>
        <p:xfrm>
          <a:off x="900113" y="115888"/>
          <a:ext cx="7621587" cy="865187"/>
        </p:xfrm>
        <a:graphic>
          <a:graphicData uri="http://schemas.openxmlformats.org/presentationml/2006/ole">
            <p:oleObj spid="_x0000_s2055" name="Photo Editor Photo" r:id="rId15" imgW="7621064" imgH="942857" progId="">
              <p:embed/>
            </p:oleObj>
          </a:graphicData>
        </a:graphic>
      </p:graphicFrame>
      <p:pic>
        <p:nvPicPr>
          <p:cNvPr id="1031" name="Picture 10" descr="FAO"/>
          <p:cNvPicPr>
            <a:picLocks noChangeAspect="1" noChangeArrowheads="1"/>
          </p:cNvPicPr>
          <p:nvPr userDrawn="1"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812088" y="6237288"/>
            <a:ext cx="401637" cy="40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8491" name="Line 11"/>
          <p:cNvSpPr>
            <a:spLocks noChangeShapeType="1"/>
          </p:cNvSpPr>
          <p:nvPr userDrawn="1"/>
        </p:nvSpPr>
        <p:spPr bwMode="auto">
          <a:xfrm>
            <a:off x="611188" y="1001713"/>
            <a:ext cx="7921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endParaRPr lang="en-US">
              <a:solidFill>
                <a:srgbClr val="003300"/>
              </a:solidFill>
            </a:endParaRPr>
          </a:p>
        </p:txBody>
      </p:sp>
      <p:pic>
        <p:nvPicPr>
          <p:cNvPr id="1033" name="Picture 12" descr="59510f8407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755650" y="6308725"/>
            <a:ext cx="306388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28085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</p:sldLayoutIdLst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66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6600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6600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6600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336600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336600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336600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336600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336600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3366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3000">
          <a:solidFill>
            <a:srgbClr val="009900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rgbClr val="009900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rgbClr val="009900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rgbClr val="00990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rgbClr val="0099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rgbClr val="0099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rgbClr val="0099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rgbClr val="0099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fr-FR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Suivi des politiques agricoles et alimentaires en Afrique (SPAAA): Contexte des politiques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mtClean="0"/>
              <a:t>Module </a:t>
            </a:r>
            <a:r>
              <a:rPr lang="en-US" smtClean="0"/>
              <a:t>2.2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pPr algn="ctr">
              <a:buFont typeface="Arial" charset="0"/>
              <a:buNone/>
            </a:pPr>
            <a:endParaRPr lang="en-US" sz="4000" b="1" i="1" dirty="0" smtClean="0"/>
          </a:p>
          <a:p>
            <a:pPr algn="ctr">
              <a:buFont typeface="Arial" charset="0"/>
              <a:buNone/>
            </a:pPr>
            <a:r>
              <a:rPr lang="en-US" sz="4000" b="1" i="1" dirty="0" smtClean="0"/>
              <a:t>Merci!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endParaRPr lang="en-US" dirty="0" smtClean="0">
              <a:solidFill>
                <a:srgbClr val="3E3E5C"/>
              </a:solidFill>
            </a:endParaRPr>
          </a:p>
          <a:p>
            <a:r>
              <a:rPr lang="en-US" dirty="0" smtClean="0">
                <a:solidFill>
                  <a:srgbClr val="3E3E5C"/>
                </a:solidFill>
              </a:rPr>
              <a:t>	</a:t>
            </a:r>
            <a:r>
              <a:rPr lang="en-US" sz="1400" dirty="0" smtClean="0">
                <a:solidFill>
                  <a:srgbClr val="3E3E5C"/>
                </a:solidFill>
              </a:rPr>
              <a:t>								</a:t>
            </a:r>
            <a:fld id="{884EC8F8-6265-4344-95FB-87D7EBE40996}" type="slidenum">
              <a:rPr lang="en-US" smtClean="0">
                <a:solidFill>
                  <a:srgbClr val="3E3E5C"/>
                </a:solidFill>
              </a:rPr>
              <a:pPr/>
              <a:t>2</a:t>
            </a:fld>
            <a:endParaRPr lang="en-US" dirty="0" smtClean="0">
              <a:solidFill>
                <a:srgbClr val="3E3E5C"/>
              </a:solidFill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74675" y="1628800"/>
            <a:ext cx="8569325" cy="4752528"/>
          </a:xfrm>
        </p:spPr>
        <p:txBody>
          <a:bodyPr/>
          <a:lstStyle/>
          <a:p>
            <a:r>
              <a:rPr lang="fr-FR" sz="1800" b="1" dirty="0" smtClean="0">
                <a:latin typeface="Calibri" pitchFamily="34" charset="0"/>
                <a:cs typeface="Calibri" pitchFamily="34" charset="0"/>
              </a:rPr>
              <a:t>Partie 1: Historique et explication du contexte:</a:t>
            </a:r>
          </a:p>
          <a:p>
            <a:pPr lvl="1"/>
            <a:r>
              <a:rPr lang="fr-FR" sz="1800" dirty="0" smtClean="0">
                <a:latin typeface="Calibri" pitchFamily="34" charset="0"/>
                <a:cs typeface="Calibri" pitchFamily="34" charset="0"/>
              </a:rPr>
              <a:t>Description de l’économie et de l’économie agricole; </a:t>
            </a:r>
          </a:p>
          <a:p>
            <a:pPr lvl="1"/>
            <a:r>
              <a:rPr lang="fr-FR" sz="1800" dirty="0" smtClean="0">
                <a:latin typeface="Calibri" pitchFamily="34" charset="0"/>
                <a:cs typeface="Calibri" pitchFamily="34" charset="0"/>
              </a:rPr>
              <a:t>Politiques alimentaires et agricoles (F&amp;A) et économie politique. </a:t>
            </a:r>
          </a:p>
          <a:p>
            <a:pPr lvl="1"/>
            <a:r>
              <a:rPr lang="fr-FR" sz="1800" dirty="0" smtClean="0">
                <a:latin typeface="Calibri" pitchFamily="34" charset="0"/>
                <a:cs typeface="Calibri" pitchFamily="34" charset="0"/>
              </a:rPr>
              <a:t>Analyse des indicateurs de développement et de performance et liens.</a:t>
            </a:r>
          </a:p>
          <a:p>
            <a:r>
              <a:rPr lang="fr-FR" sz="1800" b="1" dirty="0" smtClean="0">
                <a:latin typeface="Calibri" pitchFamily="34" charset="0"/>
                <a:cs typeface="Calibri" pitchFamily="34" charset="0"/>
              </a:rPr>
              <a:t>Partie 2: Conclusions basées sur des analyses approfondies des politiques alimentaires et agricoles et de l’investissement public dans l’agriculture:</a:t>
            </a:r>
          </a:p>
          <a:p>
            <a:pPr lvl="1"/>
            <a:r>
              <a:rPr lang="fr-FR" sz="1800" dirty="0" smtClean="0">
                <a:latin typeface="Calibri" pitchFamily="34" charset="0"/>
                <a:cs typeface="Calibri" pitchFamily="34" charset="0"/>
              </a:rPr>
              <a:t>Analyse des incitations et des pénalisations par les prix dans l’agriculture et degré de développement des marchés;</a:t>
            </a:r>
          </a:p>
          <a:p>
            <a:pPr lvl="1"/>
            <a:r>
              <a:rPr lang="fr-FR" sz="1800" dirty="0" smtClean="0">
                <a:latin typeface="Calibri" pitchFamily="34" charset="0"/>
                <a:cs typeface="Calibri" pitchFamily="34" charset="0"/>
              </a:rPr>
              <a:t>Analyse des dépenses publiques et de l’aide pour l’agriculture;</a:t>
            </a:r>
          </a:p>
          <a:p>
            <a:r>
              <a:rPr lang="fr-FR" sz="1800" b="1" dirty="0" smtClean="0">
                <a:latin typeface="Calibri" pitchFamily="34" charset="0"/>
                <a:cs typeface="Calibri" pitchFamily="34" charset="0"/>
              </a:rPr>
              <a:t>Partie 3: Questions spécifiques sur les politiques intéressant le pays:</a:t>
            </a:r>
          </a:p>
          <a:p>
            <a:r>
              <a:rPr lang="fr-FR" sz="1800" b="1" dirty="0" smtClean="0">
                <a:latin typeface="Calibri" pitchFamily="34" charset="0"/>
                <a:cs typeface="Calibri" pitchFamily="34" charset="0"/>
              </a:rPr>
              <a:t>Conclusions </a:t>
            </a:r>
          </a:p>
          <a:p>
            <a:pPr lvl="1"/>
            <a:r>
              <a:rPr lang="fr-FR" sz="1800" dirty="0" smtClean="0">
                <a:latin typeface="Calibri" pitchFamily="34" charset="0"/>
                <a:cs typeface="Calibri" pitchFamily="34" charset="0"/>
              </a:rPr>
              <a:t>Conséquences et de ces politiques et éléments pour un dialogue approfondi; </a:t>
            </a:r>
          </a:p>
          <a:p>
            <a:pPr lvl="1"/>
            <a:r>
              <a:rPr lang="fr-FR" sz="1800" dirty="0" smtClean="0">
                <a:latin typeface="Calibri" pitchFamily="34" charset="0"/>
                <a:cs typeface="Calibri" pitchFamily="34" charset="0"/>
              </a:rPr>
              <a:t>Enseignements à tirer et perspectives futures.</a:t>
            </a:r>
          </a:p>
          <a:p>
            <a:pPr marL="609600" indent="-609600" eaLnBrk="1" hangingPunct="1"/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23528" y="1010444"/>
            <a:ext cx="83529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 algn="ctr" eaLnBrk="0" hangingPunct="0">
              <a:spcBef>
                <a:spcPct val="20000"/>
              </a:spcBef>
            </a:pPr>
            <a:r>
              <a:rPr lang="en-US" sz="3600" b="1" kern="0" dirty="0" err="1" smtClean="0">
                <a:solidFill>
                  <a:srgbClr val="FFFFFF">
                    <a:lumMod val="50000"/>
                  </a:srgbClr>
                </a:solidFill>
                <a:latin typeface="Garamond"/>
              </a:rPr>
              <a:t>Grandes</a:t>
            </a:r>
            <a:r>
              <a:rPr lang="en-US" sz="3600" b="1" kern="0" dirty="0" smtClean="0">
                <a:solidFill>
                  <a:srgbClr val="FFFFFF">
                    <a:lumMod val="50000"/>
                  </a:srgbClr>
                </a:solidFill>
                <a:latin typeface="Garamond"/>
              </a:rPr>
              <a:t> </a:t>
            </a:r>
            <a:r>
              <a:rPr lang="en-US" sz="3600" b="1" kern="0" dirty="0" err="1" smtClean="0">
                <a:solidFill>
                  <a:srgbClr val="FFFFFF">
                    <a:lumMod val="50000"/>
                  </a:srgbClr>
                </a:solidFill>
                <a:latin typeface="Garamond"/>
              </a:rPr>
              <a:t>lignes</a:t>
            </a:r>
            <a:r>
              <a:rPr lang="en-US" sz="3600" b="1" kern="0" dirty="0" smtClean="0">
                <a:solidFill>
                  <a:srgbClr val="FFFFFF">
                    <a:lumMod val="50000"/>
                  </a:srgbClr>
                </a:solidFill>
                <a:latin typeface="Garamond"/>
              </a:rPr>
              <a:t> du rapport pays</a:t>
            </a:r>
          </a:p>
        </p:txBody>
      </p:sp>
    </p:spTree>
    <p:extLst>
      <p:ext uri="{BB962C8B-B14F-4D97-AF65-F5344CB8AC3E}">
        <p14:creationId xmlns="" xmlns:p14="http://schemas.microsoft.com/office/powerpoint/2010/main" val="40543937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sz="3200" b="1" dirty="0"/>
              <a:t>D</a:t>
            </a:r>
            <a:r>
              <a:rPr lang="en-GB" sz="3200" b="1" dirty="0" smtClean="0"/>
              <a:t>escription du </a:t>
            </a:r>
            <a:r>
              <a:rPr lang="en-GB" sz="3200" b="1" dirty="0" err="1" smtClean="0"/>
              <a:t>contexte</a:t>
            </a:r>
            <a:r>
              <a:rPr lang="en-GB" sz="3200" b="1" dirty="0" smtClean="0"/>
              <a:t> </a:t>
            </a:r>
            <a:r>
              <a:rPr lang="en-GB" sz="3200" b="1" dirty="0" err="1" smtClean="0"/>
              <a:t>politique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 smtClean="0"/>
              <a:t>Brève description de l’environnement des politiques incluant une information résumée sur les politiques et les décisions politiques axées sur les secteurs de l’alimentation et de l’agriculture;</a:t>
            </a:r>
          </a:p>
          <a:p>
            <a:pPr lvl="0"/>
            <a:r>
              <a:rPr lang="fr-FR" dirty="0" smtClean="0"/>
              <a:t>Indicateurs de performance et de développent dans différents domaines; </a:t>
            </a:r>
          </a:p>
          <a:p>
            <a:pPr lvl="0"/>
            <a:r>
              <a:rPr lang="fr-FR" dirty="0" smtClean="0"/>
              <a:t>Indicateurs auxiliaires axés sur l’interprétation des indicateurs incitations/pénalisations et des dépenses publiques.</a:t>
            </a:r>
          </a:p>
          <a:p>
            <a:endParaRPr lang="en-US" dirty="0">
              <a:solidFill>
                <a:srgbClr val="78B83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08967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en-US" dirty="0" smtClean="0">
                <a:solidFill>
                  <a:srgbClr val="3E3E5C"/>
                </a:solidFill>
              </a:rPr>
              <a:t>	</a:t>
            </a:r>
            <a:r>
              <a:rPr lang="en-US" sz="1400" dirty="0" smtClean="0">
                <a:solidFill>
                  <a:srgbClr val="3E3E5C"/>
                </a:solidFill>
              </a:rPr>
              <a:t>								</a:t>
            </a:r>
            <a:fld id="{75F1C618-51DA-4DEB-BAF1-6CE97B089F97}" type="slidenum">
              <a:rPr lang="en-US" smtClean="0">
                <a:solidFill>
                  <a:srgbClr val="3E3E5C"/>
                </a:solidFill>
              </a:rPr>
              <a:pPr/>
              <a:t>4</a:t>
            </a:fld>
            <a:endParaRPr lang="en-US" dirty="0" smtClean="0">
              <a:solidFill>
                <a:srgbClr val="3E3E5C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916832"/>
            <a:ext cx="8569325" cy="4464918"/>
          </a:xfrm>
        </p:spPr>
        <p:txBody>
          <a:bodyPr/>
          <a:lstStyle/>
          <a:p>
            <a:pPr marL="609600" indent="-609600" eaLnBrk="1" hangingPunct="1"/>
            <a:r>
              <a:rPr lang="fr-FR" sz="2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Les rapports de suivi pays et global seront utilisés pour améliorer le dialogue politiques dans les forums pertinents sur les politiques au niveau: </a:t>
            </a:r>
          </a:p>
          <a:p>
            <a:pPr marL="1409700" lvl="2" indent="-609600" eaLnBrk="1" hangingPunct="1">
              <a:buFontTx/>
              <a:buChar char="-"/>
            </a:pPr>
            <a:r>
              <a:rPr lang="fr-FR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national</a:t>
            </a:r>
          </a:p>
          <a:p>
            <a:pPr marL="1409700" lvl="2" indent="-609600" eaLnBrk="1" hangingPunct="1">
              <a:buFontTx/>
              <a:buChar char="-"/>
            </a:pPr>
            <a:r>
              <a:rPr lang="fr-FR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subrégional  </a:t>
            </a:r>
          </a:p>
          <a:p>
            <a:pPr marL="1409700" lvl="2" indent="-609600" eaLnBrk="1" hangingPunct="1">
              <a:buFontTx/>
              <a:buChar char="-"/>
            </a:pPr>
            <a:r>
              <a:rPr lang="fr-FR" sz="24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Panafricain</a:t>
            </a:r>
          </a:p>
          <a:p>
            <a:pPr marL="609600" indent="-609600" eaLnBrk="1" hangingPunct="1"/>
            <a:r>
              <a:rPr lang="fr-FR" sz="2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La revue des politiques :</a:t>
            </a:r>
          </a:p>
          <a:p>
            <a:pPr marL="1009650" lvl="1" indent="-609600" eaLnBrk="1" hangingPunct="1"/>
            <a:r>
              <a:rPr lang="fr-FR" sz="2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Décrire le contexte de l’analyse</a:t>
            </a:r>
          </a:p>
          <a:p>
            <a:pPr marL="1009650" lvl="1" indent="-609600" eaLnBrk="1" hangingPunct="1"/>
            <a:r>
              <a:rPr lang="fr-FR" sz="2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Fournir les informations essentielles pour interpréter les résultats</a:t>
            </a:r>
            <a:endParaRPr lang="fr-FR" sz="26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83568" y="1052736"/>
            <a:ext cx="7992887" cy="590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09600" indent="-609600" algn="ctr" eaLnBrk="0" hangingPunct="0">
              <a:lnSpc>
                <a:spcPct val="90000"/>
              </a:lnSpc>
            </a:pPr>
            <a:r>
              <a:rPr lang="en-US" sz="3600" b="1" kern="0" dirty="0" smtClean="0">
                <a:solidFill>
                  <a:srgbClr val="679D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But de la revue des </a:t>
            </a:r>
            <a:r>
              <a:rPr lang="en-US" sz="3600" b="1" kern="0" dirty="0" err="1" smtClean="0">
                <a:solidFill>
                  <a:srgbClr val="679D2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politiques</a:t>
            </a:r>
            <a:endParaRPr lang="en-US" sz="3600" b="1" kern="0" dirty="0" smtClean="0">
              <a:solidFill>
                <a:srgbClr val="679D2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89750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090613"/>
            <a:ext cx="8496943" cy="682625"/>
          </a:xfrm>
        </p:spPr>
        <p:txBody>
          <a:bodyPr/>
          <a:lstStyle/>
          <a:p>
            <a:pPr algn="ctr"/>
            <a:r>
              <a:rPr lang="en-GB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Indicateurs</a:t>
            </a:r>
            <a:r>
              <a:rPr lang="en-GB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de </a:t>
            </a:r>
            <a:r>
              <a:rPr lang="en-GB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développement</a:t>
            </a:r>
            <a:r>
              <a:rPr lang="en-GB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et de performance (IDP) 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680519"/>
          </a:xfrm>
        </p:spPr>
        <p:txBody>
          <a:bodyPr/>
          <a:lstStyle/>
          <a:p>
            <a:r>
              <a:rPr lang="fr-F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Fournir une information quantitative sur le contexte pour analyser </a:t>
            </a:r>
          </a:p>
          <a:p>
            <a:pPr lvl="1"/>
            <a:r>
              <a:rPr lang="fr-F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incitations et pénalisations </a:t>
            </a:r>
          </a:p>
          <a:p>
            <a:pPr lvl="1"/>
            <a:r>
              <a:rPr lang="fr-F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dépenses publiques</a:t>
            </a:r>
          </a:p>
          <a:p>
            <a:r>
              <a:rPr lang="fr-F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Exemple d’indicateur DP: </a:t>
            </a:r>
          </a:p>
          <a:p>
            <a:pPr lvl="1"/>
            <a:r>
              <a:rPr lang="fr-FR" sz="2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pourcentage des routes rurales asphaltées </a:t>
            </a:r>
          </a:p>
          <a:p>
            <a:pPr lvl="1"/>
            <a:r>
              <a:rPr lang="fr-FR" sz="2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complète l’analyse </a:t>
            </a:r>
          </a:p>
          <a:p>
            <a:pPr lvl="2"/>
            <a:r>
              <a:rPr lang="fr-FR" sz="2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des pénalisations dues au (fort) coût de transport </a:t>
            </a:r>
          </a:p>
          <a:p>
            <a:pPr lvl="2"/>
            <a:r>
              <a:rPr lang="fr-FR" sz="2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des dépenses publiques en infrastructure</a:t>
            </a:r>
            <a:r>
              <a:rPr lang="fr-F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fr-FR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8253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980728"/>
            <a:ext cx="8640959" cy="1512168"/>
          </a:xfrm>
        </p:spPr>
        <p:txBody>
          <a:bodyPr/>
          <a:lstStyle/>
          <a:p>
            <a:pPr algn="ctr"/>
            <a:r>
              <a:rPr lang="fr-FR" dirty="0" smtClean="0">
                <a:latin typeface="Calibri" pitchFamily="34" charset="0"/>
                <a:cs typeface="Calibri" pitchFamily="34" charset="0"/>
              </a:rPr>
              <a:t>Réflexions sur la sélection d’indicateurs de développement et de performance (IDP) appropriés</a:t>
            </a:r>
            <a:endParaRPr lang="fr-FR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08920"/>
            <a:ext cx="8229600" cy="3417243"/>
          </a:xfrm>
        </p:spPr>
        <p:txBody>
          <a:bodyPr/>
          <a:lstStyle/>
          <a:p>
            <a:pPr lvl="0"/>
            <a:r>
              <a:rPr lang="fr-F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Informer les questions en matière de politiques et d’objectifs nationaux à l’étude </a:t>
            </a:r>
          </a:p>
          <a:p>
            <a:pPr lvl="1"/>
            <a:r>
              <a:rPr lang="fr-F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sécurité alimentaire, croissance économique, réduction de la pauvreté, etc. </a:t>
            </a:r>
          </a:p>
          <a:p>
            <a:pPr lvl="0"/>
            <a:r>
              <a:rPr lang="fr-F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Indicateurs simples mais significatifs</a:t>
            </a:r>
          </a:p>
          <a:p>
            <a:pPr lvl="0"/>
            <a:r>
              <a:rPr lang="fr-FR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Disponibilité de données et qualité</a:t>
            </a:r>
          </a:p>
          <a:p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>
                <a:solidFill>
                  <a:srgbClr val="3E3E5C"/>
                </a:solidFill>
              </a:rPr>
              <a:t>2/10/2011	</a:t>
            </a:r>
            <a:r>
              <a:rPr lang="en-US" sz="1400" smtClean="0">
                <a:solidFill>
                  <a:srgbClr val="3E3E5C"/>
                </a:solidFill>
              </a:rPr>
              <a:t>								</a:t>
            </a:r>
            <a:fld id="{A291D6DD-769B-41AE-A639-2EBB5D4FB213}" type="slidenum">
              <a:rPr lang="en-US" smtClean="0">
                <a:solidFill>
                  <a:srgbClr val="3E3E5C"/>
                </a:solidFill>
              </a:rPr>
              <a:pPr>
                <a:defRPr/>
              </a:pPr>
              <a:t>6</a:t>
            </a:fld>
            <a:endParaRPr lang="en-US">
              <a:solidFill>
                <a:srgbClr val="3E3E5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64533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29600" cy="720080"/>
          </a:xfrm>
        </p:spPr>
        <p:txBody>
          <a:bodyPr/>
          <a:lstStyle/>
          <a:p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De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quels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indicateurs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(IDP)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avons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-nous </a:t>
            </a:r>
            <a:r>
              <a:rPr lang="en-US" sz="32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besoin</a:t>
            </a:r>
            <a:r>
              <a:rPr lang="en-US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?</a:t>
            </a:r>
            <a:endParaRPr 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608661"/>
          </a:xfrm>
        </p:spPr>
        <p:txBody>
          <a:bodyPr/>
          <a:lstStyle/>
          <a:p>
            <a:r>
              <a:rPr lang="fr-FR" sz="2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Des indicateurs utiles classifiés en 9 catégories thématiques de base</a:t>
            </a:r>
          </a:p>
          <a:p>
            <a:r>
              <a:rPr lang="fr-FR" sz="2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Des indicateurs comparables et communs a plusieurs pays</a:t>
            </a:r>
          </a:p>
          <a:p>
            <a:r>
              <a:rPr lang="fr-FR" sz="2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Des indicateurs désagrégés dans la  mesure du possible</a:t>
            </a:r>
          </a:p>
          <a:p>
            <a:r>
              <a:rPr lang="fr-FR" sz="2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Des indicateurs constituant une liste préliminaire et indicative qui pourra être actualisée</a:t>
            </a:r>
            <a:endParaRPr lang="fr-FR" sz="28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3E3E5C"/>
                </a:solidFill>
              </a:rPr>
              <a:t>2/10/2011	</a:t>
            </a:r>
            <a:r>
              <a:rPr lang="en-US" sz="1400" dirty="0" smtClean="0">
                <a:solidFill>
                  <a:srgbClr val="3E3E5C"/>
                </a:solidFill>
              </a:rPr>
              <a:t>				</a:t>
            </a:r>
            <a:fld id="{A291D6DD-769B-41AE-A639-2EBB5D4FB213}" type="slidenum">
              <a:rPr lang="en-US" smtClean="0">
                <a:solidFill>
                  <a:srgbClr val="3E3E5C"/>
                </a:solidFill>
              </a:rPr>
              <a:pPr>
                <a:defRPr/>
              </a:pPr>
              <a:t>7</a:t>
            </a:fld>
            <a:endParaRPr lang="en-US" dirty="0">
              <a:solidFill>
                <a:srgbClr val="3E3E5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62536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980728"/>
            <a:ext cx="8568952" cy="682625"/>
          </a:xfrm>
        </p:spPr>
        <p:txBody>
          <a:bodyPr/>
          <a:lstStyle/>
          <a:p>
            <a:pPr lvl="0" algn="ctr"/>
            <a:r>
              <a:rPr lang="en-US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Les 9 </a:t>
            </a:r>
            <a:r>
              <a:rPr lang="en-US" sz="3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groupes</a:t>
            </a:r>
            <a:r>
              <a:rPr lang="en-US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</a:t>
            </a:r>
            <a:r>
              <a:rPr lang="en-US" sz="3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d’indicateurs</a:t>
            </a:r>
            <a:r>
              <a:rPr lang="en-US" sz="3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 (IDP)</a:t>
            </a:r>
            <a:endParaRPr lang="en-US" sz="3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752527"/>
          </a:xfrm>
        </p:spPr>
        <p:txBody>
          <a:bodyPr/>
          <a:lstStyle/>
          <a:p>
            <a:pPr marL="971550" lvl="1" indent="-514350">
              <a:buFont typeface="+mj-lt"/>
              <a:buAutoNum type="arabicPeriod"/>
            </a:pPr>
            <a:r>
              <a:rPr lang="fr-FR" sz="2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Performance sectorielle et structure du marché;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sz="2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Coûts engagés pour la mise en marché ;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sz="2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Coûts engagés pour l’accès aux intrants;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sz="2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Pauvreté, inégalité et sécurité alimentaire;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sz="2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Travail et emploi; 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sz="2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Santé;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sz="2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Education;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sz="2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Démographie et population;</a:t>
            </a:r>
          </a:p>
          <a:p>
            <a:pPr marL="971550" lvl="1" indent="-514350">
              <a:buFont typeface="+mj-lt"/>
              <a:buAutoNum type="arabicPeriod"/>
            </a:pPr>
            <a:r>
              <a:rPr lang="fr-FR" sz="26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Environnement et ressources naturelles.</a:t>
            </a:r>
          </a:p>
          <a:p>
            <a:pPr marL="971550" lvl="1" indent="-514350">
              <a:buFont typeface="+mj-lt"/>
              <a:buAutoNum type="arabicPeriod"/>
            </a:pPr>
            <a:endParaRPr lang="en-US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marL="971550" lvl="1" indent="-514350">
              <a:buFont typeface="+mj-lt"/>
              <a:buAutoNum type="arabicPeriod"/>
            </a:pP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solidFill>
                  <a:srgbClr val="3E3E5C"/>
                </a:solidFill>
              </a:rPr>
              <a:t>2/10/2011	</a:t>
            </a:r>
            <a:r>
              <a:rPr lang="en-US" sz="1400" dirty="0" smtClean="0">
                <a:solidFill>
                  <a:srgbClr val="3E3E5C"/>
                </a:solidFill>
              </a:rPr>
              <a:t>							</a:t>
            </a:r>
            <a:fld id="{A291D6DD-769B-41AE-A639-2EBB5D4FB213}" type="slidenum">
              <a:rPr lang="en-US" smtClean="0">
                <a:solidFill>
                  <a:srgbClr val="3E3E5C"/>
                </a:solidFill>
              </a:rPr>
              <a:pPr>
                <a:defRPr/>
              </a:pPr>
              <a:t>8</a:t>
            </a:fld>
            <a:endParaRPr lang="en-US" dirty="0">
              <a:solidFill>
                <a:srgbClr val="3E3E5C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4589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Travail de </a:t>
            </a:r>
            <a:r>
              <a:rPr lang="en-US" smtClean="0"/>
              <a:t>Groupe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816224"/>
            <a:ext cx="8640960" cy="434908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Quelles</a:t>
            </a:r>
            <a:r>
              <a:rPr lang="en-US" b="1" dirty="0" smtClean="0"/>
              <a:t> </a:t>
            </a:r>
            <a:r>
              <a:rPr lang="en-US" b="1" dirty="0" err="1" smtClean="0"/>
              <a:t>sont</a:t>
            </a:r>
            <a:r>
              <a:rPr lang="en-US" b="1" dirty="0" smtClean="0"/>
              <a:t> les </a:t>
            </a:r>
            <a:r>
              <a:rPr lang="en-US" b="1" dirty="0" err="1" smtClean="0"/>
              <a:t>politiques</a:t>
            </a:r>
            <a:r>
              <a:rPr lang="en-US" b="1" dirty="0" smtClean="0"/>
              <a:t> et les </a:t>
            </a:r>
            <a:r>
              <a:rPr lang="en-US" b="1" dirty="0" err="1" smtClean="0"/>
              <a:t>mesures</a:t>
            </a:r>
            <a:r>
              <a:rPr lang="en-US" b="1" dirty="0" smtClean="0"/>
              <a:t> de </a:t>
            </a:r>
            <a:r>
              <a:rPr lang="en-US" b="1" dirty="0" err="1" smtClean="0"/>
              <a:t>politique</a:t>
            </a:r>
            <a:r>
              <a:rPr lang="en-US" b="1" dirty="0" smtClean="0"/>
              <a:t> AA à considerer au plan national? au plan regional?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Quels</a:t>
            </a:r>
            <a:r>
              <a:rPr lang="en-US" b="1" dirty="0" smtClean="0"/>
              <a:t> </a:t>
            </a:r>
            <a:r>
              <a:rPr lang="en-US" b="1" dirty="0" err="1" smtClean="0"/>
              <a:t>projets</a:t>
            </a:r>
            <a:r>
              <a:rPr lang="en-US" b="1" dirty="0" smtClean="0"/>
              <a:t> et </a:t>
            </a:r>
            <a:r>
              <a:rPr lang="en-US" b="1" dirty="0" err="1" smtClean="0"/>
              <a:t>programmes</a:t>
            </a:r>
            <a:r>
              <a:rPr lang="en-US" b="1" dirty="0" smtClean="0"/>
              <a:t>, </a:t>
            </a:r>
            <a:r>
              <a:rPr lang="en-US" b="1" dirty="0" err="1" smtClean="0"/>
              <a:t>passés</a:t>
            </a:r>
            <a:r>
              <a:rPr lang="en-US" b="1" dirty="0" smtClean="0"/>
              <a:t> et en </a:t>
            </a:r>
            <a:r>
              <a:rPr lang="en-US" b="1" dirty="0" err="1" smtClean="0"/>
              <a:t>cours</a:t>
            </a:r>
            <a:r>
              <a:rPr lang="en-US" b="1" dirty="0" smtClean="0"/>
              <a:t>, </a:t>
            </a:r>
            <a:r>
              <a:rPr lang="en-US" b="1" dirty="0" err="1" smtClean="0"/>
              <a:t>d’analyse</a:t>
            </a:r>
            <a:r>
              <a:rPr lang="en-US" b="1" dirty="0" smtClean="0"/>
              <a:t> des </a:t>
            </a:r>
            <a:r>
              <a:rPr lang="en-US" b="1" dirty="0" err="1" smtClean="0"/>
              <a:t>filières</a:t>
            </a:r>
            <a:r>
              <a:rPr lang="en-US" b="1" dirty="0" smtClean="0"/>
              <a:t> et des </a:t>
            </a:r>
            <a:r>
              <a:rPr lang="en-US" b="1" dirty="0" err="1" smtClean="0"/>
              <a:t>politiques</a:t>
            </a:r>
            <a:r>
              <a:rPr lang="en-US" b="1" dirty="0" smtClean="0"/>
              <a:t> de </a:t>
            </a:r>
            <a:r>
              <a:rPr lang="en-US" b="1" dirty="0" err="1" smtClean="0"/>
              <a:t>filière</a:t>
            </a:r>
            <a:r>
              <a:rPr lang="en-US" b="1" dirty="0" smtClean="0"/>
              <a:t> </a:t>
            </a:r>
            <a:r>
              <a:rPr lang="en-US" b="1" dirty="0" err="1" smtClean="0"/>
              <a:t>considérer</a:t>
            </a:r>
            <a:r>
              <a:rPr lang="en-US" b="1" dirty="0" smtClean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Quelles</a:t>
            </a:r>
            <a:r>
              <a:rPr lang="en-US" b="1" dirty="0" smtClean="0"/>
              <a:t> </a:t>
            </a:r>
            <a:r>
              <a:rPr lang="en-US" b="1" dirty="0" err="1" smtClean="0"/>
              <a:t>sont</a:t>
            </a:r>
            <a:r>
              <a:rPr lang="en-US" b="1" dirty="0" smtClean="0"/>
              <a:t> les sources </a:t>
            </a:r>
            <a:r>
              <a:rPr lang="en-US" b="1" dirty="0" err="1" smtClean="0"/>
              <a:t>d’information</a:t>
            </a:r>
            <a:r>
              <a:rPr lang="en-US" b="1" dirty="0" smtClean="0"/>
              <a:t> et de </a:t>
            </a:r>
            <a:r>
              <a:rPr lang="en-US" b="1" dirty="0" err="1" smtClean="0"/>
              <a:t>données</a:t>
            </a:r>
            <a:r>
              <a:rPr lang="en-US" b="1" dirty="0" smtClean="0"/>
              <a:t> pour les IDP au plan national et </a:t>
            </a:r>
            <a:r>
              <a:rPr lang="en-US" b="1" dirty="0" err="1" smtClean="0"/>
              <a:t>sous</a:t>
            </a:r>
            <a:r>
              <a:rPr lang="en-US" b="1" dirty="0" smtClean="0"/>
              <a:t> </a:t>
            </a:r>
            <a:r>
              <a:rPr lang="en-US" b="1" dirty="0" err="1" smtClean="0"/>
              <a:t>régional</a:t>
            </a:r>
            <a:r>
              <a:rPr lang="en-US" b="1" dirty="0" smtClean="0"/>
              <a:t> ? (1-4)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err="1" smtClean="0"/>
              <a:t>Quelles</a:t>
            </a:r>
            <a:r>
              <a:rPr lang="en-US" b="1" dirty="0" smtClean="0"/>
              <a:t> </a:t>
            </a:r>
            <a:r>
              <a:rPr lang="en-US" b="1" dirty="0" err="1" smtClean="0"/>
              <a:t>sont</a:t>
            </a:r>
            <a:r>
              <a:rPr lang="en-US" b="1" dirty="0" smtClean="0"/>
              <a:t> les sources </a:t>
            </a:r>
            <a:r>
              <a:rPr lang="en-US" b="1" dirty="0" err="1" smtClean="0"/>
              <a:t>d’information</a:t>
            </a:r>
            <a:r>
              <a:rPr lang="en-US" b="1" dirty="0" smtClean="0"/>
              <a:t> et de </a:t>
            </a:r>
            <a:r>
              <a:rPr lang="en-US" b="1" dirty="0" err="1" smtClean="0"/>
              <a:t>données</a:t>
            </a:r>
            <a:r>
              <a:rPr lang="en-US" b="1" dirty="0" smtClean="0"/>
              <a:t> pour les IDP au plan national et </a:t>
            </a:r>
            <a:r>
              <a:rPr lang="en-US" b="1" dirty="0" err="1" smtClean="0"/>
              <a:t>sous</a:t>
            </a:r>
            <a:r>
              <a:rPr lang="en-US" b="1" dirty="0" smtClean="0"/>
              <a:t> </a:t>
            </a:r>
            <a:r>
              <a:rPr lang="en-US" b="1" dirty="0" err="1" smtClean="0"/>
              <a:t>régional</a:t>
            </a:r>
            <a:r>
              <a:rPr lang="en-US" b="1" dirty="0" smtClean="0"/>
              <a:t> ? (5-9)</a:t>
            </a:r>
          </a:p>
          <a:p>
            <a:pPr marL="514350" indent="-514350">
              <a:buFont typeface="+mj-lt"/>
              <a:buAutoNum type="arabicPeriod"/>
            </a:pPr>
            <a:endParaRPr lang="en-US" b="1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5">
      <a:dk1>
        <a:srgbClr val="003300"/>
      </a:dk1>
      <a:lt1>
        <a:srgbClr val="FFFFFF"/>
      </a:lt1>
      <a:dk2>
        <a:srgbClr val="008000"/>
      </a:dk2>
      <a:lt2>
        <a:srgbClr val="3E3E5C"/>
      </a:lt2>
      <a:accent1>
        <a:srgbClr val="60597B"/>
      </a:accent1>
      <a:accent2>
        <a:srgbClr val="6666FF"/>
      </a:accent2>
      <a:accent3>
        <a:srgbClr val="FFFFFF"/>
      </a:accent3>
      <a:accent4>
        <a:srgbClr val="002A00"/>
      </a:accent4>
      <a:accent5>
        <a:srgbClr val="B6B5BF"/>
      </a:accent5>
      <a:accent6>
        <a:srgbClr val="5C5CE7"/>
      </a:accent6>
      <a:hlink>
        <a:srgbClr val="99CCFF"/>
      </a:hlink>
      <a:folHlink>
        <a:srgbClr val="FFFF99"/>
      </a:folHlink>
    </a:clrScheme>
    <a:fontScheme name="Default Design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3E3E5C"/>
        </a:dk1>
        <a:lt1>
          <a:srgbClr val="FFFFFF"/>
        </a:lt1>
        <a:dk2>
          <a:srgbClr val="FFFFCC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FFFFE2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FFFFFF"/>
        </a:dk1>
        <a:lt1>
          <a:srgbClr val="FFFFFF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FFFFFF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5">
        <a:dk1>
          <a:srgbClr val="003300"/>
        </a:dk1>
        <a:lt1>
          <a:srgbClr val="FFFFFF"/>
        </a:lt1>
        <a:dk2>
          <a:srgbClr val="008000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FFFFFF"/>
        </a:accent3>
        <a:accent4>
          <a:srgbClr val="002A00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2448</TotalTime>
  <Words>415</Words>
  <Application>Microsoft Office PowerPoint</Application>
  <PresentationFormat>On-screen Show (4:3)</PresentationFormat>
  <Paragraphs>72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1_Default Design</vt:lpstr>
      <vt:lpstr>Photo Editor Photo</vt:lpstr>
      <vt:lpstr>Suivi des politiques agricoles et alimentaires en Afrique (SPAAA): Contexte des politiques</vt:lpstr>
      <vt:lpstr>Slide 2</vt:lpstr>
      <vt:lpstr>Description du contexte politique</vt:lpstr>
      <vt:lpstr>Slide 4</vt:lpstr>
      <vt:lpstr>Indicateurs de développement et de performance (IDP) </vt:lpstr>
      <vt:lpstr>Réflexions sur la sélection d’indicateurs de développement et de performance (IDP) appropriés</vt:lpstr>
      <vt:lpstr>De quels indicateurs (IDP) avons-nous besoin?</vt:lpstr>
      <vt:lpstr>Les 9 groupes d’indicateurs (IDP)</vt:lpstr>
      <vt:lpstr>Travail de Groupe</vt:lpstr>
      <vt:lpstr>Slide 10</vt:lpstr>
    </vt:vector>
  </TitlesOfParts>
  <Company>FAO of the UN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MAFA P: Overview Methodology</dc:title>
  <dc:creator>Shapouri</dc:creator>
  <cp:lastModifiedBy>BarreiroHurle</cp:lastModifiedBy>
  <cp:revision>235</cp:revision>
  <dcterms:created xsi:type="dcterms:W3CDTF">2011-07-11T11:14:07Z</dcterms:created>
  <dcterms:modified xsi:type="dcterms:W3CDTF">2011-10-05T19:06:00Z</dcterms:modified>
</cp:coreProperties>
</file>