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3" r:id="rId4"/>
    <p:sldId id="260" r:id="rId5"/>
    <p:sldId id="262" r:id="rId6"/>
    <p:sldId id="264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reieroHurle" initials="JB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71"/>
    <a:srgbClr val="4BFF9C"/>
    <a:srgbClr val="78B8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385" autoAdjust="0"/>
    <p:restoredTop sz="91383" autoAdjust="0"/>
  </p:normalViewPr>
  <p:slideViewPr>
    <p:cSldViewPr>
      <p:cViewPr>
        <p:scale>
          <a:sx n="80" d="100"/>
          <a:sy n="80" d="100"/>
        </p:scale>
        <p:origin x="-1380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791309-742F-45FA-A67B-76BBD1AE97A4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950C41-73E5-435B-90F6-263B963C92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57838-7C0D-4876-AEE5-26A284029631}" type="datetimeFigureOut">
              <a:rPr lang="en-US" smtClean="0"/>
              <a:pPr/>
              <a:t>9/30/2011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FB476-E490-4BDB-9A2E-F000D9619B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FB476-E490-4BDB-9A2E-F000D9619B4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FB476-E490-4BDB-9A2E-F000D9619B4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FB476-E490-4BDB-9A2E-F000D9619B4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FB476-E490-4BDB-9A2E-F000D9619B4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FB476-E490-4BDB-9A2E-F000D9619B4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046D8-287F-493E-BA5F-47D06E874D59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A9F51-5370-4016-BE0F-A9DDE607D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89A26-F34B-47E9-B0E7-3109C4A87033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32469-2F6E-42A7-BF3B-3F9592D1A9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86317-A469-46CB-AB05-0338D12AAC0D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29455-CD3C-49DB-B949-4083B6A8CA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229600" cy="562074"/>
          </a:xfrm>
          <a:prstGeom prst="rect">
            <a:avLst/>
          </a:prstGeom>
        </p:spPr>
        <p:txBody>
          <a:bodyPr/>
          <a:lstStyle>
            <a:lvl1pPr algn="l"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434908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79512" y="1628800"/>
            <a:ext cx="8496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79512" y="1052736"/>
            <a:ext cx="8496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5BE0A-9C2E-4B3F-9F78-5A25ECD19A92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93465-055E-4219-A2F8-F19F319406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EE355-C36F-4B9F-8052-400D8E88CA14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F6313-D3AC-4C7D-AFC1-ECB59EE253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3FBB0-620A-468E-8DDD-BB815FA4C68F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E3CA6-2608-4D25-AC37-69F3A36B14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1CBD3-81FF-4DD0-8505-6A909B4AB9BC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759C2-5C77-49CF-A3F7-DABE0E10F8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31A44-76A8-435B-A13C-4055E843BE40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619ED-0617-43CE-A438-FB968D09B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8EAC-099D-47E6-826A-2B8F42CBAB3C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B1060-A141-4066-BF82-509400FB1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611FA-EA2C-408C-AA16-6C6EEFF64811}" type="datetimeFigureOut">
              <a:rPr lang="en-US"/>
              <a:pPr>
                <a:defRPr/>
              </a:pPr>
              <a:t>9/30/2011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8CB78-2C26-4DAC-BDD8-B5BF0EE5E7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900113" y="115888"/>
          <a:ext cx="7621587" cy="865187"/>
        </p:xfrm>
        <a:graphic>
          <a:graphicData uri="http://schemas.openxmlformats.org/presentationml/2006/ole">
            <p:oleObj spid="_x0000_s1031" name="Photo Editor Photo" r:id="rId14" imgW="7621064" imgH="942857" progId="">
              <p:embed/>
            </p:oleObj>
          </a:graphicData>
        </a:graphic>
      </p:graphicFrame>
      <p:pic>
        <p:nvPicPr>
          <p:cNvPr id="21" name="Picture 10" descr="FA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812088" y="6237312"/>
            <a:ext cx="40163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2" descr="59510f8407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5650" y="6332561"/>
            <a:ext cx="306388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2769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4A28A2-71D5-4B44-91B4-F24AC25C43DB}" type="datetimeFigureOut">
              <a:rPr lang="en-US" smtClean="0"/>
              <a:pPr>
                <a:defRPr/>
              </a:pPr>
              <a:t>9/30/2011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2708920"/>
            <a:ext cx="8892480" cy="1470025"/>
          </a:xfrm>
        </p:spPr>
        <p:txBody>
          <a:bodyPr/>
          <a:lstStyle/>
          <a:p>
            <a:pPr eaLnBrk="1" hangingPunct="1"/>
            <a:r>
              <a:rPr lang="en-US" sz="3200" dirty="0" err="1" smtClean="0"/>
              <a:t>Présentation</a:t>
            </a:r>
            <a:r>
              <a:rPr lang="en-US" sz="3200" dirty="0" smtClean="0"/>
              <a:t> </a:t>
            </a:r>
            <a:r>
              <a:rPr lang="en-US" sz="3200" dirty="0" err="1" smtClean="0"/>
              <a:t>graphique</a:t>
            </a:r>
            <a:r>
              <a:rPr lang="en-US" sz="3200" dirty="0" smtClean="0"/>
              <a:t> de </a:t>
            </a:r>
            <a:r>
              <a:rPr lang="en-US" sz="3200" dirty="0" err="1" smtClean="0"/>
              <a:t>l’analyse</a:t>
            </a:r>
            <a:r>
              <a:rPr lang="en-US" sz="3200" dirty="0" smtClean="0"/>
              <a:t> de </a:t>
            </a:r>
            <a:r>
              <a:rPr lang="en-US" sz="3200" dirty="0" err="1" smtClean="0"/>
              <a:t>politiques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Produit</a:t>
            </a:r>
            <a:r>
              <a:rPr lang="en-US" dirty="0" smtClean="0"/>
              <a:t> </a:t>
            </a:r>
            <a:r>
              <a:rPr lang="en-US" dirty="0" err="1" smtClean="0"/>
              <a:t>importé</a:t>
            </a:r>
            <a:r>
              <a:rPr lang="en-US" dirty="0" smtClean="0"/>
              <a:t>: le prix de </a:t>
            </a:r>
            <a:r>
              <a:rPr lang="en-US" dirty="0" err="1" smtClean="0"/>
              <a:t>référence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9552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9552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03648" y="630002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Monde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6095037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-36512" y="2780928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P(</a:t>
            </a:r>
            <a:r>
              <a:rPr lang="en-US" sz="1200" dirty="0" err="1" smtClean="0"/>
              <a:t>int</a:t>
            </a:r>
            <a:r>
              <a:rPr lang="en-US" sz="1200" dirty="0" smtClean="0"/>
              <a:t>$)</a:t>
            </a:r>
            <a:endParaRPr lang="en-US" sz="12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39552" y="5733256"/>
            <a:ext cx="18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36512" y="5517232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</a:t>
            </a:r>
            <a:r>
              <a:rPr lang="en-US" sz="1200" baseline="-25000" dirty="0" err="1" smtClean="0"/>
              <a:t>b</a:t>
            </a:r>
            <a:r>
              <a:rPr lang="en-US" sz="1200" baseline="-25000" dirty="0" smtClean="0"/>
              <a:t>(</a:t>
            </a:r>
            <a:r>
              <a:rPr lang="en-US" sz="1200" baseline="-25000" dirty="0" err="1" smtClean="0"/>
              <a:t>int</a:t>
            </a:r>
            <a:r>
              <a:rPr lang="en-US" sz="1200" baseline="-25000" dirty="0" smtClean="0"/>
              <a:t>$)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987824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987824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00740" y="630002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Mali</a:t>
            </a:r>
            <a:r>
              <a:rPr lang="en-US" baseline="-25000" dirty="0" err="1" smtClean="0"/>
              <a:t>wh</a:t>
            </a:r>
            <a:endParaRPr lang="en-US" baseline="-250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987824" y="4437112"/>
            <a:ext cx="1800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>
            <a:off x="2123728" y="4509120"/>
            <a:ext cx="72008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450400" y="5013176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wh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2339752" y="4304129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ROP</a:t>
            </a:r>
            <a:r>
              <a:rPr lang="en-US" sz="1200" baseline="-25000" dirty="0" err="1" smtClean="0"/>
              <a:t>wh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067944" y="414908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4644008" y="608400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491880" y="2780928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r>
              <a:rPr lang="en-US" sz="1200" baseline="-25000" dirty="0" smtClean="0"/>
              <a:t>BF</a:t>
            </a:r>
            <a:endParaRPr lang="en-US" sz="12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11960" y="2924944"/>
            <a:ext cx="648072" cy="26532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932040" y="5229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</a:t>
            </a:r>
            <a:endParaRPr lang="en-US" sz="1200" dirty="0"/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2339752" y="4509120"/>
            <a:ext cx="16836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059832" y="2924944"/>
            <a:ext cx="864096" cy="26642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411760" y="566124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en-US" sz="1200" dirty="0"/>
          </a:p>
        </p:txBody>
      </p:sp>
      <p:sp>
        <p:nvSpPr>
          <p:cNvPr id="73" name="Right Arrow 72"/>
          <p:cNvSpPr/>
          <p:nvPr/>
        </p:nvSpPr>
        <p:spPr>
          <a:xfrm>
            <a:off x="107504" y="2132856"/>
            <a:ext cx="46085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6948264" y="141352"/>
          <a:ext cx="2088232" cy="76736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22058"/>
                <a:gridCol w="522058"/>
                <a:gridCol w="522058"/>
                <a:gridCol w="522058"/>
              </a:tblGrid>
              <a:tr h="191842">
                <a:tc rowSpan="2" gridSpan="2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Price Wedge </a:t>
                      </a:r>
                      <a:endParaRPr lang="en-US" sz="5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1842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&gt;0</a:t>
                      </a:r>
                      <a:endParaRPr lang="en-US" sz="500" i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&lt;0</a:t>
                      </a:r>
                      <a:endParaRPr lang="en-US" sz="500" i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42">
                <a:tc rowSpan="2"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Observed Price Wedge</a:t>
                      </a:r>
                      <a:endParaRPr lang="en-US" sz="5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&gt;0</a:t>
                      </a:r>
                      <a:endParaRPr lang="en-US" sz="5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18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&lt;0</a:t>
                      </a:r>
                      <a:endParaRPr lang="en-US" sz="5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Oval 28"/>
          <p:cNvSpPr/>
          <p:nvPr/>
        </p:nvSpPr>
        <p:spPr>
          <a:xfrm>
            <a:off x="8028384" y="476672"/>
            <a:ext cx="504056" cy="288032"/>
          </a:xfrm>
          <a:prstGeom prst="ellipse">
            <a:avLst/>
          </a:prstGeom>
          <a:noFill/>
          <a:ln w="3810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Produit</a:t>
            </a:r>
            <a:r>
              <a:rPr lang="en-US" dirty="0" smtClean="0"/>
              <a:t> </a:t>
            </a:r>
            <a:r>
              <a:rPr lang="en-US" dirty="0" err="1" smtClean="0"/>
              <a:t>importé</a:t>
            </a:r>
            <a:r>
              <a:rPr lang="en-US" dirty="0" smtClean="0"/>
              <a:t>: le prix de </a:t>
            </a:r>
            <a:r>
              <a:rPr lang="en-US" dirty="0" err="1" smtClean="0"/>
              <a:t>référence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9552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9552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03648" y="630002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Monde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6095037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-36512" y="2780928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P(</a:t>
            </a:r>
            <a:r>
              <a:rPr lang="en-US" sz="1200" dirty="0" err="1" smtClean="0"/>
              <a:t>int</a:t>
            </a:r>
            <a:r>
              <a:rPr lang="en-US" sz="1200" dirty="0" smtClean="0"/>
              <a:t>$)</a:t>
            </a:r>
            <a:endParaRPr lang="en-US" sz="12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39552" y="5733256"/>
            <a:ext cx="18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36512" y="5517232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</a:t>
            </a:r>
            <a:r>
              <a:rPr lang="en-US" sz="1200" baseline="-25000" dirty="0" err="1" smtClean="0"/>
              <a:t>b</a:t>
            </a:r>
            <a:r>
              <a:rPr lang="en-US" sz="1200" baseline="-25000" dirty="0" smtClean="0"/>
              <a:t>(</a:t>
            </a:r>
            <a:r>
              <a:rPr lang="en-US" sz="1200" baseline="-25000" dirty="0" err="1" smtClean="0"/>
              <a:t>int</a:t>
            </a:r>
            <a:r>
              <a:rPr lang="en-US" sz="1200" baseline="-25000" dirty="0" smtClean="0"/>
              <a:t>$)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391794" y="4160113"/>
            <a:ext cx="515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Tariff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987824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987824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00740" y="630002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Mali</a:t>
            </a:r>
            <a:r>
              <a:rPr lang="en-US" baseline="-25000" dirty="0" err="1" smtClean="0"/>
              <a:t>wh</a:t>
            </a:r>
            <a:endParaRPr lang="en-US" baseline="-250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987824" y="4437112"/>
            <a:ext cx="1800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>
            <a:off x="2123728" y="4509120"/>
            <a:ext cx="72008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450400" y="5013176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wh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2339752" y="4304129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ROP</a:t>
            </a:r>
            <a:r>
              <a:rPr lang="en-US" sz="1200" baseline="-25000" dirty="0" err="1" smtClean="0"/>
              <a:t>wh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067944" y="414908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4644008" y="608400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491880" y="2780928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r>
              <a:rPr lang="en-US" sz="1200" baseline="-25000" dirty="0" smtClean="0"/>
              <a:t>BF</a:t>
            </a:r>
            <a:endParaRPr lang="en-US" sz="12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11960" y="2924944"/>
            <a:ext cx="648072" cy="26532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932040" y="5229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</a:t>
            </a:r>
            <a:endParaRPr lang="en-US" sz="1200" dirty="0"/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2339752" y="4509120"/>
            <a:ext cx="16836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059832" y="2924944"/>
            <a:ext cx="864096" cy="26642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411760" y="566124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en-US" sz="1200" dirty="0"/>
          </a:p>
        </p:txBody>
      </p:sp>
      <p:sp>
        <p:nvSpPr>
          <p:cNvPr id="73" name="Right Arrow 72"/>
          <p:cNvSpPr/>
          <p:nvPr/>
        </p:nvSpPr>
        <p:spPr>
          <a:xfrm>
            <a:off x="107504" y="2132856"/>
            <a:ext cx="856895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6948264" y="141352"/>
          <a:ext cx="2088232" cy="76736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22058"/>
                <a:gridCol w="522058"/>
                <a:gridCol w="522058"/>
                <a:gridCol w="522058"/>
              </a:tblGrid>
              <a:tr h="191842">
                <a:tc rowSpan="2" gridSpan="2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Price Wedge </a:t>
                      </a:r>
                      <a:endParaRPr lang="en-US" sz="5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1842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&gt;0</a:t>
                      </a:r>
                      <a:endParaRPr lang="en-US" sz="500" i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&lt;0</a:t>
                      </a:r>
                      <a:endParaRPr lang="en-US" sz="500" i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42">
                <a:tc rowSpan="2"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Observed Price Wedge</a:t>
                      </a:r>
                      <a:endParaRPr lang="en-US" sz="5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&gt;0</a:t>
                      </a:r>
                      <a:endParaRPr lang="en-US" sz="5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18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&lt;0</a:t>
                      </a:r>
                      <a:endParaRPr lang="en-US" sz="5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Oval 28"/>
          <p:cNvSpPr/>
          <p:nvPr/>
        </p:nvSpPr>
        <p:spPr>
          <a:xfrm>
            <a:off x="8028384" y="476672"/>
            <a:ext cx="504056" cy="288032"/>
          </a:xfrm>
          <a:prstGeom prst="ellipse">
            <a:avLst/>
          </a:prstGeom>
          <a:noFill/>
          <a:ln w="3810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5436096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436096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949012" y="6300028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Producteur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644008" y="608400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7219436" y="6095037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5724128" y="3417967"/>
            <a:ext cx="1656184" cy="22322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436096" y="5445224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4572000" y="5445224"/>
            <a:ext cx="864096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12160" y="5312241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ROP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4932040" y="5229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6949038" y="329601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en-US" sz="1200" dirty="0"/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4860032" y="5301208"/>
            <a:ext cx="576064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572000" y="4437112"/>
            <a:ext cx="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4823649" y="4448144"/>
            <a:ext cx="0" cy="85306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811774" y="4221088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fgsh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6084168" y="5085184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RPP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5436096" y="5301208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Produit</a:t>
            </a:r>
            <a:r>
              <a:rPr lang="en-US" dirty="0" smtClean="0"/>
              <a:t> </a:t>
            </a:r>
            <a:r>
              <a:rPr lang="en-US" dirty="0" err="1" smtClean="0"/>
              <a:t>importé</a:t>
            </a:r>
            <a:r>
              <a:rPr lang="en-US" dirty="0" smtClean="0"/>
              <a:t>: le </a:t>
            </a:r>
            <a:r>
              <a:rPr lang="en-US" dirty="0" err="1" smtClean="0"/>
              <a:t>marché</a:t>
            </a:r>
            <a:r>
              <a:rPr lang="en-US" dirty="0" smtClean="0"/>
              <a:t> local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987824" y="2843644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987824" y="5939988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00740" y="630002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Mali</a:t>
            </a:r>
            <a:r>
              <a:rPr lang="en-US" baseline="-25000" dirty="0" err="1" smtClean="0"/>
              <a:t>wh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987824" y="3851756"/>
            <a:ext cx="172819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067944" y="4222829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436096" y="2843644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436096" y="5939988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949012" y="630002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Producteur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644008" y="608400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7219436" y="6095037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5724128" y="3491716"/>
            <a:ext cx="1656184" cy="22322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419872" y="2780928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r>
              <a:rPr lang="en-US" sz="1200" baseline="-25000" dirty="0" smtClean="0"/>
              <a:t>BF</a:t>
            </a:r>
            <a:endParaRPr lang="en-US" sz="12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5436096" y="4787860"/>
            <a:ext cx="100811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716016" y="4787860"/>
            <a:ext cx="72008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42743" y="4798893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</a:t>
            </a:r>
            <a:r>
              <a:rPr lang="en-US" sz="1200" baseline="-25000" dirty="0" err="1" smtClean="0"/>
              <a:t>dfg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4932040" y="5229200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4716016" y="3862788"/>
            <a:ext cx="0" cy="925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788024" y="3645024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</a:t>
            </a:r>
            <a:r>
              <a:rPr lang="en-US" sz="1200" baseline="-25000" dirty="0" err="1" smtClean="0"/>
              <a:t>dwh</a:t>
            </a:r>
            <a:endParaRPr lang="en-US" sz="1200" dirty="0"/>
          </a:p>
        </p:txBody>
      </p:sp>
      <p:sp>
        <p:nvSpPr>
          <p:cNvPr id="52" name="Right Arrow 51"/>
          <p:cNvSpPr/>
          <p:nvPr/>
        </p:nvSpPr>
        <p:spPr>
          <a:xfrm rot="10800000">
            <a:off x="3131840" y="2132856"/>
            <a:ext cx="46085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4211960" y="2924944"/>
            <a:ext cx="648072" cy="26532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059832" y="2924944"/>
            <a:ext cx="864096" cy="26642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020272" y="335699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en-US" sz="1200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6948264" y="141352"/>
          <a:ext cx="2088232" cy="76736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22058"/>
                <a:gridCol w="522058"/>
                <a:gridCol w="522058"/>
                <a:gridCol w="522058"/>
              </a:tblGrid>
              <a:tr h="191842">
                <a:tc rowSpan="2" gridSpan="2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Price Wedge </a:t>
                      </a:r>
                      <a:endParaRPr lang="en-US" sz="5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1842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&gt;0</a:t>
                      </a:r>
                      <a:endParaRPr lang="en-US" sz="500" i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&lt;0</a:t>
                      </a:r>
                      <a:endParaRPr lang="en-US" sz="500" i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42">
                <a:tc rowSpan="2"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Observed Price Wedge</a:t>
                      </a:r>
                      <a:endParaRPr lang="en-US" sz="5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&gt;0</a:t>
                      </a:r>
                      <a:endParaRPr lang="en-US" sz="5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18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&lt;0</a:t>
                      </a:r>
                      <a:endParaRPr lang="en-US" sz="5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Oval 28"/>
          <p:cNvSpPr/>
          <p:nvPr/>
        </p:nvSpPr>
        <p:spPr>
          <a:xfrm>
            <a:off x="8028384" y="476672"/>
            <a:ext cx="504056" cy="288032"/>
          </a:xfrm>
          <a:prstGeom prst="ellipse">
            <a:avLst/>
          </a:prstGeom>
          <a:noFill/>
          <a:ln w="3810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Produit</a:t>
            </a:r>
            <a:r>
              <a:rPr lang="en-US" dirty="0" smtClean="0"/>
              <a:t> </a:t>
            </a:r>
            <a:r>
              <a:rPr lang="en-US" dirty="0" err="1" smtClean="0"/>
              <a:t>importé</a:t>
            </a:r>
            <a:r>
              <a:rPr lang="en-US" dirty="0" smtClean="0"/>
              <a:t>: </a:t>
            </a:r>
            <a:r>
              <a:rPr lang="en-US" dirty="0" err="1" smtClean="0"/>
              <a:t>l’idée</a:t>
            </a:r>
            <a:r>
              <a:rPr lang="en-US" dirty="0" smtClean="0"/>
              <a:t> </a:t>
            </a:r>
            <a:r>
              <a:rPr lang="en-US" dirty="0" err="1" smtClean="0"/>
              <a:t>entière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9552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9552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03648" y="630002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Monde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6095037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-36512" y="2780928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P(</a:t>
            </a:r>
            <a:r>
              <a:rPr lang="en-US" sz="1200" dirty="0" err="1" smtClean="0"/>
              <a:t>int</a:t>
            </a:r>
            <a:r>
              <a:rPr lang="en-US" sz="1200" dirty="0" smtClean="0"/>
              <a:t>$)</a:t>
            </a:r>
            <a:endParaRPr lang="en-US" sz="12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39552" y="5733256"/>
            <a:ext cx="18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36512" y="5517232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</a:t>
            </a:r>
            <a:r>
              <a:rPr lang="en-US" sz="1200" baseline="-25000" dirty="0" err="1" smtClean="0"/>
              <a:t>b</a:t>
            </a:r>
            <a:r>
              <a:rPr lang="en-US" sz="1200" baseline="-25000" dirty="0" smtClean="0"/>
              <a:t>(</a:t>
            </a:r>
            <a:r>
              <a:rPr lang="en-US" sz="1200" baseline="-25000" dirty="0" err="1" smtClean="0"/>
              <a:t>int</a:t>
            </a:r>
            <a:r>
              <a:rPr lang="en-US" sz="1200" baseline="-25000" dirty="0" smtClean="0"/>
              <a:t>$)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987824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987824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00740" y="6300028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Burkina</a:t>
            </a:r>
            <a:r>
              <a:rPr lang="en-US" baseline="-25000" dirty="0" err="1" smtClean="0"/>
              <a:t>wh</a:t>
            </a:r>
            <a:endParaRPr lang="en-US" baseline="-250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987824" y="4437112"/>
            <a:ext cx="1800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716016" y="3861048"/>
            <a:ext cx="0" cy="925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>
            <a:off x="2123728" y="4509120"/>
            <a:ext cx="72008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450400" y="5013176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wh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2339752" y="4304129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ROP</a:t>
            </a:r>
            <a:r>
              <a:rPr lang="en-US" sz="1200" baseline="-25000" dirty="0" err="1" smtClean="0"/>
              <a:t>wh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067944" y="4653136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436096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436096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949012" y="630002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Producteur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644008" y="608400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7219436" y="6095037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5724128" y="3417967"/>
            <a:ext cx="1656184" cy="22322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491880" y="2780928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r>
              <a:rPr lang="en-US" sz="1200" baseline="-25000" dirty="0" smtClean="0"/>
              <a:t>BF</a:t>
            </a:r>
            <a:endParaRPr lang="en-US" sz="12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5436096" y="5445224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572000" y="5445224"/>
            <a:ext cx="864096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012160" y="5312241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ROP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11960" y="2924944"/>
            <a:ext cx="648072" cy="26532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932040" y="5229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</a:t>
            </a:r>
            <a:endParaRPr lang="en-US" sz="1200" dirty="0"/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2339752" y="4509120"/>
            <a:ext cx="16836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059832" y="2924944"/>
            <a:ext cx="864096" cy="26642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949038" y="329601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2411760" y="566124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en-US" sz="12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2987824" y="3851756"/>
            <a:ext cx="172819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788024" y="3645024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</a:t>
            </a:r>
            <a:r>
              <a:rPr lang="en-US" sz="1200" baseline="-25000" dirty="0" err="1" smtClean="0"/>
              <a:t>dwh</a:t>
            </a:r>
            <a:endParaRPr lang="en-US" sz="12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5436096" y="4787860"/>
            <a:ext cx="93610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4860032" y="5301208"/>
            <a:ext cx="576064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444208" y="4590645"/>
            <a:ext cx="431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P</a:t>
            </a:r>
            <a:r>
              <a:rPr lang="en-US" sz="1200" baseline="-25000" dirty="0" err="1" smtClean="0"/>
              <a:t>dfg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4572000" y="4437112"/>
            <a:ext cx="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635896" y="3861048"/>
            <a:ext cx="792088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4823649" y="4448144"/>
            <a:ext cx="0" cy="85306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811774" y="4221088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fgsh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6084168" y="5085184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RPP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5436096" y="5301208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Triangle 59"/>
          <p:cNvSpPr/>
          <p:nvPr/>
        </p:nvSpPr>
        <p:spPr>
          <a:xfrm>
            <a:off x="4427984" y="3861048"/>
            <a:ext cx="144016" cy="576064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Triangle 61"/>
          <p:cNvSpPr/>
          <p:nvPr/>
        </p:nvSpPr>
        <p:spPr>
          <a:xfrm flipH="1">
            <a:off x="3419870" y="3861048"/>
            <a:ext cx="216025" cy="576064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4716016" y="4797152"/>
            <a:ext cx="72008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6948264" y="141352"/>
          <a:ext cx="2088232" cy="76736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22058"/>
                <a:gridCol w="522058"/>
                <a:gridCol w="522058"/>
                <a:gridCol w="522058"/>
              </a:tblGrid>
              <a:tr h="191842">
                <a:tc rowSpan="2" gridSpan="2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Price Wedge </a:t>
                      </a:r>
                      <a:endParaRPr lang="en-US" sz="5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1842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&gt;0</a:t>
                      </a:r>
                      <a:endParaRPr lang="en-US" sz="500" i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&lt;0</a:t>
                      </a:r>
                      <a:endParaRPr lang="en-US" sz="500" i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42">
                <a:tc rowSpan="2"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Observed Price Wedge</a:t>
                      </a:r>
                      <a:endParaRPr lang="en-US" sz="5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&gt;0</a:t>
                      </a:r>
                      <a:endParaRPr lang="en-US" sz="5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18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&lt;0</a:t>
                      </a:r>
                      <a:endParaRPr lang="en-US" sz="5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2" name="Oval 51"/>
          <p:cNvSpPr/>
          <p:nvPr/>
        </p:nvSpPr>
        <p:spPr>
          <a:xfrm>
            <a:off x="8028384" y="476672"/>
            <a:ext cx="504056" cy="288032"/>
          </a:xfrm>
          <a:prstGeom prst="ellipse">
            <a:avLst/>
          </a:prstGeom>
          <a:noFill/>
          <a:ln w="3810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Produit</a:t>
            </a:r>
            <a:r>
              <a:rPr lang="en-US" dirty="0" smtClean="0"/>
              <a:t> </a:t>
            </a:r>
            <a:r>
              <a:rPr lang="en-US" dirty="0" err="1" smtClean="0"/>
              <a:t>importé</a:t>
            </a:r>
            <a:r>
              <a:rPr lang="en-US" dirty="0" smtClean="0"/>
              <a:t>: </a:t>
            </a:r>
            <a:r>
              <a:rPr lang="en-US" dirty="0" err="1" smtClean="0"/>
              <a:t>l’idée</a:t>
            </a:r>
            <a:r>
              <a:rPr lang="en-US" dirty="0" smtClean="0"/>
              <a:t> </a:t>
            </a:r>
            <a:r>
              <a:rPr lang="en-US" dirty="0" err="1" smtClean="0"/>
              <a:t>entière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9552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9552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03648" y="630002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Monde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6095037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-36512" y="2780928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P(</a:t>
            </a:r>
            <a:r>
              <a:rPr lang="en-US" sz="1200" dirty="0" err="1" smtClean="0"/>
              <a:t>int</a:t>
            </a:r>
            <a:r>
              <a:rPr lang="en-US" sz="1200" dirty="0" smtClean="0"/>
              <a:t>$)</a:t>
            </a:r>
            <a:endParaRPr lang="en-US" sz="12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39552" y="5733256"/>
            <a:ext cx="18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36512" y="5517232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</a:t>
            </a:r>
            <a:r>
              <a:rPr lang="en-US" sz="1200" baseline="-25000" dirty="0" err="1" smtClean="0"/>
              <a:t>b</a:t>
            </a:r>
            <a:r>
              <a:rPr lang="en-US" sz="1200" baseline="-25000" dirty="0" smtClean="0"/>
              <a:t>(</a:t>
            </a:r>
            <a:r>
              <a:rPr lang="en-US" sz="1200" baseline="-25000" dirty="0" err="1" smtClean="0"/>
              <a:t>int</a:t>
            </a:r>
            <a:r>
              <a:rPr lang="en-US" sz="1200" baseline="-25000" dirty="0" smtClean="0"/>
              <a:t>$)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987824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987824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00740" y="6300028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Burkina</a:t>
            </a:r>
            <a:r>
              <a:rPr lang="en-US" baseline="-25000" dirty="0" err="1" smtClean="0"/>
              <a:t>wh</a:t>
            </a:r>
            <a:endParaRPr lang="en-US" baseline="-250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987824" y="4437112"/>
            <a:ext cx="1800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716016" y="3861048"/>
            <a:ext cx="0" cy="925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>
            <a:off x="2123728" y="4509120"/>
            <a:ext cx="72008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450400" y="5013176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wh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2339752" y="4304129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ROP</a:t>
            </a:r>
            <a:r>
              <a:rPr lang="en-US" sz="1200" baseline="-25000" dirty="0" err="1" smtClean="0"/>
              <a:t>wh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067944" y="4653136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436096" y="285293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436096" y="5949280"/>
            <a:ext cx="19442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949012" y="6300028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Producteur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644008" y="608400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7219436" y="6095037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</a:t>
            </a:r>
            <a:endParaRPr lang="en-US" sz="1200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5724128" y="3417967"/>
            <a:ext cx="1656184" cy="22322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491880" y="2780928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r>
              <a:rPr lang="en-US" sz="1200" baseline="-25000" dirty="0" smtClean="0"/>
              <a:t>BF</a:t>
            </a:r>
            <a:endParaRPr lang="en-US" sz="12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5436096" y="5445224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572000" y="5445224"/>
            <a:ext cx="864096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012160" y="5312241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ROP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11960" y="2924944"/>
            <a:ext cx="648072" cy="26532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932040" y="5229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</a:t>
            </a:r>
            <a:endParaRPr lang="en-US" sz="1200" dirty="0"/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2339752" y="4509120"/>
            <a:ext cx="16836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059832" y="2924944"/>
            <a:ext cx="864096" cy="26642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949038" y="329601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2411760" y="566124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en-US" sz="12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2987824" y="3851756"/>
            <a:ext cx="172819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788024" y="3645024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</a:t>
            </a:r>
            <a:r>
              <a:rPr lang="en-US" sz="1200" baseline="-25000" dirty="0" err="1" smtClean="0"/>
              <a:t>dwh</a:t>
            </a:r>
            <a:endParaRPr lang="en-US" sz="12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5436096" y="4787860"/>
            <a:ext cx="93610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4860032" y="5301208"/>
            <a:ext cx="576064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444208" y="4590645"/>
            <a:ext cx="431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P</a:t>
            </a:r>
            <a:r>
              <a:rPr lang="en-US" sz="1200" baseline="-25000" dirty="0" err="1" smtClean="0"/>
              <a:t>dfg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4572000" y="4437112"/>
            <a:ext cx="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635896" y="3861048"/>
            <a:ext cx="792088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4823649" y="4448144"/>
            <a:ext cx="0" cy="85306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811774" y="4221088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AC</a:t>
            </a:r>
            <a:r>
              <a:rPr lang="en-US" sz="1200" baseline="-25000" dirty="0" err="1" smtClean="0"/>
              <a:t>fgsh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6084168" y="5085184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RPP</a:t>
            </a:r>
            <a:r>
              <a:rPr lang="en-US" sz="1200" baseline="-25000" dirty="0" err="1" smtClean="0"/>
              <a:t>fg</a:t>
            </a:r>
            <a:endParaRPr lang="en-US" sz="12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5436096" y="5301208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Triangle 59"/>
          <p:cNvSpPr/>
          <p:nvPr/>
        </p:nvSpPr>
        <p:spPr>
          <a:xfrm>
            <a:off x="4427984" y="3861048"/>
            <a:ext cx="144016" cy="576064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Triangle 61"/>
          <p:cNvSpPr/>
          <p:nvPr/>
        </p:nvSpPr>
        <p:spPr>
          <a:xfrm flipH="1">
            <a:off x="3419870" y="3861048"/>
            <a:ext cx="216025" cy="576064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4716016" y="4797152"/>
            <a:ext cx="72008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508104" y="4797152"/>
            <a:ext cx="144016" cy="648830"/>
          </a:xfrm>
          <a:prstGeom prst="rect">
            <a:avLst/>
          </a:prstGeom>
          <a:solidFill>
            <a:srgbClr val="00B05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724128" y="4797152"/>
            <a:ext cx="144016" cy="504056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6948264" y="141352"/>
          <a:ext cx="2088232" cy="76736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22058"/>
                <a:gridCol w="522058"/>
                <a:gridCol w="522058"/>
                <a:gridCol w="522058"/>
              </a:tblGrid>
              <a:tr h="191842">
                <a:tc rowSpan="2" gridSpan="2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Price Wedge </a:t>
                      </a:r>
                      <a:endParaRPr lang="en-US" sz="5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1842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&gt;0</a:t>
                      </a:r>
                      <a:endParaRPr lang="en-US" sz="500" i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&lt;0</a:t>
                      </a:r>
                      <a:endParaRPr lang="en-US" sz="500" i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42">
                <a:tc rowSpan="2"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Observed Price Wedge</a:t>
                      </a:r>
                      <a:endParaRPr lang="en-US" sz="5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&gt;0</a:t>
                      </a:r>
                      <a:endParaRPr lang="en-US" sz="5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18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 smtClean="0"/>
                        <a:t>&lt;0</a:t>
                      </a:r>
                      <a:endParaRPr lang="en-US" sz="5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III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  <a:endParaRPr lang="en-US" sz="5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2" name="Oval 51"/>
          <p:cNvSpPr/>
          <p:nvPr/>
        </p:nvSpPr>
        <p:spPr>
          <a:xfrm>
            <a:off x="8028384" y="476672"/>
            <a:ext cx="504056" cy="288032"/>
          </a:xfrm>
          <a:prstGeom prst="ellipse">
            <a:avLst/>
          </a:prstGeom>
          <a:noFill/>
          <a:ln w="3810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>
            <a:stCxn id="77" idx="1"/>
            <a:endCxn id="74" idx="3"/>
          </p:cNvCxnSpPr>
          <p:nvPr/>
        </p:nvCxnSpPr>
        <p:spPr>
          <a:xfrm flipH="1">
            <a:off x="5868144" y="4992271"/>
            <a:ext cx="1368152" cy="5690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508104" y="3789040"/>
            <a:ext cx="1460656" cy="246221"/>
          </a:xfrm>
          <a:prstGeom prst="rect">
            <a:avLst/>
          </a:prstGeom>
          <a:solidFill>
            <a:srgbClr val="4BFF9C">
              <a:alpha val="49804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Observed price wedge</a:t>
            </a:r>
            <a:endParaRPr lang="en-US" sz="1000" dirty="0"/>
          </a:p>
        </p:txBody>
      </p:sp>
      <p:sp>
        <p:nvSpPr>
          <p:cNvPr id="77" name="TextBox 76"/>
          <p:cNvSpPr txBox="1"/>
          <p:nvPr/>
        </p:nvSpPr>
        <p:spPr>
          <a:xfrm>
            <a:off x="7236296" y="4869160"/>
            <a:ext cx="886781" cy="246221"/>
          </a:xfrm>
          <a:prstGeom prst="rect">
            <a:avLst/>
          </a:prstGeom>
          <a:solidFill>
            <a:srgbClr val="FF7171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Price wedge</a:t>
            </a:r>
            <a:endParaRPr lang="en-US" sz="1000" dirty="0"/>
          </a:p>
        </p:txBody>
      </p:sp>
      <p:cxnSp>
        <p:nvCxnSpPr>
          <p:cNvPr id="69" name="Straight Arrow Connector 68"/>
          <p:cNvCxnSpPr>
            <a:endCxn id="73" idx="0"/>
          </p:cNvCxnSpPr>
          <p:nvPr/>
        </p:nvCxnSpPr>
        <p:spPr>
          <a:xfrm flipH="1">
            <a:off x="5580112" y="4005064"/>
            <a:ext cx="360040" cy="7920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</TotalTime>
  <Words>222</Words>
  <Application>Microsoft Office PowerPoint</Application>
  <PresentationFormat>On-screen Show (4:3)</PresentationFormat>
  <Paragraphs>146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Photo Editor Photo</vt:lpstr>
      <vt:lpstr>Présentation graphique de l’analyse de politiques</vt:lpstr>
      <vt:lpstr>Produit importé: le prix de référence </vt:lpstr>
      <vt:lpstr>Produit importé: le prix de référence </vt:lpstr>
      <vt:lpstr>Produit importé: le marché local</vt:lpstr>
      <vt:lpstr>Produit importé: l’idée entière </vt:lpstr>
      <vt:lpstr>Produit importé: l’idée entière  </vt:lpstr>
    </vt:vector>
  </TitlesOfParts>
  <Company>FAO of the 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MAFA P: Overview Methodology</dc:title>
  <dc:creator>Shapouri</dc:creator>
  <cp:lastModifiedBy>BarreieroHurle</cp:lastModifiedBy>
  <cp:revision>217</cp:revision>
  <dcterms:created xsi:type="dcterms:W3CDTF">2011-07-11T11:14:07Z</dcterms:created>
  <dcterms:modified xsi:type="dcterms:W3CDTF">2011-09-30T08:59:33Z</dcterms:modified>
</cp:coreProperties>
</file>