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80" r:id="rId4"/>
    <p:sldId id="283" r:id="rId5"/>
    <p:sldId id="281" r:id="rId6"/>
    <p:sldId id="284" r:id="rId7"/>
    <p:sldId id="321" r:id="rId8"/>
    <p:sldId id="313" r:id="rId9"/>
    <p:sldId id="346" r:id="rId10"/>
    <p:sldId id="347" r:id="rId11"/>
    <p:sldId id="339" r:id="rId12"/>
    <p:sldId id="340" r:id="rId13"/>
    <p:sldId id="341" r:id="rId14"/>
    <p:sldId id="342" r:id="rId15"/>
    <p:sldId id="343" r:id="rId16"/>
    <p:sldId id="345" r:id="rId17"/>
    <p:sldId id="322" r:id="rId18"/>
    <p:sldId id="285" r:id="rId19"/>
    <p:sldId id="344" r:id="rId20"/>
    <p:sldId id="286" r:id="rId21"/>
    <p:sldId id="288" r:id="rId22"/>
    <p:sldId id="318" r:id="rId23"/>
    <p:sldId id="287" r:id="rId24"/>
    <p:sldId id="289" r:id="rId25"/>
    <p:sldId id="290" r:id="rId26"/>
    <p:sldId id="291" r:id="rId27"/>
    <p:sldId id="292" r:id="rId28"/>
    <p:sldId id="293" r:id="rId29"/>
    <p:sldId id="315" r:id="rId30"/>
    <p:sldId id="294" r:id="rId31"/>
    <p:sldId id="298" r:id="rId32"/>
    <p:sldId id="336" r:id="rId33"/>
    <p:sldId id="297" r:id="rId34"/>
    <p:sldId id="300" r:id="rId35"/>
    <p:sldId id="348" r:id="rId36"/>
    <p:sldId id="314" r:id="rId37"/>
    <p:sldId id="302" r:id="rId38"/>
    <p:sldId id="304" r:id="rId39"/>
    <p:sldId id="310" r:id="rId40"/>
    <p:sldId id="338" r:id="rId41"/>
    <p:sldId id="337" r:id="rId42"/>
    <p:sldId id="330" r:id="rId43"/>
    <p:sldId id="311" r:id="rId44"/>
    <p:sldId id="325" r:id="rId45"/>
    <p:sldId id="303" r:id="rId46"/>
    <p:sldId id="327" r:id="rId47"/>
    <p:sldId id="328" r:id="rId48"/>
    <p:sldId id="323" r:id="rId49"/>
    <p:sldId id="305" r:id="rId50"/>
    <p:sldId id="326" r:id="rId51"/>
    <p:sldId id="332" r:id="rId52"/>
    <p:sldId id="334" r:id="rId53"/>
    <p:sldId id="335" r:id="rId54"/>
    <p:sldId id="331" r:id="rId55"/>
    <p:sldId id="319" r:id="rId56"/>
    <p:sldId id="312" r:id="rId57"/>
    <p:sldId id="324" r:id="rId58"/>
    <p:sldId id="317" r:id="rId59"/>
    <p:sldId id="333" r:id="rId60"/>
    <p:sldId id="306" r:id="rId61"/>
    <p:sldId id="320" r:id="rId62"/>
    <p:sldId id="308" r:id="rId63"/>
    <p:sldId id="309" r:id="rId64"/>
    <p:sldId id="279"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reieroHurle" initials="JBH" lastIdx="1" clrIdx="0"/>
  <p:cmAuthor id="1" name="Alban"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83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97212" autoAdjust="0"/>
  </p:normalViewPr>
  <p:slideViewPr>
    <p:cSldViewPr>
      <p:cViewPr>
        <p:scale>
          <a:sx n="60" d="100"/>
          <a:sy n="60" d="100"/>
        </p:scale>
        <p:origin x="-642"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7C791309-742F-45FA-A67B-76BBD1AE97A4}" type="datetimeFigureOut">
              <a:rPr lang="en-US"/>
              <a:pPr>
                <a:defRPr/>
              </a:pPr>
              <a:t>10/11/2011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F1950C41-73E5-435B-90F6-263B963C920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3657838-7C0D-4876-AEE5-26A284029631}" type="datetimeFigureOut">
              <a:rPr lang="en-US" smtClean="0"/>
              <a:pPr/>
              <a:t>10/11/2011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25FB476-E490-4BDB-9A2E-F000D9619B4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wholesale price can</a:t>
            </a:r>
            <a:r>
              <a:rPr lang="en-US" baseline="0" dirty="0" smtClean="0"/>
              <a:t> be an independent data source or calculated</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transfers</a:t>
            </a:r>
            <a:r>
              <a:rPr lang="en-US" baseline="0" dirty="0" smtClean="0"/>
              <a:t> go to different agents depending on the policy instrument  to the government or to traders (i.e. if tariffs this payment goes to the government, if quotas this payment goes to quota right holders and government [if quota is distributed at a price], etc.)</a:t>
            </a:r>
          </a:p>
        </p:txBody>
      </p:sp>
      <p:sp>
        <p:nvSpPr>
          <p:cNvPr id="4" name="Slide Number Placeholder 3"/>
          <p:cNvSpPr>
            <a:spLocks noGrp="1"/>
          </p:cNvSpPr>
          <p:nvPr>
            <p:ph type="sldNum" sz="quarter" idx="10"/>
          </p:nvPr>
        </p:nvSpPr>
        <p:spPr/>
        <p:txBody>
          <a:bodyPr/>
          <a:lstStyle/>
          <a:p>
            <a:fld id="{225FB476-E490-4BDB-9A2E-F000D9619B4C}"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49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to be included in Excel</a:t>
            </a:r>
            <a:r>
              <a:rPr lang="en-US" baseline="0" dirty="0" smtClean="0"/>
              <a:t> Formula</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52</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see how to program this</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wholesale price can</a:t>
            </a:r>
            <a:r>
              <a:rPr lang="en-US" baseline="0" dirty="0" smtClean="0"/>
              <a:t> be an independent data source or calculated</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a:t>
            </a:r>
            <a:r>
              <a:rPr lang="en-US" baseline="0" dirty="0" smtClean="0"/>
              <a:t> is symmetrical </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59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60</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61</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62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agents can</a:t>
            </a:r>
            <a:r>
              <a:rPr lang="en-US" baseline="0" dirty="0" smtClean="0"/>
              <a:t> be specific agents (rent seeking due to monopolistic market structure of hauler sector) or pure efficiency losses (double transport time due to bad roads). </a:t>
            </a:r>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FB476-E490-4BDB-9A2E-F000D9619B4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D046D8-287F-493E-BA5F-47D06E874D59}" type="datetimeFigureOut">
              <a:rPr lang="en-US"/>
              <a:pPr>
                <a:defRPr/>
              </a:pPr>
              <a:t>10/11/2011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6BA9F51-5370-4016-BE0F-A9DDE607DC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E789A26-F34B-47E9-B0E7-3109C4A87033}" type="datetimeFigureOut">
              <a:rPr lang="en-US"/>
              <a:pPr>
                <a:defRPr/>
              </a:pPr>
              <a:t>10/11/2011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7332469-2F6E-42A7-BF3B-3F9592D1A9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6586317-A469-46CB-AB05-0338D12AAC0D}" type="datetimeFigureOut">
              <a:rPr lang="en-US"/>
              <a:pPr>
                <a:defRPr/>
              </a:pPr>
              <a:t>10/11/2011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C29455-CD3C-49DB-B949-4083B6A8CA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726"/>
            <a:ext cx="8229600" cy="562074"/>
          </a:xfrm>
          <a:prstGeom prst="rect">
            <a:avLst/>
          </a:prstGeom>
        </p:spPr>
        <p:txBody>
          <a:bodyPr/>
          <a:lstStyle>
            <a:lvl1pPr algn="l">
              <a:defRPr sz="35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6224"/>
            <a:ext cx="8229600" cy="434908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79512" y="1628800"/>
            <a:ext cx="8496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userDrawn="1"/>
        </p:nvCxnSpPr>
        <p:spPr>
          <a:xfrm>
            <a:off x="179512" y="1052736"/>
            <a:ext cx="8496944"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BD5BE0A-9C2E-4B3F-9F78-5A25ECD19A92}" type="datetimeFigureOut">
              <a:rPr lang="en-US"/>
              <a:pPr>
                <a:defRPr/>
              </a:pPr>
              <a:t>10/11/2011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593465-055E-4219-A2F8-F19F319406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90EE355-C36F-4B9F-8052-400D8E88CA14}" type="datetimeFigureOut">
              <a:rPr lang="en-US"/>
              <a:pPr>
                <a:defRPr/>
              </a:pPr>
              <a:t>10/11/2011</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00F6313-D3AC-4C7D-AFC1-ECB59EE253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13FBB0-620A-468E-8DDD-BB815FA4C68F}" type="datetimeFigureOut">
              <a:rPr lang="en-US"/>
              <a:pPr>
                <a:defRPr/>
              </a:pPr>
              <a:t>10/11/2011</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A6E3CA6-2608-4D25-AC37-69F3A36B14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2A1CBD3-81FF-4DD0-8505-6A909B4AB9BC}" type="datetimeFigureOut">
              <a:rPr lang="en-US"/>
              <a:pPr>
                <a:defRPr/>
              </a:pPr>
              <a:t>10/11/2011</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05759C2-5C77-49CF-A3F7-DABE0E10F8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4631A44-76A8-435B-A13C-4055E843BE40}" type="datetimeFigureOut">
              <a:rPr lang="en-US"/>
              <a:pPr>
                <a:defRPr/>
              </a:pPr>
              <a:t>10/11/2011</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91619ED-0617-43CE-A438-FB968D09BC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55D8EAC-099D-47E6-826A-2B8F42CBAB3C}" type="datetimeFigureOut">
              <a:rPr lang="en-US"/>
              <a:pPr>
                <a:defRPr/>
              </a:pPr>
              <a:t>10/11/2011</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52B1060-A141-4066-BF82-509400FB11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0A611FA-EA2C-408C-AA16-6C6EEFF64811}" type="datetimeFigureOut">
              <a:rPr lang="en-US"/>
              <a:pPr>
                <a:defRPr/>
              </a:pPr>
              <a:t>10/11/2011</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B8CB78-2C26-4DAC-BDD8-B5BF0EE5E7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aphicFrame>
        <p:nvGraphicFramePr>
          <p:cNvPr id="1031" name="Object 7"/>
          <p:cNvGraphicFramePr>
            <a:graphicFrameLocks noChangeAspect="1"/>
          </p:cNvGraphicFramePr>
          <p:nvPr/>
        </p:nvGraphicFramePr>
        <p:xfrm>
          <a:off x="900113" y="115888"/>
          <a:ext cx="7621587" cy="865187"/>
        </p:xfrm>
        <a:graphic>
          <a:graphicData uri="http://schemas.openxmlformats.org/presentationml/2006/ole">
            <p:oleObj spid="_x0000_s1031" name="Photo Editor Photo" r:id="rId14" imgW="7621064" imgH="942857" progId="">
              <p:embed/>
            </p:oleObj>
          </a:graphicData>
        </a:graphic>
      </p:graphicFrame>
      <p:pic>
        <p:nvPicPr>
          <p:cNvPr id="21" name="Picture 10" descr="FAO"/>
          <p:cNvPicPr>
            <a:picLocks noChangeAspect="1" noChangeArrowheads="1"/>
          </p:cNvPicPr>
          <p:nvPr userDrawn="1"/>
        </p:nvPicPr>
        <p:blipFill>
          <a:blip r:embed="rId15" cstate="print"/>
          <a:srcRect/>
          <a:stretch>
            <a:fillRect/>
          </a:stretch>
        </p:blipFill>
        <p:spPr bwMode="auto">
          <a:xfrm>
            <a:off x="7812088" y="6237312"/>
            <a:ext cx="401637" cy="404812"/>
          </a:xfrm>
          <a:prstGeom prst="rect">
            <a:avLst/>
          </a:prstGeom>
          <a:noFill/>
          <a:ln w="9525">
            <a:noFill/>
            <a:miter lim="800000"/>
            <a:headEnd/>
            <a:tailEnd/>
          </a:ln>
        </p:spPr>
      </p:pic>
      <p:pic>
        <p:nvPicPr>
          <p:cNvPr id="22" name="Picture 12" descr="59510f8407"/>
          <p:cNvPicPr>
            <a:picLocks noChangeAspect="1" noChangeArrowheads="1"/>
          </p:cNvPicPr>
          <p:nvPr userDrawn="1"/>
        </p:nvPicPr>
        <p:blipFill>
          <a:blip r:embed="rId16" cstate="print"/>
          <a:srcRect/>
          <a:stretch>
            <a:fillRect/>
          </a:stretch>
        </p:blipFill>
        <p:spPr bwMode="auto">
          <a:xfrm>
            <a:off x="755650" y="6332561"/>
            <a:ext cx="306388" cy="309563"/>
          </a:xfrm>
          <a:prstGeom prst="rect">
            <a:avLst/>
          </a:prstGeom>
          <a:noFill/>
          <a:ln w="9525">
            <a:noFill/>
            <a:miter lim="800000"/>
            <a:headEnd/>
            <a:tailEnd/>
          </a:ln>
        </p:spPr>
      </p:pic>
      <p:sp>
        <p:nvSpPr>
          <p:cNvPr id="23" name="Date Placeholder 3"/>
          <p:cNvSpPr>
            <a:spLocks noGrp="1"/>
          </p:cNvSpPr>
          <p:nvPr>
            <p:ph type="dt" sz="half" idx="2"/>
          </p:nvPr>
        </p:nvSpPr>
        <p:spPr>
          <a:xfrm>
            <a:off x="3505200" y="6276999"/>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984A28A2-71D5-4B44-91B4-F24AC25C43DB}" type="datetimeFigureOut">
              <a:rPr lang="en-US" smtClean="0"/>
              <a:pPr>
                <a:defRPr/>
              </a:pPr>
              <a:t>10/11/2011</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3.xlsx"/></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4.xls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5.xls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708920"/>
            <a:ext cx="8892480" cy="1470025"/>
          </a:xfrm>
        </p:spPr>
        <p:txBody>
          <a:bodyPr/>
          <a:lstStyle/>
          <a:p>
            <a:pPr eaLnBrk="1" hangingPunct="1"/>
            <a:r>
              <a:rPr lang="en-US" sz="3600" dirty="0" smtClean="0"/>
              <a:t>MODULE 3. </a:t>
            </a:r>
            <a:r>
              <a:rPr lang="en-US" sz="3600" dirty="0" err="1" smtClean="0"/>
              <a:t>Incitations</a:t>
            </a:r>
            <a:r>
              <a:rPr lang="en-US" sz="3600" dirty="0" smtClean="0"/>
              <a:t> et </a:t>
            </a:r>
            <a:r>
              <a:rPr lang="en-US" sz="3600" dirty="0" err="1" smtClean="0"/>
              <a:t>pénalisations</a:t>
            </a:r>
            <a:r>
              <a:rPr lang="en-US" sz="3600" dirty="0" smtClean="0"/>
              <a:t> </a:t>
            </a:r>
            <a:br>
              <a:rPr lang="en-US" sz="3600" dirty="0" smtClean="0"/>
            </a:br>
            <a:r>
              <a:rPr lang="en-US" sz="3600" dirty="0" smtClean="0"/>
              <a:t/>
            </a:r>
            <a:br>
              <a:rPr lang="en-US" sz="3600" dirty="0" smtClean="0"/>
            </a:br>
            <a:r>
              <a:rPr lang="en-US" sz="3600" dirty="0" smtClean="0"/>
              <a:t>SESSION 2. </a:t>
            </a:r>
            <a:r>
              <a:rPr lang="en-US" sz="3600" dirty="0" err="1" smtClean="0"/>
              <a:t>Methodologie</a:t>
            </a:r>
            <a:r>
              <a:rPr lang="en-US" sz="3600" dirty="0" smtClean="0"/>
              <a:t> </a:t>
            </a:r>
            <a:r>
              <a:rPr lang="en-US" sz="3600" dirty="0" err="1" smtClean="0"/>
              <a:t>d’analyse</a:t>
            </a:r>
            <a:r>
              <a:rPr lang="en-US" sz="36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42790"/>
            <a:ext cx="8229600" cy="562074"/>
          </a:xfrm>
        </p:spPr>
        <p:txBody>
          <a:bodyPr/>
          <a:lstStyle/>
          <a:p>
            <a:r>
              <a:rPr lang="en-US" dirty="0" smtClean="0"/>
              <a:t>DONNÉES</a:t>
            </a:r>
            <a:endParaRPr lang="en-US" dirty="0"/>
          </a:p>
        </p:txBody>
      </p:sp>
      <p:graphicFrame>
        <p:nvGraphicFramePr>
          <p:cNvPr id="4" name="Table 3"/>
          <p:cNvGraphicFramePr>
            <a:graphicFrameLocks noGrp="1"/>
          </p:cNvGraphicFramePr>
          <p:nvPr/>
        </p:nvGraphicFramePr>
        <p:xfrm>
          <a:off x="1682232" y="2338080"/>
          <a:ext cx="5770088" cy="1162928"/>
        </p:xfrm>
        <a:graphic>
          <a:graphicData uri="http://schemas.openxmlformats.org/drawingml/2006/table">
            <a:tbl>
              <a:tblPr firstRow="1" bandRow="1">
                <a:tableStyleId>{D7AC3CCA-C797-4891-BE02-D94E43425B78}</a:tableStyleId>
              </a:tblPr>
              <a:tblGrid>
                <a:gridCol w="1706088"/>
                <a:gridCol w="2032000"/>
                <a:gridCol w="2032000"/>
              </a:tblGrid>
              <a:tr h="370840">
                <a:tc>
                  <a:txBody>
                    <a:bodyPr/>
                    <a:lstStyle/>
                    <a:p>
                      <a:endParaRPr lang="en-US" dirty="0"/>
                    </a:p>
                  </a:txBody>
                  <a:tcPr/>
                </a:tc>
                <a:tc>
                  <a:txBody>
                    <a:bodyPr/>
                    <a:lstStyle/>
                    <a:p>
                      <a:pPr algn="ctr"/>
                      <a:r>
                        <a:rPr lang="en-US" dirty="0" err="1" smtClean="0"/>
                        <a:t>Observée</a:t>
                      </a:r>
                      <a:endParaRPr lang="en-US" b="1" dirty="0"/>
                    </a:p>
                  </a:txBody>
                  <a:tcPr anchor="ctr"/>
                </a:tc>
                <a:tc>
                  <a:txBody>
                    <a:bodyPr/>
                    <a:lstStyle/>
                    <a:p>
                      <a:pPr algn="ctr"/>
                      <a:r>
                        <a:rPr lang="en-US" dirty="0" err="1" smtClean="0"/>
                        <a:t>Alternatif</a:t>
                      </a:r>
                      <a:endParaRPr lang="en-US" b="1" dirty="0"/>
                    </a:p>
                  </a:txBody>
                  <a:tcPr anchor="ctr"/>
                </a:tc>
              </a:tr>
              <a:tr h="421248">
                <a:tc>
                  <a:txBody>
                    <a:bodyPr/>
                    <a:lstStyle/>
                    <a:p>
                      <a:r>
                        <a:rPr lang="en-US" dirty="0" smtClean="0"/>
                        <a:t>Prix</a:t>
                      </a:r>
                      <a:endParaRPr lang="en-US" b="1" dirty="0"/>
                    </a:p>
                  </a:txBody>
                  <a:tcPr/>
                </a:tc>
                <a:tc>
                  <a:txBody>
                    <a:bodyPr/>
                    <a:lstStyle/>
                    <a:p>
                      <a:pPr algn="ctr"/>
                      <a:r>
                        <a:rPr lang="en-US" b="1" dirty="0" smtClean="0"/>
                        <a:t>A</a:t>
                      </a:r>
                      <a:endParaRPr lang="en-US" b="1" dirty="0"/>
                    </a:p>
                  </a:txBody>
                  <a:tcPr/>
                </a:tc>
                <a:tc>
                  <a:txBody>
                    <a:bodyPr/>
                    <a:lstStyle/>
                    <a:p>
                      <a:pPr algn="ctr"/>
                      <a:r>
                        <a:rPr lang="en-US" b="1" dirty="0" smtClean="0"/>
                        <a:t>B</a:t>
                      </a:r>
                      <a:endParaRPr lang="en-US" b="1" dirty="0"/>
                    </a:p>
                  </a:txBody>
                  <a:tcPr/>
                </a:tc>
              </a:tr>
              <a:tr h="370840">
                <a:tc>
                  <a:txBody>
                    <a:bodyPr/>
                    <a:lstStyle/>
                    <a:p>
                      <a:r>
                        <a:rPr lang="en-US" dirty="0" err="1" smtClean="0"/>
                        <a:t>Côut</a:t>
                      </a:r>
                      <a:endParaRPr lang="en-US" b="1" dirty="0"/>
                    </a:p>
                  </a:txBody>
                  <a:tcPr/>
                </a:tc>
                <a:tc>
                  <a:txBody>
                    <a:bodyPr/>
                    <a:lstStyle/>
                    <a:p>
                      <a:pPr algn="ctr"/>
                      <a:r>
                        <a:rPr lang="en-US" b="1" dirty="0" smtClean="0"/>
                        <a:t>A</a:t>
                      </a:r>
                      <a:endParaRPr lang="en-US" b="1" dirty="0"/>
                    </a:p>
                  </a:txBody>
                  <a:tcPr/>
                </a:tc>
                <a:tc>
                  <a:txBody>
                    <a:bodyPr/>
                    <a:lstStyle/>
                    <a:p>
                      <a:pPr algn="ctr"/>
                      <a:r>
                        <a:rPr lang="en-US" b="1" dirty="0" smtClean="0"/>
                        <a:t>B</a:t>
                      </a:r>
                      <a:endParaRPr lang="en-US" b="1" dirty="0"/>
                    </a:p>
                  </a:txBody>
                  <a:tcPr/>
                </a:tc>
              </a:tr>
            </a:tbl>
          </a:graphicData>
        </a:graphic>
      </p:graphicFrame>
      <p:sp>
        <p:nvSpPr>
          <p:cNvPr id="7" name="Title 5"/>
          <p:cNvSpPr txBox="1">
            <a:spLocks/>
          </p:cNvSpPr>
          <p:nvPr/>
        </p:nvSpPr>
        <p:spPr>
          <a:xfrm>
            <a:off x="467544" y="3875038"/>
            <a:ext cx="8229600" cy="56207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PRIX</a:t>
            </a:r>
            <a:r>
              <a:rPr kumimoji="0" lang="en-US" sz="3500" b="0" i="0" u="none" strike="noStrike" kern="1200" cap="none" spc="0" normalizeH="0" noProof="0" dirty="0" smtClean="0">
                <a:ln>
                  <a:noFill/>
                </a:ln>
                <a:solidFill>
                  <a:schemeClr val="tx1"/>
                </a:solidFill>
                <a:effectLst/>
                <a:uLnTx/>
                <a:uFillTx/>
                <a:latin typeface="+mj-lt"/>
                <a:ea typeface="+mj-ea"/>
                <a:cs typeface="+mj-cs"/>
              </a:rPr>
              <a:t> CALCULÉS</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1691680" y="4858360"/>
          <a:ext cx="5770088" cy="1162928"/>
        </p:xfrm>
        <a:graphic>
          <a:graphicData uri="http://schemas.openxmlformats.org/drawingml/2006/table">
            <a:tbl>
              <a:tblPr firstRow="1" bandRow="1">
                <a:tableStyleId>{D7AC3CCA-C797-4891-BE02-D94E43425B78}</a:tableStyleId>
              </a:tblPr>
              <a:tblGrid>
                <a:gridCol w="1706088"/>
                <a:gridCol w="2032000"/>
                <a:gridCol w="2032000"/>
              </a:tblGrid>
              <a:tr h="370840">
                <a:tc>
                  <a:txBody>
                    <a:bodyPr/>
                    <a:lstStyle/>
                    <a:p>
                      <a:endParaRPr lang="en-US" dirty="0"/>
                    </a:p>
                  </a:txBody>
                  <a:tcPr/>
                </a:tc>
                <a:tc>
                  <a:txBody>
                    <a:bodyPr/>
                    <a:lstStyle/>
                    <a:p>
                      <a:pPr algn="ctr"/>
                      <a:r>
                        <a:rPr lang="en-US" b="1" dirty="0" smtClean="0"/>
                        <a:t>Reference </a:t>
                      </a:r>
                      <a:r>
                        <a:rPr lang="en-US" b="1" dirty="0" err="1" smtClean="0"/>
                        <a:t>Observé</a:t>
                      </a:r>
                      <a:endParaRPr lang="en-US" b="1" dirty="0"/>
                    </a:p>
                  </a:txBody>
                  <a:tcPr anchor="ctr"/>
                </a:tc>
                <a:tc>
                  <a:txBody>
                    <a:bodyPr/>
                    <a:lstStyle/>
                    <a:p>
                      <a:pPr algn="ctr"/>
                      <a:r>
                        <a:rPr lang="en-US" b="1" dirty="0" smtClean="0"/>
                        <a:t>Reference </a:t>
                      </a:r>
                      <a:r>
                        <a:rPr lang="en-US" b="1" dirty="0" err="1" smtClean="0"/>
                        <a:t>Parité</a:t>
                      </a:r>
                      <a:endParaRPr lang="en-US" b="1" dirty="0"/>
                    </a:p>
                  </a:txBody>
                  <a:tcPr anchor="ctr"/>
                </a:tc>
              </a:tr>
              <a:tr h="421248">
                <a:tc>
                  <a:txBody>
                    <a:bodyPr/>
                    <a:lstStyle/>
                    <a:p>
                      <a:r>
                        <a:rPr lang="en-US" b="1" dirty="0" err="1" smtClean="0"/>
                        <a:t>Grossiste</a:t>
                      </a:r>
                      <a:endParaRPr lang="en-US" b="1" dirty="0"/>
                    </a:p>
                  </a:txBody>
                  <a:tcPr/>
                </a:tc>
                <a:tc>
                  <a:txBody>
                    <a:bodyPr/>
                    <a:lstStyle/>
                    <a:p>
                      <a:pPr algn="ctr"/>
                      <a:r>
                        <a:rPr lang="en-US" b="0" dirty="0" smtClean="0"/>
                        <a:t>Avec</a:t>
                      </a:r>
                      <a:r>
                        <a:rPr lang="en-US" b="0" baseline="0" dirty="0" smtClean="0"/>
                        <a:t> </a:t>
                      </a:r>
                      <a:r>
                        <a:rPr lang="en-US" b="0" baseline="0" dirty="0" err="1" smtClean="0"/>
                        <a:t>données</a:t>
                      </a:r>
                      <a:r>
                        <a:rPr lang="en-US" b="0" baseline="0" dirty="0" smtClean="0"/>
                        <a:t> A</a:t>
                      </a:r>
                      <a:endParaRPr lang="en-US" b="0" dirty="0"/>
                    </a:p>
                  </a:txBody>
                  <a:tcPr/>
                </a:tc>
                <a:tc>
                  <a:txBody>
                    <a:bodyPr/>
                    <a:lstStyle/>
                    <a:p>
                      <a:pPr algn="ctr"/>
                      <a:r>
                        <a:rPr lang="en-US" b="0" dirty="0" smtClean="0"/>
                        <a:t>Avec </a:t>
                      </a:r>
                      <a:r>
                        <a:rPr lang="en-US" b="0" dirty="0" err="1" smtClean="0"/>
                        <a:t>données</a:t>
                      </a:r>
                      <a:r>
                        <a:rPr lang="en-US" b="0" dirty="0" smtClean="0"/>
                        <a:t> B</a:t>
                      </a:r>
                      <a:endParaRPr lang="en-US" b="0" dirty="0"/>
                    </a:p>
                  </a:txBody>
                  <a:tcPr/>
                </a:tc>
              </a:tr>
              <a:tr h="370840">
                <a:tc>
                  <a:txBody>
                    <a:bodyPr/>
                    <a:lstStyle/>
                    <a:p>
                      <a:r>
                        <a:rPr lang="en-US" b="1" dirty="0" err="1" smtClean="0"/>
                        <a:t>Producteur</a:t>
                      </a:r>
                      <a:endParaRPr lang="en-US" b="1" dirty="0"/>
                    </a:p>
                  </a:txBody>
                  <a:tcPr/>
                </a:tc>
                <a:tc>
                  <a:txBody>
                    <a:bodyPr/>
                    <a:lstStyle/>
                    <a:p>
                      <a:pPr algn="ctr"/>
                      <a:r>
                        <a:rPr lang="en-US" b="0" dirty="0" smtClean="0"/>
                        <a:t>Avec</a:t>
                      </a:r>
                      <a:r>
                        <a:rPr lang="en-US" b="0" baseline="0" dirty="0" smtClean="0"/>
                        <a:t> </a:t>
                      </a:r>
                      <a:r>
                        <a:rPr lang="en-US" b="0" baseline="0" dirty="0" err="1" smtClean="0"/>
                        <a:t>données</a:t>
                      </a:r>
                      <a:r>
                        <a:rPr lang="en-US" b="0" baseline="0" dirty="0" smtClean="0"/>
                        <a:t> A</a:t>
                      </a:r>
                      <a:endParaRPr lang="en-US" b="0" dirty="0"/>
                    </a:p>
                  </a:txBody>
                  <a:tcPr/>
                </a:tc>
                <a:tc>
                  <a:txBody>
                    <a:bodyPr/>
                    <a:lstStyle/>
                    <a:p>
                      <a:pPr algn="ctr"/>
                      <a:r>
                        <a:rPr lang="en-US" b="0" dirty="0" smtClean="0"/>
                        <a:t>Avec </a:t>
                      </a:r>
                      <a:r>
                        <a:rPr lang="en-US" b="0" dirty="0" err="1" smtClean="0"/>
                        <a:t>données</a:t>
                      </a:r>
                      <a:r>
                        <a:rPr lang="en-US" b="0" dirty="0" smtClean="0"/>
                        <a:t> B</a:t>
                      </a:r>
                      <a:endParaRPr lang="en-US" b="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Produit</a:t>
            </a:r>
            <a:r>
              <a:rPr lang="en-US" dirty="0" smtClean="0"/>
              <a:t> </a:t>
            </a:r>
            <a:r>
              <a:rPr lang="en-US" dirty="0" err="1" smtClean="0"/>
              <a:t>importé</a:t>
            </a:r>
            <a:r>
              <a:rPr lang="en-US" dirty="0" smtClean="0"/>
              <a:t>: le prix de </a:t>
            </a:r>
            <a:r>
              <a:rPr lang="en-US" dirty="0" err="1" smtClean="0"/>
              <a:t>référence</a:t>
            </a:r>
            <a:r>
              <a:rPr lang="en-US" dirty="0" smtClean="0"/>
              <a:t> </a:t>
            </a:r>
            <a:endParaRPr lang="en-US" dirty="0"/>
          </a:p>
        </p:txBody>
      </p:sp>
      <p:cxnSp>
        <p:nvCxnSpPr>
          <p:cNvPr id="5" name="Straight Connector 4"/>
          <p:cNvCxnSpPr/>
          <p:nvPr/>
        </p:nvCxnSpPr>
        <p:spPr>
          <a:xfrm>
            <a:off x="539552"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03648" y="6300028"/>
            <a:ext cx="889987" cy="369332"/>
          </a:xfrm>
          <a:prstGeom prst="rect">
            <a:avLst/>
          </a:prstGeom>
          <a:noFill/>
        </p:spPr>
        <p:txBody>
          <a:bodyPr wrap="none" rtlCol="0">
            <a:spAutoFit/>
          </a:bodyPr>
          <a:lstStyle/>
          <a:p>
            <a:r>
              <a:rPr lang="en-US" dirty="0" smtClean="0"/>
              <a:t>Monde</a:t>
            </a:r>
            <a:endParaRPr lang="en-US" dirty="0"/>
          </a:p>
        </p:txBody>
      </p:sp>
      <p:sp>
        <p:nvSpPr>
          <p:cNvPr id="10" name="TextBox 9"/>
          <p:cNvSpPr txBox="1"/>
          <p:nvPr/>
        </p:nvSpPr>
        <p:spPr>
          <a:xfrm>
            <a:off x="2051720" y="6095037"/>
            <a:ext cx="304892" cy="276999"/>
          </a:xfrm>
          <a:prstGeom prst="rect">
            <a:avLst/>
          </a:prstGeom>
          <a:noFill/>
        </p:spPr>
        <p:txBody>
          <a:bodyPr wrap="none" rtlCol="0">
            <a:spAutoFit/>
          </a:bodyPr>
          <a:lstStyle/>
          <a:p>
            <a:r>
              <a:rPr lang="en-US" sz="1200" dirty="0" smtClean="0"/>
              <a:t>Q</a:t>
            </a:r>
            <a:endParaRPr lang="en-US" sz="1200" dirty="0"/>
          </a:p>
        </p:txBody>
      </p:sp>
      <p:sp>
        <p:nvSpPr>
          <p:cNvPr id="11" name="TextBox 10"/>
          <p:cNvSpPr txBox="1"/>
          <p:nvPr/>
        </p:nvSpPr>
        <p:spPr>
          <a:xfrm>
            <a:off x="-36512" y="2780928"/>
            <a:ext cx="636713" cy="276999"/>
          </a:xfrm>
          <a:prstGeom prst="rect">
            <a:avLst/>
          </a:prstGeom>
          <a:noFill/>
        </p:spPr>
        <p:txBody>
          <a:bodyPr wrap="none" rtlCol="0">
            <a:spAutoFit/>
          </a:bodyPr>
          <a:lstStyle/>
          <a:p>
            <a:r>
              <a:rPr lang="en-US" sz="1200" dirty="0" smtClean="0"/>
              <a:t>P(</a:t>
            </a:r>
            <a:r>
              <a:rPr lang="en-US" sz="1200" dirty="0" err="1" smtClean="0"/>
              <a:t>int</a:t>
            </a:r>
            <a:r>
              <a:rPr lang="en-US" sz="1200" dirty="0" smtClean="0"/>
              <a:t>$)</a:t>
            </a:r>
            <a:endParaRPr lang="en-US" sz="1200" dirty="0"/>
          </a:p>
        </p:txBody>
      </p:sp>
      <p:cxnSp>
        <p:nvCxnSpPr>
          <p:cNvPr id="13" name="Straight Connector 12"/>
          <p:cNvCxnSpPr/>
          <p:nvPr/>
        </p:nvCxnSpPr>
        <p:spPr>
          <a:xfrm>
            <a:off x="539552" y="573325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12" y="5517232"/>
            <a:ext cx="579005" cy="276999"/>
          </a:xfrm>
          <a:prstGeom prst="rect">
            <a:avLst/>
          </a:prstGeom>
          <a:noFill/>
        </p:spPr>
        <p:txBody>
          <a:bodyPr wrap="none" rtlCol="0">
            <a:spAutoFit/>
          </a:bodyPr>
          <a:lstStyle/>
          <a:p>
            <a:r>
              <a:rPr lang="en-US" sz="1200" dirty="0" err="1" smtClean="0"/>
              <a:t>P</a:t>
            </a:r>
            <a:r>
              <a:rPr lang="en-US" sz="1200" baseline="-25000" dirty="0" err="1" smtClean="0"/>
              <a:t>b</a:t>
            </a:r>
            <a:r>
              <a:rPr lang="en-US" sz="1200" baseline="-25000" dirty="0" smtClean="0"/>
              <a:t>(</a:t>
            </a:r>
            <a:r>
              <a:rPr lang="en-US" sz="1200" baseline="-25000" dirty="0" err="1" smtClean="0"/>
              <a:t>int</a:t>
            </a:r>
            <a:r>
              <a:rPr lang="en-US" sz="1200" baseline="-25000" dirty="0" smtClean="0"/>
              <a:t>$)</a:t>
            </a:r>
            <a:endParaRPr lang="en-US" sz="1200" dirty="0"/>
          </a:p>
        </p:txBody>
      </p:sp>
      <p:cxnSp>
        <p:nvCxnSpPr>
          <p:cNvPr id="24" name="Straight Connector 23"/>
          <p:cNvCxnSpPr/>
          <p:nvPr/>
        </p:nvCxnSpPr>
        <p:spPr>
          <a:xfrm>
            <a:off x="2987824"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0740" y="6300028"/>
            <a:ext cx="803425" cy="369332"/>
          </a:xfrm>
          <a:prstGeom prst="rect">
            <a:avLst/>
          </a:prstGeom>
          <a:noFill/>
        </p:spPr>
        <p:txBody>
          <a:bodyPr wrap="none" rtlCol="0">
            <a:spAutoFit/>
          </a:bodyPr>
          <a:lstStyle/>
          <a:p>
            <a:r>
              <a:rPr lang="en-US" dirty="0" err="1" smtClean="0"/>
              <a:t>Mali</a:t>
            </a:r>
            <a:r>
              <a:rPr lang="en-US" baseline="-25000" dirty="0" err="1" smtClean="0"/>
              <a:t>wh</a:t>
            </a:r>
            <a:endParaRPr lang="en-US" baseline="-25000" dirty="0"/>
          </a:p>
        </p:txBody>
      </p:sp>
      <p:cxnSp>
        <p:nvCxnSpPr>
          <p:cNvPr id="27" name="Straight Connector 26"/>
          <p:cNvCxnSpPr/>
          <p:nvPr/>
        </p:nvCxnSpPr>
        <p:spPr>
          <a:xfrm>
            <a:off x="2987824" y="4437112"/>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Left Brace 30"/>
          <p:cNvSpPr/>
          <p:nvPr/>
        </p:nvSpPr>
        <p:spPr>
          <a:xfrm>
            <a:off x="2123728" y="4509120"/>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450400" y="5013176"/>
            <a:ext cx="529312" cy="276999"/>
          </a:xfrm>
          <a:prstGeom prst="rect">
            <a:avLst/>
          </a:prstGeom>
          <a:noFill/>
        </p:spPr>
        <p:txBody>
          <a:bodyPr wrap="none" rtlCol="0">
            <a:spAutoFit/>
          </a:bodyPr>
          <a:lstStyle/>
          <a:p>
            <a:r>
              <a:rPr lang="en-US" sz="1200" dirty="0" err="1" smtClean="0"/>
              <a:t>AC</a:t>
            </a:r>
            <a:r>
              <a:rPr lang="en-US" sz="1200" baseline="-25000" dirty="0" err="1" smtClean="0"/>
              <a:t>wh</a:t>
            </a:r>
            <a:endParaRPr lang="en-US" sz="1200" dirty="0"/>
          </a:p>
        </p:txBody>
      </p:sp>
      <p:sp>
        <p:nvSpPr>
          <p:cNvPr id="33" name="TextBox 32"/>
          <p:cNvSpPr txBox="1"/>
          <p:nvPr/>
        </p:nvSpPr>
        <p:spPr>
          <a:xfrm>
            <a:off x="2339752" y="4304129"/>
            <a:ext cx="649537" cy="276999"/>
          </a:xfrm>
          <a:prstGeom prst="rect">
            <a:avLst/>
          </a:prstGeom>
          <a:noFill/>
        </p:spPr>
        <p:txBody>
          <a:bodyPr wrap="none" rtlCol="0">
            <a:spAutoFit/>
          </a:bodyPr>
          <a:lstStyle/>
          <a:p>
            <a:r>
              <a:rPr lang="en-US" sz="1200" dirty="0" err="1" smtClean="0"/>
              <a:t>ROP</a:t>
            </a:r>
            <a:r>
              <a:rPr lang="en-US" sz="1200" baseline="-25000" dirty="0" err="1" smtClean="0"/>
              <a:t>wh</a:t>
            </a:r>
            <a:endParaRPr lang="en-US" sz="1200" dirty="0"/>
          </a:p>
        </p:txBody>
      </p:sp>
      <p:sp>
        <p:nvSpPr>
          <p:cNvPr id="34" name="TextBox 33"/>
          <p:cNvSpPr txBox="1"/>
          <p:nvPr/>
        </p:nvSpPr>
        <p:spPr>
          <a:xfrm>
            <a:off x="4067944" y="4149080"/>
            <a:ext cx="484428" cy="276999"/>
          </a:xfrm>
          <a:prstGeom prst="rect">
            <a:avLst/>
          </a:prstGeom>
          <a:noFill/>
        </p:spPr>
        <p:txBody>
          <a:bodyPr wrap="none" rtlCol="0">
            <a:spAutoFit/>
          </a:bodyPr>
          <a:lstStyle/>
          <a:p>
            <a:r>
              <a:rPr lang="en-US" sz="1200" dirty="0" err="1" smtClean="0"/>
              <a:t>AC</a:t>
            </a:r>
            <a:r>
              <a:rPr lang="en-US" sz="1200" baseline="-25000" dirty="0" err="1" smtClean="0"/>
              <a:t>fg</a:t>
            </a:r>
            <a:endParaRPr lang="en-US" sz="1200" dirty="0"/>
          </a:p>
        </p:txBody>
      </p:sp>
      <p:sp>
        <p:nvSpPr>
          <p:cNvPr id="39" name="TextBox 38"/>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4" name="TextBox 43"/>
          <p:cNvSpPr txBox="1"/>
          <p:nvPr/>
        </p:nvSpPr>
        <p:spPr>
          <a:xfrm>
            <a:off x="3491880" y="2780928"/>
            <a:ext cx="418704" cy="276999"/>
          </a:xfrm>
          <a:prstGeom prst="rect">
            <a:avLst/>
          </a:prstGeom>
          <a:noFill/>
        </p:spPr>
        <p:txBody>
          <a:bodyPr wrap="none" rtlCol="0">
            <a:spAutoFit/>
          </a:bodyPr>
          <a:lstStyle/>
          <a:p>
            <a:r>
              <a:rPr lang="en-US" sz="1200" dirty="0" smtClean="0"/>
              <a:t>S</a:t>
            </a:r>
            <a:r>
              <a:rPr lang="en-US" sz="1200" baseline="-25000" dirty="0" smtClean="0"/>
              <a:t>BF</a:t>
            </a:r>
            <a:endParaRPr lang="en-US" sz="1200" dirty="0"/>
          </a:p>
        </p:txBody>
      </p:sp>
      <p:cxnSp>
        <p:nvCxnSpPr>
          <p:cNvPr id="56" name="Straight Connector 55"/>
          <p:cNvCxnSpPr/>
          <p:nvPr/>
        </p:nvCxnSpPr>
        <p:spPr>
          <a:xfrm>
            <a:off x="4211960" y="2924944"/>
            <a:ext cx="648072" cy="265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32040" y="5229200"/>
            <a:ext cx="295274" cy="276999"/>
          </a:xfrm>
          <a:prstGeom prst="rect">
            <a:avLst/>
          </a:prstGeom>
          <a:noFill/>
        </p:spPr>
        <p:txBody>
          <a:bodyPr wrap="none" rtlCol="0">
            <a:spAutoFit/>
          </a:bodyPr>
          <a:lstStyle/>
          <a:p>
            <a:r>
              <a:rPr lang="en-US" sz="1200" dirty="0" smtClean="0"/>
              <a:t>D</a:t>
            </a:r>
            <a:endParaRPr lang="en-US" sz="1200" dirty="0"/>
          </a:p>
        </p:txBody>
      </p:sp>
      <p:cxnSp>
        <p:nvCxnSpPr>
          <p:cNvPr id="63" name="Straight Arrow Connector 62"/>
          <p:cNvCxnSpPr/>
          <p:nvPr/>
        </p:nvCxnSpPr>
        <p:spPr>
          <a:xfrm flipH="1" flipV="1">
            <a:off x="2339752" y="4509120"/>
            <a:ext cx="16836"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059832" y="2924944"/>
            <a:ext cx="864096"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11760" y="5661248"/>
            <a:ext cx="287258" cy="276999"/>
          </a:xfrm>
          <a:prstGeom prst="rect">
            <a:avLst/>
          </a:prstGeom>
          <a:noFill/>
        </p:spPr>
        <p:txBody>
          <a:bodyPr wrap="none" rtlCol="0">
            <a:spAutoFit/>
          </a:bodyPr>
          <a:lstStyle/>
          <a:p>
            <a:r>
              <a:rPr lang="en-US" sz="1200" dirty="0" smtClean="0"/>
              <a:t>S</a:t>
            </a:r>
            <a:endParaRPr lang="en-US" sz="1200" dirty="0"/>
          </a:p>
        </p:txBody>
      </p:sp>
      <p:sp>
        <p:nvSpPr>
          <p:cNvPr id="73" name="Right Arrow 72"/>
          <p:cNvSpPr/>
          <p:nvPr/>
        </p:nvSpPr>
        <p:spPr>
          <a:xfrm>
            <a:off x="107504" y="2132856"/>
            <a:ext cx="46085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Produit</a:t>
            </a:r>
            <a:r>
              <a:rPr lang="en-US" dirty="0" smtClean="0"/>
              <a:t> </a:t>
            </a:r>
            <a:r>
              <a:rPr lang="en-US" dirty="0" err="1" smtClean="0"/>
              <a:t>importé</a:t>
            </a:r>
            <a:r>
              <a:rPr lang="en-US" dirty="0" smtClean="0"/>
              <a:t>: le prix de </a:t>
            </a:r>
            <a:r>
              <a:rPr lang="en-US" dirty="0" err="1" smtClean="0"/>
              <a:t>référence</a:t>
            </a:r>
            <a:r>
              <a:rPr lang="en-US" dirty="0" smtClean="0"/>
              <a:t> </a:t>
            </a:r>
            <a:endParaRPr lang="en-US" dirty="0"/>
          </a:p>
        </p:txBody>
      </p:sp>
      <p:cxnSp>
        <p:nvCxnSpPr>
          <p:cNvPr id="5" name="Straight Connector 4"/>
          <p:cNvCxnSpPr/>
          <p:nvPr/>
        </p:nvCxnSpPr>
        <p:spPr>
          <a:xfrm>
            <a:off x="539552"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03648" y="6300028"/>
            <a:ext cx="889987" cy="369332"/>
          </a:xfrm>
          <a:prstGeom prst="rect">
            <a:avLst/>
          </a:prstGeom>
          <a:noFill/>
        </p:spPr>
        <p:txBody>
          <a:bodyPr wrap="none" rtlCol="0">
            <a:spAutoFit/>
          </a:bodyPr>
          <a:lstStyle/>
          <a:p>
            <a:r>
              <a:rPr lang="en-US" dirty="0" smtClean="0"/>
              <a:t>Monde</a:t>
            </a:r>
            <a:endParaRPr lang="en-US" dirty="0"/>
          </a:p>
        </p:txBody>
      </p:sp>
      <p:sp>
        <p:nvSpPr>
          <p:cNvPr id="10" name="TextBox 9"/>
          <p:cNvSpPr txBox="1"/>
          <p:nvPr/>
        </p:nvSpPr>
        <p:spPr>
          <a:xfrm>
            <a:off x="2051720" y="6095037"/>
            <a:ext cx="304892" cy="276999"/>
          </a:xfrm>
          <a:prstGeom prst="rect">
            <a:avLst/>
          </a:prstGeom>
          <a:noFill/>
        </p:spPr>
        <p:txBody>
          <a:bodyPr wrap="none" rtlCol="0">
            <a:spAutoFit/>
          </a:bodyPr>
          <a:lstStyle/>
          <a:p>
            <a:r>
              <a:rPr lang="en-US" sz="1200" dirty="0" smtClean="0"/>
              <a:t>Q</a:t>
            </a:r>
            <a:endParaRPr lang="en-US" sz="1200" dirty="0"/>
          </a:p>
        </p:txBody>
      </p:sp>
      <p:sp>
        <p:nvSpPr>
          <p:cNvPr id="11" name="TextBox 10"/>
          <p:cNvSpPr txBox="1"/>
          <p:nvPr/>
        </p:nvSpPr>
        <p:spPr>
          <a:xfrm>
            <a:off x="-36512" y="2780928"/>
            <a:ext cx="636713" cy="276999"/>
          </a:xfrm>
          <a:prstGeom prst="rect">
            <a:avLst/>
          </a:prstGeom>
          <a:noFill/>
        </p:spPr>
        <p:txBody>
          <a:bodyPr wrap="none" rtlCol="0">
            <a:spAutoFit/>
          </a:bodyPr>
          <a:lstStyle/>
          <a:p>
            <a:r>
              <a:rPr lang="en-US" sz="1200" dirty="0" smtClean="0"/>
              <a:t>P(</a:t>
            </a:r>
            <a:r>
              <a:rPr lang="en-US" sz="1200" dirty="0" err="1" smtClean="0"/>
              <a:t>int</a:t>
            </a:r>
            <a:r>
              <a:rPr lang="en-US" sz="1200" dirty="0" smtClean="0"/>
              <a:t>$)</a:t>
            </a:r>
            <a:endParaRPr lang="en-US" sz="1200" dirty="0"/>
          </a:p>
        </p:txBody>
      </p:sp>
      <p:cxnSp>
        <p:nvCxnSpPr>
          <p:cNvPr id="13" name="Straight Connector 12"/>
          <p:cNvCxnSpPr/>
          <p:nvPr/>
        </p:nvCxnSpPr>
        <p:spPr>
          <a:xfrm>
            <a:off x="539552" y="573325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12" y="5517232"/>
            <a:ext cx="579005" cy="276999"/>
          </a:xfrm>
          <a:prstGeom prst="rect">
            <a:avLst/>
          </a:prstGeom>
          <a:noFill/>
        </p:spPr>
        <p:txBody>
          <a:bodyPr wrap="none" rtlCol="0">
            <a:spAutoFit/>
          </a:bodyPr>
          <a:lstStyle/>
          <a:p>
            <a:r>
              <a:rPr lang="en-US" sz="1200" dirty="0" err="1" smtClean="0"/>
              <a:t>P</a:t>
            </a:r>
            <a:r>
              <a:rPr lang="en-US" sz="1200" baseline="-25000" dirty="0" err="1" smtClean="0"/>
              <a:t>b</a:t>
            </a:r>
            <a:r>
              <a:rPr lang="en-US" sz="1200" baseline="-25000" dirty="0" smtClean="0"/>
              <a:t>(</a:t>
            </a:r>
            <a:r>
              <a:rPr lang="en-US" sz="1200" baseline="-25000" dirty="0" err="1" smtClean="0"/>
              <a:t>int</a:t>
            </a:r>
            <a:r>
              <a:rPr lang="en-US" sz="1200" baseline="-25000" dirty="0" smtClean="0"/>
              <a:t>$)</a:t>
            </a:r>
            <a:endParaRPr lang="en-US" sz="1200" dirty="0"/>
          </a:p>
        </p:txBody>
      </p:sp>
      <p:sp>
        <p:nvSpPr>
          <p:cNvPr id="18" name="TextBox 17"/>
          <p:cNvSpPr txBox="1"/>
          <p:nvPr/>
        </p:nvSpPr>
        <p:spPr>
          <a:xfrm>
            <a:off x="1391794" y="4160113"/>
            <a:ext cx="515910" cy="276999"/>
          </a:xfrm>
          <a:prstGeom prst="rect">
            <a:avLst/>
          </a:prstGeom>
          <a:noFill/>
        </p:spPr>
        <p:txBody>
          <a:bodyPr wrap="none" rtlCol="0">
            <a:spAutoFit/>
          </a:bodyPr>
          <a:lstStyle/>
          <a:p>
            <a:r>
              <a:rPr lang="en-US" sz="1200" dirty="0" smtClean="0"/>
              <a:t>Tariff</a:t>
            </a:r>
            <a:endParaRPr lang="en-US" sz="1200" dirty="0"/>
          </a:p>
        </p:txBody>
      </p:sp>
      <p:cxnSp>
        <p:nvCxnSpPr>
          <p:cNvPr id="24" name="Straight Connector 23"/>
          <p:cNvCxnSpPr/>
          <p:nvPr/>
        </p:nvCxnSpPr>
        <p:spPr>
          <a:xfrm>
            <a:off x="2987824"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0740" y="6300028"/>
            <a:ext cx="803425" cy="369332"/>
          </a:xfrm>
          <a:prstGeom prst="rect">
            <a:avLst/>
          </a:prstGeom>
          <a:noFill/>
        </p:spPr>
        <p:txBody>
          <a:bodyPr wrap="none" rtlCol="0">
            <a:spAutoFit/>
          </a:bodyPr>
          <a:lstStyle/>
          <a:p>
            <a:r>
              <a:rPr lang="en-US" dirty="0" err="1" smtClean="0"/>
              <a:t>Mali</a:t>
            </a:r>
            <a:r>
              <a:rPr lang="en-US" baseline="-25000" dirty="0" err="1" smtClean="0"/>
              <a:t>wh</a:t>
            </a:r>
            <a:endParaRPr lang="en-US" baseline="-25000" dirty="0"/>
          </a:p>
        </p:txBody>
      </p:sp>
      <p:cxnSp>
        <p:nvCxnSpPr>
          <p:cNvPr id="27" name="Straight Connector 26"/>
          <p:cNvCxnSpPr/>
          <p:nvPr/>
        </p:nvCxnSpPr>
        <p:spPr>
          <a:xfrm>
            <a:off x="2987824" y="4437112"/>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Left Brace 30"/>
          <p:cNvSpPr/>
          <p:nvPr/>
        </p:nvSpPr>
        <p:spPr>
          <a:xfrm>
            <a:off x="2123728" y="4509120"/>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450400" y="5013176"/>
            <a:ext cx="529312" cy="276999"/>
          </a:xfrm>
          <a:prstGeom prst="rect">
            <a:avLst/>
          </a:prstGeom>
          <a:noFill/>
        </p:spPr>
        <p:txBody>
          <a:bodyPr wrap="none" rtlCol="0">
            <a:spAutoFit/>
          </a:bodyPr>
          <a:lstStyle/>
          <a:p>
            <a:r>
              <a:rPr lang="en-US" sz="1200" dirty="0" err="1" smtClean="0"/>
              <a:t>AC</a:t>
            </a:r>
            <a:r>
              <a:rPr lang="en-US" sz="1200" baseline="-25000" dirty="0" err="1" smtClean="0"/>
              <a:t>wh</a:t>
            </a:r>
            <a:endParaRPr lang="en-US" sz="1200" dirty="0"/>
          </a:p>
        </p:txBody>
      </p:sp>
      <p:sp>
        <p:nvSpPr>
          <p:cNvPr id="33" name="TextBox 32"/>
          <p:cNvSpPr txBox="1"/>
          <p:nvPr/>
        </p:nvSpPr>
        <p:spPr>
          <a:xfrm>
            <a:off x="2339752" y="4304129"/>
            <a:ext cx="649537" cy="276999"/>
          </a:xfrm>
          <a:prstGeom prst="rect">
            <a:avLst/>
          </a:prstGeom>
          <a:noFill/>
        </p:spPr>
        <p:txBody>
          <a:bodyPr wrap="none" rtlCol="0">
            <a:spAutoFit/>
          </a:bodyPr>
          <a:lstStyle/>
          <a:p>
            <a:r>
              <a:rPr lang="en-US" sz="1200" dirty="0" err="1" smtClean="0"/>
              <a:t>ROP</a:t>
            </a:r>
            <a:r>
              <a:rPr lang="en-US" sz="1200" baseline="-25000" dirty="0" err="1" smtClean="0"/>
              <a:t>wh</a:t>
            </a:r>
            <a:endParaRPr lang="en-US" sz="1200" dirty="0"/>
          </a:p>
        </p:txBody>
      </p:sp>
      <p:sp>
        <p:nvSpPr>
          <p:cNvPr id="34" name="TextBox 33"/>
          <p:cNvSpPr txBox="1"/>
          <p:nvPr/>
        </p:nvSpPr>
        <p:spPr>
          <a:xfrm>
            <a:off x="4067944" y="4149080"/>
            <a:ext cx="484428" cy="276999"/>
          </a:xfrm>
          <a:prstGeom prst="rect">
            <a:avLst/>
          </a:prstGeom>
          <a:noFill/>
        </p:spPr>
        <p:txBody>
          <a:bodyPr wrap="none" rtlCol="0">
            <a:spAutoFit/>
          </a:bodyPr>
          <a:lstStyle/>
          <a:p>
            <a:r>
              <a:rPr lang="en-US" sz="1200" dirty="0" err="1" smtClean="0"/>
              <a:t>AC</a:t>
            </a:r>
            <a:r>
              <a:rPr lang="en-US" sz="1200" baseline="-25000" dirty="0" err="1" smtClean="0"/>
              <a:t>fg</a:t>
            </a:r>
            <a:endParaRPr lang="en-US" sz="1200" dirty="0"/>
          </a:p>
        </p:txBody>
      </p:sp>
      <p:sp>
        <p:nvSpPr>
          <p:cNvPr id="39" name="TextBox 38"/>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4" name="TextBox 43"/>
          <p:cNvSpPr txBox="1"/>
          <p:nvPr/>
        </p:nvSpPr>
        <p:spPr>
          <a:xfrm>
            <a:off x="3491880" y="2780928"/>
            <a:ext cx="418704" cy="276999"/>
          </a:xfrm>
          <a:prstGeom prst="rect">
            <a:avLst/>
          </a:prstGeom>
          <a:noFill/>
        </p:spPr>
        <p:txBody>
          <a:bodyPr wrap="none" rtlCol="0">
            <a:spAutoFit/>
          </a:bodyPr>
          <a:lstStyle/>
          <a:p>
            <a:r>
              <a:rPr lang="en-US" sz="1200" dirty="0" smtClean="0"/>
              <a:t>S</a:t>
            </a:r>
            <a:r>
              <a:rPr lang="en-US" sz="1200" baseline="-25000" dirty="0" smtClean="0"/>
              <a:t>BF</a:t>
            </a:r>
            <a:endParaRPr lang="en-US" sz="1200" dirty="0"/>
          </a:p>
        </p:txBody>
      </p:sp>
      <p:cxnSp>
        <p:nvCxnSpPr>
          <p:cNvPr id="56" name="Straight Connector 55"/>
          <p:cNvCxnSpPr/>
          <p:nvPr/>
        </p:nvCxnSpPr>
        <p:spPr>
          <a:xfrm>
            <a:off x="4211960" y="2924944"/>
            <a:ext cx="648072" cy="265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32040" y="5229200"/>
            <a:ext cx="295274" cy="276999"/>
          </a:xfrm>
          <a:prstGeom prst="rect">
            <a:avLst/>
          </a:prstGeom>
          <a:noFill/>
        </p:spPr>
        <p:txBody>
          <a:bodyPr wrap="none" rtlCol="0">
            <a:spAutoFit/>
          </a:bodyPr>
          <a:lstStyle/>
          <a:p>
            <a:r>
              <a:rPr lang="en-US" sz="1200" dirty="0" smtClean="0"/>
              <a:t>D</a:t>
            </a:r>
            <a:endParaRPr lang="en-US" sz="1200" dirty="0"/>
          </a:p>
        </p:txBody>
      </p:sp>
      <p:cxnSp>
        <p:nvCxnSpPr>
          <p:cNvPr id="63" name="Straight Arrow Connector 62"/>
          <p:cNvCxnSpPr/>
          <p:nvPr/>
        </p:nvCxnSpPr>
        <p:spPr>
          <a:xfrm flipH="1" flipV="1">
            <a:off x="2339752" y="4509120"/>
            <a:ext cx="16836"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059832" y="2924944"/>
            <a:ext cx="864096"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11760" y="5661248"/>
            <a:ext cx="287258" cy="276999"/>
          </a:xfrm>
          <a:prstGeom prst="rect">
            <a:avLst/>
          </a:prstGeom>
          <a:noFill/>
        </p:spPr>
        <p:txBody>
          <a:bodyPr wrap="none" rtlCol="0">
            <a:spAutoFit/>
          </a:bodyPr>
          <a:lstStyle/>
          <a:p>
            <a:r>
              <a:rPr lang="en-US" sz="1200" dirty="0" smtClean="0"/>
              <a:t>S</a:t>
            </a:r>
            <a:endParaRPr lang="en-US" sz="1200" dirty="0"/>
          </a:p>
        </p:txBody>
      </p:sp>
      <p:sp>
        <p:nvSpPr>
          <p:cNvPr id="73" name="Right Arrow 72"/>
          <p:cNvSpPr/>
          <p:nvPr/>
        </p:nvSpPr>
        <p:spPr>
          <a:xfrm>
            <a:off x="107504" y="2132856"/>
            <a:ext cx="85689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436096"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36096"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49012" y="6300028"/>
            <a:ext cx="1313180" cy="369332"/>
          </a:xfrm>
          <a:prstGeom prst="rect">
            <a:avLst/>
          </a:prstGeom>
          <a:noFill/>
        </p:spPr>
        <p:txBody>
          <a:bodyPr wrap="none" rtlCol="0">
            <a:spAutoFit/>
          </a:bodyPr>
          <a:lstStyle/>
          <a:p>
            <a:r>
              <a:rPr lang="en-US" dirty="0" err="1" smtClean="0"/>
              <a:t>Producteur</a:t>
            </a:r>
            <a:endParaRPr lang="en-US" dirty="0"/>
          </a:p>
        </p:txBody>
      </p:sp>
      <p:sp>
        <p:nvSpPr>
          <p:cNvPr id="38" name="TextBox 37"/>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0" name="TextBox 39"/>
          <p:cNvSpPr txBox="1"/>
          <p:nvPr/>
        </p:nvSpPr>
        <p:spPr>
          <a:xfrm>
            <a:off x="7219436" y="6095037"/>
            <a:ext cx="304892" cy="276999"/>
          </a:xfrm>
          <a:prstGeom prst="rect">
            <a:avLst/>
          </a:prstGeom>
          <a:noFill/>
        </p:spPr>
        <p:txBody>
          <a:bodyPr wrap="none" rtlCol="0">
            <a:spAutoFit/>
          </a:bodyPr>
          <a:lstStyle/>
          <a:p>
            <a:r>
              <a:rPr lang="en-US" sz="1200" dirty="0" smtClean="0"/>
              <a:t>Q</a:t>
            </a:r>
            <a:endParaRPr lang="en-US" sz="1200" dirty="0"/>
          </a:p>
        </p:txBody>
      </p:sp>
      <p:cxnSp>
        <p:nvCxnSpPr>
          <p:cNvPr id="41" name="Straight Connector 40"/>
          <p:cNvCxnSpPr/>
          <p:nvPr/>
        </p:nvCxnSpPr>
        <p:spPr>
          <a:xfrm flipV="1">
            <a:off x="5724128" y="3417967"/>
            <a:ext cx="1656184" cy="223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36096" y="5445224"/>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572000" y="5445224"/>
            <a:ext cx="86409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12160" y="5312241"/>
            <a:ext cx="604653" cy="276999"/>
          </a:xfrm>
          <a:prstGeom prst="rect">
            <a:avLst/>
          </a:prstGeom>
          <a:noFill/>
        </p:spPr>
        <p:txBody>
          <a:bodyPr wrap="none" rtlCol="0">
            <a:spAutoFit/>
          </a:bodyPr>
          <a:lstStyle/>
          <a:p>
            <a:r>
              <a:rPr lang="en-US" sz="1200" dirty="0" err="1" smtClean="0"/>
              <a:t>ROP</a:t>
            </a:r>
            <a:r>
              <a:rPr lang="en-US" sz="1200" baseline="-25000" dirty="0" err="1" smtClean="0"/>
              <a:t>fg</a:t>
            </a:r>
            <a:endParaRPr lang="en-US" sz="1200" dirty="0"/>
          </a:p>
        </p:txBody>
      </p:sp>
      <p:sp>
        <p:nvSpPr>
          <p:cNvPr id="46" name="TextBox 45"/>
          <p:cNvSpPr txBox="1"/>
          <p:nvPr/>
        </p:nvSpPr>
        <p:spPr>
          <a:xfrm>
            <a:off x="4932040" y="5229200"/>
            <a:ext cx="295274" cy="276999"/>
          </a:xfrm>
          <a:prstGeom prst="rect">
            <a:avLst/>
          </a:prstGeom>
          <a:noFill/>
        </p:spPr>
        <p:txBody>
          <a:bodyPr wrap="none" rtlCol="0">
            <a:spAutoFit/>
          </a:bodyPr>
          <a:lstStyle/>
          <a:p>
            <a:r>
              <a:rPr lang="en-US" sz="1200" dirty="0" smtClean="0"/>
              <a:t>D</a:t>
            </a:r>
            <a:endParaRPr lang="en-US" sz="1200" dirty="0"/>
          </a:p>
        </p:txBody>
      </p:sp>
      <p:sp>
        <p:nvSpPr>
          <p:cNvPr id="47" name="TextBox 46"/>
          <p:cNvSpPr txBox="1"/>
          <p:nvPr/>
        </p:nvSpPr>
        <p:spPr>
          <a:xfrm>
            <a:off x="6949038" y="3296017"/>
            <a:ext cx="287258" cy="276999"/>
          </a:xfrm>
          <a:prstGeom prst="rect">
            <a:avLst/>
          </a:prstGeom>
          <a:noFill/>
        </p:spPr>
        <p:txBody>
          <a:bodyPr wrap="none" rtlCol="0">
            <a:spAutoFit/>
          </a:bodyPr>
          <a:lstStyle/>
          <a:p>
            <a:r>
              <a:rPr lang="en-US" sz="1200" dirty="0" smtClean="0"/>
              <a:t>S</a:t>
            </a:r>
            <a:endParaRPr lang="en-US" sz="1200" dirty="0"/>
          </a:p>
        </p:txBody>
      </p:sp>
      <p:cxnSp>
        <p:nvCxnSpPr>
          <p:cNvPr id="50" name="Straight Connector 49"/>
          <p:cNvCxnSpPr/>
          <p:nvPr/>
        </p:nvCxnSpPr>
        <p:spPr>
          <a:xfrm flipH="1">
            <a:off x="4860032" y="5301208"/>
            <a:ext cx="57606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572000" y="4437112"/>
            <a:ext cx="0"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4823649" y="4448144"/>
            <a:ext cx="0" cy="8530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11774" y="4221088"/>
            <a:ext cx="593432" cy="276999"/>
          </a:xfrm>
          <a:prstGeom prst="rect">
            <a:avLst/>
          </a:prstGeom>
          <a:noFill/>
        </p:spPr>
        <p:txBody>
          <a:bodyPr wrap="none" rtlCol="0">
            <a:spAutoFit/>
          </a:bodyPr>
          <a:lstStyle/>
          <a:p>
            <a:r>
              <a:rPr lang="en-US" sz="1200" dirty="0" err="1" smtClean="0"/>
              <a:t>AC</a:t>
            </a:r>
            <a:r>
              <a:rPr lang="en-US" sz="1200" baseline="-25000" dirty="0" err="1" smtClean="0"/>
              <a:t>fgsh</a:t>
            </a:r>
            <a:endParaRPr lang="en-US" sz="1200" dirty="0"/>
          </a:p>
        </p:txBody>
      </p:sp>
      <p:sp>
        <p:nvSpPr>
          <p:cNvPr id="55" name="TextBox 54"/>
          <p:cNvSpPr txBox="1"/>
          <p:nvPr/>
        </p:nvSpPr>
        <p:spPr>
          <a:xfrm>
            <a:off x="6084168" y="5085184"/>
            <a:ext cx="587020" cy="276999"/>
          </a:xfrm>
          <a:prstGeom prst="rect">
            <a:avLst/>
          </a:prstGeom>
          <a:noFill/>
        </p:spPr>
        <p:txBody>
          <a:bodyPr wrap="none" rtlCol="0">
            <a:spAutoFit/>
          </a:bodyPr>
          <a:lstStyle/>
          <a:p>
            <a:r>
              <a:rPr lang="en-US" sz="1200" dirty="0" err="1" smtClean="0"/>
              <a:t>RPP</a:t>
            </a:r>
            <a:r>
              <a:rPr lang="en-US" sz="1200" baseline="-25000" dirty="0" err="1" smtClean="0"/>
              <a:t>fg</a:t>
            </a:r>
            <a:endParaRPr lang="en-US" sz="1200" dirty="0"/>
          </a:p>
        </p:txBody>
      </p:sp>
      <p:cxnSp>
        <p:nvCxnSpPr>
          <p:cNvPr id="58" name="Straight Connector 57"/>
          <p:cNvCxnSpPr/>
          <p:nvPr/>
        </p:nvCxnSpPr>
        <p:spPr>
          <a:xfrm>
            <a:off x="5436096" y="5301208"/>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Produit</a:t>
            </a:r>
            <a:r>
              <a:rPr lang="en-US" dirty="0" smtClean="0"/>
              <a:t> </a:t>
            </a:r>
            <a:r>
              <a:rPr lang="en-US" dirty="0" err="1" smtClean="0"/>
              <a:t>importé</a:t>
            </a:r>
            <a:r>
              <a:rPr lang="en-US" dirty="0" smtClean="0"/>
              <a:t>: le </a:t>
            </a:r>
            <a:r>
              <a:rPr lang="en-US" dirty="0" err="1" smtClean="0"/>
              <a:t>marché</a:t>
            </a:r>
            <a:r>
              <a:rPr lang="en-US" dirty="0" smtClean="0"/>
              <a:t> local</a:t>
            </a:r>
            <a:endParaRPr lang="en-US" dirty="0"/>
          </a:p>
        </p:txBody>
      </p:sp>
      <p:cxnSp>
        <p:nvCxnSpPr>
          <p:cNvPr id="24" name="Straight Connector 23"/>
          <p:cNvCxnSpPr/>
          <p:nvPr/>
        </p:nvCxnSpPr>
        <p:spPr>
          <a:xfrm>
            <a:off x="2987824" y="2843644"/>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939988"/>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0740" y="6300028"/>
            <a:ext cx="803425" cy="369332"/>
          </a:xfrm>
          <a:prstGeom prst="rect">
            <a:avLst/>
          </a:prstGeom>
          <a:noFill/>
        </p:spPr>
        <p:txBody>
          <a:bodyPr wrap="none" rtlCol="0">
            <a:spAutoFit/>
          </a:bodyPr>
          <a:lstStyle/>
          <a:p>
            <a:r>
              <a:rPr lang="en-US" dirty="0" err="1" smtClean="0"/>
              <a:t>Mali</a:t>
            </a:r>
            <a:r>
              <a:rPr lang="en-US" baseline="-25000" dirty="0" err="1" smtClean="0"/>
              <a:t>wh</a:t>
            </a:r>
            <a:endParaRPr lang="en-US" dirty="0"/>
          </a:p>
        </p:txBody>
      </p:sp>
      <p:cxnSp>
        <p:nvCxnSpPr>
          <p:cNvPr id="27" name="Straight Connector 26"/>
          <p:cNvCxnSpPr/>
          <p:nvPr/>
        </p:nvCxnSpPr>
        <p:spPr>
          <a:xfrm>
            <a:off x="2987824" y="3851756"/>
            <a:ext cx="172819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67944" y="4222829"/>
            <a:ext cx="484428" cy="276999"/>
          </a:xfrm>
          <a:prstGeom prst="rect">
            <a:avLst/>
          </a:prstGeom>
          <a:noFill/>
        </p:spPr>
        <p:txBody>
          <a:bodyPr wrap="none" rtlCol="0">
            <a:spAutoFit/>
          </a:bodyPr>
          <a:lstStyle/>
          <a:p>
            <a:r>
              <a:rPr lang="en-US" sz="1200" dirty="0" err="1" smtClean="0"/>
              <a:t>AC</a:t>
            </a:r>
            <a:r>
              <a:rPr lang="en-US" sz="1200" baseline="-25000" dirty="0" err="1" smtClean="0"/>
              <a:t>fg</a:t>
            </a:r>
            <a:endParaRPr lang="en-US" sz="1200" dirty="0"/>
          </a:p>
        </p:txBody>
      </p:sp>
      <p:cxnSp>
        <p:nvCxnSpPr>
          <p:cNvPr id="36" name="Straight Connector 35"/>
          <p:cNvCxnSpPr/>
          <p:nvPr/>
        </p:nvCxnSpPr>
        <p:spPr>
          <a:xfrm>
            <a:off x="5436096" y="2843644"/>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36096" y="5939988"/>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49012" y="6300028"/>
            <a:ext cx="1377300" cy="369332"/>
          </a:xfrm>
          <a:prstGeom prst="rect">
            <a:avLst/>
          </a:prstGeom>
          <a:noFill/>
        </p:spPr>
        <p:txBody>
          <a:bodyPr wrap="none" rtlCol="0">
            <a:spAutoFit/>
          </a:bodyPr>
          <a:lstStyle/>
          <a:p>
            <a:r>
              <a:rPr lang="en-US" dirty="0" err="1" smtClean="0"/>
              <a:t>Producteur</a:t>
            </a:r>
            <a:r>
              <a:rPr lang="en-US" dirty="0" smtClean="0"/>
              <a:t> </a:t>
            </a:r>
            <a:endParaRPr lang="en-US" dirty="0"/>
          </a:p>
        </p:txBody>
      </p:sp>
      <p:sp>
        <p:nvSpPr>
          <p:cNvPr id="39" name="TextBox 38"/>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0" name="TextBox 39"/>
          <p:cNvSpPr txBox="1"/>
          <p:nvPr/>
        </p:nvSpPr>
        <p:spPr>
          <a:xfrm>
            <a:off x="7219436" y="6095037"/>
            <a:ext cx="304892" cy="276999"/>
          </a:xfrm>
          <a:prstGeom prst="rect">
            <a:avLst/>
          </a:prstGeom>
          <a:noFill/>
        </p:spPr>
        <p:txBody>
          <a:bodyPr wrap="none" rtlCol="0">
            <a:spAutoFit/>
          </a:bodyPr>
          <a:lstStyle/>
          <a:p>
            <a:r>
              <a:rPr lang="en-US" sz="1200" dirty="0" smtClean="0"/>
              <a:t>Q</a:t>
            </a:r>
            <a:endParaRPr lang="en-US" sz="1200" dirty="0"/>
          </a:p>
        </p:txBody>
      </p:sp>
      <p:cxnSp>
        <p:nvCxnSpPr>
          <p:cNvPr id="43" name="Straight Connector 42"/>
          <p:cNvCxnSpPr/>
          <p:nvPr/>
        </p:nvCxnSpPr>
        <p:spPr>
          <a:xfrm flipV="1">
            <a:off x="5724128" y="3491716"/>
            <a:ext cx="1656184" cy="223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19872" y="2780928"/>
            <a:ext cx="418704" cy="276999"/>
          </a:xfrm>
          <a:prstGeom prst="rect">
            <a:avLst/>
          </a:prstGeom>
          <a:noFill/>
        </p:spPr>
        <p:txBody>
          <a:bodyPr wrap="none" rtlCol="0">
            <a:spAutoFit/>
          </a:bodyPr>
          <a:lstStyle/>
          <a:p>
            <a:r>
              <a:rPr lang="en-US" sz="1200" dirty="0" smtClean="0"/>
              <a:t>S</a:t>
            </a:r>
            <a:r>
              <a:rPr lang="en-US" sz="1200" baseline="-25000" dirty="0" smtClean="0"/>
              <a:t>BF</a:t>
            </a:r>
            <a:endParaRPr lang="en-US" sz="1200" dirty="0"/>
          </a:p>
        </p:txBody>
      </p:sp>
      <p:cxnSp>
        <p:nvCxnSpPr>
          <p:cNvPr id="45" name="Straight Connector 44"/>
          <p:cNvCxnSpPr/>
          <p:nvPr/>
        </p:nvCxnSpPr>
        <p:spPr>
          <a:xfrm>
            <a:off x="5436096" y="4787860"/>
            <a:ext cx="1008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716016" y="4787860"/>
            <a:ext cx="720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42743" y="4798893"/>
            <a:ext cx="431528" cy="276999"/>
          </a:xfrm>
          <a:prstGeom prst="rect">
            <a:avLst/>
          </a:prstGeom>
          <a:noFill/>
        </p:spPr>
        <p:txBody>
          <a:bodyPr wrap="none" rtlCol="0">
            <a:spAutoFit/>
          </a:bodyPr>
          <a:lstStyle/>
          <a:p>
            <a:r>
              <a:rPr lang="en-US" sz="1200" dirty="0" err="1" smtClean="0"/>
              <a:t>P</a:t>
            </a:r>
            <a:r>
              <a:rPr lang="en-US" sz="1200" baseline="-25000" dirty="0" err="1" smtClean="0"/>
              <a:t>dfg</a:t>
            </a:r>
            <a:endParaRPr lang="en-US" sz="1200" dirty="0"/>
          </a:p>
        </p:txBody>
      </p:sp>
      <p:sp>
        <p:nvSpPr>
          <p:cNvPr id="57" name="TextBox 56"/>
          <p:cNvSpPr txBox="1"/>
          <p:nvPr/>
        </p:nvSpPr>
        <p:spPr>
          <a:xfrm>
            <a:off x="4932040" y="5229200"/>
            <a:ext cx="360040" cy="276999"/>
          </a:xfrm>
          <a:prstGeom prst="rect">
            <a:avLst/>
          </a:prstGeom>
          <a:noFill/>
        </p:spPr>
        <p:txBody>
          <a:bodyPr wrap="square" rtlCol="0">
            <a:spAutoFit/>
          </a:bodyPr>
          <a:lstStyle/>
          <a:p>
            <a:r>
              <a:rPr lang="en-US" sz="1200" dirty="0" smtClean="0"/>
              <a:t>D</a:t>
            </a:r>
            <a:endParaRPr lang="en-US" sz="1200" dirty="0"/>
          </a:p>
        </p:txBody>
      </p:sp>
      <p:cxnSp>
        <p:nvCxnSpPr>
          <p:cNvPr id="47" name="Straight Arrow Connector 46"/>
          <p:cNvCxnSpPr/>
          <p:nvPr/>
        </p:nvCxnSpPr>
        <p:spPr>
          <a:xfrm flipV="1">
            <a:off x="4716016" y="3862788"/>
            <a:ext cx="0" cy="925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88024" y="3645024"/>
            <a:ext cx="476412" cy="276999"/>
          </a:xfrm>
          <a:prstGeom prst="rect">
            <a:avLst/>
          </a:prstGeom>
          <a:noFill/>
        </p:spPr>
        <p:txBody>
          <a:bodyPr wrap="none" rtlCol="0">
            <a:spAutoFit/>
          </a:bodyPr>
          <a:lstStyle/>
          <a:p>
            <a:r>
              <a:rPr lang="en-US" sz="1200" dirty="0" err="1" smtClean="0"/>
              <a:t>P</a:t>
            </a:r>
            <a:r>
              <a:rPr lang="en-US" sz="1200" baseline="-25000" dirty="0" err="1" smtClean="0"/>
              <a:t>dwh</a:t>
            </a:r>
            <a:endParaRPr lang="en-US" sz="1200" dirty="0"/>
          </a:p>
        </p:txBody>
      </p:sp>
      <p:sp>
        <p:nvSpPr>
          <p:cNvPr id="52" name="Right Arrow 51"/>
          <p:cNvSpPr/>
          <p:nvPr/>
        </p:nvSpPr>
        <p:spPr>
          <a:xfrm rot="10800000">
            <a:off x="3131840" y="2132856"/>
            <a:ext cx="46085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211960" y="2924944"/>
            <a:ext cx="648072" cy="265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059832" y="2924944"/>
            <a:ext cx="864096"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20272" y="3356992"/>
            <a:ext cx="287258" cy="276999"/>
          </a:xfrm>
          <a:prstGeom prst="rect">
            <a:avLst/>
          </a:prstGeom>
          <a:noFill/>
        </p:spPr>
        <p:txBody>
          <a:bodyPr wrap="none" rtlCol="0">
            <a:spAutoFit/>
          </a:bodyPr>
          <a:lstStyle/>
          <a:p>
            <a:r>
              <a:rPr lang="en-US" sz="1200" dirty="0" smtClean="0"/>
              <a:t>S</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Produit</a:t>
            </a:r>
            <a:r>
              <a:rPr lang="en-US" dirty="0" smtClean="0"/>
              <a:t> </a:t>
            </a:r>
            <a:r>
              <a:rPr lang="en-US" dirty="0" err="1" smtClean="0"/>
              <a:t>importé</a:t>
            </a:r>
            <a:r>
              <a:rPr lang="en-US" dirty="0" smtClean="0"/>
              <a:t>: </a:t>
            </a:r>
            <a:r>
              <a:rPr lang="en-US" dirty="0" err="1" smtClean="0"/>
              <a:t>l’idée</a:t>
            </a:r>
            <a:r>
              <a:rPr lang="en-US" dirty="0" smtClean="0"/>
              <a:t> </a:t>
            </a:r>
            <a:r>
              <a:rPr lang="en-US" dirty="0" err="1" smtClean="0"/>
              <a:t>entière</a:t>
            </a:r>
            <a:r>
              <a:rPr lang="en-US" dirty="0" smtClean="0"/>
              <a:t/>
            </a:r>
            <a:br>
              <a:rPr lang="en-US" dirty="0" smtClean="0"/>
            </a:br>
            <a:endParaRPr lang="en-US" dirty="0"/>
          </a:p>
        </p:txBody>
      </p:sp>
      <p:cxnSp>
        <p:nvCxnSpPr>
          <p:cNvPr id="5" name="Straight Connector 4"/>
          <p:cNvCxnSpPr/>
          <p:nvPr/>
        </p:nvCxnSpPr>
        <p:spPr>
          <a:xfrm>
            <a:off x="539552"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03648" y="6300028"/>
            <a:ext cx="889987" cy="369332"/>
          </a:xfrm>
          <a:prstGeom prst="rect">
            <a:avLst/>
          </a:prstGeom>
          <a:noFill/>
        </p:spPr>
        <p:txBody>
          <a:bodyPr wrap="none" rtlCol="0">
            <a:spAutoFit/>
          </a:bodyPr>
          <a:lstStyle/>
          <a:p>
            <a:r>
              <a:rPr lang="en-US" dirty="0" smtClean="0"/>
              <a:t>Monde</a:t>
            </a:r>
            <a:endParaRPr lang="en-US" dirty="0"/>
          </a:p>
        </p:txBody>
      </p:sp>
      <p:sp>
        <p:nvSpPr>
          <p:cNvPr id="10" name="TextBox 9"/>
          <p:cNvSpPr txBox="1"/>
          <p:nvPr/>
        </p:nvSpPr>
        <p:spPr>
          <a:xfrm>
            <a:off x="2051720" y="6095037"/>
            <a:ext cx="304892" cy="276999"/>
          </a:xfrm>
          <a:prstGeom prst="rect">
            <a:avLst/>
          </a:prstGeom>
          <a:noFill/>
        </p:spPr>
        <p:txBody>
          <a:bodyPr wrap="none" rtlCol="0">
            <a:spAutoFit/>
          </a:bodyPr>
          <a:lstStyle/>
          <a:p>
            <a:r>
              <a:rPr lang="en-US" sz="1200" dirty="0" smtClean="0"/>
              <a:t>Q</a:t>
            </a:r>
            <a:endParaRPr lang="en-US" sz="1200" dirty="0"/>
          </a:p>
        </p:txBody>
      </p:sp>
      <p:sp>
        <p:nvSpPr>
          <p:cNvPr id="11" name="TextBox 10"/>
          <p:cNvSpPr txBox="1"/>
          <p:nvPr/>
        </p:nvSpPr>
        <p:spPr>
          <a:xfrm>
            <a:off x="-36512" y="2780928"/>
            <a:ext cx="636713" cy="276999"/>
          </a:xfrm>
          <a:prstGeom prst="rect">
            <a:avLst/>
          </a:prstGeom>
          <a:noFill/>
        </p:spPr>
        <p:txBody>
          <a:bodyPr wrap="none" rtlCol="0">
            <a:spAutoFit/>
          </a:bodyPr>
          <a:lstStyle/>
          <a:p>
            <a:r>
              <a:rPr lang="en-US" sz="1200" dirty="0" smtClean="0"/>
              <a:t>P(</a:t>
            </a:r>
            <a:r>
              <a:rPr lang="en-US" sz="1200" dirty="0" err="1" smtClean="0"/>
              <a:t>int</a:t>
            </a:r>
            <a:r>
              <a:rPr lang="en-US" sz="1200" dirty="0" smtClean="0"/>
              <a:t>$)</a:t>
            </a:r>
            <a:endParaRPr lang="en-US" sz="1200" dirty="0"/>
          </a:p>
        </p:txBody>
      </p:sp>
      <p:cxnSp>
        <p:nvCxnSpPr>
          <p:cNvPr id="13" name="Straight Connector 12"/>
          <p:cNvCxnSpPr/>
          <p:nvPr/>
        </p:nvCxnSpPr>
        <p:spPr>
          <a:xfrm>
            <a:off x="539552" y="573325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12" y="5517232"/>
            <a:ext cx="579005" cy="276999"/>
          </a:xfrm>
          <a:prstGeom prst="rect">
            <a:avLst/>
          </a:prstGeom>
          <a:noFill/>
        </p:spPr>
        <p:txBody>
          <a:bodyPr wrap="none" rtlCol="0">
            <a:spAutoFit/>
          </a:bodyPr>
          <a:lstStyle/>
          <a:p>
            <a:r>
              <a:rPr lang="en-US" sz="1200" dirty="0" err="1" smtClean="0"/>
              <a:t>P</a:t>
            </a:r>
            <a:r>
              <a:rPr lang="en-US" sz="1200" baseline="-25000" dirty="0" err="1" smtClean="0"/>
              <a:t>b</a:t>
            </a:r>
            <a:r>
              <a:rPr lang="en-US" sz="1200" baseline="-25000" dirty="0" smtClean="0"/>
              <a:t>(</a:t>
            </a:r>
            <a:r>
              <a:rPr lang="en-US" sz="1200" baseline="-25000" dirty="0" err="1" smtClean="0"/>
              <a:t>int</a:t>
            </a:r>
            <a:r>
              <a:rPr lang="en-US" sz="1200" baseline="-25000" dirty="0" smtClean="0"/>
              <a:t>$)</a:t>
            </a:r>
            <a:endParaRPr lang="en-US" sz="1200" dirty="0"/>
          </a:p>
        </p:txBody>
      </p:sp>
      <p:cxnSp>
        <p:nvCxnSpPr>
          <p:cNvPr id="24" name="Straight Connector 23"/>
          <p:cNvCxnSpPr/>
          <p:nvPr/>
        </p:nvCxnSpPr>
        <p:spPr>
          <a:xfrm>
            <a:off x="2987824"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0740" y="6300028"/>
            <a:ext cx="1162498" cy="369332"/>
          </a:xfrm>
          <a:prstGeom prst="rect">
            <a:avLst/>
          </a:prstGeom>
          <a:noFill/>
        </p:spPr>
        <p:txBody>
          <a:bodyPr wrap="none" rtlCol="0">
            <a:spAutoFit/>
          </a:bodyPr>
          <a:lstStyle/>
          <a:p>
            <a:r>
              <a:rPr lang="en-US" dirty="0" err="1" smtClean="0"/>
              <a:t>Burkina</a:t>
            </a:r>
            <a:r>
              <a:rPr lang="en-US" baseline="-25000" dirty="0" err="1" smtClean="0"/>
              <a:t>wh</a:t>
            </a:r>
            <a:endParaRPr lang="en-US" baseline="-25000" dirty="0"/>
          </a:p>
        </p:txBody>
      </p:sp>
      <p:cxnSp>
        <p:nvCxnSpPr>
          <p:cNvPr id="27" name="Straight Connector 26"/>
          <p:cNvCxnSpPr/>
          <p:nvPr/>
        </p:nvCxnSpPr>
        <p:spPr>
          <a:xfrm>
            <a:off x="2987824" y="4437112"/>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16016" y="3861048"/>
            <a:ext cx="0" cy="925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Left Brace 30"/>
          <p:cNvSpPr/>
          <p:nvPr/>
        </p:nvSpPr>
        <p:spPr>
          <a:xfrm>
            <a:off x="2123728" y="4509120"/>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450400" y="5013176"/>
            <a:ext cx="529312" cy="276999"/>
          </a:xfrm>
          <a:prstGeom prst="rect">
            <a:avLst/>
          </a:prstGeom>
          <a:noFill/>
        </p:spPr>
        <p:txBody>
          <a:bodyPr wrap="none" rtlCol="0">
            <a:spAutoFit/>
          </a:bodyPr>
          <a:lstStyle/>
          <a:p>
            <a:r>
              <a:rPr lang="en-US" sz="1200" dirty="0" err="1" smtClean="0"/>
              <a:t>AC</a:t>
            </a:r>
            <a:r>
              <a:rPr lang="en-US" sz="1200" baseline="-25000" dirty="0" err="1" smtClean="0"/>
              <a:t>wh</a:t>
            </a:r>
            <a:endParaRPr lang="en-US" sz="1200" dirty="0"/>
          </a:p>
        </p:txBody>
      </p:sp>
      <p:sp>
        <p:nvSpPr>
          <p:cNvPr id="33" name="TextBox 32"/>
          <p:cNvSpPr txBox="1"/>
          <p:nvPr/>
        </p:nvSpPr>
        <p:spPr>
          <a:xfrm>
            <a:off x="2339752" y="4304129"/>
            <a:ext cx="649537" cy="276999"/>
          </a:xfrm>
          <a:prstGeom prst="rect">
            <a:avLst/>
          </a:prstGeom>
          <a:noFill/>
        </p:spPr>
        <p:txBody>
          <a:bodyPr wrap="none" rtlCol="0">
            <a:spAutoFit/>
          </a:bodyPr>
          <a:lstStyle/>
          <a:p>
            <a:r>
              <a:rPr lang="en-US" sz="1200" dirty="0" err="1" smtClean="0"/>
              <a:t>ROP</a:t>
            </a:r>
            <a:r>
              <a:rPr lang="en-US" sz="1200" baseline="-25000" dirty="0" err="1" smtClean="0"/>
              <a:t>wh</a:t>
            </a:r>
            <a:endParaRPr lang="en-US" sz="1200" dirty="0"/>
          </a:p>
        </p:txBody>
      </p:sp>
      <p:sp>
        <p:nvSpPr>
          <p:cNvPr id="34" name="TextBox 33"/>
          <p:cNvSpPr txBox="1"/>
          <p:nvPr/>
        </p:nvSpPr>
        <p:spPr>
          <a:xfrm>
            <a:off x="4067944" y="4653136"/>
            <a:ext cx="484428" cy="276999"/>
          </a:xfrm>
          <a:prstGeom prst="rect">
            <a:avLst/>
          </a:prstGeom>
          <a:noFill/>
        </p:spPr>
        <p:txBody>
          <a:bodyPr wrap="none" rtlCol="0">
            <a:spAutoFit/>
          </a:bodyPr>
          <a:lstStyle/>
          <a:p>
            <a:r>
              <a:rPr lang="en-US" sz="1200" dirty="0" err="1" smtClean="0"/>
              <a:t>AC</a:t>
            </a:r>
            <a:r>
              <a:rPr lang="en-US" sz="1200" baseline="-25000" dirty="0" err="1" smtClean="0"/>
              <a:t>fg</a:t>
            </a:r>
            <a:endParaRPr lang="en-US" sz="1200" dirty="0"/>
          </a:p>
        </p:txBody>
      </p:sp>
      <p:cxnSp>
        <p:nvCxnSpPr>
          <p:cNvPr id="36" name="Straight Connector 35"/>
          <p:cNvCxnSpPr/>
          <p:nvPr/>
        </p:nvCxnSpPr>
        <p:spPr>
          <a:xfrm>
            <a:off x="5436096"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36096"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49012" y="6300028"/>
            <a:ext cx="1377300" cy="369332"/>
          </a:xfrm>
          <a:prstGeom prst="rect">
            <a:avLst/>
          </a:prstGeom>
          <a:noFill/>
        </p:spPr>
        <p:txBody>
          <a:bodyPr wrap="none" rtlCol="0">
            <a:spAutoFit/>
          </a:bodyPr>
          <a:lstStyle/>
          <a:p>
            <a:r>
              <a:rPr lang="en-US" dirty="0" err="1" smtClean="0"/>
              <a:t>Producteur</a:t>
            </a:r>
            <a:r>
              <a:rPr lang="en-US" dirty="0" smtClean="0"/>
              <a:t> </a:t>
            </a:r>
            <a:endParaRPr lang="en-US" dirty="0"/>
          </a:p>
        </p:txBody>
      </p:sp>
      <p:sp>
        <p:nvSpPr>
          <p:cNvPr id="39" name="TextBox 38"/>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0" name="TextBox 39"/>
          <p:cNvSpPr txBox="1"/>
          <p:nvPr/>
        </p:nvSpPr>
        <p:spPr>
          <a:xfrm>
            <a:off x="7219436" y="6095037"/>
            <a:ext cx="304892" cy="276999"/>
          </a:xfrm>
          <a:prstGeom prst="rect">
            <a:avLst/>
          </a:prstGeom>
          <a:noFill/>
        </p:spPr>
        <p:txBody>
          <a:bodyPr wrap="none" rtlCol="0">
            <a:spAutoFit/>
          </a:bodyPr>
          <a:lstStyle/>
          <a:p>
            <a:r>
              <a:rPr lang="en-US" sz="1200" dirty="0" smtClean="0"/>
              <a:t>Q</a:t>
            </a:r>
            <a:endParaRPr lang="en-US" sz="1200" dirty="0"/>
          </a:p>
        </p:txBody>
      </p:sp>
      <p:cxnSp>
        <p:nvCxnSpPr>
          <p:cNvPr id="43" name="Straight Connector 42"/>
          <p:cNvCxnSpPr/>
          <p:nvPr/>
        </p:nvCxnSpPr>
        <p:spPr>
          <a:xfrm flipV="1">
            <a:off x="5724128" y="3417967"/>
            <a:ext cx="1656184" cy="223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91880" y="2780928"/>
            <a:ext cx="418704" cy="276999"/>
          </a:xfrm>
          <a:prstGeom prst="rect">
            <a:avLst/>
          </a:prstGeom>
          <a:noFill/>
        </p:spPr>
        <p:txBody>
          <a:bodyPr wrap="none" rtlCol="0">
            <a:spAutoFit/>
          </a:bodyPr>
          <a:lstStyle/>
          <a:p>
            <a:r>
              <a:rPr lang="en-US" sz="1200" dirty="0" smtClean="0"/>
              <a:t>S</a:t>
            </a:r>
            <a:r>
              <a:rPr lang="en-US" sz="1200" baseline="-25000" dirty="0" smtClean="0"/>
              <a:t>BF</a:t>
            </a:r>
            <a:endParaRPr lang="en-US" sz="1200" dirty="0"/>
          </a:p>
        </p:txBody>
      </p:sp>
      <p:cxnSp>
        <p:nvCxnSpPr>
          <p:cNvPr id="45" name="Straight Connector 44"/>
          <p:cNvCxnSpPr/>
          <p:nvPr/>
        </p:nvCxnSpPr>
        <p:spPr>
          <a:xfrm>
            <a:off x="5436096" y="5445224"/>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572000" y="5445224"/>
            <a:ext cx="86409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12160" y="5312241"/>
            <a:ext cx="604653" cy="276999"/>
          </a:xfrm>
          <a:prstGeom prst="rect">
            <a:avLst/>
          </a:prstGeom>
          <a:noFill/>
        </p:spPr>
        <p:txBody>
          <a:bodyPr wrap="none" rtlCol="0">
            <a:spAutoFit/>
          </a:bodyPr>
          <a:lstStyle/>
          <a:p>
            <a:r>
              <a:rPr lang="en-US" sz="1200" dirty="0" err="1" smtClean="0"/>
              <a:t>ROP</a:t>
            </a:r>
            <a:r>
              <a:rPr lang="en-US" sz="1200" baseline="-25000" dirty="0" err="1" smtClean="0"/>
              <a:t>fg</a:t>
            </a:r>
            <a:endParaRPr lang="en-US" sz="1200" dirty="0"/>
          </a:p>
        </p:txBody>
      </p:sp>
      <p:cxnSp>
        <p:nvCxnSpPr>
          <p:cNvPr id="56" name="Straight Connector 55"/>
          <p:cNvCxnSpPr/>
          <p:nvPr/>
        </p:nvCxnSpPr>
        <p:spPr>
          <a:xfrm>
            <a:off x="4211960" y="2924944"/>
            <a:ext cx="648072" cy="265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32040" y="5229200"/>
            <a:ext cx="295274" cy="276999"/>
          </a:xfrm>
          <a:prstGeom prst="rect">
            <a:avLst/>
          </a:prstGeom>
          <a:noFill/>
        </p:spPr>
        <p:txBody>
          <a:bodyPr wrap="none" rtlCol="0">
            <a:spAutoFit/>
          </a:bodyPr>
          <a:lstStyle/>
          <a:p>
            <a:r>
              <a:rPr lang="en-US" sz="1200" dirty="0" smtClean="0"/>
              <a:t>D</a:t>
            </a:r>
            <a:endParaRPr lang="en-US" sz="1200" dirty="0"/>
          </a:p>
        </p:txBody>
      </p:sp>
      <p:cxnSp>
        <p:nvCxnSpPr>
          <p:cNvPr id="63" name="Straight Arrow Connector 62"/>
          <p:cNvCxnSpPr/>
          <p:nvPr/>
        </p:nvCxnSpPr>
        <p:spPr>
          <a:xfrm flipH="1" flipV="1">
            <a:off x="2339752" y="4509120"/>
            <a:ext cx="16836"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059832" y="2924944"/>
            <a:ext cx="864096"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49038" y="3296017"/>
            <a:ext cx="287258" cy="276999"/>
          </a:xfrm>
          <a:prstGeom prst="rect">
            <a:avLst/>
          </a:prstGeom>
          <a:noFill/>
        </p:spPr>
        <p:txBody>
          <a:bodyPr wrap="none" rtlCol="0">
            <a:spAutoFit/>
          </a:bodyPr>
          <a:lstStyle/>
          <a:p>
            <a:r>
              <a:rPr lang="en-US" sz="1200" dirty="0" smtClean="0"/>
              <a:t>S</a:t>
            </a:r>
            <a:endParaRPr lang="en-US" sz="1200" dirty="0"/>
          </a:p>
        </p:txBody>
      </p:sp>
      <p:sp>
        <p:nvSpPr>
          <p:cNvPr id="71" name="TextBox 70"/>
          <p:cNvSpPr txBox="1"/>
          <p:nvPr/>
        </p:nvSpPr>
        <p:spPr>
          <a:xfrm>
            <a:off x="2411760" y="5661248"/>
            <a:ext cx="287258" cy="276999"/>
          </a:xfrm>
          <a:prstGeom prst="rect">
            <a:avLst/>
          </a:prstGeom>
          <a:noFill/>
        </p:spPr>
        <p:txBody>
          <a:bodyPr wrap="none" rtlCol="0">
            <a:spAutoFit/>
          </a:bodyPr>
          <a:lstStyle/>
          <a:p>
            <a:r>
              <a:rPr lang="en-US" sz="1200" dirty="0" smtClean="0"/>
              <a:t>S</a:t>
            </a:r>
            <a:endParaRPr lang="en-US" sz="1200" dirty="0"/>
          </a:p>
        </p:txBody>
      </p:sp>
      <p:cxnSp>
        <p:nvCxnSpPr>
          <p:cNvPr id="41" name="Straight Connector 40"/>
          <p:cNvCxnSpPr/>
          <p:nvPr/>
        </p:nvCxnSpPr>
        <p:spPr>
          <a:xfrm>
            <a:off x="2987824" y="3851756"/>
            <a:ext cx="172819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88024" y="3645024"/>
            <a:ext cx="476412" cy="276999"/>
          </a:xfrm>
          <a:prstGeom prst="rect">
            <a:avLst/>
          </a:prstGeom>
          <a:noFill/>
        </p:spPr>
        <p:txBody>
          <a:bodyPr wrap="none" rtlCol="0">
            <a:spAutoFit/>
          </a:bodyPr>
          <a:lstStyle/>
          <a:p>
            <a:r>
              <a:rPr lang="en-US" sz="1200" dirty="0" err="1" smtClean="0"/>
              <a:t>P</a:t>
            </a:r>
            <a:r>
              <a:rPr lang="en-US" sz="1200" baseline="-25000" dirty="0" err="1" smtClean="0"/>
              <a:t>dwh</a:t>
            </a:r>
            <a:endParaRPr lang="en-US" sz="1200" dirty="0"/>
          </a:p>
        </p:txBody>
      </p:sp>
      <p:cxnSp>
        <p:nvCxnSpPr>
          <p:cNvPr id="46" name="Straight Connector 45"/>
          <p:cNvCxnSpPr/>
          <p:nvPr/>
        </p:nvCxnSpPr>
        <p:spPr>
          <a:xfrm>
            <a:off x="5436096" y="4787860"/>
            <a:ext cx="93610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860032" y="5301208"/>
            <a:ext cx="57606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44208" y="4590645"/>
            <a:ext cx="431528" cy="276999"/>
          </a:xfrm>
          <a:prstGeom prst="rect">
            <a:avLst/>
          </a:prstGeom>
          <a:noFill/>
        </p:spPr>
        <p:txBody>
          <a:bodyPr wrap="square" rtlCol="0">
            <a:spAutoFit/>
          </a:bodyPr>
          <a:lstStyle/>
          <a:p>
            <a:r>
              <a:rPr lang="en-US" sz="1200" dirty="0" err="1" smtClean="0"/>
              <a:t>P</a:t>
            </a:r>
            <a:r>
              <a:rPr lang="en-US" sz="1200" baseline="-25000" dirty="0" err="1" smtClean="0"/>
              <a:t>dfg</a:t>
            </a:r>
            <a:endParaRPr lang="en-US" sz="1200" dirty="0"/>
          </a:p>
        </p:txBody>
      </p:sp>
      <p:cxnSp>
        <p:nvCxnSpPr>
          <p:cNvPr id="49" name="Straight Arrow Connector 48"/>
          <p:cNvCxnSpPr/>
          <p:nvPr/>
        </p:nvCxnSpPr>
        <p:spPr>
          <a:xfrm flipV="1">
            <a:off x="4572000" y="4437112"/>
            <a:ext cx="0"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35896" y="3861048"/>
            <a:ext cx="79208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flipV="1">
            <a:off x="4823649" y="4448144"/>
            <a:ext cx="0" cy="8530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11774" y="4221088"/>
            <a:ext cx="593432" cy="276999"/>
          </a:xfrm>
          <a:prstGeom prst="rect">
            <a:avLst/>
          </a:prstGeom>
          <a:noFill/>
        </p:spPr>
        <p:txBody>
          <a:bodyPr wrap="none" rtlCol="0">
            <a:spAutoFit/>
          </a:bodyPr>
          <a:lstStyle/>
          <a:p>
            <a:r>
              <a:rPr lang="en-US" sz="1200" dirty="0" err="1" smtClean="0"/>
              <a:t>AC</a:t>
            </a:r>
            <a:r>
              <a:rPr lang="en-US" sz="1200" baseline="-25000" dirty="0" err="1" smtClean="0"/>
              <a:t>fgsh</a:t>
            </a:r>
            <a:endParaRPr lang="en-US" sz="1200" dirty="0"/>
          </a:p>
        </p:txBody>
      </p:sp>
      <p:sp>
        <p:nvSpPr>
          <p:cNvPr id="66" name="TextBox 65"/>
          <p:cNvSpPr txBox="1"/>
          <p:nvPr/>
        </p:nvSpPr>
        <p:spPr>
          <a:xfrm>
            <a:off x="6084168" y="5085184"/>
            <a:ext cx="587020" cy="276999"/>
          </a:xfrm>
          <a:prstGeom prst="rect">
            <a:avLst/>
          </a:prstGeom>
          <a:noFill/>
        </p:spPr>
        <p:txBody>
          <a:bodyPr wrap="none" rtlCol="0">
            <a:spAutoFit/>
          </a:bodyPr>
          <a:lstStyle/>
          <a:p>
            <a:r>
              <a:rPr lang="en-US" sz="1200" dirty="0" err="1" smtClean="0"/>
              <a:t>RPP</a:t>
            </a:r>
            <a:r>
              <a:rPr lang="en-US" sz="1200" baseline="-25000" dirty="0" err="1" smtClean="0"/>
              <a:t>fg</a:t>
            </a:r>
            <a:endParaRPr lang="en-US" sz="1200" dirty="0"/>
          </a:p>
        </p:txBody>
      </p:sp>
      <p:cxnSp>
        <p:nvCxnSpPr>
          <p:cNvPr id="55" name="Straight Connector 54"/>
          <p:cNvCxnSpPr/>
          <p:nvPr/>
        </p:nvCxnSpPr>
        <p:spPr>
          <a:xfrm>
            <a:off x="5436096" y="5301208"/>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ight Triangle 59"/>
          <p:cNvSpPr/>
          <p:nvPr/>
        </p:nvSpPr>
        <p:spPr>
          <a:xfrm>
            <a:off x="4427984" y="3861048"/>
            <a:ext cx="144016" cy="576064"/>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p:cNvSpPr/>
          <p:nvPr/>
        </p:nvSpPr>
        <p:spPr>
          <a:xfrm flipH="1">
            <a:off x="3419870" y="3861048"/>
            <a:ext cx="216025" cy="576064"/>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H="1">
            <a:off x="4716016" y="4797152"/>
            <a:ext cx="720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Produit</a:t>
            </a:r>
            <a:r>
              <a:rPr lang="en-US" dirty="0" smtClean="0"/>
              <a:t> </a:t>
            </a:r>
            <a:r>
              <a:rPr lang="en-US" dirty="0" err="1" smtClean="0"/>
              <a:t>importé</a:t>
            </a:r>
            <a:r>
              <a:rPr lang="en-US" dirty="0" smtClean="0"/>
              <a:t>: </a:t>
            </a:r>
            <a:r>
              <a:rPr lang="en-US" dirty="0" err="1" smtClean="0"/>
              <a:t>l’idée</a:t>
            </a:r>
            <a:r>
              <a:rPr lang="en-US" dirty="0" smtClean="0"/>
              <a:t> </a:t>
            </a:r>
            <a:r>
              <a:rPr lang="en-US" dirty="0" err="1" smtClean="0"/>
              <a:t>entière</a:t>
            </a:r>
            <a:r>
              <a:rPr lang="en-US" dirty="0" smtClean="0"/>
              <a:t> </a:t>
            </a:r>
            <a:br>
              <a:rPr lang="en-US" dirty="0" smtClean="0"/>
            </a:br>
            <a:endParaRPr lang="en-US" dirty="0"/>
          </a:p>
        </p:txBody>
      </p:sp>
      <p:cxnSp>
        <p:nvCxnSpPr>
          <p:cNvPr id="5" name="Straight Connector 4"/>
          <p:cNvCxnSpPr/>
          <p:nvPr/>
        </p:nvCxnSpPr>
        <p:spPr>
          <a:xfrm>
            <a:off x="539552"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03648" y="6300028"/>
            <a:ext cx="889987" cy="369332"/>
          </a:xfrm>
          <a:prstGeom prst="rect">
            <a:avLst/>
          </a:prstGeom>
          <a:noFill/>
        </p:spPr>
        <p:txBody>
          <a:bodyPr wrap="none" rtlCol="0">
            <a:spAutoFit/>
          </a:bodyPr>
          <a:lstStyle/>
          <a:p>
            <a:r>
              <a:rPr lang="en-US" dirty="0" smtClean="0"/>
              <a:t>Monde</a:t>
            </a:r>
            <a:endParaRPr lang="en-US" dirty="0"/>
          </a:p>
        </p:txBody>
      </p:sp>
      <p:sp>
        <p:nvSpPr>
          <p:cNvPr id="10" name="TextBox 9"/>
          <p:cNvSpPr txBox="1"/>
          <p:nvPr/>
        </p:nvSpPr>
        <p:spPr>
          <a:xfrm>
            <a:off x="2051720" y="6095037"/>
            <a:ext cx="304892" cy="276999"/>
          </a:xfrm>
          <a:prstGeom prst="rect">
            <a:avLst/>
          </a:prstGeom>
          <a:noFill/>
        </p:spPr>
        <p:txBody>
          <a:bodyPr wrap="none" rtlCol="0">
            <a:spAutoFit/>
          </a:bodyPr>
          <a:lstStyle/>
          <a:p>
            <a:r>
              <a:rPr lang="en-US" sz="1200" dirty="0" smtClean="0"/>
              <a:t>Q</a:t>
            </a:r>
            <a:endParaRPr lang="en-US" sz="1200" dirty="0"/>
          </a:p>
        </p:txBody>
      </p:sp>
      <p:sp>
        <p:nvSpPr>
          <p:cNvPr id="11" name="TextBox 10"/>
          <p:cNvSpPr txBox="1"/>
          <p:nvPr/>
        </p:nvSpPr>
        <p:spPr>
          <a:xfrm>
            <a:off x="-36512" y="2780928"/>
            <a:ext cx="636713" cy="276999"/>
          </a:xfrm>
          <a:prstGeom prst="rect">
            <a:avLst/>
          </a:prstGeom>
          <a:noFill/>
        </p:spPr>
        <p:txBody>
          <a:bodyPr wrap="none" rtlCol="0">
            <a:spAutoFit/>
          </a:bodyPr>
          <a:lstStyle/>
          <a:p>
            <a:r>
              <a:rPr lang="en-US" sz="1200" dirty="0" smtClean="0"/>
              <a:t>P(</a:t>
            </a:r>
            <a:r>
              <a:rPr lang="en-US" sz="1200" dirty="0" err="1" smtClean="0"/>
              <a:t>int</a:t>
            </a:r>
            <a:r>
              <a:rPr lang="en-US" sz="1200" dirty="0" smtClean="0"/>
              <a:t>$)</a:t>
            </a:r>
            <a:endParaRPr lang="en-US" sz="1200" dirty="0"/>
          </a:p>
        </p:txBody>
      </p:sp>
      <p:cxnSp>
        <p:nvCxnSpPr>
          <p:cNvPr id="13" name="Straight Connector 12"/>
          <p:cNvCxnSpPr/>
          <p:nvPr/>
        </p:nvCxnSpPr>
        <p:spPr>
          <a:xfrm>
            <a:off x="539552" y="5733256"/>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12" y="5517232"/>
            <a:ext cx="579005" cy="276999"/>
          </a:xfrm>
          <a:prstGeom prst="rect">
            <a:avLst/>
          </a:prstGeom>
          <a:noFill/>
        </p:spPr>
        <p:txBody>
          <a:bodyPr wrap="none" rtlCol="0">
            <a:spAutoFit/>
          </a:bodyPr>
          <a:lstStyle/>
          <a:p>
            <a:r>
              <a:rPr lang="en-US" sz="1200" dirty="0" err="1" smtClean="0"/>
              <a:t>P</a:t>
            </a:r>
            <a:r>
              <a:rPr lang="en-US" sz="1200" baseline="-25000" dirty="0" err="1" smtClean="0"/>
              <a:t>b</a:t>
            </a:r>
            <a:r>
              <a:rPr lang="en-US" sz="1200" baseline="-25000" dirty="0" smtClean="0"/>
              <a:t>(</a:t>
            </a:r>
            <a:r>
              <a:rPr lang="en-US" sz="1200" baseline="-25000" dirty="0" err="1" smtClean="0"/>
              <a:t>int</a:t>
            </a:r>
            <a:r>
              <a:rPr lang="en-US" sz="1200" baseline="-25000" dirty="0" smtClean="0"/>
              <a:t>$)</a:t>
            </a:r>
            <a:endParaRPr lang="en-US" sz="1200" dirty="0"/>
          </a:p>
        </p:txBody>
      </p:sp>
      <p:cxnSp>
        <p:nvCxnSpPr>
          <p:cNvPr id="24" name="Straight Connector 23"/>
          <p:cNvCxnSpPr/>
          <p:nvPr/>
        </p:nvCxnSpPr>
        <p:spPr>
          <a:xfrm>
            <a:off x="2987824"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0740" y="6300028"/>
            <a:ext cx="1162498" cy="369332"/>
          </a:xfrm>
          <a:prstGeom prst="rect">
            <a:avLst/>
          </a:prstGeom>
          <a:noFill/>
        </p:spPr>
        <p:txBody>
          <a:bodyPr wrap="none" rtlCol="0">
            <a:spAutoFit/>
          </a:bodyPr>
          <a:lstStyle/>
          <a:p>
            <a:r>
              <a:rPr lang="en-US" dirty="0" err="1" smtClean="0"/>
              <a:t>Burkina</a:t>
            </a:r>
            <a:r>
              <a:rPr lang="en-US" baseline="-25000" dirty="0" err="1" smtClean="0"/>
              <a:t>wh</a:t>
            </a:r>
            <a:endParaRPr lang="en-US" baseline="-25000" dirty="0"/>
          </a:p>
        </p:txBody>
      </p:sp>
      <p:cxnSp>
        <p:nvCxnSpPr>
          <p:cNvPr id="27" name="Straight Connector 26"/>
          <p:cNvCxnSpPr/>
          <p:nvPr/>
        </p:nvCxnSpPr>
        <p:spPr>
          <a:xfrm>
            <a:off x="2987824" y="4437112"/>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16016" y="3861048"/>
            <a:ext cx="0" cy="925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Left Brace 30"/>
          <p:cNvSpPr/>
          <p:nvPr/>
        </p:nvSpPr>
        <p:spPr>
          <a:xfrm>
            <a:off x="2123728" y="4509120"/>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450400" y="5013176"/>
            <a:ext cx="529312" cy="276999"/>
          </a:xfrm>
          <a:prstGeom prst="rect">
            <a:avLst/>
          </a:prstGeom>
          <a:noFill/>
        </p:spPr>
        <p:txBody>
          <a:bodyPr wrap="none" rtlCol="0">
            <a:spAutoFit/>
          </a:bodyPr>
          <a:lstStyle/>
          <a:p>
            <a:r>
              <a:rPr lang="en-US" sz="1200" dirty="0" err="1" smtClean="0"/>
              <a:t>AC</a:t>
            </a:r>
            <a:r>
              <a:rPr lang="en-US" sz="1200" baseline="-25000" dirty="0" err="1" smtClean="0"/>
              <a:t>wh</a:t>
            </a:r>
            <a:endParaRPr lang="en-US" sz="1200" dirty="0"/>
          </a:p>
        </p:txBody>
      </p:sp>
      <p:sp>
        <p:nvSpPr>
          <p:cNvPr id="33" name="TextBox 32"/>
          <p:cNvSpPr txBox="1"/>
          <p:nvPr/>
        </p:nvSpPr>
        <p:spPr>
          <a:xfrm>
            <a:off x="2339752" y="4304129"/>
            <a:ext cx="649537" cy="276999"/>
          </a:xfrm>
          <a:prstGeom prst="rect">
            <a:avLst/>
          </a:prstGeom>
          <a:noFill/>
        </p:spPr>
        <p:txBody>
          <a:bodyPr wrap="none" rtlCol="0">
            <a:spAutoFit/>
          </a:bodyPr>
          <a:lstStyle/>
          <a:p>
            <a:r>
              <a:rPr lang="en-US" sz="1200" dirty="0" err="1" smtClean="0"/>
              <a:t>ROP</a:t>
            </a:r>
            <a:r>
              <a:rPr lang="en-US" sz="1200" baseline="-25000" dirty="0" err="1" smtClean="0"/>
              <a:t>wh</a:t>
            </a:r>
            <a:endParaRPr lang="en-US" sz="1200" dirty="0"/>
          </a:p>
        </p:txBody>
      </p:sp>
      <p:sp>
        <p:nvSpPr>
          <p:cNvPr id="34" name="TextBox 33"/>
          <p:cNvSpPr txBox="1"/>
          <p:nvPr/>
        </p:nvSpPr>
        <p:spPr>
          <a:xfrm>
            <a:off x="4067944" y="4653136"/>
            <a:ext cx="484428" cy="276999"/>
          </a:xfrm>
          <a:prstGeom prst="rect">
            <a:avLst/>
          </a:prstGeom>
          <a:noFill/>
        </p:spPr>
        <p:txBody>
          <a:bodyPr wrap="none" rtlCol="0">
            <a:spAutoFit/>
          </a:bodyPr>
          <a:lstStyle/>
          <a:p>
            <a:r>
              <a:rPr lang="en-US" sz="1200" dirty="0" err="1" smtClean="0"/>
              <a:t>AC</a:t>
            </a:r>
            <a:r>
              <a:rPr lang="en-US" sz="1200" baseline="-25000" dirty="0" err="1" smtClean="0"/>
              <a:t>fg</a:t>
            </a:r>
            <a:endParaRPr lang="en-US" sz="1200" dirty="0"/>
          </a:p>
        </p:txBody>
      </p:sp>
      <p:cxnSp>
        <p:nvCxnSpPr>
          <p:cNvPr id="36" name="Straight Connector 35"/>
          <p:cNvCxnSpPr/>
          <p:nvPr/>
        </p:nvCxnSpPr>
        <p:spPr>
          <a:xfrm>
            <a:off x="5436096" y="2852936"/>
            <a:ext cx="0" cy="3096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36096" y="594928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49012" y="6300028"/>
            <a:ext cx="1313180" cy="369332"/>
          </a:xfrm>
          <a:prstGeom prst="rect">
            <a:avLst/>
          </a:prstGeom>
          <a:noFill/>
        </p:spPr>
        <p:txBody>
          <a:bodyPr wrap="none" rtlCol="0">
            <a:spAutoFit/>
          </a:bodyPr>
          <a:lstStyle/>
          <a:p>
            <a:r>
              <a:rPr lang="en-US" dirty="0" err="1" smtClean="0"/>
              <a:t>Producteur</a:t>
            </a:r>
            <a:endParaRPr lang="en-US" dirty="0"/>
          </a:p>
        </p:txBody>
      </p:sp>
      <p:sp>
        <p:nvSpPr>
          <p:cNvPr id="39" name="TextBox 38"/>
          <p:cNvSpPr txBox="1"/>
          <p:nvPr/>
        </p:nvSpPr>
        <p:spPr>
          <a:xfrm>
            <a:off x="4644008" y="6084004"/>
            <a:ext cx="304892" cy="276999"/>
          </a:xfrm>
          <a:prstGeom prst="rect">
            <a:avLst/>
          </a:prstGeom>
          <a:noFill/>
        </p:spPr>
        <p:txBody>
          <a:bodyPr wrap="none" rtlCol="0">
            <a:spAutoFit/>
          </a:bodyPr>
          <a:lstStyle/>
          <a:p>
            <a:r>
              <a:rPr lang="en-US" sz="1200" dirty="0" smtClean="0"/>
              <a:t>Q</a:t>
            </a:r>
            <a:endParaRPr lang="en-US" sz="1200" dirty="0"/>
          </a:p>
        </p:txBody>
      </p:sp>
      <p:sp>
        <p:nvSpPr>
          <p:cNvPr id="40" name="TextBox 39"/>
          <p:cNvSpPr txBox="1"/>
          <p:nvPr/>
        </p:nvSpPr>
        <p:spPr>
          <a:xfrm>
            <a:off x="7219436" y="6095037"/>
            <a:ext cx="304892" cy="276999"/>
          </a:xfrm>
          <a:prstGeom prst="rect">
            <a:avLst/>
          </a:prstGeom>
          <a:noFill/>
        </p:spPr>
        <p:txBody>
          <a:bodyPr wrap="none" rtlCol="0">
            <a:spAutoFit/>
          </a:bodyPr>
          <a:lstStyle/>
          <a:p>
            <a:r>
              <a:rPr lang="en-US" sz="1200" dirty="0" smtClean="0"/>
              <a:t>Q</a:t>
            </a:r>
            <a:endParaRPr lang="en-US" sz="1200" dirty="0"/>
          </a:p>
        </p:txBody>
      </p:sp>
      <p:cxnSp>
        <p:nvCxnSpPr>
          <p:cNvPr id="43" name="Straight Connector 42"/>
          <p:cNvCxnSpPr/>
          <p:nvPr/>
        </p:nvCxnSpPr>
        <p:spPr>
          <a:xfrm flipV="1">
            <a:off x="5724128" y="3417967"/>
            <a:ext cx="1656184" cy="223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91880" y="2780928"/>
            <a:ext cx="418704" cy="276999"/>
          </a:xfrm>
          <a:prstGeom prst="rect">
            <a:avLst/>
          </a:prstGeom>
          <a:noFill/>
        </p:spPr>
        <p:txBody>
          <a:bodyPr wrap="none" rtlCol="0">
            <a:spAutoFit/>
          </a:bodyPr>
          <a:lstStyle/>
          <a:p>
            <a:r>
              <a:rPr lang="en-US" sz="1200" dirty="0" smtClean="0"/>
              <a:t>S</a:t>
            </a:r>
            <a:r>
              <a:rPr lang="en-US" sz="1200" baseline="-25000" dirty="0" smtClean="0"/>
              <a:t>BF</a:t>
            </a:r>
            <a:endParaRPr lang="en-US" sz="1200" dirty="0"/>
          </a:p>
        </p:txBody>
      </p:sp>
      <p:cxnSp>
        <p:nvCxnSpPr>
          <p:cNvPr id="45" name="Straight Connector 44"/>
          <p:cNvCxnSpPr/>
          <p:nvPr/>
        </p:nvCxnSpPr>
        <p:spPr>
          <a:xfrm>
            <a:off x="5436096" y="5445224"/>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572000" y="5445224"/>
            <a:ext cx="86409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12160" y="5312241"/>
            <a:ext cx="604653" cy="276999"/>
          </a:xfrm>
          <a:prstGeom prst="rect">
            <a:avLst/>
          </a:prstGeom>
          <a:noFill/>
        </p:spPr>
        <p:txBody>
          <a:bodyPr wrap="none" rtlCol="0">
            <a:spAutoFit/>
          </a:bodyPr>
          <a:lstStyle/>
          <a:p>
            <a:r>
              <a:rPr lang="en-US" sz="1200" dirty="0" err="1" smtClean="0"/>
              <a:t>ROP</a:t>
            </a:r>
            <a:r>
              <a:rPr lang="en-US" sz="1200" baseline="-25000" dirty="0" err="1" smtClean="0"/>
              <a:t>fg</a:t>
            </a:r>
            <a:endParaRPr lang="en-US" sz="1200" dirty="0"/>
          </a:p>
        </p:txBody>
      </p:sp>
      <p:cxnSp>
        <p:nvCxnSpPr>
          <p:cNvPr id="56" name="Straight Connector 55"/>
          <p:cNvCxnSpPr/>
          <p:nvPr/>
        </p:nvCxnSpPr>
        <p:spPr>
          <a:xfrm>
            <a:off x="4211960" y="2924944"/>
            <a:ext cx="648072" cy="265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32040" y="5229200"/>
            <a:ext cx="295274" cy="276999"/>
          </a:xfrm>
          <a:prstGeom prst="rect">
            <a:avLst/>
          </a:prstGeom>
          <a:noFill/>
        </p:spPr>
        <p:txBody>
          <a:bodyPr wrap="none" rtlCol="0">
            <a:spAutoFit/>
          </a:bodyPr>
          <a:lstStyle/>
          <a:p>
            <a:r>
              <a:rPr lang="en-US" sz="1200" dirty="0" smtClean="0"/>
              <a:t>D</a:t>
            </a:r>
            <a:endParaRPr lang="en-US" sz="1200" dirty="0"/>
          </a:p>
        </p:txBody>
      </p:sp>
      <p:cxnSp>
        <p:nvCxnSpPr>
          <p:cNvPr id="63" name="Straight Arrow Connector 62"/>
          <p:cNvCxnSpPr/>
          <p:nvPr/>
        </p:nvCxnSpPr>
        <p:spPr>
          <a:xfrm flipH="1" flipV="1">
            <a:off x="2339752" y="4509120"/>
            <a:ext cx="16836"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059832" y="2924944"/>
            <a:ext cx="864096" cy="2664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49038" y="3296017"/>
            <a:ext cx="287258" cy="276999"/>
          </a:xfrm>
          <a:prstGeom prst="rect">
            <a:avLst/>
          </a:prstGeom>
          <a:noFill/>
        </p:spPr>
        <p:txBody>
          <a:bodyPr wrap="none" rtlCol="0">
            <a:spAutoFit/>
          </a:bodyPr>
          <a:lstStyle/>
          <a:p>
            <a:r>
              <a:rPr lang="en-US" sz="1200" dirty="0" smtClean="0"/>
              <a:t>S</a:t>
            </a:r>
            <a:endParaRPr lang="en-US" sz="1200" dirty="0"/>
          </a:p>
        </p:txBody>
      </p:sp>
      <p:sp>
        <p:nvSpPr>
          <p:cNvPr id="71" name="TextBox 70"/>
          <p:cNvSpPr txBox="1"/>
          <p:nvPr/>
        </p:nvSpPr>
        <p:spPr>
          <a:xfrm>
            <a:off x="2411760" y="5661248"/>
            <a:ext cx="287258" cy="276999"/>
          </a:xfrm>
          <a:prstGeom prst="rect">
            <a:avLst/>
          </a:prstGeom>
          <a:noFill/>
        </p:spPr>
        <p:txBody>
          <a:bodyPr wrap="none" rtlCol="0">
            <a:spAutoFit/>
          </a:bodyPr>
          <a:lstStyle/>
          <a:p>
            <a:r>
              <a:rPr lang="en-US" sz="1200" dirty="0" smtClean="0"/>
              <a:t>S</a:t>
            </a:r>
            <a:endParaRPr lang="en-US" sz="1200" dirty="0"/>
          </a:p>
        </p:txBody>
      </p:sp>
      <p:cxnSp>
        <p:nvCxnSpPr>
          <p:cNvPr id="41" name="Straight Connector 40"/>
          <p:cNvCxnSpPr/>
          <p:nvPr/>
        </p:nvCxnSpPr>
        <p:spPr>
          <a:xfrm>
            <a:off x="2987824" y="3851756"/>
            <a:ext cx="172819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88024" y="3645024"/>
            <a:ext cx="476412" cy="276999"/>
          </a:xfrm>
          <a:prstGeom prst="rect">
            <a:avLst/>
          </a:prstGeom>
          <a:noFill/>
        </p:spPr>
        <p:txBody>
          <a:bodyPr wrap="none" rtlCol="0">
            <a:spAutoFit/>
          </a:bodyPr>
          <a:lstStyle/>
          <a:p>
            <a:r>
              <a:rPr lang="en-US" sz="1200" dirty="0" err="1" smtClean="0"/>
              <a:t>P</a:t>
            </a:r>
            <a:r>
              <a:rPr lang="en-US" sz="1200" baseline="-25000" dirty="0" err="1" smtClean="0"/>
              <a:t>dwh</a:t>
            </a:r>
            <a:endParaRPr lang="en-US" sz="1200" dirty="0"/>
          </a:p>
        </p:txBody>
      </p:sp>
      <p:cxnSp>
        <p:nvCxnSpPr>
          <p:cNvPr id="46" name="Straight Connector 45"/>
          <p:cNvCxnSpPr/>
          <p:nvPr/>
        </p:nvCxnSpPr>
        <p:spPr>
          <a:xfrm>
            <a:off x="5436096" y="4787860"/>
            <a:ext cx="93610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860032" y="5301208"/>
            <a:ext cx="57606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44208" y="4590645"/>
            <a:ext cx="431528" cy="276999"/>
          </a:xfrm>
          <a:prstGeom prst="rect">
            <a:avLst/>
          </a:prstGeom>
          <a:noFill/>
        </p:spPr>
        <p:txBody>
          <a:bodyPr wrap="square" rtlCol="0">
            <a:spAutoFit/>
          </a:bodyPr>
          <a:lstStyle/>
          <a:p>
            <a:r>
              <a:rPr lang="en-US" sz="1200" dirty="0" err="1" smtClean="0"/>
              <a:t>P</a:t>
            </a:r>
            <a:r>
              <a:rPr lang="en-US" sz="1200" baseline="-25000" dirty="0" err="1" smtClean="0"/>
              <a:t>dfg</a:t>
            </a:r>
            <a:endParaRPr lang="en-US" sz="1200" dirty="0"/>
          </a:p>
        </p:txBody>
      </p:sp>
      <p:cxnSp>
        <p:nvCxnSpPr>
          <p:cNvPr id="49" name="Straight Arrow Connector 48"/>
          <p:cNvCxnSpPr/>
          <p:nvPr/>
        </p:nvCxnSpPr>
        <p:spPr>
          <a:xfrm flipV="1">
            <a:off x="4572000" y="4437112"/>
            <a:ext cx="0"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35896" y="3861048"/>
            <a:ext cx="79208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flipV="1">
            <a:off x="4823649" y="4448144"/>
            <a:ext cx="0" cy="8530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11774" y="4221088"/>
            <a:ext cx="593432" cy="276999"/>
          </a:xfrm>
          <a:prstGeom prst="rect">
            <a:avLst/>
          </a:prstGeom>
          <a:noFill/>
        </p:spPr>
        <p:txBody>
          <a:bodyPr wrap="none" rtlCol="0">
            <a:spAutoFit/>
          </a:bodyPr>
          <a:lstStyle/>
          <a:p>
            <a:r>
              <a:rPr lang="en-US" sz="1200" dirty="0" err="1" smtClean="0"/>
              <a:t>AC</a:t>
            </a:r>
            <a:r>
              <a:rPr lang="en-US" sz="1200" baseline="-25000" dirty="0" err="1" smtClean="0"/>
              <a:t>fgsh</a:t>
            </a:r>
            <a:endParaRPr lang="en-US" sz="1200" dirty="0"/>
          </a:p>
        </p:txBody>
      </p:sp>
      <p:sp>
        <p:nvSpPr>
          <p:cNvPr id="66" name="TextBox 65"/>
          <p:cNvSpPr txBox="1"/>
          <p:nvPr/>
        </p:nvSpPr>
        <p:spPr>
          <a:xfrm>
            <a:off x="6084168" y="5085184"/>
            <a:ext cx="587020" cy="276999"/>
          </a:xfrm>
          <a:prstGeom prst="rect">
            <a:avLst/>
          </a:prstGeom>
          <a:noFill/>
        </p:spPr>
        <p:txBody>
          <a:bodyPr wrap="none" rtlCol="0">
            <a:spAutoFit/>
          </a:bodyPr>
          <a:lstStyle/>
          <a:p>
            <a:r>
              <a:rPr lang="en-US" sz="1200" dirty="0" err="1" smtClean="0"/>
              <a:t>RPP</a:t>
            </a:r>
            <a:r>
              <a:rPr lang="en-US" sz="1200" baseline="-25000" dirty="0" err="1" smtClean="0"/>
              <a:t>fg</a:t>
            </a:r>
            <a:endParaRPr lang="en-US" sz="1200" dirty="0"/>
          </a:p>
        </p:txBody>
      </p:sp>
      <p:cxnSp>
        <p:nvCxnSpPr>
          <p:cNvPr id="55" name="Straight Connector 54"/>
          <p:cNvCxnSpPr/>
          <p:nvPr/>
        </p:nvCxnSpPr>
        <p:spPr>
          <a:xfrm>
            <a:off x="5436096" y="5301208"/>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ight Triangle 59"/>
          <p:cNvSpPr/>
          <p:nvPr/>
        </p:nvSpPr>
        <p:spPr>
          <a:xfrm>
            <a:off x="4427984" y="3861048"/>
            <a:ext cx="144016" cy="576064"/>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p:cNvSpPr/>
          <p:nvPr/>
        </p:nvSpPr>
        <p:spPr>
          <a:xfrm flipH="1">
            <a:off x="3419870" y="3861048"/>
            <a:ext cx="216025" cy="576064"/>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H="1">
            <a:off x="4716016" y="4797152"/>
            <a:ext cx="720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508104" y="4797152"/>
            <a:ext cx="144016" cy="64883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724128" y="4797152"/>
            <a:ext cx="144016" cy="504056"/>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a:stCxn id="77" idx="1"/>
            <a:endCxn id="74" idx="3"/>
          </p:cNvCxnSpPr>
          <p:nvPr/>
        </p:nvCxnSpPr>
        <p:spPr>
          <a:xfrm flipH="1">
            <a:off x="5868144" y="4992271"/>
            <a:ext cx="1368152" cy="569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08104" y="3789040"/>
            <a:ext cx="1460656" cy="246221"/>
          </a:xfrm>
          <a:prstGeom prst="rect">
            <a:avLst/>
          </a:prstGeom>
          <a:solidFill>
            <a:srgbClr val="4BFF9C">
              <a:alpha val="49804"/>
            </a:srgbClr>
          </a:solidFill>
        </p:spPr>
        <p:txBody>
          <a:bodyPr wrap="none" rtlCol="0">
            <a:spAutoFit/>
          </a:bodyPr>
          <a:lstStyle/>
          <a:p>
            <a:r>
              <a:rPr lang="en-US" sz="1000" dirty="0" smtClean="0"/>
              <a:t>Observed price wedge</a:t>
            </a:r>
            <a:endParaRPr lang="en-US" sz="1000" dirty="0"/>
          </a:p>
        </p:txBody>
      </p:sp>
      <p:sp>
        <p:nvSpPr>
          <p:cNvPr id="77" name="TextBox 76"/>
          <p:cNvSpPr txBox="1"/>
          <p:nvPr/>
        </p:nvSpPr>
        <p:spPr>
          <a:xfrm>
            <a:off x="7236296" y="4869160"/>
            <a:ext cx="886781" cy="246221"/>
          </a:xfrm>
          <a:prstGeom prst="rect">
            <a:avLst/>
          </a:prstGeom>
          <a:solidFill>
            <a:srgbClr val="FF7171"/>
          </a:solidFill>
        </p:spPr>
        <p:txBody>
          <a:bodyPr wrap="none" rtlCol="0">
            <a:spAutoFit/>
          </a:bodyPr>
          <a:lstStyle/>
          <a:p>
            <a:r>
              <a:rPr lang="en-US" sz="1000" dirty="0" smtClean="0"/>
              <a:t>Price wedge</a:t>
            </a:r>
            <a:endParaRPr lang="en-US" sz="1000" dirty="0"/>
          </a:p>
        </p:txBody>
      </p:sp>
      <p:cxnSp>
        <p:nvCxnSpPr>
          <p:cNvPr id="69" name="Straight Arrow Connector 68"/>
          <p:cNvCxnSpPr>
            <a:endCxn id="73" idx="0"/>
          </p:cNvCxnSpPr>
          <p:nvPr/>
        </p:nvCxnSpPr>
        <p:spPr>
          <a:xfrm flipH="1">
            <a:off x="5580112" y="4005064"/>
            <a:ext cx="360040" cy="7920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SYNTHESE ET RAPPEL (</a:t>
            </a:r>
            <a:r>
              <a:rPr lang="en-US" sz="3200" dirty="0" err="1" smtClean="0"/>
              <a:t>produits</a:t>
            </a:r>
            <a:r>
              <a:rPr lang="en-US" sz="3200" dirty="0" smtClean="0"/>
              <a:t> </a:t>
            </a:r>
            <a:r>
              <a:rPr lang="en-US" sz="3200" dirty="0" err="1" smtClean="0"/>
              <a:t>d’importation</a:t>
            </a:r>
            <a:r>
              <a:rPr lang="en-US" dirty="0" smtClean="0"/>
              <a:t>)</a:t>
            </a:r>
            <a:endParaRPr lang="en-US" dirty="0"/>
          </a:p>
        </p:txBody>
      </p:sp>
      <p:sp>
        <p:nvSpPr>
          <p:cNvPr id="4" name="Rectangle 3"/>
          <p:cNvSpPr/>
          <p:nvPr/>
        </p:nvSpPr>
        <p:spPr>
          <a:xfrm>
            <a:off x="35496" y="1844824"/>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pPr>
            <a:r>
              <a:rPr lang="en-US" sz="1300" dirty="0" smtClean="0"/>
              <a:t>Prix </a:t>
            </a:r>
            <a:r>
              <a:rPr lang="en-US" sz="1300" dirty="0" err="1" smtClean="0"/>
              <a:t>étalon</a:t>
            </a:r>
            <a:endParaRPr lang="en-US" sz="1300" dirty="0" smtClean="0"/>
          </a:p>
        </p:txBody>
      </p:sp>
      <p:sp>
        <p:nvSpPr>
          <p:cNvPr id="5" name="Oval 4"/>
          <p:cNvSpPr/>
          <p:nvPr/>
        </p:nvSpPr>
        <p:spPr>
          <a:xfrm>
            <a:off x="2195736" y="1813586"/>
            <a:ext cx="1008112" cy="607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err="1" smtClean="0"/>
              <a:t>Taux</a:t>
            </a:r>
            <a:r>
              <a:rPr lang="en-US" dirty="0" smtClean="0"/>
              <a:t> de change</a:t>
            </a:r>
            <a:endParaRPr lang="en-US" dirty="0"/>
          </a:p>
        </p:txBody>
      </p:sp>
      <p:sp>
        <p:nvSpPr>
          <p:cNvPr id="7" name="Multiply 6"/>
          <p:cNvSpPr/>
          <p:nvPr/>
        </p:nvSpPr>
        <p:spPr>
          <a:xfrm>
            <a:off x="1691680" y="1789584"/>
            <a:ext cx="432048" cy="487288"/>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11960" y="1844824"/>
            <a:ext cx="165618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Prix </a:t>
            </a:r>
            <a:r>
              <a:rPr lang="en-US" dirty="0" err="1" smtClean="0"/>
              <a:t>frontière</a:t>
            </a:r>
            <a:endParaRPr lang="en-US" dirty="0"/>
          </a:p>
        </p:txBody>
      </p:sp>
      <p:sp>
        <p:nvSpPr>
          <p:cNvPr id="10" name="Equal 9"/>
          <p:cNvSpPr/>
          <p:nvPr/>
        </p:nvSpPr>
        <p:spPr>
          <a:xfrm>
            <a:off x="3275856" y="1861592"/>
            <a:ext cx="504056" cy="487288"/>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5496" y="35010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Prix </a:t>
            </a:r>
            <a:r>
              <a:rPr lang="en-US" dirty="0" err="1" smtClean="0"/>
              <a:t>frontière</a:t>
            </a:r>
            <a:endParaRPr lang="en-US" dirty="0"/>
          </a:p>
        </p:txBody>
      </p:sp>
      <p:sp>
        <p:nvSpPr>
          <p:cNvPr id="12" name="Plus 11"/>
          <p:cNvSpPr/>
          <p:nvPr/>
        </p:nvSpPr>
        <p:spPr>
          <a:xfrm>
            <a:off x="1907704" y="3429000"/>
            <a:ext cx="504056" cy="55436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00298" y="3357562"/>
            <a:ext cx="1135598" cy="647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lnSpc>
                <a:spcPct val="110000"/>
              </a:lnSpc>
            </a:pPr>
            <a:r>
              <a:rPr lang="en-US" sz="1300" dirty="0" err="1" smtClean="0"/>
              <a:t>Coûts</a:t>
            </a:r>
            <a:r>
              <a:rPr lang="en-US" sz="1300" dirty="0" smtClean="0"/>
              <a:t> </a:t>
            </a:r>
            <a:r>
              <a:rPr lang="en-US" sz="1300" dirty="0" err="1" smtClean="0"/>
              <a:t>d’accès</a:t>
            </a:r>
            <a:r>
              <a:rPr lang="en-US" sz="1300" dirty="0" smtClean="0"/>
              <a:t> au </a:t>
            </a:r>
            <a:r>
              <a:rPr lang="en-US" sz="1300" dirty="0" err="1" smtClean="0"/>
              <a:t>grossiste</a:t>
            </a:r>
            <a:r>
              <a:rPr lang="en-US" sz="1300" dirty="0" smtClean="0"/>
              <a:t> </a:t>
            </a:r>
          </a:p>
        </p:txBody>
      </p:sp>
      <p:sp>
        <p:nvSpPr>
          <p:cNvPr id="14" name="Equal 13"/>
          <p:cNvSpPr/>
          <p:nvPr/>
        </p:nvSpPr>
        <p:spPr>
          <a:xfrm>
            <a:off x="3779912" y="3450704"/>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355976" y="3429000"/>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smtClean="0"/>
              <a:t>Prix de reference </a:t>
            </a:r>
            <a:r>
              <a:rPr lang="en-US" dirty="0" err="1" smtClean="0"/>
              <a:t>observé</a:t>
            </a:r>
            <a:r>
              <a:rPr lang="en-US" dirty="0" smtClean="0"/>
              <a:t> </a:t>
            </a:r>
            <a:r>
              <a:rPr lang="en-US" dirty="0" err="1" smtClean="0"/>
              <a:t>ou</a:t>
            </a:r>
            <a:r>
              <a:rPr lang="en-US" dirty="0" smtClean="0"/>
              <a:t> </a:t>
            </a:r>
            <a:r>
              <a:rPr lang="en-US" dirty="0" err="1" smtClean="0"/>
              <a:t>parité</a:t>
            </a:r>
            <a:r>
              <a:rPr lang="en-US" dirty="0" smtClean="0"/>
              <a:t> au </a:t>
            </a:r>
            <a:r>
              <a:rPr lang="en-US" dirty="0" err="1" smtClean="0"/>
              <a:t>grossiste</a:t>
            </a:r>
            <a:endParaRPr lang="en-US" dirty="0"/>
          </a:p>
        </p:txBody>
      </p:sp>
      <p:sp>
        <p:nvSpPr>
          <p:cNvPr id="16" name="Rectangle 15"/>
          <p:cNvSpPr/>
          <p:nvPr/>
        </p:nvSpPr>
        <p:spPr>
          <a:xfrm>
            <a:off x="35496" y="53012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de </a:t>
            </a:r>
            <a:r>
              <a:rPr lang="en-US" dirty="0" err="1" smtClean="0"/>
              <a:t>référence</a:t>
            </a:r>
            <a:r>
              <a:rPr lang="en-US" dirty="0" smtClean="0"/>
              <a:t> au </a:t>
            </a:r>
            <a:r>
              <a:rPr lang="en-US" dirty="0" err="1" smtClean="0"/>
              <a:t>grossiste</a:t>
            </a:r>
            <a:endParaRPr lang="en-US" dirty="0"/>
          </a:p>
        </p:txBody>
      </p:sp>
      <p:sp>
        <p:nvSpPr>
          <p:cNvPr id="17" name="Minus 16"/>
          <p:cNvSpPr/>
          <p:nvPr/>
        </p:nvSpPr>
        <p:spPr>
          <a:xfrm>
            <a:off x="1979712" y="5229200"/>
            <a:ext cx="360040" cy="48235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00298" y="5178896"/>
            <a:ext cx="1135598" cy="60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0000"/>
              </a:lnSpc>
            </a:pPr>
            <a:r>
              <a:rPr lang="en-US" sz="800" dirty="0" err="1" smtClean="0"/>
              <a:t>Coût</a:t>
            </a:r>
            <a:r>
              <a:rPr lang="en-US" sz="800" dirty="0" smtClean="0"/>
              <a:t> </a:t>
            </a:r>
            <a:r>
              <a:rPr lang="en-US" sz="800" dirty="0" err="1" smtClean="0"/>
              <a:t>d’accès</a:t>
            </a:r>
            <a:r>
              <a:rPr lang="en-US" sz="800" dirty="0" smtClean="0"/>
              <a:t> au </a:t>
            </a:r>
            <a:r>
              <a:rPr lang="en-US" sz="800" dirty="0" err="1" smtClean="0"/>
              <a:t>producteur</a:t>
            </a:r>
            <a:r>
              <a:rPr lang="en-US" sz="800" dirty="0" smtClean="0"/>
              <a:t> </a:t>
            </a:r>
          </a:p>
        </p:txBody>
      </p:sp>
      <p:sp>
        <p:nvSpPr>
          <p:cNvPr id="19" name="Equal 18"/>
          <p:cNvSpPr/>
          <p:nvPr/>
        </p:nvSpPr>
        <p:spPr>
          <a:xfrm>
            <a:off x="3779912" y="5178896"/>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355976" y="5157192"/>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err="1" smtClean="0"/>
              <a:t>PrPrix</a:t>
            </a:r>
            <a:r>
              <a:rPr lang="en-US" dirty="0" smtClean="0"/>
              <a:t> de reference </a:t>
            </a:r>
            <a:r>
              <a:rPr lang="en-US" dirty="0" err="1" smtClean="0"/>
              <a:t>observé</a:t>
            </a:r>
            <a:r>
              <a:rPr lang="en-US" dirty="0" smtClean="0"/>
              <a:t> </a:t>
            </a:r>
            <a:r>
              <a:rPr lang="en-US" dirty="0" err="1" smtClean="0"/>
              <a:t>ou</a:t>
            </a:r>
            <a:r>
              <a:rPr lang="en-US" dirty="0" smtClean="0"/>
              <a:t> </a:t>
            </a:r>
            <a:r>
              <a:rPr lang="en-US" dirty="0" err="1" smtClean="0"/>
              <a:t>parité</a:t>
            </a:r>
            <a:r>
              <a:rPr lang="en-US" dirty="0" smtClean="0"/>
              <a:t> au  </a:t>
            </a:r>
            <a:r>
              <a:rPr lang="en-US" dirty="0" err="1" smtClean="0"/>
              <a:t>producteur</a:t>
            </a:r>
            <a:endParaRPr lang="en-US" dirty="0"/>
          </a:p>
        </p:txBody>
      </p:sp>
      <p:sp>
        <p:nvSpPr>
          <p:cNvPr id="22" name="Rectangle 21"/>
          <p:cNvSpPr/>
          <p:nvPr/>
        </p:nvSpPr>
        <p:spPr>
          <a:xfrm>
            <a:off x="6572264" y="5143512"/>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lang="en-US" sz="1100" dirty="0" smtClean="0"/>
              <a:t>Prix </a:t>
            </a:r>
            <a:r>
              <a:rPr lang="en-US" sz="1100" dirty="0" err="1" smtClean="0"/>
              <a:t>observé</a:t>
            </a:r>
            <a:r>
              <a:rPr lang="en-US" sz="1100" dirty="0" smtClean="0"/>
              <a:t> au </a:t>
            </a:r>
            <a:r>
              <a:rPr lang="en-US" sz="1100" dirty="0" err="1" smtClean="0"/>
              <a:t>producteur</a:t>
            </a:r>
            <a:r>
              <a:rPr lang="en-US" sz="1100" dirty="0" smtClean="0"/>
              <a:t> </a:t>
            </a:r>
          </a:p>
        </p:txBody>
      </p:sp>
      <p:sp>
        <p:nvSpPr>
          <p:cNvPr id="23" name="Rectangle 22"/>
          <p:cNvSpPr/>
          <p:nvPr/>
        </p:nvSpPr>
        <p:spPr>
          <a:xfrm>
            <a:off x="6660232" y="3429000"/>
            <a:ext cx="1800200" cy="432048"/>
          </a:xfrm>
          <a:prstGeom prst="rect">
            <a:avLst/>
          </a:prstGeom>
          <a:gradFill>
            <a:gsLst>
              <a:gs pos="75000">
                <a:schemeClr val="tx2">
                  <a:lumMod val="75000"/>
                </a:schemeClr>
              </a:gs>
              <a:gs pos="75000">
                <a:srgbClr val="00B050"/>
              </a:gs>
              <a:gs pos="51000">
                <a:srgbClr val="00B050">
                  <a:alpha val="69000"/>
                </a:srgbClr>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a:t>
            </a:r>
            <a:r>
              <a:rPr lang="en-US" dirty="0" err="1" smtClean="0"/>
              <a:t>observé</a:t>
            </a:r>
            <a:r>
              <a:rPr lang="en-US" dirty="0" smtClean="0"/>
              <a:t> au </a:t>
            </a:r>
            <a:r>
              <a:rPr lang="en-US" dirty="0" err="1" smtClean="0"/>
              <a:t>grossiste</a:t>
            </a:r>
            <a:endParaRPr lang="en-US" dirty="0"/>
          </a:p>
        </p:txBody>
      </p:sp>
      <p:sp>
        <p:nvSpPr>
          <p:cNvPr id="25" name="Left Brace 24"/>
          <p:cNvSpPr/>
          <p:nvPr/>
        </p:nvSpPr>
        <p:spPr>
          <a:xfrm rot="16200000">
            <a:off x="2555776" y="5085184"/>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Isosceles Triangle 25"/>
          <p:cNvSpPr/>
          <p:nvPr/>
        </p:nvSpPr>
        <p:spPr>
          <a:xfrm>
            <a:off x="2676042" y="6315515"/>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A</a:t>
            </a:r>
            <a:endParaRPr lang="en-US" dirty="0"/>
          </a:p>
        </p:txBody>
      </p:sp>
      <p:sp>
        <p:nvSpPr>
          <p:cNvPr id="27" name="Left Brace 26"/>
          <p:cNvSpPr/>
          <p:nvPr/>
        </p:nvSpPr>
        <p:spPr>
          <a:xfrm rot="16200000">
            <a:off x="2483768" y="3356992"/>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Isosceles Triangle 27"/>
          <p:cNvSpPr/>
          <p:nvPr/>
        </p:nvSpPr>
        <p:spPr>
          <a:xfrm>
            <a:off x="2604034" y="4587323"/>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B</a:t>
            </a:r>
            <a:endParaRPr lang="en-US" dirty="0"/>
          </a:p>
        </p:txBody>
      </p:sp>
      <p:cxnSp>
        <p:nvCxnSpPr>
          <p:cNvPr id="32" name="Straight Arrow Connector 31"/>
          <p:cNvCxnSpPr>
            <a:stCxn id="9" idx="2"/>
          </p:cNvCxnSpPr>
          <p:nvPr/>
        </p:nvCxnSpPr>
        <p:spPr>
          <a:xfrm rot="5400000">
            <a:off x="2285746" y="746702"/>
            <a:ext cx="1224136" cy="4284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a:endCxn id="16" idx="0"/>
          </p:cNvCxnSpPr>
          <p:nvPr/>
        </p:nvCxnSpPr>
        <p:spPr>
          <a:xfrm rot="5400000">
            <a:off x="2375756" y="2420888"/>
            <a:ext cx="1440160" cy="4320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Donut 37"/>
          <p:cNvSpPr/>
          <p:nvPr/>
        </p:nvSpPr>
        <p:spPr>
          <a:xfrm>
            <a:off x="4211960" y="4725144"/>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producteur</a:t>
            </a:r>
            <a:endParaRPr lang="en-US" i="1" dirty="0">
              <a:solidFill>
                <a:schemeClr val="tx1"/>
              </a:solidFill>
            </a:endParaRPr>
          </a:p>
        </p:txBody>
      </p:sp>
      <p:sp>
        <p:nvSpPr>
          <p:cNvPr id="40" name="Donut 39"/>
          <p:cNvSpPr/>
          <p:nvPr/>
        </p:nvSpPr>
        <p:spPr>
          <a:xfrm>
            <a:off x="4211960" y="2852936"/>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grossiste</a:t>
            </a:r>
            <a:endParaRPr lang="en-US" i="1" dirty="0">
              <a:solidFill>
                <a:schemeClr val="tx1"/>
              </a:solidFill>
            </a:endParaRPr>
          </a:p>
        </p:txBody>
      </p:sp>
      <p:sp>
        <p:nvSpPr>
          <p:cNvPr id="41" name="Curved Right Arrow 40"/>
          <p:cNvSpPr/>
          <p:nvPr/>
        </p:nvSpPr>
        <p:spPr>
          <a:xfrm rot="10800000">
            <a:off x="8532440" y="3645024"/>
            <a:ext cx="432048" cy="1584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+A</a:t>
            </a:r>
            <a:endParaRPr lang="en-US" dirty="0">
              <a:solidFill>
                <a:schemeClr val="tx1"/>
              </a:solidFill>
            </a:endParaRPr>
          </a:p>
        </p:txBody>
      </p:sp>
      <p:sp>
        <p:nvSpPr>
          <p:cNvPr id="36" name="Rectangle 35"/>
          <p:cNvSpPr/>
          <p:nvPr/>
        </p:nvSpPr>
        <p:spPr>
          <a:xfrm>
            <a:off x="6357950" y="1737191"/>
            <a:ext cx="785818" cy="40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pPr>
            <a:r>
              <a:rPr lang="en-US" sz="1300" b="1" dirty="0" err="1" smtClean="0"/>
              <a:t>Donnée</a:t>
            </a:r>
            <a:r>
              <a:rPr lang="en-US" sz="1300" b="1" dirty="0" smtClean="0"/>
              <a:t> </a:t>
            </a:r>
          </a:p>
        </p:txBody>
      </p:sp>
      <p:sp>
        <p:nvSpPr>
          <p:cNvPr id="37" name="Rectangle 36"/>
          <p:cNvSpPr/>
          <p:nvPr/>
        </p:nvSpPr>
        <p:spPr>
          <a:xfrm>
            <a:off x="7236296" y="1737191"/>
            <a:ext cx="936104"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b="1" dirty="0" err="1" smtClean="0"/>
              <a:t>Calculé</a:t>
            </a:r>
            <a:endParaRPr lang="en-US" b="1" dirty="0"/>
          </a:p>
        </p:txBody>
      </p:sp>
      <p:sp>
        <p:nvSpPr>
          <p:cNvPr id="33" name="Rounded Rectangle 32"/>
          <p:cNvSpPr/>
          <p:nvPr/>
        </p:nvSpPr>
        <p:spPr>
          <a:xfrm>
            <a:off x="571472" y="2571744"/>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qualité</a:t>
            </a:r>
            <a:r>
              <a:rPr lang="en-US" dirty="0" smtClean="0"/>
              <a:t>/</a:t>
            </a:r>
            <a:r>
              <a:rPr lang="en-US" dirty="0" err="1" smtClean="0"/>
              <a:t>quantité</a:t>
            </a:r>
            <a:endParaRPr lang="en-US" dirty="0"/>
          </a:p>
        </p:txBody>
      </p:sp>
      <p:sp>
        <p:nvSpPr>
          <p:cNvPr id="34" name="Multiply 33"/>
          <p:cNvSpPr/>
          <p:nvPr/>
        </p:nvSpPr>
        <p:spPr>
          <a:xfrm>
            <a:off x="2148236" y="2636912"/>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39552" y="4365104"/>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qualité</a:t>
            </a:r>
            <a:r>
              <a:rPr lang="en-US" dirty="0" smtClean="0"/>
              <a:t>/</a:t>
            </a:r>
            <a:r>
              <a:rPr lang="en-US" dirty="0" err="1" smtClean="0"/>
              <a:t>quantité</a:t>
            </a:r>
            <a:endParaRPr lang="en-US" dirty="0"/>
          </a:p>
        </p:txBody>
      </p:sp>
      <p:sp>
        <p:nvSpPr>
          <p:cNvPr id="43" name="Multiply 42"/>
          <p:cNvSpPr/>
          <p:nvPr/>
        </p:nvSpPr>
        <p:spPr>
          <a:xfrm>
            <a:off x="2148236" y="4437112"/>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172726" y="3429000"/>
            <a:ext cx="415498" cy="369332"/>
          </a:xfrm>
          <a:prstGeom prst="rect">
            <a:avLst/>
          </a:prstGeom>
          <a:noFill/>
        </p:spPr>
        <p:txBody>
          <a:bodyPr wrap="none" rtlCol="0">
            <a:spAutoFit/>
          </a:bodyPr>
          <a:lstStyle/>
          <a:p>
            <a:r>
              <a:rPr lang="en-US" dirty="0" err="1" smtClean="0"/>
              <a:t>vs</a:t>
            </a:r>
            <a:endParaRPr lang="en-US" dirty="0"/>
          </a:p>
        </p:txBody>
      </p:sp>
      <p:sp>
        <p:nvSpPr>
          <p:cNvPr id="46" name="TextBox 45"/>
          <p:cNvSpPr txBox="1"/>
          <p:nvPr/>
        </p:nvSpPr>
        <p:spPr>
          <a:xfrm>
            <a:off x="6156176" y="5219908"/>
            <a:ext cx="415498" cy="369332"/>
          </a:xfrm>
          <a:prstGeom prst="rect">
            <a:avLst/>
          </a:prstGeom>
          <a:noFill/>
        </p:spPr>
        <p:txBody>
          <a:bodyPr wrap="none" rtlCol="0">
            <a:spAutoFit/>
          </a:bodyPr>
          <a:lstStyle/>
          <a:p>
            <a:r>
              <a:rPr lang="en-US" dirty="0" err="1" smtClean="0"/>
              <a:t>vs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1916832"/>
            <a:ext cx="8247860" cy="2012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DONNEES NECESSAIRES</a:t>
            </a:r>
            <a:endParaRPr lang="en-US" sz="8000" dirty="0"/>
          </a:p>
        </p:txBody>
      </p:sp>
      <p:sp>
        <p:nvSpPr>
          <p:cNvPr id="7" name="Rounded Rectangle 6"/>
          <p:cNvSpPr/>
          <p:nvPr/>
        </p:nvSpPr>
        <p:spPr>
          <a:xfrm>
            <a:off x="611560" y="4509120"/>
            <a:ext cx="2304256" cy="12241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INDICATEURS</a:t>
            </a:r>
            <a:endParaRPr lang="en-US" dirty="0"/>
          </a:p>
        </p:txBody>
      </p:sp>
      <p:sp>
        <p:nvSpPr>
          <p:cNvPr id="8" name="Rounded Rectangle 7"/>
          <p:cNvSpPr/>
          <p:nvPr/>
        </p:nvSpPr>
        <p:spPr>
          <a:xfrm>
            <a:off x="6372200" y="4509120"/>
            <a:ext cx="2304256" cy="12241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err="1" smtClean="0"/>
              <a:t>Données</a:t>
            </a:r>
            <a:r>
              <a:rPr lang="en-US" sz="2800" dirty="0" smtClean="0"/>
              <a:t> </a:t>
            </a:r>
            <a:r>
              <a:rPr lang="en-US" sz="2800" dirty="0" err="1" smtClean="0"/>
              <a:t>nécessaires</a:t>
            </a:r>
            <a:r>
              <a:rPr lang="en-US" sz="2800" dirty="0" smtClean="0"/>
              <a:t> et </a:t>
            </a:r>
            <a:r>
              <a:rPr lang="en-US" sz="2800" dirty="0" err="1" smtClean="0"/>
              <a:t>difficultés</a:t>
            </a:r>
            <a:r>
              <a:rPr lang="en-US" sz="2800" dirty="0" smtClean="0"/>
              <a:t> pour le </a:t>
            </a:r>
            <a:r>
              <a:rPr lang="en-US" sz="2800" dirty="0" err="1" smtClean="0"/>
              <a:t>calcul</a:t>
            </a:r>
            <a:r>
              <a:rPr lang="en-US" sz="2800" dirty="0" smtClean="0"/>
              <a:t> des I/P</a:t>
            </a:r>
            <a:endParaRPr lang="en-US" sz="2800" dirty="0"/>
          </a:p>
        </p:txBody>
      </p:sp>
      <p:sp>
        <p:nvSpPr>
          <p:cNvPr id="4" name="Rectangle 1"/>
          <p:cNvSpPr>
            <a:spLocks noChangeArrowheads="1"/>
          </p:cNvSpPr>
          <p:nvPr/>
        </p:nvSpPr>
        <p:spPr bwMode="auto">
          <a:xfrm>
            <a:off x="4788024" y="2609617"/>
            <a:ext cx="43559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spcAft>
                <a:spcPts val="1200"/>
              </a:spcAft>
              <a:buFont typeface="Wingdings" pitchFamily="2" charset="2"/>
              <a:buChar char="§"/>
            </a:pPr>
            <a:r>
              <a:rPr lang="en-US" sz="2000" dirty="0" smtClean="0">
                <a:latin typeface="Arial" pitchFamily="34" charset="0"/>
              </a:rPr>
              <a:t>PRIX INTERNATIONAUX</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smtClean="0">
                <a:latin typeface="Arial" pitchFamily="34" charset="0"/>
              </a:rPr>
              <a:t>PRIX DOMESTIQUES</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smtClean="0">
                <a:latin typeface="Arial" pitchFamily="34" charset="0"/>
              </a:rPr>
              <a:t>COUTS D’ACCES</a:t>
            </a:r>
          </a:p>
        </p:txBody>
      </p:sp>
      <p:sp>
        <p:nvSpPr>
          <p:cNvPr id="7" name="Rounded Rectangle 6"/>
          <p:cNvSpPr/>
          <p:nvPr/>
        </p:nvSpPr>
        <p:spPr>
          <a:xfrm>
            <a:off x="4714876" y="2500306"/>
            <a:ext cx="4285140" cy="1650484"/>
          </a:xfrm>
          <a:prstGeom prst="round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716016" y="1916832"/>
            <a:ext cx="4320480"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Prix </a:t>
            </a:r>
            <a:r>
              <a:rPr lang="en-US" sz="3200" dirty="0" err="1" smtClean="0">
                <a:solidFill>
                  <a:schemeClr val="tx1"/>
                </a:solidFill>
              </a:rPr>
              <a:t>observés</a:t>
            </a:r>
            <a:endParaRPr lang="en-US" sz="3200" dirty="0">
              <a:solidFill>
                <a:schemeClr val="tx1"/>
              </a:solidFill>
            </a:endParaRPr>
          </a:p>
        </p:txBody>
      </p:sp>
      <p:sp>
        <p:nvSpPr>
          <p:cNvPr id="10" name="Rounded Rectangle 9"/>
          <p:cNvSpPr/>
          <p:nvPr/>
        </p:nvSpPr>
        <p:spPr>
          <a:xfrm>
            <a:off x="4716016" y="4293096"/>
            <a:ext cx="4320480" cy="50405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
        <p:nvSpPr>
          <p:cNvPr id="11" name="Rounded Rectangle 10"/>
          <p:cNvSpPr/>
          <p:nvPr/>
        </p:nvSpPr>
        <p:spPr>
          <a:xfrm>
            <a:off x="4716016" y="4838367"/>
            <a:ext cx="4355976" cy="1975009"/>
          </a:xfrm>
          <a:prstGeom prst="round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457200" indent="-457200">
              <a:spcAft>
                <a:spcPts val="1200"/>
              </a:spcAft>
              <a:buFont typeface="Wingdings" pitchFamily="2" charset="2"/>
              <a:buChar char="§"/>
            </a:pPr>
            <a:r>
              <a:rPr lang="en-US" sz="2000" dirty="0" err="1" smtClean="0">
                <a:solidFill>
                  <a:schemeClr val="tx1"/>
                </a:solidFill>
                <a:latin typeface="Arial" pitchFamily="34" charset="0"/>
              </a:rPr>
              <a:t>Coûts</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d’accès</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alternatifs</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err="1" smtClean="0">
                <a:solidFill>
                  <a:schemeClr val="tx1"/>
                </a:solidFill>
                <a:latin typeface="Arial" pitchFamily="34" charset="0"/>
              </a:rPr>
              <a:t>Externalités</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err="1" smtClean="0">
                <a:solidFill>
                  <a:schemeClr val="tx1"/>
                </a:solidFill>
                <a:latin typeface="Arial" pitchFamily="34" charset="0"/>
              </a:rPr>
              <a:t>Taux</a:t>
            </a:r>
            <a:r>
              <a:rPr lang="en-US" sz="2000" dirty="0" smtClean="0">
                <a:solidFill>
                  <a:schemeClr val="tx1"/>
                </a:solidFill>
                <a:latin typeface="Arial" pitchFamily="34" charset="0"/>
              </a:rPr>
              <a:t> de change </a:t>
            </a:r>
            <a:r>
              <a:rPr lang="en-US" sz="2000" dirty="0" err="1" smtClean="0">
                <a:solidFill>
                  <a:schemeClr val="tx1"/>
                </a:solidFill>
                <a:latin typeface="Arial" pitchFamily="34" charset="0"/>
              </a:rPr>
              <a:t>alternatif</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smtClean="0">
                <a:solidFill>
                  <a:schemeClr val="tx1"/>
                </a:solidFill>
                <a:latin typeface="Arial" pitchFamily="34" charset="0"/>
              </a:rPr>
              <a:t>Prix </a:t>
            </a:r>
            <a:r>
              <a:rPr lang="en-US" sz="2000" dirty="0" err="1" smtClean="0">
                <a:solidFill>
                  <a:schemeClr val="tx1"/>
                </a:solidFill>
                <a:latin typeface="Arial" pitchFamily="34" charset="0"/>
              </a:rPr>
              <a:t>étalon</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alternatif</a:t>
            </a:r>
            <a:r>
              <a:rPr lang="en-US" sz="2000" dirty="0" smtClean="0">
                <a:solidFill>
                  <a:schemeClr val="tx1"/>
                </a:solidFill>
                <a:latin typeface="Arial" pitchFamily="34" charset="0"/>
              </a:rPr>
              <a:t> </a:t>
            </a:r>
            <a:endParaRPr lang="en-US" dirty="0"/>
          </a:p>
        </p:txBody>
      </p:sp>
      <p:pic>
        <p:nvPicPr>
          <p:cNvPr id="68609" name="Picture 1"/>
          <p:cNvPicPr>
            <a:picLocks noChangeAspect="1" noChangeArrowheads="1"/>
          </p:cNvPicPr>
          <p:nvPr/>
        </p:nvPicPr>
        <p:blipFill>
          <a:blip r:embed="rId3" cstate="print"/>
          <a:srcRect/>
          <a:stretch>
            <a:fillRect/>
          </a:stretch>
        </p:blipFill>
        <p:spPr bwMode="auto">
          <a:xfrm>
            <a:off x="0" y="2071678"/>
            <a:ext cx="4714876"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42790"/>
            <a:ext cx="8229600" cy="562074"/>
          </a:xfrm>
        </p:spPr>
        <p:txBody>
          <a:bodyPr/>
          <a:lstStyle/>
          <a:p>
            <a:r>
              <a:rPr lang="en-US" dirty="0" smtClean="0"/>
              <a:t>DONNÉES</a:t>
            </a:r>
            <a:endParaRPr lang="en-US" dirty="0"/>
          </a:p>
        </p:txBody>
      </p:sp>
      <p:graphicFrame>
        <p:nvGraphicFramePr>
          <p:cNvPr id="4" name="Table 3"/>
          <p:cNvGraphicFramePr>
            <a:graphicFrameLocks noGrp="1"/>
          </p:cNvGraphicFramePr>
          <p:nvPr/>
        </p:nvGraphicFramePr>
        <p:xfrm>
          <a:off x="1682232" y="2338080"/>
          <a:ext cx="5770088" cy="1162928"/>
        </p:xfrm>
        <a:graphic>
          <a:graphicData uri="http://schemas.openxmlformats.org/drawingml/2006/table">
            <a:tbl>
              <a:tblPr firstRow="1" bandRow="1">
                <a:tableStyleId>{D7AC3CCA-C797-4891-BE02-D94E43425B78}</a:tableStyleId>
              </a:tblPr>
              <a:tblGrid>
                <a:gridCol w="1706088"/>
                <a:gridCol w="2032000"/>
                <a:gridCol w="2032000"/>
              </a:tblGrid>
              <a:tr h="370840">
                <a:tc>
                  <a:txBody>
                    <a:bodyPr/>
                    <a:lstStyle/>
                    <a:p>
                      <a:endParaRPr lang="en-US" dirty="0"/>
                    </a:p>
                  </a:txBody>
                  <a:tcPr/>
                </a:tc>
                <a:tc>
                  <a:txBody>
                    <a:bodyPr/>
                    <a:lstStyle/>
                    <a:p>
                      <a:pPr algn="ctr"/>
                      <a:r>
                        <a:rPr lang="en-US" dirty="0" err="1" smtClean="0"/>
                        <a:t>Observée</a:t>
                      </a:r>
                      <a:endParaRPr lang="en-US" b="1" dirty="0"/>
                    </a:p>
                  </a:txBody>
                  <a:tcPr anchor="ctr"/>
                </a:tc>
                <a:tc>
                  <a:txBody>
                    <a:bodyPr/>
                    <a:lstStyle/>
                    <a:p>
                      <a:pPr algn="ctr"/>
                      <a:r>
                        <a:rPr lang="en-US" dirty="0" err="1" smtClean="0"/>
                        <a:t>Alternatif</a:t>
                      </a:r>
                      <a:endParaRPr lang="en-US" b="1" dirty="0"/>
                    </a:p>
                  </a:txBody>
                  <a:tcPr anchor="ctr"/>
                </a:tc>
              </a:tr>
              <a:tr h="421248">
                <a:tc>
                  <a:txBody>
                    <a:bodyPr/>
                    <a:lstStyle/>
                    <a:p>
                      <a:r>
                        <a:rPr lang="en-US" dirty="0" smtClean="0"/>
                        <a:t>Prix</a:t>
                      </a:r>
                      <a:endParaRPr lang="en-US" b="1" dirty="0"/>
                    </a:p>
                  </a:txBody>
                  <a:tcPr/>
                </a:tc>
                <a:tc>
                  <a:txBody>
                    <a:bodyPr/>
                    <a:lstStyle/>
                    <a:p>
                      <a:pPr algn="ctr"/>
                      <a:r>
                        <a:rPr lang="en-US" b="1" dirty="0" smtClean="0"/>
                        <a:t>A</a:t>
                      </a:r>
                      <a:endParaRPr lang="en-US" b="1" dirty="0"/>
                    </a:p>
                  </a:txBody>
                  <a:tcPr/>
                </a:tc>
                <a:tc>
                  <a:txBody>
                    <a:bodyPr/>
                    <a:lstStyle/>
                    <a:p>
                      <a:pPr algn="ctr"/>
                      <a:r>
                        <a:rPr lang="en-US" b="1" dirty="0" smtClean="0"/>
                        <a:t>B</a:t>
                      </a:r>
                      <a:endParaRPr lang="en-US" b="1" dirty="0"/>
                    </a:p>
                  </a:txBody>
                  <a:tcPr/>
                </a:tc>
              </a:tr>
              <a:tr h="370840">
                <a:tc>
                  <a:txBody>
                    <a:bodyPr/>
                    <a:lstStyle/>
                    <a:p>
                      <a:r>
                        <a:rPr lang="en-US" dirty="0" err="1" smtClean="0"/>
                        <a:t>Côut</a:t>
                      </a:r>
                      <a:endParaRPr lang="en-US" b="1" dirty="0"/>
                    </a:p>
                  </a:txBody>
                  <a:tcPr/>
                </a:tc>
                <a:tc>
                  <a:txBody>
                    <a:bodyPr/>
                    <a:lstStyle/>
                    <a:p>
                      <a:pPr algn="ctr"/>
                      <a:r>
                        <a:rPr lang="en-US" b="1" dirty="0" smtClean="0"/>
                        <a:t>A</a:t>
                      </a:r>
                      <a:endParaRPr lang="en-US" b="1" dirty="0"/>
                    </a:p>
                  </a:txBody>
                  <a:tcPr/>
                </a:tc>
                <a:tc>
                  <a:txBody>
                    <a:bodyPr/>
                    <a:lstStyle/>
                    <a:p>
                      <a:pPr algn="ctr"/>
                      <a:r>
                        <a:rPr lang="en-US" b="1" dirty="0" smtClean="0"/>
                        <a:t>B</a:t>
                      </a:r>
                      <a:endParaRPr lang="en-US" b="1" dirty="0"/>
                    </a:p>
                  </a:txBody>
                  <a:tcPr/>
                </a:tc>
              </a:tr>
            </a:tbl>
          </a:graphicData>
        </a:graphic>
      </p:graphicFrame>
      <p:sp>
        <p:nvSpPr>
          <p:cNvPr id="7" name="Title 5"/>
          <p:cNvSpPr txBox="1">
            <a:spLocks/>
          </p:cNvSpPr>
          <p:nvPr/>
        </p:nvSpPr>
        <p:spPr>
          <a:xfrm>
            <a:off x="467544" y="3875038"/>
            <a:ext cx="8229600" cy="56207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PRIX</a:t>
            </a:r>
            <a:r>
              <a:rPr kumimoji="0" lang="en-US" sz="3500" b="0" i="0" u="none" strike="noStrike" kern="1200" cap="none" spc="0" normalizeH="0" noProof="0" dirty="0" smtClean="0">
                <a:ln>
                  <a:noFill/>
                </a:ln>
                <a:solidFill>
                  <a:schemeClr val="tx1"/>
                </a:solidFill>
                <a:effectLst/>
                <a:uLnTx/>
                <a:uFillTx/>
                <a:latin typeface="+mj-lt"/>
                <a:ea typeface="+mj-ea"/>
                <a:cs typeface="+mj-cs"/>
              </a:rPr>
              <a:t> CALCULÉS</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1691680" y="4858360"/>
          <a:ext cx="5770088" cy="1162928"/>
        </p:xfrm>
        <a:graphic>
          <a:graphicData uri="http://schemas.openxmlformats.org/drawingml/2006/table">
            <a:tbl>
              <a:tblPr firstRow="1" bandRow="1">
                <a:tableStyleId>{D7AC3CCA-C797-4891-BE02-D94E43425B78}</a:tableStyleId>
              </a:tblPr>
              <a:tblGrid>
                <a:gridCol w="1706088"/>
                <a:gridCol w="2032000"/>
                <a:gridCol w="2032000"/>
              </a:tblGrid>
              <a:tr h="370840">
                <a:tc>
                  <a:txBody>
                    <a:bodyPr/>
                    <a:lstStyle/>
                    <a:p>
                      <a:endParaRPr lang="en-US" dirty="0"/>
                    </a:p>
                  </a:txBody>
                  <a:tcPr/>
                </a:tc>
                <a:tc>
                  <a:txBody>
                    <a:bodyPr/>
                    <a:lstStyle/>
                    <a:p>
                      <a:pPr algn="ctr"/>
                      <a:r>
                        <a:rPr lang="en-US" b="1" dirty="0" smtClean="0"/>
                        <a:t>Reference </a:t>
                      </a:r>
                      <a:r>
                        <a:rPr lang="en-US" b="1" dirty="0" err="1" smtClean="0"/>
                        <a:t>Observé</a:t>
                      </a:r>
                      <a:endParaRPr lang="en-US" b="1" dirty="0"/>
                    </a:p>
                  </a:txBody>
                  <a:tcPr anchor="ctr"/>
                </a:tc>
                <a:tc>
                  <a:txBody>
                    <a:bodyPr/>
                    <a:lstStyle/>
                    <a:p>
                      <a:pPr algn="ctr"/>
                      <a:r>
                        <a:rPr lang="en-US" b="1" dirty="0" smtClean="0"/>
                        <a:t>Reference </a:t>
                      </a:r>
                      <a:r>
                        <a:rPr lang="en-US" b="1" dirty="0" err="1" smtClean="0"/>
                        <a:t>Parité</a:t>
                      </a:r>
                      <a:endParaRPr lang="en-US" b="1" dirty="0"/>
                    </a:p>
                  </a:txBody>
                  <a:tcPr anchor="ctr"/>
                </a:tc>
              </a:tr>
              <a:tr h="421248">
                <a:tc>
                  <a:txBody>
                    <a:bodyPr/>
                    <a:lstStyle/>
                    <a:p>
                      <a:r>
                        <a:rPr lang="en-US" b="1" dirty="0" err="1" smtClean="0"/>
                        <a:t>Grossiste</a:t>
                      </a:r>
                      <a:endParaRPr lang="en-US" b="1" dirty="0"/>
                    </a:p>
                  </a:txBody>
                  <a:tcPr/>
                </a:tc>
                <a:tc>
                  <a:txBody>
                    <a:bodyPr/>
                    <a:lstStyle/>
                    <a:p>
                      <a:pPr algn="ctr"/>
                      <a:r>
                        <a:rPr lang="en-US" b="0" dirty="0" smtClean="0"/>
                        <a:t>Avec</a:t>
                      </a:r>
                      <a:r>
                        <a:rPr lang="en-US" b="0" baseline="0" dirty="0" smtClean="0"/>
                        <a:t> </a:t>
                      </a:r>
                      <a:r>
                        <a:rPr lang="en-US" b="0" baseline="0" dirty="0" err="1" smtClean="0"/>
                        <a:t>données</a:t>
                      </a:r>
                      <a:r>
                        <a:rPr lang="en-US" b="0" baseline="0" dirty="0" smtClean="0"/>
                        <a:t> A</a:t>
                      </a:r>
                      <a:endParaRPr lang="en-US" b="0" dirty="0"/>
                    </a:p>
                  </a:txBody>
                  <a:tcPr/>
                </a:tc>
                <a:tc>
                  <a:txBody>
                    <a:bodyPr/>
                    <a:lstStyle/>
                    <a:p>
                      <a:pPr algn="ctr"/>
                      <a:r>
                        <a:rPr lang="en-US" b="0" dirty="0" smtClean="0"/>
                        <a:t>Avec </a:t>
                      </a:r>
                      <a:r>
                        <a:rPr lang="en-US" b="0" dirty="0" err="1" smtClean="0"/>
                        <a:t>données</a:t>
                      </a:r>
                      <a:r>
                        <a:rPr lang="en-US" b="0" dirty="0" smtClean="0"/>
                        <a:t> B</a:t>
                      </a:r>
                      <a:endParaRPr lang="en-US" b="0" dirty="0"/>
                    </a:p>
                  </a:txBody>
                  <a:tcPr/>
                </a:tc>
              </a:tr>
              <a:tr h="370840">
                <a:tc>
                  <a:txBody>
                    <a:bodyPr/>
                    <a:lstStyle/>
                    <a:p>
                      <a:r>
                        <a:rPr lang="en-US" b="1" dirty="0" err="1" smtClean="0"/>
                        <a:t>Producteur</a:t>
                      </a:r>
                      <a:endParaRPr lang="en-US" b="1" dirty="0"/>
                    </a:p>
                  </a:txBody>
                  <a:tcPr/>
                </a:tc>
                <a:tc>
                  <a:txBody>
                    <a:bodyPr/>
                    <a:lstStyle/>
                    <a:p>
                      <a:pPr algn="ctr"/>
                      <a:r>
                        <a:rPr lang="en-US" b="0" dirty="0" smtClean="0"/>
                        <a:t>Avec</a:t>
                      </a:r>
                      <a:r>
                        <a:rPr lang="en-US" b="0" baseline="0" dirty="0" smtClean="0"/>
                        <a:t> </a:t>
                      </a:r>
                      <a:r>
                        <a:rPr lang="en-US" b="0" baseline="0" dirty="0" err="1" smtClean="0"/>
                        <a:t>données</a:t>
                      </a:r>
                      <a:r>
                        <a:rPr lang="en-US" b="0" baseline="0" dirty="0" smtClean="0"/>
                        <a:t> A</a:t>
                      </a:r>
                      <a:endParaRPr lang="en-US" b="0" dirty="0"/>
                    </a:p>
                  </a:txBody>
                  <a:tcPr/>
                </a:tc>
                <a:tc>
                  <a:txBody>
                    <a:bodyPr/>
                    <a:lstStyle/>
                    <a:p>
                      <a:pPr algn="ctr"/>
                      <a:r>
                        <a:rPr lang="en-US" b="0" dirty="0" smtClean="0"/>
                        <a:t>Avec </a:t>
                      </a:r>
                      <a:r>
                        <a:rPr lang="en-US" b="0" dirty="0" err="1" smtClean="0"/>
                        <a:t>données</a:t>
                      </a:r>
                      <a:r>
                        <a:rPr lang="en-US" b="0" dirty="0" smtClean="0"/>
                        <a:t> B</a:t>
                      </a:r>
                      <a:endParaRPr lang="en-US" b="0" dirty="0"/>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2017900"/>
            <a:ext cx="77758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Wingdings" pitchFamily="2" charset="2"/>
              <a:buChar char="§"/>
            </a:pPr>
            <a:r>
              <a:rPr lang="en-US" sz="2400" dirty="0" err="1" smtClean="0">
                <a:latin typeface="Calibri" pitchFamily="34" charset="0"/>
                <a:ea typeface="Times New Roman" pitchFamily="18" charset="0"/>
                <a:cs typeface="Arial" pitchFamily="34" charset="0"/>
              </a:rPr>
              <a:t>Présentation</a:t>
            </a:r>
            <a:r>
              <a:rPr lang="en-US" sz="2400" dirty="0" smtClean="0">
                <a:latin typeface="Calibri" pitchFamily="34" charset="0"/>
                <a:ea typeface="Times New Roman" pitchFamily="18" charset="0"/>
                <a:cs typeface="Arial" pitchFamily="34" charset="0"/>
              </a:rPr>
              <a:t> du </a:t>
            </a:r>
            <a:r>
              <a:rPr lang="en-US" sz="2400" dirty="0" err="1" smtClean="0">
                <a:latin typeface="Calibri" pitchFamily="34" charset="0"/>
                <a:ea typeface="Times New Roman" pitchFamily="18" charset="0"/>
                <a:cs typeface="Arial" pitchFamily="34" charset="0"/>
              </a:rPr>
              <a:t>contexte</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théorique</a:t>
            </a:r>
            <a:r>
              <a:rPr lang="en-US" sz="2400" dirty="0" smtClean="0">
                <a:latin typeface="Calibri" pitchFamily="34" charset="0"/>
                <a:ea typeface="Times New Roman" pitchFamily="18" charset="0"/>
                <a:cs typeface="Arial" pitchFamily="34" charset="0"/>
              </a:rPr>
              <a:t> et </a:t>
            </a:r>
            <a:r>
              <a:rPr lang="en-US" sz="2400" dirty="0" err="1" smtClean="0">
                <a:latin typeface="Calibri" pitchFamily="34" charset="0"/>
                <a:ea typeface="Times New Roman" pitchFamily="18" charset="0"/>
                <a:cs typeface="Arial" pitchFamily="34" charset="0"/>
              </a:rPr>
              <a:t>empirique</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sur</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l’analyse</a:t>
            </a:r>
            <a:r>
              <a:rPr lang="en-US" sz="2400" dirty="0" smtClean="0">
                <a:latin typeface="Calibri" pitchFamily="34" charset="0"/>
                <a:ea typeface="Times New Roman" pitchFamily="18" charset="0"/>
                <a:cs typeface="Arial" pitchFamily="34" charset="0"/>
              </a:rPr>
              <a:t> des </a:t>
            </a:r>
            <a:r>
              <a:rPr lang="en-US" sz="2400" dirty="0" err="1" smtClean="0">
                <a:latin typeface="Calibri" pitchFamily="34" charset="0"/>
                <a:ea typeface="Times New Roman" pitchFamily="18" charset="0"/>
                <a:cs typeface="Arial" pitchFamily="34" charset="0"/>
              </a:rPr>
              <a:t>incitations</a:t>
            </a:r>
            <a:r>
              <a:rPr lang="en-US" sz="2400" dirty="0" smtClean="0">
                <a:latin typeface="Calibri" pitchFamily="34" charset="0"/>
                <a:ea typeface="Times New Roman" pitchFamily="18" charset="0"/>
                <a:cs typeface="Arial" pitchFamily="34" charset="0"/>
              </a:rPr>
              <a:t> et de </a:t>
            </a:r>
            <a:r>
              <a:rPr lang="en-US" sz="2400" dirty="0" err="1" smtClean="0">
                <a:latin typeface="Calibri" pitchFamily="34" charset="0"/>
                <a:ea typeface="Times New Roman" pitchFamily="18" charset="0"/>
                <a:cs typeface="Arial" pitchFamily="34" charset="0"/>
              </a:rPr>
              <a:t>pénalisations</a:t>
            </a:r>
            <a:r>
              <a:rPr lang="en-US" sz="2400" dirty="0" smtClean="0">
                <a:latin typeface="Calibri" pitchFamily="34" charset="0"/>
                <a:ea typeface="Times New Roman" pitchFamily="18" charset="0"/>
                <a:cs typeface="Arial" pitchFamily="34" charset="0"/>
              </a:rPr>
              <a:t> aux prix</a:t>
            </a:r>
          </a:p>
          <a:p>
            <a:pPr marL="457200" lvl="0" indent="-457200">
              <a:lnSpc>
                <a:spcPct val="200000"/>
              </a:lnSpc>
              <a:buFont typeface="Wingdings" pitchFamily="2" charset="2"/>
              <a:buChar char="§"/>
            </a:pPr>
            <a:r>
              <a:rPr lang="en-US" sz="2400" dirty="0" err="1" smtClean="0">
                <a:latin typeface="Calibri" pitchFamily="34" charset="0"/>
                <a:ea typeface="Times New Roman" pitchFamily="18" charset="0"/>
                <a:cs typeface="Arial" pitchFamily="34" charset="0"/>
              </a:rPr>
              <a:t>Présentation</a:t>
            </a:r>
            <a:r>
              <a:rPr lang="en-US" sz="2400" dirty="0" smtClean="0">
                <a:latin typeface="Calibri" pitchFamily="34" charset="0"/>
                <a:ea typeface="Times New Roman" pitchFamily="18" charset="0"/>
                <a:cs typeface="Arial" pitchFamily="34" charset="0"/>
              </a:rPr>
              <a:t> des </a:t>
            </a:r>
            <a:r>
              <a:rPr lang="en-US" sz="2400" dirty="0" err="1" smtClean="0">
                <a:latin typeface="Calibri" pitchFamily="34" charset="0"/>
                <a:ea typeface="Times New Roman" pitchFamily="18" charset="0"/>
                <a:cs typeface="Arial" pitchFamily="34" charset="0"/>
              </a:rPr>
              <a:t>données</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nécessaires</a:t>
            </a:r>
            <a:r>
              <a:rPr lang="en-US" sz="2400" dirty="0" smtClean="0">
                <a:latin typeface="Calibri" pitchFamily="34" charset="0"/>
                <a:ea typeface="Times New Roman" pitchFamily="18" charset="0"/>
                <a:cs typeface="Arial" pitchFamily="34" charset="0"/>
              </a:rPr>
              <a:t> au </a:t>
            </a:r>
            <a:r>
              <a:rPr lang="en-US" sz="2400" dirty="0" err="1" smtClean="0">
                <a:latin typeface="Calibri" pitchFamily="34" charset="0"/>
                <a:ea typeface="Times New Roman" pitchFamily="18" charset="0"/>
                <a:cs typeface="Arial" pitchFamily="34" charset="0"/>
              </a:rPr>
              <a:t>calcul</a:t>
            </a:r>
            <a:r>
              <a:rPr lang="en-US" sz="2400" dirty="0" smtClean="0">
                <a:latin typeface="Calibri" pitchFamily="34" charset="0"/>
                <a:ea typeface="Times New Roman" pitchFamily="18" charset="0"/>
                <a:cs typeface="Arial" pitchFamily="34" charset="0"/>
              </a:rPr>
              <a:t> des I/P</a:t>
            </a:r>
          </a:p>
          <a:p>
            <a:pPr marL="457200" lvl="0" indent="-457200">
              <a:lnSpc>
                <a:spcPct val="200000"/>
              </a:lnSpc>
              <a:buFont typeface="Wingdings" pitchFamily="2" charset="2"/>
              <a:buChar char="§"/>
            </a:pPr>
            <a:r>
              <a:rPr lang="en-US" sz="2400" dirty="0" err="1" smtClean="0">
                <a:latin typeface="Calibri" pitchFamily="34" charset="0"/>
                <a:ea typeface="Times New Roman" pitchFamily="18" charset="0"/>
                <a:cs typeface="Arial" pitchFamily="34" charset="0"/>
              </a:rPr>
              <a:t>Démonstration</a:t>
            </a:r>
            <a:r>
              <a:rPr lang="en-US" sz="2400" dirty="0" smtClean="0">
                <a:latin typeface="Calibri" pitchFamily="34" charset="0"/>
                <a:ea typeface="Times New Roman" pitchFamily="18" charset="0"/>
                <a:cs typeface="Arial" pitchFamily="34" charset="0"/>
              </a:rPr>
              <a:t> de la </a:t>
            </a:r>
            <a:r>
              <a:rPr lang="en-US" sz="2400" dirty="0" err="1" smtClean="0">
                <a:latin typeface="Calibri" pitchFamily="34" charset="0"/>
                <a:ea typeface="Times New Roman" pitchFamily="18" charset="0"/>
                <a:cs typeface="Arial" pitchFamily="34" charset="0"/>
              </a:rPr>
              <a:t>méthodologie</a:t>
            </a:r>
            <a:r>
              <a:rPr lang="en-US" sz="2400" dirty="0" smtClean="0">
                <a:latin typeface="Calibri" pitchFamily="34" charset="0"/>
                <a:ea typeface="Times New Roman" pitchFamily="18" charset="0"/>
                <a:cs typeface="Arial" pitchFamily="34" charset="0"/>
              </a:rPr>
              <a:t> à </a:t>
            </a:r>
            <a:r>
              <a:rPr lang="en-US" sz="2400" dirty="0" err="1" smtClean="0">
                <a:latin typeface="Calibri" pitchFamily="34" charset="0"/>
                <a:ea typeface="Times New Roman" pitchFamily="18" charset="0"/>
                <a:cs typeface="Arial" pitchFamily="34" charset="0"/>
              </a:rPr>
              <a:t>l’aide</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d’exemples</a:t>
            </a:r>
            <a:endParaRPr lang="en-US" sz="2400" dirty="0" smtClean="0">
              <a:latin typeface="Calibri" pitchFamily="34" charset="0"/>
              <a:ea typeface="Times New Roman" pitchFamily="18" charset="0"/>
              <a:cs typeface="Arial" pitchFamily="34" charset="0"/>
            </a:endParaRPr>
          </a:p>
          <a:p>
            <a:pPr marL="457200" lvl="0" indent="-457200">
              <a:lnSpc>
                <a:spcPct val="200000"/>
              </a:lnSpc>
              <a:buFont typeface="Wingdings" pitchFamily="2" charset="2"/>
              <a:buChar char="§"/>
            </a:pPr>
            <a:r>
              <a:rPr lang="en-US" sz="2400" dirty="0" smtClean="0">
                <a:latin typeface="Calibri" pitchFamily="34" charset="0"/>
                <a:ea typeface="Times New Roman" pitchFamily="18" charset="0"/>
                <a:cs typeface="Arial" pitchFamily="34" charset="0"/>
              </a:rPr>
              <a:t>Discussions avec les participants</a:t>
            </a:r>
          </a:p>
        </p:txBody>
      </p:sp>
      <p:sp>
        <p:nvSpPr>
          <p:cNvPr id="6" name="Title 5"/>
          <p:cNvSpPr>
            <a:spLocks noGrp="1"/>
          </p:cNvSpPr>
          <p:nvPr>
            <p:ph type="title"/>
          </p:nvPr>
        </p:nvSpPr>
        <p:spPr/>
        <p:txBody>
          <a:bodyPr/>
          <a:lstStyle/>
          <a:p>
            <a:r>
              <a:rPr lang="en-US" dirty="0" err="1" smtClean="0"/>
              <a:t>Objectifs</a:t>
            </a:r>
            <a:r>
              <a:rPr lang="en-US" dirty="0" smtClean="0"/>
              <a:t> du module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err="1" smtClean="0"/>
              <a:t>Données</a:t>
            </a:r>
            <a:r>
              <a:rPr lang="en-US" sz="3600" dirty="0" smtClean="0"/>
              <a:t> </a:t>
            </a:r>
            <a:r>
              <a:rPr lang="en-US" sz="3600" dirty="0" err="1" smtClean="0"/>
              <a:t>nécessaires</a:t>
            </a:r>
            <a:r>
              <a:rPr lang="en-US" sz="3600" dirty="0" smtClean="0"/>
              <a:t> </a:t>
            </a:r>
            <a:r>
              <a:rPr lang="en-US" dirty="0" smtClean="0"/>
              <a:t>: Prix </a:t>
            </a:r>
            <a:r>
              <a:rPr lang="en-US" dirty="0" err="1" smtClean="0"/>
              <a:t>observés</a:t>
            </a:r>
            <a:r>
              <a:rPr lang="en-US" dirty="0" smtClean="0"/>
              <a:t>(I)</a:t>
            </a:r>
            <a:endParaRPr lang="en-US" dirty="0"/>
          </a:p>
        </p:txBody>
      </p:sp>
      <p:sp>
        <p:nvSpPr>
          <p:cNvPr id="7" name="Rectangle 6"/>
          <p:cNvSpPr/>
          <p:nvPr/>
        </p:nvSpPr>
        <p:spPr>
          <a:xfrm>
            <a:off x="251520" y="1844824"/>
            <a:ext cx="4104456"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international: prix </a:t>
            </a:r>
            <a:r>
              <a:rPr lang="en-US" b="1" i="1" dirty="0" err="1" smtClean="0">
                <a:solidFill>
                  <a:schemeClr val="bg1"/>
                </a:solidFill>
                <a:latin typeface="Arial" pitchFamily="34" charset="0"/>
              </a:rPr>
              <a:t>étalon</a:t>
            </a:r>
            <a:endParaRPr lang="en-US" b="1" i="1" dirty="0" smtClean="0">
              <a:solidFill>
                <a:schemeClr val="bg1"/>
              </a:solidFill>
              <a:latin typeface="Arial" pitchFamily="34" charset="0"/>
            </a:endParaRPr>
          </a:p>
        </p:txBody>
      </p:sp>
      <p:sp>
        <p:nvSpPr>
          <p:cNvPr id="8" name="Rectangle 1"/>
          <p:cNvSpPr>
            <a:spLocks noChangeArrowheads="1"/>
          </p:cNvSpPr>
          <p:nvPr/>
        </p:nvSpPr>
        <p:spPr bwMode="auto">
          <a:xfrm>
            <a:off x="571472" y="2214554"/>
            <a:ext cx="777584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Sert</a:t>
            </a:r>
            <a:r>
              <a:rPr lang="en-US" dirty="0" smtClean="0">
                <a:latin typeface="Arial" pitchFamily="34" charset="0"/>
              </a:rPr>
              <a:t> en </a:t>
            </a:r>
            <a:r>
              <a:rPr lang="en-US" dirty="0" err="1" smtClean="0">
                <a:latin typeface="Arial" pitchFamily="34" charset="0"/>
              </a:rPr>
              <a:t>tant</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prix </a:t>
            </a:r>
            <a:r>
              <a:rPr lang="en-US" dirty="0" err="1" smtClean="0">
                <a:latin typeface="Arial" pitchFamily="34" charset="0"/>
              </a:rPr>
              <a:t>étalon</a:t>
            </a:r>
            <a:r>
              <a:rPr lang="en-US" dirty="0" smtClean="0">
                <a:latin typeface="Arial" pitchFamily="34" charset="0"/>
              </a:rPr>
              <a:t> de </a:t>
            </a:r>
            <a:r>
              <a:rPr lang="en-US" dirty="0" err="1" smtClean="0">
                <a:latin typeface="Arial" pitchFamily="34" charset="0"/>
              </a:rPr>
              <a:t>ce</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les </a:t>
            </a:r>
            <a:r>
              <a:rPr lang="en-US" dirty="0" err="1" smtClean="0">
                <a:latin typeface="Arial" pitchFamily="34" charset="0"/>
              </a:rPr>
              <a:t>producteurs</a:t>
            </a:r>
            <a:r>
              <a:rPr lang="en-US" dirty="0" smtClean="0">
                <a:latin typeface="Arial" pitchFamily="34" charset="0"/>
              </a:rPr>
              <a:t> </a:t>
            </a:r>
            <a:r>
              <a:rPr lang="en-US" dirty="0" err="1" smtClean="0">
                <a:latin typeface="Arial" pitchFamily="34" charset="0"/>
              </a:rPr>
              <a:t>recevraient</a:t>
            </a:r>
            <a:r>
              <a:rPr lang="en-US" dirty="0" smtClean="0">
                <a:latin typeface="Arial" pitchFamily="34" charset="0"/>
              </a:rPr>
              <a:t> </a:t>
            </a:r>
            <a:r>
              <a:rPr lang="en-US" dirty="0" err="1" smtClean="0">
                <a:latin typeface="Arial" pitchFamily="34" charset="0"/>
              </a:rPr>
              <a:t>comme</a:t>
            </a:r>
            <a:r>
              <a:rPr lang="en-US" dirty="0" smtClean="0">
                <a:latin typeface="Arial" pitchFamily="34" charset="0"/>
              </a:rPr>
              <a:t> </a:t>
            </a:r>
            <a:r>
              <a:rPr lang="en-US" dirty="0" err="1" smtClean="0">
                <a:latin typeface="Arial" pitchFamily="34" charset="0"/>
              </a:rPr>
              <a:t>rétribution</a:t>
            </a:r>
            <a:r>
              <a:rPr lang="en-US" dirty="0" smtClean="0">
                <a:latin typeface="Arial" pitchFamily="34" charset="0"/>
              </a:rPr>
              <a:t> de </a:t>
            </a:r>
            <a:r>
              <a:rPr lang="en-US" dirty="0" err="1" smtClean="0">
                <a:latin typeface="Arial" pitchFamily="34" charset="0"/>
              </a:rPr>
              <a:t>l’utilisation</a:t>
            </a:r>
            <a:r>
              <a:rPr lang="en-US" dirty="0" smtClean="0">
                <a:latin typeface="Arial" pitchFamily="34" charset="0"/>
              </a:rPr>
              <a:t> de </a:t>
            </a:r>
            <a:r>
              <a:rPr lang="en-US" dirty="0" err="1" smtClean="0">
                <a:latin typeface="Arial" pitchFamily="34" charset="0"/>
              </a:rPr>
              <a:t>leurs</a:t>
            </a:r>
            <a:r>
              <a:rPr lang="en-US" dirty="0" smtClean="0">
                <a:latin typeface="Arial" pitchFamily="34" charset="0"/>
              </a:rPr>
              <a:t> </a:t>
            </a:r>
            <a:r>
              <a:rPr lang="en-US" dirty="0" err="1" smtClean="0">
                <a:latin typeface="Arial" pitchFamily="34" charset="0"/>
              </a:rPr>
              <a:t>facteurs</a:t>
            </a:r>
            <a:r>
              <a:rPr lang="en-US" dirty="0" smtClean="0">
                <a:latin typeface="Arial" pitchFamily="34" charset="0"/>
              </a:rPr>
              <a:t> de production</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Devrait</a:t>
            </a:r>
            <a:r>
              <a:rPr lang="en-US" dirty="0" smtClean="0">
                <a:latin typeface="Arial" pitchFamily="34" charset="0"/>
              </a:rPr>
              <a:t> </a:t>
            </a:r>
            <a:r>
              <a:rPr lang="en-US" dirty="0" err="1" smtClean="0">
                <a:latin typeface="Arial" pitchFamily="34" charset="0"/>
              </a:rPr>
              <a:t>refléter</a:t>
            </a:r>
            <a:r>
              <a:rPr lang="en-US" dirty="0" smtClean="0">
                <a:latin typeface="Arial" pitchFamily="34" charset="0"/>
              </a:rPr>
              <a:t> le prix </a:t>
            </a:r>
            <a:r>
              <a:rPr lang="en-US" dirty="0" err="1" smtClean="0">
                <a:latin typeface="Arial" pitchFamily="34" charset="0"/>
              </a:rPr>
              <a:t>d’équilibre</a:t>
            </a:r>
            <a:r>
              <a:rPr lang="en-US" dirty="0" smtClean="0">
                <a:latin typeface="Arial" pitchFamily="34" charset="0"/>
              </a:rPr>
              <a:t> </a:t>
            </a:r>
            <a:r>
              <a:rPr lang="en-US" dirty="0" err="1" smtClean="0">
                <a:latin typeface="Arial" pitchFamily="34" charset="0"/>
              </a:rPr>
              <a:t>sur</a:t>
            </a:r>
            <a:r>
              <a:rPr lang="en-US" dirty="0" smtClean="0">
                <a:latin typeface="Arial" pitchFamily="34" charset="0"/>
              </a:rPr>
              <a:t> les </a:t>
            </a:r>
            <a:r>
              <a:rPr lang="en-US" dirty="0" err="1" smtClean="0">
                <a:latin typeface="Arial" pitchFamily="34" charset="0"/>
              </a:rPr>
              <a:t>marchés</a:t>
            </a:r>
            <a:r>
              <a:rPr lang="en-US" dirty="0" smtClean="0">
                <a:latin typeface="Arial" pitchFamily="34" charset="0"/>
              </a:rPr>
              <a:t> </a:t>
            </a:r>
            <a:r>
              <a:rPr lang="en-US" dirty="0" err="1" smtClean="0">
                <a:latin typeface="Arial" pitchFamily="34" charset="0"/>
              </a:rPr>
              <a:t>internationaux</a:t>
            </a:r>
            <a:r>
              <a:rPr lang="en-US" dirty="0" smtClean="0">
                <a:latin typeface="Arial" pitchFamily="34" charset="0"/>
              </a:rPr>
              <a:t> pour le </a:t>
            </a:r>
            <a:r>
              <a:rPr lang="en-US" dirty="0" err="1" smtClean="0">
                <a:latin typeface="Arial" pitchFamily="34" charset="0"/>
              </a:rPr>
              <a:t>produit</a:t>
            </a:r>
            <a:r>
              <a:rPr lang="en-US" dirty="0" smtClean="0">
                <a:latin typeface="Arial" pitchFamily="34" charset="0"/>
              </a:rPr>
              <a:t> </a:t>
            </a:r>
            <a:r>
              <a:rPr lang="en-US" dirty="0" err="1" smtClean="0">
                <a:latin typeface="Arial" pitchFamily="34" charset="0"/>
              </a:rPr>
              <a:t>étudié</a:t>
            </a:r>
            <a:endParaRPr lang="en-US" dirty="0" smtClean="0">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Si le </a:t>
            </a:r>
            <a:r>
              <a:rPr lang="en-US" dirty="0" err="1" smtClean="0">
                <a:latin typeface="Arial" pitchFamily="34" charset="0"/>
              </a:rPr>
              <a:t>produit</a:t>
            </a:r>
            <a:r>
              <a:rPr lang="en-US" dirty="0" smtClean="0">
                <a:latin typeface="Arial" pitchFamily="34" charset="0"/>
              </a:rPr>
              <a:t> </a:t>
            </a:r>
            <a:r>
              <a:rPr lang="en-US" dirty="0" err="1" smtClean="0">
                <a:latin typeface="Arial" pitchFamily="34" charset="0"/>
              </a:rPr>
              <a:t>est</a:t>
            </a:r>
            <a:r>
              <a:rPr lang="en-US" dirty="0" smtClean="0">
                <a:latin typeface="Arial" pitchFamily="34" charset="0"/>
              </a:rPr>
              <a:t> </a:t>
            </a:r>
            <a:r>
              <a:rPr lang="en-US" dirty="0" err="1" smtClean="0">
                <a:latin typeface="Arial" pitchFamily="34" charset="0"/>
              </a:rPr>
              <a:t>exporté</a:t>
            </a:r>
            <a:r>
              <a:rPr lang="en-US" dirty="0" smtClean="0">
                <a:latin typeface="Arial" pitchFamily="34" charset="0"/>
              </a:rPr>
              <a:t> par le pays </a:t>
            </a:r>
            <a:r>
              <a:rPr lang="en-US" dirty="0" err="1" smtClean="0">
                <a:latin typeface="Arial" pitchFamily="34" charset="0"/>
              </a:rPr>
              <a:t>étudié</a:t>
            </a:r>
            <a:r>
              <a:rPr lang="en-US" dirty="0" smtClean="0">
                <a:latin typeface="Arial" pitchFamily="34" charset="0"/>
              </a:rPr>
              <a:t>, le prix </a:t>
            </a:r>
            <a:r>
              <a:rPr lang="en-US" dirty="0" err="1" smtClean="0">
                <a:latin typeface="Arial" pitchFamily="34" charset="0"/>
              </a:rPr>
              <a:t>étalon</a:t>
            </a:r>
            <a:r>
              <a:rPr lang="en-US" dirty="0" smtClean="0">
                <a:latin typeface="Arial" pitchFamily="34" charset="0"/>
              </a:rPr>
              <a:t> </a:t>
            </a:r>
            <a:r>
              <a:rPr lang="en-US" dirty="0" err="1" smtClean="0">
                <a:latin typeface="Arial" pitchFamily="34" charset="0"/>
              </a:rPr>
              <a:t>devrait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le prix FOB </a:t>
            </a:r>
            <a:r>
              <a:rPr lang="en-US" dirty="0" err="1" smtClean="0">
                <a:latin typeface="Arial" pitchFamily="34" charset="0"/>
              </a:rPr>
              <a:t>perçu</a:t>
            </a:r>
            <a:r>
              <a:rPr lang="en-US" dirty="0" smtClean="0">
                <a:latin typeface="Arial" pitchFamily="34" charset="0"/>
              </a:rPr>
              <a:t> par les </a:t>
            </a:r>
            <a:r>
              <a:rPr lang="en-US" dirty="0" err="1" smtClean="0">
                <a:latin typeface="Arial" pitchFamily="34" charset="0"/>
              </a:rPr>
              <a:t>exportateurs</a:t>
            </a:r>
            <a:endParaRPr lang="en-US" dirty="0" smtClean="0">
              <a:latin typeface="Arial" pitchFamily="34" charset="0"/>
            </a:endParaRPr>
          </a:p>
          <a:p>
            <a:pPr marL="457200" lvl="0" indent="-457200">
              <a:spcAft>
                <a:spcPts val="1200"/>
              </a:spcAft>
              <a:buFont typeface="Wingdings" pitchFamily="2" charset="2"/>
              <a:buChar char="§"/>
            </a:pPr>
            <a:r>
              <a:rPr lang="en-US" dirty="0" smtClean="0">
                <a:latin typeface="Arial" pitchFamily="34" charset="0"/>
              </a:rPr>
              <a:t>Si le </a:t>
            </a:r>
            <a:r>
              <a:rPr lang="en-US" dirty="0" err="1" smtClean="0">
                <a:latin typeface="Arial" pitchFamily="34" charset="0"/>
              </a:rPr>
              <a:t>produit</a:t>
            </a:r>
            <a:r>
              <a:rPr lang="en-US" dirty="0" smtClean="0">
                <a:latin typeface="Arial" pitchFamily="34" charset="0"/>
              </a:rPr>
              <a:t> </a:t>
            </a:r>
            <a:r>
              <a:rPr lang="en-US" dirty="0" err="1" smtClean="0">
                <a:latin typeface="Arial" pitchFamily="34" charset="0"/>
              </a:rPr>
              <a:t>est</a:t>
            </a:r>
            <a:r>
              <a:rPr lang="en-US" dirty="0" smtClean="0">
                <a:latin typeface="Arial" pitchFamily="34" charset="0"/>
              </a:rPr>
              <a:t> </a:t>
            </a:r>
            <a:r>
              <a:rPr lang="en-US" dirty="0" err="1" smtClean="0">
                <a:latin typeface="Arial" pitchFamily="34" charset="0"/>
              </a:rPr>
              <a:t>importé</a:t>
            </a:r>
            <a:r>
              <a:rPr lang="en-US" dirty="0" smtClean="0">
                <a:latin typeface="Arial" pitchFamily="34" charset="0"/>
              </a:rPr>
              <a:t> par le pays </a:t>
            </a:r>
            <a:r>
              <a:rPr lang="en-US" dirty="0" err="1" smtClean="0">
                <a:latin typeface="Arial" pitchFamily="34" charset="0"/>
              </a:rPr>
              <a:t>étudié</a:t>
            </a:r>
            <a:r>
              <a:rPr lang="en-US" dirty="0" smtClean="0">
                <a:latin typeface="Arial" pitchFamily="34" charset="0"/>
              </a:rPr>
              <a:t>, le prix </a:t>
            </a:r>
            <a:r>
              <a:rPr lang="en-US" dirty="0" err="1" smtClean="0">
                <a:latin typeface="Arial" pitchFamily="34" charset="0"/>
              </a:rPr>
              <a:t>étalon</a:t>
            </a:r>
            <a:r>
              <a:rPr lang="en-US" dirty="0" smtClean="0">
                <a:latin typeface="Arial" pitchFamily="34" charset="0"/>
              </a:rPr>
              <a:t> </a:t>
            </a:r>
            <a:r>
              <a:rPr lang="en-US" dirty="0" err="1" smtClean="0">
                <a:latin typeface="Arial" pitchFamily="34" charset="0"/>
              </a:rPr>
              <a:t>devrait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le prix CIF </a:t>
            </a:r>
            <a:r>
              <a:rPr lang="en-US" dirty="0" err="1" smtClean="0">
                <a:latin typeface="Arial" pitchFamily="34" charset="0"/>
              </a:rPr>
              <a:t>perçu</a:t>
            </a:r>
            <a:r>
              <a:rPr lang="en-US" dirty="0" smtClean="0">
                <a:latin typeface="Arial" pitchFamily="34" charset="0"/>
              </a:rPr>
              <a:t> par les </a:t>
            </a:r>
            <a:r>
              <a:rPr lang="en-US" dirty="0" err="1" smtClean="0">
                <a:latin typeface="Arial" pitchFamily="34" charset="0"/>
              </a:rPr>
              <a:t>exportateurs</a:t>
            </a:r>
            <a:endParaRPr lang="en-US" dirty="0" smtClean="0">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On </a:t>
            </a:r>
            <a:r>
              <a:rPr lang="en-US" dirty="0" err="1" smtClean="0">
                <a:latin typeface="Arial" pitchFamily="34" charset="0"/>
              </a:rPr>
              <a:t>utilise</a:t>
            </a:r>
            <a:r>
              <a:rPr lang="en-US" dirty="0" smtClean="0">
                <a:latin typeface="Arial" pitchFamily="34" charset="0"/>
              </a:rPr>
              <a:t> le </a:t>
            </a:r>
            <a:r>
              <a:rPr lang="en-US" dirty="0" err="1" smtClean="0">
                <a:latin typeface="Arial" pitchFamily="34" charset="0"/>
              </a:rPr>
              <a:t>taux</a:t>
            </a:r>
            <a:r>
              <a:rPr lang="en-US" dirty="0" smtClean="0">
                <a:latin typeface="Arial" pitchFamily="34" charset="0"/>
              </a:rPr>
              <a:t> de change pour changer le prix </a:t>
            </a:r>
            <a:r>
              <a:rPr lang="en-US" dirty="0" err="1" smtClean="0">
                <a:latin typeface="Arial" pitchFamily="34" charset="0"/>
              </a:rPr>
              <a:t>étalon</a:t>
            </a:r>
            <a:r>
              <a:rPr lang="en-US" dirty="0" smtClean="0">
                <a:latin typeface="Arial" pitchFamily="34" charset="0"/>
              </a:rPr>
              <a:t> en prix </a:t>
            </a:r>
            <a:r>
              <a:rPr lang="en-US" dirty="0" err="1" smtClean="0">
                <a:latin typeface="Arial" pitchFamily="34" charset="0"/>
              </a:rPr>
              <a:t>frontière</a:t>
            </a:r>
            <a:endParaRPr lang="en-US" dirty="0" smtClean="0">
              <a:latin typeface="Arial" pitchFamily="34" charset="0"/>
            </a:endParaRPr>
          </a:p>
          <a:p>
            <a:pPr marL="914400" lvl="1" indent="-457200">
              <a:spcAft>
                <a:spcPts val="1200"/>
              </a:spcAft>
              <a:buFont typeface="Wingdings" pitchFamily="2" charset="2"/>
              <a:buChar char="§"/>
            </a:pPr>
            <a:r>
              <a:rPr lang="en-US" dirty="0" smtClean="0">
                <a:latin typeface="Arial" pitchFamily="34" charset="0"/>
              </a:rPr>
              <a:t>Le prix </a:t>
            </a:r>
            <a:r>
              <a:rPr lang="en-US" dirty="0" err="1" smtClean="0">
                <a:latin typeface="Arial" pitchFamily="34" charset="0"/>
              </a:rPr>
              <a:t>frontière</a:t>
            </a:r>
            <a:r>
              <a:rPr lang="en-US" dirty="0" smtClean="0">
                <a:latin typeface="Arial" pitchFamily="34" charset="0"/>
              </a:rPr>
              <a:t> </a:t>
            </a:r>
            <a:r>
              <a:rPr lang="en-US" dirty="0" err="1" smtClean="0">
                <a:latin typeface="Arial" pitchFamily="34" charset="0"/>
              </a:rPr>
              <a:t>est</a:t>
            </a:r>
            <a:r>
              <a:rPr lang="en-US" dirty="0" smtClean="0">
                <a:latin typeface="Arial" pitchFamily="34" charset="0"/>
              </a:rPr>
              <a:t> le prix </a:t>
            </a:r>
            <a:r>
              <a:rPr lang="en-US" dirty="0" err="1" smtClean="0">
                <a:latin typeface="Arial" pitchFamily="34" charset="0"/>
              </a:rPr>
              <a:t>étalon</a:t>
            </a:r>
            <a:r>
              <a:rPr lang="en-US" dirty="0" smtClean="0">
                <a:latin typeface="Arial" pitchFamily="34" charset="0"/>
              </a:rPr>
              <a:t> </a:t>
            </a:r>
            <a:r>
              <a:rPr lang="en-US" dirty="0" err="1" smtClean="0">
                <a:latin typeface="Arial" pitchFamily="34" charset="0"/>
              </a:rPr>
              <a:t>exprimé</a:t>
            </a:r>
            <a:r>
              <a:rPr lang="en-US" dirty="0" smtClean="0">
                <a:latin typeface="Arial" pitchFamily="34" charset="0"/>
              </a:rPr>
              <a:t> en devise locale</a:t>
            </a:r>
          </a:p>
          <a:p>
            <a:pPr marL="914400" lvl="1" indent="-457200">
              <a:spcAft>
                <a:spcPts val="1200"/>
              </a:spcAft>
              <a:buFont typeface="Wingdings" pitchFamily="2" charset="2"/>
              <a:buChar char="§"/>
            </a:pPr>
            <a:r>
              <a:rPr lang="en-US" dirty="0" smtClean="0">
                <a:latin typeface="Arial" pitchFamily="34" charset="0"/>
              </a:rPr>
              <a:t>Prix </a:t>
            </a:r>
            <a:r>
              <a:rPr lang="en-US" dirty="0" err="1" smtClean="0">
                <a:latin typeface="Arial" pitchFamily="34" charset="0"/>
              </a:rPr>
              <a:t>frontière</a:t>
            </a:r>
            <a:r>
              <a:rPr lang="en-US" dirty="0" smtClean="0">
                <a:latin typeface="Arial" pitchFamily="34" charset="0"/>
              </a:rPr>
              <a:t> = prix </a:t>
            </a:r>
            <a:r>
              <a:rPr lang="en-US" dirty="0" err="1" smtClean="0">
                <a:latin typeface="Arial" pitchFamily="34" charset="0"/>
              </a:rPr>
              <a:t>étalon</a:t>
            </a:r>
            <a:r>
              <a:rPr lang="en-US" dirty="0" smtClean="0">
                <a:latin typeface="Arial" pitchFamily="34" charset="0"/>
              </a:rPr>
              <a:t>* </a:t>
            </a:r>
            <a:r>
              <a:rPr lang="en-US" dirty="0" err="1" smtClean="0">
                <a:latin typeface="Arial" pitchFamily="34" charset="0"/>
              </a:rPr>
              <a:t>taux</a:t>
            </a:r>
            <a:r>
              <a:rPr lang="en-US" dirty="0" smtClean="0">
                <a:latin typeface="Arial" pitchFamily="34" charset="0"/>
              </a:rPr>
              <a:t> de change</a:t>
            </a:r>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0" y="2876686"/>
            <a:ext cx="5924550" cy="3990975"/>
          </a:xfrm>
          <a:prstGeom prst="rect">
            <a:avLst/>
          </a:prstGeom>
          <a:noFill/>
          <a:ln w="9525">
            <a:noFill/>
            <a:miter lim="800000"/>
            <a:headEnd/>
            <a:tailEnd/>
          </a:ln>
        </p:spPr>
      </p:pic>
      <p:pic>
        <p:nvPicPr>
          <p:cNvPr id="4105" name="Picture 9" descr="http://t2.gstatic.com/images?q=tbn:ANd9GcTsNXhfHynuaAkTLDQxCHRhagEd7w6Z99pTIBuALg_UvvZvcoRq"/>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6300192" y="4765594"/>
            <a:ext cx="2808312" cy="2095434"/>
          </a:xfrm>
          <a:prstGeom prst="rect">
            <a:avLst/>
          </a:prstGeom>
          <a:noFill/>
          <a:effectLst>
            <a:outerShdw blurRad="50800" dist="63500" algn="ctr" rotWithShape="0">
              <a:srgbClr val="000000">
                <a:alpha val="0"/>
              </a:srgbClr>
            </a:outerShdw>
          </a:effectLst>
        </p:spPr>
      </p:pic>
      <p:sp>
        <p:nvSpPr>
          <p:cNvPr id="36" name="Rectangle 35"/>
          <p:cNvSpPr/>
          <p:nvPr/>
        </p:nvSpPr>
        <p:spPr>
          <a:xfrm>
            <a:off x="4932040" y="6165304"/>
            <a:ext cx="925844" cy="406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smtClean="0"/>
              <a:t>Prix CIF</a:t>
            </a:r>
          </a:p>
          <a:p>
            <a:pPr algn="ctr"/>
            <a:r>
              <a:rPr lang="en-US" dirty="0" smtClean="0"/>
              <a:t>(USD/</a:t>
            </a:r>
            <a:r>
              <a:rPr lang="en-US" dirty="0" err="1" smtClean="0"/>
              <a:t>Tonne</a:t>
            </a:r>
            <a:r>
              <a:rPr lang="en-US" dirty="0" smtClean="0"/>
              <a:t>)</a:t>
            </a:r>
            <a:endParaRPr lang="en-US" dirty="0"/>
          </a:p>
        </p:txBody>
      </p:sp>
      <p:sp>
        <p:nvSpPr>
          <p:cNvPr id="40" name="Rectangle 39"/>
          <p:cNvSpPr/>
          <p:nvPr/>
        </p:nvSpPr>
        <p:spPr>
          <a:xfrm>
            <a:off x="4932040" y="5661248"/>
            <a:ext cx="925844" cy="4109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Taux</a:t>
            </a:r>
            <a:r>
              <a:rPr lang="en-US" dirty="0" smtClean="0"/>
              <a:t> de change (FCFA/USD)</a:t>
            </a:r>
            <a:endParaRPr lang="en-US" dirty="0"/>
          </a:p>
        </p:txBody>
      </p:sp>
      <p:cxnSp>
        <p:nvCxnSpPr>
          <p:cNvPr id="53" name="Straight Arrow Connector 52"/>
          <p:cNvCxnSpPr>
            <a:stCxn id="40" idx="1"/>
          </p:cNvCxnSpPr>
          <p:nvPr/>
        </p:nvCxnSpPr>
        <p:spPr>
          <a:xfrm rot="10800000" flipV="1">
            <a:off x="4283968" y="5866727"/>
            <a:ext cx="648072" cy="298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1"/>
          </p:cNvCxnSpPr>
          <p:nvPr/>
        </p:nvCxnSpPr>
        <p:spPr>
          <a:xfrm rot="10800000">
            <a:off x="4283968" y="6165304"/>
            <a:ext cx="648072" cy="203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563888" y="5949280"/>
            <a:ext cx="865236" cy="40867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a:t>
            </a:r>
            <a:r>
              <a:rPr lang="en-US" b="1" i="1" dirty="0" err="1" smtClean="0">
                <a:solidFill>
                  <a:schemeClr val="tx1"/>
                </a:solidFill>
              </a:rPr>
              <a:t>Tonne</a:t>
            </a:r>
            <a:endParaRPr lang="en-US" b="1" i="1" dirty="0">
              <a:solidFill>
                <a:schemeClr val="tx1"/>
              </a:solidFill>
            </a:endParaRPr>
          </a:p>
        </p:txBody>
      </p:sp>
      <p:sp>
        <p:nvSpPr>
          <p:cNvPr id="13" name="TextBox 12"/>
          <p:cNvSpPr txBox="1"/>
          <p:nvPr/>
        </p:nvSpPr>
        <p:spPr>
          <a:xfrm>
            <a:off x="251520" y="1268760"/>
            <a:ext cx="8238281" cy="646331"/>
          </a:xfrm>
          <a:prstGeom prst="rect">
            <a:avLst/>
          </a:prstGeom>
          <a:noFill/>
        </p:spPr>
        <p:txBody>
          <a:bodyPr wrap="none" rtlCol="0">
            <a:spAutoFit/>
          </a:bodyPr>
          <a:lstStyle/>
          <a:p>
            <a:r>
              <a:rPr lang="en-US" dirty="0" smtClean="0"/>
              <a:t>En </a:t>
            </a:r>
            <a:r>
              <a:rPr lang="en-US" dirty="0" err="1" smtClean="0"/>
              <a:t>considérant</a:t>
            </a:r>
            <a:r>
              <a:rPr lang="en-US" dirty="0" smtClean="0"/>
              <a:t> </a:t>
            </a:r>
            <a:r>
              <a:rPr lang="en-US" dirty="0" err="1" smtClean="0"/>
              <a:t>une</a:t>
            </a:r>
            <a:r>
              <a:rPr lang="en-US" dirty="0" smtClean="0"/>
              <a:t> entrée par le Ghana</a:t>
            </a:r>
          </a:p>
          <a:p>
            <a:r>
              <a:rPr lang="en-US" dirty="0" smtClean="0"/>
              <a:t>En </a:t>
            </a:r>
            <a:r>
              <a:rPr lang="en-US" dirty="0" err="1" smtClean="0"/>
              <a:t>considérant</a:t>
            </a:r>
            <a:r>
              <a:rPr lang="en-US" dirty="0" smtClean="0"/>
              <a:t> </a:t>
            </a:r>
            <a:r>
              <a:rPr lang="en-US" dirty="0" err="1" smtClean="0"/>
              <a:t>que</a:t>
            </a:r>
            <a:r>
              <a:rPr lang="en-US" dirty="0" smtClean="0"/>
              <a:t> les </a:t>
            </a:r>
            <a:r>
              <a:rPr lang="en-US" dirty="0" err="1" smtClean="0"/>
              <a:t>paiements</a:t>
            </a:r>
            <a:r>
              <a:rPr lang="en-US" dirty="0" smtClean="0"/>
              <a:t> </a:t>
            </a:r>
            <a:r>
              <a:rPr lang="en-US" dirty="0" err="1" smtClean="0"/>
              <a:t>sont</a:t>
            </a:r>
            <a:r>
              <a:rPr lang="en-US" dirty="0" smtClean="0"/>
              <a:t> en FCFA </a:t>
            </a:r>
            <a:r>
              <a:rPr lang="en-US" dirty="0" err="1" smtClean="0"/>
              <a:t>depuis</a:t>
            </a:r>
            <a:r>
              <a:rPr lang="en-US" dirty="0" smtClean="0"/>
              <a:t> la </a:t>
            </a:r>
            <a:r>
              <a:rPr lang="en-US" dirty="0" err="1" smtClean="0"/>
              <a:t>frontière</a:t>
            </a:r>
            <a:r>
              <a:rPr lang="en-US" dirty="0" smtClean="0"/>
              <a:t> </a:t>
            </a:r>
            <a:r>
              <a:rPr lang="en-US" dirty="0" err="1" smtClean="0"/>
              <a:t>ghanéenne</a:t>
            </a:r>
            <a:endParaRPr lang="en-US" dirty="0"/>
          </a:p>
        </p:txBody>
      </p:sp>
      <p:sp>
        <p:nvSpPr>
          <p:cNvPr id="14" name="Rectangle 13"/>
          <p:cNvSpPr/>
          <p:nvPr/>
        </p:nvSpPr>
        <p:spPr>
          <a:xfrm>
            <a:off x="4500562" y="1916832"/>
            <a:ext cx="4319910" cy="830997"/>
          </a:xfrm>
          <a:prstGeom prst="rect">
            <a:avLst/>
          </a:prstGeom>
          <a:solidFill>
            <a:srgbClr val="92D050"/>
          </a:solidFill>
        </p:spPr>
        <p:txBody>
          <a:bodyPr wrap="square">
            <a:spAutoFit/>
          </a:bodyPr>
          <a:lstStyle/>
          <a:p>
            <a:pPr marL="457200" lvl="0" indent="-457200">
              <a:spcAft>
                <a:spcPts val="0"/>
              </a:spcAft>
            </a:pPr>
            <a:r>
              <a:rPr lang="en-US" sz="1600" b="1" i="1" dirty="0" smtClean="0">
                <a:solidFill>
                  <a:schemeClr val="bg1"/>
                </a:solidFill>
                <a:latin typeface="Arial" pitchFamily="34" charset="0"/>
              </a:rPr>
              <a:t>Et </a:t>
            </a:r>
            <a:r>
              <a:rPr lang="en-US" sz="1600" b="1" i="1" dirty="0" err="1" smtClean="0">
                <a:solidFill>
                  <a:schemeClr val="bg1"/>
                </a:solidFill>
                <a:latin typeface="Arial" pitchFamily="34" charset="0"/>
              </a:rPr>
              <a:t>si</a:t>
            </a:r>
            <a:r>
              <a:rPr lang="en-US" sz="1600" b="1" i="1" dirty="0" smtClean="0">
                <a:solidFill>
                  <a:schemeClr val="bg1"/>
                </a:solidFill>
                <a:latin typeface="Arial" pitchFamily="34" charset="0"/>
              </a:rPr>
              <a:t> ?</a:t>
            </a:r>
          </a:p>
          <a:p>
            <a:pPr marL="688975" lvl="0" indent="-177800">
              <a:spcAft>
                <a:spcPts val="0"/>
              </a:spcAft>
              <a:buFont typeface="+mj-lt"/>
              <a:buAutoNum type="arabicPeriod"/>
            </a:pPr>
            <a:r>
              <a:rPr lang="en-US" sz="1600" b="1" i="1" dirty="0" smtClean="0">
                <a:solidFill>
                  <a:schemeClr val="bg1"/>
                </a:solidFill>
                <a:latin typeface="Arial" pitchFamily="34" charset="0"/>
              </a:rPr>
              <a:t>Le point </a:t>
            </a:r>
            <a:r>
              <a:rPr lang="en-US" sz="1600" b="1" i="1" dirty="0" err="1" smtClean="0">
                <a:solidFill>
                  <a:schemeClr val="bg1"/>
                </a:solidFill>
                <a:latin typeface="Arial" pitchFamily="34" charset="0"/>
              </a:rPr>
              <a:t>d’entrée</a:t>
            </a:r>
            <a:r>
              <a:rPr lang="en-US" sz="1600" b="1" i="1" dirty="0" smtClean="0">
                <a:solidFill>
                  <a:schemeClr val="bg1"/>
                </a:solidFill>
                <a:latin typeface="Arial" pitchFamily="34" charset="0"/>
              </a:rPr>
              <a:t> </a:t>
            </a:r>
            <a:r>
              <a:rPr lang="en-US" sz="1600" b="1" i="1" dirty="0" err="1" smtClean="0">
                <a:solidFill>
                  <a:schemeClr val="bg1"/>
                </a:solidFill>
                <a:latin typeface="Arial" pitchFamily="34" charset="0"/>
              </a:rPr>
              <a:t>était</a:t>
            </a:r>
            <a:r>
              <a:rPr lang="en-US" sz="1600" b="1" i="1" dirty="0" smtClean="0">
                <a:solidFill>
                  <a:schemeClr val="bg1"/>
                </a:solidFill>
                <a:latin typeface="Arial" pitchFamily="34" charset="0"/>
              </a:rPr>
              <a:t> au </a:t>
            </a:r>
            <a:r>
              <a:rPr lang="en-US" sz="1600" b="1" i="1" dirty="0" err="1" smtClean="0">
                <a:solidFill>
                  <a:schemeClr val="bg1"/>
                </a:solidFill>
                <a:latin typeface="Arial" pitchFamily="34" charset="0"/>
              </a:rPr>
              <a:t>Sénégal</a:t>
            </a:r>
            <a:endParaRPr lang="en-US" sz="1600" b="1" i="1" dirty="0" smtClean="0">
              <a:solidFill>
                <a:schemeClr val="bg1"/>
              </a:solidFill>
              <a:latin typeface="Arial" pitchFamily="34" charset="0"/>
            </a:endParaRPr>
          </a:p>
          <a:p>
            <a:pPr marL="688975" lvl="0" indent="-177800">
              <a:spcAft>
                <a:spcPts val="0"/>
              </a:spcAft>
              <a:buFont typeface="+mj-lt"/>
              <a:buAutoNum type="arabicPeriod"/>
            </a:pPr>
            <a:r>
              <a:rPr lang="en-US" sz="1600" b="1" i="1" dirty="0" smtClean="0">
                <a:solidFill>
                  <a:schemeClr val="bg1"/>
                </a:solidFill>
                <a:latin typeface="Arial" pitchFamily="34" charset="0"/>
              </a:rPr>
              <a:t>Le </a:t>
            </a:r>
            <a:r>
              <a:rPr lang="en-US" sz="1600" b="1" i="1" dirty="0" err="1" smtClean="0">
                <a:solidFill>
                  <a:schemeClr val="bg1"/>
                </a:solidFill>
                <a:latin typeface="Arial" pitchFamily="34" charset="0"/>
              </a:rPr>
              <a:t>paiement</a:t>
            </a:r>
            <a:r>
              <a:rPr lang="en-US" sz="1600" b="1" i="1" dirty="0" smtClean="0">
                <a:solidFill>
                  <a:schemeClr val="bg1"/>
                </a:solidFill>
                <a:latin typeface="Arial" pitchFamily="34" charset="0"/>
              </a:rPr>
              <a:t> se fait en devise locale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Difficultés</a:t>
            </a:r>
            <a:r>
              <a:rPr lang="en-US" dirty="0" smtClean="0"/>
              <a:t> </a:t>
            </a:r>
            <a:r>
              <a:rPr lang="en-US" dirty="0" err="1" smtClean="0"/>
              <a:t>sur</a:t>
            </a:r>
            <a:r>
              <a:rPr lang="en-US" dirty="0" smtClean="0"/>
              <a:t> les </a:t>
            </a:r>
            <a:r>
              <a:rPr lang="en-US" dirty="0" err="1" smtClean="0"/>
              <a:t>données</a:t>
            </a:r>
            <a:r>
              <a:rPr lang="en-US" dirty="0" smtClean="0"/>
              <a:t>: Prix </a:t>
            </a:r>
            <a:r>
              <a:rPr lang="en-US" dirty="0" err="1" smtClean="0"/>
              <a:t>observés</a:t>
            </a:r>
            <a:r>
              <a:rPr lang="en-US" dirty="0" smtClean="0"/>
              <a:t>(I)</a:t>
            </a:r>
            <a:endParaRPr lang="en-US" dirty="0"/>
          </a:p>
        </p:txBody>
      </p:sp>
      <p:sp>
        <p:nvSpPr>
          <p:cNvPr id="8" name="Rectangle 1"/>
          <p:cNvSpPr>
            <a:spLocks noChangeArrowheads="1"/>
          </p:cNvSpPr>
          <p:nvPr/>
        </p:nvSpPr>
        <p:spPr bwMode="auto">
          <a:xfrm>
            <a:off x="395536" y="2149981"/>
            <a:ext cx="83529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Produits</a:t>
            </a:r>
            <a:r>
              <a:rPr lang="en-US" sz="2000" dirty="0" smtClean="0">
                <a:latin typeface="Arial" pitchFamily="34" charset="0"/>
              </a:rPr>
              <a:t> non-</a:t>
            </a:r>
            <a:r>
              <a:rPr lang="en-US" sz="2000" dirty="0" err="1" smtClean="0">
                <a:latin typeface="Arial" pitchFamily="34" charset="0"/>
              </a:rPr>
              <a:t>échangeable</a:t>
            </a:r>
            <a:r>
              <a:rPr lang="en-US" sz="2000" dirty="0" smtClean="0">
                <a:latin typeface="Arial" pitchFamily="34" charset="0"/>
              </a:rPr>
              <a:t> : </a:t>
            </a:r>
            <a:r>
              <a:rPr lang="en-US" sz="2000" dirty="0" err="1" smtClean="0">
                <a:latin typeface="Arial" pitchFamily="34" charset="0"/>
              </a:rPr>
              <a:t>méthodes</a:t>
            </a:r>
            <a:r>
              <a:rPr lang="en-US" sz="2000" dirty="0" smtClean="0">
                <a:latin typeface="Arial" pitchFamily="34" charset="0"/>
              </a:rPr>
              <a:t> alternatives </a:t>
            </a:r>
          </a:p>
          <a:p>
            <a:pPr marL="914400" lvl="1" indent="-457200">
              <a:spcAft>
                <a:spcPts val="1200"/>
              </a:spcAft>
              <a:buFont typeface="Wingdings" pitchFamily="2" charset="2"/>
              <a:buChar char="§"/>
            </a:pPr>
            <a:r>
              <a:rPr lang="en-US" sz="2000" dirty="0" smtClean="0">
                <a:latin typeface="Arial" pitchFamily="34" charset="0"/>
              </a:rPr>
              <a:t>Le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est</a:t>
            </a:r>
            <a:r>
              <a:rPr lang="en-US" sz="2000" dirty="0" smtClean="0">
                <a:latin typeface="Arial" pitchFamily="34" charset="0"/>
              </a:rPr>
              <a:t> </a:t>
            </a:r>
            <a:r>
              <a:rPr lang="en-US" sz="2000" dirty="0" err="1" smtClean="0">
                <a:latin typeface="Arial" pitchFamily="34" charset="0"/>
              </a:rPr>
              <a:t>il</a:t>
            </a:r>
            <a:r>
              <a:rPr lang="en-US" sz="2000" dirty="0" smtClean="0">
                <a:latin typeface="Arial" pitchFamily="34" charset="0"/>
              </a:rPr>
              <a:t> </a:t>
            </a:r>
            <a:r>
              <a:rPr lang="en-US" sz="2000" dirty="0" err="1" smtClean="0">
                <a:latin typeface="Arial" pitchFamily="34" charset="0"/>
              </a:rPr>
              <a:t>vraiment</a:t>
            </a:r>
            <a:r>
              <a:rPr lang="en-US" sz="2000" dirty="0" smtClean="0">
                <a:latin typeface="Arial" pitchFamily="34" charset="0"/>
              </a:rPr>
              <a:t> non-</a:t>
            </a:r>
            <a:r>
              <a:rPr lang="en-US" sz="2000" dirty="0" err="1" smtClean="0">
                <a:latin typeface="Arial" pitchFamily="34" charset="0"/>
              </a:rPr>
              <a:t>échangeable</a:t>
            </a:r>
            <a:r>
              <a:rPr lang="en-US" sz="2000" dirty="0" smtClean="0">
                <a:latin typeface="Arial" pitchFamily="34" charset="0"/>
              </a:rPr>
              <a:t> ? </a:t>
            </a:r>
          </a:p>
          <a:p>
            <a:pPr marL="914400" lvl="1" indent="-457200">
              <a:spcAft>
                <a:spcPts val="1200"/>
              </a:spcAft>
              <a:buFont typeface="Wingdings" pitchFamily="2" charset="2"/>
              <a:buChar char="§"/>
            </a:pPr>
            <a:r>
              <a:rPr lang="en-US" sz="2000" dirty="0" err="1" smtClean="0">
                <a:latin typeface="Arial" pitchFamily="34" charset="0"/>
              </a:rPr>
              <a:t>Calcul</a:t>
            </a:r>
            <a:r>
              <a:rPr lang="en-US" sz="2000" dirty="0" smtClean="0">
                <a:latin typeface="Arial" pitchFamily="34" charset="0"/>
              </a:rPr>
              <a:t> des </a:t>
            </a:r>
            <a:r>
              <a:rPr lang="en-US" sz="2000" dirty="0" err="1" smtClean="0">
                <a:latin typeface="Arial" pitchFamily="34" charset="0"/>
              </a:rPr>
              <a:t>écarts</a:t>
            </a:r>
            <a:r>
              <a:rPr lang="en-US" sz="2000" dirty="0" smtClean="0">
                <a:latin typeface="Arial" pitchFamily="34" charset="0"/>
              </a:rPr>
              <a:t> et </a:t>
            </a:r>
            <a:r>
              <a:rPr lang="en-US" sz="2000" dirty="0" err="1" smtClean="0">
                <a:latin typeface="Arial" pitchFamily="34" charset="0"/>
              </a:rPr>
              <a:t>indicateurs</a:t>
            </a:r>
            <a:r>
              <a:rPr lang="en-US" sz="2000" dirty="0" smtClean="0">
                <a:latin typeface="Arial" pitchFamily="34" charset="0"/>
              </a:rPr>
              <a:t> : </a:t>
            </a:r>
          </a:p>
          <a:p>
            <a:pPr marL="1371600" lvl="2" indent="-457200">
              <a:spcAft>
                <a:spcPts val="1200"/>
              </a:spcAft>
              <a:buFont typeface="Wingdings" pitchFamily="2" charset="2"/>
              <a:buChar char="§"/>
            </a:pPr>
            <a:r>
              <a:rPr lang="en-US" sz="2000" dirty="0" err="1" smtClean="0">
                <a:latin typeface="Arial" pitchFamily="34" charset="0"/>
              </a:rPr>
              <a:t>Utilisation</a:t>
            </a:r>
            <a:r>
              <a:rPr lang="en-US" sz="2000" dirty="0" smtClean="0">
                <a:latin typeface="Arial" pitchFamily="34" charset="0"/>
              </a:rPr>
              <a:t> d’un </a:t>
            </a:r>
            <a:r>
              <a:rPr lang="en-US" sz="2000" dirty="0" err="1" smtClean="0">
                <a:latin typeface="Arial" pitchFamily="34" charset="0"/>
              </a:rPr>
              <a:t>produit</a:t>
            </a:r>
            <a:r>
              <a:rPr lang="en-US" sz="2000" dirty="0" smtClean="0">
                <a:latin typeface="Arial" pitchFamily="34" charset="0"/>
              </a:rPr>
              <a:t> de substitution pour le prix de </a:t>
            </a:r>
            <a:r>
              <a:rPr lang="en-US" sz="2000" dirty="0" err="1" smtClean="0">
                <a:latin typeface="Arial" pitchFamily="34" charset="0"/>
              </a:rPr>
              <a:t>référence</a:t>
            </a:r>
            <a:r>
              <a:rPr lang="en-US" sz="2000" dirty="0" smtClean="0">
                <a:latin typeface="Arial" pitchFamily="34" charset="0"/>
              </a:rPr>
              <a:t> (ex : manioc et </a:t>
            </a:r>
            <a:r>
              <a:rPr lang="en-US" sz="2000" dirty="0" err="1" smtClean="0">
                <a:latin typeface="Arial" pitchFamily="34" charset="0"/>
              </a:rPr>
              <a:t>maïs</a:t>
            </a:r>
            <a:r>
              <a:rPr lang="en-US" sz="2000" dirty="0" smtClean="0">
                <a:latin typeface="Arial" pitchFamily="34" charset="0"/>
              </a:rPr>
              <a:t>) en </a:t>
            </a:r>
            <a:r>
              <a:rPr lang="en-US" sz="2000" dirty="0" err="1" smtClean="0">
                <a:latin typeface="Arial" pitchFamily="34" charset="0"/>
              </a:rPr>
              <a:t>prenant</a:t>
            </a:r>
            <a:r>
              <a:rPr lang="en-US" sz="2000" dirty="0" smtClean="0">
                <a:latin typeface="Arial" pitchFamily="34" charset="0"/>
              </a:rPr>
              <a:t> en </a:t>
            </a:r>
            <a:r>
              <a:rPr lang="en-US" sz="2000" dirty="0" err="1" smtClean="0">
                <a:latin typeface="Arial" pitchFamily="34" charset="0"/>
              </a:rPr>
              <a:t>compte</a:t>
            </a:r>
            <a:r>
              <a:rPr lang="en-US" sz="2000" dirty="0" smtClean="0">
                <a:latin typeface="Arial" pitchFamily="34" charset="0"/>
              </a:rPr>
              <a:t> les </a:t>
            </a:r>
            <a:r>
              <a:rPr lang="en-US" sz="2000" dirty="0" err="1" smtClean="0">
                <a:latin typeface="Arial" pitchFamily="34" charset="0"/>
              </a:rPr>
              <a:t>différences</a:t>
            </a:r>
            <a:r>
              <a:rPr lang="en-US" sz="2000" dirty="0" smtClean="0">
                <a:latin typeface="Arial" pitchFamily="34" charset="0"/>
              </a:rPr>
              <a:t> </a:t>
            </a:r>
            <a:r>
              <a:rPr lang="en-US" sz="2000" dirty="0" err="1" smtClean="0">
                <a:latin typeface="Arial" pitchFamily="34" charset="0"/>
              </a:rPr>
              <a:t>potentielles</a:t>
            </a:r>
            <a:r>
              <a:rPr lang="en-US" sz="2000" dirty="0" smtClean="0">
                <a:latin typeface="Arial" pitchFamily="34" charset="0"/>
              </a:rPr>
              <a:t> de </a:t>
            </a:r>
            <a:r>
              <a:rPr lang="en-US" sz="2000" dirty="0" err="1" smtClean="0">
                <a:latin typeface="Arial" pitchFamily="34" charset="0"/>
              </a:rPr>
              <a:t>qualité</a:t>
            </a:r>
            <a:r>
              <a:rPr lang="en-US" sz="2000" dirty="0" smtClean="0">
                <a:latin typeface="Arial" pitchFamily="34" charset="0"/>
              </a:rPr>
              <a:t> et de </a:t>
            </a:r>
            <a:r>
              <a:rPr lang="en-US" sz="2000" dirty="0" err="1" smtClean="0">
                <a:latin typeface="Arial" pitchFamily="34" charset="0"/>
              </a:rPr>
              <a:t>quantité</a:t>
            </a:r>
            <a:endParaRPr lang="en-US" sz="2000" dirty="0" smtClean="0">
              <a:latin typeface="Arial" pitchFamily="34" charset="0"/>
            </a:endParaRPr>
          </a:p>
          <a:p>
            <a:pPr marL="914400" lvl="1" indent="-457200">
              <a:spcAft>
                <a:spcPts val="1200"/>
              </a:spcAft>
              <a:buFont typeface="Wingdings" pitchFamily="2" charset="2"/>
              <a:buChar char="§"/>
            </a:pPr>
            <a:r>
              <a:rPr lang="en-US" sz="2000" dirty="0" err="1" smtClean="0">
                <a:latin typeface="Arial" pitchFamily="34" charset="0"/>
              </a:rPr>
              <a:t>Considérant</a:t>
            </a:r>
            <a:r>
              <a:rPr lang="en-US" sz="2000" dirty="0" smtClean="0">
                <a:latin typeface="Arial" pitchFamily="34" charset="0"/>
              </a:rPr>
              <a:t> un </a:t>
            </a:r>
            <a:r>
              <a:rPr lang="en-US" sz="2000" dirty="0" err="1" smtClean="0">
                <a:latin typeface="Arial" pitchFamily="34" charset="0"/>
              </a:rPr>
              <a:t>écart</a:t>
            </a:r>
            <a:r>
              <a:rPr lang="en-US" sz="2000" dirty="0" smtClean="0">
                <a:latin typeface="Arial" pitchFamily="34" charset="0"/>
              </a:rPr>
              <a:t> </a:t>
            </a:r>
            <a:r>
              <a:rPr lang="en-US" sz="2000" dirty="0" err="1" smtClean="0">
                <a:latin typeface="Arial" pitchFamily="34" charset="0"/>
              </a:rPr>
              <a:t>zéro</a:t>
            </a:r>
            <a:r>
              <a:rPr lang="en-US" sz="2000" dirty="0" smtClean="0">
                <a:latin typeface="Arial" pitchFamily="34" charset="0"/>
              </a:rPr>
              <a:t> </a:t>
            </a:r>
          </a:p>
          <a:p>
            <a:pPr marL="1371600" lvl="2" indent="-457200">
              <a:spcAft>
                <a:spcPts val="1200"/>
              </a:spcAft>
              <a:buFont typeface="Wingdings" pitchFamily="2" charset="2"/>
              <a:buChar char="§"/>
            </a:pPr>
            <a:r>
              <a:rPr lang="en-US" sz="2000" dirty="0" err="1" smtClean="0">
                <a:latin typeface="Arial" pitchFamily="34" charset="0"/>
              </a:rPr>
              <a:t>Calcul</a:t>
            </a:r>
            <a:r>
              <a:rPr lang="en-US" sz="2000" dirty="0" smtClean="0">
                <a:latin typeface="Arial" pitchFamily="34" charset="0"/>
              </a:rPr>
              <a:t> du ratio </a:t>
            </a:r>
            <a:r>
              <a:rPr lang="en-US" sz="2000" dirty="0" err="1" smtClean="0">
                <a:latin typeface="Arial" pitchFamily="34" charset="0"/>
              </a:rPr>
              <a:t>coût</a:t>
            </a:r>
            <a:r>
              <a:rPr lang="en-US" sz="2000" dirty="0" smtClean="0">
                <a:latin typeface="Arial" pitchFamily="34" charset="0"/>
              </a:rPr>
              <a:t>/prix pour le </a:t>
            </a:r>
            <a:r>
              <a:rPr lang="en-US" sz="2000" dirty="0" err="1" smtClean="0">
                <a:latin typeface="Arial" pitchFamily="34" charset="0"/>
              </a:rPr>
              <a:t>produit</a:t>
            </a:r>
            <a:r>
              <a:rPr lang="en-US" sz="2000" dirty="0" smtClean="0">
                <a:latin typeface="Arial" pitchFamily="34" charset="0"/>
              </a:rPr>
              <a:t> et le comparer au </a:t>
            </a:r>
            <a:r>
              <a:rPr lang="en-US" sz="2000" dirty="0" err="1" smtClean="0">
                <a:latin typeface="Arial" pitchFamily="34" charset="0"/>
              </a:rPr>
              <a:t>substitut</a:t>
            </a:r>
            <a:r>
              <a:rPr lang="en-US" sz="2000" dirty="0" smtClean="0">
                <a:latin typeface="Arial" pitchFamily="34" charset="0"/>
              </a:rPr>
              <a:t> </a:t>
            </a:r>
            <a:r>
              <a:rPr lang="en-US" sz="2000" dirty="0" err="1" smtClean="0">
                <a:latin typeface="Arial" pitchFamily="34" charset="0"/>
              </a:rPr>
              <a:t>potentiel</a:t>
            </a:r>
            <a:endParaRPr lang="en-US" sz="2000" dirty="0" smtClean="0">
              <a:latin typeface="Arial" pitchFamily="34" charset="0"/>
            </a:endParaRPr>
          </a:p>
          <a:p>
            <a:pPr marL="1371600" lvl="2" indent="-457200">
              <a:spcAft>
                <a:spcPts val="1200"/>
              </a:spcAft>
              <a:buFont typeface="Wingdings" pitchFamily="2" charset="2"/>
              <a:buChar char="§"/>
            </a:pPr>
            <a:r>
              <a:rPr lang="en-US" sz="2000" dirty="0" err="1" smtClean="0">
                <a:latin typeface="Arial" pitchFamily="34" charset="0"/>
              </a:rPr>
              <a:t>Entreprendre</a:t>
            </a:r>
            <a:r>
              <a:rPr lang="en-US" sz="2000" dirty="0" smtClean="0">
                <a:latin typeface="Arial" pitchFamily="34" charset="0"/>
              </a:rPr>
              <a:t>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analyse</a:t>
            </a:r>
            <a:r>
              <a:rPr lang="en-US" sz="2000" dirty="0" smtClean="0">
                <a:latin typeface="Arial" pitchFamily="34" charset="0"/>
              </a:rPr>
              <a:t> de la </a:t>
            </a:r>
            <a:r>
              <a:rPr lang="en-US" sz="2000" dirty="0" err="1" smtClean="0">
                <a:latin typeface="Arial" pitchFamily="34" charset="0"/>
              </a:rPr>
              <a:t>chaîne</a:t>
            </a:r>
            <a:r>
              <a:rPr lang="en-US" sz="2000" dirty="0" smtClean="0">
                <a:latin typeface="Arial" pitchFamily="34" charset="0"/>
              </a:rPr>
              <a:t> de </a:t>
            </a:r>
            <a:r>
              <a:rPr lang="en-US" sz="2000" dirty="0" err="1" smtClean="0">
                <a:latin typeface="Arial" pitchFamily="34" charset="0"/>
              </a:rPr>
              <a:t>valeur</a:t>
            </a:r>
            <a:endParaRPr lang="en-US" sz="2000" dirty="0" smtClean="0">
              <a:latin typeface="Arial" pitchFamily="34" charset="0"/>
            </a:endParaRPr>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9" name="Rectangle 8"/>
          <p:cNvSpPr/>
          <p:nvPr/>
        </p:nvSpPr>
        <p:spPr>
          <a:xfrm>
            <a:off x="251520" y="1844824"/>
            <a:ext cx="4104456"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international : prix </a:t>
            </a:r>
            <a:r>
              <a:rPr lang="en-US" b="1" i="1" dirty="0" err="1" smtClean="0">
                <a:solidFill>
                  <a:schemeClr val="bg1"/>
                </a:solidFill>
                <a:latin typeface="Arial" pitchFamily="34" charset="0"/>
              </a:rPr>
              <a:t>étalon</a:t>
            </a:r>
            <a:endParaRPr lang="en-US" b="1" i="1" dirty="0" smtClean="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Difficultés</a:t>
            </a:r>
            <a:r>
              <a:rPr lang="en-US" dirty="0" smtClean="0"/>
              <a:t> </a:t>
            </a:r>
            <a:r>
              <a:rPr lang="en-US" dirty="0" err="1" smtClean="0"/>
              <a:t>sur</a:t>
            </a:r>
            <a:r>
              <a:rPr lang="en-US" dirty="0" smtClean="0"/>
              <a:t> les </a:t>
            </a:r>
            <a:r>
              <a:rPr lang="en-US" dirty="0" err="1" smtClean="0"/>
              <a:t>données</a:t>
            </a:r>
            <a:r>
              <a:rPr lang="en-US" dirty="0" smtClean="0"/>
              <a:t>: Prix </a:t>
            </a:r>
            <a:r>
              <a:rPr lang="en-US" dirty="0" err="1" smtClean="0"/>
              <a:t>observés</a:t>
            </a:r>
            <a:r>
              <a:rPr lang="en-US" dirty="0" smtClean="0"/>
              <a:t> (I)</a:t>
            </a:r>
            <a:endParaRPr lang="en-US" dirty="0"/>
          </a:p>
        </p:txBody>
      </p:sp>
      <p:sp>
        <p:nvSpPr>
          <p:cNvPr id="8" name="Rectangle 1"/>
          <p:cNvSpPr>
            <a:spLocks noChangeArrowheads="1"/>
          </p:cNvSpPr>
          <p:nvPr/>
        </p:nvSpPr>
        <p:spPr bwMode="auto">
          <a:xfrm>
            <a:off x="395536" y="2318101"/>
            <a:ext cx="8352928"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400" dirty="0" smtClean="0">
                <a:latin typeface="Arial" pitchFamily="34" charset="0"/>
              </a:rPr>
              <a:t>Non-</a:t>
            </a:r>
            <a:r>
              <a:rPr lang="en-US" sz="2400" dirty="0" err="1" smtClean="0">
                <a:latin typeface="Arial" pitchFamily="34" charset="0"/>
              </a:rPr>
              <a:t>échangeables</a:t>
            </a:r>
            <a:r>
              <a:rPr lang="en-US" sz="2400" dirty="0" smtClean="0">
                <a:latin typeface="Arial" pitchFamily="34" charset="0"/>
              </a:rPr>
              <a:t>: </a:t>
            </a:r>
            <a:r>
              <a:rPr lang="en-US" sz="2400" dirty="0" err="1" smtClean="0">
                <a:latin typeface="Arial" pitchFamily="34" charset="0"/>
              </a:rPr>
              <a:t>méthodes</a:t>
            </a:r>
            <a:r>
              <a:rPr lang="en-US" sz="2400" dirty="0" smtClean="0">
                <a:latin typeface="Arial" pitchFamily="34" charset="0"/>
              </a:rPr>
              <a:t> alternatives </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400" dirty="0" err="1" smtClean="0">
                <a:latin typeface="Arial" pitchFamily="34" charset="0"/>
              </a:rPr>
              <a:t>Différents</a:t>
            </a:r>
            <a:r>
              <a:rPr lang="en-US" sz="2400" dirty="0" smtClean="0">
                <a:latin typeface="Arial" pitchFamily="34" charset="0"/>
              </a:rPr>
              <a:t> points </a:t>
            </a:r>
            <a:r>
              <a:rPr lang="en-US" sz="2400" dirty="0" err="1" smtClean="0">
                <a:latin typeface="Arial" pitchFamily="34" charset="0"/>
              </a:rPr>
              <a:t>d’entrée</a:t>
            </a:r>
            <a:r>
              <a:rPr lang="en-US" sz="2400" dirty="0" smtClean="0">
                <a:latin typeface="Arial" pitchFamily="34" charset="0"/>
              </a:rPr>
              <a:t> pour les importations</a:t>
            </a:r>
          </a:p>
          <a:p>
            <a:pPr marL="914400" lvl="1" indent="-457200">
              <a:spcAft>
                <a:spcPts val="1200"/>
              </a:spcAft>
              <a:buFont typeface="Wingdings" pitchFamily="2" charset="2"/>
              <a:buChar char="§"/>
            </a:pPr>
            <a:r>
              <a:rPr lang="en-US" sz="2400" dirty="0" err="1" smtClean="0">
                <a:latin typeface="Arial" pitchFamily="34" charset="0"/>
              </a:rPr>
              <a:t>Différentiation</a:t>
            </a:r>
            <a:r>
              <a:rPr lang="en-US" sz="2400" dirty="0" smtClean="0">
                <a:latin typeface="Arial" pitchFamily="34" charset="0"/>
              </a:rPr>
              <a:t> </a:t>
            </a:r>
            <a:r>
              <a:rPr lang="en-US" sz="2400" dirty="0" err="1" smtClean="0">
                <a:latin typeface="Arial" pitchFamily="34" charset="0"/>
              </a:rPr>
              <a:t>spatiale</a:t>
            </a:r>
            <a:r>
              <a:rPr lang="en-US" sz="2400" dirty="0" smtClean="0">
                <a:latin typeface="Arial" pitchFamily="34" charset="0"/>
              </a:rPr>
              <a:t> [</a:t>
            </a:r>
            <a:r>
              <a:rPr lang="en-US" sz="2400" dirty="0" err="1" smtClean="0">
                <a:latin typeface="Arial" pitchFamily="34" charset="0"/>
              </a:rPr>
              <a:t>moyennes</a:t>
            </a:r>
            <a:r>
              <a:rPr lang="en-US" sz="2400" dirty="0" smtClean="0">
                <a:latin typeface="Arial" pitchFamily="34" charset="0"/>
              </a:rPr>
              <a:t> </a:t>
            </a:r>
            <a:r>
              <a:rPr lang="en-US" sz="2400" dirty="0" err="1" smtClean="0">
                <a:latin typeface="Arial" pitchFamily="34" charset="0"/>
              </a:rPr>
              <a:t>pondérées</a:t>
            </a:r>
            <a:r>
              <a:rPr lang="en-US" sz="2400" dirty="0" smtClean="0">
                <a:latin typeface="Arial" pitchFamily="34" charset="0"/>
              </a:rPr>
              <a:t>/ estimations multiples]</a:t>
            </a:r>
          </a:p>
          <a:p>
            <a:pPr marL="457200" indent="-457200">
              <a:spcAft>
                <a:spcPts val="1200"/>
              </a:spcAft>
              <a:buFont typeface="Wingdings" pitchFamily="2" charset="2"/>
              <a:buChar char="§"/>
            </a:pPr>
            <a:r>
              <a:rPr lang="en-US" sz="2400" dirty="0" err="1" smtClean="0">
                <a:latin typeface="Arial" pitchFamily="34" charset="0"/>
              </a:rPr>
              <a:t>Différents</a:t>
            </a:r>
            <a:r>
              <a:rPr lang="en-US" sz="2400" dirty="0" smtClean="0">
                <a:latin typeface="Arial" pitchFamily="34" charset="0"/>
              </a:rPr>
              <a:t> prix </a:t>
            </a:r>
            <a:r>
              <a:rPr lang="en-US" sz="2400" dirty="0" err="1" smtClean="0">
                <a:latin typeface="Arial" pitchFamily="34" charset="0"/>
              </a:rPr>
              <a:t>durant</a:t>
            </a:r>
            <a:r>
              <a:rPr lang="en-US" sz="2400" dirty="0" smtClean="0">
                <a:latin typeface="Arial" pitchFamily="34" charset="0"/>
              </a:rPr>
              <a:t> </a:t>
            </a:r>
            <a:r>
              <a:rPr lang="en-US" sz="2400" dirty="0" err="1" smtClean="0">
                <a:latin typeface="Arial" pitchFamily="34" charset="0"/>
              </a:rPr>
              <a:t>l’année</a:t>
            </a:r>
            <a:r>
              <a:rPr lang="en-US" sz="2400" dirty="0" smtClean="0">
                <a:latin typeface="Arial" pitchFamily="34" charset="0"/>
              </a:rPr>
              <a:t> [</a:t>
            </a:r>
            <a:r>
              <a:rPr lang="en-US" sz="2400" dirty="0" err="1" smtClean="0">
                <a:latin typeface="Arial" pitchFamily="34" charset="0"/>
              </a:rPr>
              <a:t>variabilité</a:t>
            </a:r>
            <a:r>
              <a:rPr lang="en-US" sz="2400" dirty="0" smtClean="0">
                <a:latin typeface="Arial" pitchFamily="34" charset="0"/>
              </a:rPr>
              <a:t> </a:t>
            </a:r>
            <a:r>
              <a:rPr lang="en-US" sz="2400" dirty="0" err="1" smtClean="0">
                <a:latin typeface="Arial" pitchFamily="34" charset="0"/>
              </a:rPr>
              <a:t>saisonnière</a:t>
            </a:r>
            <a:r>
              <a:rPr lang="en-US" sz="2400" dirty="0" smtClean="0">
                <a:latin typeface="Arial" pitchFamily="34" charset="0"/>
              </a:rPr>
              <a:t>]</a:t>
            </a:r>
          </a:p>
          <a:p>
            <a:pPr marL="914400" lvl="1" indent="-457200">
              <a:spcAft>
                <a:spcPts val="1200"/>
              </a:spcAft>
              <a:buFont typeface="Wingdings" pitchFamily="2" charset="2"/>
              <a:buChar char="§"/>
            </a:pPr>
            <a:r>
              <a:rPr lang="en-US" sz="2400" dirty="0" err="1" smtClean="0">
                <a:latin typeface="Arial" pitchFamily="34" charset="0"/>
              </a:rPr>
              <a:t>Différentiation</a:t>
            </a:r>
            <a:r>
              <a:rPr lang="en-US" sz="2400" dirty="0" smtClean="0">
                <a:latin typeface="Arial" pitchFamily="34" charset="0"/>
              </a:rPr>
              <a:t> </a:t>
            </a:r>
            <a:r>
              <a:rPr lang="en-US" sz="2400" dirty="0" err="1" smtClean="0">
                <a:latin typeface="Arial" pitchFamily="34" charset="0"/>
              </a:rPr>
              <a:t>temporelle</a:t>
            </a:r>
            <a:r>
              <a:rPr lang="en-US" sz="2400" dirty="0" smtClean="0">
                <a:latin typeface="Arial" pitchFamily="34" charset="0"/>
              </a:rPr>
              <a:t> [</a:t>
            </a:r>
            <a:r>
              <a:rPr lang="en-US" sz="2400" dirty="0" err="1" smtClean="0">
                <a:latin typeface="Arial" pitchFamily="34" charset="0"/>
              </a:rPr>
              <a:t>moyennes</a:t>
            </a:r>
            <a:r>
              <a:rPr lang="en-US" sz="2400" dirty="0" smtClean="0">
                <a:latin typeface="Arial" pitchFamily="34" charset="0"/>
              </a:rPr>
              <a:t> </a:t>
            </a:r>
            <a:r>
              <a:rPr lang="en-US" sz="2400" dirty="0" err="1" smtClean="0">
                <a:latin typeface="Arial" pitchFamily="34" charset="0"/>
              </a:rPr>
              <a:t>pondérées</a:t>
            </a:r>
            <a:r>
              <a:rPr lang="en-US" sz="2400" dirty="0" smtClean="0">
                <a:latin typeface="Arial" pitchFamily="34" charset="0"/>
              </a:rPr>
              <a:t>/ estimations multiples]</a:t>
            </a:r>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9" name="Rectangle 8"/>
          <p:cNvSpPr/>
          <p:nvPr/>
        </p:nvSpPr>
        <p:spPr>
          <a:xfrm>
            <a:off x="251520" y="1844824"/>
            <a:ext cx="4104456"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international : Prix </a:t>
            </a:r>
            <a:r>
              <a:rPr lang="en-US" b="1" i="1" dirty="0" err="1" smtClean="0">
                <a:solidFill>
                  <a:schemeClr val="bg1"/>
                </a:solidFill>
                <a:latin typeface="Arial" pitchFamily="34" charset="0"/>
              </a:rPr>
              <a:t>étalon</a:t>
            </a:r>
            <a:endParaRPr lang="en-US" b="1" i="1" dirty="0" smtClean="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Difficultés</a:t>
            </a:r>
            <a:r>
              <a:rPr lang="en-US" dirty="0" smtClean="0"/>
              <a:t> </a:t>
            </a:r>
            <a:r>
              <a:rPr lang="en-US" dirty="0" err="1" smtClean="0"/>
              <a:t>sur</a:t>
            </a:r>
            <a:r>
              <a:rPr lang="en-US" dirty="0" smtClean="0"/>
              <a:t> les </a:t>
            </a:r>
            <a:r>
              <a:rPr lang="en-US" dirty="0" err="1" smtClean="0"/>
              <a:t>données</a:t>
            </a:r>
            <a:r>
              <a:rPr lang="en-US" dirty="0" smtClean="0"/>
              <a:t>: Prix </a:t>
            </a:r>
            <a:r>
              <a:rPr lang="en-US" dirty="0" err="1" smtClean="0"/>
              <a:t>observés</a:t>
            </a:r>
            <a:r>
              <a:rPr lang="en-US" dirty="0" smtClean="0"/>
              <a:t> (II)</a:t>
            </a:r>
            <a:endParaRPr lang="en-US" dirty="0"/>
          </a:p>
        </p:txBody>
      </p:sp>
      <p:sp>
        <p:nvSpPr>
          <p:cNvPr id="7" name="Rectangle 6"/>
          <p:cNvSpPr/>
          <p:nvPr/>
        </p:nvSpPr>
        <p:spPr>
          <a:xfrm>
            <a:off x="251520" y="184482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Domestique</a:t>
            </a:r>
            <a:endParaRPr lang="en-US" b="1" i="1" dirty="0" smtClean="0">
              <a:solidFill>
                <a:schemeClr val="bg1"/>
              </a:solidFill>
              <a:latin typeface="Arial" pitchFamily="34" charset="0"/>
            </a:endParaRPr>
          </a:p>
        </p:txBody>
      </p:sp>
      <p:sp>
        <p:nvSpPr>
          <p:cNvPr id="8" name="Rectangle 1"/>
          <p:cNvSpPr>
            <a:spLocks noChangeArrowheads="1"/>
          </p:cNvSpPr>
          <p:nvPr/>
        </p:nvSpPr>
        <p:spPr bwMode="auto">
          <a:xfrm>
            <a:off x="612576" y="2492897"/>
            <a:ext cx="77758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Reflète</a:t>
            </a:r>
            <a:r>
              <a:rPr lang="en-US" sz="2000" dirty="0" smtClean="0">
                <a:latin typeface="Arial" pitchFamily="34" charset="0"/>
              </a:rPr>
              <a:t> le prix </a:t>
            </a:r>
            <a:r>
              <a:rPr lang="en-US" sz="2000" dirty="0" err="1" smtClean="0">
                <a:latin typeface="Arial" pitchFamily="34" charset="0"/>
              </a:rPr>
              <a:t>reçu</a:t>
            </a:r>
            <a:r>
              <a:rPr lang="en-US" sz="2000" dirty="0" smtClean="0">
                <a:latin typeface="Arial" pitchFamily="34" charset="0"/>
              </a:rPr>
              <a:t> par les </a:t>
            </a:r>
            <a:r>
              <a:rPr lang="en-US" sz="2000" dirty="0" err="1" smtClean="0">
                <a:latin typeface="Arial" pitchFamily="34" charset="0"/>
              </a:rPr>
              <a:t>producteurs</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le pays</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Idéalement</a:t>
            </a:r>
            <a:r>
              <a:rPr lang="en-US" sz="2000" dirty="0" smtClean="0">
                <a:latin typeface="Arial" pitchFamily="34" charset="0"/>
              </a:rPr>
              <a:t>, </a:t>
            </a:r>
            <a:r>
              <a:rPr lang="en-US" sz="2000" dirty="0" err="1" smtClean="0">
                <a:latin typeface="Arial" pitchFamily="34" charset="0"/>
              </a:rPr>
              <a:t>devrait</a:t>
            </a:r>
            <a:r>
              <a:rPr lang="en-US" sz="2000" dirty="0" smtClean="0">
                <a:latin typeface="Arial" pitchFamily="34" charset="0"/>
              </a:rPr>
              <a:t> </a:t>
            </a:r>
            <a:r>
              <a:rPr lang="en-US" sz="2000" dirty="0" err="1" smtClean="0">
                <a:latin typeface="Arial" pitchFamily="34" charset="0"/>
              </a:rPr>
              <a:t>être</a:t>
            </a:r>
            <a:r>
              <a:rPr lang="en-US" sz="2000" dirty="0" smtClean="0">
                <a:latin typeface="Arial" pitchFamily="34" charset="0"/>
              </a:rPr>
              <a:t> un prix à la </a:t>
            </a:r>
            <a:r>
              <a:rPr lang="en-US" sz="2000" dirty="0" err="1" smtClean="0">
                <a:latin typeface="Arial" pitchFamily="34" charset="0"/>
              </a:rPr>
              <a:t>ferme</a:t>
            </a:r>
            <a:endParaRPr lang="en-US" sz="2000" dirty="0" smtClean="0">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Obtenu</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les </a:t>
            </a:r>
            <a:r>
              <a:rPr lang="en-US" sz="2000" dirty="0" err="1" smtClean="0">
                <a:latin typeface="Arial" pitchFamily="34" charset="0"/>
              </a:rPr>
              <a:t>statistiques</a:t>
            </a:r>
            <a:r>
              <a:rPr lang="en-US" sz="2000" dirty="0" smtClean="0">
                <a:latin typeface="Arial" pitchFamily="34" charset="0"/>
              </a:rPr>
              <a:t> </a:t>
            </a:r>
            <a:r>
              <a:rPr lang="en-US" sz="2000" dirty="0" err="1" smtClean="0">
                <a:latin typeface="Arial" pitchFamily="34" charset="0"/>
              </a:rPr>
              <a:t>nationales</a:t>
            </a:r>
            <a:r>
              <a:rPr lang="en-US" sz="2000" dirty="0" smtClean="0">
                <a:latin typeface="Arial" pitchFamily="34" charset="0"/>
              </a:rPr>
              <a:t>, les </a:t>
            </a:r>
            <a:r>
              <a:rPr lang="en-US" sz="2000" dirty="0" err="1" smtClean="0">
                <a:latin typeface="Arial" pitchFamily="34" charset="0"/>
              </a:rPr>
              <a:t>recensements</a:t>
            </a:r>
            <a:r>
              <a:rPr lang="en-US" sz="2000" dirty="0" smtClean="0">
                <a:latin typeface="Arial" pitchFamily="34" charset="0"/>
              </a:rPr>
              <a:t> </a:t>
            </a:r>
            <a:r>
              <a:rPr lang="en-US" sz="2000" dirty="0" err="1" smtClean="0">
                <a:latin typeface="Arial" pitchFamily="34" charset="0"/>
              </a:rPr>
              <a:t>agricoles</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les </a:t>
            </a:r>
            <a:r>
              <a:rPr lang="en-US" sz="2000" dirty="0" err="1" smtClean="0">
                <a:latin typeface="Arial" pitchFamily="34" charset="0"/>
              </a:rPr>
              <a:t>sondages</a:t>
            </a:r>
            <a:r>
              <a:rPr lang="en-US" sz="2000" dirty="0" smtClean="0">
                <a:latin typeface="Arial" pitchFamily="34" charset="0"/>
              </a:rPr>
              <a:t> </a:t>
            </a:r>
            <a:r>
              <a:rPr lang="en-US" sz="2000" dirty="0" err="1" smtClean="0">
                <a:latin typeface="Arial" pitchFamily="34" charset="0"/>
              </a:rPr>
              <a:t>nationaux</a:t>
            </a:r>
            <a:endParaRPr lang="en-US" sz="2000" dirty="0" smtClean="0">
              <a:latin typeface="Arial" pitchFamily="34" charset="0"/>
            </a:endParaRPr>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srcRect/>
          <a:stretch>
            <a:fillRect/>
          </a:stretch>
        </p:blipFill>
        <p:spPr bwMode="auto">
          <a:xfrm>
            <a:off x="0" y="2027659"/>
            <a:ext cx="4890857" cy="3294645"/>
          </a:xfrm>
          <a:prstGeom prst="rect">
            <a:avLst/>
          </a:prstGeom>
          <a:noFill/>
          <a:ln w="9525">
            <a:noFill/>
            <a:miter lim="800000"/>
            <a:headEnd/>
            <a:tailEnd/>
          </a:ln>
        </p:spPr>
      </p:pic>
      <p:sp>
        <p:nvSpPr>
          <p:cNvPr id="36" name="Rectangle 35"/>
          <p:cNvSpPr/>
          <p:nvPr/>
        </p:nvSpPr>
        <p:spPr>
          <a:xfrm>
            <a:off x="4071934" y="4857759"/>
            <a:ext cx="1004122" cy="338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CIF</a:t>
            </a:r>
          </a:p>
          <a:p>
            <a:pPr algn="ctr"/>
            <a:r>
              <a:rPr lang="en-US" dirty="0" smtClean="0"/>
              <a:t>(USD/</a:t>
            </a:r>
            <a:r>
              <a:rPr lang="en-US" dirty="0" err="1" smtClean="0"/>
              <a:t>Tonne</a:t>
            </a:r>
            <a:r>
              <a:rPr lang="en-US" dirty="0" smtClean="0"/>
              <a:t>)</a:t>
            </a:r>
            <a:endParaRPr lang="en-US" dirty="0"/>
          </a:p>
        </p:txBody>
      </p:sp>
      <p:sp>
        <p:nvSpPr>
          <p:cNvPr id="40" name="Rectangle 39"/>
          <p:cNvSpPr/>
          <p:nvPr/>
        </p:nvSpPr>
        <p:spPr>
          <a:xfrm>
            <a:off x="4071934" y="4286256"/>
            <a:ext cx="1004122" cy="4056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Taux</a:t>
            </a:r>
            <a:r>
              <a:rPr lang="en-US" dirty="0" smtClean="0"/>
              <a:t> de change (FCFA/USD)</a:t>
            </a:r>
            <a:endParaRPr lang="en-US" dirty="0"/>
          </a:p>
        </p:txBody>
      </p:sp>
      <p:cxnSp>
        <p:nvCxnSpPr>
          <p:cNvPr id="53" name="Straight Arrow Connector 52"/>
          <p:cNvCxnSpPr>
            <a:stCxn id="40" idx="1"/>
          </p:cNvCxnSpPr>
          <p:nvPr/>
        </p:nvCxnSpPr>
        <p:spPr>
          <a:xfrm rot="10800000" flipV="1">
            <a:off x="3563888" y="4489106"/>
            <a:ext cx="508046" cy="346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1"/>
          </p:cNvCxnSpPr>
          <p:nvPr/>
        </p:nvCxnSpPr>
        <p:spPr>
          <a:xfrm rot="10800000">
            <a:off x="3563888" y="4835971"/>
            <a:ext cx="508046" cy="190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843808" y="4619946"/>
            <a:ext cx="870936" cy="452127"/>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a:t>
            </a:r>
            <a:r>
              <a:rPr lang="en-US" b="1" i="1" dirty="0" err="1" smtClean="0">
                <a:solidFill>
                  <a:schemeClr val="tx1"/>
                </a:solidFill>
              </a:rPr>
              <a:t>Tonne</a:t>
            </a:r>
            <a:r>
              <a:rPr lang="en-US" b="1" i="1" dirty="0" smtClean="0">
                <a:solidFill>
                  <a:schemeClr val="tx1"/>
                </a:solidFill>
              </a:rPr>
              <a:t>)</a:t>
            </a:r>
            <a:endParaRPr lang="en-US" b="1" i="1" dirty="0">
              <a:solidFill>
                <a:schemeClr val="tx1"/>
              </a:solidFill>
            </a:endParaRPr>
          </a:p>
        </p:txBody>
      </p:sp>
      <p:sp>
        <p:nvSpPr>
          <p:cNvPr id="10" name="Rectangle 9"/>
          <p:cNvSpPr/>
          <p:nvPr/>
        </p:nvSpPr>
        <p:spPr>
          <a:xfrm>
            <a:off x="1643042" y="3212976"/>
            <a:ext cx="1000132" cy="461248"/>
          </a:xfrm>
          <a:prstGeom prst="rect">
            <a:avLst/>
          </a:prstGeom>
          <a:solidFill>
            <a:schemeClr val="tx2">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a:t>
            </a:r>
            <a:r>
              <a:rPr lang="en-US" dirty="0" err="1" smtClean="0"/>
              <a:t>producteur</a:t>
            </a:r>
            <a:r>
              <a:rPr lang="en-US" dirty="0" smtClean="0"/>
              <a:t> (FCFA/</a:t>
            </a:r>
            <a:r>
              <a:rPr lang="en-US" dirty="0" err="1" smtClean="0"/>
              <a:t>Tonne</a:t>
            </a:r>
            <a:r>
              <a:rPr lang="en-US" dirty="0" smtClean="0"/>
              <a:t>)</a:t>
            </a:r>
            <a:endParaRPr lang="en-US" dirty="0"/>
          </a:p>
        </p:txBody>
      </p:sp>
      <p:sp>
        <p:nvSpPr>
          <p:cNvPr id="11" name="Rectangle 10"/>
          <p:cNvSpPr/>
          <p:nvPr/>
        </p:nvSpPr>
        <p:spPr>
          <a:xfrm>
            <a:off x="5796136" y="2171675"/>
            <a:ext cx="29523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smtClean="0"/>
              <a:t>Production du Sorghum  au Mali</a:t>
            </a:r>
            <a:endParaRPr lang="en-US" dirty="0"/>
          </a:p>
        </p:txBody>
      </p:sp>
      <p:sp>
        <p:nvSpPr>
          <p:cNvPr id="12" name="Rounded Rectangle 11"/>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pic>
        <p:nvPicPr>
          <p:cNvPr id="56321" name="Picture 1"/>
          <p:cNvPicPr>
            <a:picLocks noChangeAspect="1" noChangeArrowheads="1"/>
          </p:cNvPicPr>
          <p:nvPr/>
        </p:nvPicPr>
        <p:blipFill>
          <a:blip r:embed="rId4" cstate="print"/>
          <a:srcRect/>
          <a:stretch>
            <a:fillRect/>
          </a:stretch>
        </p:blipFill>
        <p:spPr bwMode="auto">
          <a:xfrm>
            <a:off x="5688632" y="2708920"/>
            <a:ext cx="3275856" cy="2331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Difficultés</a:t>
            </a:r>
            <a:r>
              <a:rPr lang="en-US" dirty="0" smtClean="0"/>
              <a:t> </a:t>
            </a:r>
            <a:r>
              <a:rPr lang="en-US" dirty="0" err="1" smtClean="0"/>
              <a:t>sur</a:t>
            </a:r>
            <a:r>
              <a:rPr lang="en-US" dirty="0" smtClean="0"/>
              <a:t> les </a:t>
            </a:r>
            <a:r>
              <a:rPr lang="en-US" dirty="0" err="1" smtClean="0"/>
              <a:t>données</a:t>
            </a:r>
            <a:r>
              <a:rPr lang="en-US" dirty="0" smtClean="0"/>
              <a:t>: Prix </a:t>
            </a:r>
            <a:r>
              <a:rPr lang="en-US" dirty="0" err="1" smtClean="0"/>
              <a:t>observés</a:t>
            </a:r>
            <a:r>
              <a:rPr lang="en-US" dirty="0" smtClean="0"/>
              <a:t>(II)</a:t>
            </a:r>
            <a:endParaRPr lang="en-US" dirty="0"/>
          </a:p>
        </p:txBody>
      </p:sp>
      <p:sp>
        <p:nvSpPr>
          <p:cNvPr id="7" name="Rectangle 6"/>
          <p:cNvSpPr/>
          <p:nvPr/>
        </p:nvSpPr>
        <p:spPr>
          <a:xfrm>
            <a:off x="285720" y="185736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domestique</a:t>
            </a:r>
            <a:endParaRPr lang="en-US" b="1" i="1" dirty="0" smtClean="0">
              <a:solidFill>
                <a:schemeClr val="bg1"/>
              </a:solidFill>
              <a:latin typeface="Arial" pitchFamily="34" charset="0"/>
            </a:endParaRPr>
          </a:p>
        </p:txBody>
      </p:sp>
      <p:sp>
        <p:nvSpPr>
          <p:cNvPr id="5" name="Rectangle 4"/>
          <p:cNvSpPr/>
          <p:nvPr/>
        </p:nvSpPr>
        <p:spPr>
          <a:xfrm>
            <a:off x="35496" y="2403465"/>
            <a:ext cx="9108504" cy="1477328"/>
          </a:xfrm>
          <a:prstGeom prst="rect">
            <a:avLst/>
          </a:prstGeom>
        </p:spPr>
        <p:txBody>
          <a:bodyPr wrap="square">
            <a:spAutoFit/>
          </a:bodyPr>
          <a:lstStyle/>
          <a:p>
            <a:pPr marL="914400" lvl="1" indent="-457200">
              <a:spcAft>
                <a:spcPts val="1200"/>
              </a:spcAft>
              <a:buFont typeface="Wingdings" pitchFamily="2" charset="2"/>
              <a:buChar char="§"/>
            </a:pPr>
            <a:r>
              <a:rPr lang="en-US" sz="2000" dirty="0" smtClean="0">
                <a:latin typeface="Arial" pitchFamily="34" charset="0"/>
              </a:rPr>
              <a:t>Prix </a:t>
            </a:r>
            <a:r>
              <a:rPr lang="en-US" sz="2000" dirty="0" err="1" smtClean="0">
                <a:latin typeface="Arial" pitchFamily="34" charset="0"/>
              </a:rPr>
              <a:t>producteur</a:t>
            </a:r>
            <a:r>
              <a:rPr lang="en-US" sz="2000" dirty="0" smtClean="0">
                <a:latin typeface="Arial" pitchFamily="34" charset="0"/>
              </a:rPr>
              <a:t> </a:t>
            </a:r>
            <a:r>
              <a:rPr lang="en-US" sz="2000" dirty="0" err="1" smtClean="0">
                <a:latin typeface="Arial" pitchFamily="34" charset="0"/>
              </a:rPr>
              <a:t>introuvable</a:t>
            </a:r>
            <a:r>
              <a:rPr lang="en-US" sz="2000" dirty="0" smtClean="0">
                <a:latin typeface="Arial" pitchFamily="34" charset="0"/>
              </a:rPr>
              <a:t> : </a:t>
            </a:r>
          </a:p>
          <a:p>
            <a:pPr marL="1371600" lvl="2" indent="-457200">
              <a:spcAft>
                <a:spcPts val="1200"/>
              </a:spcAft>
              <a:buFont typeface="+mj-lt"/>
              <a:buAutoNum type="alphaLcPeriod"/>
            </a:pPr>
            <a:r>
              <a:rPr lang="en-US" sz="2000" dirty="0" err="1" smtClean="0">
                <a:latin typeface="Arial" pitchFamily="34" charset="0"/>
              </a:rPr>
              <a:t>Utilisation</a:t>
            </a:r>
            <a:r>
              <a:rPr lang="en-US" sz="2000" dirty="0" smtClean="0">
                <a:latin typeface="Arial" pitchFamily="34" charset="0"/>
              </a:rPr>
              <a:t> d’un prix </a:t>
            </a:r>
            <a:r>
              <a:rPr lang="en-US" sz="2000" dirty="0" err="1" smtClean="0">
                <a:latin typeface="Arial" pitchFamily="34" charset="0"/>
              </a:rPr>
              <a:t>grossiste</a:t>
            </a:r>
            <a:r>
              <a:rPr lang="en-US" sz="2000" dirty="0" smtClean="0">
                <a:latin typeface="Arial" pitchFamily="34" charset="0"/>
              </a:rPr>
              <a:t> le plus </a:t>
            </a:r>
            <a:r>
              <a:rPr lang="en-US" sz="2000" dirty="0" err="1" smtClean="0">
                <a:latin typeface="Arial" pitchFamily="34" charset="0"/>
              </a:rPr>
              <a:t>proche</a:t>
            </a:r>
            <a:r>
              <a:rPr lang="en-US" sz="2000" dirty="0" smtClean="0">
                <a:latin typeface="Arial" pitchFamily="34" charset="0"/>
              </a:rPr>
              <a:t> de la zone de production possible, </a:t>
            </a:r>
            <a:r>
              <a:rPr lang="en-US" sz="2000" dirty="0" err="1" smtClean="0">
                <a:latin typeface="Arial" pitchFamily="34" charset="0"/>
              </a:rPr>
              <a:t>auquel</a:t>
            </a:r>
            <a:r>
              <a:rPr lang="en-US" sz="2000" dirty="0" smtClean="0">
                <a:latin typeface="Arial" pitchFamily="34" charset="0"/>
              </a:rPr>
              <a:t> on </a:t>
            </a:r>
            <a:r>
              <a:rPr lang="en-US" sz="2000" dirty="0" err="1" smtClean="0">
                <a:latin typeface="Arial" pitchFamily="34" charset="0"/>
              </a:rPr>
              <a:t>retranche</a:t>
            </a:r>
            <a:r>
              <a:rPr lang="en-US" sz="2000" dirty="0" smtClean="0">
                <a:latin typeface="Arial" pitchFamily="34" charset="0"/>
              </a:rPr>
              <a:t> les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au </a:t>
            </a:r>
            <a:r>
              <a:rPr lang="en-US" sz="2000" dirty="0" err="1" smtClean="0">
                <a:latin typeface="Arial" pitchFamily="34" charset="0"/>
              </a:rPr>
              <a:t>marché</a:t>
            </a:r>
            <a:r>
              <a:rPr lang="en-US" sz="2000" dirty="0" smtClean="0">
                <a:latin typeface="Arial" pitchFamily="34" charset="0"/>
              </a:rPr>
              <a:t> de </a:t>
            </a:r>
            <a:r>
              <a:rPr lang="en-US" sz="2000" dirty="0" err="1" smtClean="0">
                <a:latin typeface="Arial" pitchFamily="34" charset="0"/>
              </a:rPr>
              <a:t>gros</a:t>
            </a:r>
            <a:endParaRPr lang="en-US" sz="2000" dirty="0" smtClean="0">
              <a:latin typeface="Arial" pitchFamily="34" charset="0"/>
            </a:endParaRPr>
          </a:p>
        </p:txBody>
      </p:sp>
      <p:sp>
        <p:nvSpPr>
          <p:cNvPr id="9" name="Rectangle 8"/>
          <p:cNvSpPr/>
          <p:nvPr/>
        </p:nvSpPr>
        <p:spPr>
          <a:xfrm>
            <a:off x="1979712" y="5661248"/>
            <a:ext cx="2160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Prix </a:t>
            </a:r>
            <a:r>
              <a:rPr lang="en-US" dirty="0" err="1" smtClean="0"/>
              <a:t>producteur</a:t>
            </a:r>
            <a:r>
              <a:rPr lang="en-US" dirty="0" smtClean="0"/>
              <a:t> (FCFA/</a:t>
            </a:r>
            <a:r>
              <a:rPr lang="en-US" dirty="0" err="1" smtClean="0"/>
              <a:t>Tonne</a:t>
            </a:r>
            <a:r>
              <a:rPr lang="en-US" dirty="0" smtClean="0"/>
              <a:t>)</a:t>
            </a:r>
            <a:endParaRPr lang="en-US" dirty="0"/>
          </a:p>
        </p:txBody>
      </p:sp>
      <p:sp>
        <p:nvSpPr>
          <p:cNvPr id="10" name="Rectangle 9"/>
          <p:cNvSpPr/>
          <p:nvPr/>
        </p:nvSpPr>
        <p:spPr>
          <a:xfrm>
            <a:off x="5364088" y="3789040"/>
            <a:ext cx="2160240" cy="6480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Prix </a:t>
            </a:r>
            <a:r>
              <a:rPr lang="en-US" dirty="0" err="1" smtClean="0"/>
              <a:t>grossiste</a:t>
            </a:r>
            <a:r>
              <a:rPr lang="en-US" dirty="0" smtClean="0"/>
              <a:t> (FCFA/</a:t>
            </a:r>
            <a:r>
              <a:rPr lang="en-US" dirty="0" err="1" smtClean="0"/>
              <a:t>Tonne</a:t>
            </a:r>
            <a:r>
              <a:rPr lang="en-US" dirty="0" smtClean="0"/>
              <a:t>)</a:t>
            </a:r>
            <a:endParaRPr lang="en-US" dirty="0"/>
          </a:p>
        </p:txBody>
      </p:sp>
      <p:sp>
        <p:nvSpPr>
          <p:cNvPr id="11" name="Oval 10"/>
          <p:cNvSpPr/>
          <p:nvPr/>
        </p:nvSpPr>
        <p:spPr>
          <a:xfrm>
            <a:off x="5436096" y="4653136"/>
            <a:ext cx="2160240" cy="79208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err="1" smtClean="0"/>
              <a:t>Coûts</a:t>
            </a:r>
            <a:r>
              <a:rPr lang="en-US" dirty="0" smtClean="0"/>
              <a:t> </a:t>
            </a:r>
            <a:r>
              <a:rPr lang="en-US" dirty="0" err="1" smtClean="0"/>
              <a:t>d’accès</a:t>
            </a:r>
            <a:r>
              <a:rPr lang="en-US" dirty="0" smtClean="0"/>
              <a:t> </a:t>
            </a:r>
            <a:r>
              <a:rPr lang="en-US" dirty="0" err="1" smtClean="0"/>
              <a:t>producteur</a:t>
            </a:r>
            <a:r>
              <a:rPr lang="en-US" dirty="0" smtClean="0"/>
              <a:t> au </a:t>
            </a:r>
            <a:r>
              <a:rPr lang="en-US" dirty="0" err="1" smtClean="0"/>
              <a:t>grossiste</a:t>
            </a:r>
            <a:r>
              <a:rPr lang="en-US" dirty="0" smtClean="0"/>
              <a:t> (FCFA/</a:t>
            </a:r>
            <a:r>
              <a:rPr lang="en-US" dirty="0" err="1" smtClean="0"/>
              <a:t>Tonne</a:t>
            </a:r>
            <a:r>
              <a:rPr lang="en-US" dirty="0" smtClean="0"/>
              <a:t>)</a:t>
            </a:r>
            <a:endParaRPr lang="en-US" dirty="0"/>
          </a:p>
        </p:txBody>
      </p:sp>
      <p:sp>
        <p:nvSpPr>
          <p:cNvPr id="12" name="TextBox 11"/>
          <p:cNvSpPr txBox="1"/>
          <p:nvPr/>
        </p:nvSpPr>
        <p:spPr>
          <a:xfrm>
            <a:off x="4286248" y="4714884"/>
            <a:ext cx="630301" cy="276999"/>
          </a:xfrm>
          <a:prstGeom prst="rect">
            <a:avLst/>
          </a:prstGeom>
          <a:noFill/>
        </p:spPr>
        <p:txBody>
          <a:bodyPr wrap="none" rtlCol="0">
            <a:spAutoFit/>
          </a:bodyPr>
          <a:lstStyle/>
          <a:p>
            <a:r>
              <a:rPr lang="en-US" sz="1200" b="1" i="1" dirty="0" err="1" smtClean="0"/>
              <a:t>Moins</a:t>
            </a:r>
            <a:endParaRPr lang="en-US" sz="1200" b="1" i="1" dirty="0"/>
          </a:p>
        </p:txBody>
      </p:sp>
      <p:sp>
        <p:nvSpPr>
          <p:cNvPr id="13" name="Rectangle 12"/>
          <p:cNvSpPr/>
          <p:nvPr/>
        </p:nvSpPr>
        <p:spPr>
          <a:xfrm>
            <a:off x="5436096" y="5661248"/>
            <a:ext cx="2160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Prix </a:t>
            </a:r>
            <a:r>
              <a:rPr lang="en-US" dirty="0" err="1" smtClean="0"/>
              <a:t>producteur</a:t>
            </a:r>
            <a:r>
              <a:rPr lang="en-US" dirty="0" smtClean="0"/>
              <a:t> </a:t>
            </a:r>
            <a:r>
              <a:rPr lang="en-US" dirty="0" err="1" smtClean="0"/>
              <a:t>calculé</a:t>
            </a:r>
            <a:r>
              <a:rPr lang="en-US" dirty="0" smtClean="0"/>
              <a:t> (FCFA/</a:t>
            </a:r>
            <a:r>
              <a:rPr lang="en-US" dirty="0" err="1" smtClean="0"/>
              <a:t>Tonne</a:t>
            </a:r>
            <a:r>
              <a:rPr lang="en-US" dirty="0" smtClean="0"/>
              <a:t>)</a:t>
            </a:r>
            <a:endParaRPr lang="en-US" dirty="0"/>
          </a:p>
        </p:txBody>
      </p:sp>
      <p:sp>
        <p:nvSpPr>
          <p:cNvPr id="24" name="&quot;No&quot; Symbol 23"/>
          <p:cNvSpPr/>
          <p:nvPr/>
        </p:nvSpPr>
        <p:spPr>
          <a:xfrm>
            <a:off x="1907704" y="5229200"/>
            <a:ext cx="2232248" cy="1584176"/>
          </a:xfrm>
          <a:prstGeom prst="noSmoking">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15" name="TextBox 11"/>
          <p:cNvSpPr txBox="1"/>
          <p:nvPr/>
        </p:nvSpPr>
        <p:spPr>
          <a:xfrm>
            <a:off x="4429124" y="5857892"/>
            <a:ext cx="595035" cy="276999"/>
          </a:xfrm>
          <a:prstGeom prst="rect">
            <a:avLst/>
          </a:prstGeom>
          <a:noFill/>
        </p:spPr>
        <p:txBody>
          <a:bodyPr wrap="none" rtlCol="0">
            <a:spAutoFit/>
          </a:bodyPr>
          <a:lstStyle/>
          <a:p>
            <a:r>
              <a:rPr lang="en-US" sz="1200" b="1" i="1" dirty="0" err="1" smtClean="0"/>
              <a:t>Egale</a:t>
            </a:r>
            <a:endParaRPr lang="en-US" sz="1200" b="1" i="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Difficultés sur les données : Prix observés</a:t>
            </a:r>
            <a:r>
              <a:rPr lang="en-US" dirty="0" smtClean="0"/>
              <a:t> (II)</a:t>
            </a:r>
            <a:endParaRPr lang="en-US" dirty="0"/>
          </a:p>
        </p:txBody>
      </p:sp>
      <p:sp>
        <p:nvSpPr>
          <p:cNvPr id="7" name="Rectangle 6"/>
          <p:cNvSpPr/>
          <p:nvPr/>
        </p:nvSpPr>
        <p:spPr>
          <a:xfrm>
            <a:off x="251520" y="184482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domestique</a:t>
            </a:r>
            <a:endParaRPr lang="en-US" b="1" i="1" dirty="0" smtClean="0">
              <a:solidFill>
                <a:schemeClr val="bg1"/>
              </a:solidFill>
              <a:latin typeface="Arial" pitchFamily="34" charset="0"/>
            </a:endParaRPr>
          </a:p>
        </p:txBody>
      </p:sp>
      <p:sp>
        <p:nvSpPr>
          <p:cNvPr id="5" name="Rectangle 4"/>
          <p:cNvSpPr/>
          <p:nvPr/>
        </p:nvSpPr>
        <p:spPr>
          <a:xfrm>
            <a:off x="35496" y="2403465"/>
            <a:ext cx="9108504" cy="2246769"/>
          </a:xfrm>
          <a:prstGeom prst="rect">
            <a:avLst/>
          </a:prstGeom>
        </p:spPr>
        <p:txBody>
          <a:bodyPr wrap="square">
            <a:spAutoFit/>
          </a:bodyPr>
          <a:lstStyle/>
          <a:p>
            <a:pPr marL="914400" lvl="1" indent="-457200">
              <a:spcAft>
                <a:spcPts val="1200"/>
              </a:spcAft>
              <a:buFont typeface="Wingdings" pitchFamily="2" charset="2"/>
              <a:buChar char="§"/>
            </a:pPr>
            <a:r>
              <a:rPr lang="en-US" sz="2000" dirty="0" smtClean="0">
                <a:latin typeface="Arial" pitchFamily="34" charset="0"/>
              </a:rPr>
              <a:t>Prix </a:t>
            </a:r>
            <a:r>
              <a:rPr lang="en-US" sz="2000" dirty="0" err="1" smtClean="0">
                <a:latin typeface="Arial" pitchFamily="34" charset="0"/>
              </a:rPr>
              <a:t>producteur</a:t>
            </a:r>
            <a:r>
              <a:rPr lang="en-US" sz="2000" dirty="0" smtClean="0">
                <a:latin typeface="Arial" pitchFamily="34" charset="0"/>
              </a:rPr>
              <a:t> </a:t>
            </a:r>
            <a:r>
              <a:rPr lang="en-US" sz="2000" dirty="0" err="1" smtClean="0">
                <a:latin typeface="Arial" pitchFamily="34" charset="0"/>
              </a:rPr>
              <a:t>introuvable</a:t>
            </a:r>
            <a:r>
              <a:rPr lang="en-US" sz="2000" dirty="0" smtClean="0">
                <a:latin typeface="Arial" pitchFamily="34" charset="0"/>
              </a:rPr>
              <a:t> : </a:t>
            </a:r>
          </a:p>
          <a:p>
            <a:pPr marL="1371600" lvl="2" indent="-457200">
              <a:spcAft>
                <a:spcPts val="1200"/>
              </a:spcAft>
              <a:buFont typeface="+mj-lt"/>
              <a:buAutoNum type="alphaLcPeriod"/>
            </a:pPr>
            <a:r>
              <a:rPr lang="en-US" sz="2000" dirty="0" err="1" smtClean="0">
                <a:latin typeface="Arial" pitchFamily="34" charset="0"/>
              </a:rPr>
              <a:t>Utilisation</a:t>
            </a:r>
            <a:r>
              <a:rPr lang="en-US" sz="2000" dirty="0" smtClean="0">
                <a:latin typeface="Arial" pitchFamily="34" charset="0"/>
              </a:rPr>
              <a:t> d’un prix </a:t>
            </a:r>
            <a:r>
              <a:rPr lang="en-US" sz="2000" dirty="0" err="1" smtClean="0">
                <a:latin typeface="Arial" pitchFamily="34" charset="0"/>
              </a:rPr>
              <a:t>grossiste</a:t>
            </a:r>
            <a:r>
              <a:rPr lang="en-US" sz="2000" dirty="0" smtClean="0">
                <a:latin typeface="Arial" pitchFamily="34" charset="0"/>
              </a:rPr>
              <a:t> le plus </a:t>
            </a:r>
            <a:r>
              <a:rPr lang="en-US" sz="2000" dirty="0" err="1" smtClean="0">
                <a:latin typeface="Arial" pitchFamily="34" charset="0"/>
              </a:rPr>
              <a:t>proche</a:t>
            </a:r>
            <a:r>
              <a:rPr lang="en-US" sz="2000" dirty="0" smtClean="0">
                <a:latin typeface="Arial" pitchFamily="34" charset="0"/>
              </a:rPr>
              <a:t> de la zone de production possible, </a:t>
            </a:r>
            <a:r>
              <a:rPr lang="en-US" sz="2000" dirty="0" err="1" smtClean="0">
                <a:latin typeface="Arial" pitchFamily="34" charset="0"/>
              </a:rPr>
              <a:t>auquel</a:t>
            </a:r>
            <a:r>
              <a:rPr lang="en-US" sz="2000" dirty="0" smtClean="0">
                <a:latin typeface="Arial" pitchFamily="34" charset="0"/>
              </a:rPr>
              <a:t> on </a:t>
            </a:r>
            <a:r>
              <a:rPr lang="en-US" sz="2000" dirty="0" err="1" smtClean="0">
                <a:latin typeface="Arial" pitchFamily="34" charset="0"/>
              </a:rPr>
              <a:t>retranche</a:t>
            </a:r>
            <a:r>
              <a:rPr lang="en-US" sz="2000" dirty="0" smtClean="0">
                <a:latin typeface="Arial" pitchFamily="34" charset="0"/>
              </a:rPr>
              <a:t> les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au </a:t>
            </a:r>
            <a:r>
              <a:rPr lang="en-US" sz="2000" dirty="0" err="1" smtClean="0">
                <a:latin typeface="Arial" pitchFamily="34" charset="0"/>
              </a:rPr>
              <a:t>marché</a:t>
            </a:r>
            <a:r>
              <a:rPr lang="en-US" sz="2000" dirty="0" smtClean="0">
                <a:latin typeface="Arial" pitchFamily="34" charset="0"/>
              </a:rPr>
              <a:t> de </a:t>
            </a:r>
            <a:r>
              <a:rPr lang="en-US" sz="2000" dirty="0" err="1" smtClean="0">
                <a:latin typeface="Arial" pitchFamily="34" charset="0"/>
              </a:rPr>
              <a:t>gros</a:t>
            </a:r>
            <a:endParaRPr lang="en-US" sz="2000" dirty="0" smtClean="0">
              <a:latin typeface="Arial" pitchFamily="34" charset="0"/>
            </a:endParaRPr>
          </a:p>
          <a:p>
            <a:pPr marL="1371600" lvl="2" indent="-457200">
              <a:spcAft>
                <a:spcPts val="1200"/>
              </a:spcAft>
              <a:buFont typeface="+mj-lt"/>
              <a:buAutoNum type="alphaLcPeriod"/>
            </a:pPr>
            <a:r>
              <a:rPr lang="en-US" sz="2000" dirty="0" smtClean="0">
                <a:latin typeface="Arial" pitchFamily="34" charset="0"/>
              </a:rPr>
              <a:t>Si les </a:t>
            </a:r>
            <a:r>
              <a:rPr lang="en-US" sz="2000" dirty="0" err="1" smtClean="0">
                <a:latin typeface="Arial" pitchFamily="34" charset="0"/>
              </a:rPr>
              <a:t>données</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les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a:t>
            </a:r>
            <a:r>
              <a:rPr lang="en-US" sz="2000" dirty="0" err="1" smtClean="0">
                <a:latin typeface="Arial" pitchFamily="34" charset="0"/>
              </a:rPr>
              <a:t>sont</a:t>
            </a:r>
            <a:r>
              <a:rPr lang="en-US" sz="2000" dirty="0" smtClean="0">
                <a:latin typeface="Arial" pitchFamily="34" charset="0"/>
              </a:rPr>
              <a:t> </a:t>
            </a:r>
            <a:r>
              <a:rPr lang="en-US" sz="2000" dirty="0" err="1" smtClean="0">
                <a:latin typeface="Arial" pitchFamily="34" charset="0"/>
              </a:rPr>
              <a:t>introuvables</a:t>
            </a:r>
            <a:r>
              <a:rPr lang="en-US" sz="2000" dirty="0" smtClean="0">
                <a:latin typeface="Arial" pitchFamily="34" charset="0"/>
              </a:rPr>
              <a:t>, </a:t>
            </a:r>
            <a:r>
              <a:rPr lang="en-US" sz="2000" dirty="0" err="1" smtClean="0">
                <a:latin typeface="Arial" pitchFamily="34" charset="0"/>
              </a:rPr>
              <a:t>entreprendre</a:t>
            </a:r>
            <a:r>
              <a:rPr lang="en-US" sz="2000" dirty="0" smtClean="0">
                <a:latin typeface="Arial" pitchFamily="34" charset="0"/>
              </a:rPr>
              <a:t> un </a:t>
            </a:r>
            <a:r>
              <a:rPr lang="en-US" sz="2000" dirty="0" err="1" smtClean="0">
                <a:latin typeface="Arial" pitchFamily="34" charset="0"/>
              </a:rPr>
              <a:t>calcul</a:t>
            </a:r>
            <a:r>
              <a:rPr lang="en-US" sz="2000" dirty="0" smtClean="0">
                <a:latin typeface="Arial" pitchFamily="34" charset="0"/>
              </a:rPr>
              <a:t> au </a:t>
            </a:r>
            <a:r>
              <a:rPr lang="en-US" sz="2000" dirty="0" err="1" smtClean="0">
                <a:latin typeface="Arial" pitchFamily="34" charset="0"/>
              </a:rPr>
              <a:t>niveau</a:t>
            </a:r>
            <a:r>
              <a:rPr lang="en-US" sz="2000" dirty="0" smtClean="0">
                <a:latin typeface="Arial" pitchFamily="34" charset="0"/>
              </a:rPr>
              <a:t> du </a:t>
            </a:r>
            <a:r>
              <a:rPr lang="en-US" sz="2000" dirty="0" err="1" smtClean="0">
                <a:latin typeface="Arial" pitchFamily="34" charset="0"/>
              </a:rPr>
              <a:t>grossiste</a:t>
            </a:r>
            <a:endParaRPr lang="en-US" sz="2000" dirty="0" smtClean="0">
              <a:latin typeface="Arial" pitchFamily="34" charset="0"/>
            </a:endParaRPr>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Difficultés sur les données : Prix observés</a:t>
            </a:r>
            <a:r>
              <a:rPr lang="en-US" dirty="0" smtClean="0"/>
              <a:t> (II)</a:t>
            </a:r>
            <a:endParaRPr lang="en-US" dirty="0"/>
          </a:p>
        </p:txBody>
      </p:sp>
      <p:sp>
        <p:nvSpPr>
          <p:cNvPr id="7" name="Rectangle 6"/>
          <p:cNvSpPr/>
          <p:nvPr/>
        </p:nvSpPr>
        <p:spPr>
          <a:xfrm>
            <a:off x="251520" y="184482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domestique</a:t>
            </a:r>
            <a:endParaRPr lang="en-US" b="1" i="1" dirty="0" smtClean="0">
              <a:solidFill>
                <a:schemeClr val="bg1"/>
              </a:solidFill>
              <a:latin typeface="Arial" pitchFamily="34" charset="0"/>
            </a:endParaRPr>
          </a:p>
        </p:txBody>
      </p:sp>
      <p:sp>
        <p:nvSpPr>
          <p:cNvPr id="5" name="Rectangle 4"/>
          <p:cNvSpPr/>
          <p:nvPr/>
        </p:nvSpPr>
        <p:spPr>
          <a:xfrm>
            <a:off x="35496" y="2403465"/>
            <a:ext cx="9108504" cy="3016210"/>
          </a:xfrm>
          <a:prstGeom prst="rect">
            <a:avLst/>
          </a:prstGeom>
        </p:spPr>
        <p:txBody>
          <a:bodyPr wrap="square">
            <a:spAutoFit/>
          </a:bodyPr>
          <a:lstStyle/>
          <a:p>
            <a:pPr marL="914400" lvl="1" indent="-457200">
              <a:spcAft>
                <a:spcPts val="1200"/>
              </a:spcAft>
              <a:buFont typeface="Wingdings" pitchFamily="2" charset="2"/>
              <a:buChar char="§"/>
            </a:pPr>
            <a:r>
              <a:rPr lang="en-US" sz="2000" dirty="0" smtClean="0">
                <a:latin typeface="Arial" pitchFamily="34" charset="0"/>
              </a:rPr>
              <a:t>Prix </a:t>
            </a:r>
            <a:r>
              <a:rPr lang="en-US" sz="2000" dirty="0" err="1" smtClean="0">
                <a:latin typeface="Arial" pitchFamily="34" charset="0"/>
              </a:rPr>
              <a:t>producteur</a:t>
            </a:r>
            <a:r>
              <a:rPr lang="en-US" sz="2000" dirty="0" smtClean="0">
                <a:latin typeface="Arial" pitchFamily="34" charset="0"/>
              </a:rPr>
              <a:t> </a:t>
            </a:r>
            <a:r>
              <a:rPr lang="en-US" sz="2000" dirty="0" err="1" smtClean="0">
                <a:latin typeface="Arial" pitchFamily="34" charset="0"/>
              </a:rPr>
              <a:t>introuvable</a:t>
            </a:r>
            <a:endParaRPr lang="en-US" sz="2000" dirty="0" smtClean="0">
              <a:latin typeface="Arial" pitchFamily="34" charset="0"/>
            </a:endParaRPr>
          </a:p>
          <a:p>
            <a:pPr marL="914400" lvl="1" indent="-457200">
              <a:spcAft>
                <a:spcPts val="1200"/>
              </a:spcAft>
              <a:buFont typeface="Wingdings" pitchFamily="2" charset="2"/>
              <a:buChar char="§"/>
            </a:pPr>
            <a:r>
              <a:rPr lang="en-US" sz="2000" dirty="0" smtClean="0">
                <a:latin typeface="Arial" pitchFamily="34" charset="0"/>
              </a:rPr>
              <a:t>Zones de production multiples:</a:t>
            </a:r>
          </a:p>
          <a:p>
            <a:pPr marL="1371600" lvl="2" indent="-457200">
              <a:spcAft>
                <a:spcPts val="1200"/>
              </a:spcAft>
              <a:buFont typeface="+mj-lt"/>
              <a:buAutoNum type="alphaLcPeriod"/>
            </a:pPr>
            <a:r>
              <a:rPr lang="en-US" sz="2000" dirty="0" err="1" smtClean="0">
                <a:latin typeface="Arial" pitchFamily="34" charset="0"/>
              </a:rPr>
              <a:t>Calculs</a:t>
            </a:r>
            <a:r>
              <a:rPr lang="en-US" sz="2000" dirty="0" smtClean="0">
                <a:latin typeface="Arial" pitchFamily="34" charset="0"/>
              </a:rPr>
              <a:t> </a:t>
            </a:r>
            <a:r>
              <a:rPr lang="en-US" sz="2000" dirty="0" err="1" smtClean="0">
                <a:latin typeface="Arial" pitchFamily="34" charset="0"/>
              </a:rPr>
              <a:t>spécifiques</a:t>
            </a:r>
            <a:r>
              <a:rPr lang="en-US" sz="2000" dirty="0" smtClean="0">
                <a:latin typeface="Arial" pitchFamily="34" charset="0"/>
              </a:rPr>
              <a:t> pour les </a:t>
            </a:r>
            <a:r>
              <a:rPr lang="en-US" sz="2000" dirty="0" err="1" smtClean="0">
                <a:latin typeface="Arial" pitchFamily="34" charset="0"/>
              </a:rPr>
              <a:t>différentes</a:t>
            </a:r>
            <a:r>
              <a:rPr lang="en-US" sz="2000" dirty="0" smtClean="0">
                <a:latin typeface="Arial" pitchFamily="34" charset="0"/>
              </a:rPr>
              <a:t> zones </a:t>
            </a:r>
          </a:p>
          <a:p>
            <a:pPr marL="1371600" lvl="2" indent="-457200">
              <a:spcAft>
                <a:spcPts val="1200"/>
              </a:spcAft>
              <a:buFont typeface="+mj-lt"/>
              <a:buAutoNum type="alphaLcPeriod"/>
            </a:pPr>
            <a:r>
              <a:rPr lang="en-US" sz="2000" dirty="0" smtClean="0">
                <a:latin typeface="Arial" pitchFamily="34" charset="0"/>
              </a:rPr>
              <a:t>Pour les </a:t>
            </a:r>
            <a:r>
              <a:rPr lang="en-US" sz="2000" dirty="0" err="1" smtClean="0">
                <a:latin typeface="Arial" pitchFamily="34" charset="0"/>
              </a:rPr>
              <a:t>agréger</a:t>
            </a:r>
            <a:r>
              <a:rPr lang="en-US" sz="2000" dirty="0" smtClean="0">
                <a:latin typeface="Arial" pitchFamily="34" charset="0"/>
              </a:rPr>
              <a:t>, </a:t>
            </a:r>
            <a:r>
              <a:rPr lang="en-US" sz="2000" dirty="0" err="1" smtClean="0">
                <a:latin typeface="Arial" pitchFamily="34" charset="0"/>
              </a:rPr>
              <a:t>utiliser</a:t>
            </a:r>
            <a:r>
              <a:rPr lang="en-US" sz="2000" dirty="0" smtClean="0">
                <a:latin typeface="Arial" pitchFamily="34" charset="0"/>
              </a:rPr>
              <a:t>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moyenne</a:t>
            </a:r>
            <a:r>
              <a:rPr lang="en-US" sz="2000" dirty="0" smtClean="0">
                <a:latin typeface="Arial" pitchFamily="34" charset="0"/>
              </a:rPr>
              <a:t> </a:t>
            </a:r>
            <a:r>
              <a:rPr lang="en-US" sz="2000" dirty="0" err="1" smtClean="0">
                <a:latin typeface="Arial" pitchFamily="34" charset="0"/>
              </a:rPr>
              <a:t>pondérée</a:t>
            </a:r>
            <a:r>
              <a:rPr lang="en-US" sz="2000" dirty="0" smtClean="0">
                <a:latin typeface="Arial" pitchFamily="34" charset="0"/>
              </a:rPr>
              <a:t> en </a:t>
            </a:r>
            <a:r>
              <a:rPr lang="en-US" sz="2000" dirty="0" err="1" smtClean="0">
                <a:latin typeface="Arial" pitchFamily="34" charset="0"/>
              </a:rPr>
              <a:t>fonction</a:t>
            </a:r>
            <a:r>
              <a:rPr lang="en-US" sz="2000" dirty="0" smtClean="0">
                <a:latin typeface="Arial" pitchFamily="34" charset="0"/>
              </a:rPr>
              <a:t> des </a:t>
            </a:r>
            <a:r>
              <a:rPr lang="en-US" sz="2000" dirty="0" err="1" smtClean="0">
                <a:latin typeface="Arial" pitchFamily="34" charset="0"/>
              </a:rPr>
              <a:t>pourcentages</a:t>
            </a:r>
            <a:r>
              <a:rPr lang="en-US" sz="2000" dirty="0" smtClean="0">
                <a:latin typeface="Arial" pitchFamily="34" charset="0"/>
              </a:rPr>
              <a:t> de production de </a:t>
            </a:r>
            <a:r>
              <a:rPr lang="en-US" sz="2000" dirty="0" err="1" smtClean="0">
                <a:latin typeface="Arial" pitchFamily="34" charset="0"/>
              </a:rPr>
              <a:t>chaque</a:t>
            </a:r>
            <a:r>
              <a:rPr lang="en-US" sz="2000" dirty="0" smtClean="0">
                <a:latin typeface="Arial" pitchFamily="34" charset="0"/>
              </a:rPr>
              <a:t> zone</a:t>
            </a:r>
          </a:p>
          <a:p>
            <a:pPr marL="1371600" lvl="2" indent="-457200">
              <a:spcAft>
                <a:spcPts val="1200"/>
              </a:spcAft>
              <a:buFont typeface="+mj-lt"/>
              <a:buAutoNum type="alphaLcPeriod"/>
            </a:pP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Difficultés sur les données : Prix observés</a:t>
            </a:r>
            <a:r>
              <a:rPr lang="en-US" dirty="0" smtClean="0"/>
              <a:t> (II)</a:t>
            </a:r>
            <a:endParaRPr lang="en-US" dirty="0"/>
          </a:p>
        </p:txBody>
      </p:sp>
      <p:sp>
        <p:nvSpPr>
          <p:cNvPr id="7" name="Rectangle 6"/>
          <p:cNvSpPr/>
          <p:nvPr/>
        </p:nvSpPr>
        <p:spPr>
          <a:xfrm>
            <a:off x="251520" y="184482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domestique</a:t>
            </a:r>
            <a:endParaRPr lang="en-US" b="1" i="1" dirty="0" smtClean="0">
              <a:solidFill>
                <a:schemeClr val="bg1"/>
              </a:solidFill>
              <a:latin typeface="Arial" pitchFamily="34" charset="0"/>
            </a:endParaRPr>
          </a:p>
        </p:txBody>
      </p:sp>
      <p:sp>
        <p:nvSpPr>
          <p:cNvPr id="5" name="Rectangle 4"/>
          <p:cNvSpPr/>
          <p:nvPr/>
        </p:nvSpPr>
        <p:spPr>
          <a:xfrm>
            <a:off x="35496" y="2403465"/>
            <a:ext cx="9108504" cy="2708434"/>
          </a:xfrm>
          <a:prstGeom prst="rect">
            <a:avLst/>
          </a:prstGeom>
        </p:spPr>
        <p:txBody>
          <a:bodyPr wrap="square">
            <a:spAutoFit/>
          </a:bodyPr>
          <a:lstStyle/>
          <a:p>
            <a:pPr marL="914400" lvl="1" indent="-457200">
              <a:spcAft>
                <a:spcPts val="1200"/>
              </a:spcAft>
              <a:buFont typeface="Wingdings" pitchFamily="2" charset="2"/>
              <a:buChar char="§"/>
            </a:pPr>
            <a:r>
              <a:rPr lang="en-US" sz="2000" dirty="0" smtClean="0">
                <a:latin typeface="Arial" pitchFamily="34" charset="0"/>
              </a:rPr>
              <a:t>Prix </a:t>
            </a:r>
            <a:r>
              <a:rPr lang="en-US" sz="2000" dirty="0" err="1" smtClean="0">
                <a:latin typeface="Arial" pitchFamily="34" charset="0"/>
              </a:rPr>
              <a:t>producteur</a:t>
            </a:r>
            <a:r>
              <a:rPr lang="en-US" sz="2000" dirty="0" smtClean="0">
                <a:latin typeface="Arial" pitchFamily="34" charset="0"/>
              </a:rPr>
              <a:t> </a:t>
            </a:r>
            <a:r>
              <a:rPr lang="en-US" sz="2000" dirty="0" err="1" smtClean="0">
                <a:latin typeface="Arial" pitchFamily="34" charset="0"/>
              </a:rPr>
              <a:t>introuvable</a:t>
            </a:r>
            <a:endParaRPr lang="en-US" sz="2000" dirty="0" smtClean="0">
              <a:latin typeface="Arial" pitchFamily="34" charset="0"/>
            </a:endParaRPr>
          </a:p>
          <a:p>
            <a:pPr marL="914400" lvl="1" indent="-457200">
              <a:spcAft>
                <a:spcPts val="1200"/>
              </a:spcAft>
              <a:buFont typeface="Wingdings" pitchFamily="2" charset="2"/>
              <a:buChar char="§"/>
            </a:pPr>
            <a:r>
              <a:rPr lang="en-US" sz="2000" dirty="0" smtClean="0">
                <a:latin typeface="Arial" pitchFamily="34" charset="0"/>
              </a:rPr>
              <a:t>Zones de production multiples</a:t>
            </a:r>
          </a:p>
          <a:p>
            <a:pPr marL="914400" lvl="1" indent="-457200">
              <a:spcAft>
                <a:spcPts val="1200"/>
              </a:spcAft>
              <a:buFont typeface="Wingdings" pitchFamily="2" charset="2"/>
              <a:buChar char="§"/>
            </a:pPr>
            <a:r>
              <a:rPr lang="en-US" sz="2000" dirty="0" err="1" smtClean="0">
                <a:latin typeface="Arial" pitchFamily="34" charset="0"/>
              </a:rPr>
              <a:t>Variabilité</a:t>
            </a:r>
            <a:r>
              <a:rPr lang="en-US" sz="2000" dirty="0" smtClean="0">
                <a:latin typeface="Arial" pitchFamily="34" charset="0"/>
              </a:rPr>
              <a:t> </a:t>
            </a:r>
            <a:r>
              <a:rPr lang="en-US" sz="2000" dirty="0" err="1" smtClean="0">
                <a:latin typeface="Arial" pitchFamily="34" charset="0"/>
              </a:rPr>
              <a:t>saisonnière</a:t>
            </a:r>
            <a:r>
              <a:rPr lang="en-US" sz="2000" dirty="0" smtClean="0">
                <a:latin typeface="Arial" pitchFamily="34" charset="0"/>
              </a:rPr>
              <a:t> des prix :</a:t>
            </a:r>
          </a:p>
          <a:p>
            <a:pPr marL="1371600" lvl="2" indent="-457200">
              <a:spcAft>
                <a:spcPts val="1200"/>
              </a:spcAft>
              <a:buFont typeface="Wingdings" pitchFamily="2" charset="2"/>
              <a:buChar char="§"/>
            </a:pPr>
            <a:r>
              <a:rPr lang="en-US" sz="2000" dirty="0" err="1" smtClean="0">
                <a:latin typeface="Arial" pitchFamily="34" charset="0"/>
              </a:rPr>
              <a:t>Moyenne</a:t>
            </a:r>
            <a:r>
              <a:rPr lang="en-US" sz="2000" dirty="0" smtClean="0">
                <a:latin typeface="Arial" pitchFamily="34" charset="0"/>
              </a:rPr>
              <a:t> </a:t>
            </a:r>
            <a:r>
              <a:rPr lang="en-US" sz="2000" dirty="0" err="1" smtClean="0">
                <a:latin typeface="Arial" pitchFamily="34" charset="0"/>
              </a:rPr>
              <a:t>pondérée</a:t>
            </a:r>
            <a:r>
              <a:rPr lang="en-US" sz="2000" dirty="0" smtClean="0">
                <a:latin typeface="Arial" pitchFamily="34" charset="0"/>
              </a:rPr>
              <a:t> des prix par volume </a:t>
            </a:r>
            <a:r>
              <a:rPr lang="en-US" sz="2000" dirty="0" err="1" smtClean="0">
                <a:latin typeface="Arial" pitchFamily="34" charset="0"/>
              </a:rPr>
              <a:t>commercialisé</a:t>
            </a:r>
            <a:endParaRPr lang="en-US" sz="2000" dirty="0" smtClean="0">
              <a:latin typeface="Arial" pitchFamily="34" charset="0"/>
            </a:endParaRPr>
          </a:p>
          <a:p>
            <a:pPr marL="1371600" lvl="2" indent="-457200">
              <a:spcAft>
                <a:spcPts val="1200"/>
              </a:spcAft>
              <a:buFont typeface="Wingdings" pitchFamily="2" charset="2"/>
              <a:buChar char="§"/>
            </a:pPr>
            <a:r>
              <a:rPr lang="en-US" sz="2000" dirty="0" err="1" smtClean="0">
                <a:latin typeface="Arial" pitchFamily="34" charset="0"/>
              </a:rPr>
              <a:t>Calculs</a:t>
            </a:r>
            <a:r>
              <a:rPr lang="en-US" sz="2000" dirty="0" smtClean="0">
                <a:latin typeface="Arial" pitchFamily="34" charset="0"/>
              </a:rPr>
              <a:t> </a:t>
            </a:r>
            <a:r>
              <a:rPr lang="en-US" sz="2000" dirty="0" err="1" smtClean="0">
                <a:latin typeface="Arial" pitchFamily="34" charset="0"/>
              </a:rPr>
              <a:t>spécifiques</a:t>
            </a:r>
            <a:r>
              <a:rPr lang="en-US" sz="2000" dirty="0" smtClean="0">
                <a:latin typeface="Arial" pitchFamily="34" charset="0"/>
              </a:rPr>
              <a:t> pour les </a:t>
            </a:r>
            <a:r>
              <a:rPr lang="en-US" sz="2000" dirty="0" err="1" smtClean="0">
                <a:latin typeface="Arial" pitchFamily="34" charset="0"/>
              </a:rPr>
              <a:t>différentes</a:t>
            </a:r>
            <a:r>
              <a:rPr lang="en-US" sz="2000" dirty="0" smtClean="0">
                <a:latin typeface="Arial" pitchFamily="34" charset="0"/>
              </a:rPr>
              <a:t> </a:t>
            </a:r>
            <a:r>
              <a:rPr lang="en-US" sz="2000" dirty="0" err="1" smtClean="0">
                <a:latin typeface="Arial" pitchFamily="34" charset="0"/>
              </a:rPr>
              <a:t>saisonnes</a:t>
            </a:r>
            <a:endParaRPr lang="en-US" sz="2000" dirty="0" smtClean="0">
              <a:latin typeface="Arial" pitchFamily="34" charset="0"/>
            </a:endParaRPr>
          </a:p>
          <a:p>
            <a:pPr marL="1371600" lvl="2" indent="-457200">
              <a:spcAft>
                <a:spcPts val="1200"/>
              </a:spcAft>
              <a:buFont typeface="Wingdings" pitchFamily="2" charset="2"/>
              <a:buChar char="§"/>
            </a:pPr>
            <a:r>
              <a:rPr lang="en-US" sz="2000" dirty="0" err="1" smtClean="0">
                <a:latin typeface="Arial" pitchFamily="34" charset="0"/>
              </a:rPr>
              <a:t>Sélection</a:t>
            </a:r>
            <a:r>
              <a:rPr lang="en-US" sz="2000" dirty="0" smtClean="0">
                <a:latin typeface="Arial" pitchFamily="34" charset="0"/>
              </a:rPr>
              <a:t> de la </a:t>
            </a:r>
            <a:r>
              <a:rPr lang="en-US" sz="2000" dirty="0" err="1" smtClean="0">
                <a:latin typeface="Arial" pitchFamily="34" charset="0"/>
              </a:rPr>
              <a:t>période</a:t>
            </a:r>
            <a:r>
              <a:rPr lang="en-US" sz="2000" dirty="0" smtClean="0">
                <a:latin typeface="Arial" pitchFamily="34" charset="0"/>
              </a:rPr>
              <a:t> de commercialisation la plus </a:t>
            </a:r>
            <a:r>
              <a:rPr lang="en-US" sz="2000" dirty="0" err="1" smtClean="0">
                <a:latin typeface="Arial" pitchFamily="34" charset="0"/>
              </a:rPr>
              <a:t>pertinente</a:t>
            </a:r>
            <a:endParaRPr lang="en-US" sz="2000" dirty="0" smtClean="0">
              <a:latin typeface="Arial" pitchFamily="34" charset="0"/>
            </a:endParaRPr>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1994931"/>
            <a:ext cx="7775848"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rPr>
              <a:t>Les </a:t>
            </a:r>
            <a:r>
              <a:rPr kumimoji="0" lang="en-US" sz="2000" b="0" i="0" u="none" strike="noStrike" cap="none" normalizeH="0" baseline="0" dirty="0" err="1" smtClean="0">
                <a:ln>
                  <a:noFill/>
                </a:ln>
                <a:solidFill>
                  <a:schemeClr val="tx1"/>
                </a:solidFill>
                <a:effectLst/>
                <a:latin typeface="Arial" pitchFamily="34" charset="0"/>
              </a:rPr>
              <a:t>producteurs</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sont</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affectés</a:t>
            </a:r>
            <a:r>
              <a:rPr kumimoji="0" lang="en-US" sz="2000" b="0" i="0" u="none" strike="noStrike" cap="none" normalizeH="0" baseline="0" dirty="0" smtClean="0">
                <a:ln>
                  <a:noFill/>
                </a:ln>
                <a:solidFill>
                  <a:schemeClr val="tx1"/>
                </a:solidFill>
                <a:effectLst/>
                <a:latin typeface="Arial" pitchFamily="34" charset="0"/>
              </a:rPr>
              <a:t> par </a:t>
            </a:r>
            <a:r>
              <a:rPr kumimoji="0" lang="en-US" sz="2000" b="0" i="0" u="none" strike="noStrike" cap="none" normalizeH="0" baseline="0" dirty="0" err="1" smtClean="0">
                <a:ln>
                  <a:noFill/>
                </a:ln>
                <a:solidFill>
                  <a:schemeClr val="tx1"/>
                </a:solidFill>
                <a:effectLst/>
                <a:latin typeface="Arial" pitchFamily="34" charset="0"/>
              </a:rPr>
              <a:t>une</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myriade</a:t>
            </a:r>
            <a:r>
              <a:rPr kumimoji="0" lang="en-US" sz="2000" b="0" i="0" u="none" strike="noStrike" cap="none" normalizeH="0" baseline="0" dirty="0" smtClean="0">
                <a:ln>
                  <a:noFill/>
                </a:ln>
                <a:solidFill>
                  <a:schemeClr val="tx1"/>
                </a:solidFill>
                <a:effectLst/>
                <a:latin typeface="Arial" pitchFamily="34" charset="0"/>
              </a:rPr>
              <a:t> de </a:t>
            </a:r>
            <a:r>
              <a:rPr kumimoji="0" lang="en-US" sz="2000" b="0" i="0" u="none" strike="noStrike" cap="none" normalizeH="0" baseline="0" dirty="0" err="1" smtClean="0">
                <a:ln>
                  <a:noFill/>
                </a:ln>
                <a:solidFill>
                  <a:schemeClr val="tx1"/>
                </a:solidFill>
                <a:effectLst/>
                <a:latin typeface="Arial" pitchFamily="34" charset="0"/>
              </a:rPr>
              <a:t>politiques</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agricoles</a:t>
            </a:r>
            <a:r>
              <a:rPr kumimoji="0" lang="en-US" sz="2000" b="0" i="0" u="none" strike="noStrike" cap="none" normalizeH="0" baseline="0" dirty="0" smtClean="0">
                <a:ln>
                  <a:noFill/>
                </a:ln>
                <a:solidFill>
                  <a:schemeClr val="tx1"/>
                </a:solidFill>
                <a:effectLst/>
                <a:latin typeface="Arial" pitchFamily="34" charset="0"/>
              </a:rPr>
              <a:t> et non-</a:t>
            </a:r>
            <a:r>
              <a:rPr kumimoji="0" lang="en-US" sz="2000" b="0" i="0" u="none" strike="noStrike" cap="none" normalizeH="0" baseline="0" dirty="0" err="1" smtClean="0">
                <a:ln>
                  <a:noFill/>
                </a:ln>
                <a:solidFill>
                  <a:schemeClr val="tx1"/>
                </a:solidFill>
                <a:effectLst/>
                <a:latin typeface="Arial" pitchFamily="34" charset="0"/>
              </a:rPr>
              <a:t>agricoles</a:t>
            </a:r>
            <a:endParaRPr kumimoji="0" lang="en-US" sz="2000" b="0" i="0" u="none" strike="noStrike" cap="none" normalizeH="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en-US" sz="2000" b="0" i="0" u="none" strike="noStrike" cap="none" normalizeH="0" baseline="0" dirty="0" err="1" smtClean="0">
                <a:ln>
                  <a:noFill/>
                </a:ln>
                <a:solidFill>
                  <a:schemeClr val="tx1"/>
                </a:solidFill>
                <a:effectLst/>
                <a:latin typeface="Arial" pitchFamily="34" charset="0"/>
              </a:rPr>
              <a:t>Leur</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effet</a:t>
            </a:r>
            <a:r>
              <a:rPr kumimoji="0" lang="en-US" sz="2000" b="0" i="0" u="none" strike="noStrike" cap="none" normalizeH="0" baseline="0" dirty="0" smtClean="0">
                <a:ln>
                  <a:noFill/>
                </a:ln>
                <a:solidFill>
                  <a:schemeClr val="tx1"/>
                </a:solidFill>
                <a:effectLst/>
                <a:latin typeface="Arial" pitchFamily="34" charset="0"/>
              </a:rPr>
              <a:t> total </a:t>
            </a:r>
            <a:r>
              <a:rPr kumimoji="0" lang="en-US" sz="2000" b="0" i="0" u="none" strike="noStrike" cap="none" normalizeH="0" baseline="0" dirty="0" err="1" smtClean="0">
                <a:ln>
                  <a:noFill/>
                </a:ln>
                <a:solidFill>
                  <a:schemeClr val="tx1"/>
                </a:solidFill>
                <a:effectLst/>
                <a:latin typeface="Arial" pitchFamily="34" charset="0"/>
              </a:rPr>
              <a:t>peut</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être</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quantifié</a:t>
            </a:r>
            <a:r>
              <a:rPr kumimoji="0" lang="en-US" sz="2000" b="0" i="0" u="none" strike="noStrike" cap="none" normalizeH="0" dirty="0" smtClean="0">
                <a:ln>
                  <a:noFill/>
                </a:ln>
                <a:solidFill>
                  <a:schemeClr val="tx1"/>
                </a:solidFill>
                <a:effectLst/>
                <a:latin typeface="Arial" pitchFamily="34" charset="0"/>
              </a:rPr>
              <a:t> en </a:t>
            </a:r>
            <a:r>
              <a:rPr kumimoji="0" lang="en-US" sz="2000" b="0" i="0" u="none" strike="noStrike" cap="none" normalizeH="0" dirty="0" err="1" smtClean="0">
                <a:ln>
                  <a:noFill/>
                </a:ln>
                <a:solidFill>
                  <a:schemeClr val="tx1"/>
                </a:solidFill>
                <a:effectLst/>
                <a:latin typeface="Arial" pitchFamily="34" charset="0"/>
              </a:rPr>
              <a:t>utilisant</a:t>
            </a:r>
            <a:r>
              <a:rPr kumimoji="0" lang="en-US" sz="2000" b="0" i="0" u="none" strike="noStrike" cap="none" normalizeH="0" dirty="0" smtClean="0">
                <a:ln>
                  <a:noFill/>
                </a:ln>
                <a:solidFill>
                  <a:schemeClr val="tx1"/>
                </a:solidFill>
                <a:effectLst/>
                <a:latin typeface="Arial" pitchFamily="34" charset="0"/>
              </a:rPr>
              <a:t> un </a:t>
            </a:r>
            <a:r>
              <a:rPr kumimoji="0" lang="en-US" sz="2000" b="0" i="0" u="none" strike="noStrike" cap="none" normalizeH="0" dirty="0" err="1" smtClean="0">
                <a:ln>
                  <a:noFill/>
                </a:ln>
                <a:solidFill>
                  <a:schemeClr val="tx1"/>
                </a:solidFill>
                <a:effectLst/>
                <a:latin typeface="Arial" pitchFamily="34" charset="0"/>
              </a:rPr>
              <a:t>ou</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plusieurs</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indicateurs</a:t>
            </a:r>
            <a:r>
              <a:rPr kumimoji="0" lang="en-US" sz="2000" b="0" i="0" u="none" strike="noStrike" cap="none" normalizeH="0" dirty="0" smtClean="0">
                <a:ln>
                  <a:noFill/>
                </a:ln>
                <a:solidFill>
                  <a:schemeClr val="tx1"/>
                </a:solidFill>
                <a:effectLst/>
                <a:latin typeface="Arial" pitchFamily="34" charset="0"/>
              </a:rPr>
              <a:t> simples, qui </a:t>
            </a:r>
            <a:r>
              <a:rPr kumimoji="0" lang="en-US" sz="2000" b="0" i="0" u="none" strike="noStrike" cap="none" normalizeH="0" dirty="0" err="1" smtClean="0">
                <a:ln>
                  <a:noFill/>
                </a:ln>
                <a:solidFill>
                  <a:schemeClr val="tx1"/>
                </a:solidFill>
                <a:effectLst/>
                <a:latin typeface="Arial" pitchFamily="34" charset="0"/>
              </a:rPr>
              <a:t>sont</a:t>
            </a:r>
            <a:r>
              <a:rPr kumimoji="0" lang="en-US" sz="2000" b="0" i="0" u="none" strike="noStrike" cap="none" normalizeH="0" dirty="0" smtClean="0">
                <a:ln>
                  <a:noFill/>
                </a:ln>
                <a:solidFill>
                  <a:schemeClr val="tx1"/>
                </a:solidFill>
                <a:effectLst/>
                <a:latin typeface="Arial" pitchFamily="34" charset="0"/>
              </a:rPr>
              <a:t> comparables </a:t>
            </a:r>
            <a:r>
              <a:rPr lang="en-US" sz="2000" dirty="0" err="1" smtClean="0">
                <a:latin typeface="Arial" pitchFamily="34" charset="0"/>
              </a:rPr>
              <a:t>dans</a:t>
            </a:r>
            <a:r>
              <a:rPr lang="en-US" sz="2000" dirty="0" smtClean="0">
                <a:latin typeface="Arial" pitchFamily="34" charset="0"/>
              </a:rPr>
              <a:t> le temps et entre les pays</a:t>
            </a:r>
            <a:endParaRPr kumimoji="0" lang="en-US" sz="2000" b="0" i="0" u="none" strike="noStrike" cap="none" normalizeH="0" dirty="0" smtClean="0">
              <a:ln>
                <a:noFill/>
              </a:ln>
              <a:solidFill>
                <a:schemeClr val="tx1"/>
              </a:solidFill>
              <a:effectLst/>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rPr>
              <a:t>Un de </a:t>
            </a:r>
            <a:r>
              <a:rPr kumimoji="0" lang="en-US" sz="2000" b="0" i="0" u="none" strike="noStrike" cap="none" normalizeH="0" baseline="0" dirty="0" err="1" smtClean="0">
                <a:ln>
                  <a:noFill/>
                </a:ln>
                <a:solidFill>
                  <a:schemeClr val="tx1"/>
                </a:solidFill>
                <a:effectLst/>
                <a:latin typeface="Arial" pitchFamily="34" charset="0"/>
              </a:rPr>
              <a:t>ces</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indicateurs</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mesure</a:t>
            </a:r>
            <a:r>
              <a:rPr kumimoji="0" lang="en-US" sz="2000" b="0" i="0" u="none" strike="noStrike" cap="none" normalizeH="0" dirty="0" smtClean="0">
                <a:ln>
                  <a:noFill/>
                </a:ln>
                <a:solidFill>
                  <a:schemeClr val="tx1"/>
                </a:solidFill>
                <a:effectLst/>
                <a:latin typeface="Arial" pitchFamily="34" charset="0"/>
              </a:rPr>
              <a:t> le </a:t>
            </a:r>
            <a:r>
              <a:rPr kumimoji="0" lang="en-US" sz="2000" b="0" i="0" u="none" strike="noStrike" cap="none" normalizeH="0" dirty="0" err="1" smtClean="0">
                <a:ln>
                  <a:noFill/>
                </a:ln>
                <a:solidFill>
                  <a:schemeClr val="tx1"/>
                </a:solidFill>
                <a:effectLst/>
                <a:latin typeface="Arial" pitchFamily="34" charset="0"/>
              </a:rPr>
              <a:t>soutien</a:t>
            </a:r>
            <a:r>
              <a:rPr kumimoji="0" lang="en-US" sz="2000" b="0" i="0" u="none" strike="noStrike" cap="none" normalizeH="0" dirty="0" smtClean="0">
                <a:ln>
                  <a:noFill/>
                </a:ln>
                <a:solidFill>
                  <a:schemeClr val="tx1"/>
                </a:solidFill>
                <a:effectLst/>
                <a:latin typeface="Arial" pitchFamily="34" charset="0"/>
              </a:rPr>
              <a:t> (</a:t>
            </a:r>
            <a:r>
              <a:rPr kumimoji="0" lang="en-US" sz="2000" b="0" i="0" u="none" strike="noStrike" cap="none" normalizeH="0" dirty="0" err="1" smtClean="0">
                <a:ln>
                  <a:noFill/>
                </a:ln>
                <a:solidFill>
                  <a:schemeClr val="tx1"/>
                </a:solidFill>
                <a:effectLst/>
                <a:latin typeface="Arial" pitchFamily="34" charset="0"/>
              </a:rPr>
              <a:t>ou</a:t>
            </a:r>
            <a:r>
              <a:rPr kumimoji="0" lang="en-US" sz="2000" b="0" i="0" u="none" strike="noStrike" cap="none" normalizeH="0" dirty="0" smtClean="0">
                <a:ln>
                  <a:noFill/>
                </a:ln>
                <a:solidFill>
                  <a:schemeClr val="tx1"/>
                </a:solidFill>
                <a:effectLst/>
                <a:latin typeface="Arial" pitchFamily="34" charset="0"/>
              </a:rPr>
              <a:t> la </a:t>
            </a:r>
            <a:r>
              <a:rPr kumimoji="0" lang="en-US" sz="2000" b="0" i="0" u="none" strike="noStrike" cap="none" normalizeH="0" dirty="0" err="1" smtClean="0">
                <a:ln>
                  <a:noFill/>
                </a:ln>
                <a:solidFill>
                  <a:schemeClr val="tx1"/>
                </a:solidFill>
                <a:effectLst/>
                <a:latin typeface="Arial" pitchFamily="34" charset="0"/>
              </a:rPr>
              <a:t>pénalisation</a:t>
            </a:r>
            <a:r>
              <a:rPr kumimoji="0" lang="en-US" sz="2000" b="0" i="0" u="none" strike="noStrike" cap="none" normalizeH="0" dirty="0" smtClean="0">
                <a:ln>
                  <a:noFill/>
                </a:ln>
                <a:solidFill>
                  <a:schemeClr val="tx1"/>
                </a:solidFill>
                <a:effectLst/>
                <a:latin typeface="Arial" pitchFamily="34" charset="0"/>
              </a:rPr>
              <a:t>) </a:t>
            </a:r>
            <a:r>
              <a:rPr lang="en-US" sz="2000" dirty="0" err="1" smtClean="0">
                <a:latin typeface="Arial" pitchFamily="34" charset="0"/>
              </a:rPr>
              <a:t>reçus</a:t>
            </a:r>
            <a:r>
              <a:rPr lang="en-US" sz="2000" dirty="0" smtClean="0">
                <a:latin typeface="Arial" pitchFamily="34" charset="0"/>
              </a:rPr>
              <a:t> par les </a:t>
            </a:r>
            <a:r>
              <a:rPr lang="en-US" sz="2000" dirty="0" err="1" smtClean="0">
                <a:latin typeface="Arial" pitchFamily="34" charset="0"/>
              </a:rPr>
              <a:t>producteurs</a:t>
            </a:r>
            <a:r>
              <a:rPr lang="en-US" sz="2000" dirty="0" smtClean="0">
                <a:latin typeface="Arial" pitchFamily="34" charset="0"/>
              </a:rPr>
              <a:t> à </a:t>
            </a:r>
            <a:r>
              <a:rPr lang="en-US" sz="2000" dirty="0" err="1" smtClean="0">
                <a:latin typeface="Arial" pitchFamily="34" charset="0"/>
              </a:rPr>
              <a:t>travers</a:t>
            </a:r>
            <a:r>
              <a:rPr lang="en-US" sz="2000" dirty="0" smtClean="0">
                <a:latin typeface="Arial" pitchFamily="34" charset="0"/>
              </a:rPr>
              <a:t> les prix </a:t>
            </a:r>
            <a:r>
              <a:rPr lang="en-US" sz="2000" dirty="0" err="1" smtClean="0">
                <a:latin typeface="Arial" pitchFamily="34" charset="0"/>
              </a:rPr>
              <a:t>dont</a:t>
            </a:r>
            <a:r>
              <a:rPr lang="en-US" sz="2000" dirty="0" smtClean="0">
                <a:latin typeface="Arial" pitchFamily="34" charset="0"/>
              </a:rPr>
              <a:t> </a:t>
            </a:r>
            <a:r>
              <a:rPr lang="en-US" sz="2000" dirty="0" err="1" smtClean="0">
                <a:latin typeface="Arial" pitchFamily="34" charset="0"/>
              </a:rPr>
              <a:t>ils</a:t>
            </a:r>
            <a:r>
              <a:rPr lang="en-US" sz="2000" dirty="0" smtClean="0">
                <a:latin typeface="Arial" pitchFamily="34" charset="0"/>
              </a:rPr>
              <a:t> </a:t>
            </a:r>
            <a:r>
              <a:rPr lang="en-US" sz="2000" dirty="0" err="1" smtClean="0">
                <a:latin typeface="Arial" pitchFamily="34" charset="0"/>
              </a:rPr>
              <a:t>bénéficient</a:t>
            </a:r>
            <a:r>
              <a:rPr lang="en-US" sz="2000" dirty="0" smtClean="0">
                <a:latin typeface="Arial" pitchFamily="34" charset="0"/>
              </a:rPr>
              <a:t> pour </a:t>
            </a:r>
            <a:r>
              <a:rPr lang="en-US" sz="2000" dirty="0" err="1" smtClean="0">
                <a:latin typeface="Arial" pitchFamily="34" charset="0"/>
              </a:rPr>
              <a:t>leurs</a:t>
            </a:r>
            <a:r>
              <a:rPr lang="en-US" sz="2000" dirty="0" smtClean="0">
                <a:latin typeface="Arial" pitchFamily="34" charset="0"/>
              </a:rPr>
              <a:t> </a:t>
            </a:r>
            <a:r>
              <a:rPr lang="en-US" sz="2000" dirty="0" err="1" smtClean="0">
                <a:latin typeface="Arial" pitchFamily="34" charset="0"/>
              </a:rPr>
              <a:t>produits</a:t>
            </a:r>
            <a:endParaRPr lang="en-US" sz="2000" dirty="0" smtClean="0">
              <a:latin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Selon</a:t>
            </a:r>
            <a:r>
              <a:rPr lang="en-US" sz="2000" dirty="0" smtClean="0">
                <a:latin typeface="Arial" pitchFamily="34" charset="0"/>
              </a:rPr>
              <a:t> la </a:t>
            </a:r>
            <a:r>
              <a:rPr lang="en-US" sz="2000" dirty="0" err="1" smtClean="0">
                <a:latin typeface="Arial" pitchFamily="34" charset="0"/>
              </a:rPr>
              <a:t>loi</a:t>
            </a:r>
            <a:r>
              <a:rPr lang="en-US" sz="2000" dirty="0" smtClean="0">
                <a:latin typeface="Arial" pitchFamily="34" charset="0"/>
              </a:rPr>
              <a:t> du prix unique, on </a:t>
            </a:r>
            <a:r>
              <a:rPr lang="en-US" sz="2000" dirty="0" err="1" smtClean="0">
                <a:latin typeface="Arial" pitchFamily="34" charset="0"/>
              </a:rPr>
              <a:t>considère</a:t>
            </a:r>
            <a:r>
              <a:rPr lang="en-US" sz="2000" dirty="0" smtClean="0">
                <a:latin typeface="Arial" pitchFamily="34" charset="0"/>
              </a:rPr>
              <a:t> </a:t>
            </a:r>
            <a:r>
              <a:rPr lang="en-US" sz="2000" dirty="0" err="1" smtClean="0">
                <a:latin typeface="Arial" pitchFamily="34" charset="0"/>
              </a:rPr>
              <a:t>que</a:t>
            </a:r>
            <a:r>
              <a:rPr lang="en-US" sz="2000" dirty="0" smtClean="0">
                <a:latin typeface="Arial" pitchFamily="34" charset="0"/>
              </a:rPr>
              <a:t> la </a:t>
            </a:r>
            <a:r>
              <a:rPr lang="en-US" sz="2000" dirty="0" err="1" smtClean="0">
                <a:latin typeface="Arial" pitchFamily="34" charset="0"/>
              </a:rPr>
              <a:t>différence</a:t>
            </a:r>
            <a:r>
              <a:rPr lang="en-US" sz="2000" dirty="0" smtClean="0">
                <a:latin typeface="Arial" pitchFamily="34" charset="0"/>
              </a:rPr>
              <a:t> entre les prix du </a:t>
            </a:r>
            <a:r>
              <a:rPr lang="en-US" sz="2000" dirty="0" err="1" smtClean="0">
                <a:latin typeface="Arial" pitchFamily="34" charset="0"/>
              </a:rPr>
              <a:t>marché</a:t>
            </a:r>
            <a:r>
              <a:rPr lang="en-US" sz="2000" dirty="0" smtClean="0">
                <a:latin typeface="Arial" pitchFamily="34" charset="0"/>
              </a:rPr>
              <a:t> </a:t>
            </a:r>
            <a:r>
              <a:rPr lang="en-US" sz="2000" dirty="0" err="1" smtClean="0">
                <a:latin typeface="Arial" pitchFamily="34" charset="0"/>
              </a:rPr>
              <a:t>domestique</a:t>
            </a:r>
            <a:r>
              <a:rPr lang="en-US" sz="2000" dirty="0" smtClean="0">
                <a:latin typeface="Arial" pitchFamily="34" charset="0"/>
              </a:rPr>
              <a:t> et le prix </a:t>
            </a:r>
            <a:r>
              <a:rPr lang="en-US" sz="2000" dirty="0" err="1" smtClean="0">
                <a:latin typeface="Arial" pitchFamily="34" charset="0"/>
              </a:rPr>
              <a:t>étalon</a:t>
            </a:r>
            <a:r>
              <a:rPr lang="en-US" sz="2000" dirty="0" smtClean="0">
                <a:latin typeface="Arial" pitchFamily="34" charset="0"/>
              </a:rPr>
              <a:t> international </a:t>
            </a:r>
            <a:r>
              <a:rPr lang="en-US" sz="2000" dirty="0" err="1" smtClean="0">
                <a:latin typeface="Arial" pitchFamily="34" charset="0"/>
              </a:rPr>
              <a:t>est</a:t>
            </a:r>
            <a:r>
              <a:rPr lang="en-US" sz="2000" dirty="0" smtClean="0">
                <a:latin typeface="Arial" pitchFamily="34" charset="0"/>
              </a:rPr>
              <a:t> le </a:t>
            </a:r>
            <a:r>
              <a:rPr lang="en-US" sz="2000" dirty="0" err="1" smtClean="0">
                <a:latin typeface="Arial" pitchFamily="34" charset="0"/>
              </a:rPr>
              <a:t>résultat</a:t>
            </a:r>
            <a:r>
              <a:rPr lang="en-US" sz="2000" dirty="0" smtClean="0">
                <a:latin typeface="Arial" pitchFamily="34" charset="0"/>
              </a:rPr>
              <a:t> de </a:t>
            </a:r>
            <a:r>
              <a:rPr lang="en-US" sz="2000" dirty="0" err="1" smtClean="0">
                <a:latin typeface="Arial" pitchFamily="34" charset="0"/>
              </a:rPr>
              <a:t>politiques</a:t>
            </a:r>
            <a:r>
              <a:rPr lang="en-US" sz="2000" dirty="0" smtClean="0">
                <a:latin typeface="Arial" pitchFamily="34" charset="0"/>
              </a:rPr>
              <a:t>.  </a:t>
            </a:r>
          </a:p>
        </p:txBody>
      </p:sp>
      <p:sp>
        <p:nvSpPr>
          <p:cNvPr id="6" name="Title 5"/>
          <p:cNvSpPr>
            <a:spLocks noGrp="1"/>
          </p:cNvSpPr>
          <p:nvPr>
            <p:ph type="title"/>
          </p:nvPr>
        </p:nvSpPr>
        <p:spPr/>
        <p:txBody>
          <a:bodyPr/>
          <a:lstStyle/>
          <a:p>
            <a:r>
              <a:rPr lang="en-US" dirty="0" smtClean="0"/>
              <a:t>Base </a:t>
            </a:r>
            <a:r>
              <a:rPr lang="en-US" dirty="0" err="1" smtClean="0"/>
              <a:t>théorique</a:t>
            </a:r>
            <a:r>
              <a:rPr lang="en-US" dirty="0" smtClean="0"/>
              <a:t> de </a:t>
            </a:r>
            <a:r>
              <a:rPr lang="en-US" dirty="0" err="1" smtClean="0"/>
              <a:t>l’analyse</a:t>
            </a:r>
            <a:r>
              <a:rPr lang="en-US" dirty="0" smtClean="0"/>
              <a:t> des prix (I)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Données</a:t>
            </a:r>
            <a:r>
              <a:rPr lang="en-US" dirty="0" smtClean="0"/>
              <a:t> </a:t>
            </a:r>
            <a:r>
              <a:rPr lang="en-US" dirty="0" err="1" smtClean="0"/>
              <a:t>nécessaires</a:t>
            </a:r>
            <a:r>
              <a:rPr lang="en-US" dirty="0" smtClean="0"/>
              <a:t> : prix </a:t>
            </a:r>
            <a:r>
              <a:rPr lang="en-US" dirty="0" err="1" smtClean="0"/>
              <a:t>observés</a:t>
            </a:r>
            <a:r>
              <a:rPr lang="en-US" dirty="0" smtClean="0"/>
              <a:t>(&amp;III)</a:t>
            </a:r>
            <a:endParaRPr lang="en-US" dirty="0"/>
          </a:p>
        </p:txBody>
      </p:sp>
      <p:sp>
        <p:nvSpPr>
          <p:cNvPr id="7" name="Rectangle 6"/>
          <p:cNvSpPr/>
          <p:nvPr/>
        </p:nvSpPr>
        <p:spPr>
          <a:xfrm>
            <a:off x="251520" y="1844824"/>
            <a:ext cx="3816424" cy="369730"/>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endParaRPr lang="en-US" b="1" i="1" dirty="0" smtClean="0">
              <a:solidFill>
                <a:schemeClr val="bg1"/>
              </a:solidFill>
              <a:latin typeface="Arial" pitchFamily="34" charset="0"/>
            </a:endParaRPr>
          </a:p>
        </p:txBody>
      </p:sp>
      <p:sp>
        <p:nvSpPr>
          <p:cNvPr id="8" name="Rectangle 1"/>
          <p:cNvSpPr>
            <a:spLocks noChangeArrowheads="1"/>
          </p:cNvSpPr>
          <p:nvPr/>
        </p:nvSpPr>
        <p:spPr bwMode="auto">
          <a:xfrm>
            <a:off x="323528" y="2491149"/>
            <a:ext cx="777584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smtClean="0">
                <a:latin typeface="Arial" pitchFamily="34" charset="0"/>
              </a:rPr>
              <a:t>Le prix </a:t>
            </a:r>
            <a:r>
              <a:rPr lang="en-US" sz="2000" dirty="0" err="1" smtClean="0">
                <a:latin typeface="Arial" pitchFamily="34" charset="0"/>
              </a:rPr>
              <a:t>frontière</a:t>
            </a:r>
            <a:r>
              <a:rPr lang="en-US" sz="2000" dirty="0" smtClean="0">
                <a:latin typeface="Arial" pitchFamily="34" charset="0"/>
              </a:rPr>
              <a:t> et le prix </a:t>
            </a:r>
            <a:r>
              <a:rPr lang="en-US" sz="2000" dirty="0" err="1" smtClean="0">
                <a:latin typeface="Arial" pitchFamily="34" charset="0"/>
              </a:rPr>
              <a:t>producteur</a:t>
            </a:r>
            <a:r>
              <a:rPr lang="en-US" sz="2000" dirty="0" smtClean="0">
                <a:latin typeface="Arial" pitchFamily="34" charset="0"/>
              </a:rPr>
              <a:t> ne </a:t>
            </a:r>
            <a:r>
              <a:rPr lang="en-US" sz="2000" dirty="0" err="1" smtClean="0">
                <a:latin typeface="Arial" pitchFamily="34" charset="0"/>
              </a:rPr>
              <a:t>sont</a:t>
            </a:r>
            <a:r>
              <a:rPr lang="en-US" sz="2000" dirty="0" smtClean="0">
                <a:latin typeface="Arial" pitchFamily="34" charset="0"/>
              </a:rPr>
              <a:t> pas </a:t>
            </a:r>
            <a:r>
              <a:rPr lang="en-US" sz="2000" dirty="0" err="1" smtClean="0">
                <a:latin typeface="Arial" pitchFamily="34" charset="0"/>
              </a:rPr>
              <a:t>directement</a:t>
            </a:r>
            <a:r>
              <a:rPr lang="en-US" sz="2000" dirty="0" smtClean="0">
                <a:latin typeface="Arial" pitchFamily="34" charset="0"/>
              </a:rPr>
              <a:t> comparables, le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n’étant</a:t>
            </a:r>
            <a:r>
              <a:rPr lang="en-US" sz="2000" dirty="0" smtClean="0">
                <a:latin typeface="Arial" pitchFamily="34" charset="0"/>
              </a:rPr>
              <a:t> pas au </a:t>
            </a:r>
            <a:r>
              <a:rPr lang="en-US" sz="2000" dirty="0" err="1" smtClean="0">
                <a:latin typeface="Arial" pitchFamily="34" charset="0"/>
              </a:rPr>
              <a:t>même</a:t>
            </a:r>
            <a:r>
              <a:rPr lang="en-US" sz="2000" dirty="0" smtClean="0">
                <a:latin typeface="Arial" pitchFamily="34" charset="0"/>
              </a:rPr>
              <a:t> </a:t>
            </a:r>
            <a:r>
              <a:rPr lang="en-US" sz="2000" dirty="0" err="1" smtClean="0">
                <a:latin typeface="Arial" pitchFamily="34" charset="0"/>
              </a:rPr>
              <a:t>niveau</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la </a:t>
            </a:r>
            <a:r>
              <a:rPr lang="en-US" sz="2000" dirty="0" err="1" smtClean="0">
                <a:latin typeface="Arial" pitchFamily="34" charset="0"/>
              </a:rPr>
              <a:t>chaîne</a:t>
            </a:r>
            <a:r>
              <a:rPr lang="en-US" sz="2000" dirty="0" smtClean="0">
                <a:latin typeface="Arial" pitchFamily="34" charset="0"/>
              </a:rPr>
              <a:t> de </a:t>
            </a:r>
            <a:r>
              <a:rPr lang="en-US" sz="2000" dirty="0" err="1" smtClean="0">
                <a:latin typeface="Arial" pitchFamily="34" charset="0"/>
              </a:rPr>
              <a:t>valeur</a:t>
            </a:r>
            <a:endParaRPr lang="en-US" sz="2000" dirty="0" smtClean="0">
              <a:latin typeface="Arial" pitchFamily="34" charset="0"/>
            </a:endParaRPr>
          </a:p>
          <a:p>
            <a:pPr marL="457200" lvl="0" indent="-457200">
              <a:spcAft>
                <a:spcPts val="1200"/>
              </a:spcAft>
              <a:buFont typeface="Wingdings" pitchFamily="2" charset="2"/>
              <a:buChar char="§"/>
            </a:pPr>
            <a:r>
              <a:rPr lang="en-US" sz="2000" dirty="0" smtClean="0">
                <a:latin typeface="Arial" pitchFamily="34" charset="0"/>
              </a:rPr>
              <a:t>Les </a:t>
            </a:r>
            <a:r>
              <a:rPr lang="en-US" sz="2000" dirty="0" err="1" smtClean="0">
                <a:latin typeface="Arial" pitchFamily="34" charset="0"/>
              </a:rPr>
              <a:t>coûts</a:t>
            </a:r>
            <a:r>
              <a:rPr lang="en-US" sz="2000" dirty="0" smtClean="0">
                <a:latin typeface="Arial" pitchFamily="34" charset="0"/>
              </a:rPr>
              <a:t> de transaction </a:t>
            </a:r>
            <a:r>
              <a:rPr lang="en-US" sz="2000" dirty="0" err="1" smtClean="0">
                <a:latin typeface="Arial" pitchFamily="34" charset="0"/>
              </a:rPr>
              <a:t>sont</a:t>
            </a:r>
            <a:r>
              <a:rPr lang="en-US" sz="2000" dirty="0" smtClean="0">
                <a:latin typeface="Arial" pitchFamily="34" charset="0"/>
              </a:rPr>
              <a:t> </a:t>
            </a:r>
            <a:r>
              <a:rPr lang="en-US" sz="2000" dirty="0" err="1" smtClean="0">
                <a:latin typeface="Arial" pitchFamily="34" charset="0"/>
              </a:rPr>
              <a:t>nommés</a:t>
            </a:r>
            <a:r>
              <a:rPr lang="en-US" sz="2000" dirty="0" smtClean="0">
                <a:latin typeface="Arial" pitchFamily="34" charset="0"/>
              </a:rPr>
              <a:t> “</a:t>
            </a:r>
            <a:r>
              <a:rPr lang="en-US" sz="2000" b="1" dirty="0" err="1" smtClean="0">
                <a:latin typeface="Arial" pitchFamily="34" charset="0"/>
              </a:rPr>
              <a:t>coûts</a:t>
            </a:r>
            <a:r>
              <a:rPr lang="en-US" sz="2000" b="1" dirty="0" smtClean="0">
                <a:latin typeface="Arial" pitchFamily="34" charset="0"/>
              </a:rPr>
              <a:t> </a:t>
            </a:r>
            <a:r>
              <a:rPr lang="en-US" sz="2000" b="1" dirty="0" err="1" smtClean="0">
                <a:latin typeface="Arial" pitchFamily="34" charset="0"/>
              </a:rPr>
              <a:t>d’accès</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la </a:t>
            </a:r>
            <a:r>
              <a:rPr lang="en-US" sz="2000" dirty="0" err="1" smtClean="0">
                <a:latin typeface="Arial" pitchFamily="34" charset="0"/>
              </a:rPr>
              <a:t>méthodologie</a:t>
            </a:r>
            <a:r>
              <a:rPr lang="en-US" sz="2000" dirty="0" smtClean="0">
                <a:latin typeface="Arial" pitchFamily="34" charset="0"/>
              </a:rPr>
              <a:t> SPAAA, et </a:t>
            </a:r>
            <a:r>
              <a:rPr lang="en-US" sz="2000" dirty="0" err="1" smtClean="0">
                <a:latin typeface="Arial" pitchFamily="34" charset="0"/>
              </a:rPr>
              <a:t>couvrent</a:t>
            </a:r>
            <a:r>
              <a:rPr lang="en-US" sz="2000" dirty="0" smtClean="0">
                <a:latin typeface="Arial" pitchFamily="34" charset="0"/>
              </a:rPr>
              <a:t> </a:t>
            </a:r>
            <a:r>
              <a:rPr lang="en-US" sz="2000" dirty="0" err="1" smtClean="0">
                <a:latin typeface="Arial" pitchFamily="34" charset="0"/>
              </a:rPr>
              <a:t>tous</a:t>
            </a:r>
            <a:r>
              <a:rPr lang="en-US" sz="2000" dirty="0" smtClean="0">
                <a:latin typeface="Arial" pitchFamily="34" charset="0"/>
              </a:rPr>
              <a:t> les </a:t>
            </a:r>
            <a:r>
              <a:rPr lang="en-US" sz="2000" dirty="0" err="1" smtClean="0">
                <a:latin typeface="Arial" pitchFamily="34" charset="0"/>
              </a:rPr>
              <a:t>coûts</a:t>
            </a:r>
            <a:r>
              <a:rPr lang="en-US" sz="2000" dirty="0" smtClean="0">
                <a:latin typeface="Arial" pitchFamily="34" charset="0"/>
              </a:rPr>
              <a:t> qui </a:t>
            </a:r>
            <a:r>
              <a:rPr lang="en-US" sz="2000" dirty="0" err="1" smtClean="0">
                <a:latin typeface="Arial" pitchFamily="34" charset="0"/>
              </a:rPr>
              <a:t>sont</a:t>
            </a:r>
            <a:r>
              <a:rPr lang="en-US" sz="2000" dirty="0" smtClean="0">
                <a:latin typeface="Arial" pitchFamily="34" charset="0"/>
              </a:rPr>
              <a:t> </a:t>
            </a:r>
            <a:r>
              <a:rPr lang="en-US" sz="2000" dirty="0" err="1" smtClean="0">
                <a:latin typeface="Arial" pitchFamily="34" charset="0"/>
              </a:rPr>
              <a:t>impliqués</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le </a:t>
            </a:r>
            <a:r>
              <a:rPr lang="en-US" sz="2000" dirty="0" err="1" smtClean="0">
                <a:latin typeface="Arial" pitchFamily="34" charset="0"/>
              </a:rPr>
              <a:t>déplacement</a:t>
            </a:r>
            <a:r>
              <a:rPr lang="en-US" sz="2000" dirty="0" smtClean="0">
                <a:latin typeface="Arial" pitchFamily="34" charset="0"/>
              </a:rPr>
              <a:t> du </a:t>
            </a:r>
            <a:r>
              <a:rPr lang="en-US" sz="2000" dirty="0" err="1" smtClean="0">
                <a:latin typeface="Arial" pitchFamily="34" charset="0"/>
              </a:rPr>
              <a:t>produit</a:t>
            </a:r>
            <a:r>
              <a:rPr lang="en-US" sz="2000" dirty="0" smtClean="0">
                <a:latin typeface="Arial" pitchFamily="34" charset="0"/>
              </a:rPr>
              <a:t> d’un point de la </a:t>
            </a:r>
            <a:r>
              <a:rPr lang="en-US" sz="2000" dirty="0" err="1" smtClean="0">
                <a:latin typeface="Arial" pitchFamily="34" charset="0"/>
              </a:rPr>
              <a:t>chaîne</a:t>
            </a:r>
            <a:r>
              <a:rPr lang="en-US" sz="2000" dirty="0" smtClean="0">
                <a:latin typeface="Arial" pitchFamily="34" charset="0"/>
              </a:rPr>
              <a:t> de </a:t>
            </a:r>
            <a:r>
              <a:rPr lang="en-US" sz="2000" dirty="0" err="1" smtClean="0">
                <a:latin typeface="Arial" pitchFamily="34" charset="0"/>
              </a:rPr>
              <a:t>valeur</a:t>
            </a:r>
            <a:r>
              <a:rPr lang="en-US" sz="2000" dirty="0" smtClean="0">
                <a:latin typeface="Arial" pitchFamily="34" charset="0"/>
              </a:rPr>
              <a:t> à un </a:t>
            </a:r>
            <a:r>
              <a:rPr lang="en-US" sz="2000" dirty="0" err="1" smtClean="0">
                <a:latin typeface="Arial" pitchFamily="34" charset="0"/>
              </a:rPr>
              <a:t>autre</a:t>
            </a:r>
            <a:endParaRPr lang="en-US" sz="2000" dirty="0" smtClean="0">
              <a:latin typeface="Arial" pitchFamily="34" charset="0"/>
            </a:endParaRPr>
          </a:p>
          <a:p>
            <a:pPr marL="457200" lvl="0" indent="-457200">
              <a:spcAft>
                <a:spcPts val="1200"/>
              </a:spcAft>
              <a:buFont typeface="Wingdings" pitchFamily="2" charset="2"/>
              <a:buChar char="§"/>
            </a:pPr>
            <a:r>
              <a:rPr lang="en-US" sz="2000" dirty="0" err="1" smtClean="0">
                <a:latin typeface="Arial" pitchFamily="34" charset="0"/>
              </a:rPr>
              <a:t>Ils</a:t>
            </a:r>
            <a:r>
              <a:rPr lang="en-US" sz="2000" dirty="0" smtClean="0">
                <a:latin typeface="Arial" pitchFamily="34" charset="0"/>
              </a:rPr>
              <a:t> </a:t>
            </a:r>
            <a:r>
              <a:rPr lang="en-US" sz="2000" dirty="0" err="1" smtClean="0">
                <a:latin typeface="Arial" pitchFamily="34" charset="0"/>
              </a:rPr>
              <a:t>sont</a:t>
            </a:r>
            <a:r>
              <a:rPr lang="en-US" sz="2000" dirty="0" smtClean="0">
                <a:latin typeface="Arial" pitchFamily="34" charset="0"/>
              </a:rPr>
              <a:t> </a:t>
            </a:r>
            <a:r>
              <a:rPr lang="en-US" sz="2000" dirty="0" err="1" smtClean="0">
                <a:latin typeface="Arial" pitchFamily="34" charset="0"/>
              </a:rPr>
              <a:t>ajoutés</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retranchés</a:t>
            </a:r>
            <a:r>
              <a:rPr lang="en-US" sz="2000" dirty="0" smtClean="0">
                <a:latin typeface="Arial" pitchFamily="34" charset="0"/>
              </a:rPr>
              <a:t> au prix </a:t>
            </a:r>
            <a:r>
              <a:rPr lang="en-US" sz="2000" dirty="0" err="1" smtClean="0">
                <a:latin typeface="Arial" pitchFamily="34" charset="0"/>
              </a:rPr>
              <a:t>frontière</a:t>
            </a:r>
            <a:r>
              <a:rPr lang="en-US" sz="2000" dirty="0" smtClean="0">
                <a:latin typeface="Arial" pitchFamily="34" charset="0"/>
              </a:rPr>
              <a:t>, </a:t>
            </a:r>
            <a:r>
              <a:rPr lang="en-US" sz="2000" dirty="0" err="1" smtClean="0">
                <a:latin typeface="Arial" pitchFamily="34" charset="0"/>
              </a:rPr>
              <a:t>selon</a:t>
            </a:r>
            <a:r>
              <a:rPr lang="en-US" sz="2000" dirty="0" smtClean="0">
                <a:latin typeface="Arial" pitchFamily="34" charset="0"/>
              </a:rPr>
              <a:t> </a:t>
            </a:r>
            <a:r>
              <a:rPr lang="en-US" sz="2000" dirty="0" err="1" smtClean="0">
                <a:latin typeface="Arial" pitchFamily="34" charset="0"/>
              </a:rPr>
              <a:t>que</a:t>
            </a:r>
            <a:r>
              <a:rPr lang="en-US" sz="2000" dirty="0" smtClean="0">
                <a:latin typeface="Arial" pitchFamily="34" charset="0"/>
              </a:rPr>
              <a:t> le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soit</a:t>
            </a:r>
            <a:r>
              <a:rPr lang="en-US" sz="2000" dirty="0" smtClean="0">
                <a:latin typeface="Arial" pitchFamily="34" charset="0"/>
              </a:rPr>
              <a:t> </a:t>
            </a:r>
            <a:r>
              <a:rPr lang="en-US" sz="2000" dirty="0" err="1" smtClean="0">
                <a:latin typeface="Arial" pitchFamily="34" charset="0"/>
              </a:rPr>
              <a:t>importé</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exporté</a:t>
            </a:r>
            <a:r>
              <a:rPr lang="en-US" sz="2000" dirty="0" smtClean="0">
                <a:latin typeface="Arial" pitchFamily="34" charset="0"/>
              </a:rPr>
              <a:t>, et </a:t>
            </a:r>
            <a:r>
              <a:rPr lang="en-US" sz="2000" dirty="0" err="1" smtClean="0">
                <a:latin typeface="Arial" pitchFamily="34" charset="0"/>
              </a:rPr>
              <a:t>selon</a:t>
            </a:r>
            <a:r>
              <a:rPr lang="en-US" sz="2000" dirty="0" smtClean="0">
                <a:latin typeface="Arial" pitchFamily="34" charset="0"/>
              </a:rPr>
              <a:t> le point de </a:t>
            </a:r>
            <a:r>
              <a:rPr lang="en-US" sz="2000" dirty="0" err="1" smtClean="0">
                <a:latin typeface="Arial" pitchFamily="34" charset="0"/>
              </a:rPr>
              <a:t>compétition</a:t>
            </a:r>
            <a:r>
              <a:rPr lang="en-US" sz="2000" dirty="0" smtClean="0">
                <a:latin typeface="Arial" pitchFamily="34" charset="0"/>
              </a:rPr>
              <a:t>  entre les </a:t>
            </a:r>
            <a:r>
              <a:rPr lang="en-US" sz="2000" dirty="0" err="1" smtClean="0">
                <a:latin typeface="Arial" pitchFamily="34" charset="0"/>
              </a:rPr>
              <a:t>produits</a:t>
            </a:r>
            <a:r>
              <a:rPr lang="en-US" sz="2000" dirty="0" smtClean="0">
                <a:latin typeface="Arial" pitchFamily="34" charset="0"/>
              </a:rPr>
              <a:t> </a:t>
            </a:r>
            <a:r>
              <a:rPr lang="en-US" sz="2000" dirty="0" err="1" smtClean="0">
                <a:latin typeface="Arial" pitchFamily="34" charset="0"/>
              </a:rPr>
              <a:t>internationaux</a:t>
            </a:r>
            <a:r>
              <a:rPr lang="en-US" sz="2000" dirty="0" smtClean="0">
                <a:latin typeface="Arial" pitchFamily="34" charset="0"/>
              </a:rPr>
              <a:t> et </a:t>
            </a:r>
            <a:r>
              <a:rPr lang="en-US" sz="2000" dirty="0" err="1" smtClean="0">
                <a:latin typeface="Arial" pitchFamily="34" charset="0"/>
              </a:rPr>
              <a:t>domestiques</a:t>
            </a:r>
            <a:endParaRPr lang="en-US" sz="2000" dirty="0" smtClean="0">
              <a:latin typeface="Arial" pitchFamily="34" charset="0"/>
            </a:endParaRPr>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3" cstate="print"/>
          <a:srcRect/>
          <a:stretch>
            <a:fillRect/>
          </a:stretch>
        </p:blipFill>
        <p:spPr bwMode="auto">
          <a:xfrm>
            <a:off x="0" y="1628800"/>
            <a:ext cx="9144000" cy="5262667"/>
          </a:xfrm>
          <a:prstGeom prst="rect">
            <a:avLst/>
          </a:prstGeom>
          <a:noFill/>
          <a:ln w="9525">
            <a:noFill/>
            <a:miter lim="800000"/>
            <a:headEnd/>
            <a:tailEnd/>
          </a:ln>
        </p:spPr>
      </p:pic>
      <p:sp>
        <p:nvSpPr>
          <p:cNvPr id="36" name="Rectangle 35"/>
          <p:cNvSpPr/>
          <p:nvPr/>
        </p:nvSpPr>
        <p:spPr>
          <a:xfrm>
            <a:off x="6444208" y="6093296"/>
            <a:ext cx="913874" cy="40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CIF </a:t>
            </a:r>
          </a:p>
          <a:p>
            <a:pPr algn="ctr"/>
            <a:r>
              <a:rPr lang="en-US" dirty="0" smtClean="0"/>
              <a:t>(USD/</a:t>
            </a:r>
            <a:r>
              <a:rPr lang="en-US" dirty="0" err="1" smtClean="0"/>
              <a:t>Tonne</a:t>
            </a:r>
            <a:r>
              <a:rPr lang="en-US" dirty="0" smtClean="0"/>
              <a:t>)</a:t>
            </a:r>
            <a:endParaRPr lang="en-US" dirty="0"/>
          </a:p>
        </p:txBody>
      </p:sp>
      <p:sp>
        <p:nvSpPr>
          <p:cNvPr id="40" name="Rectangle 39"/>
          <p:cNvSpPr/>
          <p:nvPr/>
        </p:nvSpPr>
        <p:spPr>
          <a:xfrm>
            <a:off x="6444208" y="5589240"/>
            <a:ext cx="913874" cy="4115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Taux</a:t>
            </a:r>
            <a:r>
              <a:rPr lang="en-US" dirty="0" smtClean="0"/>
              <a:t> de change (FCFA/USD)</a:t>
            </a:r>
            <a:endParaRPr lang="en-US" dirty="0"/>
          </a:p>
        </p:txBody>
      </p:sp>
      <p:cxnSp>
        <p:nvCxnSpPr>
          <p:cNvPr id="53" name="Straight Arrow Connector 52"/>
          <p:cNvCxnSpPr>
            <a:stCxn id="40" idx="1"/>
          </p:cNvCxnSpPr>
          <p:nvPr/>
        </p:nvCxnSpPr>
        <p:spPr>
          <a:xfrm rot="10800000" flipV="1">
            <a:off x="5796136" y="5795004"/>
            <a:ext cx="648072" cy="29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1"/>
          </p:cNvCxnSpPr>
          <p:nvPr/>
        </p:nvCxnSpPr>
        <p:spPr>
          <a:xfrm rot="10800000">
            <a:off x="5796136" y="6093299"/>
            <a:ext cx="648072" cy="203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076056" y="5846736"/>
            <a:ext cx="853266" cy="511221"/>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a:t>
            </a:r>
            <a:r>
              <a:rPr lang="en-US" b="1" i="1" dirty="0" err="1" smtClean="0">
                <a:solidFill>
                  <a:schemeClr val="tx1"/>
                </a:solidFill>
              </a:rPr>
              <a:t>Tonne</a:t>
            </a:r>
            <a:r>
              <a:rPr lang="en-US" b="1" i="1" dirty="0" smtClean="0">
                <a:solidFill>
                  <a:schemeClr val="tx1"/>
                </a:solidFill>
              </a:rPr>
              <a:t>)</a:t>
            </a:r>
            <a:endParaRPr lang="en-US" b="1" i="1" dirty="0">
              <a:solidFill>
                <a:schemeClr val="tx1"/>
              </a:solidFill>
            </a:endParaRPr>
          </a:p>
        </p:txBody>
      </p:sp>
      <p:sp>
        <p:nvSpPr>
          <p:cNvPr id="10" name="Rectangle 9"/>
          <p:cNvSpPr/>
          <p:nvPr/>
        </p:nvSpPr>
        <p:spPr>
          <a:xfrm>
            <a:off x="3156348" y="4581128"/>
            <a:ext cx="915586" cy="4160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smtClean="0"/>
              <a:t>Prix </a:t>
            </a:r>
            <a:r>
              <a:rPr lang="en-US" dirty="0" err="1" smtClean="0"/>
              <a:t>producteur</a:t>
            </a:r>
            <a:r>
              <a:rPr lang="en-US" dirty="0" smtClean="0"/>
              <a:t> (FCFA/</a:t>
            </a:r>
            <a:r>
              <a:rPr lang="en-US" dirty="0" err="1" smtClean="0"/>
              <a:t>Tonne</a:t>
            </a:r>
            <a:r>
              <a:rPr lang="en-US" dirty="0" smtClean="0"/>
              <a:t>)</a:t>
            </a:r>
            <a:endParaRPr lang="en-US" dirty="0"/>
          </a:p>
        </p:txBody>
      </p:sp>
      <p:sp>
        <p:nvSpPr>
          <p:cNvPr id="12" name="Rectangle 11"/>
          <p:cNvSpPr/>
          <p:nvPr/>
        </p:nvSpPr>
        <p:spPr>
          <a:xfrm>
            <a:off x="107504" y="1052736"/>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endParaRPr lang="en-US" b="1" i="1" dirty="0" smtClean="0">
              <a:solidFill>
                <a:schemeClr val="bg1"/>
              </a:solidFill>
              <a:latin typeface="Arial" pitchFamily="34" charset="0"/>
            </a:endParaRPr>
          </a:p>
        </p:txBody>
      </p:sp>
      <p:sp>
        <p:nvSpPr>
          <p:cNvPr id="13" name="Rectangle 12"/>
          <p:cNvSpPr/>
          <p:nvPr/>
        </p:nvSpPr>
        <p:spPr>
          <a:xfrm>
            <a:off x="3059832" y="105273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Produit</a:t>
            </a:r>
            <a:r>
              <a:rPr lang="en-US" sz="1400" dirty="0" smtClean="0"/>
              <a:t> </a:t>
            </a:r>
            <a:r>
              <a:rPr lang="en-US" sz="1400" dirty="0" err="1" smtClean="0"/>
              <a:t>importé</a:t>
            </a:r>
            <a:endParaRPr lang="en-US" sz="1400" dirty="0"/>
          </a:p>
        </p:txBody>
      </p:sp>
      <p:sp>
        <p:nvSpPr>
          <p:cNvPr id="14" name="Oval 13"/>
          <p:cNvSpPr/>
          <p:nvPr/>
        </p:nvSpPr>
        <p:spPr>
          <a:xfrm>
            <a:off x="4788024" y="3786190"/>
            <a:ext cx="998422" cy="785818"/>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algn="ctr"/>
            <a:r>
              <a:rPr lang="en-US" sz="1050" b="1" i="1" dirty="0" smtClean="0">
                <a:solidFill>
                  <a:schemeClr val="tx1"/>
                </a:solidFill>
              </a:rPr>
              <a:t>Point de </a:t>
            </a:r>
            <a:r>
              <a:rPr lang="en-US" sz="1050" b="1" i="1" dirty="0" err="1" smtClean="0">
                <a:solidFill>
                  <a:schemeClr val="tx1"/>
                </a:solidFill>
              </a:rPr>
              <a:t>compétition</a:t>
            </a:r>
            <a:r>
              <a:rPr lang="en-US" sz="1050" b="1" i="1" dirty="0" smtClean="0">
                <a:solidFill>
                  <a:schemeClr val="tx1"/>
                </a:solidFill>
              </a:rPr>
              <a:t>  </a:t>
            </a:r>
            <a:endParaRPr lang="en-US" sz="1050" b="1" i="1" dirty="0">
              <a:solidFill>
                <a:schemeClr val="tx1"/>
              </a:solidFill>
            </a:endParaRPr>
          </a:p>
        </p:txBody>
      </p:sp>
      <p:sp>
        <p:nvSpPr>
          <p:cNvPr id="15" name="Up Arrow 14"/>
          <p:cNvSpPr/>
          <p:nvPr/>
        </p:nvSpPr>
        <p:spPr>
          <a:xfrm rot="20768194">
            <a:off x="5202007" y="4543299"/>
            <a:ext cx="432048" cy="1207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6200000">
            <a:off x="4208381" y="4224668"/>
            <a:ext cx="432048" cy="56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56176" y="4869160"/>
            <a:ext cx="916154" cy="4886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(FCFA/</a:t>
            </a:r>
            <a:r>
              <a:rPr lang="en-US" dirty="0" err="1" smtClean="0"/>
              <a:t>Tonne</a:t>
            </a:r>
            <a:r>
              <a:rPr lang="en-US" dirty="0" smtClean="0"/>
              <a:t>)</a:t>
            </a:r>
            <a:endParaRPr lang="en-US" dirty="0"/>
          </a:p>
        </p:txBody>
      </p:sp>
      <p:sp>
        <p:nvSpPr>
          <p:cNvPr id="18" name="Plus 17"/>
          <p:cNvSpPr/>
          <p:nvPr/>
        </p:nvSpPr>
        <p:spPr>
          <a:xfrm>
            <a:off x="5580112" y="4797152"/>
            <a:ext cx="504056" cy="482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31338" y="3068960"/>
            <a:ext cx="928694" cy="4314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 (FCFA/Ton)</a:t>
            </a:r>
            <a:endParaRPr lang="en-US" dirty="0"/>
          </a:p>
        </p:txBody>
      </p:sp>
      <p:sp>
        <p:nvSpPr>
          <p:cNvPr id="20" name="Minus 19"/>
          <p:cNvSpPr/>
          <p:nvPr/>
        </p:nvSpPr>
        <p:spPr>
          <a:xfrm>
            <a:off x="4067944" y="3573016"/>
            <a:ext cx="432048" cy="55436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1840" y="4005064"/>
            <a:ext cx="936104" cy="43204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900" b="1" i="1" dirty="0" smtClean="0">
                <a:solidFill>
                  <a:schemeClr val="tx1"/>
                </a:solidFill>
              </a:rPr>
              <a:t>Prix de </a:t>
            </a:r>
            <a:r>
              <a:rPr lang="en-US" sz="900" b="1" i="1" dirty="0" err="1" smtClean="0">
                <a:solidFill>
                  <a:schemeClr val="tx1"/>
                </a:solidFill>
              </a:rPr>
              <a:t>référence</a:t>
            </a:r>
            <a:r>
              <a:rPr lang="en-US" sz="900" b="1" i="1" dirty="0" smtClean="0">
                <a:solidFill>
                  <a:schemeClr val="tx1"/>
                </a:solidFill>
              </a:rPr>
              <a:t> </a:t>
            </a:r>
            <a:r>
              <a:rPr lang="en-US" sz="900" b="1" i="1" dirty="0" err="1" smtClean="0">
                <a:solidFill>
                  <a:schemeClr val="tx1"/>
                </a:solidFill>
              </a:rPr>
              <a:t>observé</a:t>
            </a:r>
            <a:r>
              <a:rPr lang="en-US" sz="900" b="1" i="1" dirty="0" smtClean="0">
                <a:solidFill>
                  <a:schemeClr val="tx1"/>
                </a:solidFill>
              </a:rPr>
              <a:t> (FCFA/</a:t>
            </a:r>
            <a:r>
              <a:rPr lang="en-US" sz="900" b="1" i="1" dirty="0" err="1" smtClean="0">
                <a:solidFill>
                  <a:schemeClr val="tx1"/>
                </a:solidFill>
              </a:rPr>
              <a:t>Tonne</a:t>
            </a:r>
            <a:r>
              <a:rPr lang="en-US" sz="900" b="1" i="1" dirty="0" smtClean="0">
                <a:solidFill>
                  <a:schemeClr val="tx1"/>
                </a:solidFill>
              </a:rPr>
              <a:t>)</a:t>
            </a:r>
          </a:p>
        </p:txBody>
      </p:sp>
      <p:sp>
        <p:nvSpPr>
          <p:cNvPr id="22" name="Rounded Rectangle 21"/>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3" cstate="print"/>
          <a:srcRect/>
          <a:stretch>
            <a:fillRect/>
          </a:stretch>
        </p:blipFill>
        <p:spPr bwMode="auto">
          <a:xfrm>
            <a:off x="0" y="1628800"/>
            <a:ext cx="9144000" cy="5262667"/>
          </a:xfrm>
          <a:prstGeom prst="rect">
            <a:avLst/>
          </a:prstGeom>
          <a:noFill/>
          <a:ln w="9525">
            <a:noFill/>
            <a:miter lim="800000"/>
            <a:headEnd/>
            <a:tailEnd/>
          </a:ln>
        </p:spPr>
      </p:pic>
      <p:sp>
        <p:nvSpPr>
          <p:cNvPr id="36" name="Rectangle 35"/>
          <p:cNvSpPr/>
          <p:nvPr/>
        </p:nvSpPr>
        <p:spPr>
          <a:xfrm>
            <a:off x="6444208" y="6093296"/>
            <a:ext cx="913874" cy="40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FOB</a:t>
            </a:r>
          </a:p>
          <a:p>
            <a:pPr algn="ctr"/>
            <a:r>
              <a:rPr lang="en-US" dirty="0" smtClean="0"/>
              <a:t>(USD/</a:t>
            </a:r>
            <a:r>
              <a:rPr lang="en-US" dirty="0" err="1" smtClean="0"/>
              <a:t>Tonne</a:t>
            </a:r>
            <a:r>
              <a:rPr lang="en-US" dirty="0" smtClean="0"/>
              <a:t>)</a:t>
            </a:r>
            <a:endParaRPr lang="en-US" dirty="0"/>
          </a:p>
        </p:txBody>
      </p:sp>
      <p:sp>
        <p:nvSpPr>
          <p:cNvPr id="40" name="Rectangle 39"/>
          <p:cNvSpPr/>
          <p:nvPr/>
        </p:nvSpPr>
        <p:spPr>
          <a:xfrm>
            <a:off x="6444208" y="5589240"/>
            <a:ext cx="913874" cy="4115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Taux</a:t>
            </a:r>
            <a:r>
              <a:rPr lang="en-US" dirty="0" smtClean="0"/>
              <a:t> de change (FCFA/USD)</a:t>
            </a:r>
            <a:endParaRPr lang="en-US" dirty="0"/>
          </a:p>
        </p:txBody>
      </p:sp>
      <p:cxnSp>
        <p:nvCxnSpPr>
          <p:cNvPr id="53" name="Straight Arrow Connector 52"/>
          <p:cNvCxnSpPr>
            <a:stCxn id="40" idx="1"/>
          </p:cNvCxnSpPr>
          <p:nvPr/>
        </p:nvCxnSpPr>
        <p:spPr>
          <a:xfrm rot="10800000" flipV="1">
            <a:off x="5796136" y="5795004"/>
            <a:ext cx="648072" cy="29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1"/>
          </p:cNvCxnSpPr>
          <p:nvPr/>
        </p:nvCxnSpPr>
        <p:spPr>
          <a:xfrm rot="10800000">
            <a:off x="5796136" y="6093299"/>
            <a:ext cx="648072" cy="203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076056" y="5846736"/>
            <a:ext cx="853266" cy="511221"/>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a:t>
            </a:r>
            <a:r>
              <a:rPr lang="en-US" b="1" i="1" dirty="0" err="1" smtClean="0">
                <a:solidFill>
                  <a:schemeClr val="tx1"/>
                </a:solidFill>
              </a:rPr>
              <a:t>Tonne</a:t>
            </a:r>
            <a:r>
              <a:rPr lang="en-US" b="1" i="1" dirty="0" smtClean="0">
                <a:solidFill>
                  <a:schemeClr val="tx1"/>
                </a:solidFill>
              </a:rPr>
              <a:t>)</a:t>
            </a:r>
            <a:endParaRPr lang="en-US" b="1" i="1" dirty="0">
              <a:solidFill>
                <a:schemeClr val="tx1"/>
              </a:solidFill>
            </a:endParaRPr>
          </a:p>
        </p:txBody>
      </p:sp>
      <p:sp>
        <p:nvSpPr>
          <p:cNvPr id="10" name="Rectangle 9"/>
          <p:cNvSpPr/>
          <p:nvPr/>
        </p:nvSpPr>
        <p:spPr>
          <a:xfrm>
            <a:off x="3156348" y="4581128"/>
            <a:ext cx="915586" cy="4160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smtClean="0"/>
              <a:t>Prix </a:t>
            </a:r>
            <a:r>
              <a:rPr lang="en-US" dirty="0" err="1" smtClean="0"/>
              <a:t>producteur</a:t>
            </a:r>
            <a:r>
              <a:rPr lang="en-US" dirty="0" smtClean="0"/>
              <a:t> (FCFA/</a:t>
            </a:r>
            <a:r>
              <a:rPr lang="en-US" dirty="0" err="1" smtClean="0"/>
              <a:t>Tonne</a:t>
            </a:r>
            <a:r>
              <a:rPr lang="en-US" dirty="0" smtClean="0"/>
              <a:t>)</a:t>
            </a:r>
            <a:endParaRPr lang="en-US" dirty="0"/>
          </a:p>
        </p:txBody>
      </p:sp>
      <p:sp>
        <p:nvSpPr>
          <p:cNvPr id="12" name="Rectangle 11"/>
          <p:cNvSpPr/>
          <p:nvPr/>
        </p:nvSpPr>
        <p:spPr>
          <a:xfrm>
            <a:off x="107504" y="1052736"/>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endParaRPr lang="en-US" b="1" i="1" dirty="0" smtClean="0">
              <a:solidFill>
                <a:schemeClr val="bg1"/>
              </a:solidFill>
              <a:latin typeface="Arial" pitchFamily="34" charset="0"/>
            </a:endParaRPr>
          </a:p>
        </p:txBody>
      </p:sp>
      <p:sp>
        <p:nvSpPr>
          <p:cNvPr id="13" name="Rectangle 12"/>
          <p:cNvSpPr/>
          <p:nvPr/>
        </p:nvSpPr>
        <p:spPr>
          <a:xfrm>
            <a:off x="3059832" y="105273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Produit</a:t>
            </a:r>
            <a:r>
              <a:rPr lang="en-US" sz="1400" dirty="0" smtClean="0"/>
              <a:t> </a:t>
            </a:r>
            <a:r>
              <a:rPr lang="en-US" sz="1400" dirty="0" err="1" smtClean="0"/>
              <a:t>importé</a:t>
            </a:r>
            <a:endParaRPr lang="en-US" sz="1400" dirty="0"/>
          </a:p>
        </p:txBody>
      </p:sp>
      <p:sp>
        <p:nvSpPr>
          <p:cNvPr id="14" name="Oval 13"/>
          <p:cNvSpPr/>
          <p:nvPr/>
        </p:nvSpPr>
        <p:spPr>
          <a:xfrm>
            <a:off x="4788024" y="3786190"/>
            <a:ext cx="998422" cy="785818"/>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algn="ctr"/>
            <a:r>
              <a:rPr lang="en-US" sz="1050" b="1" i="1" dirty="0" smtClean="0">
                <a:solidFill>
                  <a:schemeClr val="tx1"/>
                </a:solidFill>
              </a:rPr>
              <a:t>Point de </a:t>
            </a:r>
            <a:r>
              <a:rPr lang="en-US" sz="1050" b="1" i="1" dirty="0" err="1" smtClean="0">
                <a:solidFill>
                  <a:schemeClr val="tx1"/>
                </a:solidFill>
              </a:rPr>
              <a:t>compétition</a:t>
            </a:r>
            <a:r>
              <a:rPr lang="en-US" sz="1050" b="1" i="1" dirty="0" smtClean="0">
                <a:solidFill>
                  <a:schemeClr val="tx1"/>
                </a:solidFill>
              </a:rPr>
              <a:t>  </a:t>
            </a:r>
            <a:endParaRPr lang="en-US" sz="1050" b="1" i="1" dirty="0">
              <a:solidFill>
                <a:schemeClr val="tx1"/>
              </a:solidFill>
            </a:endParaRPr>
          </a:p>
        </p:txBody>
      </p:sp>
      <p:sp>
        <p:nvSpPr>
          <p:cNvPr id="15" name="Up Arrow 14"/>
          <p:cNvSpPr/>
          <p:nvPr/>
        </p:nvSpPr>
        <p:spPr>
          <a:xfrm rot="10208880">
            <a:off x="5202007" y="4642043"/>
            <a:ext cx="432048" cy="1207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508624">
            <a:off x="4208381" y="4224668"/>
            <a:ext cx="432048" cy="56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56176" y="4869160"/>
            <a:ext cx="916154" cy="4886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(FCFA/</a:t>
            </a:r>
            <a:r>
              <a:rPr lang="en-US" dirty="0" err="1" smtClean="0"/>
              <a:t>Tonne</a:t>
            </a:r>
            <a:r>
              <a:rPr lang="en-US" dirty="0" smtClean="0"/>
              <a:t>)</a:t>
            </a:r>
            <a:endParaRPr lang="en-US" dirty="0"/>
          </a:p>
        </p:txBody>
      </p:sp>
      <p:sp>
        <p:nvSpPr>
          <p:cNvPr id="19" name="Rectangle 18"/>
          <p:cNvSpPr/>
          <p:nvPr/>
        </p:nvSpPr>
        <p:spPr>
          <a:xfrm>
            <a:off x="3931338" y="3068960"/>
            <a:ext cx="928694" cy="4314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 (FCFA/Ton)</a:t>
            </a:r>
            <a:endParaRPr lang="en-US" dirty="0"/>
          </a:p>
        </p:txBody>
      </p:sp>
      <p:sp>
        <p:nvSpPr>
          <p:cNvPr id="20" name="Minus 19"/>
          <p:cNvSpPr/>
          <p:nvPr/>
        </p:nvSpPr>
        <p:spPr>
          <a:xfrm>
            <a:off x="4067944" y="3573016"/>
            <a:ext cx="432048" cy="55436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1840" y="4005064"/>
            <a:ext cx="936104" cy="43204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900" b="1" i="1" dirty="0" smtClean="0">
                <a:solidFill>
                  <a:schemeClr val="tx1"/>
                </a:solidFill>
              </a:rPr>
              <a:t>Prix de </a:t>
            </a:r>
            <a:r>
              <a:rPr lang="en-US" sz="900" b="1" i="1" dirty="0" err="1" smtClean="0">
                <a:solidFill>
                  <a:schemeClr val="tx1"/>
                </a:solidFill>
              </a:rPr>
              <a:t>référence</a:t>
            </a:r>
            <a:r>
              <a:rPr lang="en-US" sz="900" b="1" i="1" dirty="0" smtClean="0">
                <a:solidFill>
                  <a:schemeClr val="tx1"/>
                </a:solidFill>
              </a:rPr>
              <a:t> </a:t>
            </a:r>
            <a:r>
              <a:rPr lang="en-US" sz="900" b="1" i="1" dirty="0" err="1" smtClean="0">
                <a:solidFill>
                  <a:schemeClr val="tx1"/>
                </a:solidFill>
              </a:rPr>
              <a:t>observé</a:t>
            </a:r>
            <a:r>
              <a:rPr lang="en-US" sz="900" b="1" i="1" dirty="0" smtClean="0">
                <a:solidFill>
                  <a:schemeClr val="tx1"/>
                </a:solidFill>
              </a:rPr>
              <a:t> (FCFA/</a:t>
            </a:r>
            <a:r>
              <a:rPr lang="en-US" sz="900" b="1" i="1" dirty="0" err="1" smtClean="0">
                <a:solidFill>
                  <a:schemeClr val="tx1"/>
                </a:solidFill>
              </a:rPr>
              <a:t>Tonne</a:t>
            </a:r>
            <a:r>
              <a:rPr lang="en-US" sz="900" b="1" i="1" dirty="0" smtClean="0">
                <a:solidFill>
                  <a:schemeClr val="tx1"/>
                </a:solidFill>
              </a:rPr>
              <a:t>)</a:t>
            </a:r>
          </a:p>
        </p:txBody>
      </p:sp>
      <p:sp>
        <p:nvSpPr>
          <p:cNvPr id="22" name="Rounded Rectangle 21"/>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24" name="Minus 23"/>
          <p:cNvSpPr/>
          <p:nvPr/>
        </p:nvSpPr>
        <p:spPr>
          <a:xfrm>
            <a:off x="5580112" y="4818856"/>
            <a:ext cx="432048" cy="55436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720" y="1071546"/>
            <a:ext cx="8229600" cy="562074"/>
          </a:xfrm>
        </p:spPr>
        <p:txBody>
          <a:bodyPr/>
          <a:lstStyle/>
          <a:p>
            <a:r>
              <a:rPr lang="fr-FR" sz="3200" dirty="0" smtClean="0"/>
              <a:t>Difficultés sur les données : Prix observés</a:t>
            </a:r>
            <a:r>
              <a:rPr lang="en-US" sz="3200" dirty="0" smtClean="0"/>
              <a:t> (&amp;III)</a:t>
            </a:r>
            <a:endParaRPr lang="en-US" sz="3200" dirty="0"/>
          </a:p>
        </p:txBody>
      </p:sp>
      <p:sp>
        <p:nvSpPr>
          <p:cNvPr id="7" name="Rectangle 6"/>
          <p:cNvSpPr/>
          <p:nvPr/>
        </p:nvSpPr>
        <p:spPr>
          <a:xfrm>
            <a:off x="251520" y="1844824"/>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Transaction Costs</a:t>
            </a:r>
          </a:p>
        </p:txBody>
      </p:sp>
      <p:sp>
        <p:nvSpPr>
          <p:cNvPr id="5" name="Rectangle 4"/>
          <p:cNvSpPr/>
          <p:nvPr/>
        </p:nvSpPr>
        <p:spPr>
          <a:xfrm>
            <a:off x="35496" y="2403465"/>
            <a:ext cx="9108504" cy="5170646"/>
          </a:xfrm>
          <a:prstGeom prst="rect">
            <a:avLst/>
          </a:prstGeom>
        </p:spPr>
        <p:txBody>
          <a:bodyPr wrap="square">
            <a:spAutoFit/>
          </a:bodyPr>
          <a:lstStyle/>
          <a:p>
            <a:pPr marL="914400" lvl="1" indent="-457200">
              <a:spcAft>
                <a:spcPts val="1200"/>
              </a:spcAft>
              <a:buFont typeface="Wingdings" pitchFamily="2" charset="2"/>
              <a:buChar char="§"/>
            </a:pPr>
            <a:r>
              <a:rPr lang="en-US" sz="2000" dirty="0" smtClean="0">
                <a:latin typeface="Arial" pitchFamily="34" charset="0"/>
              </a:rPr>
              <a:t>Sources de </a:t>
            </a:r>
            <a:r>
              <a:rPr lang="en-US" sz="2000" dirty="0" err="1" smtClean="0">
                <a:latin typeface="Arial" pitchFamily="34" charset="0"/>
              </a:rPr>
              <a:t>données</a:t>
            </a:r>
            <a:r>
              <a:rPr lang="en-US" sz="2000" dirty="0" smtClean="0">
                <a:latin typeface="Arial" pitchFamily="34" charset="0"/>
              </a:rPr>
              <a:t>:</a:t>
            </a:r>
          </a:p>
          <a:p>
            <a:pPr marL="1371600" lvl="2" indent="-457200">
              <a:spcAft>
                <a:spcPts val="1200"/>
              </a:spcAft>
              <a:buFont typeface="Wingdings" pitchFamily="2" charset="2"/>
              <a:buChar char="§"/>
            </a:pPr>
            <a:r>
              <a:rPr lang="en-US" sz="2000" dirty="0" err="1" smtClean="0">
                <a:latin typeface="Arial" pitchFamily="34" charset="0"/>
              </a:rPr>
              <a:t>Analyse</a:t>
            </a:r>
            <a:r>
              <a:rPr lang="en-US" sz="2000" dirty="0" smtClean="0">
                <a:latin typeface="Arial" pitchFamily="34" charset="0"/>
              </a:rPr>
              <a:t> de bas en haut: </a:t>
            </a:r>
            <a:r>
              <a:rPr lang="en-US" sz="2000" dirty="0" err="1" smtClean="0">
                <a:latin typeface="Arial" pitchFamily="34" charset="0"/>
              </a:rPr>
              <a:t>analyse</a:t>
            </a:r>
            <a:r>
              <a:rPr lang="en-US" sz="2000" dirty="0" smtClean="0">
                <a:latin typeface="Arial" pitchFamily="34" charset="0"/>
              </a:rPr>
              <a:t> des </a:t>
            </a:r>
            <a:r>
              <a:rPr lang="en-US" sz="2000" dirty="0" err="1" smtClean="0">
                <a:latin typeface="Arial" pitchFamily="34" charset="0"/>
              </a:rPr>
              <a:t>chaînes</a:t>
            </a:r>
            <a:r>
              <a:rPr lang="en-US" sz="2000" dirty="0" smtClean="0">
                <a:latin typeface="Arial" pitchFamily="34" charset="0"/>
              </a:rPr>
              <a:t> de </a:t>
            </a:r>
            <a:r>
              <a:rPr lang="en-US" sz="2000" dirty="0" err="1" smtClean="0">
                <a:latin typeface="Arial" pitchFamily="34" charset="0"/>
              </a:rPr>
              <a:t>valeur</a:t>
            </a:r>
            <a:r>
              <a:rPr lang="en-US" sz="2000" dirty="0" smtClean="0">
                <a:latin typeface="Arial" pitchFamily="34" charset="0"/>
              </a:rPr>
              <a:t> </a:t>
            </a:r>
            <a:r>
              <a:rPr lang="en-US" sz="2000" dirty="0" err="1" smtClean="0">
                <a:latin typeface="Arial" pitchFamily="34" charset="0"/>
              </a:rPr>
              <a:t>existant</a:t>
            </a:r>
            <a:r>
              <a:rPr lang="en-US" sz="2000" dirty="0" smtClean="0">
                <a:latin typeface="Arial" pitchFamily="34" charset="0"/>
              </a:rPr>
              <a:t> déjà</a:t>
            </a:r>
          </a:p>
          <a:p>
            <a:pPr marL="1828800" lvl="3" indent="-457200">
              <a:spcAft>
                <a:spcPts val="1200"/>
              </a:spcAft>
              <a:buFont typeface="Wingdings" pitchFamily="2" charset="2"/>
              <a:buChar char="§"/>
            </a:pPr>
            <a:r>
              <a:rPr lang="en-US" sz="2000" dirty="0" err="1" smtClean="0">
                <a:latin typeface="Arial" pitchFamily="34" charset="0"/>
              </a:rPr>
              <a:t>Ajouter</a:t>
            </a:r>
            <a:r>
              <a:rPr lang="en-US" sz="2000" dirty="0" smtClean="0">
                <a:latin typeface="Arial" pitchFamily="34" charset="0"/>
              </a:rPr>
              <a:t> </a:t>
            </a:r>
            <a:r>
              <a:rPr lang="en-US" sz="2000" dirty="0" err="1" smtClean="0">
                <a:latin typeface="Arial" pitchFamily="34" charset="0"/>
              </a:rPr>
              <a:t>coûts</a:t>
            </a:r>
            <a:r>
              <a:rPr lang="en-US" sz="2000" dirty="0" smtClean="0">
                <a:latin typeface="Arial" pitchFamily="34" charset="0"/>
              </a:rPr>
              <a:t> de transport, de </a:t>
            </a:r>
            <a:r>
              <a:rPr lang="en-US" sz="2000" dirty="0" err="1" smtClean="0">
                <a:latin typeface="Arial" pitchFamily="34" charset="0"/>
              </a:rPr>
              <a:t>stockage</a:t>
            </a:r>
            <a:r>
              <a:rPr lang="en-US" sz="2000" dirty="0" smtClean="0">
                <a:latin typeface="Arial" pitchFamily="34" charset="0"/>
              </a:rPr>
              <a:t>, de </a:t>
            </a:r>
            <a:r>
              <a:rPr lang="en-US" sz="2000" dirty="0" err="1" smtClean="0">
                <a:latin typeface="Arial" pitchFamily="34" charset="0"/>
              </a:rPr>
              <a:t>manutention</a:t>
            </a:r>
            <a:r>
              <a:rPr lang="en-US" sz="2000" dirty="0" smtClean="0">
                <a:latin typeface="Arial" pitchFamily="34" charset="0"/>
              </a:rPr>
              <a:t>, </a:t>
            </a:r>
            <a:r>
              <a:rPr lang="en-US" sz="2000" dirty="0" err="1" smtClean="0">
                <a:latin typeface="Arial" pitchFamily="34" charset="0"/>
              </a:rPr>
              <a:t>marges</a:t>
            </a:r>
            <a:endParaRPr lang="en-US" sz="2000" dirty="0" smtClean="0">
              <a:latin typeface="Arial" pitchFamily="34" charset="0"/>
            </a:endParaRPr>
          </a:p>
          <a:p>
            <a:pPr marL="1371600" lvl="2" indent="-457200">
              <a:spcAft>
                <a:spcPts val="1200"/>
              </a:spcAft>
              <a:buFont typeface="Wingdings" pitchFamily="2" charset="2"/>
              <a:buChar char="§"/>
            </a:pPr>
            <a:r>
              <a:rPr lang="en-US" sz="2000" dirty="0" smtClean="0">
                <a:latin typeface="Arial" pitchFamily="34" charset="0"/>
              </a:rPr>
              <a:t>De haut en bas: en </a:t>
            </a:r>
            <a:r>
              <a:rPr lang="en-US" sz="2000" dirty="0" err="1" smtClean="0">
                <a:latin typeface="Arial" pitchFamily="34" charset="0"/>
              </a:rPr>
              <a:t>utilisant</a:t>
            </a:r>
            <a:r>
              <a:rPr lang="en-US" sz="2000" dirty="0" smtClean="0">
                <a:latin typeface="Arial" pitchFamily="34" charset="0"/>
              </a:rPr>
              <a:t> les prix </a:t>
            </a:r>
            <a:r>
              <a:rPr lang="en-US" sz="2000" dirty="0" err="1" smtClean="0">
                <a:latin typeface="Arial" pitchFamily="34" charset="0"/>
              </a:rPr>
              <a:t>domestiques</a:t>
            </a:r>
            <a:r>
              <a:rPr lang="en-US" sz="2000" dirty="0" smtClean="0">
                <a:latin typeface="Arial" pitchFamily="34" charset="0"/>
              </a:rPr>
              <a:t> le long de la </a:t>
            </a:r>
            <a:r>
              <a:rPr lang="en-US" sz="2000" dirty="0" err="1" smtClean="0">
                <a:latin typeface="Arial" pitchFamily="34" charset="0"/>
              </a:rPr>
              <a:t>chaîne</a:t>
            </a:r>
            <a:r>
              <a:rPr lang="en-US" sz="2000" dirty="0" smtClean="0">
                <a:latin typeface="Arial" pitchFamily="34" charset="0"/>
              </a:rPr>
              <a:t> de </a:t>
            </a:r>
            <a:r>
              <a:rPr lang="en-US" sz="2000" dirty="0" err="1" smtClean="0">
                <a:latin typeface="Arial" pitchFamily="34" charset="0"/>
              </a:rPr>
              <a:t>valeur</a:t>
            </a:r>
            <a:endParaRPr lang="en-US" sz="2000" dirty="0" smtClean="0">
              <a:latin typeface="Arial" pitchFamily="34" charset="0"/>
            </a:endParaRPr>
          </a:p>
          <a:p>
            <a:pPr marL="1828800" lvl="3" indent="-457200">
              <a:spcAft>
                <a:spcPts val="1200"/>
              </a:spcAft>
              <a:buFont typeface="Wingdings" pitchFamily="2" charset="2"/>
              <a:buChar char="§"/>
            </a:pPr>
            <a:r>
              <a:rPr lang="en-US" sz="2000" dirty="0" smtClean="0">
                <a:latin typeface="Arial" pitchFamily="34" charset="0"/>
              </a:rPr>
              <a:t>Prix CIF - Prix </a:t>
            </a:r>
            <a:r>
              <a:rPr lang="en-US" sz="2000" dirty="0" err="1" smtClean="0">
                <a:latin typeface="Arial" pitchFamily="34" charset="0"/>
              </a:rPr>
              <a:t>grossiste</a:t>
            </a:r>
            <a:r>
              <a:rPr lang="en-US" sz="2000" dirty="0" smtClean="0">
                <a:latin typeface="Arial" pitchFamily="34" charset="0"/>
              </a:rPr>
              <a:t> =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du port </a:t>
            </a:r>
            <a:r>
              <a:rPr lang="en-US" sz="2000" dirty="0" err="1" smtClean="0">
                <a:latin typeface="Arial" pitchFamily="34" charset="0"/>
              </a:rPr>
              <a:t>d’importation</a:t>
            </a:r>
            <a:r>
              <a:rPr lang="en-US" sz="2000" dirty="0" smtClean="0">
                <a:latin typeface="Arial" pitchFamily="34" charset="0"/>
              </a:rPr>
              <a:t> au point de </a:t>
            </a:r>
            <a:r>
              <a:rPr lang="en-US" sz="2000" dirty="0" err="1" smtClean="0">
                <a:latin typeface="Arial" pitchFamily="34" charset="0"/>
              </a:rPr>
              <a:t>compétition</a:t>
            </a:r>
            <a:r>
              <a:rPr lang="en-US" sz="2000" dirty="0" smtClean="0">
                <a:latin typeface="Arial" pitchFamily="34" charset="0"/>
              </a:rPr>
              <a:t> </a:t>
            </a:r>
          </a:p>
          <a:p>
            <a:pPr marL="1828800" lvl="3" indent="-457200">
              <a:spcAft>
                <a:spcPts val="1200"/>
              </a:spcAft>
              <a:buFont typeface="Wingdings" pitchFamily="2" charset="2"/>
              <a:buChar char="§"/>
            </a:pPr>
            <a:r>
              <a:rPr lang="en-US" sz="2000" dirty="0" smtClean="0">
                <a:latin typeface="Arial" pitchFamily="34" charset="0"/>
              </a:rPr>
              <a:t>Prix </a:t>
            </a:r>
            <a:r>
              <a:rPr lang="en-US" sz="2000" dirty="0" err="1" smtClean="0">
                <a:latin typeface="Arial" pitchFamily="34" charset="0"/>
              </a:rPr>
              <a:t>grossiste</a:t>
            </a:r>
            <a:r>
              <a:rPr lang="en-US" sz="2000" dirty="0" smtClean="0">
                <a:latin typeface="Arial" pitchFamily="34" charset="0"/>
              </a:rPr>
              <a:t> – Prix </a:t>
            </a:r>
            <a:r>
              <a:rPr lang="en-US" sz="2000" dirty="0" err="1" smtClean="0">
                <a:latin typeface="Arial" pitchFamily="34" charset="0"/>
              </a:rPr>
              <a:t>producteur</a:t>
            </a:r>
            <a:r>
              <a:rPr lang="en-US" sz="2000" dirty="0" smtClean="0">
                <a:latin typeface="Arial" pitchFamily="34" charset="0"/>
              </a:rPr>
              <a:t> =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du point de </a:t>
            </a:r>
            <a:r>
              <a:rPr lang="en-US" sz="2000" dirty="0" err="1" smtClean="0">
                <a:latin typeface="Arial" pitchFamily="34" charset="0"/>
              </a:rPr>
              <a:t>compétition</a:t>
            </a:r>
            <a:r>
              <a:rPr lang="en-US" sz="2000" dirty="0" smtClean="0">
                <a:latin typeface="Arial" pitchFamily="34" charset="0"/>
              </a:rPr>
              <a:t>  à la </a:t>
            </a:r>
            <a:r>
              <a:rPr lang="en-US" sz="2000" dirty="0" err="1" smtClean="0">
                <a:latin typeface="Arial" pitchFamily="34" charset="0"/>
              </a:rPr>
              <a:t>ferme</a:t>
            </a:r>
            <a:endParaRPr lang="en-US" sz="2000" dirty="0" smtClean="0">
              <a:latin typeface="Arial" pitchFamily="34" charset="0"/>
            </a:endParaRPr>
          </a:p>
          <a:p>
            <a:pPr marL="1371600" lvl="2" indent="-457200">
              <a:spcAft>
                <a:spcPts val="1200"/>
              </a:spcAft>
              <a:buFont typeface="+mj-lt"/>
              <a:buAutoNum type="alphaLcPeriod"/>
            </a:pP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9" name="Rectangle 8"/>
          <p:cNvSpPr/>
          <p:nvPr/>
        </p:nvSpPr>
        <p:spPr>
          <a:xfrm>
            <a:off x="251520" y="1844824"/>
            <a:ext cx="3816424"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r>
              <a:rPr lang="en-US" b="1" i="1" dirty="0" smtClean="0">
                <a:solidFill>
                  <a:schemeClr val="bg1"/>
                </a:solidFill>
                <a:latin typeface="Arial"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err="1" smtClean="0"/>
              <a:t>Sommaire</a:t>
            </a:r>
            <a:r>
              <a:rPr lang="en-US" sz="2800" dirty="0" smtClean="0"/>
              <a:t> des </a:t>
            </a:r>
            <a:r>
              <a:rPr lang="en-US" sz="2800" dirty="0" err="1" smtClean="0"/>
              <a:t>données</a:t>
            </a:r>
            <a:r>
              <a:rPr lang="en-US" sz="2800" dirty="0" smtClean="0"/>
              <a:t> </a:t>
            </a:r>
            <a:r>
              <a:rPr lang="en-US" sz="2800" dirty="0" err="1" smtClean="0"/>
              <a:t>nécessaires</a:t>
            </a:r>
            <a:r>
              <a:rPr lang="en-US" sz="2800" dirty="0" smtClean="0"/>
              <a:t> : Prix </a:t>
            </a:r>
            <a:r>
              <a:rPr lang="en-US" sz="2800" dirty="0" err="1" smtClean="0"/>
              <a:t>observés</a:t>
            </a:r>
            <a:r>
              <a:rPr lang="en-US" sz="2800" dirty="0" smtClean="0"/>
              <a:t> </a:t>
            </a:r>
            <a:endParaRPr lang="en-US" sz="2800" dirty="0"/>
          </a:p>
        </p:txBody>
      </p:sp>
      <p:sp>
        <p:nvSpPr>
          <p:cNvPr id="5" name="Rounded Rectangle 4"/>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graphicFrame>
        <p:nvGraphicFramePr>
          <p:cNvPr id="10" name="Object 9"/>
          <p:cNvGraphicFramePr>
            <a:graphicFrameLocks noChangeAspect="1"/>
          </p:cNvGraphicFramePr>
          <p:nvPr/>
        </p:nvGraphicFramePr>
        <p:xfrm>
          <a:off x="285750" y="1978025"/>
          <a:ext cx="8763000" cy="1181100"/>
        </p:xfrm>
        <a:graphic>
          <a:graphicData uri="http://schemas.openxmlformats.org/presentationml/2006/ole">
            <p:oleObj spid="_x0000_s37890" name="Worksheet" r:id="rId4" imgW="8763000" imgH="1181100" progId="Excel.Sheet.12">
              <p:embed/>
            </p:oleObj>
          </a:graphicData>
        </a:graphic>
      </p:graphicFrame>
      <p:sp>
        <p:nvSpPr>
          <p:cNvPr id="14" name="Rectangle 13"/>
          <p:cNvSpPr/>
          <p:nvPr/>
        </p:nvSpPr>
        <p:spPr>
          <a:xfrm>
            <a:off x="107504" y="3429000"/>
            <a:ext cx="8928992" cy="646331"/>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Une</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fois</a:t>
            </a:r>
            <a:r>
              <a:rPr lang="en-US" b="1" i="1" dirty="0" smtClean="0">
                <a:solidFill>
                  <a:schemeClr val="bg1"/>
                </a:solidFill>
                <a:latin typeface="Arial" pitchFamily="34" charset="0"/>
              </a:rPr>
              <a:t> les </a:t>
            </a:r>
            <a:r>
              <a:rPr lang="en-US" b="1" i="1" dirty="0" err="1" smtClean="0">
                <a:solidFill>
                  <a:schemeClr val="bg1"/>
                </a:solidFill>
                <a:latin typeface="Arial" pitchFamily="34" charset="0"/>
              </a:rPr>
              <a:t>données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saisies</a:t>
            </a:r>
            <a:r>
              <a:rPr lang="en-US" b="1" i="1" dirty="0" smtClean="0">
                <a:solidFill>
                  <a:schemeClr val="bg1"/>
                </a:solidFill>
                <a:latin typeface="Arial" pitchFamily="34" charset="0"/>
              </a:rPr>
              <a:t>, la </a:t>
            </a:r>
            <a:r>
              <a:rPr lang="en-US" b="1" i="1" dirty="0" err="1" smtClean="0">
                <a:solidFill>
                  <a:schemeClr val="bg1"/>
                </a:solidFill>
                <a:latin typeface="Arial" pitchFamily="34" charset="0"/>
              </a:rPr>
              <a:t>feuille</a:t>
            </a:r>
            <a:r>
              <a:rPr lang="en-US" b="1" i="1" dirty="0" smtClean="0">
                <a:solidFill>
                  <a:schemeClr val="bg1"/>
                </a:solidFill>
                <a:latin typeface="Arial" pitchFamily="34" charset="0"/>
              </a:rPr>
              <a:t> de </a:t>
            </a:r>
            <a:r>
              <a:rPr lang="en-US" b="1" i="1" dirty="0" err="1" smtClean="0">
                <a:solidFill>
                  <a:schemeClr val="bg1"/>
                </a:solidFill>
                <a:latin typeface="Arial" pitchFamily="34" charset="0"/>
              </a:rPr>
              <a:t>calcul</a:t>
            </a:r>
            <a:r>
              <a:rPr lang="en-US" b="1" i="1" dirty="0" smtClean="0">
                <a:solidFill>
                  <a:schemeClr val="bg1"/>
                </a:solidFill>
                <a:latin typeface="Arial" pitchFamily="34" charset="0"/>
              </a:rPr>
              <a:t> excel </a:t>
            </a:r>
            <a:r>
              <a:rPr lang="en-US" b="1" i="1" dirty="0" err="1" smtClean="0">
                <a:solidFill>
                  <a:schemeClr val="bg1"/>
                </a:solidFill>
                <a:latin typeface="Arial" pitchFamily="34" charset="0"/>
              </a:rPr>
              <a:t>établit</a:t>
            </a:r>
            <a:r>
              <a:rPr lang="en-US" b="1" i="1" dirty="0" smtClean="0">
                <a:solidFill>
                  <a:schemeClr val="bg1"/>
                </a:solidFill>
                <a:latin typeface="Arial" pitchFamily="34" charset="0"/>
              </a:rPr>
              <a:t> les </a:t>
            </a:r>
            <a:r>
              <a:rPr lang="en-US" b="1" i="1" dirty="0" err="1" smtClean="0">
                <a:solidFill>
                  <a:schemeClr val="bg1"/>
                </a:solidFill>
                <a:latin typeface="Arial" pitchFamily="34" charset="0"/>
              </a:rPr>
              <a:t>moyennes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triennales</a:t>
            </a:r>
            <a:r>
              <a:rPr lang="en-US" b="1" i="1" dirty="0" smtClean="0">
                <a:solidFill>
                  <a:schemeClr val="bg1"/>
                </a:solidFill>
                <a:latin typeface="Arial" pitchFamily="34" charset="0"/>
              </a:rPr>
              <a:t> pour les </a:t>
            </a:r>
            <a:r>
              <a:rPr lang="en-US" b="1" i="1" dirty="0" err="1" smtClean="0">
                <a:solidFill>
                  <a:schemeClr val="bg1"/>
                </a:solidFill>
                <a:latin typeface="Arial" pitchFamily="34" charset="0"/>
              </a:rPr>
              <a:t>différents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critères</a:t>
            </a:r>
            <a:endParaRPr lang="en-US" b="1" i="1" dirty="0" smtClean="0">
              <a:solidFill>
                <a:schemeClr val="bg1"/>
              </a:solidFill>
              <a:latin typeface="Arial" pitchFamily="34" charset="0"/>
            </a:endParaRPr>
          </a:p>
        </p:txBody>
      </p:sp>
      <p:graphicFrame>
        <p:nvGraphicFramePr>
          <p:cNvPr id="17" name="Object 16"/>
          <p:cNvGraphicFramePr>
            <a:graphicFrameLocks noChangeAspect="1"/>
          </p:cNvGraphicFramePr>
          <p:nvPr/>
        </p:nvGraphicFramePr>
        <p:xfrm>
          <a:off x="107505" y="4429125"/>
          <a:ext cx="9000999" cy="1428750"/>
        </p:xfrm>
        <a:graphic>
          <a:graphicData uri="http://schemas.openxmlformats.org/presentationml/2006/ole">
            <p:oleObj spid="_x0000_s37892" name="Worksheet" r:id="rId5" imgW="10553700" imgH="1343025" progId="Excel.Shee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err="1" smtClean="0"/>
              <a:t>Données</a:t>
            </a:r>
            <a:r>
              <a:rPr lang="en-US" sz="2800" dirty="0" smtClean="0"/>
              <a:t> </a:t>
            </a:r>
            <a:r>
              <a:rPr lang="en-US" sz="2800" dirty="0" err="1" smtClean="0"/>
              <a:t>nécessaires</a:t>
            </a:r>
            <a:r>
              <a:rPr lang="en-US" sz="2800" dirty="0" smtClean="0"/>
              <a:t> et </a:t>
            </a:r>
            <a:r>
              <a:rPr lang="en-US" sz="2800" dirty="0" err="1" smtClean="0"/>
              <a:t>difficultés</a:t>
            </a:r>
            <a:r>
              <a:rPr lang="en-US" sz="2800" dirty="0" smtClean="0"/>
              <a:t> pour le </a:t>
            </a:r>
            <a:r>
              <a:rPr lang="en-US" sz="2800" dirty="0" err="1" smtClean="0"/>
              <a:t>calcul</a:t>
            </a:r>
            <a:r>
              <a:rPr lang="en-US" sz="2800" dirty="0" smtClean="0"/>
              <a:t> des I/P</a:t>
            </a:r>
            <a:endParaRPr lang="en-US" sz="2800" dirty="0"/>
          </a:p>
        </p:txBody>
      </p:sp>
      <p:sp>
        <p:nvSpPr>
          <p:cNvPr id="4" name="Rectangle 1"/>
          <p:cNvSpPr>
            <a:spLocks noChangeArrowheads="1"/>
          </p:cNvSpPr>
          <p:nvPr/>
        </p:nvSpPr>
        <p:spPr bwMode="auto">
          <a:xfrm>
            <a:off x="4788024" y="2609617"/>
            <a:ext cx="43559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spcAft>
                <a:spcPts val="1200"/>
              </a:spcAft>
              <a:buFont typeface="Wingdings" pitchFamily="2" charset="2"/>
              <a:buChar char="§"/>
            </a:pPr>
            <a:r>
              <a:rPr lang="en-US" sz="2000" dirty="0" smtClean="0">
                <a:latin typeface="Arial" pitchFamily="34" charset="0"/>
              </a:rPr>
              <a:t>PRIX INTERNATIONAUX</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smtClean="0">
                <a:latin typeface="Arial" pitchFamily="34" charset="0"/>
              </a:rPr>
              <a:t>PRIX DOMESTIQUES</a:t>
            </a:r>
          </a:p>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smtClean="0">
                <a:latin typeface="Arial" pitchFamily="34" charset="0"/>
              </a:rPr>
              <a:t>COUTS D’ACCES</a:t>
            </a:r>
          </a:p>
        </p:txBody>
      </p:sp>
      <p:sp>
        <p:nvSpPr>
          <p:cNvPr id="7" name="Rounded Rectangle 6"/>
          <p:cNvSpPr/>
          <p:nvPr/>
        </p:nvSpPr>
        <p:spPr>
          <a:xfrm>
            <a:off x="4714876" y="2500306"/>
            <a:ext cx="4285140" cy="1650484"/>
          </a:xfrm>
          <a:prstGeom prst="round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716016" y="1916832"/>
            <a:ext cx="4320480"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Prix </a:t>
            </a:r>
            <a:r>
              <a:rPr lang="en-US" sz="3200" dirty="0" err="1" smtClean="0">
                <a:solidFill>
                  <a:schemeClr val="tx1"/>
                </a:solidFill>
              </a:rPr>
              <a:t>observés</a:t>
            </a:r>
            <a:endParaRPr lang="en-US" sz="3200" dirty="0">
              <a:solidFill>
                <a:schemeClr val="tx1"/>
              </a:solidFill>
            </a:endParaRPr>
          </a:p>
        </p:txBody>
      </p:sp>
      <p:sp>
        <p:nvSpPr>
          <p:cNvPr id="10" name="Rounded Rectangle 9"/>
          <p:cNvSpPr/>
          <p:nvPr/>
        </p:nvSpPr>
        <p:spPr>
          <a:xfrm>
            <a:off x="4716016" y="4293096"/>
            <a:ext cx="4320480" cy="50405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
        <p:nvSpPr>
          <p:cNvPr id="11" name="Rounded Rectangle 10"/>
          <p:cNvSpPr/>
          <p:nvPr/>
        </p:nvSpPr>
        <p:spPr>
          <a:xfrm>
            <a:off x="4716016" y="4838367"/>
            <a:ext cx="4355976" cy="1975009"/>
          </a:xfrm>
          <a:prstGeom prst="roundRect">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457200" indent="-457200">
              <a:spcAft>
                <a:spcPts val="1200"/>
              </a:spcAft>
              <a:buFont typeface="Wingdings" pitchFamily="2" charset="2"/>
              <a:buChar char="§"/>
            </a:pPr>
            <a:r>
              <a:rPr lang="en-US" sz="2000" dirty="0" err="1" smtClean="0">
                <a:solidFill>
                  <a:schemeClr val="tx1"/>
                </a:solidFill>
                <a:latin typeface="Arial" pitchFamily="34" charset="0"/>
              </a:rPr>
              <a:t>Coûts</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d’accès</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alternatifs</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err="1" smtClean="0">
                <a:solidFill>
                  <a:schemeClr val="tx1"/>
                </a:solidFill>
                <a:latin typeface="Arial" pitchFamily="34" charset="0"/>
              </a:rPr>
              <a:t>Externalités</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err="1" smtClean="0">
                <a:solidFill>
                  <a:schemeClr val="tx1"/>
                </a:solidFill>
                <a:latin typeface="Arial" pitchFamily="34" charset="0"/>
              </a:rPr>
              <a:t>Taux</a:t>
            </a:r>
            <a:r>
              <a:rPr lang="en-US" sz="2000" dirty="0" smtClean="0">
                <a:solidFill>
                  <a:schemeClr val="tx1"/>
                </a:solidFill>
                <a:latin typeface="Arial" pitchFamily="34" charset="0"/>
              </a:rPr>
              <a:t> de change </a:t>
            </a:r>
            <a:r>
              <a:rPr lang="en-US" sz="2000" dirty="0" err="1" smtClean="0">
                <a:solidFill>
                  <a:schemeClr val="tx1"/>
                </a:solidFill>
                <a:latin typeface="Arial" pitchFamily="34" charset="0"/>
              </a:rPr>
              <a:t>alternatif</a:t>
            </a:r>
            <a:endParaRPr lang="en-US" sz="2000" dirty="0" smtClean="0">
              <a:solidFill>
                <a:schemeClr val="tx1"/>
              </a:solidFill>
              <a:latin typeface="Arial" pitchFamily="34" charset="0"/>
            </a:endParaRPr>
          </a:p>
          <a:p>
            <a:pPr marL="457200" indent="-457200">
              <a:spcAft>
                <a:spcPts val="1200"/>
              </a:spcAft>
              <a:buFont typeface="Wingdings" pitchFamily="2" charset="2"/>
              <a:buChar char="§"/>
            </a:pPr>
            <a:r>
              <a:rPr lang="en-US" sz="2000" dirty="0" smtClean="0">
                <a:solidFill>
                  <a:schemeClr val="tx1"/>
                </a:solidFill>
                <a:latin typeface="Arial" pitchFamily="34" charset="0"/>
              </a:rPr>
              <a:t>Prix </a:t>
            </a:r>
            <a:r>
              <a:rPr lang="en-US" sz="2000" dirty="0" err="1" smtClean="0">
                <a:solidFill>
                  <a:schemeClr val="tx1"/>
                </a:solidFill>
                <a:latin typeface="Arial" pitchFamily="34" charset="0"/>
              </a:rPr>
              <a:t>étalon</a:t>
            </a:r>
            <a:r>
              <a:rPr lang="en-US" sz="2000" dirty="0" smtClean="0">
                <a:solidFill>
                  <a:schemeClr val="tx1"/>
                </a:solidFill>
                <a:latin typeface="Arial" pitchFamily="34" charset="0"/>
              </a:rPr>
              <a:t> </a:t>
            </a:r>
            <a:r>
              <a:rPr lang="en-US" sz="2000" dirty="0" err="1" smtClean="0">
                <a:solidFill>
                  <a:schemeClr val="tx1"/>
                </a:solidFill>
                <a:latin typeface="Arial" pitchFamily="34" charset="0"/>
              </a:rPr>
              <a:t>alternatif</a:t>
            </a:r>
            <a:r>
              <a:rPr lang="en-US" sz="2000" dirty="0" smtClean="0">
                <a:solidFill>
                  <a:schemeClr val="tx1"/>
                </a:solidFill>
                <a:latin typeface="Arial" pitchFamily="34" charset="0"/>
              </a:rPr>
              <a:t> </a:t>
            </a:r>
            <a:endParaRPr lang="en-US" dirty="0"/>
          </a:p>
        </p:txBody>
      </p:sp>
      <p:pic>
        <p:nvPicPr>
          <p:cNvPr id="68609" name="Picture 1"/>
          <p:cNvPicPr>
            <a:picLocks noChangeAspect="1" noChangeArrowheads="1"/>
          </p:cNvPicPr>
          <p:nvPr/>
        </p:nvPicPr>
        <p:blipFill>
          <a:blip r:embed="rId3" cstate="print"/>
          <a:srcRect/>
          <a:stretch>
            <a:fillRect/>
          </a:stretch>
        </p:blipFill>
        <p:spPr bwMode="auto">
          <a:xfrm>
            <a:off x="0" y="2071678"/>
            <a:ext cx="4714876"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Mais</a:t>
            </a:r>
            <a:r>
              <a:rPr lang="en-US" dirty="0" smtClean="0"/>
              <a:t> les </a:t>
            </a:r>
            <a:r>
              <a:rPr lang="en-US" dirty="0" err="1" smtClean="0"/>
              <a:t>marchés</a:t>
            </a:r>
            <a:r>
              <a:rPr lang="en-US" dirty="0" smtClean="0"/>
              <a:t> </a:t>
            </a:r>
            <a:r>
              <a:rPr lang="en-US" dirty="0" err="1" smtClean="0"/>
              <a:t>sont-ils</a:t>
            </a:r>
            <a:r>
              <a:rPr lang="en-US" dirty="0" smtClean="0"/>
              <a:t> </a:t>
            </a:r>
            <a:r>
              <a:rPr lang="en-US" dirty="0" err="1" smtClean="0"/>
              <a:t>efficients</a:t>
            </a:r>
            <a:r>
              <a:rPr lang="en-US" dirty="0" smtClean="0"/>
              <a:t>?</a:t>
            </a:r>
            <a:endParaRPr lang="en-US" dirty="0"/>
          </a:p>
        </p:txBody>
      </p:sp>
      <p:sp>
        <p:nvSpPr>
          <p:cNvPr id="4" name="Rectangle 3"/>
          <p:cNvSpPr/>
          <p:nvPr/>
        </p:nvSpPr>
        <p:spPr>
          <a:xfrm>
            <a:off x="-396552" y="1764099"/>
            <a:ext cx="9540552" cy="4862870"/>
          </a:xfrm>
          <a:prstGeom prst="rect">
            <a:avLst/>
          </a:prstGeom>
        </p:spPr>
        <p:txBody>
          <a:bodyPr wrap="square">
            <a:spAutoFit/>
          </a:bodyPr>
          <a:lstStyle/>
          <a:p>
            <a:pPr marL="914400" lvl="1" indent="-457200">
              <a:spcAft>
                <a:spcPts val="1200"/>
              </a:spcAft>
              <a:buFont typeface="Wingdings" pitchFamily="2" charset="2"/>
              <a:buChar char="§"/>
            </a:pPr>
            <a:r>
              <a:rPr lang="en-US" dirty="0" err="1" smtClean="0">
                <a:latin typeface="Arial" pitchFamily="34" charset="0"/>
              </a:rPr>
              <a:t>L’analyse</a:t>
            </a:r>
            <a:r>
              <a:rPr lang="en-US" dirty="0" smtClean="0">
                <a:latin typeface="Arial" pitchFamily="34" charset="0"/>
              </a:rPr>
              <a:t> </a:t>
            </a:r>
            <a:r>
              <a:rPr lang="en-US" dirty="0" err="1" smtClean="0">
                <a:latin typeface="Arial" pitchFamily="34" charset="0"/>
              </a:rPr>
              <a:t>précédente</a:t>
            </a:r>
            <a:r>
              <a:rPr lang="en-US" dirty="0" smtClean="0">
                <a:latin typeface="Arial" pitchFamily="34" charset="0"/>
              </a:rPr>
              <a:t> se base </a:t>
            </a:r>
            <a:r>
              <a:rPr lang="en-US" dirty="0" err="1" smtClean="0">
                <a:latin typeface="Arial" pitchFamily="34" charset="0"/>
              </a:rPr>
              <a:t>sur</a:t>
            </a:r>
            <a:r>
              <a:rPr lang="en-US" dirty="0" smtClean="0">
                <a:latin typeface="Arial" pitchFamily="34" charset="0"/>
              </a:rPr>
              <a:t> </a:t>
            </a:r>
            <a:r>
              <a:rPr lang="en-US" dirty="0" err="1" smtClean="0">
                <a:latin typeface="Arial" pitchFamily="34" charset="0"/>
              </a:rPr>
              <a:t>l’expérience</a:t>
            </a:r>
            <a:r>
              <a:rPr lang="en-US" dirty="0" smtClean="0">
                <a:latin typeface="Arial" pitchFamily="34" charset="0"/>
              </a:rPr>
              <a:t> de </a:t>
            </a:r>
            <a:r>
              <a:rPr lang="en-US" dirty="0" err="1" smtClean="0">
                <a:latin typeface="Arial" pitchFamily="34" charset="0"/>
              </a:rPr>
              <a:t>l’OCDE</a:t>
            </a:r>
            <a:r>
              <a:rPr lang="en-US" dirty="0" smtClean="0">
                <a:latin typeface="Arial" pitchFamily="34" charset="0"/>
              </a:rPr>
              <a:t> </a:t>
            </a:r>
            <a:r>
              <a:rPr lang="en-US" dirty="0" err="1" smtClean="0">
                <a:latin typeface="Arial" pitchFamily="34" charset="0"/>
              </a:rPr>
              <a:t>considérant</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les </a:t>
            </a:r>
            <a:r>
              <a:rPr lang="en-US" dirty="0" err="1" smtClean="0">
                <a:latin typeface="Arial" pitchFamily="34" charset="0"/>
              </a:rPr>
              <a:t>marchés</a:t>
            </a:r>
            <a:r>
              <a:rPr lang="en-US" dirty="0" smtClean="0">
                <a:latin typeface="Arial" pitchFamily="34" charset="0"/>
              </a:rPr>
              <a:t> </a:t>
            </a:r>
            <a:r>
              <a:rPr lang="en-US" dirty="0" err="1" smtClean="0">
                <a:latin typeface="Arial" pitchFamily="34" charset="0"/>
              </a:rPr>
              <a:t>fonctionnent</a:t>
            </a:r>
            <a:r>
              <a:rPr lang="en-US" dirty="0" smtClean="0">
                <a:latin typeface="Arial" pitchFamily="34" charset="0"/>
              </a:rPr>
              <a:t> de </a:t>
            </a:r>
            <a:r>
              <a:rPr lang="en-US" dirty="0" err="1" smtClean="0">
                <a:latin typeface="Arial" pitchFamily="34" charset="0"/>
              </a:rPr>
              <a:t>manière</a:t>
            </a:r>
            <a:r>
              <a:rPr lang="en-US" dirty="0" smtClean="0">
                <a:latin typeface="Arial" pitchFamily="34" charset="0"/>
              </a:rPr>
              <a:t> plus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moins</a:t>
            </a:r>
            <a:r>
              <a:rPr lang="en-US" dirty="0" smtClean="0">
                <a:latin typeface="Arial" pitchFamily="34" charset="0"/>
              </a:rPr>
              <a:t> </a:t>
            </a:r>
            <a:r>
              <a:rPr lang="en-US" dirty="0" err="1" smtClean="0">
                <a:latin typeface="Arial" pitchFamily="34" charset="0"/>
              </a:rPr>
              <a:t>efficiente</a:t>
            </a:r>
            <a:r>
              <a:rPr lang="en-US" dirty="0" smtClean="0">
                <a:latin typeface="Arial" pitchFamily="34" charset="0"/>
              </a:rPr>
              <a:t>. </a:t>
            </a:r>
            <a:r>
              <a:rPr lang="en-US" dirty="0" err="1" smtClean="0">
                <a:latin typeface="Arial" pitchFamily="34" charset="0"/>
              </a:rPr>
              <a:t>Cela</a:t>
            </a:r>
            <a:r>
              <a:rPr lang="en-US" dirty="0" smtClean="0">
                <a:latin typeface="Arial" pitchFamily="34" charset="0"/>
              </a:rPr>
              <a:t> </a:t>
            </a:r>
            <a:r>
              <a:rPr lang="en-US" dirty="0" err="1" smtClean="0">
                <a:latin typeface="Arial" pitchFamily="34" charset="0"/>
              </a:rPr>
              <a:t>n’est</a:t>
            </a:r>
            <a:r>
              <a:rPr lang="en-US" dirty="0" smtClean="0">
                <a:latin typeface="Arial" pitchFamily="34" charset="0"/>
              </a:rPr>
              <a:t> pas </a:t>
            </a:r>
            <a:r>
              <a:rPr lang="en-US" dirty="0" err="1" smtClean="0">
                <a:latin typeface="Arial" pitchFamily="34" charset="0"/>
              </a:rPr>
              <a:t>forcément</a:t>
            </a:r>
            <a:r>
              <a:rPr lang="en-US" dirty="0" smtClean="0">
                <a:latin typeface="Arial" pitchFamily="34" charset="0"/>
              </a:rPr>
              <a:t> le </a:t>
            </a:r>
            <a:r>
              <a:rPr lang="en-US" dirty="0" err="1" smtClean="0">
                <a:latin typeface="Arial" pitchFamily="34" charset="0"/>
              </a:rPr>
              <a:t>cas</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un grand </a:t>
            </a:r>
            <a:r>
              <a:rPr lang="en-US" dirty="0" err="1" smtClean="0">
                <a:latin typeface="Arial" pitchFamily="34" charset="0"/>
              </a:rPr>
              <a:t>nombre</a:t>
            </a:r>
            <a:r>
              <a:rPr lang="en-US" dirty="0" smtClean="0">
                <a:latin typeface="Arial" pitchFamily="34" charset="0"/>
              </a:rPr>
              <a:t> de pays </a:t>
            </a:r>
            <a:r>
              <a:rPr lang="en-US" dirty="0" err="1" smtClean="0">
                <a:latin typeface="Arial" pitchFamily="34" charset="0"/>
              </a:rPr>
              <a:t>africains</a:t>
            </a:r>
            <a:r>
              <a:rPr lang="en-US" dirty="0" smtClean="0">
                <a:latin typeface="Arial" pitchFamily="34" charset="0"/>
              </a:rPr>
              <a:t>.  </a:t>
            </a:r>
          </a:p>
          <a:p>
            <a:pPr marL="914400" lvl="1" indent="-457200">
              <a:spcAft>
                <a:spcPts val="1200"/>
              </a:spcAft>
              <a:buFont typeface="Wingdings" pitchFamily="2" charset="2"/>
              <a:buChar char="§"/>
            </a:pPr>
            <a:r>
              <a:rPr lang="en-US" dirty="0" smtClean="0">
                <a:latin typeface="Arial" pitchFamily="34" charset="0"/>
              </a:rPr>
              <a:t>Les </a:t>
            </a:r>
            <a:r>
              <a:rPr lang="en-US" dirty="0" err="1" smtClean="0">
                <a:latin typeface="Arial" pitchFamily="34" charset="0"/>
              </a:rPr>
              <a:t>résultats</a:t>
            </a:r>
            <a:r>
              <a:rPr lang="en-US" dirty="0" smtClean="0">
                <a:latin typeface="Arial" pitchFamily="34" charset="0"/>
              </a:rPr>
              <a:t> </a:t>
            </a:r>
            <a:r>
              <a:rPr lang="en-US" dirty="0" err="1" smtClean="0">
                <a:latin typeface="Arial" pitchFamily="34" charset="0"/>
              </a:rPr>
              <a:t>basées</a:t>
            </a:r>
            <a:r>
              <a:rPr lang="en-US" dirty="0" smtClean="0">
                <a:latin typeface="Arial" pitchFamily="34" charset="0"/>
              </a:rPr>
              <a:t> </a:t>
            </a:r>
            <a:r>
              <a:rPr lang="en-US" dirty="0" err="1" smtClean="0">
                <a:latin typeface="Arial" pitchFamily="34" charset="0"/>
              </a:rPr>
              <a:t>sur</a:t>
            </a:r>
            <a:r>
              <a:rPr lang="en-US" dirty="0" smtClean="0">
                <a:latin typeface="Arial" pitchFamily="34" charset="0"/>
              </a:rPr>
              <a:t> les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r>
              <a:rPr lang="en-US" dirty="0" smtClean="0">
                <a:latin typeface="Arial" pitchFamily="34" charset="0"/>
              </a:rPr>
              <a:t>  ne </a:t>
            </a:r>
            <a:r>
              <a:rPr lang="en-US" dirty="0" err="1" smtClean="0">
                <a:latin typeface="Arial" pitchFamily="34" charset="0"/>
              </a:rPr>
              <a:t>sont</a:t>
            </a:r>
            <a:r>
              <a:rPr lang="en-US" dirty="0" smtClean="0">
                <a:latin typeface="Arial" pitchFamily="34" charset="0"/>
              </a:rPr>
              <a:t> pas </a:t>
            </a:r>
            <a:r>
              <a:rPr lang="en-US" dirty="0" err="1" smtClean="0">
                <a:latin typeface="Arial" pitchFamily="34" charset="0"/>
              </a:rPr>
              <a:t>cohérents</a:t>
            </a:r>
            <a:r>
              <a:rPr lang="en-US" dirty="0" smtClean="0">
                <a:latin typeface="Arial" pitchFamily="34" charset="0"/>
              </a:rPr>
              <a:t> avec la </a:t>
            </a:r>
            <a:r>
              <a:rPr lang="en-US" dirty="0" err="1" smtClean="0">
                <a:latin typeface="Arial" pitchFamily="34" charset="0"/>
              </a:rPr>
              <a:t>théorie</a:t>
            </a:r>
            <a:r>
              <a:rPr lang="en-US" dirty="0" smtClean="0">
                <a:latin typeface="Arial" pitchFamily="34" charset="0"/>
              </a:rPr>
              <a:t> des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d’opportunité</a:t>
            </a:r>
            <a:r>
              <a:rPr lang="en-US" dirty="0" smtClean="0">
                <a:latin typeface="Arial" pitchFamily="34" charset="0"/>
              </a:rPr>
              <a:t>, et ne </a:t>
            </a:r>
            <a:r>
              <a:rPr lang="en-US" dirty="0" err="1" smtClean="0">
                <a:latin typeface="Arial" pitchFamily="34" charset="0"/>
              </a:rPr>
              <a:t>révèlent</a:t>
            </a:r>
            <a:r>
              <a:rPr lang="en-US" dirty="0" smtClean="0">
                <a:latin typeface="Arial" pitchFamily="34" charset="0"/>
              </a:rPr>
              <a:t> pas non plus les impacts de </a:t>
            </a:r>
            <a:r>
              <a:rPr lang="en-US" dirty="0" err="1" smtClean="0">
                <a:latin typeface="Arial" pitchFamily="34" charset="0"/>
              </a:rPr>
              <a:t>toutes</a:t>
            </a:r>
            <a:r>
              <a:rPr lang="en-US" dirty="0" smtClean="0">
                <a:latin typeface="Arial" pitchFamily="34" charset="0"/>
              </a:rPr>
              <a:t> les </a:t>
            </a:r>
            <a:r>
              <a:rPr lang="en-US" dirty="0" err="1" smtClean="0">
                <a:latin typeface="Arial" pitchFamily="34" charset="0"/>
              </a:rPr>
              <a:t>politiques</a:t>
            </a:r>
            <a:endParaRPr lang="en-US" dirty="0" smtClean="0">
              <a:latin typeface="Arial" pitchFamily="34" charset="0"/>
            </a:endParaRPr>
          </a:p>
          <a:p>
            <a:pPr marL="914400" lvl="1" indent="-457200">
              <a:spcAft>
                <a:spcPts val="1200"/>
              </a:spcAft>
              <a:buFont typeface="Wingdings" pitchFamily="2" charset="2"/>
              <a:buChar char="§"/>
            </a:pPr>
            <a:r>
              <a:rPr lang="en-US" dirty="0" smtClean="0">
                <a:latin typeface="Arial" pitchFamily="34" charset="0"/>
              </a:rPr>
              <a:t>Pour </a:t>
            </a:r>
            <a:r>
              <a:rPr lang="en-US" dirty="0" err="1" smtClean="0">
                <a:latin typeface="Arial" pitchFamily="34" charset="0"/>
              </a:rPr>
              <a:t>ceci</a:t>
            </a:r>
            <a:r>
              <a:rPr lang="en-US" dirty="0" smtClean="0">
                <a:latin typeface="Arial" pitchFamily="34" charset="0"/>
              </a:rPr>
              <a:t>, </a:t>
            </a:r>
            <a:r>
              <a:rPr lang="en-US" dirty="0" err="1" smtClean="0">
                <a:latin typeface="Arial" pitchFamily="34" charset="0"/>
              </a:rPr>
              <a:t>l’analyste</a:t>
            </a:r>
            <a:r>
              <a:rPr lang="en-US" dirty="0" smtClean="0">
                <a:latin typeface="Arial" pitchFamily="34" charset="0"/>
              </a:rPr>
              <a:t> </a:t>
            </a:r>
            <a:r>
              <a:rPr lang="en-US" dirty="0" err="1" smtClean="0">
                <a:latin typeface="Arial" pitchFamily="34" charset="0"/>
              </a:rPr>
              <a:t>doit</a:t>
            </a:r>
            <a:r>
              <a:rPr lang="en-US" dirty="0" smtClean="0">
                <a:latin typeface="Arial" pitchFamily="34" charset="0"/>
              </a:rPr>
              <a:t> </a:t>
            </a:r>
            <a:r>
              <a:rPr lang="en-US" dirty="0" err="1" smtClean="0">
                <a:latin typeface="Arial" pitchFamily="34" charset="0"/>
              </a:rPr>
              <a:t>avoir</a:t>
            </a:r>
            <a:r>
              <a:rPr lang="en-US" dirty="0" smtClean="0">
                <a:latin typeface="Arial" pitchFamily="34" charset="0"/>
              </a:rPr>
              <a:t> la certitude </a:t>
            </a:r>
            <a:r>
              <a:rPr lang="en-US" dirty="0" err="1" smtClean="0">
                <a:latin typeface="Arial" pitchFamily="34" charset="0"/>
              </a:rPr>
              <a:t>que</a:t>
            </a:r>
            <a:r>
              <a:rPr lang="en-US" dirty="0" smtClean="0">
                <a:latin typeface="Arial" pitchFamily="34" charset="0"/>
              </a:rPr>
              <a:t> </a:t>
            </a:r>
            <a:r>
              <a:rPr lang="en-US" dirty="0" err="1" smtClean="0">
                <a:latin typeface="Arial" pitchFamily="34" charset="0"/>
              </a:rPr>
              <a:t>certaines</a:t>
            </a:r>
            <a:r>
              <a:rPr lang="en-US" dirty="0" smtClean="0">
                <a:latin typeface="Arial" pitchFamily="34" charset="0"/>
              </a:rPr>
              <a:t> des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utilisées</a:t>
            </a:r>
            <a:r>
              <a:rPr lang="en-US" dirty="0" smtClean="0">
                <a:latin typeface="Arial" pitchFamily="34" charset="0"/>
              </a:rPr>
              <a:t> ne </a:t>
            </a:r>
            <a:r>
              <a:rPr lang="en-US" dirty="0" err="1" smtClean="0">
                <a:latin typeface="Arial" pitchFamily="34" charset="0"/>
              </a:rPr>
              <a:t>reflètent</a:t>
            </a:r>
            <a:r>
              <a:rPr lang="en-US" dirty="0" smtClean="0">
                <a:latin typeface="Arial" pitchFamily="34" charset="0"/>
              </a:rPr>
              <a:t> </a:t>
            </a:r>
            <a:r>
              <a:rPr lang="en-US" dirty="0" err="1" smtClean="0">
                <a:latin typeface="Arial" pitchFamily="34" charset="0"/>
              </a:rPr>
              <a:t>peut-être</a:t>
            </a:r>
            <a:r>
              <a:rPr lang="en-US" dirty="0" smtClean="0">
                <a:latin typeface="Arial" pitchFamily="34" charset="0"/>
              </a:rPr>
              <a:t> pas un </a:t>
            </a:r>
            <a:r>
              <a:rPr lang="en-US" dirty="0" err="1" smtClean="0">
                <a:latin typeface="Arial" pitchFamily="34" charset="0"/>
              </a:rPr>
              <a:t>marché</a:t>
            </a:r>
            <a:r>
              <a:rPr lang="en-US" dirty="0" smtClean="0">
                <a:latin typeface="Arial" pitchFamily="34" charset="0"/>
              </a:rPr>
              <a:t> efficient, </a:t>
            </a:r>
            <a:r>
              <a:rPr lang="en-US" dirty="0" err="1" smtClean="0">
                <a:latin typeface="Arial" pitchFamily="34" charset="0"/>
              </a:rPr>
              <a:t>que</a:t>
            </a:r>
            <a:r>
              <a:rPr lang="en-US" dirty="0" smtClean="0">
                <a:latin typeface="Arial" pitchFamily="34" charset="0"/>
              </a:rPr>
              <a:t> </a:t>
            </a:r>
            <a:r>
              <a:rPr lang="en-US" dirty="0" err="1" smtClean="0">
                <a:latin typeface="Arial" pitchFamily="34" charset="0"/>
              </a:rPr>
              <a:t>ceci</a:t>
            </a:r>
            <a:r>
              <a:rPr lang="en-US" dirty="0" smtClean="0">
                <a:latin typeface="Arial" pitchFamily="34" charset="0"/>
              </a:rPr>
              <a:t> </a:t>
            </a:r>
            <a:r>
              <a:rPr lang="en-US" dirty="0" err="1" smtClean="0">
                <a:latin typeface="Arial" pitchFamily="34" charset="0"/>
              </a:rPr>
              <a:t>soit</a:t>
            </a:r>
            <a:r>
              <a:rPr lang="en-US" dirty="0" smtClean="0">
                <a:latin typeface="Arial" pitchFamily="34" charset="0"/>
              </a:rPr>
              <a:t> </a:t>
            </a:r>
            <a:r>
              <a:rPr lang="en-US" dirty="0" err="1" smtClean="0">
                <a:latin typeface="Arial" pitchFamily="34" charset="0"/>
              </a:rPr>
              <a:t>dû</a:t>
            </a:r>
            <a:r>
              <a:rPr lang="en-US" dirty="0" smtClean="0">
                <a:latin typeface="Arial" pitchFamily="34" charset="0"/>
              </a:rPr>
              <a:t> à des </a:t>
            </a:r>
            <a:r>
              <a:rPr lang="en-US" dirty="0" err="1" smtClean="0">
                <a:latin typeface="Arial" pitchFamily="34" charset="0"/>
              </a:rPr>
              <a:t>politiques</a:t>
            </a:r>
            <a:r>
              <a:rPr lang="en-US" dirty="0" smtClean="0">
                <a:latin typeface="Arial" pitchFamily="34" charset="0"/>
              </a:rPr>
              <a:t> </a:t>
            </a:r>
            <a:r>
              <a:rPr lang="en-US" dirty="0" err="1" smtClean="0">
                <a:latin typeface="Arial" pitchFamily="34" charset="0"/>
              </a:rPr>
              <a:t>explicites</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une</a:t>
            </a:r>
            <a:r>
              <a:rPr lang="en-US" dirty="0" smtClean="0">
                <a:latin typeface="Arial" pitchFamily="34" charset="0"/>
              </a:rPr>
              <a:t> distribution du </a:t>
            </a:r>
            <a:r>
              <a:rPr lang="en-US" dirty="0" err="1" smtClean="0">
                <a:latin typeface="Arial" pitchFamily="34" charset="0"/>
              </a:rPr>
              <a:t>pouvoir</a:t>
            </a:r>
            <a:r>
              <a:rPr lang="en-US" dirty="0" smtClean="0">
                <a:latin typeface="Arial" pitchFamily="34" charset="0"/>
              </a:rPr>
              <a:t> </a:t>
            </a:r>
            <a:r>
              <a:rPr lang="en-US" dirty="0" err="1" smtClean="0">
                <a:latin typeface="Arial" pitchFamily="34" charset="0"/>
              </a:rPr>
              <a:t>inéquitable</a:t>
            </a:r>
            <a:r>
              <a:rPr lang="en-US" dirty="0" smtClean="0">
                <a:latin typeface="Arial" pitchFamily="34" charset="0"/>
              </a:rPr>
              <a:t> le long des </a:t>
            </a:r>
            <a:r>
              <a:rPr lang="en-US" dirty="0" err="1" smtClean="0">
                <a:latin typeface="Arial" pitchFamily="34" charset="0"/>
              </a:rPr>
              <a:t>chaînes</a:t>
            </a:r>
            <a:r>
              <a:rPr lang="en-US" dirty="0" smtClean="0">
                <a:latin typeface="Arial" pitchFamily="34" charset="0"/>
              </a:rPr>
              <a:t> de </a:t>
            </a:r>
            <a:r>
              <a:rPr lang="en-US" dirty="0" err="1" smtClean="0">
                <a:latin typeface="Arial" pitchFamily="34" charset="0"/>
              </a:rPr>
              <a:t>valeur</a:t>
            </a:r>
            <a:r>
              <a:rPr lang="en-US" dirty="0" smtClean="0">
                <a:latin typeface="Arial" pitchFamily="34" charset="0"/>
              </a:rPr>
              <a:t> au </a:t>
            </a:r>
            <a:r>
              <a:rPr lang="en-US" dirty="0" err="1" smtClean="0">
                <a:latin typeface="Arial" pitchFamily="34" charset="0"/>
              </a:rPr>
              <a:t>sein</a:t>
            </a:r>
            <a:r>
              <a:rPr lang="en-US" dirty="0" smtClean="0">
                <a:latin typeface="Arial" pitchFamily="34" charset="0"/>
              </a:rPr>
              <a:t> du </a:t>
            </a:r>
            <a:r>
              <a:rPr lang="en-US" dirty="0" err="1" smtClean="0">
                <a:latin typeface="Arial" pitchFamily="34" charset="0"/>
              </a:rPr>
              <a:t>marché</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a:t>
            </a:r>
            <a:r>
              <a:rPr lang="en-US" dirty="0" err="1" smtClean="0">
                <a:latin typeface="Arial" pitchFamily="34" charset="0"/>
              </a:rPr>
              <a:t>ce</a:t>
            </a:r>
            <a:r>
              <a:rPr lang="en-US" dirty="0" smtClean="0">
                <a:latin typeface="Arial" pitchFamily="34" charset="0"/>
              </a:rPr>
              <a:t> </a:t>
            </a:r>
            <a:r>
              <a:rPr lang="en-US" dirty="0" err="1" smtClean="0">
                <a:latin typeface="Arial" pitchFamily="34" charset="0"/>
              </a:rPr>
              <a:t>cas</a:t>
            </a:r>
            <a:r>
              <a:rPr lang="en-US" dirty="0" smtClean="0">
                <a:latin typeface="Arial" pitchFamily="34" charset="0"/>
              </a:rPr>
              <a:t> : </a:t>
            </a:r>
          </a:p>
          <a:p>
            <a:pPr marL="1371600" lvl="2" indent="-457200">
              <a:spcAft>
                <a:spcPts val="1200"/>
              </a:spcAft>
              <a:buFont typeface="Wingdings" pitchFamily="2" charset="2"/>
              <a:buChar char="§"/>
            </a:pPr>
            <a:r>
              <a:rPr lang="en-US" dirty="0" smtClean="0">
                <a:latin typeface="Arial" pitchFamily="34" charset="0"/>
              </a:rPr>
              <a:t>Identifier les sources de </a:t>
            </a:r>
            <a:r>
              <a:rPr lang="en-US" dirty="0" err="1" smtClean="0">
                <a:latin typeface="Arial" pitchFamily="34" charset="0"/>
              </a:rPr>
              <a:t>données</a:t>
            </a:r>
            <a:r>
              <a:rPr lang="en-US" dirty="0" smtClean="0">
                <a:latin typeface="Arial" pitchFamily="34" charset="0"/>
              </a:rPr>
              <a:t> alternatives pour la </a:t>
            </a:r>
            <a:r>
              <a:rPr lang="en-US" dirty="0" err="1" smtClean="0">
                <a:latin typeface="Arial" pitchFamily="34" charset="0"/>
              </a:rPr>
              <a:t>chaîne</a:t>
            </a:r>
            <a:r>
              <a:rPr lang="en-US" dirty="0" smtClean="0">
                <a:latin typeface="Arial" pitchFamily="34" charset="0"/>
              </a:rPr>
              <a:t> de </a:t>
            </a:r>
            <a:r>
              <a:rPr lang="en-US" dirty="0" err="1" smtClean="0">
                <a:latin typeface="Arial" pitchFamily="34" charset="0"/>
              </a:rPr>
              <a:t>valeur</a:t>
            </a:r>
            <a:r>
              <a:rPr lang="en-US" dirty="0" smtClean="0">
                <a:latin typeface="Arial" pitchFamily="34" charset="0"/>
              </a:rPr>
              <a:t> </a:t>
            </a:r>
            <a:r>
              <a:rPr lang="en-US" dirty="0" err="1" smtClean="0">
                <a:latin typeface="Arial" pitchFamily="34" charset="0"/>
              </a:rPr>
              <a:t>où</a:t>
            </a:r>
            <a:r>
              <a:rPr lang="en-US" dirty="0" smtClean="0">
                <a:latin typeface="Arial" pitchFamily="34" charset="0"/>
              </a:rPr>
              <a:t> un </a:t>
            </a:r>
            <a:r>
              <a:rPr lang="en-US" dirty="0" err="1" smtClean="0">
                <a:latin typeface="Arial" pitchFamily="34" charset="0"/>
              </a:rPr>
              <a:t>problème</a:t>
            </a:r>
            <a:r>
              <a:rPr lang="en-US" dirty="0" smtClean="0">
                <a:latin typeface="Arial" pitchFamily="34" charset="0"/>
              </a:rPr>
              <a:t> </a:t>
            </a:r>
            <a:r>
              <a:rPr lang="en-US" dirty="0" err="1" smtClean="0">
                <a:latin typeface="Arial" pitchFamily="34" charset="0"/>
              </a:rPr>
              <a:t>est</a:t>
            </a:r>
            <a:r>
              <a:rPr lang="en-US" dirty="0" smtClean="0">
                <a:latin typeface="Arial" pitchFamily="34" charset="0"/>
              </a:rPr>
              <a:t> </a:t>
            </a:r>
            <a:r>
              <a:rPr lang="en-US" dirty="0" err="1" smtClean="0">
                <a:latin typeface="Arial" pitchFamily="34" charset="0"/>
              </a:rPr>
              <a:t>identifié</a:t>
            </a:r>
            <a:endParaRPr lang="en-US" dirty="0" smtClean="0">
              <a:latin typeface="Arial" pitchFamily="34" charset="0"/>
            </a:endParaRPr>
          </a:p>
          <a:p>
            <a:pPr marL="1371600" lvl="2" indent="-457200">
              <a:spcAft>
                <a:spcPts val="1200"/>
              </a:spcAft>
              <a:buFont typeface="Wingdings" pitchFamily="2" charset="2"/>
              <a:buChar char="§"/>
            </a:pPr>
            <a:r>
              <a:rPr lang="en-US" dirty="0" err="1" smtClean="0">
                <a:latin typeface="Arial" pitchFamily="34" charset="0"/>
              </a:rPr>
              <a:t>Collecter</a:t>
            </a:r>
            <a:r>
              <a:rPr lang="en-US" dirty="0" smtClean="0">
                <a:latin typeface="Arial" pitchFamily="34" charset="0"/>
              </a:rPr>
              <a:t> les </a:t>
            </a:r>
            <a:r>
              <a:rPr lang="en-US" dirty="0" err="1" smtClean="0">
                <a:latin typeface="Arial" pitchFamily="34" charset="0"/>
              </a:rPr>
              <a:t>données</a:t>
            </a:r>
            <a:r>
              <a:rPr lang="en-US" dirty="0" smtClean="0">
                <a:latin typeface="Arial" pitchFamily="34" charset="0"/>
              </a:rPr>
              <a:t> alternatives pour les </a:t>
            </a:r>
            <a:r>
              <a:rPr lang="en-US" dirty="0" err="1" smtClean="0">
                <a:latin typeface="Arial" pitchFamily="34" charset="0"/>
              </a:rPr>
              <a:t>chaînes</a:t>
            </a:r>
            <a:r>
              <a:rPr lang="en-US" dirty="0" smtClean="0">
                <a:latin typeface="Arial" pitchFamily="34" charset="0"/>
              </a:rPr>
              <a:t> de </a:t>
            </a:r>
            <a:r>
              <a:rPr lang="en-US" dirty="0" err="1" smtClean="0">
                <a:latin typeface="Arial" pitchFamily="34" charset="0"/>
              </a:rPr>
              <a:t>valeur</a:t>
            </a:r>
            <a:r>
              <a:rPr lang="en-US" dirty="0" smtClean="0">
                <a:latin typeface="Arial" pitchFamily="34" charset="0"/>
              </a:rPr>
              <a:t> </a:t>
            </a:r>
            <a:r>
              <a:rPr lang="en-US" dirty="0" err="1" smtClean="0">
                <a:latin typeface="Arial" pitchFamily="34" charset="0"/>
              </a:rPr>
              <a:t>sélectionnées</a:t>
            </a:r>
            <a:r>
              <a:rPr lang="en-US" dirty="0" smtClean="0">
                <a:latin typeface="Arial" pitchFamily="34" charset="0"/>
              </a:rPr>
              <a:t>; aux </a:t>
            </a:r>
            <a:r>
              <a:rPr lang="en-US" dirty="0" err="1" smtClean="0">
                <a:latin typeface="Arial" pitchFamily="34" charset="0"/>
              </a:rPr>
              <a:t>mêmes</a:t>
            </a:r>
            <a:r>
              <a:rPr lang="en-US" dirty="0" smtClean="0">
                <a:latin typeface="Arial" pitchFamily="34" charset="0"/>
              </a:rPr>
              <a:t> </a:t>
            </a:r>
            <a:r>
              <a:rPr lang="en-US" dirty="0" err="1" smtClean="0">
                <a:latin typeface="Arial" pitchFamily="34" charset="0"/>
              </a:rPr>
              <a:t>années</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a:t>
            </a:r>
            <a:r>
              <a:rPr lang="en-US" dirty="0" err="1" smtClean="0">
                <a:latin typeface="Arial" pitchFamily="34" charset="0"/>
              </a:rPr>
              <a:t>celles</a:t>
            </a:r>
            <a:r>
              <a:rPr lang="en-US" dirty="0" smtClean="0">
                <a:latin typeface="Arial" pitchFamily="34" charset="0"/>
              </a:rPr>
              <a:t> pour </a:t>
            </a:r>
            <a:r>
              <a:rPr lang="en-US" dirty="0" err="1" smtClean="0">
                <a:latin typeface="Arial" pitchFamily="34" charset="0"/>
              </a:rPr>
              <a:t>lesquelles</a:t>
            </a:r>
            <a:r>
              <a:rPr lang="en-US" dirty="0" smtClean="0">
                <a:latin typeface="Arial" pitchFamily="34" charset="0"/>
              </a:rPr>
              <a:t> les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r>
              <a:rPr lang="en-US" dirty="0" smtClean="0">
                <a:latin typeface="Arial" pitchFamily="34" charset="0"/>
              </a:rPr>
              <a:t> </a:t>
            </a:r>
            <a:r>
              <a:rPr lang="en-US" dirty="0" err="1" smtClean="0">
                <a:latin typeface="Arial" pitchFamily="34" charset="0"/>
              </a:rPr>
              <a:t>ont</a:t>
            </a:r>
            <a:r>
              <a:rPr lang="en-US" dirty="0" smtClean="0">
                <a:latin typeface="Arial" pitchFamily="34" charset="0"/>
              </a:rPr>
              <a:t> </a:t>
            </a:r>
            <a:r>
              <a:rPr lang="en-US" dirty="0" err="1" smtClean="0">
                <a:latin typeface="Arial" pitchFamily="34" charset="0"/>
              </a:rPr>
              <a:t>été</a:t>
            </a:r>
            <a:r>
              <a:rPr lang="en-US" dirty="0" smtClean="0">
                <a:latin typeface="Arial" pitchFamily="34" charset="0"/>
              </a:rPr>
              <a:t> </a:t>
            </a:r>
            <a:r>
              <a:rPr lang="en-US" dirty="0" err="1" smtClean="0">
                <a:latin typeface="Arial" pitchFamily="34" charset="0"/>
              </a:rPr>
              <a:t>obtenues</a:t>
            </a:r>
            <a:endParaRPr lang="en-US" dirty="0" smtClean="0">
              <a:latin typeface="Arial" pitchFamily="34" charset="0"/>
            </a:endParaRPr>
          </a:p>
        </p:txBody>
      </p:sp>
      <p:sp>
        <p:nvSpPr>
          <p:cNvPr id="5" name="Rounded Rectangle 4"/>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Données</a:t>
            </a:r>
            <a:r>
              <a:rPr lang="en-US" dirty="0" smtClean="0"/>
              <a:t> </a:t>
            </a:r>
            <a:r>
              <a:rPr lang="en-US" dirty="0" err="1" smtClean="0"/>
              <a:t>nécessaires</a:t>
            </a:r>
            <a:r>
              <a:rPr lang="en-US" dirty="0" smtClean="0"/>
              <a:t> : Prix </a:t>
            </a:r>
            <a:r>
              <a:rPr lang="en-US" dirty="0" err="1" smtClean="0"/>
              <a:t>alternatifs</a:t>
            </a:r>
            <a:r>
              <a:rPr lang="en-US" dirty="0" smtClean="0"/>
              <a:t> (I)</a:t>
            </a:r>
            <a:endParaRPr lang="en-US" dirty="0"/>
          </a:p>
        </p:txBody>
      </p:sp>
      <p:sp>
        <p:nvSpPr>
          <p:cNvPr id="7" name="Rectangle 6"/>
          <p:cNvSpPr/>
          <p:nvPr/>
        </p:nvSpPr>
        <p:spPr>
          <a:xfrm>
            <a:off x="251520" y="1844824"/>
            <a:ext cx="3888432" cy="369332"/>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Prix </a:t>
            </a:r>
            <a:r>
              <a:rPr lang="en-US" b="1" i="1" dirty="0" err="1" smtClean="0">
                <a:solidFill>
                  <a:schemeClr val="bg1"/>
                </a:solidFill>
                <a:latin typeface="Arial" pitchFamily="34" charset="0"/>
              </a:rPr>
              <a:t>étalon</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alternatif</a:t>
            </a:r>
            <a:endParaRPr lang="en-US" b="1" i="1" dirty="0" smtClean="0">
              <a:solidFill>
                <a:schemeClr val="bg1"/>
              </a:solidFill>
              <a:latin typeface="Arial" pitchFamily="34" charset="0"/>
            </a:endParaRPr>
          </a:p>
        </p:txBody>
      </p:sp>
      <p:sp>
        <p:nvSpPr>
          <p:cNvPr id="5" name="Rectangle 4"/>
          <p:cNvSpPr/>
          <p:nvPr/>
        </p:nvSpPr>
        <p:spPr>
          <a:xfrm>
            <a:off x="0" y="2357430"/>
            <a:ext cx="9108504" cy="5016758"/>
          </a:xfrm>
          <a:prstGeom prst="rect">
            <a:avLst/>
          </a:prstGeom>
        </p:spPr>
        <p:txBody>
          <a:bodyPr wrap="square">
            <a:spAutoFit/>
          </a:bodyPr>
          <a:lstStyle/>
          <a:p>
            <a:pPr marL="914400" lvl="1" indent="-457200">
              <a:spcAft>
                <a:spcPts val="1200"/>
              </a:spcAft>
              <a:buFont typeface="Wingdings" pitchFamily="2" charset="2"/>
              <a:buChar char="§"/>
            </a:pPr>
            <a:r>
              <a:rPr lang="en-US" sz="2000" b="1" dirty="0" smtClean="0">
                <a:latin typeface="Arial" pitchFamily="34" charset="0"/>
              </a:rPr>
              <a:t>QUAND? </a:t>
            </a:r>
            <a:r>
              <a:rPr lang="en-US" sz="2000" dirty="0" smtClean="0">
                <a:latin typeface="Arial" pitchFamily="34" charset="0"/>
              </a:rPr>
              <a:t>Le prix </a:t>
            </a:r>
            <a:r>
              <a:rPr lang="en-US" sz="2000" dirty="0" err="1" smtClean="0">
                <a:latin typeface="Arial" pitchFamily="34" charset="0"/>
              </a:rPr>
              <a:t>étalon</a:t>
            </a:r>
            <a:r>
              <a:rPr lang="en-US" sz="2000" dirty="0" smtClean="0">
                <a:latin typeface="Arial" pitchFamily="34" charset="0"/>
              </a:rPr>
              <a:t> </a:t>
            </a:r>
            <a:r>
              <a:rPr lang="en-US" sz="2000" dirty="0" err="1" smtClean="0">
                <a:latin typeface="Arial" pitchFamily="34" charset="0"/>
              </a:rPr>
              <a:t>n’est</a:t>
            </a:r>
            <a:r>
              <a:rPr lang="en-US" sz="2000" dirty="0" smtClean="0">
                <a:latin typeface="Arial" pitchFamily="34" charset="0"/>
              </a:rPr>
              <a:t> pas </a:t>
            </a:r>
            <a:r>
              <a:rPr lang="en-US" sz="2000" dirty="0" err="1" smtClean="0">
                <a:latin typeface="Arial" pitchFamily="34" charset="0"/>
              </a:rPr>
              <a:t>valide</a:t>
            </a:r>
            <a:r>
              <a:rPr lang="en-US" sz="2000" dirty="0" smtClean="0">
                <a:latin typeface="Arial" pitchFamily="34" charset="0"/>
              </a:rPr>
              <a:t> en </a:t>
            </a:r>
            <a:r>
              <a:rPr lang="en-US" sz="2000" dirty="0" err="1" smtClean="0">
                <a:latin typeface="Arial" pitchFamily="34" charset="0"/>
              </a:rPr>
              <a:t>tant</a:t>
            </a:r>
            <a:r>
              <a:rPr lang="en-US" sz="2000" dirty="0" smtClean="0">
                <a:latin typeface="Arial" pitchFamily="34" charset="0"/>
              </a:rPr>
              <a:t> </a:t>
            </a:r>
            <a:r>
              <a:rPr lang="en-US" sz="2000" dirty="0" err="1" smtClean="0">
                <a:latin typeface="Arial" pitchFamily="34" charset="0"/>
              </a:rPr>
              <a:t>qu’indicateur</a:t>
            </a:r>
            <a:r>
              <a:rPr lang="en-US" sz="2000" dirty="0" smtClean="0">
                <a:latin typeface="Arial" pitchFamily="34" charset="0"/>
              </a:rPr>
              <a:t> du prix </a:t>
            </a:r>
            <a:r>
              <a:rPr lang="en-US" sz="2000" dirty="0" err="1" smtClean="0">
                <a:latin typeface="Arial" pitchFamily="34" charset="0"/>
              </a:rPr>
              <a:t>que</a:t>
            </a:r>
            <a:r>
              <a:rPr lang="en-US" sz="2000" dirty="0" smtClean="0">
                <a:latin typeface="Arial" pitchFamily="34" charset="0"/>
              </a:rPr>
              <a:t> les </a:t>
            </a:r>
            <a:r>
              <a:rPr lang="en-US" sz="2000" dirty="0" err="1" smtClean="0">
                <a:latin typeface="Arial" pitchFamily="34" charset="0"/>
              </a:rPr>
              <a:t>producteurs</a:t>
            </a:r>
            <a:r>
              <a:rPr lang="en-US" sz="2000" dirty="0" smtClean="0">
                <a:latin typeface="Arial" pitchFamily="34" charset="0"/>
              </a:rPr>
              <a:t> </a:t>
            </a:r>
            <a:r>
              <a:rPr lang="en-US" sz="2000" dirty="0" err="1" smtClean="0">
                <a:latin typeface="Arial" pitchFamily="34" charset="0"/>
              </a:rPr>
              <a:t>recevraient</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un </a:t>
            </a:r>
            <a:r>
              <a:rPr lang="en-US" sz="2000" dirty="0" err="1" smtClean="0">
                <a:latin typeface="Arial" pitchFamily="34" charset="0"/>
              </a:rPr>
              <a:t>marché</a:t>
            </a:r>
            <a:r>
              <a:rPr lang="en-US" sz="2000" dirty="0" smtClean="0">
                <a:latin typeface="Arial" pitchFamily="34" charset="0"/>
              </a:rPr>
              <a:t> international </a:t>
            </a:r>
            <a:r>
              <a:rPr lang="en-US" sz="2000" dirty="0" err="1" smtClean="0">
                <a:latin typeface="Arial" pitchFamily="34" charset="0"/>
              </a:rPr>
              <a:t>compétitif</a:t>
            </a:r>
            <a:endParaRPr lang="en-US" sz="2000" dirty="0" smtClean="0">
              <a:latin typeface="Arial" pitchFamily="34" charset="0"/>
            </a:endParaRPr>
          </a:p>
          <a:p>
            <a:pPr marL="914400" lvl="1" indent="-457200">
              <a:spcAft>
                <a:spcPts val="1200"/>
              </a:spcAft>
              <a:buFont typeface="Wingdings" pitchFamily="2" charset="2"/>
              <a:buChar char="§"/>
            </a:pPr>
            <a:r>
              <a:rPr lang="en-US" sz="2000" b="1" dirty="0" smtClean="0">
                <a:latin typeface="Arial" pitchFamily="34" charset="0"/>
              </a:rPr>
              <a:t>POURQUOI? </a:t>
            </a:r>
            <a:r>
              <a:rPr lang="en-US" sz="2000" dirty="0" smtClean="0">
                <a:latin typeface="Arial" pitchFamily="34" charset="0"/>
              </a:rPr>
              <a:t>Le </a:t>
            </a:r>
            <a:r>
              <a:rPr lang="en-US" sz="2000" dirty="0" err="1" smtClean="0">
                <a:latin typeface="Arial" pitchFamily="34" charset="0"/>
              </a:rPr>
              <a:t>pouvoir</a:t>
            </a:r>
            <a:r>
              <a:rPr lang="en-US" sz="2000" dirty="0" smtClean="0">
                <a:latin typeface="Arial" pitchFamily="34" charset="0"/>
              </a:rPr>
              <a:t> de </a:t>
            </a:r>
            <a:r>
              <a:rPr lang="en-US" sz="2000" dirty="0" err="1" smtClean="0">
                <a:latin typeface="Arial" pitchFamily="34" charset="0"/>
              </a:rPr>
              <a:t>marché</a:t>
            </a:r>
            <a:r>
              <a:rPr lang="en-US" sz="2000" dirty="0" smtClean="0">
                <a:latin typeface="Arial" pitchFamily="34" charset="0"/>
              </a:rPr>
              <a:t> des </a:t>
            </a:r>
            <a:r>
              <a:rPr lang="en-US" sz="2000" dirty="0" err="1" smtClean="0">
                <a:latin typeface="Arial" pitchFamily="34" charset="0"/>
              </a:rPr>
              <a:t>importateurs</a:t>
            </a:r>
            <a:r>
              <a:rPr lang="en-US" sz="2000" dirty="0" smtClean="0">
                <a:latin typeface="Arial" pitchFamily="34" charset="0"/>
              </a:rPr>
              <a:t> et des </a:t>
            </a:r>
            <a:r>
              <a:rPr lang="en-US" sz="2000" dirty="0" err="1" smtClean="0">
                <a:latin typeface="Arial" pitchFamily="34" charset="0"/>
              </a:rPr>
              <a:t>exportateurs</a:t>
            </a:r>
            <a:r>
              <a:rPr lang="en-US" sz="2000" dirty="0" smtClean="0">
                <a:latin typeface="Arial" pitchFamily="34" charset="0"/>
              </a:rPr>
              <a:t> </a:t>
            </a:r>
            <a:r>
              <a:rPr lang="en-US" sz="2000" dirty="0" err="1" smtClean="0">
                <a:latin typeface="Arial" pitchFamily="34" charset="0"/>
              </a:rPr>
              <a:t>mène</a:t>
            </a:r>
            <a:r>
              <a:rPr lang="en-US" sz="2000" dirty="0" smtClean="0">
                <a:latin typeface="Arial" pitchFamily="34" charset="0"/>
              </a:rPr>
              <a:t> à des prix plus </a:t>
            </a:r>
            <a:r>
              <a:rPr lang="en-US" sz="2000" dirty="0" err="1" smtClean="0">
                <a:latin typeface="Arial" pitchFamily="34" charset="0"/>
              </a:rPr>
              <a:t>hauts</a:t>
            </a:r>
            <a:r>
              <a:rPr lang="en-US" sz="2000" dirty="0" smtClean="0">
                <a:latin typeface="Arial" pitchFamily="34" charset="0"/>
              </a:rPr>
              <a:t> (bas) pour les importations (exportations)</a:t>
            </a:r>
          </a:p>
          <a:p>
            <a:pPr marL="914400" lvl="1" indent="-457200">
              <a:spcAft>
                <a:spcPts val="1200"/>
              </a:spcAft>
              <a:buFont typeface="Wingdings" pitchFamily="2" charset="2"/>
              <a:buChar char="§"/>
            </a:pPr>
            <a:r>
              <a:rPr lang="en-US" sz="2000" b="1" dirty="0" smtClean="0">
                <a:latin typeface="Arial" pitchFamily="34" charset="0"/>
              </a:rPr>
              <a:t>COMMENT?</a:t>
            </a:r>
          </a:p>
          <a:p>
            <a:pPr marL="1371600" lvl="2" indent="-457200">
              <a:spcAft>
                <a:spcPts val="1200"/>
              </a:spcAft>
              <a:buFont typeface="Wingdings" pitchFamily="2" charset="2"/>
              <a:buChar char="§"/>
            </a:pPr>
            <a:r>
              <a:rPr lang="en-US" sz="2000" dirty="0" smtClean="0">
                <a:latin typeface="Arial" pitchFamily="34" charset="0"/>
              </a:rPr>
              <a:t>Importations: </a:t>
            </a:r>
            <a:r>
              <a:rPr lang="en-US" sz="2000" dirty="0" err="1" smtClean="0">
                <a:latin typeface="Arial" pitchFamily="34" charset="0"/>
              </a:rPr>
              <a:t>obtenir</a:t>
            </a:r>
            <a:r>
              <a:rPr lang="en-US" sz="2000" dirty="0" smtClean="0">
                <a:latin typeface="Arial" pitchFamily="34" charset="0"/>
              </a:rPr>
              <a:t> le prix FOB pour la </a:t>
            </a:r>
            <a:r>
              <a:rPr lang="en-US" sz="2000" dirty="0" err="1" smtClean="0">
                <a:latin typeface="Arial" pitchFamily="34" charset="0"/>
              </a:rPr>
              <a:t>principale</a:t>
            </a:r>
            <a:r>
              <a:rPr lang="en-US" sz="2000" dirty="0" smtClean="0">
                <a:latin typeface="Arial" pitchFamily="34" charset="0"/>
              </a:rPr>
              <a:t> source </a:t>
            </a:r>
            <a:r>
              <a:rPr lang="en-US" sz="2000" dirty="0" err="1" smtClean="0">
                <a:latin typeface="Arial" pitchFamily="34" charset="0"/>
              </a:rPr>
              <a:t>d’importations</a:t>
            </a:r>
            <a:r>
              <a:rPr lang="en-US" sz="2000" dirty="0" smtClean="0">
                <a:latin typeface="Arial" pitchFamily="34" charset="0"/>
              </a:rPr>
              <a:t> et </a:t>
            </a:r>
            <a:r>
              <a:rPr lang="en-US" sz="2000" dirty="0" err="1" smtClean="0">
                <a:latin typeface="Arial" pitchFamily="34" charset="0"/>
              </a:rPr>
              <a:t>ajouter</a:t>
            </a:r>
            <a:r>
              <a:rPr lang="en-US" sz="2000" dirty="0" smtClean="0">
                <a:latin typeface="Arial" pitchFamily="34" charset="0"/>
              </a:rPr>
              <a:t> </a:t>
            </a:r>
            <a:r>
              <a:rPr lang="en-US" sz="2000" dirty="0" err="1" smtClean="0">
                <a:latin typeface="Arial" pitchFamily="34" charset="0"/>
              </a:rPr>
              <a:t>l’assurance</a:t>
            </a:r>
            <a:r>
              <a:rPr lang="en-US" sz="2000" dirty="0" smtClean="0">
                <a:latin typeface="Arial" pitchFamily="34" charset="0"/>
              </a:rPr>
              <a:t> standard et les </a:t>
            </a:r>
            <a:r>
              <a:rPr lang="en-US" sz="2000" dirty="0" err="1" smtClean="0">
                <a:latin typeface="Arial" pitchFamily="34" charset="0"/>
              </a:rPr>
              <a:t>coûts</a:t>
            </a:r>
            <a:r>
              <a:rPr lang="en-US" sz="2000" dirty="0" smtClean="0">
                <a:latin typeface="Arial" pitchFamily="34" charset="0"/>
              </a:rPr>
              <a:t> de </a:t>
            </a:r>
            <a:r>
              <a:rPr lang="en-US" sz="2000" dirty="0" err="1" smtClean="0">
                <a:latin typeface="Arial" pitchFamily="34" charset="0"/>
              </a:rPr>
              <a:t>frêt</a:t>
            </a:r>
            <a:endParaRPr lang="en-US" sz="2000" dirty="0" smtClean="0">
              <a:latin typeface="Arial" pitchFamily="34" charset="0"/>
            </a:endParaRPr>
          </a:p>
          <a:p>
            <a:pPr marL="1371600" lvl="2" indent="-457200">
              <a:spcAft>
                <a:spcPts val="1200"/>
              </a:spcAft>
              <a:buFont typeface="Wingdings" pitchFamily="2" charset="2"/>
              <a:buChar char="§"/>
            </a:pPr>
            <a:r>
              <a:rPr lang="en-US" sz="2000" dirty="0" smtClean="0">
                <a:latin typeface="Arial" pitchFamily="34" charset="0"/>
              </a:rPr>
              <a:t>Exportations: comparer aux prix FOB des </a:t>
            </a:r>
            <a:r>
              <a:rPr lang="en-US" sz="2000" dirty="0" err="1" smtClean="0">
                <a:latin typeface="Arial" pitchFamily="34" charset="0"/>
              </a:rPr>
              <a:t>autres</a:t>
            </a:r>
            <a:r>
              <a:rPr lang="en-US" sz="2000" dirty="0" smtClean="0">
                <a:latin typeface="Arial" pitchFamily="34" charset="0"/>
              </a:rPr>
              <a:t> pays et </a:t>
            </a:r>
            <a:r>
              <a:rPr lang="en-US" sz="2000" dirty="0" err="1" smtClean="0">
                <a:latin typeface="Arial" pitchFamily="34" charset="0"/>
              </a:rPr>
              <a:t>chercher</a:t>
            </a:r>
            <a:r>
              <a:rPr lang="en-US" sz="2000" dirty="0" smtClean="0">
                <a:latin typeface="Arial" pitchFamily="34" charset="0"/>
              </a:rPr>
              <a:t> les </a:t>
            </a:r>
            <a:r>
              <a:rPr lang="en-US" sz="2000" dirty="0" err="1" smtClean="0">
                <a:latin typeface="Arial" pitchFamily="34" charset="0"/>
              </a:rPr>
              <a:t>différences</a:t>
            </a:r>
            <a:endParaRPr lang="en-US" sz="2000" dirty="0" smtClean="0">
              <a:latin typeface="Arial" pitchFamily="34" charset="0"/>
            </a:endParaRPr>
          </a:p>
          <a:p>
            <a:pPr marL="1371600" lvl="2" indent="-457200">
              <a:spcAft>
                <a:spcPts val="1200"/>
              </a:spcAft>
              <a:buFont typeface="Wingdings" pitchFamily="2" charset="2"/>
              <a:buChar char="§"/>
            </a:pPr>
            <a:r>
              <a:rPr lang="en-US" sz="2000" dirty="0" err="1" smtClean="0">
                <a:latin typeface="Arial" pitchFamily="34" charset="0"/>
              </a:rPr>
              <a:t>D’autres</a:t>
            </a:r>
            <a:r>
              <a:rPr lang="en-US" sz="2000" dirty="0" smtClean="0">
                <a:latin typeface="Arial" pitchFamily="34" charset="0"/>
              </a:rPr>
              <a:t> </a:t>
            </a:r>
            <a:r>
              <a:rPr lang="en-US" sz="2000" dirty="0" err="1" smtClean="0">
                <a:latin typeface="Arial" pitchFamily="34" charset="0"/>
              </a:rPr>
              <a:t>idées</a:t>
            </a:r>
            <a:r>
              <a:rPr lang="en-US" sz="2000" dirty="0" smtClean="0">
                <a:latin typeface="Arial" pitchFamily="34" charset="0"/>
              </a:rPr>
              <a:t> ? </a:t>
            </a:r>
          </a:p>
          <a:p>
            <a:pPr marL="914400" lvl="1" indent="-457200">
              <a:spcAft>
                <a:spcPts val="1200"/>
              </a:spcAft>
              <a:buFont typeface="Wingdings" pitchFamily="2" charset="2"/>
              <a:buChar char="§"/>
            </a:pPr>
            <a:endParaRPr lang="en-US" sz="2000" dirty="0" smtClean="0">
              <a:latin typeface="Arial" pitchFamily="34" charset="0"/>
            </a:endParaRPr>
          </a:p>
        </p:txBody>
      </p:sp>
      <p:sp>
        <p:nvSpPr>
          <p:cNvPr id="8" name="Rounded Rectangle 7"/>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Données</a:t>
            </a:r>
            <a:r>
              <a:rPr lang="en-US" dirty="0" smtClean="0"/>
              <a:t> </a:t>
            </a:r>
            <a:r>
              <a:rPr lang="en-US" dirty="0" err="1" smtClean="0"/>
              <a:t>nécessaires</a:t>
            </a:r>
            <a:r>
              <a:rPr lang="en-US" dirty="0" smtClean="0"/>
              <a:t> : Prix </a:t>
            </a:r>
            <a:r>
              <a:rPr lang="en-US" dirty="0" err="1" smtClean="0"/>
              <a:t>alternatifs</a:t>
            </a:r>
            <a:r>
              <a:rPr lang="en-US" dirty="0" smtClean="0"/>
              <a:t>(II)</a:t>
            </a:r>
            <a:endParaRPr lang="en-US" dirty="0"/>
          </a:p>
        </p:txBody>
      </p:sp>
      <p:sp>
        <p:nvSpPr>
          <p:cNvPr id="7" name="Rectangle 6"/>
          <p:cNvSpPr/>
          <p:nvPr/>
        </p:nvSpPr>
        <p:spPr>
          <a:xfrm>
            <a:off x="251520" y="1844824"/>
            <a:ext cx="3888432"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Taux</a:t>
            </a:r>
            <a:r>
              <a:rPr lang="en-US" b="1" i="1" dirty="0" smtClean="0">
                <a:solidFill>
                  <a:schemeClr val="bg1"/>
                </a:solidFill>
                <a:latin typeface="Arial" pitchFamily="34" charset="0"/>
              </a:rPr>
              <a:t> de change </a:t>
            </a:r>
            <a:r>
              <a:rPr lang="en-US" b="1" i="1" dirty="0" err="1" smtClean="0">
                <a:solidFill>
                  <a:schemeClr val="bg1"/>
                </a:solidFill>
                <a:latin typeface="Arial" pitchFamily="34" charset="0"/>
              </a:rPr>
              <a:t>alternatif</a:t>
            </a:r>
            <a:endParaRPr lang="en-US" b="1" i="1" dirty="0" smtClean="0">
              <a:solidFill>
                <a:schemeClr val="bg1"/>
              </a:solidFill>
              <a:latin typeface="Arial" pitchFamily="34" charset="0"/>
            </a:endParaRPr>
          </a:p>
        </p:txBody>
      </p:sp>
      <p:sp>
        <p:nvSpPr>
          <p:cNvPr id="5" name="Rectangle 4"/>
          <p:cNvSpPr/>
          <p:nvPr/>
        </p:nvSpPr>
        <p:spPr>
          <a:xfrm>
            <a:off x="35496" y="2403465"/>
            <a:ext cx="9108504" cy="4247317"/>
          </a:xfrm>
          <a:prstGeom prst="rect">
            <a:avLst/>
          </a:prstGeom>
        </p:spPr>
        <p:txBody>
          <a:bodyPr wrap="square">
            <a:spAutoFit/>
          </a:bodyPr>
          <a:lstStyle/>
          <a:p>
            <a:pPr marL="914400" lvl="1" indent="-457200">
              <a:spcAft>
                <a:spcPts val="1200"/>
              </a:spcAft>
              <a:buFont typeface="Wingdings" pitchFamily="2" charset="2"/>
              <a:buChar char="§"/>
            </a:pPr>
            <a:r>
              <a:rPr lang="en-US" sz="2000" b="1" dirty="0" smtClean="0">
                <a:latin typeface="Arial" pitchFamily="34" charset="0"/>
              </a:rPr>
              <a:t>QUAND? </a:t>
            </a:r>
            <a:r>
              <a:rPr lang="en-US" sz="2000" dirty="0" smtClean="0">
                <a:latin typeface="Arial" pitchFamily="34" charset="0"/>
              </a:rPr>
              <a:t>Il y a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politique</a:t>
            </a:r>
            <a:r>
              <a:rPr lang="en-US" sz="2000" dirty="0" smtClean="0">
                <a:latin typeface="Arial" pitchFamily="34" charset="0"/>
              </a:rPr>
              <a:t> de change </a:t>
            </a:r>
            <a:r>
              <a:rPr lang="en-US" sz="2000" dirty="0" err="1" smtClean="0">
                <a:latin typeface="Arial" pitchFamily="34" charset="0"/>
              </a:rPr>
              <a:t>explicite</a:t>
            </a:r>
            <a:r>
              <a:rPr lang="en-US" sz="2000" dirty="0" smtClean="0">
                <a:latin typeface="Arial" pitchFamily="34" charset="0"/>
              </a:rPr>
              <a:t> </a:t>
            </a:r>
            <a:r>
              <a:rPr lang="en-US" sz="2000" dirty="0" err="1" smtClean="0">
                <a:latin typeface="Arial" pitchFamily="34" charset="0"/>
              </a:rPr>
              <a:t>dans</a:t>
            </a:r>
            <a:r>
              <a:rPr lang="en-US" sz="2000" dirty="0" smtClean="0">
                <a:latin typeface="Arial" pitchFamily="34" charset="0"/>
              </a:rPr>
              <a:t> le pays qui </a:t>
            </a:r>
            <a:r>
              <a:rPr lang="en-US" sz="2000" dirty="0" err="1" smtClean="0">
                <a:latin typeface="Arial" pitchFamily="34" charset="0"/>
              </a:rPr>
              <a:t>signifie</a:t>
            </a:r>
            <a:r>
              <a:rPr lang="en-US" sz="2000" dirty="0" smtClean="0">
                <a:latin typeface="Arial" pitchFamily="34" charset="0"/>
              </a:rPr>
              <a:t> </a:t>
            </a:r>
            <a:r>
              <a:rPr lang="en-US" sz="2000" dirty="0" err="1" smtClean="0">
                <a:latin typeface="Arial" pitchFamily="34" charset="0"/>
              </a:rPr>
              <a:t>que</a:t>
            </a:r>
            <a:r>
              <a:rPr lang="en-US" sz="2000" dirty="0" smtClean="0">
                <a:latin typeface="Arial" pitchFamily="34" charset="0"/>
              </a:rPr>
              <a:t> le </a:t>
            </a:r>
            <a:r>
              <a:rPr lang="en-US" sz="2000" dirty="0" err="1" smtClean="0">
                <a:latin typeface="Arial" pitchFamily="34" charset="0"/>
              </a:rPr>
              <a:t>taux</a:t>
            </a:r>
            <a:r>
              <a:rPr lang="en-US" sz="2000" dirty="0" smtClean="0">
                <a:latin typeface="Arial" pitchFamily="34" charset="0"/>
              </a:rPr>
              <a:t> de change </a:t>
            </a:r>
            <a:r>
              <a:rPr lang="en-US" sz="2000" dirty="0" err="1" smtClean="0">
                <a:latin typeface="Arial" pitchFamily="34" charset="0"/>
              </a:rPr>
              <a:t>n’est</a:t>
            </a:r>
            <a:r>
              <a:rPr lang="en-US" sz="2000" dirty="0" smtClean="0">
                <a:latin typeface="Arial" pitchFamily="34" charset="0"/>
              </a:rPr>
              <a:t> pas le </a:t>
            </a:r>
            <a:r>
              <a:rPr lang="en-US" sz="2000" dirty="0" err="1" smtClean="0">
                <a:latin typeface="Arial" pitchFamily="34" charset="0"/>
              </a:rPr>
              <a:t>résultat</a:t>
            </a:r>
            <a:r>
              <a:rPr lang="en-US" sz="2000" dirty="0" smtClean="0">
                <a:latin typeface="Arial" pitchFamily="34" charset="0"/>
              </a:rPr>
              <a:t> d’un </a:t>
            </a:r>
            <a:r>
              <a:rPr lang="en-US" sz="2000" dirty="0" err="1" smtClean="0">
                <a:latin typeface="Arial" pitchFamily="34" charset="0"/>
              </a:rPr>
              <a:t>marché</a:t>
            </a:r>
            <a:r>
              <a:rPr lang="en-US" sz="2000" dirty="0" smtClean="0">
                <a:latin typeface="Arial" pitchFamily="34" charset="0"/>
              </a:rPr>
              <a:t> </a:t>
            </a:r>
            <a:r>
              <a:rPr lang="en-US" sz="2000" dirty="0" err="1" smtClean="0">
                <a:latin typeface="Arial" pitchFamily="34" charset="0"/>
              </a:rPr>
              <a:t>monétaire</a:t>
            </a:r>
            <a:r>
              <a:rPr lang="en-US" sz="2000" dirty="0" smtClean="0">
                <a:latin typeface="Arial" pitchFamily="34" charset="0"/>
              </a:rPr>
              <a:t> </a:t>
            </a:r>
            <a:r>
              <a:rPr lang="en-US" sz="2000" dirty="0" err="1" smtClean="0">
                <a:latin typeface="Arial" pitchFamily="34" charset="0"/>
              </a:rPr>
              <a:t>ouvert</a:t>
            </a:r>
            <a:r>
              <a:rPr lang="en-US" sz="2000" dirty="0" smtClean="0">
                <a:latin typeface="Arial" pitchFamily="34" charset="0"/>
              </a:rPr>
              <a:t>. Il y a un prix plus </a:t>
            </a:r>
            <a:r>
              <a:rPr lang="en-US" sz="2000" dirty="0" err="1" smtClean="0">
                <a:latin typeface="Arial" pitchFamily="34" charset="0"/>
              </a:rPr>
              <a:t>élevé</a:t>
            </a:r>
            <a:r>
              <a:rPr lang="en-US" sz="2000" dirty="0" smtClean="0">
                <a:latin typeface="Arial" pitchFamily="34" charset="0"/>
              </a:rPr>
              <a:t> (bas) pour les devises </a:t>
            </a:r>
            <a:r>
              <a:rPr lang="en-US" sz="2000" dirty="0" err="1" smtClean="0">
                <a:latin typeface="Arial" pitchFamily="34" charset="0"/>
              </a:rPr>
              <a:t>étrangères</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les </a:t>
            </a:r>
            <a:r>
              <a:rPr lang="en-US" sz="2000" dirty="0" err="1" smtClean="0">
                <a:latin typeface="Arial" pitchFamily="34" charset="0"/>
              </a:rPr>
              <a:t>marchés</a:t>
            </a:r>
            <a:r>
              <a:rPr lang="en-US" sz="2000" dirty="0" smtClean="0">
                <a:latin typeface="Arial" pitchFamily="34" charset="0"/>
              </a:rPr>
              <a:t> </a:t>
            </a:r>
            <a:r>
              <a:rPr lang="en-US" sz="2000" dirty="0" err="1" smtClean="0">
                <a:latin typeface="Arial" pitchFamily="34" charset="0"/>
              </a:rPr>
              <a:t>secondaires</a:t>
            </a:r>
            <a:r>
              <a:rPr lang="en-US" sz="2000" dirty="0" smtClean="0">
                <a:latin typeface="Arial" pitchFamily="34" charset="0"/>
              </a:rPr>
              <a:t>. </a:t>
            </a:r>
          </a:p>
          <a:p>
            <a:pPr marL="914400" lvl="1" indent="-457200">
              <a:spcAft>
                <a:spcPts val="1200"/>
              </a:spcAft>
              <a:buFont typeface="Wingdings" pitchFamily="2" charset="2"/>
              <a:buChar char="§"/>
            </a:pPr>
            <a:r>
              <a:rPr lang="en-US" sz="2000" b="1" dirty="0" smtClean="0">
                <a:latin typeface="Arial" pitchFamily="34" charset="0"/>
              </a:rPr>
              <a:t>POURQUOI?</a:t>
            </a:r>
            <a:r>
              <a:rPr lang="en-US" sz="2000" dirty="0" smtClean="0">
                <a:latin typeface="Arial" pitchFamily="34" charset="0"/>
              </a:rPr>
              <a:t> </a:t>
            </a:r>
            <a:r>
              <a:rPr lang="en-US" sz="2000" dirty="0" err="1" smtClean="0">
                <a:latin typeface="Arial" pitchFamily="34" charset="0"/>
              </a:rPr>
              <a:t>Certains</a:t>
            </a:r>
            <a:r>
              <a:rPr lang="en-US" sz="2000" dirty="0" smtClean="0">
                <a:latin typeface="Arial" pitchFamily="34" charset="0"/>
              </a:rPr>
              <a:t> pays </a:t>
            </a:r>
            <a:r>
              <a:rPr lang="en-US" sz="2000" dirty="0" err="1" smtClean="0">
                <a:latin typeface="Arial" pitchFamily="34" charset="0"/>
              </a:rPr>
              <a:t>veulent</a:t>
            </a:r>
            <a:r>
              <a:rPr lang="en-US" sz="2000" dirty="0" smtClean="0">
                <a:latin typeface="Arial" pitchFamily="34" charset="0"/>
              </a:rPr>
              <a:t> </a:t>
            </a:r>
            <a:r>
              <a:rPr lang="en-US" sz="2000" dirty="0" err="1" smtClean="0">
                <a:latin typeface="Arial" pitchFamily="34" charset="0"/>
              </a:rPr>
              <a:t>avoir</a:t>
            </a:r>
            <a:r>
              <a:rPr lang="en-US" sz="2000" dirty="0" smtClean="0">
                <a:latin typeface="Arial" pitchFamily="34" charset="0"/>
              </a:rPr>
              <a:t>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monnaie</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sous-évaluée</a:t>
            </a:r>
            <a:r>
              <a:rPr lang="en-US" sz="2000" dirty="0" smtClean="0">
                <a:latin typeface="Arial" pitchFamily="34" charset="0"/>
              </a:rPr>
              <a:t> pour des raisons </a:t>
            </a:r>
            <a:r>
              <a:rPr lang="en-US" sz="2000" dirty="0" err="1" smtClean="0">
                <a:latin typeface="Arial" pitchFamily="34" charset="0"/>
              </a:rPr>
              <a:t>politiques</a:t>
            </a:r>
            <a:r>
              <a:rPr lang="en-US" sz="2000" dirty="0" smtClean="0">
                <a:latin typeface="Arial" pitchFamily="34" charset="0"/>
              </a:rPr>
              <a:t> (par ex. </a:t>
            </a:r>
            <a:r>
              <a:rPr lang="en-US" sz="2000" dirty="0" err="1" smtClean="0">
                <a:latin typeface="Arial" pitchFamily="34" charset="0"/>
              </a:rPr>
              <a:t>Contrôle</a:t>
            </a:r>
            <a:r>
              <a:rPr lang="en-US" sz="2000" dirty="0" smtClean="0">
                <a:latin typeface="Arial" pitchFamily="34" charset="0"/>
              </a:rPr>
              <a:t> des flux </a:t>
            </a:r>
            <a:r>
              <a:rPr lang="en-US" sz="2000" dirty="0" err="1" smtClean="0">
                <a:latin typeface="Arial" pitchFamily="34" charset="0"/>
              </a:rPr>
              <a:t>monétaires</a:t>
            </a:r>
            <a:r>
              <a:rPr lang="en-US" sz="2000" dirty="0" smtClean="0">
                <a:latin typeface="Arial" pitchFamily="34" charset="0"/>
              </a:rPr>
              <a:t>, promotion des exportations, etc.)</a:t>
            </a:r>
          </a:p>
          <a:p>
            <a:pPr marL="914400" lvl="1" indent="-457200">
              <a:spcAft>
                <a:spcPts val="1200"/>
              </a:spcAft>
              <a:buFont typeface="Wingdings" pitchFamily="2" charset="2"/>
              <a:buChar char="§"/>
            </a:pPr>
            <a:r>
              <a:rPr lang="en-US" sz="2000" b="1" dirty="0" smtClean="0">
                <a:latin typeface="Arial" pitchFamily="34" charset="0"/>
              </a:rPr>
              <a:t>COMMENT?</a:t>
            </a:r>
          </a:p>
          <a:p>
            <a:pPr marL="1371600" lvl="2" indent="-457200">
              <a:spcAft>
                <a:spcPts val="1200"/>
              </a:spcAft>
              <a:buFont typeface="Wingdings" pitchFamily="2" charset="2"/>
              <a:buChar char="§"/>
            </a:pPr>
            <a:r>
              <a:rPr lang="en-US" sz="2000" dirty="0" err="1" smtClean="0">
                <a:latin typeface="Arial" pitchFamily="34" charset="0"/>
              </a:rPr>
              <a:t>Rechercher</a:t>
            </a:r>
            <a:r>
              <a:rPr lang="en-US" sz="2000" dirty="0" smtClean="0">
                <a:latin typeface="Arial" pitchFamily="34" charset="0"/>
              </a:rPr>
              <a:t> les </a:t>
            </a:r>
            <a:r>
              <a:rPr lang="en-US" sz="2000" dirty="0" err="1" smtClean="0">
                <a:latin typeface="Arial" pitchFamily="34" charset="0"/>
              </a:rPr>
              <a:t>taux</a:t>
            </a:r>
            <a:r>
              <a:rPr lang="en-US" sz="2000" dirty="0" smtClean="0">
                <a:latin typeface="Arial" pitchFamily="34" charset="0"/>
              </a:rPr>
              <a:t> de change </a:t>
            </a:r>
            <a:r>
              <a:rPr lang="en-US" sz="2000" dirty="0" err="1" smtClean="0">
                <a:latin typeface="Arial" pitchFamily="34" charset="0"/>
              </a:rPr>
              <a:t>sur</a:t>
            </a:r>
            <a:r>
              <a:rPr lang="en-US" sz="2000" dirty="0" smtClean="0">
                <a:latin typeface="Arial" pitchFamily="34" charset="0"/>
              </a:rPr>
              <a:t> le </a:t>
            </a:r>
            <a:r>
              <a:rPr lang="en-US" sz="2000" dirty="0" err="1" smtClean="0">
                <a:latin typeface="Arial" pitchFamily="34" charset="0"/>
              </a:rPr>
              <a:t>marché</a:t>
            </a:r>
            <a:r>
              <a:rPr lang="en-US" sz="2000" dirty="0" smtClean="0">
                <a:latin typeface="Arial" pitchFamily="34" charset="0"/>
              </a:rPr>
              <a:t> </a:t>
            </a:r>
            <a:r>
              <a:rPr lang="en-US" sz="2000" dirty="0" err="1" smtClean="0">
                <a:latin typeface="Arial" pitchFamily="34" charset="0"/>
              </a:rPr>
              <a:t>secondaire</a:t>
            </a:r>
            <a:endParaRPr lang="en-US" sz="2000" dirty="0" smtClean="0">
              <a:latin typeface="Arial" pitchFamily="34" charset="0"/>
            </a:endParaRPr>
          </a:p>
          <a:p>
            <a:pPr marL="1371600" lvl="2" indent="-457200">
              <a:spcAft>
                <a:spcPts val="1200"/>
              </a:spcAft>
              <a:buFont typeface="Wingdings" pitchFamily="2" charset="2"/>
              <a:buChar char="§"/>
            </a:pPr>
            <a:r>
              <a:rPr lang="en-US" sz="2000" dirty="0" err="1" smtClean="0">
                <a:latin typeface="Arial" pitchFamily="34" charset="0"/>
              </a:rPr>
              <a:t>Utiliser</a:t>
            </a:r>
            <a:r>
              <a:rPr lang="en-US" sz="2000" dirty="0" smtClean="0">
                <a:latin typeface="Arial" pitchFamily="34" charset="0"/>
              </a:rPr>
              <a:t> </a:t>
            </a:r>
            <a:r>
              <a:rPr lang="en-US" sz="2000" dirty="0" err="1" smtClean="0">
                <a:latin typeface="Arial" pitchFamily="34" charset="0"/>
              </a:rPr>
              <a:t>ces</a:t>
            </a:r>
            <a:r>
              <a:rPr lang="en-US" sz="2000" dirty="0" smtClean="0">
                <a:latin typeface="Arial" pitchFamily="34" charset="0"/>
              </a:rPr>
              <a:t> </a:t>
            </a:r>
            <a:r>
              <a:rPr lang="en-US" sz="2000" dirty="0" err="1" smtClean="0">
                <a:latin typeface="Arial" pitchFamily="34" charset="0"/>
              </a:rPr>
              <a:t>taux</a:t>
            </a:r>
            <a:r>
              <a:rPr lang="en-US" sz="2000" dirty="0" smtClean="0">
                <a:latin typeface="Arial" pitchFamily="34" charset="0"/>
              </a:rPr>
              <a:t> de change </a:t>
            </a:r>
            <a:r>
              <a:rPr lang="en-US" sz="2000" dirty="0" err="1" smtClean="0">
                <a:latin typeface="Arial" pitchFamily="34" charset="0"/>
              </a:rPr>
              <a:t>alternatifs</a:t>
            </a:r>
            <a:r>
              <a:rPr lang="en-US" sz="2000" dirty="0" smtClean="0">
                <a:latin typeface="Arial" pitchFamily="34" charset="0"/>
              </a:rPr>
              <a:t> pour les </a:t>
            </a:r>
            <a:r>
              <a:rPr lang="en-US" sz="2000" dirty="0" err="1" smtClean="0">
                <a:latin typeface="Arial" pitchFamily="34" charset="0"/>
              </a:rPr>
              <a:t>calculs</a:t>
            </a: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9" name="Rounded Rectangle 8"/>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Données</a:t>
            </a:r>
            <a:r>
              <a:rPr lang="en-US" dirty="0" smtClean="0"/>
              <a:t> </a:t>
            </a:r>
            <a:r>
              <a:rPr lang="en-US" dirty="0" err="1" smtClean="0"/>
              <a:t>nécessaires</a:t>
            </a:r>
            <a:r>
              <a:rPr lang="en-US" dirty="0" smtClean="0"/>
              <a:t> : prix </a:t>
            </a:r>
            <a:r>
              <a:rPr lang="en-US" dirty="0" err="1" smtClean="0"/>
              <a:t>alternatifs</a:t>
            </a:r>
            <a:r>
              <a:rPr lang="en-US" dirty="0" smtClean="0"/>
              <a:t>(III)</a:t>
            </a:r>
            <a:endParaRPr lang="en-US" dirty="0"/>
          </a:p>
        </p:txBody>
      </p:sp>
      <p:sp>
        <p:nvSpPr>
          <p:cNvPr id="7" name="Rectangle 6"/>
          <p:cNvSpPr/>
          <p:nvPr/>
        </p:nvSpPr>
        <p:spPr>
          <a:xfrm>
            <a:off x="251520" y="1844824"/>
            <a:ext cx="3888432"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alternatifs</a:t>
            </a:r>
            <a:r>
              <a:rPr lang="en-US" b="1" i="1" dirty="0" smtClean="0">
                <a:solidFill>
                  <a:schemeClr val="bg1"/>
                </a:solidFill>
                <a:latin typeface="Arial" pitchFamily="34" charset="0"/>
              </a:rPr>
              <a:t> </a:t>
            </a:r>
          </a:p>
        </p:txBody>
      </p:sp>
      <p:sp>
        <p:nvSpPr>
          <p:cNvPr id="5" name="Rectangle 4"/>
          <p:cNvSpPr/>
          <p:nvPr/>
        </p:nvSpPr>
        <p:spPr>
          <a:xfrm>
            <a:off x="35496" y="2403465"/>
            <a:ext cx="8894222" cy="4770537"/>
          </a:xfrm>
          <a:prstGeom prst="rect">
            <a:avLst/>
          </a:prstGeom>
        </p:spPr>
        <p:txBody>
          <a:bodyPr wrap="square">
            <a:spAutoFit/>
          </a:bodyPr>
          <a:lstStyle/>
          <a:p>
            <a:pPr marL="914400" lvl="1" indent="-457200">
              <a:spcAft>
                <a:spcPts val="1200"/>
              </a:spcAft>
              <a:buFont typeface="Wingdings" pitchFamily="2" charset="2"/>
              <a:buChar char="§"/>
            </a:pPr>
            <a:r>
              <a:rPr lang="en-US" b="1" dirty="0" smtClean="0">
                <a:latin typeface="Arial" pitchFamily="34" charset="0"/>
              </a:rPr>
              <a:t>QUAND? </a:t>
            </a:r>
            <a:r>
              <a:rPr lang="en-US" dirty="0" smtClean="0">
                <a:latin typeface="Arial" pitchFamily="34" charset="0"/>
              </a:rPr>
              <a:t>Les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a:t>
            </a:r>
            <a:r>
              <a:rPr lang="en-US" dirty="0" err="1" smtClean="0">
                <a:latin typeface="Arial" pitchFamily="34" charset="0"/>
              </a:rPr>
              <a:t>observés</a:t>
            </a:r>
            <a:r>
              <a:rPr lang="en-US" dirty="0" smtClean="0">
                <a:latin typeface="Arial" pitchFamily="34" charset="0"/>
              </a:rPr>
              <a:t> </a:t>
            </a:r>
            <a:r>
              <a:rPr lang="en-US" dirty="0" err="1" smtClean="0">
                <a:latin typeface="Arial" pitchFamily="34" charset="0"/>
              </a:rPr>
              <a:t>sont</a:t>
            </a:r>
            <a:r>
              <a:rPr lang="en-US" dirty="0" smtClean="0">
                <a:latin typeface="Arial" pitchFamily="34" charset="0"/>
              </a:rPr>
              <a:t> </a:t>
            </a:r>
            <a:r>
              <a:rPr lang="en-US" dirty="0" err="1" smtClean="0">
                <a:latin typeface="Arial" pitchFamily="34" charset="0"/>
              </a:rPr>
              <a:t>considérés</a:t>
            </a:r>
            <a:r>
              <a:rPr lang="en-US" dirty="0" smtClean="0">
                <a:latin typeface="Arial" pitchFamily="34" charset="0"/>
              </a:rPr>
              <a:t> </a:t>
            </a:r>
            <a:r>
              <a:rPr lang="en-US" dirty="0" err="1" smtClean="0">
                <a:latin typeface="Arial" pitchFamily="34" charset="0"/>
              </a:rPr>
              <a:t>trop</a:t>
            </a:r>
            <a:r>
              <a:rPr lang="en-US" dirty="0" smtClean="0">
                <a:latin typeface="Arial" pitchFamily="34" charset="0"/>
              </a:rPr>
              <a:t> </a:t>
            </a:r>
            <a:r>
              <a:rPr lang="en-US" dirty="0" err="1" smtClean="0">
                <a:latin typeface="Arial" pitchFamily="34" charset="0"/>
              </a:rPr>
              <a:t>élevés</a:t>
            </a:r>
            <a:r>
              <a:rPr lang="en-US" dirty="0" smtClean="0">
                <a:latin typeface="Arial" pitchFamily="34" charset="0"/>
              </a:rPr>
              <a:t> en </a:t>
            </a:r>
            <a:r>
              <a:rPr lang="en-US" dirty="0" err="1" smtClean="0">
                <a:latin typeface="Arial" pitchFamily="34" charset="0"/>
              </a:rPr>
              <a:t>comparaison</a:t>
            </a:r>
            <a:r>
              <a:rPr lang="en-US" dirty="0" smtClean="0">
                <a:latin typeface="Arial" pitchFamily="34" charset="0"/>
              </a:rPr>
              <a:t> aux </a:t>
            </a:r>
            <a:r>
              <a:rPr lang="en-US" dirty="0" err="1" smtClean="0">
                <a:latin typeface="Arial" pitchFamily="34" charset="0"/>
              </a:rPr>
              <a:t>autres</a:t>
            </a:r>
            <a:r>
              <a:rPr lang="en-US" dirty="0" smtClean="0">
                <a:latin typeface="Arial" pitchFamily="34" charset="0"/>
              </a:rPr>
              <a:t> pays de la </a:t>
            </a:r>
            <a:r>
              <a:rPr lang="en-US" dirty="0" err="1" smtClean="0">
                <a:latin typeface="Arial" pitchFamily="34" charset="0"/>
              </a:rPr>
              <a:t>région</a:t>
            </a:r>
            <a:r>
              <a:rPr lang="en-US" dirty="0" smtClean="0">
                <a:latin typeface="Arial" pitchFamily="34" charset="0"/>
              </a:rPr>
              <a:t>, les </a:t>
            </a:r>
            <a:r>
              <a:rPr lang="en-US" dirty="0" err="1" smtClean="0">
                <a:latin typeface="Arial" pitchFamily="34" charset="0"/>
              </a:rPr>
              <a:t>durées</a:t>
            </a:r>
            <a:r>
              <a:rPr lang="en-US" dirty="0" smtClean="0">
                <a:latin typeface="Arial" pitchFamily="34" charset="0"/>
              </a:rPr>
              <a:t> de transport </a:t>
            </a:r>
            <a:r>
              <a:rPr lang="en-US" dirty="0" err="1" smtClean="0">
                <a:latin typeface="Arial" pitchFamily="34" charset="0"/>
              </a:rPr>
              <a:t>augmentent</a:t>
            </a:r>
            <a:r>
              <a:rPr lang="en-US" dirty="0" smtClean="0">
                <a:latin typeface="Arial" pitchFamily="34" charset="0"/>
              </a:rPr>
              <a:t> les </a:t>
            </a:r>
            <a:r>
              <a:rPr lang="en-US" dirty="0" err="1" smtClean="0">
                <a:latin typeface="Arial" pitchFamily="34" charset="0"/>
              </a:rPr>
              <a:t>pertes</a:t>
            </a:r>
            <a:r>
              <a:rPr lang="en-US" dirty="0" smtClean="0">
                <a:latin typeface="Arial" pitchFamily="34" charset="0"/>
              </a:rPr>
              <a:t> post-</a:t>
            </a:r>
            <a:r>
              <a:rPr lang="en-US" dirty="0" err="1" smtClean="0">
                <a:latin typeface="Arial" pitchFamily="34" charset="0"/>
              </a:rPr>
              <a:t>récoltes</a:t>
            </a:r>
            <a:r>
              <a:rPr lang="en-US" dirty="0" smtClean="0">
                <a:latin typeface="Arial" pitchFamily="34" charset="0"/>
              </a:rPr>
              <a:t>, le </a:t>
            </a:r>
            <a:r>
              <a:rPr lang="en-US" dirty="0" err="1" smtClean="0">
                <a:latin typeface="Arial" pitchFamily="34" charset="0"/>
              </a:rPr>
              <a:t>marché</a:t>
            </a:r>
            <a:r>
              <a:rPr lang="en-US" dirty="0" smtClean="0">
                <a:latin typeface="Arial" pitchFamily="34" charset="0"/>
              </a:rPr>
              <a:t> du transport </a:t>
            </a:r>
            <a:r>
              <a:rPr lang="en-US" dirty="0" err="1" smtClean="0">
                <a:latin typeface="Arial" pitchFamily="34" charset="0"/>
              </a:rPr>
              <a:t>n’est</a:t>
            </a:r>
            <a:r>
              <a:rPr lang="en-US" dirty="0" smtClean="0">
                <a:latin typeface="Arial" pitchFamily="34" charset="0"/>
              </a:rPr>
              <a:t> pas efficient, les </a:t>
            </a:r>
            <a:r>
              <a:rPr lang="en-US" dirty="0" err="1" smtClean="0">
                <a:latin typeface="Arial" pitchFamily="34" charset="0"/>
              </a:rPr>
              <a:t>coûts</a:t>
            </a:r>
            <a:r>
              <a:rPr lang="en-US" dirty="0" smtClean="0">
                <a:latin typeface="Arial" pitchFamily="34" charset="0"/>
              </a:rPr>
              <a:t> hors-transport </a:t>
            </a:r>
            <a:r>
              <a:rPr lang="en-US" dirty="0" err="1" smtClean="0">
                <a:latin typeface="Arial" pitchFamily="34" charset="0"/>
              </a:rPr>
              <a:t>sont</a:t>
            </a:r>
            <a:r>
              <a:rPr lang="en-US" dirty="0" smtClean="0">
                <a:latin typeface="Arial" pitchFamily="34" charset="0"/>
              </a:rPr>
              <a:t> </a:t>
            </a:r>
            <a:r>
              <a:rPr lang="en-US" dirty="0" err="1" smtClean="0">
                <a:latin typeface="Arial" pitchFamily="34" charset="0"/>
              </a:rPr>
              <a:t>substantiels</a:t>
            </a:r>
            <a:r>
              <a:rPr lang="en-US" dirty="0" smtClean="0">
                <a:latin typeface="Arial" pitchFamily="34" charset="0"/>
              </a:rPr>
              <a:t>. </a:t>
            </a:r>
            <a:r>
              <a:rPr lang="en-US" dirty="0" err="1" smtClean="0">
                <a:latin typeface="Arial" pitchFamily="34" charset="0"/>
              </a:rPr>
              <a:t>Cela</a:t>
            </a:r>
            <a:r>
              <a:rPr lang="en-US" dirty="0" smtClean="0">
                <a:latin typeface="Arial" pitchFamily="34" charset="0"/>
              </a:rPr>
              <a:t> </a:t>
            </a:r>
            <a:r>
              <a:rPr lang="en-US" dirty="0" err="1" smtClean="0">
                <a:latin typeface="Arial" pitchFamily="34" charset="0"/>
              </a:rPr>
              <a:t>peut</a:t>
            </a:r>
            <a:r>
              <a:rPr lang="en-US" dirty="0" smtClean="0">
                <a:latin typeface="Arial" pitchFamily="34" charset="0"/>
              </a:rPr>
              <a:t> arriver à </a:t>
            </a:r>
            <a:r>
              <a:rPr lang="en-US" dirty="0" err="1" smtClean="0">
                <a:latin typeface="Arial" pitchFamily="34" charset="0"/>
              </a:rPr>
              <a:t>n’importe</a:t>
            </a:r>
            <a:r>
              <a:rPr lang="en-US" dirty="0" smtClean="0">
                <a:latin typeface="Arial" pitchFamily="34" charset="0"/>
              </a:rPr>
              <a:t> </a:t>
            </a:r>
            <a:r>
              <a:rPr lang="en-US" dirty="0" err="1" smtClean="0">
                <a:latin typeface="Arial" pitchFamily="34" charset="0"/>
              </a:rPr>
              <a:t>quel</a:t>
            </a:r>
            <a:r>
              <a:rPr lang="en-US" dirty="0" smtClean="0">
                <a:latin typeface="Arial" pitchFamily="34" charset="0"/>
              </a:rPr>
              <a:t> </a:t>
            </a:r>
            <a:r>
              <a:rPr lang="en-US" dirty="0" err="1" smtClean="0">
                <a:latin typeface="Arial" pitchFamily="34" charset="0"/>
              </a:rPr>
              <a:t>niveau</a:t>
            </a:r>
            <a:r>
              <a:rPr lang="en-US" dirty="0" smtClean="0">
                <a:latin typeface="Arial" pitchFamily="34" charset="0"/>
              </a:rPr>
              <a:t> de la </a:t>
            </a:r>
            <a:r>
              <a:rPr lang="en-US" dirty="0" err="1" smtClean="0">
                <a:latin typeface="Arial" pitchFamily="34" charset="0"/>
              </a:rPr>
              <a:t>chaîne</a:t>
            </a:r>
            <a:r>
              <a:rPr lang="en-US" dirty="0" smtClean="0">
                <a:latin typeface="Arial" pitchFamily="34" charset="0"/>
              </a:rPr>
              <a:t> de </a:t>
            </a:r>
            <a:r>
              <a:rPr lang="en-US" dirty="0" err="1" smtClean="0">
                <a:latin typeface="Arial" pitchFamily="34" charset="0"/>
              </a:rPr>
              <a:t>valeur</a:t>
            </a:r>
            <a:r>
              <a:rPr lang="en-US" dirty="0" smtClean="0">
                <a:latin typeface="Arial" pitchFamily="34" charset="0"/>
              </a:rPr>
              <a:t> (</a:t>
            </a:r>
            <a:r>
              <a:rPr lang="en-US" dirty="0" err="1" smtClean="0">
                <a:latin typeface="Arial" pitchFamily="34" charset="0"/>
              </a:rPr>
              <a:t>frontière</a:t>
            </a:r>
            <a:r>
              <a:rPr lang="en-US" dirty="0" smtClean="0">
                <a:latin typeface="Arial" pitchFamily="34" charset="0"/>
              </a:rPr>
              <a:t> au </a:t>
            </a:r>
            <a:r>
              <a:rPr lang="en-US" dirty="0" err="1" smtClean="0">
                <a:latin typeface="Arial" pitchFamily="34" charset="0"/>
              </a:rPr>
              <a:t>grossiste</a:t>
            </a:r>
            <a:r>
              <a:rPr lang="en-US" dirty="0" smtClean="0">
                <a:latin typeface="Arial" pitchFamily="34" charset="0"/>
              </a:rPr>
              <a:t>, </a:t>
            </a:r>
            <a:r>
              <a:rPr lang="en-US" dirty="0" err="1" smtClean="0">
                <a:latin typeface="Arial" pitchFamily="34" charset="0"/>
              </a:rPr>
              <a:t>grossiste</a:t>
            </a:r>
            <a:r>
              <a:rPr lang="en-US" dirty="0" smtClean="0">
                <a:latin typeface="Arial" pitchFamily="34" charset="0"/>
              </a:rPr>
              <a:t> au </a:t>
            </a:r>
            <a:r>
              <a:rPr lang="en-US" dirty="0" err="1" smtClean="0">
                <a:latin typeface="Arial" pitchFamily="34" charset="0"/>
              </a:rPr>
              <a:t>producteur</a:t>
            </a:r>
            <a:r>
              <a:rPr lang="en-US" dirty="0" smtClean="0">
                <a:latin typeface="Arial" pitchFamily="34" charset="0"/>
              </a:rPr>
              <a:t>), et pour </a:t>
            </a:r>
            <a:r>
              <a:rPr lang="en-US" dirty="0" err="1" smtClean="0">
                <a:latin typeface="Arial" pitchFamily="34" charset="0"/>
              </a:rPr>
              <a:t>n’importe</a:t>
            </a:r>
            <a:r>
              <a:rPr lang="en-US" dirty="0" smtClean="0">
                <a:latin typeface="Arial" pitchFamily="34" charset="0"/>
              </a:rPr>
              <a:t> </a:t>
            </a:r>
            <a:r>
              <a:rPr lang="en-US" dirty="0" err="1" smtClean="0">
                <a:latin typeface="Arial" pitchFamily="34" charset="0"/>
              </a:rPr>
              <a:t>quel</a:t>
            </a:r>
            <a:r>
              <a:rPr lang="en-US" dirty="0" smtClean="0">
                <a:latin typeface="Arial" pitchFamily="34" charset="0"/>
              </a:rPr>
              <a:t> </a:t>
            </a:r>
            <a:r>
              <a:rPr lang="en-US" dirty="0" err="1" smtClean="0">
                <a:latin typeface="Arial" pitchFamily="34" charset="0"/>
              </a:rPr>
              <a:t>forme</a:t>
            </a:r>
            <a:r>
              <a:rPr lang="en-US" dirty="0" smtClean="0">
                <a:latin typeface="Arial" pitchFamily="34" charset="0"/>
              </a:rPr>
              <a:t> de </a:t>
            </a:r>
            <a:r>
              <a:rPr lang="en-US" dirty="0" err="1" smtClean="0">
                <a:latin typeface="Arial" pitchFamily="34" charset="0"/>
              </a:rPr>
              <a:t>coût</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(transport, </a:t>
            </a:r>
            <a:r>
              <a:rPr lang="en-US" dirty="0" err="1" smtClean="0">
                <a:latin typeface="Arial" pitchFamily="34" charset="0"/>
              </a:rPr>
              <a:t>manutention</a:t>
            </a:r>
            <a:r>
              <a:rPr lang="en-US" dirty="0" smtClean="0">
                <a:latin typeface="Arial" pitchFamily="34" charset="0"/>
              </a:rPr>
              <a:t>, </a:t>
            </a:r>
            <a:r>
              <a:rPr lang="en-US" dirty="0" err="1" smtClean="0">
                <a:latin typeface="Arial" pitchFamily="34" charset="0"/>
              </a:rPr>
              <a:t>stockage</a:t>
            </a:r>
            <a:r>
              <a:rPr lang="en-US" dirty="0" smtClean="0">
                <a:latin typeface="Arial" pitchFamily="34" charset="0"/>
              </a:rPr>
              <a:t>, </a:t>
            </a:r>
            <a:r>
              <a:rPr lang="en-US" dirty="0" err="1" smtClean="0">
                <a:latin typeface="Arial" pitchFamily="34" charset="0"/>
              </a:rPr>
              <a:t>conditionnement</a:t>
            </a:r>
            <a:r>
              <a:rPr lang="en-US" dirty="0" smtClean="0">
                <a:latin typeface="Arial" pitchFamily="34" charset="0"/>
              </a:rPr>
              <a:t>)</a:t>
            </a:r>
          </a:p>
          <a:p>
            <a:pPr marL="914400" lvl="1" indent="-457200">
              <a:spcAft>
                <a:spcPts val="1200"/>
              </a:spcAft>
              <a:buFont typeface="Wingdings" pitchFamily="2" charset="2"/>
              <a:buChar char="§"/>
            </a:pPr>
            <a:r>
              <a:rPr lang="en-US" b="1" dirty="0" smtClean="0">
                <a:latin typeface="Arial" pitchFamily="34" charset="0"/>
              </a:rPr>
              <a:t>POURQUOI?</a:t>
            </a:r>
            <a:r>
              <a:rPr lang="en-US" dirty="0" smtClean="0">
                <a:latin typeface="Arial" pitchFamily="34" charset="0"/>
              </a:rPr>
              <a:t> </a:t>
            </a:r>
            <a:r>
              <a:rPr lang="en-US" dirty="0" err="1" smtClean="0">
                <a:latin typeface="Arial" pitchFamily="34" charset="0"/>
              </a:rPr>
              <a:t>Manque</a:t>
            </a:r>
            <a:r>
              <a:rPr lang="en-US" dirty="0" smtClean="0">
                <a:latin typeface="Arial" pitchFamily="34" charset="0"/>
              </a:rPr>
              <a:t> </a:t>
            </a:r>
            <a:r>
              <a:rPr lang="en-US" dirty="0" err="1" smtClean="0">
                <a:latin typeface="Arial" pitchFamily="34" charset="0"/>
              </a:rPr>
              <a:t>d’infrastructures</a:t>
            </a:r>
            <a:r>
              <a:rPr lang="en-US" dirty="0" smtClean="0">
                <a:latin typeface="Arial" pitchFamily="34" charset="0"/>
              </a:rPr>
              <a:t>, </a:t>
            </a:r>
            <a:r>
              <a:rPr lang="en-US" dirty="0" err="1" smtClean="0">
                <a:latin typeface="Arial" pitchFamily="34" charset="0"/>
              </a:rPr>
              <a:t>manque</a:t>
            </a:r>
            <a:r>
              <a:rPr lang="en-US" dirty="0" smtClean="0">
                <a:latin typeface="Arial" pitchFamily="34" charset="0"/>
              </a:rPr>
              <a:t> de </a:t>
            </a:r>
            <a:r>
              <a:rPr lang="en-US" dirty="0" err="1" smtClean="0">
                <a:latin typeface="Arial" pitchFamily="34" charset="0"/>
              </a:rPr>
              <a:t>compétition</a:t>
            </a:r>
            <a:r>
              <a:rPr lang="en-US" dirty="0" smtClean="0">
                <a:latin typeface="Arial" pitchFamily="34" charset="0"/>
              </a:rPr>
              <a:t> , absence de </a:t>
            </a:r>
            <a:r>
              <a:rPr lang="en-US" dirty="0" err="1" smtClean="0">
                <a:latin typeface="Arial" pitchFamily="34" charset="0"/>
              </a:rPr>
              <a:t>loi</a:t>
            </a:r>
            <a:r>
              <a:rPr lang="en-US" dirty="0" smtClean="0">
                <a:latin typeface="Arial" pitchFamily="34" charset="0"/>
              </a:rPr>
              <a:t>.  </a:t>
            </a:r>
          </a:p>
          <a:p>
            <a:pPr marL="914400" lvl="1" indent="-457200">
              <a:spcAft>
                <a:spcPts val="1200"/>
              </a:spcAft>
              <a:buFont typeface="Wingdings" pitchFamily="2" charset="2"/>
              <a:buChar char="§"/>
            </a:pPr>
            <a:r>
              <a:rPr lang="en-US" b="1" dirty="0" smtClean="0">
                <a:latin typeface="Arial" pitchFamily="34" charset="0"/>
              </a:rPr>
              <a:t>COMMENT? </a:t>
            </a:r>
          </a:p>
          <a:p>
            <a:pPr marL="1371600" lvl="2" indent="-457200">
              <a:spcAft>
                <a:spcPts val="1200"/>
              </a:spcAft>
              <a:buFont typeface="Wingdings" pitchFamily="2" charset="2"/>
              <a:buChar char="§"/>
            </a:pPr>
            <a:r>
              <a:rPr lang="en-US" dirty="0" smtClean="0">
                <a:latin typeface="Arial" pitchFamily="34" charset="0"/>
              </a:rPr>
              <a:t>Revue de </a:t>
            </a:r>
            <a:r>
              <a:rPr lang="en-US" dirty="0" err="1" smtClean="0">
                <a:latin typeface="Arial" pitchFamily="34" charset="0"/>
              </a:rPr>
              <a:t>littérature</a:t>
            </a:r>
            <a:r>
              <a:rPr lang="en-US" dirty="0" smtClean="0">
                <a:latin typeface="Arial" pitchFamily="34" charset="0"/>
              </a:rPr>
              <a:t> </a:t>
            </a:r>
            <a:r>
              <a:rPr lang="en-US" dirty="0" err="1" smtClean="0">
                <a:latin typeface="Arial" pitchFamily="34" charset="0"/>
              </a:rPr>
              <a:t>analysant</a:t>
            </a:r>
            <a:r>
              <a:rPr lang="en-US" dirty="0" smtClean="0">
                <a:latin typeface="Arial" pitchFamily="34" charset="0"/>
              </a:rPr>
              <a:t> les </a:t>
            </a:r>
            <a:r>
              <a:rPr lang="en-US" dirty="0" err="1" smtClean="0">
                <a:latin typeface="Arial" pitchFamily="34" charset="0"/>
              </a:rPr>
              <a:t>coûts</a:t>
            </a:r>
            <a:r>
              <a:rPr lang="en-US" dirty="0" smtClean="0">
                <a:latin typeface="Arial" pitchFamily="34" charset="0"/>
              </a:rPr>
              <a:t> de transport </a:t>
            </a:r>
            <a:r>
              <a:rPr lang="en-US" dirty="0" err="1" smtClean="0">
                <a:latin typeface="Arial" pitchFamily="34" charset="0"/>
              </a:rPr>
              <a:t>dans</a:t>
            </a:r>
            <a:r>
              <a:rPr lang="en-US" dirty="0" smtClean="0">
                <a:latin typeface="Arial" pitchFamily="34" charset="0"/>
              </a:rPr>
              <a:t> le pays</a:t>
            </a:r>
          </a:p>
          <a:p>
            <a:pPr marL="1371600" lvl="2" indent="-457200">
              <a:spcAft>
                <a:spcPts val="1200"/>
              </a:spcAft>
              <a:buFont typeface="Wingdings" pitchFamily="2" charset="2"/>
              <a:buChar char="§"/>
            </a:pPr>
            <a:r>
              <a:rPr lang="en-US" dirty="0" err="1" smtClean="0">
                <a:latin typeface="Arial" pitchFamily="34" charset="0"/>
              </a:rPr>
              <a:t>Obtention</a:t>
            </a:r>
            <a:r>
              <a:rPr lang="en-US" dirty="0" smtClean="0">
                <a:latin typeface="Arial" pitchFamily="34" charset="0"/>
              </a:rPr>
              <a:t> de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provenant</a:t>
            </a:r>
            <a:r>
              <a:rPr lang="en-US" dirty="0" smtClean="0">
                <a:latin typeface="Arial" pitchFamily="34" charset="0"/>
              </a:rPr>
              <a:t> </a:t>
            </a:r>
            <a:r>
              <a:rPr lang="en-US" dirty="0" err="1" smtClean="0">
                <a:latin typeface="Arial" pitchFamily="34" charset="0"/>
              </a:rPr>
              <a:t>d’études</a:t>
            </a:r>
            <a:r>
              <a:rPr lang="en-US" dirty="0" smtClean="0">
                <a:latin typeface="Arial" pitchFamily="34" charset="0"/>
              </a:rPr>
              <a:t> ad-hoc, </a:t>
            </a:r>
            <a:r>
              <a:rPr lang="en-US" dirty="0" err="1" smtClean="0">
                <a:latin typeface="Arial" pitchFamily="34" charset="0"/>
              </a:rPr>
              <a:t>comparaison</a:t>
            </a:r>
            <a:r>
              <a:rPr lang="en-US" dirty="0" smtClean="0">
                <a:latin typeface="Arial" pitchFamily="34" charset="0"/>
              </a:rPr>
              <a:t> avec les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les pays </a:t>
            </a:r>
            <a:r>
              <a:rPr lang="en-US" dirty="0" err="1" smtClean="0">
                <a:latin typeface="Arial" pitchFamily="34" charset="0"/>
              </a:rPr>
              <a:t>voisins</a:t>
            </a:r>
            <a:endParaRPr lang="en-US"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9" name="Rounded Rectangle 8"/>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433206" y="3982754"/>
            <a:ext cx="36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66994" y="5762702"/>
            <a:ext cx="59046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6954" y="2038538"/>
            <a:ext cx="338554" cy="369332"/>
          </a:xfrm>
          <a:prstGeom prst="rect">
            <a:avLst/>
          </a:prstGeom>
          <a:noFill/>
        </p:spPr>
        <p:txBody>
          <a:bodyPr wrap="none" rtlCol="0">
            <a:spAutoFit/>
          </a:bodyPr>
          <a:lstStyle/>
          <a:p>
            <a:r>
              <a:rPr lang="en-US" dirty="0" smtClean="0"/>
              <a:t>P</a:t>
            </a:r>
            <a:endParaRPr lang="en-US" dirty="0"/>
          </a:p>
        </p:txBody>
      </p:sp>
      <p:sp>
        <p:nvSpPr>
          <p:cNvPr id="10" name="TextBox 9"/>
          <p:cNvSpPr txBox="1"/>
          <p:nvPr/>
        </p:nvSpPr>
        <p:spPr>
          <a:xfrm>
            <a:off x="7343658" y="5854962"/>
            <a:ext cx="364202" cy="369332"/>
          </a:xfrm>
          <a:prstGeom prst="rect">
            <a:avLst/>
          </a:prstGeom>
          <a:noFill/>
        </p:spPr>
        <p:txBody>
          <a:bodyPr wrap="none" rtlCol="0">
            <a:spAutoFit/>
          </a:bodyPr>
          <a:lstStyle/>
          <a:p>
            <a:r>
              <a:rPr lang="en-US" dirty="0" smtClean="0"/>
              <a:t>Q</a:t>
            </a:r>
            <a:endParaRPr lang="en-US" dirty="0"/>
          </a:p>
        </p:txBody>
      </p:sp>
      <p:cxnSp>
        <p:nvCxnSpPr>
          <p:cNvPr id="12" name="Straight Connector 11"/>
          <p:cNvCxnSpPr/>
          <p:nvPr/>
        </p:nvCxnSpPr>
        <p:spPr>
          <a:xfrm rot="5400000" flipH="1" flipV="1">
            <a:off x="970950" y="3010646"/>
            <a:ext cx="3024336" cy="165618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143495" y="2870822"/>
            <a:ext cx="2952327" cy="186382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66994" y="4797152"/>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2844" y="4714884"/>
            <a:ext cx="1135247" cy="246221"/>
          </a:xfrm>
          <a:prstGeom prst="rect">
            <a:avLst/>
          </a:prstGeom>
          <a:noFill/>
        </p:spPr>
        <p:txBody>
          <a:bodyPr wrap="none" rtlCol="0">
            <a:spAutoFit/>
          </a:bodyPr>
          <a:lstStyle/>
          <a:p>
            <a:r>
              <a:rPr lang="en-US" sz="1000" dirty="0" smtClean="0"/>
              <a:t>Prix international</a:t>
            </a:r>
            <a:endParaRPr lang="en-US" sz="1000" dirty="0"/>
          </a:p>
        </p:txBody>
      </p:sp>
      <p:cxnSp>
        <p:nvCxnSpPr>
          <p:cNvPr id="21" name="Straight Connector 20"/>
          <p:cNvCxnSpPr/>
          <p:nvPr/>
        </p:nvCxnSpPr>
        <p:spPr>
          <a:xfrm>
            <a:off x="1366994" y="3334682"/>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6874" y="3190666"/>
            <a:ext cx="1099981" cy="246221"/>
          </a:xfrm>
          <a:prstGeom prst="rect">
            <a:avLst/>
          </a:prstGeom>
          <a:noFill/>
        </p:spPr>
        <p:txBody>
          <a:bodyPr wrap="none" rtlCol="0">
            <a:spAutoFit/>
          </a:bodyPr>
          <a:lstStyle/>
          <a:p>
            <a:r>
              <a:rPr lang="en-US" sz="1000" dirty="0" smtClean="0"/>
              <a:t>Prix </a:t>
            </a:r>
            <a:r>
              <a:rPr lang="en-US" sz="1000" dirty="0" err="1" smtClean="0"/>
              <a:t>domestique</a:t>
            </a:r>
            <a:endParaRPr lang="en-US" sz="1000" dirty="0"/>
          </a:p>
        </p:txBody>
      </p:sp>
      <p:cxnSp>
        <p:nvCxnSpPr>
          <p:cNvPr id="24" name="Straight Connector 23"/>
          <p:cNvCxnSpPr/>
          <p:nvPr/>
        </p:nvCxnSpPr>
        <p:spPr>
          <a:xfrm rot="5400000">
            <a:off x="1539888" y="4558818"/>
            <a:ext cx="2448272" cy="0"/>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79117" y="4994327"/>
            <a:ext cx="1561867" cy="15388"/>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366994" y="3334682"/>
            <a:ext cx="1394030" cy="886406"/>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err="1" smtClean="0">
                <a:solidFill>
                  <a:schemeClr val="tx1"/>
                </a:solidFill>
              </a:rPr>
              <a:t>Transferts</a:t>
            </a:r>
            <a:r>
              <a:rPr lang="en-US" sz="1100" i="1" dirty="0" smtClean="0">
                <a:solidFill>
                  <a:schemeClr val="tx1"/>
                </a:solidFill>
              </a:rPr>
              <a:t> des </a:t>
            </a:r>
            <a:r>
              <a:rPr lang="en-US" sz="1100" i="1" dirty="0" err="1" smtClean="0">
                <a:solidFill>
                  <a:schemeClr val="tx1"/>
                </a:solidFill>
              </a:rPr>
              <a:t>consommateurs</a:t>
            </a:r>
            <a:r>
              <a:rPr lang="en-US" sz="1100" i="1" dirty="0" smtClean="0">
                <a:solidFill>
                  <a:schemeClr val="tx1"/>
                </a:solidFill>
              </a:rPr>
              <a:t> aux </a:t>
            </a:r>
            <a:r>
              <a:rPr lang="en-US" sz="1100" i="1" dirty="0" err="1" smtClean="0">
                <a:solidFill>
                  <a:schemeClr val="tx1"/>
                </a:solidFill>
              </a:rPr>
              <a:t>producteurs</a:t>
            </a:r>
            <a:endParaRPr lang="en-US" sz="1100" i="1" dirty="0">
              <a:solidFill>
                <a:schemeClr val="tx1"/>
              </a:solidFill>
            </a:endParaRPr>
          </a:p>
        </p:txBody>
      </p:sp>
      <p:cxnSp>
        <p:nvCxnSpPr>
          <p:cNvPr id="31" name="Straight Connector 30"/>
          <p:cNvCxnSpPr/>
          <p:nvPr/>
        </p:nvCxnSpPr>
        <p:spPr>
          <a:xfrm rot="5400000">
            <a:off x="4083046" y="4558818"/>
            <a:ext cx="2448272" cy="0"/>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769650" y="3343308"/>
            <a:ext cx="2557784" cy="8777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err="1" smtClean="0">
                <a:solidFill>
                  <a:schemeClr val="tx1"/>
                </a:solidFill>
              </a:rPr>
              <a:t>Autres</a:t>
            </a:r>
            <a:r>
              <a:rPr lang="en-US" sz="1100" i="1" dirty="0" smtClean="0">
                <a:solidFill>
                  <a:schemeClr val="tx1"/>
                </a:solidFill>
              </a:rPr>
              <a:t> </a:t>
            </a:r>
            <a:r>
              <a:rPr lang="en-US" sz="1100" i="1" dirty="0" err="1" smtClean="0">
                <a:solidFill>
                  <a:schemeClr val="tx1"/>
                </a:solidFill>
              </a:rPr>
              <a:t>transferts</a:t>
            </a:r>
            <a:r>
              <a:rPr lang="en-US" sz="1100" i="1" dirty="0" smtClean="0">
                <a:solidFill>
                  <a:schemeClr val="tx1"/>
                </a:solidFill>
              </a:rPr>
              <a:t> des </a:t>
            </a:r>
            <a:r>
              <a:rPr lang="en-US" sz="1100" i="1" dirty="0" err="1" smtClean="0">
                <a:solidFill>
                  <a:schemeClr val="tx1"/>
                </a:solidFill>
              </a:rPr>
              <a:t>consommateurs</a:t>
            </a:r>
            <a:endParaRPr lang="en-US" sz="1100" i="1" dirty="0" smtClean="0">
              <a:solidFill>
                <a:schemeClr val="tx1"/>
              </a:solidFill>
            </a:endParaRPr>
          </a:p>
        </p:txBody>
      </p:sp>
      <p:sp>
        <p:nvSpPr>
          <p:cNvPr id="33" name="TextBox 32"/>
          <p:cNvSpPr txBox="1"/>
          <p:nvPr/>
        </p:nvSpPr>
        <p:spPr>
          <a:xfrm>
            <a:off x="2972656" y="2038538"/>
            <a:ext cx="293670" cy="261610"/>
          </a:xfrm>
          <a:prstGeom prst="rect">
            <a:avLst/>
          </a:prstGeom>
          <a:noFill/>
        </p:spPr>
        <p:txBody>
          <a:bodyPr wrap="none" rtlCol="0">
            <a:spAutoFit/>
          </a:bodyPr>
          <a:lstStyle/>
          <a:p>
            <a:r>
              <a:rPr lang="en-US" sz="1100" dirty="0" smtClean="0"/>
              <a:t>O</a:t>
            </a:r>
            <a:endParaRPr lang="en-US" sz="1100" dirty="0"/>
          </a:p>
        </p:txBody>
      </p:sp>
      <p:sp>
        <p:nvSpPr>
          <p:cNvPr id="34" name="TextBox 33"/>
          <p:cNvSpPr txBox="1"/>
          <p:nvPr/>
        </p:nvSpPr>
        <p:spPr>
          <a:xfrm>
            <a:off x="4823378" y="2038538"/>
            <a:ext cx="287258" cy="261610"/>
          </a:xfrm>
          <a:prstGeom prst="rect">
            <a:avLst/>
          </a:prstGeom>
          <a:noFill/>
        </p:spPr>
        <p:txBody>
          <a:bodyPr wrap="none" rtlCol="0">
            <a:spAutoFit/>
          </a:bodyPr>
          <a:lstStyle/>
          <a:p>
            <a:r>
              <a:rPr lang="en-US" sz="1100" dirty="0" smtClean="0"/>
              <a:t>D</a:t>
            </a:r>
            <a:endParaRPr lang="en-US" sz="1100" dirty="0"/>
          </a:p>
        </p:txBody>
      </p:sp>
      <p:sp>
        <p:nvSpPr>
          <p:cNvPr id="35" name="Right Brace 34"/>
          <p:cNvSpPr/>
          <p:nvPr/>
        </p:nvSpPr>
        <p:spPr>
          <a:xfrm>
            <a:off x="6983618" y="3334682"/>
            <a:ext cx="360040" cy="886406"/>
          </a:xfrm>
          <a:prstGeom prst="rightBrace">
            <a:avLst/>
          </a:prstGeom>
          <a:ln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p:cNvSpPr txBox="1"/>
          <p:nvPr/>
        </p:nvSpPr>
        <p:spPr>
          <a:xfrm>
            <a:off x="7292211" y="3571876"/>
            <a:ext cx="1851789" cy="400110"/>
          </a:xfrm>
          <a:prstGeom prst="rect">
            <a:avLst/>
          </a:prstGeom>
          <a:noFill/>
        </p:spPr>
        <p:txBody>
          <a:bodyPr wrap="none" rtlCol="0">
            <a:spAutoFit/>
          </a:bodyPr>
          <a:lstStyle/>
          <a:p>
            <a:r>
              <a:rPr lang="en-US" sz="1000" dirty="0" err="1" smtClean="0"/>
              <a:t>Différentiel</a:t>
            </a:r>
            <a:r>
              <a:rPr lang="en-US" sz="1000" dirty="0" smtClean="0"/>
              <a:t> de prix de </a:t>
            </a:r>
            <a:r>
              <a:rPr lang="en-US" sz="1000" dirty="0" err="1" smtClean="0"/>
              <a:t>marché</a:t>
            </a:r>
            <a:endParaRPr lang="en-US" sz="1000" dirty="0" smtClean="0"/>
          </a:p>
          <a:p>
            <a:pPr algn="ctr"/>
            <a:r>
              <a:rPr lang="en-US" sz="1000" dirty="0" smtClean="0"/>
              <a:t>(DP &gt; WP)</a:t>
            </a:r>
            <a:endParaRPr lang="en-US" sz="1000" dirty="0"/>
          </a:p>
        </p:txBody>
      </p:sp>
      <p:sp>
        <p:nvSpPr>
          <p:cNvPr id="37" name="TextBox 36"/>
          <p:cNvSpPr txBox="1"/>
          <p:nvPr/>
        </p:nvSpPr>
        <p:spPr>
          <a:xfrm>
            <a:off x="1214414" y="5896773"/>
            <a:ext cx="1232701" cy="553998"/>
          </a:xfrm>
          <a:prstGeom prst="rect">
            <a:avLst/>
          </a:prstGeom>
          <a:noFill/>
        </p:spPr>
        <p:txBody>
          <a:bodyPr wrap="square" rtlCol="0">
            <a:spAutoFit/>
          </a:bodyPr>
          <a:lstStyle/>
          <a:p>
            <a:r>
              <a:rPr lang="en-US" sz="1000" dirty="0" err="1" smtClean="0"/>
              <a:t>Offre</a:t>
            </a:r>
            <a:r>
              <a:rPr lang="en-US" sz="1000" dirty="0" smtClean="0"/>
              <a:t> </a:t>
            </a:r>
            <a:r>
              <a:rPr lang="en-US" sz="1000" dirty="0" err="1" smtClean="0"/>
              <a:t>domestique</a:t>
            </a:r>
            <a:r>
              <a:rPr lang="en-US" sz="1000" dirty="0" smtClean="0"/>
              <a:t> aux prix </a:t>
            </a:r>
            <a:r>
              <a:rPr lang="en-US" sz="1000" dirty="0" err="1" smtClean="0"/>
              <a:t>internationaux</a:t>
            </a:r>
            <a:endParaRPr lang="en-US" sz="1000" dirty="0"/>
          </a:p>
        </p:txBody>
      </p:sp>
      <p:sp>
        <p:nvSpPr>
          <p:cNvPr id="38" name="TextBox 37"/>
          <p:cNvSpPr txBox="1"/>
          <p:nvPr/>
        </p:nvSpPr>
        <p:spPr>
          <a:xfrm>
            <a:off x="2591130" y="5889466"/>
            <a:ext cx="1195052" cy="553998"/>
          </a:xfrm>
          <a:prstGeom prst="rect">
            <a:avLst/>
          </a:prstGeom>
          <a:noFill/>
        </p:spPr>
        <p:txBody>
          <a:bodyPr wrap="square" rtlCol="0">
            <a:spAutoFit/>
          </a:bodyPr>
          <a:lstStyle/>
          <a:p>
            <a:r>
              <a:rPr lang="en-US" sz="1000" dirty="0" err="1" smtClean="0"/>
              <a:t>Offre</a:t>
            </a:r>
            <a:r>
              <a:rPr lang="en-US" sz="1000" dirty="0" smtClean="0"/>
              <a:t> </a:t>
            </a:r>
            <a:r>
              <a:rPr lang="en-US" sz="1000" dirty="0" err="1" smtClean="0"/>
              <a:t>domestique</a:t>
            </a:r>
            <a:r>
              <a:rPr lang="en-US" sz="1000" dirty="0" smtClean="0"/>
              <a:t> aux prix </a:t>
            </a:r>
            <a:r>
              <a:rPr lang="en-US" sz="1000" dirty="0" err="1" smtClean="0"/>
              <a:t>domestiques</a:t>
            </a:r>
            <a:endParaRPr lang="en-US" sz="1000" dirty="0"/>
          </a:p>
        </p:txBody>
      </p:sp>
      <p:sp>
        <p:nvSpPr>
          <p:cNvPr id="39" name="TextBox 38"/>
          <p:cNvSpPr txBox="1"/>
          <p:nvPr/>
        </p:nvSpPr>
        <p:spPr>
          <a:xfrm>
            <a:off x="4967394" y="5877840"/>
            <a:ext cx="1176242" cy="551556"/>
          </a:xfrm>
          <a:prstGeom prst="rect">
            <a:avLst/>
          </a:prstGeom>
          <a:noFill/>
        </p:spPr>
        <p:txBody>
          <a:bodyPr wrap="square" rtlCol="0">
            <a:spAutoFit/>
          </a:bodyPr>
          <a:lstStyle/>
          <a:p>
            <a:r>
              <a:rPr lang="en-US" sz="1000" dirty="0" err="1" smtClean="0"/>
              <a:t>Demande</a:t>
            </a:r>
            <a:r>
              <a:rPr lang="en-US" sz="1000" dirty="0" smtClean="0"/>
              <a:t> </a:t>
            </a:r>
            <a:r>
              <a:rPr lang="en-US" sz="1000" dirty="0" err="1" smtClean="0"/>
              <a:t>domestique</a:t>
            </a:r>
            <a:r>
              <a:rPr lang="en-US" sz="1000" dirty="0" smtClean="0"/>
              <a:t> aux prix </a:t>
            </a:r>
            <a:r>
              <a:rPr lang="en-US" sz="1000" dirty="0" err="1" smtClean="0"/>
              <a:t>domestique</a:t>
            </a:r>
            <a:endParaRPr lang="en-US" sz="1000" dirty="0"/>
          </a:p>
        </p:txBody>
      </p:sp>
      <p:sp>
        <p:nvSpPr>
          <p:cNvPr id="41" name="Rectangle 40"/>
          <p:cNvSpPr/>
          <p:nvPr/>
        </p:nvSpPr>
        <p:spPr>
          <a:xfrm>
            <a:off x="539552" y="1259468"/>
            <a:ext cx="7776864" cy="646331"/>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Représentation</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graphique</a:t>
            </a:r>
            <a:r>
              <a:rPr lang="en-US" b="1" i="1" dirty="0" smtClean="0">
                <a:solidFill>
                  <a:schemeClr val="bg1"/>
                </a:solidFill>
                <a:latin typeface="Arial" pitchFamily="34" charset="0"/>
              </a:rPr>
              <a:t> du </a:t>
            </a:r>
            <a:r>
              <a:rPr lang="en-US" b="1" i="1" dirty="0" err="1" smtClean="0">
                <a:solidFill>
                  <a:schemeClr val="bg1"/>
                </a:solidFill>
                <a:latin typeface="Arial" pitchFamily="34" charset="0"/>
              </a:rPr>
              <a:t>différentiel</a:t>
            </a:r>
            <a:r>
              <a:rPr lang="en-US" b="1" i="1" dirty="0" smtClean="0">
                <a:solidFill>
                  <a:schemeClr val="bg1"/>
                </a:solidFill>
                <a:latin typeface="Arial" pitchFamily="34" charset="0"/>
              </a:rPr>
              <a:t> de prix de </a:t>
            </a:r>
            <a:r>
              <a:rPr lang="en-US" b="1" i="1" dirty="0" err="1" smtClean="0">
                <a:solidFill>
                  <a:schemeClr val="bg1"/>
                </a:solidFill>
                <a:latin typeface="Arial" pitchFamily="34" charset="0"/>
              </a:rPr>
              <a:t>marché</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bien</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importé</a:t>
            </a:r>
            <a:r>
              <a:rPr lang="en-US" b="1" i="1" dirty="0" smtClean="0">
                <a:solidFill>
                  <a:schemeClr val="bg1"/>
                </a:solidFill>
                <a:latin typeface="Arial" pitchFamily="34" charset="0"/>
              </a:rPr>
              <a:t>)</a:t>
            </a:r>
          </a:p>
        </p:txBody>
      </p:sp>
      <p:cxnSp>
        <p:nvCxnSpPr>
          <p:cNvPr id="42" name="Straight Connector 41"/>
          <p:cNvCxnSpPr/>
          <p:nvPr/>
        </p:nvCxnSpPr>
        <p:spPr>
          <a:xfrm>
            <a:off x="1375073" y="4216896"/>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093" y="4037002"/>
            <a:ext cx="1245854" cy="553998"/>
          </a:xfrm>
          <a:prstGeom prst="rect">
            <a:avLst/>
          </a:prstGeom>
          <a:noFill/>
        </p:spPr>
        <p:txBody>
          <a:bodyPr wrap="none" rtlCol="0">
            <a:spAutoFit/>
          </a:bodyPr>
          <a:lstStyle/>
          <a:p>
            <a:r>
              <a:rPr lang="en-US" sz="1000" dirty="0" smtClean="0"/>
              <a:t>Prix international +</a:t>
            </a:r>
          </a:p>
          <a:p>
            <a:r>
              <a:rPr lang="en-US" sz="1000" dirty="0" smtClean="0"/>
              <a:t> </a:t>
            </a:r>
            <a:r>
              <a:rPr lang="en-US" sz="1000" dirty="0" err="1" smtClean="0"/>
              <a:t>coûts</a:t>
            </a:r>
            <a:r>
              <a:rPr lang="en-US" sz="1000" dirty="0" smtClean="0"/>
              <a:t> </a:t>
            </a:r>
          </a:p>
          <a:p>
            <a:r>
              <a:rPr lang="en-US" sz="1000" dirty="0" smtClean="0"/>
              <a:t>de transaction </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cstate="print"/>
          <a:srcRect/>
          <a:stretch>
            <a:fillRect/>
          </a:stretch>
        </p:blipFill>
        <p:spPr bwMode="auto">
          <a:xfrm>
            <a:off x="2976" y="-27384"/>
            <a:ext cx="9141024" cy="6855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3" cstate="print"/>
          <a:srcRect/>
          <a:stretch>
            <a:fillRect/>
          </a:stretch>
        </p:blipFill>
        <p:spPr bwMode="auto">
          <a:xfrm>
            <a:off x="0" y="1628800"/>
            <a:ext cx="9144000" cy="5262667"/>
          </a:xfrm>
          <a:prstGeom prst="rect">
            <a:avLst/>
          </a:prstGeom>
          <a:noFill/>
          <a:ln w="9525">
            <a:noFill/>
            <a:miter lim="800000"/>
            <a:headEnd/>
            <a:tailEnd/>
          </a:ln>
        </p:spPr>
      </p:pic>
      <p:sp>
        <p:nvSpPr>
          <p:cNvPr id="36" name="Rectangle 35"/>
          <p:cNvSpPr/>
          <p:nvPr/>
        </p:nvSpPr>
        <p:spPr>
          <a:xfrm>
            <a:off x="6444208" y="6093296"/>
            <a:ext cx="913874" cy="40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CIF </a:t>
            </a:r>
          </a:p>
          <a:p>
            <a:pPr algn="ctr"/>
            <a:r>
              <a:rPr lang="en-US" dirty="0" smtClean="0"/>
              <a:t>(USD/</a:t>
            </a:r>
            <a:r>
              <a:rPr lang="en-US" dirty="0" err="1" smtClean="0"/>
              <a:t>Tonne</a:t>
            </a:r>
            <a:r>
              <a:rPr lang="en-US" dirty="0" smtClean="0"/>
              <a:t>)</a:t>
            </a:r>
            <a:endParaRPr lang="en-US" dirty="0"/>
          </a:p>
        </p:txBody>
      </p:sp>
      <p:sp>
        <p:nvSpPr>
          <p:cNvPr id="40" name="Rectangle 39"/>
          <p:cNvSpPr/>
          <p:nvPr/>
        </p:nvSpPr>
        <p:spPr>
          <a:xfrm>
            <a:off x="6444208" y="5589240"/>
            <a:ext cx="913874" cy="4115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Taux</a:t>
            </a:r>
            <a:r>
              <a:rPr lang="en-US" dirty="0" smtClean="0"/>
              <a:t> de change (FCFA/USD)</a:t>
            </a:r>
            <a:endParaRPr lang="en-US" dirty="0"/>
          </a:p>
        </p:txBody>
      </p:sp>
      <p:cxnSp>
        <p:nvCxnSpPr>
          <p:cNvPr id="53" name="Straight Arrow Connector 52"/>
          <p:cNvCxnSpPr>
            <a:stCxn id="40" idx="1"/>
          </p:cNvCxnSpPr>
          <p:nvPr/>
        </p:nvCxnSpPr>
        <p:spPr>
          <a:xfrm rot="10800000" flipV="1">
            <a:off x="5796136" y="5795004"/>
            <a:ext cx="648072" cy="29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1"/>
          </p:cNvCxnSpPr>
          <p:nvPr/>
        </p:nvCxnSpPr>
        <p:spPr>
          <a:xfrm rot="10800000">
            <a:off x="5796136" y="6093299"/>
            <a:ext cx="648072" cy="203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076056" y="5846736"/>
            <a:ext cx="853266" cy="511221"/>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a:t>
            </a:r>
            <a:r>
              <a:rPr lang="en-US" b="1" i="1" dirty="0" err="1" smtClean="0">
                <a:solidFill>
                  <a:schemeClr val="tx1"/>
                </a:solidFill>
              </a:rPr>
              <a:t>Tonne</a:t>
            </a:r>
            <a:r>
              <a:rPr lang="en-US" b="1" i="1" dirty="0" smtClean="0">
                <a:solidFill>
                  <a:schemeClr val="tx1"/>
                </a:solidFill>
              </a:rPr>
              <a:t>)</a:t>
            </a:r>
            <a:endParaRPr lang="en-US" b="1" i="1" dirty="0">
              <a:solidFill>
                <a:schemeClr val="tx1"/>
              </a:solidFill>
            </a:endParaRPr>
          </a:p>
        </p:txBody>
      </p:sp>
      <p:sp>
        <p:nvSpPr>
          <p:cNvPr id="10" name="Rectangle 9"/>
          <p:cNvSpPr/>
          <p:nvPr/>
        </p:nvSpPr>
        <p:spPr>
          <a:xfrm>
            <a:off x="3156348" y="4581128"/>
            <a:ext cx="915586" cy="4160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smtClean="0"/>
              <a:t>Prix </a:t>
            </a:r>
            <a:r>
              <a:rPr lang="en-US" dirty="0" err="1" smtClean="0"/>
              <a:t>producteur</a:t>
            </a:r>
            <a:r>
              <a:rPr lang="en-US" dirty="0" smtClean="0"/>
              <a:t> (FCFA/</a:t>
            </a:r>
            <a:r>
              <a:rPr lang="en-US" dirty="0" err="1" smtClean="0"/>
              <a:t>Tonne</a:t>
            </a:r>
            <a:r>
              <a:rPr lang="en-US" dirty="0" smtClean="0"/>
              <a:t>)</a:t>
            </a:r>
            <a:endParaRPr lang="en-US" dirty="0"/>
          </a:p>
        </p:txBody>
      </p:sp>
      <p:sp>
        <p:nvSpPr>
          <p:cNvPr id="12" name="Rectangle 11"/>
          <p:cNvSpPr/>
          <p:nvPr/>
        </p:nvSpPr>
        <p:spPr>
          <a:xfrm>
            <a:off x="107504" y="1052736"/>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endParaRPr lang="en-US" b="1" i="1" dirty="0" smtClean="0">
              <a:solidFill>
                <a:schemeClr val="bg1"/>
              </a:solidFill>
              <a:latin typeface="Arial" pitchFamily="34" charset="0"/>
            </a:endParaRPr>
          </a:p>
        </p:txBody>
      </p:sp>
      <p:sp>
        <p:nvSpPr>
          <p:cNvPr id="13" name="Rectangle 12"/>
          <p:cNvSpPr/>
          <p:nvPr/>
        </p:nvSpPr>
        <p:spPr>
          <a:xfrm>
            <a:off x="3059832" y="105273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Produit</a:t>
            </a:r>
            <a:r>
              <a:rPr lang="en-US" sz="1400" dirty="0" smtClean="0"/>
              <a:t> </a:t>
            </a:r>
            <a:r>
              <a:rPr lang="en-US" sz="1400" dirty="0" err="1" smtClean="0"/>
              <a:t>importé</a:t>
            </a:r>
            <a:endParaRPr lang="en-US" sz="1400" dirty="0"/>
          </a:p>
        </p:txBody>
      </p:sp>
      <p:sp>
        <p:nvSpPr>
          <p:cNvPr id="14" name="Oval 13"/>
          <p:cNvSpPr/>
          <p:nvPr/>
        </p:nvSpPr>
        <p:spPr>
          <a:xfrm>
            <a:off x="4788024" y="3786190"/>
            <a:ext cx="998422" cy="785818"/>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algn="ctr"/>
            <a:r>
              <a:rPr lang="en-US" sz="1050" b="1" i="1" dirty="0" smtClean="0">
                <a:solidFill>
                  <a:schemeClr val="tx1"/>
                </a:solidFill>
              </a:rPr>
              <a:t>Point de </a:t>
            </a:r>
            <a:r>
              <a:rPr lang="en-US" sz="1050" b="1" i="1" dirty="0" err="1" smtClean="0">
                <a:solidFill>
                  <a:schemeClr val="tx1"/>
                </a:solidFill>
              </a:rPr>
              <a:t>compétition</a:t>
            </a:r>
            <a:r>
              <a:rPr lang="en-US" sz="1050" b="1" i="1" dirty="0" smtClean="0">
                <a:solidFill>
                  <a:schemeClr val="tx1"/>
                </a:solidFill>
              </a:rPr>
              <a:t>  </a:t>
            </a:r>
            <a:endParaRPr lang="en-US" sz="1050" b="1" i="1" dirty="0">
              <a:solidFill>
                <a:schemeClr val="tx1"/>
              </a:solidFill>
            </a:endParaRPr>
          </a:p>
        </p:txBody>
      </p:sp>
      <p:sp>
        <p:nvSpPr>
          <p:cNvPr id="15" name="Up Arrow 14"/>
          <p:cNvSpPr/>
          <p:nvPr/>
        </p:nvSpPr>
        <p:spPr>
          <a:xfrm rot="20768194">
            <a:off x="5202007" y="4543299"/>
            <a:ext cx="432048" cy="1207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6200000">
            <a:off x="4208381" y="4224668"/>
            <a:ext cx="432048" cy="56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56176" y="4869160"/>
            <a:ext cx="916154" cy="4886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(FCFA/</a:t>
            </a:r>
            <a:r>
              <a:rPr lang="en-US" dirty="0" err="1" smtClean="0"/>
              <a:t>Tonne</a:t>
            </a:r>
            <a:r>
              <a:rPr lang="en-US" dirty="0" smtClean="0"/>
              <a:t>)</a:t>
            </a:r>
            <a:endParaRPr lang="en-US" dirty="0"/>
          </a:p>
        </p:txBody>
      </p:sp>
      <p:sp>
        <p:nvSpPr>
          <p:cNvPr id="18" name="Plus 17"/>
          <p:cNvSpPr/>
          <p:nvPr/>
        </p:nvSpPr>
        <p:spPr>
          <a:xfrm>
            <a:off x="5580112" y="4797152"/>
            <a:ext cx="504056" cy="482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31338" y="3068960"/>
            <a:ext cx="928694" cy="4314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err="1" smtClean="0"/>
              <a:t>Coûts</a:t>
            </a:r>
            <a:r>
              <a:rPr lang="en-US" dirty="0" smtClean="0"/>
              <a:t> </a:t>
            </a:r>
            <a:r>
              <a:rPr lang="en-US" dirty="0" err="1" smtClean="0"/>
              <a:t>d’accès</a:t>
            </a:r>
            <a:r>
              <a:rPr lang="en-US" dirty="0" smtClean="0"/>
              <a:t> (FCFA/Ton)</a:t>
            </a:r>
            <a:endParaRPr lang="en-US" dirty="0"/>
          </a:p>
        </p:txBody>
      </p:sp>
      <p:sp>
        <p:nvSpPr>
          <p:cNvPr id="20" name="Minus 19"/>
          <p:cNvSpPr/>
          <p:nvPr/>
        </p:nvSpPr>
        <p:spPr>
          <a:xfrm>
            <a:off x="4067944" y="3573016"/>
            <a:ext cx="432048" cy="554360"/>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31840" y="4005064"/>
            <a:ext cx="936104" cy="43204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900" b="1" i="1" dirty="0" smtClean="0">
                <a:solidFill>
                  <a:schemeClr val="tx1"/>
                </a:solidFill>
              </a:rPr>
              <a:t>Prix de </a:t>
            </a:r>
            <a:r>
              <a:rPr lang="en-US" sz="900" b="1" i="1" dirty="0" err="1" smtClean="0">
                <a:solidFill>
                  <a:schemeClr val="tx1"/>
                </a:solidFill>
              </a:rPr>
              <a:t>référence</a:t>
            </a:r>
            <a:r>
              <a:rPr lang="en-US" sz="900" b="1" i="1" dirty="0" smtClean="0">
                <a:solidFill>
                  <a:schemeClr val="tx1"/>
                </a:solidFill>
              </a:rPr>
              <a:t> </a:t>
            </a:r>
            <a:r>
              <a:rPr lang="en-US" sz="900" b="1" i="1" dirty="0" err="1" smtClean="0">
                <a:solidFill>
                  <a:schemeClr val="tx1"/>
                </a:solidFill>
              </a:rPr>
              <a:t>observé</a:t>
            </a:r>
            <a:r>
              <a:rPr lang="en-US" sz="900" b="1" i="1" dirty="0" smtClean="0">
                <a:solidFill>
                  <a:schemeClr val="tx1"/>
                </a:solidFill>
              </a:rPr>
              <a:t> (FCFA/</a:t>
            </a:r>
            <a:r>
              <a:rPr lang="en-US" sz="900" b="1" i="1" dirty="0" err="1" smtClean="0">
                <a:solidFill>
                  <a:schemeClr val="tx1"/>
                </a:solidFill>
              </a:rPr>
              <a:t>Tonne</a:t>
            </a:r>
            <a:r>
              <a:rPr lang="en-US" sz="900" b="1" i="1" dirty="0" smtClean="0">
                <a:solidFill>
                  <a:schemeClr val="tx1"/>
                </a:solidFill>
              </a:rPr>
              <a:t>)</a:t>
            </a:r>
          </a:p>
        </p:txBody>
      </p:sp>
      <p:sp>
        <p:nvSpPr>
          <p:cNvPr id="22" name="Rounded Rectangle 21"/>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observés</a:t>
            </a:r>
            <a:r>
              <a:rPr lang="en-US" sz="3200" dirty="0" smtClean="0">
                <a:solidFill>
                  <a:schemeClr val="tx1"/>
                </a:solidFill>
              </a:rPr>
              <a:t> </a:t>
            </a:r>
            <a:endParaRPr lang="en-US" sz="3200" dirty="0">
              <a:solidFill>
                <a:schemeClr val="tx1"/>
              </a:solidFill>
            </a:endParaRPr>
          </a:p>
        </p:txBody>
      </p:sp>
      <p:sp>
        <p:nvSpPr>
          <p:cNvPr id="24" name="Oval 23"/>
          <p:cNvSpPr/>
          <p:nvPr/>
        </p:nvSpPr>
        <p:spPr>
          <a:xfrm>
            <a:off x="3779912" y="2780928"/>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00760" y="4456516"/>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86512" y="5385210"/>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86512" y="5877272"/>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504" y="1052736"/>
            <a:ext cx="2736304"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Coûts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d’accès</a:t>
            </a:r>
            <a:endParaRPr lang="en-US" b="1" i="1" dirty="0" smtClean="0">
              <a:solidFill>
                <a:schemeClr val="bg1"/>
              </a:solidFill>
              <a:latin typeface="Arial" pitchFamily="34" charset="0"/>
            </a:endParaRPr>
          </a:p>
        </p:txBody>
      </p:sp>
      <p:sp>
        <p:nvSpPr>
          <p:cNvPr id="13" name="Rectangle 12"/>
          <p:cNvSpPr/>
          <p:nvPr/>
        </p:nvSpPr>
        <p:spPr>
          <a:xfrm>
            <a:off x="3059832" y="1052736"/>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Produit</a:t>
            </a:r>
            <a:r>
              <a:rPr lang="en-US" sz="1400" dirty="0" smtClean="0"/>
              <a:t> </a:t>
            </a:r>
            <a:r>
              <a:rPr lang="en-US" sz="1400" dirty="0" err="1" smtClean="0"/>
              <a:t>exporté</a:t>
            </a:r>
            <a:endParaRPr lang="en-US" sz="1400" dirty="0"/>
          </a:p>
        </p:txBody>
      </p:sp>
      <p:pic>
        <p:nvPicPr>
          <p:cNvPr id="22" name="Picture 4"/>
          <p:cNvPicPr>
            <a:picLocks noChangeAspect="1" noChangeArrowheads="1"/>
          </p:cNvPicPr>
          <p:nvPr/>
        </p:nvPicPr>
        <p:blipFill>
          <a:blip r:embed="rId3" cstate="print"/>
          <a:srcRect/>
          <a:stretch>
            <a:fillRect/>
          </a:stretch>
        </p:blipFill>
        <p:spPr bwMode="auto">
          <a:xfrm>
            <a:off x="0" y="1628800"/>
            <a:ext cx="9144000" cy="5262667"/>
          </a:xfrm>
          <a:prstGeom prst="rect">
            <a:avLst/>
          </a:prstGeom>
          <a:noFill/>
          <a:ln w="9525">
            <a:noFill/>
            <a:miter lim="800000"/>
            <a:headEnd/>
            <a:tailEnd/>
          </a:ln>
        </p:spPr>
      </p:pic>
      <p:sp>
        <p:nvSpPr>
          <p:cNvPr id="25" name="Rectangle 24"/>
          <p:cNvSpPr/>
          <p:nvPr/>
        </p:nvSpPr>
        <p:spPr>
          <a:xfrm>
            <a:off x="7164288" y="6093296"/>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CIF</a:t>
            </a:r>
          </a:p>
          <a:p>
            <a:pPr algn="ctr"/>
            <a:r>
              <a:rPr lang="en-US" dirty="0" smtClean="0"/>
              <a:t>(USD/</a:t>
            </a:r>
            <a:r>
              <a:rPr lang="en-US" dirty="0" err="1" smtClean="0"/>
              <a:t>Tonne</a:t>
            </a:r>
            <a:r>
              <a:rPr lang="en-US" dirty="0" smtClean="0"/>
              <a:t>)</a:t>
            </a:r>
            <a:endParaRPr lang="en-US" dirty="0"/>
          </a:p>
        </p:txBody>
      </p:sp>
      <p:sp>
        <p:nvSpPr>
          <p:cNvPr id="26" name="Rectangle 25"/>
          <p:cNvSpPr/>
          <p:nvPr/>
        </p:nvSpPr>
        <p:spPr>
          <a:xfrm>
            <a:off x="7164288" y="5572140"/>
            <a:ext cx="979612" cy="3771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Taux</a:t>
            </a:r>
            <a:r>
              <a:rPr lang="en-US" dirty="0" smtClean="0"/>
              <a:t> de change (FCFA/USD)</a:t>
            </a:r>
            <a:endParaRPr lang="en-US" dirty="0"/>
          </a:p>
        </p:txBody>
      </p:sp>
      <p:cxnSp>
        <p:nvCxnSpPr>
          <p:cNvPr id="27" name="Straight Arrow Connector 26"/>
          <p:cNvCxnSpPr>
            <a:stCxn id="26" idx="1"/>
          </p:cNvCxnSpPr>
          <p:nvPr/>
        </p:nvCxnSpPr>
        <p:spPr>
          <a:xfrm rot="10800000" flipV="1">
            <a:off x="6516216" y="5760710"/>
            <a:ext cx="648072" cy="332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1"/>
          </p:cNvCxnSpPr>
          <p:nvPr/>
        </p:nvCxnSpPr>
        <p:spPr>
          <a:xfrm rot="10800000">
            <a:off x="6516216" y="6093296"/>
            <a:ext cx="648072"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96136" y="5846737"/>
            <a:ext cx="792088" cy="43204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b="1" i="1" dirty="0" smtClean="0">
                <a:solidFill>
                  <a:schemeClr val="tx1"/>
                </a:solidFill>
              </a:rPr>
              <a:t>Prix </a:t>
            </a:r>
            <a:r>
              <a:rPr lang="en-US" b="1" i="1" dirty="0" err="1" smtClean="0">
                <a:solidFill>
                  <a:schemeClr val="tx1"/>
                </a:solidFill>
              </a:rPr>
              <a:t>Frontière</a:t>
            </a:r>
            <a:endParaRPr lang="en-US" b="1" i="1" dirty="0" smtClean="0">
              <a:solidFill>
                <a:schemeClr val="tx1"/>
              </a:solidFill>
            </a:endParaRPr>
          </a:p>
          <a:p>
            <a:pPr algn="ctr"/>
            <a:r>
              <a:rPr lang="en-US" b="1" i="1" dirty="0" smtClean="0">
                <a:solidFill>
                  <a:schemeClr val="tx1"/>
                </a:solidFill>
              </a:rPr>
              <a:t>(FCFA/Ton)</a:t>
            </a:r>
            <a:endParaRPr lang="en-US" b="1" i="1" dirty="0">
              <a:solidFill>
                <a:schemeClr val="tx1"/>
              </a:solidFill>
            </a:endParaRPr>
          </a:p>
        </p:txBody>
      </p:sp>
      <p:sp>
        <p:nvSpPr>
          <p:cNvPr id="30" name="Rectangle 29"/>
          <p:cNvSpPr/>
          <p:nvPr/>
        </p:nvSpPr>
        <p:spPr>
          <a:xfrm>
            <a:off x="3347864" y="4653136"/>
            <a:ext cx="938384" cy="4903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Prix </a:t>
            </a:r>
            <a:r>
              <a:rPr lang="en-US" dirty="0" err="1" smtClean="0"/>
              <a:t>producteur</a:t>
            </a:r>
            <a:r>
              <a:rPr lang="en-US" dirty="0" smtClean="0"/>
              <a:t> (FCFA/Ton)</a:t>
            </a:r>
            <a:endParaRPr lang="en-US" dirty="0"/>
          </a:p>
        </p:txBody>
      </p:sp>
      <p:sp>
        <p:nvSpPr>
          <p:cNvPr id="31" name="Oval 30"/>
          <p:cNvSpPr/>
          <p:nvPr/>
        </p:nvSpPr>
        <p:spPr>
          <a:xfrm>
            <a:off x="4714876" y="3714752"/>
            <a:ext cx="998422" cy="714380"/>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en-US" sz="1050" b="1" i="1" dirty="0" smtClean="0">
                <a:solidFill>
                  <a:schemeClr val="tx1"/>
                </a:solidFill>
              </a:rPr>
              <a:t>Marché </a:t>
            </a:r>
            <a:r>
              <a:rPr lang="en-US" sz="1050" b="1" i="1" dirty="0" err="1" smtClean="0">
                <a:solidFill>
                  <a:schemeClr val="tx1"/>
                </a:solidFill>
              </a:rPr>
              <a:t>grossiste</a:t>
            </a:r>
            <a:r>
              <a:rPr lang="en-US" sz="1050" b="1" i="1" dirty="0" smtClean="0">
                <a:solidFill>
                  <a:schemeClr val="tx1"/>
                </a:solidFill>
              </a:rPr>
              <a:t> </a:t>
            </a:r>
            <a:endParaRPr lang="en-US" sz="1050" b="1" i="1" dirty="0">
              <a:solidFill>
                <a:schemeClr val="tx1"/>
              </a:solidFill>
            </a:endParaRPr>
          </a:p>
        </p:txBody>
      </p:sp>
      <p:sp>
        <p:nvSpPr>
          <p:cNvPr id="32" name="Up Arrow 31"/>
          <p:cNvSpPr/>
          <p:nvPr/>
        </p:nvSpPr>
        <p:spPr>
          <a:xfrm rot="9835683">
            <a:off x="5202007" y="4543299"/>
            <a:ext cx="432048" cy="1207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rot="3406180">
            <a:off x="4348559" y="4252815"/>
            <a:ext cx="432048" cy="56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156176" y="4869160"/>
            <a:ext cx="864096"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dirty="0" err="1" smtClean="0"/>
              <a:t>Coûts</a:t>
            </a:r>
            <a:r>
              <a:rPr lang="en-US" dirty="0" smtClean="0"/>
              <a:t> </a:t>
            </a:r>
            <a:r>
              <a:rPr lang="en-US" dirty="0" err="1" smtClean="0"/>
              <a:t>d’accès</a:t>
            </a:r>
            <a:r>
              <a:rPr lang="en-US" dirty="0" smtClean="0"/>
              <a:t> (FCFA/</a:t>
            </a:r>
            <a:r>
              <a:rPr lang="en-US" dirty="0" err="1" smtClean="0"/>
              <a:t>Tonne</a:t>
            </a:r>
            <a:endParaRPr lang="en-US" dirty="0"/>
          </a:p>
        </p:txBody>
      </p:sp>
      <p:sp>
        <p:nvSpPr>
          <p:cNvPr id="37" name="Rectangle 36"/>
          <p:cNvSpPr/>
          <p:nvPr/>
        </p:nvSpPr>
        <p:spPr>
          <a:xfrm>
            <a:off x="3635896" y="3500438"/>
            <a:ext cx="1007542" cy="4326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err="1" smtClean="0"/>
              <a:t>Coûts</a:t>
            </a:r>
            <a:r>
              <a:rPr lang="en-US" dirty="0" smtClean="0"/>
              <a:t> </a:t>
            </a:r>
            <a:r>
              <a:rPr lang="en-US" dirty="0" err="1" smtClean="0"/>
              <a:t>d’accès</a:t>
            </a:r>
            <a:r>
              <a:rPr lang="en-US" dirty="0" smtClean="0"/>
              <a:t> (FCFA/Ton)</a:t>
            </a:r>
            <a:endParaRPr lang="en-US" dirty="0"/>
          </a:p>
        </p:txBody>
      </p:sp>
      <p:sp>
        <p:nvSpPr>
          <p:cNvPr id="41" name="Plus 40"/>
          <p:cNvSpPr/>
          <p:nvPr/>
        </p:nvSpPr>
        <p:spPr>
          <a:xfrm>
            <a:off x="5580112" y="4797152"/>
            <a:ext cx="504056" cy="482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41"/>
          <p:cNvSpPr/>
          <p:nvPr/>
        </p:nvSpPr>
        <p:spPr>
          <a:xfrm>
            <a:off x="4139952" y="4005064"/>
            <a:ext cx="504056" cy="482352"/>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2000" y="5857892"/>
            <a:ext cx="936104" cy="432048"/>
          </a:xfrm>
          <a:prstGeom prst="rect">
            <a:avLst/>
          </a:prstGeom>
          <a:solidFill>
            <a:schemeClr val="accent4">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900" b="1" i="1" dirty="0" smtClean="0">
                <a:solidFill>
                  <a:schemeClr val="tx1"/>
                </a:solidFill>
              </a:rPr>
              <a:t>Prix </a:t>
            </a:r>
            <a:r>
              <a:rPr lang="en-US" sz="900" b="1" i="1" dirty="0" err="1" smtClean="0">
                <a:solidFill>
                  <a:schemeClr val="tx1"/>
                </a:solidFill>
              </a:rPr>
              <a:t>parité</a:t>
            </a:r>
            <a:r>
              <a:rPr lang="en-US" sz="900" b="1" i="1" dirty="0" smtClean="0">
                <a:solidFill>
                  <a:schemeClr val="tx1"/>
                </a:solidFill>
              </a:rPr>
              <a:t> de </a:t>
            </a:r>
            <a:r>
              <a:rPr lang="en-US" sz="900" b="1" i="1" dirty="0" err="1" smtClean="0">
                <a:solidFill>
                  <a:schemeClr val="tx1"/>
                </a:solidFill>
              </a:rPr>
              <a:t>référence</a:t>
            </a:r>
            <a:r>
              <a:rPr lang="en-US" sz="900" b="1" i="1" dirty="0" smtClean="0">
                <a:solidFill>
                  <a:schemeClr val="tx1"/>
                </a:solidFill>
              </a:rPr>
              <a:t> (FCFA/</a:t>
            </a:r>
            <a:r>
              <a:rPr lang="en-US" sz="900" b="1" i="1" dirty="0" err="1" smtClean="0">
                <a:solidFill>
                  <a:schemeClr val="tx1"/>
                </a:solidFill>
              </a:rPr>
              <a:t>Tonne</a:t>
            </a:r>
            <a:r>
              <a:rPr lang="en-US" sz="900" b="1" i="1" dirty="0" smtClean="0">
                <a:solidFill>
                  <a:schemeClr val="tx1"/>
                </a:solidFill>
              </a:rPr>
              <a:t>)</a:t>
            </a:r>
          </a:p>
        </p:txBody>
      </p:sp>
      <p:sp>
        <p:nvSpPr>
          <p:cNvPr id="21" name="Rounded Rectangle 20"/>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
        <p:nvSpPr>
          <p:cNvPr id="23" name="Oval 22"/>
          <p:cNvSpPr/>
          <p:nvPr/>
        </p:nvSpPr>
        <p:spPr>
          <a:xfrm>
            <a:off x="3500430" y="3143248"/>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929322" y="4500570"/>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72330" y="5286388"/>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00892" y="6000768"/>
            <a:ext cx="1224136" cy="1008112"/>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Données</a:t>
            </a:r>
            <a:r>
              <a:rPr lang="en-US" dirty="0" smtClean="0"/>
              <a:t> </a:t>
            </a:r>
            <a:r>
              <a:rPr lang="en-US" dirty="0" err="1" smtClean="0"/>
              <a:t>nécessaires</a:t>
            </a:r>
            <a:r>
              <a:rPr lang="en-US" dirty="0" smtClean="0"/>
              <a:t>: Prix </a:t>
            </a:r>
            <a:r>
              <a:rPr lang="en-US" dirty="0" err="1" smtClean="0"/>
              <a:t>alternatifs</a:t>
            </a:r>
            <a:r>
              <a:rPr lang="en-US" dirty="0" smtClean="0"/>
              <a:t>(&amp;IV)</a:t>
            </a:r>
            <a:endParaRPr lang="en-US" dirty="0"/>
          </a:p>
        </p:txBody>
      </p:sp>
      <p:sp>
        <p:nvSpPr>
          <p:cNvPr id="7" name="Rectangle 6"/>
          <p:cNvSpPr/>
          <p:nvPr/>
        </p:nvSpPr>
        <p:spPr>
          <a:xfrm>
            <a:off x="251520" y="1844824"/>
            <a:ext cx="3888432"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Externalités</a:t>
            </a:r>
            <a:endParaRPr lang="en-US" b="1" i="1" dirty="0" smtClean="0">
              <a:solidFill>
                <a:schemeClr val="bg1"/>
              </a:solidFill>
              <a:latin typeface="Arial" pitchFamily="34" charset="0"/>
            </a:endParaRPr>
          </a:p>
        </p:txBody>
      </p:sp>
      <p:sp>
        <p:nvSpPr>
          <p:cNvPr id="5" name="Rectangle 4"/>
          <p:cNvSpPr/>
          <p:nvPr/>
        </p:nvSpPr>
        <p:spPr>
          <a:xfrm>
            <a:off x="35496" y="2403465"/>
            <a:ext cx="9108504" cy="4862870"/>
          </a:xfrm>
          <a:prstGeom prst="rect">
            <a:avLst/>
          </a:prstGeom>
        </p:spPr>
        <p:txBody>
          <a:bodyPr wrap="square">
            <a:spAutoFit/>
          </a:bodyPr>
          <a:lstStyle/>
          <a:p>
            <a:pPr marL="914400" lvl="1" indent="-457200">
              <a:spcAft>
                <a:spcPts val="1200"/>
              </a:spcAft>
              <a:buFont typeface="Wingdings" pitchFamily="2" charset="2"/>
              <a:buChar char="§"/>
            </a:pPr>
            <a:r>
              <a:rPr lang="en-US" sz="2000" b="1" dirty="0" smtClean="0">
                <a:latin typeface="Arial" pitchFamily="34" charset="0"/>
              </a:rPr>
              <a:t>QUAND? </a:t>
            </a:r>
            <a:r>
              <a:rPr lang="en-US" sz="2000" dirty="0" smtClean="0">
                <a:latin typeface="Arial" pitchFamily="34" charset="0"/>
              </a:rPr>
              <a:t>La </a:t>
            </a:r>
            <a:r>
              <a:rPr lang="en-US" sz="2000" dirty="0" err="1" smtClean="0">
                <a:latin typeface="Arial" pitchFamily="34" charset="0"/>
              </a:rPr>
              <a:t>technologie</a:t>
            </a:r>
            <a:r>
              <a:rPr lang="en-US" sz="2000" dirty="0" smtClean="0">
                <a:latin typeface="Arial" pitchFamily="34" charset="0"/>
              </a:rPr>
              <a:t> de production d’un </a:t>
            </a:r>
            <a:r>
              <a:rPr lang="en-US" sz="2000" dirty="0" err="1" smtClean="0">
                <a:latin typeface="Arial" pitchFamily="34" charset="0"/>
              </a:rPr>
              <a:t>produit</a:t>
            </a:r>
            <a:r>
              <a:rPr lang="en-US" sz="2000" dirty="0" smtClean="0">
                <a:latin typeface="Arial" pitchFamily="34" charset="0"/>
              </a:rPr>
              <a:t> a un </a:t>
            </a:r>
            <a:r>
              <a:rPr lang="en-US" sz="2000" dirty="0" err="1" smtClean="0">
                <a:latin typeface="Arial" pitchFamily="34" charset="0"/>
              </a:rPr>
              <a:t>effet</a:t>
            </a:r>
            <a:r>
              <a:rPr lang="en-US" sz="2000" dirty="0" smtClean="0">
                <a:latin typeface="Arial" pitchFamily="34" charset="0"/>
              </a:rPr>
              <a:t> </a:t>
            </a:r>
            <a:r>
              <a:rPr lang="en-US" sz="2000" dirty="0" err="1" smtClean="0">
                <a:latin typeface="Arial" pitchFamily="34" charset="0"/>
              </a:rPr>
              <a:t>positif</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négatif</a:t>
            </a:r>
            <a:r>
              <a:rPr lang="en-US" sz="2000" dirty="0" smtClean="0">
                <a:latin typeface="Arial" pitchFamily="34" charset="0"/>
              </a:rPr>
              <a:t> direct à </a:t>
            </a:r>
            <a:r>
              <a:rPr lang="en-US" sz="2000" dirty="0" err="1" smtClean="0">
                <a:latin typeface="Arial" pitchFamily="34" charset="0"/>
              </a:rPr>
              <a:t>l’extérieur</a:t>
            </a:r>
            <a:r>
              <a:rPr lang="en-US" sz="2000" dirty="0" smtClean="0">
                <a:latin typeface="Arial" pitchFamily="34" charset="0"/>
              </a:rPr>
              <a:t> de </a:t>
            </a:r>
            <a:r>
              <a:rPr lang="en-US" sz="2000" dirty="0" err="1" smtClean="0">
                <a:latin typeface="Arial" pitchFamily="34" charset="0"/>
              </a:rPr>
              <a:t>l’exploitation</a:t>
            </a:r>
            <a:r>
              <a:rPr lang="en-US" sz="2000" dirty="0" smtClean="0">
                <a:latin typeface="Arial" pitchFamily="34" charset="0"/>
              </a:rPr>
              <a:t> (ex : pollution de </a:t>
            </a:r>
            <a:r>
              <a:rPr lang="en-US" sz="2000" dirty="0" err="1" smtClean="0">
                <a:latin typeface="Arial" pitchFamily="34" charset="0"/>
              </a:rPr>
              <a:t>l’eau</a:t>
            </a:r>
            <a:r>
              <a:rPr lang="en-US" sz="2000" dirty="0" smtClean="0">
                <a:latin typeface="Arial" pitchFamily="34" charset="0"/>
              </a:rPr>
              <a:t>, augmentation </a:t>
            </a:r>
            <a:r>
              <a:rPr lang="en-US" sz="2000" dirty="0" err="1" smtClean="0">
                <a:latin typeface="Arial" pitchFamily="34" charset="0"/>
              </a:rPr>
              <a:t>significative</a:t>
            </a:r>
            <a:r>
              <a:rPr lang="en-US" sz="2000" dirty="0" smtClean="0">
                <a:latin typeface="Arial" pitchFamily="34" charset="0"/>
              </a:rPr>
              <a:t> de la </a:t>
            </a:r>
            <a:r>
              <a:rPr lang="en-US" sz="2000" dirty="0" err="1" smtClean="0">
                <a:latin typeface="Arial" pitchFamily="34" charset="0"/>
              </a:rPr>
              <a:t>biodiversité</a:t>
            </a:r>
            <a:r>
              <a:rPr lang="en-US" sz="2000" dirty="0" smtClean="0">
                <a:latin typeface="Arial" pitchFamily="34" charset="0"/>
              </a:rPr>
              <a:t>)</a:t>
            </a:r>
          </a:p>
          <a:p>
            <a:pPr marL="914400" lvl="1" indent="-457200">
              <a:spcAft>
                <a:spcPts val="1200"/>
              </a:spcAft>
              <a:buFont typeface="Wingdings" pitchFamily="2" charset="2"/>
              <a:buChar char="§"/>
            </a:pPr>
            <a:r>
              <a:rPr lang="en-US" sz="2000" b="1" dirty="0" smtClean="0">
                <a:latin typeface="Arial" pitchFamily="34" charset="0"/>
              </a:rPr>
              <a:t>POURQUOI? </a:t>
            </a:r>
            <a:r>
              <a:rPr lang="en-US" sz="2000" dirty="0" smtClean="0">
                <a:latin typeface="Arial" pitchFamily="34" charset="0"/>
              </a:rPr>
              <a:t>Equivalent </a:t>
            </a:r>
            <a:r>
              <a:rPr lang="en-US" sz="2000" dirty="0" err="1" smtClean="0">
                <a:latin typeface="Arial" pitchFamily="34" charset="0"/>
              </a:rPr>
              <a:t>d’une</a:t>
            </a:r>
            <a:r>
              <a:rPr lang="en-US" sz="2000" dirty="0" smtClean="0">
                <a:latin typeface="Arial" pitchFamily="34" charset="0"/>
              </a:rPr>
              <a:t> </a:t>
            </a:r>
            <a:r>
              <a:rPr lang="en-US" sz="2000" dirty="0" err="1" smtClean="0">
                <a:latin typeface="Arial" pitchFamily="34" charset="0"/>
              </a:rPr>
              <a:t>différence</a:t>
            </a:r>
            <a:r>
              <a:rPr lang="en-US" sz="2000" dirty="0" smtClean="0">
                <a:latin typeface="Arial" pitchFamily="34" charset="0"/>
              </a:rPr>
              <a:t> de </a:t>
            </a:r>
            <a:r>
              <a:rPr lang="en-US" sz="2000" dirty="0" err="1" smtClean="0">
                <a:latin typeface="Arial" pitchFamily="34" charset="0"/>
              </a:rPr>
              <a:t>qualité</a:t>
            </a:r>
            <a:r>
              <a:rPr lang="en-US" sz="2000" dirty="0" smtClean="0">
                <a:latin typeface="Arial" pitchFamily="34" charset="0"/>
              </a:rPr>
              <a:t> entre le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domestique</a:t>
            </a:r>
            <a:r>
              <a:rPr lang="en-US" sz="2000" dirty="0" smtClean="0">
                <a:latin typeface="Arial" pitchFamily="34" charset="0"/>
              </a:rPr>
              <a:t> et de </a:t>
            </a:r>
            <a:r>
              <a:rPr lang="en-US" sz="2000" dirty="0" err="1" smtClean="0">
                <a:latin typeface="Arial" pitchFamily="34" charset="0"/>
              </a:rPr>
              <a:t>référence</a:t>
            </a:r>
            <a:r>
              <a:rPr lang="en-US" sz="2000" dirty="0" smtClean="0">
                <a:latin typeface="Arial" pitchFamily="34" charset="0"/>
              </a:rPr>
              <a:t> (international). </a:t>
            </a:r>
          </a:p>
          <a:p>
            <a:pPr marL="914400" lvl="1" indent="-457200">
              <a:spcAft>
                <a:spcPts val="1200"/>
              </a:spcAft>
              <a:buFont typeface="Wingdings" pitchFamily="2" charset="2"/>
              <a:buChar char="§"/>
            </a:pPr>
            <a:r>
              <a:rPr lang="en-US" sz="2000" b="1" dirty="0" smtClean="0">
                <a:latin typeface="Arial" pitchFamily="34" charset="0"/>
              </a:rPr>
              <a:t>COMMENT? </a:t>
            </a:r>
          </a:p>
          <a:p>
            <a:pPr marL="1371600" lvl="2" indent="-457200">
              <a:spcAft>
                <a:spcPts val="1200"/>
              </a:spcAft>
              <a:buFont typeface="Wingdings" pitchFamily="2" charset="2"/>
              <a:buChar char="§"/>
            </a:pPr>
            <a:r>
              <a:rPr lang="en-US" sz="2000" dirty="0" smtClean="0">
                <a:latin typeface="Arial" pitchFamily="34" charset="0"/>
              </a:rPr>
              <a:t>Identifier </a:t>
            </a:r>
            <a:r>
              <a:rPr lang="en-US" sz="2000" dirty="0" err="1" smtClean="0">
                <a:latin typeface="Arial" pitchFamily="34" charset="0"/>
              </a:rPr>
              <a:t>s’il</a:t>
            </a:r>
            <a:r>
              <a:rPr lang="en-US" sz="2000" dirty="0" smtClean="0">
                <a:latin typeface="Arial" pitchFamily="34" charset="0"/>
              </a:rPr>
              <a:t> y a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quelconque</a:t>
            </a:r>
            <a:r>
              <a:rPr lang="en-US" sz="2000" dirty="0" smtClean="0">
                <a:latin typeface="Arial" pitchFamily="34" charset="0"/>
              </a:rPr>
              <a:t> </a:t>
            </a:r>
            <a:r>
              <a:rPr lang="en-US" sz="2000" dirty="0" err="1" smtClean="0">
                <a:latin typeface="Arial" pitchFamily="34" charset="0"/>
              </a:rPr>
              <a:t>externalité</a:t>
            </a:r>
            <a:r>
              <a:rPr lang="en-US" sz="2000" dirty="0" smtClean="0">
                <a:latin typeface="Arial" pitchFamily="34" charset="0"/>
              </a:rPr>
              <a:t> </a:t>
            </a:r>
            <a:r>
              <a:rPr lang="en-US" sz="2000" dirty="0" err="1" smtClean="0">
                <a:latin typeface="Arial" pitchFamily="34" charset="0"/>
              </a:rPr>
              <a:t>d’importance</a:t>
            </a:r>
            <a:r>
              <a:rPr lang="en-US" sz="2000" dirty="0" smtClean="0">
                <a:latin typeface="Arial" pitchFamily="34" charset="0"/>
              </a:rPr>
              <a:t> majeure </a:t>
            </a:r>
            <a:r>
              <a:rPr lang="en-US" sz="2000" dirty="0" err="1" smtClean="0">
                <a:latin typeface="Arial" pitchFamily="34" charset="0"/>
              </a:rPr>
              <a:t>associée</a:t>
            </a:r>
            <a:r>
              <a:rPr lang="en-US" sz="2000" dirty="0" smtClean="0">
                <a:latin typeface="Arial" pitchFamily="34" charset="0"/>
              </a:rPr>
              <a:t> à la production </a:t>
            </a:r>
            <a:r>
              <a:rPr lang="en-US" sz="2000" dirty="0" err="1" smtClean="0">
                <a:latin typeface="Arial" pitchFamily="34" charset="0"/>
              </a:rPr>
              <a:t>domestique</a:t>
            </a:r>
            <a:r>
              <a:rPr lang="en-US" sz="2000" dirty="0" smtClean="0">
                <a:latin typeface="Arial" pitchFamily="34" charset="0"/>
              </a:rPr>
              <a:t> du </a:t>
            </a:r>
            <a:r>
              <a:rPr lang="en-US" sz="2000" dirty="0" err="1" smtClean="0">
                <a:latin typeface="Arial" pitchFamily="34" charset="0"/>
              </a:rPr>
              <a:t>produit</a:t>
            </a:r>
            <a:r>
              <a:rPr lang="en-US" sz="2000" dirty="0" smtClean="0">
                <a:latin typeface="Arial" pitchFamily="34" charset="0"/>
              </a:rPr>
              <a:t> qui ne se </a:t>
            </a:r>
            <a:r>
              <a:rPr lang="en-US" sz="2000" dirty="0" err="1" smtClean="0">
                <a:latin typeface="Arial" pitchFamily="34" charset="0"/>
              </a:rPr>
              <a:t>retrouve</a:t>
            </a:r>
            <a:r>
              <a:rPr lang="en-US" sz="2000" dirty="0" smtClean="0">
                <a:latin typeface="Arial" pitchFamily="34" charset="0"/>
              </a:rPr>
              <a:t> pas </a:t>
            </a:r>
            <a:r>
              <a:rPr lang="en-US" sz="2000" dirty="0" err="1" smtClean="0">
                <a:latin typeface="Arial" pitchFamily="34" charset="0"/>
              </a:rPr>
              <a:t>dans</a:t>
            </a:r>
            <a:r>
              <a:rPr lang="en-US" sz="2000" dirty="0" smtClean="0">
                <a:latin typeface="Arial" pitchFamily="34" charset="0"/>
              </a:rPr>
              <a:t> la zone de production du </a:t>
            </a:r>
            <a:r>
              <a:rPr lang="en-US" sz="2000" dirty="0" err="1" smtClean="0">
                <a:latin typeface="Arial" pitchFamily="34" charset="0"/>
              </a:rPr>
              <a:t>produit</a:t>
            </a:r>
            <a:r>
              <a:rPr lang="en-US" sz="2000" dirty="0" smtClean="0">
                <a:latin typeface="Arial" pitchFamily="34" charset="0"/>
              </a:rPr>
              <a:t> de </a:t>
            </a:r>
            <a:r>
              <a:rPr lang="en-US" sz="2000" dirty="0" err="1" smtClean="0">
                <a:latin typeface="Arial" pitchFamily="34" charset="0"/>
              </a:rPr>
              <a:t>référence</a:t>
            </a:r>
            <a:r>
              <a:rPr lang="en-US" sz="2000" dirty="0" smtClean="0">
                <a:latin typeface="Arial" pitchFamily="34" charset="0"/>
              </a:rPr>
              <a:t> (</a:t>
            </a:r>
            <a:r>
              <a:rPr lang="en-US" sz="2000" dirty="0" err="1" smtClean="0">
                <a:latin typeface="Arial" pitchFamily="34" charset="0"/>
              </a:rPr>
              <a:t>celle</a:t>
            </a:r>
            <a:r>
              <a:rPr lang="en-US" sz="2000" dirty="0" smtClean="0">
                <a:latin typeface="Arial" pitchFamily="34" charset="0"/>
              </a:rPr>
              <a:t> qui </a:t>
            </a:r>
            <a:r>
              <a:rPr lang="en-US" sz="2000" dirty="0" err="1" smtClean="0">
                <a:latin typeface="Arial" pitchFamily="34" charset="0"/>
              </a:rPr>
              <a:t>détermine</a:t>
            </a:r>
            <a:r>
              <a:rPr lang="en-US" sz="2000" dirty="0" smtClean="0">
                <a:latin typeface="Arial" pitchFamily="34" charset="0"/>
              </a:rPr>
              <a:t> le prix </a:t>
            </a:r>
            <a:r>
              <a:rPr lang="en-US" sz="2000" dirty="0" err="1" smtClean="0">
                <a:latin typeface="Arial" pitchFamily="34" charset="0"/>
              </a:rPr>
              <a:t>étalon</a:t>
            </a:r>
            <a:r>
              <a:rPr lang="en-US" sz="2000" dirty="0" smtClean="0">
                <a:latin typeface="Arial" pitchFamily="34" charset="0"/>
              </a:rPr>
              <a:t>)</a:t>
            </a:r>
          </a:p>
          <a:p>
            <a:pPr marL="1371600" lvl="2" indent="-457200">
              <a:spcAft>
                <a:spcPts val="1200"/>
              </a:spcAft>
              <a:buFont typeface="Wingdings" pitchFamily="2" charset="2"/>
              <a:buChar char="§"/>
            </a:pPr>
            <a:r>
              <a:rPr lang="en-US" sz="2000" dirty="0" err="1" smtClean="0">
                <a:latin typeface="Arial" pitchFamily="34" charset="0"/>
              </a:rPr>
              <a:t>Obtenir</a:t>
            </a:r>
            <a:r>
              <a:rPr lang="en-US" sz="2000" dirty="0" smtClean="0">
                <a:latin typeface="Arial" pitchFamily="34" charset="0"/>
              </a:rPr>
              <a:t> par </a:t>
            </a:r>
            <a:r>
              <a:rPr lang="en-US" sz="2000" dirty="0" err="1" smtClean="0">
                <a:latin typeface="Arial" pitchFamily="34" charset="0"/>
              </a:rPr>
              <a:t>une</a:t>
            </a:r>
            <a:r>
              <a:rPr lang="en-US" sz="2000" dirty="0" smtClean="0">
                <a:latin typeface="Arial" pitchFamily="34" charset="0"/>
              </a:rPr>
              <a:t> revue de la </a:t>
            </a:r>
            <a:r>
              <a:rPr lang="en-US" sz="2000" dirty="0" err="1" smtClean="0">
                <a:latin typeface="Arial" pitchFamily="34" charset="0"/>
              </a:rPr>
              <a:t>littérature</a:t>
            </a:r>
            <a:r>
              <a:rPr lang="en-US" sz="2000" dirty="0" smtClean="0">
                <a:latin typeface="Arial" pitchFamily="34" charset="0"/>
              </a:rPr>
              <a:t> </a:t>
            </a:r>
            <a:r>
              <a:rPr lang="en-US" sz="2000" dirty="0" err="1" smtClean="0">
                <a:latin typeface="Arial" pitchFamily="34" charset="0"/>
              </a:rPr>
              <a:t>une</a:t>
            </a:r>
            <a:r>
              <a:rPr lang="en-US" sz="2000" dirty="0" smtClean="0">
                <a:latin typeface="Arial" pitchFamily="34" charset="0"/>
              </a:rPr>
              <a:t> estimation </a:t>
            </a:r>
            <a:r>
              <a:rPr lang="en-US" sz="2000" dirty="0" err="1" smtClean="0">
                <a:latin typeface="Arial" pitchFamily="34" charset="0"/>
              </a:rPr>
              <a:t>monétaire</a:t>
            </a:r>
            <a:r>
              <a:rPr lang="en-US" sz="2000" dirty="0" smtClean="0">
                <a:latin typeface="Arial" pitchFamily="34" charset="0"/>
              </a:rPr>
              <a:t> de </a:t>
            </a:r>
            <a:r>
              <a:rPr lang="en-US" sz="2000" dirty="0" err="1" smtClean="0">
                <a:latin typeface="Arial" pitchFamily="34" charset="0"/>
              </a:rPr>
              <a:t>cette</a:t>
            </a:r>
            <a:r>
              <a:rPr lang="en-US" sz="2000" dirty="0" smtClean="0">
                <a:latin typeface="Arial" pitchFamily="34" charset="0"/>
              </a:rPr>
              <a:t> </a:t>
            </a:r>
            <a:r>
              <a:rPr lang="en-US" sz="2000" dirty="0" err="1" smtClean="0">
                <a:latin typeface="Arial" pitchFamily="34" charset="0"/>
              </a:rPr>
              <a:t>externalité</a:t>
            </a: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9" name="Rounded Rectangle 8"/>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nvGraphicFramePr>
        <p:xfrm>
          <a:off x="107950" y="1916832"/>
          <a:ext cx="8763000" cy="1990725"/>
        </p:xfrm>
        <a:graphic>
          <a:graphicData uri="http://schemas.openxmlformats.org/presentationml/2006/ole">
            <p:oleObj spid="_x0000_s93186" name="Worksheet" r:id="rId4" imgW="8763000" imgH="1990725" progId="Excel.Sheet.12">
              <p:embed/>
            </p:oleObj>
          </a:graphicData>
        </a:graphic>
      </p:graphicFrame>
      <p:sp>
        <p:nvSpPr>
          <p:cNvPr id="6" name="Title 5"/>
          <p:cNvSpPr>
            <a:spLocks noGrp="1"/>
          </p:cNvSpPr>
          <p:nvPr>
            <p:ph type="title"/>
          </p:nvPr>
        </p:nvSpPr>
        <p:spPr>
          <a:xfrm>
            <a:off x="467544" y="1066726"/>
            <a:ext cx="8229600" cy="562074"/>
          </a:xfrm>
        </p:spPr>
        <p:txBody>
          <a:bodyPr/>
          <a:lstStyle/>
          <a:p>
            <a:r>
              <a:rPr lang="en-US" sz="2800" dirty="0" err="1" smtClean="0"/>
              <a:t>Sommaire</a:t>
            </a:r>
            <a:r>
              <a:rPr lang="en-US" sz="2800" dirty="0" smtClean="0"/>
              <a:t> des </a:t>
            </a:r>
            <a:r>
              <a:rPr lang="en-US" sz="2800" dirty="0" err="1" smtClean="0"/>
              <a:t>données</a:t>
            </a:r>
            <a:r>
              <a:rPr lang="en-US" sz="2800" dirty="0" smtClean="0"/>
              <a:t> </a:t>
            </a:r>
            <a:r>
              <a:rPr lang="en-US" sz="2800" dirty="0" err="1" smtClean="0"/>
              <a:t>nécessaires</a:t>
            </a:r>
            <a:r>
              <a:rPr lang="en-US" sz="2800" dirty="0" smtClean="0"/>
              <a:t> : Prix </a:t>
            </a:r>
            <a:r>
              <a:rPr lang="en-US" sz="2800" dirty="0" err="1" smtClean="0"/>
              <a:t>alternatifs</a:t>
            </a:r>
            <a:endParaRPr lang="en-US" sz="2800" dirty="0"/>
          </a:p>
        </p:txBody>
      </p:sp>
      <p:sp>
        <p:nvSpPr>
          <p:cNvPr id="7" name="Rounded Rectangle 6"/>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
        <p:nvSpPr>
          <p:cNvPr id="8" name="Rectangle 7"/>
          <p:cNvSpPr/>
          <p:nvPr/>
        </p:nvSpPr>
        <p:spPr>
          <a:xfrm>
            <a:off x="0" y="3068960"/>
            <a:ext cx="8892480" cy="86409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504" y="4293096"/>
            <a:ext cx="8928992" cy="646331"/>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Tout </a:t>
            </a:r>
            <a:r>
              <a:rPr lang="en-US" b="1" i="1" dirty="0" err="1" smtClean="0">
                <a:solidFill>
                  <a:schemeClr val="bg1"/>
                </a:solidFill>
                <a:latin typeface="Arial" pitchFamily="34" charset="0"/>
              </a:rPr>
              <a:t>comme</a:t>
            </a:r>
            <a:r>
              <a:rPr lang="en-US" b="1" i="1" dirty="0" smtClean="0">
                <a:solidFill>
                  <a:schemeClr val="bg1"/>
                </a:solidFill>
                <a:latin typeface="Arial" pitchFamily="34" charset="0"/>
              </a:rPr>
              <a:t> pour les </a:t>
            </a:r>
            <a:r>
              <a:rPr lang="en-US" b="1" i="1" dirty="0" err="1" smtClean="0">
                <a:solidFill>
                  <a:schemeClr val="bg1"/>
                </a:solidFill>
                <a:latin typeface="Arial" pitchFamily="34" charset="0"/>
              </a:rPr>
              <a:t>données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observées</a:t>
            </a:r>
            <a:r>
              <a:rPr lang="en-US" b="1" i="1" dirty="0" smtClean="0">
                <a:solidFill>
                  <a:schemeClr val="bg1"/>
                </a:solidFill>
                <a:latin typeface="Arial" pitchFamily="34" charset="0"/>
              </a:rPr>
              <a:t> , </a:t>
            </a:r>
            <a:r>
              <a:rPr lang="en-US" b="1" i="1" dirty="0" err="1" smtClean="0">
                <a:solidFill>
                  <a:schemeClr val="bg1"/>
                </a:solidFill>
                <a:latin typeface="Arial" pitchFamily="34" charset="0"/>
              </a:rPr>
              <a:t>une</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fois</a:t>
            </a:r>
            <a:r>
              <a:rPr lang="en-US" b="1" i="1" dirty="0" smtClean="0">
                <a:solidFill>
                  <a:schemeClr val="bg1"/>
                </a:solidFill>
                <a:latin typeface="Arial" pitchFamily="34" charset="0"/>
              </a:rPr>
              <a:t> les </a:t>
            </a:r>
            <a:r>
              <a:rPr lang="en-US" b="1" i="1" dirty="0" err="1" smtClean="0">
                <a:solidFill>
                  <a:schemeClr val="bg1"/>
                </a:solidFill>
                <a:latin typeface="Arial" pitchFamily="34" charset="0"/>
              </a:rPr>
              <a:t>données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saisies</a:t>
            </a:r>
            <a:r>
              <a:rPr lang="en-US" b="1" i="1" dirty="0" smtClean="0">
                <a:solidFill>
                  <a:schemeClr val="bg1"/>
                </a:solidFill>
                <a:latin typeface="Arial" pitchFamily="34" charset="0"/>
              </a:rPr>
              <a:t>, la </a:t>
            </a:r>
            <a:r>
              <a:rPr lang="en-US" b="1" i="1" dirty="0" err="1" smtClean="0">
                <a:solidFill>
                  <a:schemeClr val="bg1"/>
                </a:solidFill>
                <a:latin typeface="Arial" pitchFamily="34" charset="0"/>
              </a:rPr>
              <a:t>feuille</a:t>
            </a:r>
            <a:r>
              <a:rPr lang="en-US" b="1" i="1" dirty="0" smtClean="0">
                <a:solidFill>
                  <a:schemeClr val="bg1"/>
                </a:solidFill>
                <a:latin typeface="Arial" pitchFamily="34" charset="0"/>
              </a:rPr>
              <a:t> de </a:t>
            </a:r>
            <a:r>
              <a:rPr lang="en-US" b="1" i="1" dirty="0" err="1" smtClean="0">
                <a:solidFill>
                  <a:schemeClr val="bg1"/>
                </a:solidFill>
                <a:latin typeface="Arial" pitchFamily="34" charset="0"/>
              </a:rPr>
              <a:t>calcul</a:t>
            </a:r>
            <a:r>
              <a:rPr lang="en-US" b="1" i="1" dirty="0" smtClean="0">
                <a:solidFill>
                  <a:schemeClr val="bg1"/>
                </a:solidFill>
                <a:latin typeface="Arial" pitchFamily="34" charset="0"/>
              </a:rPr>
              <a:t> excel </a:t>
            </a:r>
            <a:r>
              <a:rPr lang="en-US" b="1" i="1" dirty="0" err="1" smtClean="0">
                <a:solidFill>
                  <a:schemeClr val="bg1"/>
                </a:solidFill>
                <a:latin typeface="Arial" pitchFamily="34" charset="0"/>
              </a:rPr>
              <a:t>établit</a:t>
            </a:r>
            <a:r>
              <a:rPr lang="en-US" b="1" i="1" dirty="0" smtClean="0">
                <a:solidFill>
                  <a:schemeClr val="bg1"/>
                </a:solidFill>
                <a:latin typeface="Arial" pitchFamily="34" charset="0"/>
              </a:rPr>
              <a:t> les </a:t>
            </a:r>
            <a:r>
              <a:rPr lang="en-US" b="1" i="1" dirty="0" err="1" smtClean="0">
                <a:solidFill>
                  <a:schemeClr val="bg1"/>
                </a:solidFill>
                <a:latin typeface="Arial" pitchFamily="34" charset="0"/>
              </a:rPr>
              <a:t>moyennes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triennales</a:t>
            </a:r>
            <a:endParaRPr lang="en-US" b="1" i="1"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AUTRES DIFFICULTES</a:t>
            </a:r>
            <a:endParaRPr lang="en-US" dirty="0"/>
          </a:p>
        </p:txBody>
      </p:sp>
      <p:sp>
        <p:nvSpPr>
          <p:cNvPr id="7" name="Rectangle 6"/>
          <p:cNvSpPr/>
          <p:nvPr/>
        </p:nvSpPr>
        <p:spPr>
          <a:xfrm>
            <a:off x="251520" y="1700809"/>
            <a:ext cx="6106430"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S’assurer</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que</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l’on</a:t>
            </a:r>
            <a:r>
              <a:rPr lang="en-US" b="1" i="1" dirty="0" smtClean="0">
                <a:solidFill>
                  <a:schemeClr val="bg1"/>
                </a:solidFill>
                <a:latin typeface="Arial" pitchFamily="34" charset="0"/>
              </a:rPr>
              <a:t> compare </a:t>
            </a:r>
            <a:r>
              <a:rPr lang="en-US" b="1" i="1" dirty="0" err="1" smtClean="0">
                <a:solidFill>
                  <a:schemeClr val="bg1"/>
                </a:solidFill>
                <a:latin typeface="Arial" pitchFamily="34" charset="0"/>
              </a:rPr>
              <a:t>ce</a:t>
            </a:r>
            <a:r>
              <a:rPr lang="en-US" b="1" i="1" dirty="0" smtClean="0">
                <a:solidFill>
                  <a:schemeClr val="bg1"/>
                </a:solidFill>
                <a:latin typeface="Arial" pitchFamily="34" charset="0"/>
              </a:rPr>
              <a:t> qui </a:t>
            </a:r>
            <a:r>
              <a:rPr lang="en-US" b="1" i="1" dirty="0" err="1" smtClean="0">
                <a:solidFill>
                  <a:schemeClr val="bg1"/>
                </a:solidFill>
                <a:latin typeface="Arial" pitchFamily="34" charset="0"/>
              </a:rPr>
              <a:t>est</a:t>
            </a:r>
            <a:r>
              <a:rPr lang="en-US" b="1" i="1" dirty="0" smtClean="0">
                <a:solidFill>
                  <a:schemeClr val="bg1"/>
                </a:solidFill>
                <a:latin typeface="Arial" pitchFamily="34" charset="0"/>
              </a:rPr>
              <a:t> comparable </a:t>
            </a:r>
          </a:p>
        </p:txBody>
      </p:sp>
      <p:sp>
        <p:nvSpPr>
          <p:cNvPr id="9" name="Rectangle 8"/>
          <p:cNvSpPr/>
          <p:nvPr/>
        </p:nvSpPr>
        <p:spPr>
          <a:xfrm>
            <a:off x="35496" y="2084650"/>
            <a:ext cx="9108504" cy="4862870"/>
          </a:xfrm>
          <a:prstGeom prst="rect">
            <a:avLst/>
          </a:prstGeom>
        </p:spPr>
        <p:txBody>
          <a:bodyPr wrap="square">
            <a:spAutoFit/>
          </a:bodyPr>
          <a:lstStyle/>
          <a:p>
            <a:pPr marL="914400" lvl="1" indent="-457200" algn="just">
              <a:spcAft>
                <a:spcPts val="1200"/>
              </a:spcAft>
              <a:buFont typeface="Wingdings" pitchFamily="2" charset="2"/>
              <a:buChar char="§"/>
            </a:pPr>
            <a:r>
              <a:rPr lang="en-US" sz="2000" b="1" dirty="0" err="1" smtClean="0">
                <a:latin typeface="Arial" pitchFamily="34" charset="0"/>
              </a:rPr>
              <a:t>Qualité</a:t>
            </a:r>
            <a:r>
              <a:rPr lang="en-US" sz="2000" b="1" dirty="0" smtClean="0">
                <a:latin typeface="Arial" pitchFamily="34" charset="0"/>
              </a:rPr>
              <a:t>: </a:t>
            </a:r>
            <a:r>
              <a:rPr lang="en-US" sz="2000" dirty="0" err="1" smtClean="0">
                <a:latin typeface="Arial" pitchFamily="34" charset="0"/>
              </a:rPr>
              <a:t>si</a:t>
            </a:r>
            <a:r>
              <a:rPr lang="en-US" sz="2000" dirty="0" smtClean="0">
                <a:latin typeface="Arial" pitchFamily="34" charset="0"/>
              </a:rPr>
              <a:t> le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domestique</a:t>
            </a:r>
            <a:r>
              <a:rPr lang="en-US" sz="2000" dirty="0" smtClean="0">
                <a:latin typeface="Arial" pitchFamily="34" charset="0"/>
              </a:rPr>
              <a:t> </a:t>
            </a:r>
            <a:r>
              <a:rPr lang="en-US" sz="2000" dirty="0" err="1" smtClean="0">
                <a:latin typeface="Arial" pitchFamily="34" charset="0"/>
              </a:rPr>
              <a:t>n’est</a:t>
            </a:r>
            <a:r>
              <a:rPr lang="en-US" sz="2000" dirty="0" smtClean="0">
                <a:latin typeface="Arial" pitchFamily="34" charset="0"/>
              </a:rPr>
              <a:t> pas </a:t>
            </a:r>
            <a:r>
              <a:rPr lang="en-US" sz="2000" dirty="0" err="1" smtClean="0">
                <a:latin typeface="Arial" pitchFamily="34" charset="0"/>
              </a:rPr>
              <a:t>directement</a:t>
            </a:r>
            <a:r>
              <a:rPr lang="en-US" sz="2000" dirty="0" smtClean="0">
                <a:latin typeface="Arial" pitchFamily="34" charset="0"/>
              </a:rPr>
              <a:t> comparable au </a:t>
            </a:r>
            <a:r>
              <a:rPr lang="en-US" sz="2000" dirty="0" err="1" smtClean="0">
                <a:latin typeface="Arial" pitchFamily="34" charset="0"/>
              </a:rPr>
              <a:t>produit</a:t>
            </a:r>
            <a:r>
              <a:rPr lang="en-US" sz="2000" dirty="0" smtClean="0">
                <a:latin typeface="Arial" pitchFamily="34" charset="0"/>
              </a:rPr>
              <a:t> </a:t>
            </a:r>
            <a:r>
              <a:rPr lang="en-US" sz="2000" dirty="0" err="1" smtClean="0">
                <a:latin typeface="Arial" pitchFamily="34" charset="0"/>
              </a:rPr>
              <a:t>échangé</a:t>
            </a:r>
            <a:r>
              <a:rPr lang="en-US" sz="2000" dirty="0" smtClean="0">
                <a:latin typeface="Arial" pitchFamily="34" charset="0"/>
              </a:rPr>
              <a:t> à </a:t>
            </a:r>
            <a:r>
              <a:rPr lang="en-US" sz="2000" dirty="0" err="1" smtClean="0">
                <a:latin typeface="Arial" pitchFamily="34" charset="0"/>
              </a:rPr>
              <a:t>l’international</a:t>
            </a:r>
            <a:r>
              <a:rPr lang="en-US" sz="2000" dirty="0" smtClean="0">
                <a:latin typeface="Arial" pitchFamily="34" charset="0"/>
              </a:rPr>
              <a:t>, </a:t>
            </a:r>
            <a:r>
              <a:rPr lang="en-US" sz="2000" dirty="0" err="1" smtClean="0">
                <a:latin typeface="Arial" pitchFamily="34" charset="0"/>
              </a:rPr>
              <a:t>il</a:t>
            </a:r>
            <a:r>
              <a:rPr lang="en-US" sz="2000" dirty="0" smtClean="0">
                <a:latin typeface="Arial" pitchFamily="34" charset="0"/>
              </a:rPr>
              <a:t> </a:t>
            </a:r>
            <a:r>
              <a:rPr lang="en-US" sz="2000" dirty="0" err="1" smtClean="0">
                <a:latin typeface="Arial" pitchFamily="34" charset="0"/>
              </a:rPr>
              <a:t>faut</a:t>
            </a:r>
            <a:r>
              <a:rPr lang="en-US" sz="2000" dirty="0" smtClean="0">
                <a:latin typeface="Arial" pitchFamily="34" charset="0"/>
              </a:rPr>
              <a:t> un </a:t>
            </a:r>
            <a:r>
              <a:rPr lang="en-US" sz="2000" dirty="0" err="1" smtClean="0">
                <a:latin typeface="Arial" pitchFamily="34" charset="0"/>
              </a:rPr>
              <a:t>ajustement</a:t>
            </a:r>
            <a:r>
              <a:rPr lang="en-US" sz="2000" dirty="0" smtClean="0">
                <a:latin typeface="Arial" pitchFamily="34" charset="0"/>
              </a:rPr>
              <a:t> de </a:t>
            </a:r>
            <a:r>
              <a:rPr lang="en-US" sz="2000" dirty="0" err="1" smtClean="0">
                <a:latin typeface="Arial" pitchFamily="34" charset="0"/>
              </a:rPr>
              <a:t>qualité</a:t>
            </a:r>
            <a:r>
              <a:rPr lang="en-US" sz="2000" dirty="0" smtClean="0">
                <a:latin typeface="Arial" pitchFamily="34" charset="0"/>
              </a:rPr>
              <a:t> pour le </a:t>
            </a:r>
            <a:r>
              <a:rPr lang="en-US" sz="2000" dirty="0" err="1" smtClean="0">
                <a:latin typeface="Arial" pitchFamily="34" charset="0"/>
              </a:rPr>
              <a:t>calcul</a:t>
            </a:r>
            <a:r>
              <a:rPr lang="en-US" sz="2000" dirty="0" smtClean="0">
                <a:latin typeface="Arial" pitchFamily="34" charset="0"/>
              </a:rPr>
              <a:t> du prix de </a:t>
            </a:r>
            <a:r>
              <a:rPr lang="en-US" sz="2000" dirty="0" err="1" smtClean="0">
                <a:latin typeface="Arial" pitchFamily="34" charset="0"/>
              </a:rPr>
              <a:t>référence</a:t>
            </a:r>
            <a:r>
              <a:rPr lang="en-US" sz="2000" dirty="0" smtClean="0">
                <a:latin typeface="Arial" pitchFamily="34" charset="0"/>
              </a:rPr>
              <a:t> (par ex : </a:t>
            </a:r>
            <a:r>
              <a:rPr lang="en-US" sz="2000" dirty="0" err="1" smtClean="0">
                <a:latin typeface="Arial" pitchFamily="34" charset="0"/>
              </a:rPr>
              <a:t>si</a:t>
            </a:r>
            <a:r>
              <a:rPr lang="en-US" sz="2000" dirty="0" smtClean="0">
                <a:latin typeface="Arial" pitchFamily="34" charset="0"/>
              </a:rPr>
              <a:t> la </a:t>
            </a:r>
            <a:r>
              <a:rPr lang="en-US" sz="2000" dirty="0" err="1" smtClean="0">
                <a:latin typeface="Arial" pitchFamily="34" charset="0"/>
              </a:rPr>
              <a:t>qualité</a:t>
            </a:r>
            <a:r>
              <a:rPr lang="en-US" sz="2000" dirty="0" smtClean="0">
                <a:latin typeface="Arial" pitchFamily="34" charset="0"/>
              </a:rPr>
              <a:t> locale </a:t>
            </a:r>
            <a:r>
              <a:rPr lang="en-US" sz="2000" dirty="0" err="1" smtClean="0">
                <a:latin typeface="Arial" pitchFamily="34" charset="0"/>
              </a:rPr>
              <a:t>est</a:t>
            </a:r>
            <a:r>
              <a:rPr lang="en-US" sz="2000" dirty="0" smtClean="0">
                <a:latin typeface="Arial" pitchFamily="34" charset="0"/>
              </a:rPr>
              <a:t> </a:t>
            </a:r>
            <a:r>
              <a:rPr lang="en-US" sz="2000" dirty="0" err="1" smtClean="0">
                <a:latin typeface="Arial" pitchFamily="34" charset="0"/>
              </a:rPr>
              <a:t>moins</a:t>
            </a:r>
            <a:r>
              <a:rPr lang="en-US" sz="2000" dirty="0" smtClean="0">
                <a:latin typeface="Arial" pitchFamily="34" charset="0"/>
              </a:rPr>
              <a:t> </a:t>
            </a:r>
            <a:r>
              <a:rPr lang="en-US" sz="2000" dirty="0" err="1" smtClean="0">
                <a:latin typeface="Arial" pitchFamily="34" charset="0"/>
              </a:rPr>
              <a:t>bonne</a:t>
            </a:r>
            <a:r>
              <a:rPr lang="en-US" sz="2000" dirty="0" smtClean="0">
                <a:latin typeface="Arial" pitchFamily="34" charset="0"/>
              </a:rPr>
              <a:t>, le prix de </a:t>
            </a:r>
            <a:r>
              <a:rPr lang="en-US" sz="2000" dirty="0" err="1" smtClean="0">
                <a:latin typeface="Arial" pitchFamily="34" charset="0"/>
              </a:rPr>
              <a:t>référence</a:t>
            </a:r>
            <a:r>
              <a:rPr lang="en-US" sz="2000" dirty="0" smtClean="0">
                <a:latin typeface="Arial" pitchFamily="34" charset="0"/>
              </a:rPr>
              <a:t> </a:t>
            </a:r>
            <a:r>
              <a:rPr lang="en-US" sz="2000" dirty="0" err="1" smtClean="0">
                <a:latin typeface="Arial" pitchFamily="34" charset="0"/>
              </a:rPr>
              <a:t>doit</a:t>
            </a:r>
            <a:r>
              <a:rPr lang="en-US" sz="2000" dirty="0" smtClean="0">
                <a:latin typeface="Arial" pitchFamily="34" charset="0"/>
              </a:rPr>
              <a:t> </a:t>
            </a:r>
            <a:r>
              <a:rPr lang="en-US" sz="2000" dirty="0" err="1" smtClean="0">
                <a:latin typeface="Arial" pitchFamily="34" charset="0"/>
              </a:rPr>
              <a:t>être</a:t>
            </a:r>
            <a:r>
              <a:rPr lang="en-US" sz="2000" dirty="0" smtClean="0">
                <a:latin typeface="Arial" pitchFamily="34" charset="0"/>
              </a:rPr>
              <a:t> </a:t>
            </a:r>
            <a:r>
              <a:rPr lang="en-US" sz="2000" dirty="0" err="1" smtClean="0">
                <a:latin typeface="Arial" pitchFamily="34" charset="0"/>
              </a:rPr>
              <a:t>réduit</a:t>
            </a:r>
            <a:r>
              <a:rPr lang="en-US" sz="2000" dirty="0" smtClean="0">
                <a:latin typeface="Arial" pitchFamily="34" charset="0"/>
              </a:rPr>
              <a:t>)</a:t>
            </a:r>
          </a:p>
          <a:p>
            <a:pPr marL="1371600" lvl="2" indent="-457200">
              <a:spcAft>
                <a:spcPts val="1200"/>
              </a:spcAft>
              <a:buFont typeface="Wingdings" pitchFamily="2" charset="2"/>
              <a:buChar char="§"/>
            </a:pPr>
            <a:r>
              <a:rPr lang="en-US" sz="2000" dirty="0" err="1" smtClean="0">
                <a:latin typeface="Arial" pitchFamily="34" charset="0"/>
              </a:rPr>
              <a:t>Quand</a:t>
            </a:r>
            <a:r>
              <a:rPr lang="en-US" sz="2000" dirty="0" smtClean="0">
                <a:latin typeface="Arial" pitchFamily="34" charset="0"/>
              </a:rPr>
              <a:t>: </a:t>
            </a:r>
            <a:r>
              <a:rPr lang="en-US" sz="2000" dirty="0" err="1" smtClean="0">
                <a:latin typeface="Arial" pitchFamily="34" charset="0"/>
              </a:rPr>
              <a:t>il</a:t>
            </a:r>
            <a:r>
              <a:rPr lang="en-US" sz="2000" dirty="0" smtClean="0">
                <a:latin typeface="Arial" pitchFamily="34" charset="0"/>
              </a:rPr>
              <a:t> y a un prix </a:t>
            </a:r>
            <a:r>
              <a:rPr lang="en-US" sz="2000" dirty="0" err="1" smtClean="0">
                <a:latin typeface="Arial" pitchFamily="34" charset="0"/>
              </a:rPr>
              <a:t>différent</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le </a:t>
            </a:r>
            <a:r>
              <a:rPr lang="en-US" sz="2000" dirty="0" err="1" smtClean="0">
                <a:latin typeface="Arial" pitchFamily="34" charset="0"/>
              </a:rPr>
              <a:t>marché</a:t>
            </a:r>
            <a:r>
              <a:rPr lang="en-US" sz="2000" dirty="0" smtClean="0">
                <a:latin typeface="Arial" pitchFamily="34" charset="0"/>
              </a:rPr>
              <a:t> pour les </a:t>
            </a:r>
            <a:r>
              <a:rPr lang="en-US" sz="2000" dirty="0" err="1" smtClean="0">
                <a:latin typeface="Arial" pitchFamily="34" charset="0"/>
              </a:rPr>
              <a:t>produits</a:t>
            </a:r>
            <a:r>
              <a:rPr lang="en-US" sz="2000" dirty="0" smtClean="0">
                <a:latin typeface="Arial" pitchFamily="34" charset="0"/>
              </a:rPr>
              <a:t> </a:t>
            </a:r>
            <a:r>
              <a:rPr lang="en-US" sz="2000" dirty="0" err="1" smtClean="0">
                <a:latin typeface="Arial" pitchFamily="34" charset="0"/>
              </a:rPr>
              <a:t>locaux</a:t>
            </a:r>
            <a:r>
              <a:rPr lang="en-US" sz="2000" dirty="0" smtClean="0">
                <a:latin typeface="Arial" pitchFamily="34" charset="0"/>
              </a:rPr>
              <a:t> et </a:t>
            </a:r>
            <a:r>
              <a:rPr lang="en-US" sz="2000" dirty="0" err="1" smtClean="0">
                <a:latin typeface="Arial" pitchFamily="34" charset="0"/>
              </a:rPr>
              <a:t>importés</a:t>
            </a:r>
            <a:endParaRPr lang="en-US" sz="2000" dirty="0" smtClean="0">
              <a:latin typeface="Arial" pitchFamily="34" charset="0"/>
            </a:endParaRPr>
          </a:p>
          <a:p>
            <a:pPr marL="914400" lvl="1" indent="-457200">
              <a:spcAft>
                <a:spcPts val="1200"/>
              </a:spcAft>
              <a:buFont typeface="Wingdings" pitchFamily="2" charset="2"/>
              <a:buChar char="§"/>
            </a:pPr>
            <a:r>
              <a:rPr lang="en-US" sz="2000" b="1" dirty="0" err="1" smtClean="0">
                <a:latin typeface="Arial" pitchFamily="34" charset="0"/>
              </a:rPr>
              <a:t>Quantité</a:t>
            </a:r>
            <a:r>
              <a:rPr lang="en-US" sz="2000" b="1" dirty="0" smtClean="0">
                <a:latin typeface="Arial" pitchFamily="34" charset="0"/>
              </a:rPr>
              <a:t> et transformation: </a:t>
            </a:r>
            <a:r>
              <a:rPr lang="en-US" sz="2000" dirty="0" err="1" smtClean="0">
                <a:latin typeface="Arial" pitchFamily="34" charset="0"/>
              </a:rPr>
              <a:t>si</a:t>
            </a:r>
            <a:r>
              <a:rPr lang="en-US" sz="2000" dirty="0" smtClean="0">
                <a:latin typeface="Arial" pitchFamily="34" charset="0"/>
              </a:rPr>
              <a:t> le </a:t>
            </a:r>
            <a:r>
              <a:rPr lang="en-US" sz="2000" dirty="0" err="1" smtClean="0">
                <a:latin typeface="Arial" pitchFamily="34" charset="0"/>
              </a:rPr>
              <a:t>bien</a:t>
            </a:r>
            <a:r>
              <a:rPr lang="en-US" sz="2000" dirty="0" smtClean="0">
                <a:latin typeface="Arial" pitchFamily="34" charset="0"/>
              </a:rPr>
              <a:t> </a:t>
            </a:r>
            <a:r>
              <a:rPr lang="en-US" sz="2000" dirty="0" err="1" smtClean="0">
                <a:latin typeface="Arial" pitchFamily="34" charset="0"/>
              </a:rPr>
              <a:t>acheté</a:t>
            </a:r>
            <a:r>
              <a:rPr lang="en-US" sz="2000" dirty="0" smtClean="0">
                <a:latin typeface="Arial" pitchFamily="34" charset="0"/>
              </a:rPr>
              <a:t> au </a:t>
            </a:r>
            <a:r>
              <a:rPr lang="en-US" sz="2000" dirty="0" err="1" smtClean="0">
                <a:latin typeface="Arial" pitchFamily="34" charset="0"/>
              </a:rPr>
              <a:t>producteur</a:t>
            </a:r>
            <a:r>
              <a:rPr lang="en-US" sz="2000" dirty="0" smtClean="0">
                <a:latin typeface="Arial" pitchFamily="34" charset="0"/>
              </a:rPr>
              <a:t> et le </a:t>
            </a:r>
            <a:r>
              <a:rPr lang="en-US" sz="2000" dirty="0" err="1" smtClean="0">
                <a:latin typeface="Arial" pitchFamily="34" charset="0"/>
              </a:rPr>
              <a:t>bien</a:t>
            </a:r>
            <a:r>
              <a:rPr lang="en-US" sz="2000" dirty="0" smtClean="0">
                <a:latin typeface="Arial" pitchFamily="34" charset="0"/>
              </a:rPr>
              <a:t> </a:t>
            </a:r>
            <a:r>
              <a:rPr lang="en-US" sz="2000" dirty="0" err="1" smtClean="0">
                <a:latin typeface="Arial" pitchFamily="34" charset="0"/>
              </a:rPr>
              <a:t>échangé</a:t>
            </a:r>
            <a:r>
              <a:rPr lang="en-US" sz="2000" dirty="0" smtClean="0">
                <a:latin typeface="Arial" pitchFamily="34" charset="0"/>
              </a:rPr>
              <a:t> à </a:t>
            </a:r>
            <a:r>
              <a:rPr lang="en-US" sz="2000" dirty="0" err="1" smtClean="0">
                <a:latin typeface="Arial" pitchFamily="34" charset="0"/>
              </a:rPr>
              <a:t>l’international</a:t>
            </a:r>
            <a:r>
              <a:rPr lang="en-US" sz="2000" dirty="0" smtClean="0">
                <a:latin typeface="Arial" pitchFamily="34" charset="0"/>
              </a:rPr>
              <a:t> </a:t>
            </a:r>
            <a:r>
              <a:rPr lang="en-US" sz="2000" dirty="0" err="1" smtClean="0">
                <a:latin typeface="Arial" pitchFamily="34" charset="0"/>
              </a:rPr>
              <a:t>n’est</a:t>
            </a:r>
            <a:r>
              <a:rPr lang="en-US" sz="2000" dirty="0" smtClean="0">
                <a:latin typeface="Arial" pitchFamily="34" charset="0"/>
              </a:rPr>
              <a:t> pas </a:t>
            </a:r>
            <a:r>
              <a:rPr lang="en-US" sz="2000" dirty="0" err="1" smtClean="0">
                <a:latin typeface="Arial" pitchFamily="34" charset="0"/>
              </a:rPr>
              <a:t>exactement</a:t>
            </a:r>
            <a:r>
              <a:rPr lang="en-US" sz="2000" dirty="0" smtClean="0">
                <a:latin typeface="Arial" pitchFamily="34" charset="0"/>
              </a:rPr>
              <a:t> le </a:t>
            </a:r>
            <a:r>
              <a:rPr lang="en-US" sz="2000" dirty="0" err="1" smtClean="0">
                <a:latin typeface="Arial" pitchFamily="34" charset="0"/>
              </a:rPr>
              <a:t>même</a:t>
            </a:r>
            <a:r>
              <a:rPr lang="en-US" sz="2000" dirty="0" smtClean="0">
                <a:latin typeface="Arial" pitchFamily="34" charset="0"/>
              </a:rPr>
              <a:t> (par ex : </a:t>
            </a:r>
            <a:r>
              <a:rPr lang="en-US" sz="2000" dirty="0" err="1" smtClean="0">
                <a:latin typeface="Arial" pitchFamily="34" charset="0"/>
              </a:rPr>
              <a:t>sucre</a:t>
            </a:r>
            <a:r>
              <a:rPr lang="en-US" sz="2000" dirty="0" smtClean="0">
                <a:latin typeface="Arial" pitchFamily="34" charset="0"/>
              </a:rPr>
              <a:t> de </a:t>
            </a:r>
            <a:r>
              <a:rPr lang="en-US" sz="2000" dirty="0" err="1" smtClean="0">
                <a:latin typeface="Arial" pitchFamily="34" charset="0"/>
              </a:rPr>
              <a:t>canne</a:t>
            </a:r>
            <a:r>
              <a:rPr lang="en-US" sz="2000" dirty="0" smtClean="0">
                <a:latin typeface="Arial" pitchFamily="34" charset="0"/>
              </a:rPr>
              <a:t> et </a:t>
            </a:r>
            <a:r>
              <a:rPr lang="en-US" sz="2000" dirty="0" err="1" smtClean="0">
                <a:latin typeface="Arial" pitchFamily="34" charset="0"/>
              </a:rPr>
              <a:t>sucre</a:t>
            </a:r>
            <a:r>
              <a:rPr lang="en-US" sz="2000" dirty="0" smtClean="0">
                <a:latin typeface="Arial" pitchFamily="34" charset="0"/>
              </a:rPr>
              <a:t>), </a:t>
            </a:r>
            <a:r>
              <a:rPr lang="en-US" sz="2000" dirty="0" err="1" smtClean="0">
                <a:latin typeface="Arial" pitchFamily="34" charset="0"/>
              </a:rPr>
              <a:t>il</a:t>
            </a:r>
            <a:r>
              <a:rPr lang="en-US" sz="2000" dirty="0" smtClean="0">
                <a:latin typeface="Arial" pitchFamily="34" charset="0"/>
              </a:rPr>
              <a:t> </a:t>
            </a:r>
            <a:r>
              <a:rPr lang="en-US" sz="2000" dirty="0" err="1" smtClean="0">
                <a:latin typeface="Arial" pitchFamily="34" charset="0"/>
              </a:rPr>
              <a:t>faut</a:t>
            </a:r>
            <a:r>
              <a:rPr lang="en-US" sz="2000" dirty="0" smtClean="0">
                <a:latin typeface="Arial" pitchFamily="34" charset="0"/>
              </a:rPr>
              <a:t> un </a:t>
            </a:r>
            <a:r>
              <a:rPr lang="en-US" sz="2000" dirty="0" err="1" smtClean="0">
                <a:latin typeface="Arial" pitchFamily="34" charset="0"/>
              </a:rPr>
              <a:t>ajustement</a:t>
            </a:r>
            <a:r>
              <a:rPr lang="en-US" sz="2000" dirty="0" smtClean="0">
                <a:latin typeface="Arial" pitchFamily="34" charset="0"/>
              </a:rPr>
              <a:t> en </a:t>
            </a:r>
            <a:r>
              <a:rPr lang="en-US" sz="2000" dirty="0" err="1" smtClean="0">
                <a:latin typeface="Arial" pitchFamily="34" charset="0"/>
              </a:rPr>
              <a:t>quantité</a:t>
            </a:r>
            <a:r>
              <a:rPr lang="en-US" sz="2000" dirty="0" smtClean="0">
                <a:latin typeface="Arial" pitchFamily="34" charset="0"/>
              </a:rPr>
              <a:t> pour le </a:t>
            </a:r>
            <a:r>
              <a:rPr lang="en-US" sz="2000" dirty="0" err="1" smtClean="0">
                <a:latin typeface="Arial" pitchFamily="34" charset="0"/>
              </a:rPr>
              <a:t>calcul</a:t>
            </a:r>
            <a:r>
              <a:rPr lang="en-US" sz="2000" dirty="0" smtClean="0">
                <a:latin typeface="Arial" pitchFamily="34" charset="0"/>
              </a:rPr>
              <a:t> du prix de </a:t>
            </a:r>
            <a:r>
              <a:rPr lang="en-US" sz="2000" dirty="0" err="1" smtClean="0">
                <a:latin typeface="Arial" pitchFamily="34" charset="0"/>
              </a:rPr>
              <a:t>référence</a:t>
            </a:r>
            <a:r>
              <a:rPr lang="en-US" sz="2000" dirty="0" smtClean="0">
                <a:latin typeface="Arial" pitchFamily="34" charset="0"/>
              </a:rPr>
              <a:t> (par ex : </a:t>
            </a:r>
            <a:r>
              <a:rPr lang="en-US" sz="2000" dirty="0" err="1" smtClean="0">
                <a:latin typeface="Arial" pitchFamily="34" charset="0"/>
              </a:rPr>
              <a:t>deux</a:t>
            </a:r>
            <a:r>
              <a:rPr lang="en-US" sz="2000" dirty="0" smtClean="0">
                <a:latin typeface="Arial" pitchFamily="34" charset="0"/>
              </a:rPr>
              <a:t> </a:t>
            </a:r>
            <a:r>
              <a:rPr lang="en-US" sz="2000" dirty="0" err="1" smtClean="0">
                <a:latin typeface="Arial" pitchFamily="34" charset="0"/>
              </a:rPr>
              <a:t>unités</a:t>
            </a:r>
            <a:r>
              <a:rPr lang="en-US" sz="2000" dirty="0" smtClean="0">
                <a:latin typeface="Arial" pitchFamily="34" charset="0"/>
              </a:rPr>
              <a:t> de </a:t>
            </a:r>
            <a:r>
              <a:rPr lang="en-US" sz="2000" dirty="0" err="1" smtClean="0">
                <a:latin typeface="Arial" pitchFamily="34" charset="0"/>
              </a:rPr>
              <a:t>sucre</a:t>
            </a:r>
            <a:r>
              <a:rPr lang="en-US" sz="2000" dirty="0" smtClean="0">
                <a:latin typeface="Arial" pitchFamily="34" charset="0"/>
              </a:rPr>
              <a:t> de </a:t>
            </a:r>
            <a:r>
              <a:rPr lang="en-US" sz="2000" dirty="0" err="1" smtClean="0">
                <a:latin typeface="Arial" pitchFamily="34" charset="0"/>
              </a:rPr>
              <a:t>canne</a:t>
            </a:r>
            <a:r>
              <a:rPr lang="en-US" sz="2000" dirty="0" smtClean="0">
                <a:latin typeface="Arial" pitchFamily="34" charset="0"/>
              </a:rPr>
              <a:t> par </a:t>
            </a:r>
            <a:r>
              <a:rPr lang="en-US" sz="2000" dirty="0" err="1" smtClean="0">
                <a:latin typeface="Arial" pitchFamily="34" charset="0"/>
              </a:rPr>
              <a:t>unité</a:t>
            </a:r>
            <a:r>
              <a:rPr lang="en-US" sz="2000" dirty="0" smtClean="0">
                <a:latin typeface="Arial" pitchFamily="34" charset="0"/>
              </a:rPr>
              <a:t> de </a:t>
            </a:r>
            <a:r>
              <a:rPr lang="en-US" sz="2000" dirty="0" err="1" smtClean="0">
                <a:latin typeface="Arial" pitchFamily="34" charset="0"/>
              </a:rPr>
              <a:t>sucre</a:t>
            </a:r>
            <a:r>
              <a:rPr lang="en-US" sz="2000" dirty="0" smtClean="0">
                <a:latin typeface="Arial" pitchFamily="34" charset="0"/>
              </a:rPr>
              <a:t>) + les </a:t>
            </a:r>
            <a:r>
              <a:rPr lang="en-US" sz="2000" dirty="0" err="1" smtClean="0">
                <a:latin typeface="Arial" pitchFamily="34" charset="0"/>
              </a:rPr>
              <a:t>coûts</a:t>
            </a:r>
            <a:r>
              <a:rPr lang="en-US" sz="2000" dirty="0" smtClean="0">
                <a:latin typeface="Arial" pitchFamily="34" charset="0"/>
              </a:rPr>
              <a:t> </a:t>
            </a:r>
            <a:r>
              <a:rPr lang="en-US" sz="2000" dirty="0" err="1" smtClean="0">
                <a:latin typeface="Arial" pitchFamily="34" charset="0"/>
              </a:rPr>
              <a:t>d’accès</a:t>
            </a:r>
            <a:r>
              <a:rPr lang="en-US" sz="2000" dirty="0" smtClean="0">
                <a:latin typeface="Arial" pitchFamily="34" charset="0"/>
              </a:rPr>
              <a:t>, </a:t>
            </a:r>
            <a:r>
              <a:rPr lang="en-US" sz="2000" dirty="0" err="1" smtClean="0">
                <a:latin typeface="Arial" pitchFamily="34" charset="0"/>
              </a:rPr>
              <a:t>afin</a:t>
            </a:r>
            <a:r>
              <a:rPr lang="en-US" sz="2000" dirty="0" smtClean="0">
                <a:latin typeface="Arial" pitchFamily="34" charset="0"/>
              </a:rPr>
              <a:t> de </a:t>
            </a:r>
            <a:r>
              <a:rPr lang="en-US" sz="2000" dirty="0" err="1" smtClean="0">
                <a:latin typeface="Arial" pitchFamily="34" charset="0"/>
              </a:rPr>
              <a:t>prendre</a:t>
            </a:r>
            <a:r>
              <a:rPr lang="en-US" sz="2000" dirty="0" smtClean="0">
                <a:latin typeface="Arial" pitchFamily="34" charset="0"/>
              </a:rPr>
              <a:t> en </a:t>
            </a:r>
            <a:r>
              <a:rPr lang="en-US" sz="2000" dirty="0" err="1" smtClean="0">
                <a:latin typeface="Arial" pitchFamily="34" charset="0"/>
              </a:rPr>
              <a:t>compte</a:t>
            </a:r>
            <a:r>
              <a:rPr lang="en-US" sz="2000" dirty="0" smtClean="0">
                <a:latin typeface="Arial" pitchFamily="34" charset="0"/>
              </a:rPr>
              <a:t> les </a:t>
            </a:r>
            <a:r>
              <a:rPr lang="en-US" sz="2000" dirty="0" err="1" smtClean="0">
                <a:latin typeface="Arial" pitchFamily="34" charset="0"/>
              </a:rPr>
              <a:t>marges</a:t>
            </a:r>
            <a:r>
              <a:rPr lang="en-US" sz="2000" dirty="0" smtClean="0">
                <a:latin typeface="Arial" pitchFamily="34" charset="0"/>
              </a:rPr>
              <a:t> de transformation :</a:t>
            </a:r>
          </a:p>
          <a:p>
            <a:pPr marL="1371600" lvl="2" indent="-457200">
              <a:spcAft>
                <a:spcPts val="1200"/>
              </a:spcAft>
              <a:buFont typeface="Wingdings" pitchFamily="2" charset="2"/>
              <a:buChar char="§"/>
            </a:pPr>
            <a:r>
              <a:rPr lang="en-US" sz="2000" b="1" dirty="0" err="1" smtClean="0">
                <a:latin typeface="Arial" pitchFamily="34" charset="0"/>
              </a:rPr>
              <a:t>Quand</a:t>
            </a:r>
            <a:r>
              <a:rPr lang="en-US" sz="2000" b="1" dirty="0" smtClean="0">
                <a:latin typeface="Arial" pitchFamily="34" charset="0"/>
              </a:rPr>
              <a:t>: </a:t>
            </a:r>
            <a:r>
              <a:rPr lang="en-US" sz="2000" dirty="0" smtClean="0">
                <a:latin typeface="Arial" pitchFamily="34" charset="0"/>
              </a:rPr>
              <a:t>le prix </a:t>
            </a:r>
            <a:r>
              <a:rPr lang="en-US" sz="2000" dirty="0" err="1" smtClean="0">
                <a:latin typeface="Arial" pitchFamily="34" charset="0"/>
              </a:rPr>
              <a:t>producteur</a:t>
            </a:r>
            <a:r>
              <a:rPr lang="en-US" sz="2000" dirty="0" smtClean="0">
                <a:latin typeface="Arial" pitchFamily="34" charset="0"/>
              </a:rPr>
              <a:t> et le prix de </a:t>
            </a:r>
            <a:r>
              <a:rPr lang="en-US" sz="2000" dirty="0" err="1" smtClean="0">
                <a:latin typeface="Arial" pitchFamily="34" charset="0"/>
              </a:rPr>
              <a:t>référence</a:t>
            </a:r>
            <a:r>
              <a:rPr lang="en-US" sz="2000" dirty="0" smtClean="0">
                <a:latin typeface="Arial" pitchFamily="34" charset="0"/>
              </a:rPr>
              <a:t> ne se </a:t>
            </a:r>
            <a:r>
              <a:rPr lang="en-US" sz="2000" dirty="0" err="1" smtClean="0">
                <a:latin typeface="Arial" pitchFamily="34" charset="0"/>
              </a:rPr>
              <a:t>réfèrent</a:t>
            </a:r>
            <a:r>
              <a:rPr lang="en-US" sz="2000" dirty="0" smtClean="0">
                <a:latin typeface="Arial" pitchFamily="34" charset="0"/>
              </a:rPr>
              <a:t> pas au </a:t>
            </a:r>
            <a:r>
              <a:rPr lang="en-US" sz="2000" dirty="0" err="1" smtClean="0">
                <a:latin typeface="Arial" pitchFamily="34" charset="0"/>
              </a:rPr>
              <a:t>même</a:t>
            </a:r>
            <a:r>
              <a:rPr lang="en-US" sz="2000" dirty="0" smtClean="0">
                <a:latin typeface="Arial" pitchFamily="34" charset="0"/>
              </a:rPr>
              <a:t> </a:t>
            </a:r>
            <a:r>
              <a:rPr lang="en-US" sz="2000" dirty="0" err="1" smtClean="0">
                <a:latin typeface="Arial" pitchFamily="34" charset="0"/>
              </a:rPr>
              <a:t>produit</a:t>
            </a:r>
            <a:endParaRPr lang="en-US" sz="20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AUTRES DIFFICULTES </a:t>
            </a:r>
            <a:endParaRPr lang="en-US" dirty="0"/>
          </a:p>
        </p:txBody>
      </p:sp>
      <p:sp>
        <p:nvSpPr>
          <p:cNvPr id="7" name="Rectangle 6"/>
          <p:cNvSpPr/>
          <p:nvPr/>
        </p:nvSpPr>
        <p:spPr>
          <a:xfrm>
            <a:off x="251520" y="1700808"/>
            <a:ext cx="8535322" cy="369332"/>
          </a:xfrm>
          <a:prstGeom prst="rect">
            <a:avLst/>
          </a:prstGeom>
          <a:solidFill>
            <a:srgbClr val="92D050"/>
          </a:solidFill>
        </p:spPr>
        <p:txBody>
          <a:bodyPr wrap="square">
            <a:spAutoFit/>
          </a:bodyPr>
          <a:lstStyle/>
          <a:p>
            <a:pPr marL="457200" lvl="0" indent="-457200" algn="ctr">
              <a:spcAft>
                <a:spcPts val="1200"/>
              </a:spcAft>
            </a:pPr>
            <a:r>
              <a:rPr lang="en-US" b="1" i="1" dirty="0" err="1" smtClean="0">
                <a:solidFill>
                  <a:schemeClr val="bg1"/>
                </a:solidFill>
                <a:latin typeface="Arial" pitchFamily="34" charset="0"/>
              </a:rPr>
              <a:t>Prendre</a:t>
            </a:r>
            <a:r>
              <a:rPr lang="en-US" b="1" i="1" dirty="0" smtClean="0">
                <a:solidFill>
                  <a:schemeClr val="bg1"/>
                </a:solidFill>
                <a:latin typeface="Arial" pitchFamily="34" charset="0"/>
              </a:rPr>
              <a:t> en </a:t>
            </a:r>
            <a:r>
              <a:rPr lang="en-US" b="1" i="1" dirty="0" err="1" smtClean="0">
                <a:solidFill>
                  <a:schemeClr val="bg1"/>
                </a:solidFill>
                <a:latin typeface="Arial" pitchFamily="34" charset="0"/>
              </a:rPr>
              <a:t>compte</a:t>
            </a:r>
            <a:r>
              <a:rPr lang="en-US" b="1" i="1" dirty="0" smtClean="0">
                <a:solidFill>
                  <a:schemeClr val="bg1"/>
                </a:solidFill>
                <a:latin typeface="Arial" pitchFamily="34" charset="0"/>
              </a:rPr>
              <a:t> les </a:t>
            </a:r>
            <a:r>
              <a:rPr lang="en-US" b="1" i="1" dirty="0" err="1" smtClean="0">
                <a:solidFill>
                  <a:schemeClr val="bg1"/>
                </a:solidFill>
                <a:latin typeface="Arial" pitchFamily="34" charset="0"/>
              </a:rPr>
              <a:t>dépenses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publiques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spécifiques</a:t>
            </a:r>
            <a:r>
              <a:rPr lang="en-US" b="1" i="1" dirty="0" smtClean="0">
                <a:solidFill>
                  <a:schemeClr val="bg1"/>
                </a:solidFill>
                <a:latin typeface="Arial" pitchFamily="34" charset="0"/>
              </a:rPr>
              <a:t> à un </a:t>
            </a:r>
            <a:r>
              <a:rPr lang="en-US" b="1" i="1" dirty="0" err="1" smtClean="0">
                <a:solidFill>
                  <a:schemeClr val="bg1"/>
                </a:solidFill>
                <a:latin typeface="Arial" pitchFamily="34" charset="0"/>
              </a:rPr>
              <a:t>produit</a:t>
            </a:r>
            <a:endParaRPr lang="en-US" b="1" i="1" dirty="0" smtClean="0">
              <a:solidFill>
                <a:schemeClr val="bg1"/>
              </a:solidFill>
              <a:latin typeface="Arial" pitchFamily="34" charset="0"/>
            </a:endParaRPr>
          </a:p>
        </p:txBody>
      </p:sp>
      <p:sp>
        <p:nvSpPr>
          <p:cNvPr id="9" name="Rectangle 8"/>
          <p:cNvSpPr/>
          <p:nvPr/>
        </p:nvSpPr>
        <p:spPr>
          <a:xfrm>
            <a:off x="35496" y="2084651"/>
            <a:ext cx="9108504" cy="1815882"/>
          </a:xfrm>
          <a:prstGeom prst="rect">
            <a:avLst/>
          </a:prstGeom>
        </p:spPr>
        <p:txBody>
          <a:bodyPr wrap="square">
            <a:spAutoFit/>
          </a:bodyPr>
          <a:lstStyle/>
          <a:p>
            <a:pPr marL="914400" lvl="1" indent="-457200">
              <a:spcAft>
                <a:spcPts val="1200"/>
              </a:spcAft>
              <a:buFont typeface="Wingdings" pitchFamily="2" charset="2"/>
              <a:buChar char="§"/>
            </a:pPr>
            <a:r>
              <a:rPr lang="en-US" sz="1600" dirty="0" smtClean="0">
                <a:latin typeface="Arial" pitchFamily="34" charset="0"/>
              </a:rPr>
              <a:t>SPAAA </a:t>
            </a:r>
            <a:r>
              <a:rPr lang="en-US" sz="1600" dirty="0" err="1" smtClean="0">
                <a:latin typeface="Arial" pitchFamily="34" charset="0"/>
              </a:rPr>
              <a:t>étudiera</a:t>
            </a:r>
            <a:r>
              <a:rPr lang="en-US" sz="1600" dirty="0" smtClean="0">
                <a:latin typeface="Arial" pitchFamily="34" charset="0"/>
              </a:rPr>
              <a:t> </a:t>
            </a:r>
            <a:r>
              <a:rPr lang="en-US" sz="1600" dirty="0" err="1" smtClean="0">
                <a:latin typeface="Arial" pitchFamily="34" charset="0"/>
              </a:rPr>
              <a:t>aussi</a:t>
            </a:r>
            <a:r>
              <a:rPr lang="en-US" sz="1600" dirty="0" smtClean="0">
                <a:latin typeface="Arial" pitchFamily="34" charset="0"/>
              </a:rPr>
              <a:t> les </a:t>
            </a:r>
            <a:r>
              <a:rPr lang="en-US" sz="1600" dirty="0" err="1" smtClean="0">
                <a:latin typeface="Arial" pitchFamily="34" charset="0"/>
              </a:rPr>
              <a:t>dépenses</a:t>
            </a:r>
            <a:r>
              <a:rPr lang="en-US" sz="1600" dirty="0" smtClean="0">
                <a:latin typeface="Arial" pitchFamily="34" charset="0"/>
              </a:rPr>
              <a:t> </a:t>
            </a:r>
            <a:r>
              <a:rPr lang="en-US" sz="1600" dirty="0" err="1" smtClean="0">
                <a:latin typeface="Arial" pitchFamily="34" charset="0"/>
              </a:rPr>
              <a:t>publiques</a:t>
            </a:r>
            <a:r>
              <a:rPr lang="en-US" sz="1600" dirty="0" smtClean="0">
                <a:latin typeface="Arial" pitchFamily="34" charset="0"/>
              </a:rPr>
              <a:t> en </a:t>
            </a:r>
            <a:r>
              <a:rPr lang="en-US" sz="1600" dirty="0" err="1" smtClean="0">
                <a:latin typeface="Arial" pitchFamily="34" charset="0"/>
              </a:rPr>
              <a:t>faveur</a:t>
            </a:r>
            <a:r>
              <a:rPr lang="en-US" sz="1600" dirty="0" smtClean="0">
                <a:latin typeface="Arial" pitchFamily="34" charset="0"/>
              </a:rPr>
              <a:t> du </a:t>
            </a:r>
            <a:r>
              <a:rPr lang="en-US" sz="1600" dirty="0" err="1" smtClean="0">
                <a:latin typeface="Arial" pitchFamily="34" charset="0"/>
              </a:rPr>
              <a:t>secteur</a:t>
            </a:r>
            <a:r>
              <a:rPr lang="en-US" sz="1600" dirty="0" smtClean="0">
                <a:latin typeface="Arial" pitchFamily="34" charset="0"/>
              </a:rPr>
              <a:t> </a:t>
            </a:r>
            <a:r>
              <a:rPr lang="en-US" sz="1600" dirty="0" err="1" smtClean="0">
                <a:latin typeface="Arial" pitchFamily="34" charset="0"/>
              </a:rPr>
              <a:t>agricole</a:t>
            </a:r>
            <a:r>
              <a:rPr lang="en-US" sz="1600" dirty="0" smtClean="0">
                <a:latin typeface="Arial" pitchFamily="34" charset="0"/>
              </a:rPr>
              <a:t> et </a:t>
            </a:r>
            <a:r>
              <a:rPr lang="en-US" sz="1600" dirty="0" err="1" smtClean="0">
                <a:latin typeface="Arial" pitchFamily="34" charset="0"/>
              </a:rPr>
              <a:t>alimentaire</a:t>
            </a:r>
            <a:endParaRPr lang="en-US" sz="1600" dirty="0" smtClean="0">
              <a:latin typeface="Arial" pitchFamily="34" charset="0"/>
            </a:endParaRPr>
          </a:p>
          <a:p>
            <a:pPr marL="914400" lvl="1" indent="-457200">
              <a:spcAft>
                <a:spcPts val="1200"/>
              </a:spcAft>
              <a:buFont typeface="Wingdings" pitchFamily="2" charset="2"/>
              <a:buChar char="§"/>
            </a:pPr>
            <a:r>
              <a:rPr lang="en-US" sz="1600" dirty="0" err="1" smtClean="0">
                <a:latin typeface="Arial" pitchFamily="34" charset="0"/>
              </a:rPr>
              <a:t>Certaines</a:t>
            </a:r>
            <a:r>
              <a:rPr lang="en-US" sz="1600" dirty="0" smtClean="0">
                <a:latin typeface="Arial" pitchFamily="34" charset="0"/>
              </a:rPr>
              <a:t> des </a:t>
            </a:r>
            <a:r>
              <a:rPr lang="en-US" sz="1600" dirty="0" err="1" smtClean="0">
                <a:latin typeface="Arial" pitchFamily="34" charset="0"/>
              </a:rPr>
              <a:t>dépenses</a:t>
            </a:r>
            <a:r>
              <a:rPr lang="en-US" sz="1600" dirty="0" smtClean="0">
                <a:latin typeface="Arial" pitchFamily="34" charset="0"/>
              </a:rPr>
              <a:t> </a:t>
            </a:r>
            <a:r>
              <a:rPr lang="en-US" sz="1600" dirty="0" err="1" smtClean="0">
                <a:latin typeface="Arial" pitchFamily="34" charset="0"/>
              </a:rPr>
              <a:t>publiques</a:t>
            </a:r>
            <a:r>
              <a:rPr lang="en-US" sz="1600" dirty="0" smtClean="0">
                <a:latin typeface="Arial" pitchFamily="34" charset="0"/>
              </a:rPr>
              <a:t> </a:t>
            </a:r>
            <a:r>
              <a:rPr lang="en-US" sz="1600" dirty="0" err="1" smtClean="0">
                <a:latin typeface="Arial" pitchFamily="34" charset="0"/>
              </a:rPr>
              <a:t>seront</a:t>
            </a:r>
            <a:r>
              <a:rPr lang="en-US" sz="1600" dirty="0" smtClean="0">
                <a:latin typeface="Arial" pitchFamily="34" charset="0"/>
              </a:rPr>
              <a:t> </a:t>
            </a:r>
            <a:r>
              <a:rPr lang="en-US" sz="1600" dirty="0" err="1" smtClean="0">
                <a:latin typeface="Arial" pitchFamily="34" charset="0"/>
              </a:rPr>
              <a:t>spécifiques</a:t>
            </a:r>
            <a:r>
              <a:rPr lang="en-US" sz="1600" dirty="0" smtClean="0">
                <a:latin typeface="Arial" pitchFamily="34" charset="0"/>
              </a:rPr>
              <a:t> à </a:t>
            </a:r>
            <a:r>
              <a:rPr lang="en-US" sz="1600" dirty="0" err="1" smtClean="0">
                <a:latin typeface="Arial" pitchFamily="34" charset="0"/>
              </a:rPr>
              <a:t>certains</a:t>
            </a:r>
            <a:r>
              <a:rPr lang="en-US" sz="1600" dirty="0" smtClean="0">
                <a:latin typeface="Arial" pitchFamily="34" charset="0"/>
              </a:rPr>
              <a:t> </a:t>
            </a:r>
            <a:r>
              <a:rPr lang="en-US" sz="1600" dirty="0" err="1" smtClean="0">
                <a:latin typeface="Arial" pitchFamily="34" charset="0"/>
              </a:rPr>
              <a:t>produits</a:t>
            </a:r>
            <a:endParaRPr lang="en-US" sz="1600" dirty="0" smtClean="0">
              <a:latin typeface="Arial" pitchFamily="34" charset="0"/>
            </a:endParaRPr>
          </a:p>
          <a:p>
            <a:pPr marL="914400" lvl="1" indent="-457200">
              <a:spcAft>
                <a:spcPts val="1200"/>
              </a:spcAft>
              <a:buFont typeface="Wingdings" pitchFamily="2" charset="2"/>
              <a:buChar char="§"/>
            </a:pPr>
            <a:r>
              <a:rPr lang="en-US" sz="1600" dirty="0" err="1" smtClean="0">
                <a:latin typeface="Arial" pitchFamily="34" charset="0"/>
              </a:rPr>
              <a:t>Cette</a:t>
            </a:r>
            <a:r>
              <a:rPr lang="en-US" sz="1600" dirty="0" smtClean="0">
                <a:latin typeface="Arial" pitchFamily="34" charset="0"/>
              </a:rPr>
              <a:t> </a:t>
            </a:r>
            <a:r>
              <a:rPr lang="en-US" sz="1600" dirty="0" err="1" smtClean="0">
                <a:latin typeface="Arial" pitchFamily="34" charset="0"/>
              </a:rPr>
              <a:t>dépense</a:t>
            </a:r>
            <a:r>
              <a:rPr lang="en-US" sz="1600" dirty="0" smtClean="0">
                <a:latin typeface="Arial" pitchFamily="34" charset="0"/>
              </a:rPr>
              <a:t> </a:t>
            </a:r>
            <a:r>
              <a:rPr lang="en-US" sz="1600" dirty="0" err="1" smtClean="0">
                <a:latin typeface="Arial" pitchFamily="34" charset="0"/>
              </a:rPr>
              <a:t>peut</a:t>
            </a:r>
            <a:r>
              <a:rPr lang="en-US" sz="1600" dirty="0" smtClean="0">
                <a:latin typeface="Arial" pitchFamily="34" charset="0"/>
              </a:rPr>
              <a:t> </a:t>
            </a:r>
            <a:r>
              <a:rPr lang="en-US" sz="1600" dirty="0" err="1" smtClean="0">
                <a:latin typeface="Arial" pitchFamily="34" charset="0"/>
              </a:rPr>
              <a:t>être</a:t>
            </a:r>
            <a:r>
              <a:rPr lang="en-US" sz="1600" dirty="0" smtClean="0">
                <a:latin typeface="Arial" pitchFamily="34" charset="0"/>
              </a:rPr>
              <a:t> </a:t>
            </a:r>
            <a:r>
              <a:rPr lang="en-US" sz="1600" dirty="0" err="1" smtClean="0">
                <a:latin typeface="Arial" pitchFamily="34" charset="0"/>
              </a:rPr>
              <a:t>ajoutée</a:t>
            </a:r>
            <a:r>
              <a:rPr lang="en-US" sz="1600" dirty="0" smtClean="0">
                <a:latin typeface="Arial" pitchFamily="34" charset="0"/>
              </a:rPr>
              <a:t> à la </a:t>
            </a:r>
            <a:r>
              <a:rPr lang="en-US" sz="1600" dirty="0" err="1" smtClean="0">
                <a:latin typeface="Arial" pitchFamily="34" charset="0"/>
              </a:rPr>
              <a:t>mesure</a:t>
            </a:r>
            <a:r>
              <a:rPr lang="en-US" sz="1600" dirty="0" smtClean="0">
                <a:latin typeface="Arial" pitchFamily="34" charset="0"/>
              </a:rPr>
              <a:t> </a:t>
            </a:r>
            <a:r>
              <a:rPr lang="en-US" sz="1600" dirty="0" err="1" smtClean="0">
                <a:latin typeface="Arial" pitchFamily="34" charset="0"/>
              </a:rPr>
              <a:t>monétaire</a:t>
            </a:r>
            <a:r>
              <a:rPr lang="en-US" sz="1600" dirty="0" smtClean="0">
                <a:latin typeface="Arial" pitchFamily="34" charset="0"/>
              </a:rPr>
              <a:t> des I/P </a:t>
            </a:r>
            <a:r>
              <a:rPr lang="en-US" sz="1600" dirty="0" err="1" smtClean="0">
                <a:latin typeface="Arial" pitchFamily="34" charset="0"/>
              </a:rPr>
              <a:t>procurés</a:t>
            </a:r>
            <a:r>
              <a:rPr lang="en-US" sz="1600" dirty="0" smtClean="0">
                <a:latin typeface="Arial" pitchFamily="34" charset="0"/>
              </a:rPr>
              <a:t> par les prix</a:t>
            </a:r>
          </a:p>
          <a:p>
            <a:pPr marL="914400" lvl="1" indent="-457200">
              <a:spcAft>
                <a:spcPts val="1200"/>
              </a:spcAft>
              <a:buFont typeface="Wingdings" pitchFamily="2" charset="2"/>
              <a:buChar char="§"/>
            </a:pP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nvGraphicFramePr>
        <p:xfrm>
          <a:off x="35496" y="1700213"/>
          <a:ext cx="9609138" cy="3457575"/>
        </p:xfrm>
        <a:graphic>
          <a:graphicData uri="http://schemas.openxmlformats.org/presentationml/2006/ole">
            <p:oleObj spid="_x0000_s94210" name="Worksheet" r:id="rId4" imgW="10220325" imgH="3457575" progId="Excel.Sheet.12">
              <p:embed/>
            </p:oleObj>
          </a:graphicData>
        </a:graphic>
      </p:graphicFrame>
      <p:sp>
        <p:nvSpPr>
          <p:cNvPr id="6" name="Title 5"/>
          <p:cNvSpPr>
            <a:spLocks noGrp="1"/>
          </p:cNvSpPr>
          <p:nvPr>
            <p:ph type="title"/>
          </p:nvPr>
        </p:nvSpPr>
        <p:spPr>
          <a:xfrm>
            <a:off x="467544" y="1066726"/>
            <a:ext cx="8229600" cy="562074"/>
          </a:xfrm>
        </p:spPr>
        <p:txBody>
          <a:bodyPr/>
          <a:lstStyle/>
          <a:p>
            <a:r>
              <a:rPr lang="en-US" dirty="0" err="1" smtClean="0"/>
              <a:t>Sommaire</a:t>
            </a:r>
            <a:r>
              <a:rPr lang="en-US" dirty="0" smtClean="0"/>
              <a:t> des </a:t>
            </a:r>
            <a:r>
              <a:rPr lang="en-US" dirty="0" err="1" smtClean="0"/>
              <a:t>données</a:t>
            </a:r>
            <a:r>
              <a:rPr lang="en-US" dirty="0" smtClean="0"/>
              <a:t> </a:t>
            </a:r>
            <a:r>
              <a:rPr lang="en-US" dirty="0" err="1" smtClean="0"/>
              <a:t>nécessaires</a:t>
            </a:r>
            <a:r>
              <a:rPr lang="en-US" dirty="0" smtClean="0"/>
              <a:t> </a:t>
            </a:r>
            <a:endParaRPr lang="en-US" dirty="0"/>
          </a:p>
        </p:txBody>
      </p:sp>
      <p:sp>
        <p:nvSpPr>
          <p:cNvPr id="7" name="Rounded Rectangle 6"/>
          <p:cNvSpPr/>
          <p:nvPr/>
        </p:nvSpPr>
        <p:spPr>
          <a:xfrm>
            <a:off x="7775848" y="0"/>
            <a:ext cx="1368152" cy="2880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prix </a:t>
            </a:r>
            <a:r>
              <a:rPr lang="en-US" sz="3200" dirty="0" err="1" smtClean="0">
                <a:solidFill>
                  <a:schemeClr val="tx1"/>
                </a:solidFill>
              </a:rPr>
              <a:t>alternatifs</a:t>
            </a:r>
            <a:endParaRPr lang="en-US" sz="3200" dirty="0">
              <a:solidFill>
                <a:schemeClr val="tx1"/>
              </a:solidFill>
            </a:endParaRPr>
          </a:p>
        </p:txBody>
      </p:sp>
      <p:sp>
        <p:nvSpPr>
          <p:cNvPr id="11" name="Rectangle 10"/>
          <p:cNvSpPr/>
          <p:nvPr/>
        </p:nvSpPr>
        <p:spPr>
          <a:xfrm>
            <a:off x="107504" y="5013176"/>
            <a:ext cx="8928992" cy="1077218"/>
          </a:xfrm>
          <a:prstGeom prst="rect">
            <a:avLst/>
          </a:prstGeom>
          <a:solidFill>
            <a:srgbClr val="92D050"/>
          </a:solidFill>
        </p:spPr>
        <p:txBody>
          <a:bodyPr wrap="square">
            <a:spAutoFit/>
          </a:bodyPr>
          <a:lstStyle/>
          <a:p>
            <a:pPr marL="457200" lvl="0" indent="-457200" algn="ctr">
              <a:spcAft>
                <a:spcPts val="1200"/>
              </a:spcAft>
            </a:pPr>
            <a:r>
              <a:rPr lang="en-US" b="1" i="1" dirty="0" smtClean="0">
                <a:solidFill>
                  <a:schemeClr val="bg1"/>
                </a:solidFill>
                <a:latin typeface="Arial" pitchFamily="34" charset="0"/>
              </a:rPr>
              <a:t>La </a:t>
            </a:r>
            <a:r>
              <a:rPr lang="en-US" b="1" i="1" dirty="0" err="1" smtClean="0">
                <a:solidFill>
                  <a:schemeClr val="bg1"/>
                </a:solidFill>
                <a:latin typeface="Arial" pitchFamily="34" charset="0"/>
              </a:rPr>
              <a:t>feuille</a:t>
            </a:r>
            <a:r>
              <a:rPr lang="en-US" b="1" i="1" dirty="0" smtClean="0">
                <a:solidFill>
                  <a:schemeClr val="bg1"/>
                </a:solidFill>
                <a:latin typeface="Arial" pitchFamily="34" charset="0"/>
              </a:rPr>
              <a:t> de </a:t>
            </a:r>
            <a:r>
              <a:rPr lang="en-US" b="1" i="1" dirty="0" err="1" smtClean="0">
                <a:solidFill>
                  <a:schemeClr val="bg1"/>
                </a:solidFill>
                <a:latin typeface="Arial" pitchFamily="34" charset="0"/>
              </a:rPr>
              <a:t>calcul</a:t>
            </a:r>
            <a:r>
              <a:rPr lang="en-US" b="1" i="1" dirty="0" smtClean="0">
                <a:solidFill>
                  <a:schemeClr val="bg1"/>
                </a:solidFill>
                <a:latin typeface="Arial" pitchFamily="34" charset="0"/>
              </a:rPr>
              <a:t> Excel </a:t>
            </a:r>
            <a:r>
              <a:rPr lang="en-US" b="1" i="1" dirty="0" err="1" smtClean="0">
                <a:solidFill>
                  <a:schemeClr val="bg1"/>
                </a:solidFill>
                <a:latin typeface="Arial" pitchFamily="34" charset="0"/>
              </a:rPr>
              <a:t>est</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désormais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prête</a:t>
            </a:r>
            <a:r>
              <a:rPr lang="en-US" b="1" i="1" dirty="0" smtClean="0">
                <a:solidFill>
                  <a:schemeClr val="bg1"/>
                </a:solidFill>
                <a:latin typeface="Arial" pitchFamily="34" charset="0"/>
              </a:rPr>
              <a:t> pour le </a:t>
            </a:r>
            <a:r>
              <a:rPr lang="en-US" b="1" i="1" dirty="0" err="1" smtClean="0">
                <a:solidFill>
                  <a:schemeClr val="bg1"/>
                </a:solidFill>
                <a:latin typeface="Arial" pitchFamily="34" charset="0"/>
              </a:rPr>
              <a:t>calcul</a:t>
            </a:r>
            <a:r>
              <a:rPr lang="en-US" b="1" i="1" dirty="0" smtClean="0">
                <a:solidFill>
                  <a:schemeClr val="bg1"/>
                </a:solidFill>
                <a:latin typeface="Arial" pitchFamily="34" charset="0"/>
              </a:rPr>
              <a:t> des </a:t>
            </a:r>
            <a:r>
              <a:rPr lang="en-US" b="1" i="1" dirty="0" err="1" smtClean="0">
                <a:solidFill>
                  <a:schemeClr val="bg1"/>
                </a:solidFill>
                <a:latin typeface="Arial" pitchFamily="34" charset="0"/>
              </a:rPr>
              <a:t>indicateurs</a:t>
            </a:r>
            <a:endParaRPr lang="en-US" b="1" i="1" dirty="0" smtClean="0">
              <a:solidFill>
                <a:schemeClr val="bg1"/>
              </a:solidFill>
              <a:latin typeface="Arial" pitchFamily="34" charset="0"/>
            </a:endParaRPr>
          </a:p>
          <a:p>
            <a:pPr marL="457200" lvl="0" indent="-457200" algn="ctr">
              <a:spcAft>
                <a:spcPts val="1200"/>
              </a:spcAft>
            </a:pPr>
            <a:r>
              <a:rPr lang="en-US" b="1" i="1" dirty="0" smtClean="0">
                <a:solidFill>
                  <a:schemeClr val="bg1"/>
                </a:solidFill>
                <a:latin typeface="Arial" pitchFamily="34" charset="0"/>
              </a:rPr>
              <a:t>Si les prix </a:t>
            </a:r>
            <a:r>
              <a:rPr lang="en-US" b="1" i="1" dirty="0" err="1" smtClean="0">
                <a:solidFill>
                  <a:schemeClr val="bg1"/>
                </a:solidFill>
                <a:latin typeface="Arial" pitchFamily="34" charset="0"/>
              </a:rPr>
              <a:t>observés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sont</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considérés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efficients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ou</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s’il</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n’y</a:t>
            </a:r>
            <a:r>
              <a:rPr lang="en-US" b="1" i="1" dirty="0" smtClean="0">
                <a:solidFill>
                  <a:schemeClr val="bg1"/>
                </a:solidFill>
                <a:latin typeface="Arial" pitchFamily="34" charset="0"/>
              </a:rPr>
              <a:t> a pas de source de </a:t>
            </a:r>
            <a:r>
              <a:rPr lang="en-US" b="1" i="1" dirty="0" err="1" smtClean="0">
                <a:solidFill>
                  <a:schemeClr val="bg1"/>
                </a:solidFill>
                <a:latin typeface="Arial" pitchFamily="34" charset="0"/>
              </a:rPr>
              <a:t>données</a:t>
            </a:r>
            <a:r>
              <a:rPr lang="en-US" b="1" i="1" dirty="0" smtClean="0">
                <a:solidFill>
                  <a:schemeClr val="bg1"/>
                </a:solidFill>
                <a:latin typeface="Arial" pitchFamily="34" charset="0"/>
              </a:rPr>
              <a:t> alternatives, </a:t>
            </a:r>
            <a:r>
              <a:rPr lang="en-US" b="1" i="1" dirty="0" err="1" smtClean="0">
                <a:solidFill>
                  <a:schemeClr val="bg1"/>
                </a:solidFill>
                <a:latin typeface="Arial" pitchFamily="34" charset="0"/>
              </a:rPr>
              <a:t>il</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n’est</a:t>
            </a:r>
            <a:r>
              <a:rPr lang="en-US" b="1" i="1" dirty="0" smtClean="0">
                <a:solidFill>
                  <a:schemeClr val="bg1"/>
                </a:solidFill>
                <a:latin typeface="Arial" pitchFamily="34" charset="0"/>
              </a:rPr>
              <a:t> pas </a:t>
            </a:r>
            <a:r>
              <a:rPr lang="en-US" b="1" i="1" dirty="0" err="1" smtClean="0">
                <a:solidFill>
                  <a:schemeClr val="bg1"/>
                </a:solidFill>
                <a:latin typeface="Arial" pitchFamily="34" charset="0"/>
              </a:rPr>
              <a:t>nécessaire</a:t>
            </a:r>
            <a:r>
              <a:rPr lang="en-US" b="1" i="1" dirty="0" smtClean="0">
                <a:solidFill>
                  <a:schemeClr val="bg1"/>
                </a:solidFill>
                <a:latin typeface="Arial" pitchFamily="34" charset="0"/>
              </a:rPr>
              <a:t> de </a:t>
            </a:r>
            <a:r>
              <a:rPr lang="en-US" b="1" i="1" dirty="0" err="1" smtClean="0">
                <a:solidFill>
                  <a:schemeClr val="bg1"/>
                </a:solidFill>
                <a:latin typeface="Arial" pitchFamily="34" charset="0"/>
              </a:rPr>
              <a:t>saisir</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ces</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données</a:t>
            </a:r>
            <a:endParaRPr lang="en-US" b="1" i="1"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1916832"/>
            <a:ext cx="8208912" cy="194421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INDICATEURS</a:t>
            </a:r>
            <a:endParaRPr lang="en-US" sz="8000" dirty="0"/>
          </a:p>
        </p:txBody>
      </p:sp>
      <p:sp>
        <p:nvSpPr>
          <p:cNvPr id="3" name="Rounded Rectangle 2"/>
          <p:cNvSpPr/>
          <p:nvPr/>
        </p:nvSpPr>
        <p:spPr>
          <a:xfrm>
            <a:off x="6372200" y="4509120"/>
            <a:ext cx="2304256" cy="12241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726"/>
            <a:ext cx="8229600" cy="562074"/>
          </a:xfrm>
        </p:spPr>
        <p:txBody>
          <a:bodyPr/>
          <a:lstStyle/>
          <a:p>
            <a:r>
              <a:rPr lang="en-US" dirty="0" smtClean="0"/>
              <a:t>Prix de </a:t>
            </a:r>
            <a:r>
              <a:rPr lang="en-US" dirty="0" err="1" smtClean="0"/>
              <a:t>parité</a:t>
            </a:r>
            <a:r>
              <a:rPr lang="en-US" dirty="0" smtClean="0"/>
              <a:t> </a:t>
            </a:r>
            <a:r>
              <a:rPr lang="en-US" dirty="0" err="1" smtClean="0"/>
              <a:t>observés</a:t>
            </a:r>
            <a:r>
              <a:rPr lang="en-US" dirty="0" smtClean="0"/>
              <a:t> et de </a:t>
            </a:r>
            <a:r>
              <a:rPr lang="en-US" dirty="0" err="1" smtClean="0"/>
              <a:t>référence</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664216"/>
            <a:ext cx="9144000" cy="5786199"/>
          </a:xfrm>
          <a:prstGeom prst="rect">
            <a:avLst/>
          </a:prstGeom>
          <a:solidFill>
            <a:schemeClr val="bg1"/>
          </a:solidFill>
        </p:spPr>
        <p:txBody>
          <a:bodyPr wrap="square">
            <a:spAutoFit/>
          </a:bodyPr>
          <a:lstStyle/>
          <a:p>
            <a:pPr marL="511175" lvl="1" indent="-344488">
              <a:spcAft>
                <a:spcPts val="1200"/>
              </a:spcAft>
              <a:buFont typeface="Wingdings" pitchFamily="2" charset="2"/>
              <a:buChar char="§"/>
            </a:pPr>
            <a:r>
              <a:rPr lang="en-US" dirty="0" smtClean="0">
                <a:latin typeface="Arial" pitchFamily="34" charset="0"/>
              </a:rPr>
              <a:t>Avec les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saisies</a:t>
            </a:r>
            <a:r>
              <a:rPr lang="en-US" dirty="0" smtClean="0">
                <a:latin typeface="Arial" pitchFamily="34" charset="0"/>
              </a:rPr>
              <a:t> nous </a:t>
            </a:r>
            <a:r>
              <a:rPr lang="en-US" dirty="0" err="1" smtClean="0">
                <a:latin typeface="Arial" pitchFamily="34" charset="0"/>
              </a:rPr>
              <a:t>pouvons</a:t>
            </a:r>
            <a:r>
              <a:rPr lang="en-US" dirty="0" smtClean="0">
                <a:latin typeface="Arial" pitchFamily="34" charset="0"/>
              </a:rPr>
              <a:t> </a:t>
            </a:r>
            <a:r>
              <a:rPr lang="en-US" dirty="0" err="1" smtClean="0">
                <a:latin typeface="Arial" pitchFamily="34" charset="0"/>
              </a:rPr>
              <a:t>calculer</a:t>
            </a:r>
            <a:r>
              <a:rPr lang="en-US" dirty="0" smtClean="0">
                <a:latin typeface="Arial" pitchFamily="34" charset="0"/>
              </a:rPr>
              <a:t> 3 prix </a:t>
            </a:r>
            <a:r>
              <a:rPr lang="en-US" dirty="0" err="1" smtClean="0">
                <a:latin typeface="Arial" pitchFamily="34" charset="0"/>
              </a:rPr>
              <a:t>principaux</a:t>
            </a:r>
            <a:r>
              <a:rPr lang="en-US" dirty="0" smtClean="0">
                <a:latin typeface="Arial" pitchFamily="34" charset="0"/>
              </a:rPr>
              <a:t>:</a:t>
            </a:r>
          </a:p>
          <a:p>
            <a:pPr marL="511175" lvl="2" indent="-344488">
              <a:spcAft>
                <a:spcPts val="1200"/>
              </a:spcAft>
              <a:buFont typeface="Wingdings" pitchFamily="2" charset="2"/>
              <a:buChar char="§"/>
            </a:pPr>
            <a:r>
              <a:rPr lang="en-US" b="1" dirty="0" smtClean="0">
                <a:latin typeface="Arial" pitchFamily="34" charset="0"/>
              </a:rPr>
              <a:t>Prix </a:t>
            </a:r>
            <a:r>
              <a:rPr lang="en-US" b="1" dirty="0" err="1" smtClean="0">
                <a:latin typeface="Arial" pitchFamily="34" charset="0"/>
              </a:rPr>
              <a:t>frontière</a:t>
            </a:r>
            <a:r>
              <a:rPr lang="en-US" b="1" dirty="0" smtClean="0">
                <a:latin typeface="Arial" pitchFamily="34" charset="0"/>
              </a:rPr>
              <a:t>:</a:t>
            </a:r>
            <a:r>
              <a:rPr lang="en-US" dirty="0" smtClean="0">
                <a:latin typeface="Arial" pitchFamily="34" charset="0"/>
              </a:rPr>
              <a:t> Prix </a:t>
            </a:r>
            <a:r>
              <a:rPr lang="en-US" dirty="0" err="1" smtClean="0">
                <a:latin typeface="Arial" pitchFamily="34" charset="0"/>
              </a:rPr>
              <a:t>étalon</a:t>
            </a:r>
            <a:r>
              <a:rPr lang="en-US" dirty="0" smtClean="0">
                <a:latin typeface="Arial" pitchFamily="34" charset="0"/>
              </a:rPr>
              <a:t> en devise locale [</a:t>
            </a:r>
            <a:r>
              <a:rPr lang="en-US" dirty="0" err="1" smtClean="0">
                <a:latin typeface="Arial" pitchFamily="34" charset="0"/>
              </a:rPr>
              <a:t>P</a:t>
            </a:r>
            <a:r>
              <a:rPr lang="en-US" baseline="-25000" dirty="0" err="1" smtClean="0">
                <a:latin typeface="Arial" pitchFamily="34" charset="0"/>
              </a:rPr>
              <a:t>b</a:t>
            </a:r>
            <a:r>
              <a:rPr lang="en-US" baseline="-25000" dirty="0" smtClean="0">
                <a:latin typeface="Arial" pitchFamily="34" charset="0"/>
              </a:rPr>
              <a:t>(</a:t>
            </a:r>
            <a:r>
              <a:rPr lang="en-US" baseline="-25000" dirty="0" err="1" smtClean="0">
                <a:latin typeface="Arial" pitchFamily="34" charset="0"/>
              </a:rPr>
              <a:t>int</a:t>
            </a:r>
            <a:r>
              <a:rPr lang="en-US" baseline="-25000" dirty="0" smtClean="0">
                <a:latin typeface="Arial" pitchFamily="34" charset="0"/>
              </a:rPr>
              <a:t>$)</a:t>
            </a:r>
            <a:r>
              <a:rPr lang="en-US" dirty="0" smtClean="0">
                <a:latin typeface="Arial" pitchFamily="34" charset="0"/>
              </a:rPr>
              <a:t> * TC]</a:t>
            </a:r>
          </a:p>
          <a:p>
            <a:pPr marL="511175" lvl="2" indent="-344488">
              <a:spcAft>
                <a:spcPts val="1200"/>
              </a:spcAft>
              <a:buFont typeface="Wingdings" pitchFamily="2" charset="2"/>
              <a:buChar char="§"/>
            </a:pPr>
            <a:r>
              <a:rPr lang="en-US" b="1" dirty="0" smtClean="0">
                <a:latin typeface="Arial" pitchFamily="34" charset="0"/>
              </a:rPr>
              <a:t>Prix de </a:t>
            </a:r>
            <a:r>
              <a:rPr lang="en-US" b="1" dirty="0" err="1" smtClean="0">
                <a:latin typeface="Arial" pitchFamily="34" charset="0"/>
              </a:rPr>
              <a:t>référence</a:t>
            </a:r>
            <a:r>
              <a:rPr lang="en-US" b="1" dirty="0" smtClean="0">
                <a:latin typeface="Arial" pitchFamily="34" charset="0"/>
              </a:rPr>
              <a:t> au point de </a:t>
            </a:r>
            <a:r>
              <a:rPr lang="en-US" b="1" dirty="0" err="1" smtClean="0">
                <a:latin typeface="Arial" pitchFamily="34" charset="0"/>
              </a:rPr>
              <a:t>compétition</a:t>
            </a:r>
            <a:r>
              <a:rPr lang="en-US" b="1" dirty="0" smtClean="0">
                <a:latin typeface="Arial" pitchFamily="34" charset="0"/>
              </a:rPr>
              <a:t>: </a:t>
            </a:r>
            <a:r>
              <a:rPr lang="en-US" dirty="0" smtClean="0">
                <a:latin typeface="Arial" pitchFamily="34" charset="0"/>
              </a:rPr>
              <a:t>prix </a:t>
            </a:r>
            <a:r>
              <a:rPr lang="en-US" dirty="0" err="1" smtClean="0">
                <a:latin typeface="Arial" pitchFamily="34" charset="0"/>
              </a:rPr>
              <a:t>frontière</a:t>
            </a:r>
            <a:r>
              <a:rPr lang="en-US" dirty="0" smtClean="0">
                <a:latin typeface="Arial" pitchFamily="34" charset="0"/>
              </a:rPr>
              <a:t> plus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moins</a:t>
            </a:r>
            <a:r>
              <a:rPr lang="en-US" dirty="0" smtClean="0">
                <a:latin typeface="Arial" pitchFamily="34" charset="0"/>
              </a:rPr>
              <a:t> les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au point de </a:t>
            </a:r>
            <a:r>
              <a:rPr lang="en-US" dirty="0" err="1" smtClean="0">
                <a:latin typeface="Arial" pitchFamily="34" charset="0"/>
              </a:rPr>
              <a:t>compétition</a:t>
            </a:r>
            <a:r>
              <a:rPr lang="en-US" dirty="0" smtClean="0">
                <a:latin typeface="Arial" pitchFamily="34" charset="0"/>
              </a:rPr>
              <a:t> </a:t>
            </a:r>
          </a:p>
          <a:p>
            <a:pPr marL="968375" lvl="4" indent="-344488">
              <a:spcAft>
                <a:spcPts val="1200"/>
              </a:spcAft>
              <a:buFont typeface="Wingdings" pitchFamily="2" charset="2"/>
              <a:buChar char="§"/>
            </a:pPr>
            <a:r>
              <a:rPr lang="en-US" b="1" dirty="0" smtClean="0">
                <a:latin typeface="Arial" pitchFamily="34" charset="0"/>
              </a:rPr>
              <a:t>IMPORTATIONS :</a:t>
            </a:r>
            <a:r>
              <a:rPr lang="en-US" dirty="0" smtClean="0">
                <a:latin typeface="Arial" pitchFamily="34" charset="0"/>
              </a:rPr>
              <a:t> </a:t>
            </a:r>
            <a:r>
              <a:rPr lang="en-US" dirty="0" err="1" smtClean="0">
                <a:latin typeface="Arial" pitchFamily="34" charset="0"/>
              </a:rPr>
              <a:t>P</a:t>
            </a:r>
            <a:r>
              <a:rPr lang="en-US" baseline="-25000" dirty="0" err="1" smtClean="0">
                <a:latin typeface="Arial" pitchFamily="34" charset="0"/>
              </a:rPr>
              <a:t>b</a:t>
            </a:r>
            <a:r>
              <a:rPr lang="en-US" baseline="-25000" dirty="0" smtClean="0">
                <a:latin typeface="Arial" pitchFamily="34" charset="0"/>
              </a:rPr>
              <a:t>(loc$) </a:t>
            </a:r>
            <a:r>
              <a:rPr lang="en-US" dirty="0" smtClean="0">
                <a:latin typeface="Arial" pitchFamily="34" charset="0"/>
              </a:rPr>
              <a:t>+ </a:t>
            </a:r>
            <a:r>
              <a:rPr lang="en-US" dirty="0" err="1" smtClean="0">
                <a:latin typeface="Arial" pitchFamily="34" charset="0"/>
              </a:rPr>
              <a:t>Ac</a:t>
            </a:r>
            <a:r>
              <a:rPr lang="en-US" baseline="-25000" dirty="0" err="1" smtClean="0">
                <a:latin typeface="Arial" pitchFamily="34" charset="0"/>
              </a:rPr>
              <a:t>wh</a:t>
            </a:r>
            <a:endParaRPr lang="en-US" baseline="-25000" dirty="0" smtClean="0">
              <a:latin typeface="Arial" pitchFamily="34" charset="0"/>
            </a:endParaRPr>
          </a:p>
          <a:p>
            <a:pPr marL="968375" lvl="4" indent="-344488">
              <a:spcAft>
                <a:spcPts val="1200"/>
              </a:spcAft>
              <a:buFont typeface="Wingdings" pitchFamily="2" charset="2"/>
              <a:buChar char="§"/>
            </a:pPr>
            <a:r>
              <a:rPr lang="en-US" b="1" dirty="0" smtClean="0">
                <a:latin typeface="Arial" pitchFamily="34" charset="0"/>
              </a:rPr>
              <a:t>EXPORTATIONS : </a:t>
            </a:r>
            <a:r>
              <a:rPr lang="en-US" dirty="0" err="1" smtClean="0">
                <a:latin typeface="Arial" pitchFamily="34" charset="0"/>
              </a:rPr>
              <a:t>P</a:t>
            </a:r>
            <a:r>
              <a:rPr lang="en-US" baseline="-25000" dirty="0" err="1" smtClean="0">
                <a:latin typeface="Arial" pitchFamily="34" charset="0"/>
              </a:rPr>
              <a:t>b</a:t>
            </a:r>
            <a:r>
              <a:rPr lang="en-US" baseline="-25000" dirty="0" smtClean="0">
                <a:latin typeface="Arial" pitchFamily="34" charset="0"/>
              </a:rPr>
              <a:t>(loc$) </a:t>
            </a:r>
            <a:r>
              <a:rPr lang="en-US" dirty="0" smtClean="0">
                <a:latin typeface="Arial" pitchFamily="34" charset="0"/>
              </a:rPr>
              <a:t>- </a:t>
            </a:r>
            <a:r>
              <a:rPr lang="en-US" dirty="0" err="1" smtClean="0">
                <a:latin typeface="Arial" pitchFamily="34" charset="0"/>
              </a:rPr>
              <a:t>Ac</a:t>
            </a:r>
            <a:r>
              <a:rPr lang="en-US" baseline="-25000" dirty="0" err="1" smtClean="0">
                <a:latin typeface="Arial" pitchFamily="34" charset="0"/>
              </a:rPr>
              <a:t>wh</a:t>
            </a:r>
            <a:endParaRPr lang="en-US" baseline="-25000" dirty="0" smtClean="0">
              <a:latin typeface="Arial" pitchFamily="34" charset="0"/>
            </a:endParaRPr>
          </a:p>
          <a:p>
            <a:pPr marL="511175" lvl="2" indent="-344488">
              <a:spcAft>
                <a:spcPts val="1200"/>
              </a:spcAft>
              <a:buFont typeface="Wingdings" pitchFamily="2" charset="2"/>
              <a:buChar char="§"/>
            </a:pPr>
            <a:r>
              <a:rPr lang="en-US" b="1" dirty="0" smtClean="0">
                <a:latin typeface="Arial" pitchFamily="34" charset="0"/>
              </a:rPr>
              <a:t>Prix de </a:t>
            </a:r>
            <a:r>
              <a:rPr lang="en-US" b="1" dirty="0" err="1" smtClean="0">
                <a:latin typeface="Arial" pitchFamily="34" charset="0"/>
              </a:rPr>
              <a:t>référence</a:t>
            </a:r>
            <a:r>
              <a:rPr lang="en-US" b="1" dirty="0" smtClean="0">
                <a:latin typeface="Arial" pitchFamily="34" charset="0"/>
              </a:rPr>
              <a:t> </a:t>
            </a:r>
            <a:r>
              <a:rPr lang="en-US" b="1" dirty="0" err="1" smtClean="0">
                <a:latin typeface="Arial" pitchFamily="34" charset="0"/>
              </a:rPr>
              <a:t>producteur</a:t>
            </a:r>
            <a:r>
              <a:rPr lang="en-US" b="1" dirty="0" smtClean="0">
                <a:latin typeface="Arial" pitchFamily="34" charset="0"/>
              </a:rPr>
              <a:t>: </a:t>
            </a:r>
            <a:r>
              <a:rPr lang="en-US" dirty="0" smtClean="0">
                <a:latin typeface="Arial" pitchFamily="34" charset="0"/>
              </a:rPr>
              <a:t>le prix de </a:t>
            </a:r>
            <a:r>
              <a:rPr lang="en-US" dirty="0" err="1" smtClean="0">
                <a:latin typeface="Arial" pitchFamily="34" charset="0"/>
              </a:rPr>
              <a:t>référence</a:t>
            </a:r>
            <a:r>
              <a:rPr lang="en-US" dirty="0" smtClean="0">
                <a:latin typeface="Arial" pitchFamily="34" charset="0"/>
              </a:rPr>
              <a:t> au point de </a:t>
            </a:r>
            <a:r>
              <a:rPr lang="en-US" dirty="0" err="1" smtClean="0">
                <a:latin typeface="Arial" pitchFamily="34" charset="0"/>
              </a:rPr>
              <a:t>compétition</a:t>
            </a:r>
            <a:r>
              <a:rPr lang="en-US" dirty="0" smtClean="0">
                <a:latin typeface="Arial" pitchFamily="34" charset="0"/>
              </a:rPr>
              <a:t> plus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moins</a:t>
            </a:r>
            <a:r>
              <a:rPr lang="en-US" dirty="0" smtClean="0">
                <a:latin typeface="Arial" pitchFamily="34" charset="0"/>
              </a:rPr>
              <a:t> les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à la </a:t>
            </a:r>
            <a:r>
              <a:rPr lang="en-US" dirty="0" err="1" smtClean="0">
                <a:latin typeface="Arial" pitchFamily="34" charset="0"/>
              </a:rPr>
              <a:t>ferme</a:t>
            </a:r>
            <a:endParaRPr lang="en-US" dirty="0" smtClean="0">
              <a:latin typeface="Arial" pitchFamily="34" charset="0"/>
            </a:endParaRPr>
          </a:p>
          <a:p>
            <a:pPr marL="968375" lvl="4" indent="-344488">
              <a:spcAft>
                <a:spcPts val="1200"/>
              </a:spcAft>
              <a:buFont typeface="Wingdings" pitchFamily="2" charset="2"/>
              <a:buChar char="§"/>
            </a:pPr>
            <a:r>
              <a:rPr lang="en-US" b="1" dirty="0" smtClean="0">
                <a:latin typeface="Arial" pitchFamily="34" charset="0"/>
              </a:rPr>
              <a:t>IMPORTATIONS:</a:t>
            </a:r>
            <a:r>
              <a:rPr lang="en-US" dirty="0" smtClean="0">
                <a:latin typeface="Arial" pitchFamily="34" charset="0"/>
              </a:rPr>
              <a:t> </a:t>
            </a:r>
            <a:r>
              <a:rPr lang="en-US" dirty="0" err="1" smtClean="0">
                <a:latin typeface="Arial" pitchFamily="34" charset="0"/>
              </a:rPr>
              <a:t>RP</a:t>
            </a:r>
            <a:r>
              <a:rPr lang="en-US" baseline="-25000" dirty="0" err="1" smtClean="0">
                <a:latin typeface="Arial" pitchFamily="34" charset="0"/>
              </a:rPr>
              <a:t>wh</a:t>
            </a:r>
            <a:r>
              <a:rPr lang="en-US" baseline="-25000" dirty="0" smtClean="0">
                <a:latin typeface="Arial" pitchFamily="34" charset="0"/>
              </a:rPr>
              <a:t> </a:t>
            </a:r>
            <a:r>
              <a:rPr lang="en-US" dirty="0" smtClean="0">
                <a:latin typeface="Arial" pitchFamily="34" charset="0"/>
              </a:rPr>
              <a:t>- </a:t>
            </a:r>
            <a:r>
              <a:rPr lang="en-US" dirty="0" err="1" smtClean="0">
                <a:latin typeface="Arial" pitchFamily="34" charset="0"/>
              </a:rPr>
              <a:t>Ac</a:t>
            </a:r>
            <a:r>
              <a:rPr lang="en-US" baseline="-25000" dirty="0" err="1" smtClean="0">
                <a:latin typeface="Arial" pitchFamily="34" charset="0"/>
              </a:rPr>
              <a:t>fg</a:t>
            </a:r>
            <a:endParaRPr lang="en-US" baseline="-25000" dirty="0" smtClean="0">
              <a:latin typeface="Arial" pitchFamily="34" charset="0"/>
            </a:endParaRPr>
          </a:p>
          <a:p>
            <a:pPr marL="968375" lvl="4" indent="-344488">
              <a:spcAft>
                <a:spcPts val="1200"/>
              </a:spcAft>
              <a:buFont typeface="Wingdings" pitchFamily="2" charset="2"/>
              <a:buChar char="§"/>
            </a:pPr>
            <a:r>
              <a:rPr lang="en-US" b="1" dirty="0" smtClean="0">
                <a:latin typeface="Arial" pitchFamily="34" charset="0"/>
              </a:rPr>
              <a:t>EXPORTATIONS: </a:t>
            </a:r>
            <a:r>
              <a:rPr lang="en-US" dirty="0" err="1" smtClean="0">
                <a:latin typeface="Arial" pitchFamily="34" charset="0"/>
              </a:rPr>
              <a:t>RP</a:t>
            </a:r>
            <a:r>
              <a:rPr lang="en-US" baseline="-25000" dirty="0" err="1" smtClean="0">
                <a:latin typeface="Arial" pitchFamily="34" charset="0"/>
              </a:rPr>
              <a:t>wh</a:t>
            </a:r>
            <a:r>
              <a:rPr lang="en-US" baseline="-25000" dirty="0" smtClean="0">
                <a:latin typeface="Arial" pitchFamily="34" charset="0"/>
              </a:rPr>
              <a:t> </a:t>
            </a:r>
            <a:r>
              <a:rPr lang="en-US" dirty="0" smtClean="0">
                <a:latin typeface="Arial" pitchFamily="34" charset="0"/>
              </a:rPr>
              <a:t>– </a:t>
            </a:r>
            <a:r>
              <a:rPr lang="en-US" dirty="0" err="1" smtClean="0">
                <a:latin typeface="Arial" pitchFamily="34" charset="0"/>
              </a:rPr>
              <a:t>Ac</a:t>
            </a:r>
            <a:r>
              <a:rPr lang="en-US" baseline="-25000" dirty="0" err="1" smtClean="0">
                <a:latin typeface="Arial" pitchFamily="34" charset="0"/>
              </a:rPr>
              <a:t>fg</a:t>
            </a:r>
            <a:endParaRPr lang="en-US" baseline="-25000" dirty="0" smtClean="0">
              <a:latin typeface="Arial" pitchFamily="34" charset="0"/>
            </a:endParaRPr>
          </a:p>
          <a:p>
            <a:pPr marL="511175" lvl="1" indent="-344488">
              <a:spcAft>
                <a:spcPts val="1200"/>
              </a:spcAft>
              <a:buFont typeface="Wingdings" pitchFamily="2" charset="2"/>
              <a:buChar char="§"/>
            </a:pPr>
            <a:r>
              <a:rPr lang="en-US" dirty="0" err="1" smtClean="0">
                <a:latin typeface="Arial" pitchFamily="34" charset="0"/>
              </a:rPr>
              <a:t>Selon</a:t>
            </a:r>
            <a:r>
              <a:rPr lang="en-US" dirty="0" smtClean="0">
                <a:latin typeface="Arial" pitchFamily="34" charset="0"/>
              </a:rPr>
              <a:t> </a:t>
            </a:r>
            <a:r>
              <a:rPr lang="en-US" dirty="0" err="1" smtClean="0">
                <a:latin typeface="Arial" pitchFamily="34" charset="0"/>
              </a:rPr>
              <a:t>qu’on</a:t>
            </a:r>
            <a:r>
              <a:rPr lang="en-US" dirty="0" smtClean="0">
                <a:latin typeface="Arial" pitchFamily="34" charset="0"/>
              </a:rPr>
              <a:t> </a:t>
            </a:r>
            <a:r>
              <a:rPr lang="en-US" dirty="0" err="1" smtClean="0">
                <a:latin typeface="Arial" pitchFamily="34" charset="0"/>
              </a:rPr>
              <a:t>utilise</a:t>
            </a:r>
            <a:r>
              <a:rPr lang="en-US" dirty="0" smtClean="0">
                <a:latin typeface="Arial" pitchFamily="34" charset="0"/>
              </a:rPr>
              <a:t> les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alternatives, </a:t>
            </a:r>
            <a:r>
              <a:rPr lang="en-US" dirty="0" err="1" smtClean="0">
                <a:latin typeface="Arial" pitchFamily="34" charset="0"/>
              </a:rPr>
              <a:t>ces</a:t>
            </a:r>
            <a:r>
              <a:rPr lang="en-US" dirty="0" smtClean="0">
                <a:latin typeface="Arial" pitchFamily="34" charset="0"/>
              </a:rPr>
              <a:t> prix </a:t>
            </a:r>
            <a:r>
              <a:rPr lang="en-US" dirty="0" err="1" smtClean="0">
                <a:latin typeface="Arial" pitchFamily="34" charset="0"/>
              </a:rPr>
              <a:t>sont</a:t>
            </a:r>
            <a:r>
              <a:rPr lang="en-US" dirty="0" smtClean="0">
                <a:latin typeface="Arial" pitchFamily="34" charset="0"/>
              </a:rPr>
              <a:t> </a:t>
            </a:r>
            <a:r>
              <a:rPr lang="en-US" dirty="0" err="1" smtClean="0">
                <a:latin typeface="Arial" pitchFamily="34" charset="0"/>
              </a:rPr>
              <a:t>intitulés</a:t>
            </a:r>
            <a:r>
              <a:rPr lang="en-US" dirty="0" smtClean="0">
                <a:latin typeface="Arial" pitchFamily="34" charset="0"/>
              </a:rPr>
              <a:t> “</a:t>
            </a:r>
            <a:r>
              <a:rPr lang="en-US" dirty="0" err="1" smtClean="0">
                <a:latin typeface="Arial" pitchFamily="34" charset="0"/>
              </a:rPr>
              <a:t>observés</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parit</a:t>
            </a:r>
            <a:r>
              <a:rPr lang="es-ES" dirty="0" smtClean="0">
                <a:latin typeface="Arial" pitchFamily="34" charset="0"/>
              </a:rPr>
              <a:t>é</a:t>
            </a:r>
            <a:r>
              <a:rPr lang="en-US" dirty="0" smtClean="0">
                <a:latin typeface="Arial" pitchFamily="34" charset="0"/>
              </a:rPr>
              <a:t>”</a:t>
            </a:r>
          </a:p>
          <a:p>
            <a:pPr marL="968375" lvl="3" indent="-344488">
              <a:spcAft>
                <a:spcPts val="1200"/>
              </a:spcAft>
              <a:buFont typeface="Wingdings" pitchFamily="2" charset="2"/>
              <a:buChar char="§"/>
            </a:pPr>
            <a:r>
              <a:rPr lang="en-US" dirty="0" smtClean="0">
                <a:latin typeface="Arial" pitchFamily="34" charset="0"/>
              </a:rPr>
              <a:t>Si </a:t>
            </a:r>
            <a:r>
              <a:rPr lang="en-US" dirty="0" err="1" smtClean="0">
                <a:latin typeface="Arial" pitchFamily="34" charset="0"/>
              </a:rPr>
              <a:t>aucune</a:t>
            </a:r>
            <a:r>
              <a:rPr lang="en-US" dirty="0" smtClean="0">
                <a:latin typeface="Arial" pitchFamily="34" charset="0"/>
              </a:rPr>
              <a:t> </a:t>
            </a:r>
            <a:r>
              <a:rPr lang="en-US" dirty="0" err="1" smtClean="0">
                <a:latin typeface="Arial" pitchFamily="34" charset="0"/>
              </a:rPr>
              <a:t>donnée</a:t>
            </a:r>
            <a:r>
              <a:rPr lang="en-US" dirty="0" smtClean="0">
                <a:latin typeface="Arial" pitchFamily="34" charset="0"/>
              </a:rPr>
              <a:t> </a:t>
            </a:r>
            <a:r>
              <a:rPr lang="en-US" dirty="0" err="1" smtClean="0">
                <a:latin typeface="Arial" pitchFamily="34" charset="0"/>
              </a:rPr>
              <a:t>n’est</a:t>
            </a:r>
            <a:r>
              <a:rPr lang="en-US" dirty="0" smtClean="0">
                <a:latin typeface="Arial" pitchFamily="34" charset="0"/>
              </a:rPr>
              <a:t> </a:t>
            </a:r>
            <a:r>
              <a:rPr lang="en-US" dirty="0" err="1" smtClean="0">
                <a:latin typeface="Arial" pitchFamily="34" charset="0"/>
              </a:rPr>
              <a:t>disponible</a:t>
            </a:r>
            <a:r>
              <a:rPr lang="en-US" dirty="0" smtClean="0">
                <a:latin typeface="Arial" pitchFamily="34" charset="0"/>
              </a:rPr>
              <a:t> pour les concepts </a:t>
            </a:r>
            <a:r>
              <a:rPr lang="en-US" dirty="0" err="1" smtClean="0">
                <a:latin typeface="Arial" pitchFamily="34" charset="0"/>
              </a:rPr>
              <a:t>alternatifs</a:t>
            </a:r>
            <a:r>
              <a:rPr lang="en-US" dirty="0" smtClean="0">
                <a:latin typeface="Arial" pitchFamily="34" charset="0"/>
              </a:rPr>
              <a:t>, la </a:t>
            </a:r>
            <a:r>
              <a:rPr lang="en-US" dirty="0" err="1" smtClean="0">
                <a:latin typeface="Arial" pitchFamily="34" charset="0"/>
              </a:rPr>
              <a:t>feuille</a:t>
            </a:r>
            <a:r>
              <a:rPr lang="en-US" dirty="0" smtClean="0">
                <a:latin typeface="Arial" pitchFamily="34" charset="0"/>
              </a:rPr>
              <a:t> de </a:t>
            </a:r>
            <a:r>
              <a:rPr lang="en-US" dirty="0" err="1" smtClean="0">
                <a:latin typeface="Arial" pitchFamily="34" charset="0"/>
              </a:rPr>
              <a:t>calcul</a:t>
            </a:r>
            <a:r>
              <a:rPr lang="en-US" dirty="0" smtClean="0">
                <a:latin typeface="Arial" pitchFamily="34" charset="0"/>
              </a:rPr>
              <a:t> Excel </a:t>
            </a:r>
            <a:r>
              <a:rPr lang="en-US" dirty="0" err="1" smtClean="0">
                <a:latin typeface="Arial" pitchFamily="34" charset="0"/>
              </a:rPr>
              <a:t>utilise</a:t>
            </a:r>
            <a:r>
              <a:rPr lang="en-US" dirty="0" smtClean="0">
                <a:latin typeface="Arial" pitchFamily="34" charset="0"/>
              </a:rPr>
              <a:t> les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endParaRPr lang="en-US" dirty="0" smtClean="0">
              <a:latin typeface="Arial" pitchFamily="34" charset="0"/>
            </a:endParaRPr>
          </a:p>
          <a:p>
            <a:pPr marL="1371600" lvl="2" indent="-457200">
              <a:spcAft>
                <a:spcPts val="1200"/>
              </a:spcAft>
              <a:buFont typeface="Wingdings" pitchFamily="2" charset="2"/>
              <a:buChar char="§"/>
            </a:pPr>
            <a:endParaRPr lang="en-US" b="1" dirty="0"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1764102"/>
            <a:ext cx="777584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L’analyse</a:t>
            </a:r>
            <a:r>
              <a:rPr lang="en-US" dirty="0" smtClean="0">
                <a:latin typeface="Arial" pitchFamily="34" charset="0"/>
              </a:rPr>
              <a:t> </a:t>
            </a:r>
            <a:r>
              <a:rPr lang="en-US" dirty="0" err="1" smtClean="0">
                <a:latin typeface="Arial" pitchFamily="34" charset="0"/>
              </a:rPr>
              <a:t>précédente</a:t>
            </a:r>
            <a:r>
              <a:rPr lang="en-US" dirty="0" smtClean="0">
                <a:latin typeface="Arial" pitchFamily="34" charset="0"/>
              </a:rPr>
              <a:t> </a:t>
            </a:r>
            <a:r>
              <a:rPr lang="en-US" dirty="0" err="1" smtClean="0">
                <a:latin typeface="Arial" pitchFamily="34" charset="0"/>
              </a:rPr>
              <a:t>considère</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les </a:t>
            </a:r>
            <a:r>
              <a:rPr lang="en-US" dirty="0" err="1" smtClean="0">
                <a:latin typeface="Arial" pitchFamily="34" charset="0"/>
              </a:rPr>
              <a:t>marchés</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le pays ne </a:t>
            </a:r>
            <a:r>
              <a:rPr lang="en-US" dirty="0" err="1" smtClean="0">
                <a:latin typeface="Arial" pitchFamily="34" charset="0"/>
              </a:rPr>
              <a:t>connaissent</a:t>
            </a:r>
            <a:r>
              <a:rPr lang="en-US" dirty="0" smtClean="0">
                <a:latin typeface="Arial" pitchFamily="34" charset="0"/>
              </a:rPr>
              <a:t> </a:t>
            </a:r>
            <a:r>
              <a:rPr lang="en-US" dirty="0" err="1" smtClean="0">
                <a:latin typeface="Arial" pitchFamily="34" charset="0"/>
              </a:rPr>
              <a:t>aucune</a:t>
            </a:r>
            <a:r>
              <a:rPr lang="en-US" dirty="0" smtClean="0">
                <a:latin typeface="Arial" pitchFamily="34" charset="0"/>
              </a:rPr>
              <a:t> intervention </a:t>
            </a:r>
            <a:r>
              <a:rPr lang="en-US" dirty="0" err="1" smtClean="0">
                <a:latin typeface="Arial" pitchFamily="34" charset="0"/>
              </a:rPr>
              <a:t>politique</a:t>
            </a:r>
            <a:r>
              <a:rPr lang="en-US" dirty="0" smtClean="0">
                <a:latin typeface="Arial" pitchFamily="34" charset="0"/>
              </a:rPr>
              <a:t>; et </a:t>
            </a:r>
            <a:r>
              <a:rPr lang="en-US" dirty="0" err="1" smtClean="0">
                <a:latin typeface="Arial" pitchFamily="34" charset="0"/>
              </a:rPr>
              <a:t>utilise</a:t>
            </a:r>
            <a:r>
              <a:rPr lang="en-US" dirty="0" smtClean="0">
                <a:latin typeface="Arial" pitchFamily="34" charset="0"/>
              </a:rPr>
              <a:t> des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endParaRPr lang="en-US" dirty="0" smtClean="0">
              <a:latin typeface="Arial" pitchFamily="34" charset="0"/>
            </a:endParaRP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Les </a:t>
            </a:r>
            <a:r>
              <a:rPr lang="en-US" dirty="0" err="1" smtClean="0">
                <a:latin typeface="Arial" pitchFamily="34" charset="0"/>
              </a:rPr>
              <a:t>différentiels</a:t>
            </a:r>
            <a:r>
              <a:rPr lang="en-US" dirty="0" smtClean="0">
                <a:latin typeface="Arial" pitchFamily="34" charset="0"/>
              </a:rPr>
              <a:t> de prix </a:t>
            </a:r>
            <a:r>
              <a:rPr lang="en-US" dirty="0" err="1" smtClean="0">
                <a:latin typeface="Arial" pitchFamily="34" charset="0"/>
              </a:rPr>
              <a:t>peuvent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a:t>
            </a:r>
            <a:r>
              <a:rPr lang="en-US" dirty="0" err="1" smtClean="0">
                <a:latin typeface="Arial" pitchFamily="34" charset="0"/>
              </a:rPr>
              <a:t>examinés</a:t>
            </a:r>
            <a:r>
              <a:rPr lang="en-US" dirty="0" smtClean="0">
                <a:latin typeface="Arial" pitchFamily="34" charset="0"/>
              </a:rPr>
              <a:t> plus en </a:t>
            </a:r>
            <a:r>
              <a:rPr lang="en-US" dirty="0" err="1" smtClean="0">
                <a:latin typeface="Arial" pitchFamily="34" charset="0"/>
              </a:rPr>
              <a:t>profondeur</a:t>
            </a:r>
            <a:r>
              <a:rPr lang="en-US" dirty="0" smtClean="0">
                <a:latin typeface="Arial" pitchFamily="34" charset="0"/>
              </a:rPr>
              <a:t>, en </a:t>
            </a:r>
            <a:r>
              <a:rPr lang="en-US" dirty="0" err="1" smtClean="0">
                <a:latin typeface="Arial" pitchFamily="34" charset="0"/>
              </a:rPr>
              <a:t>effet</a:t>
            </a:r>
            <a:r>
              <a:rPr lang="en-US" dirty="0" smtClean="0">
                <a:latin typeface="Arial" pitchFamily="34" charset="0"/>
              </a:rPr>
              <a:t> </a:t>
            </a:r>
            <a:r>
              <a:rPr lang="en-US" dirty="0" err="1" smtClean="0">
                <a:latin typeface="Arial" pitchFamily="34" charset="0"/>
              </a:rPr>
              <a:t>certaines</a:t>
            </a:r>
            <a:r>
              <a:rPr lang="en-US" dirty="0" smtClean="0">
                <a:latin typeface="Arial" pitchFamily="34" charset="0"/>
              </a:rPr>
              <a:t> </a:t>
            </a:r>
            <a:r>
              <a:rPr lang="en-US" dirty="0" err="1" smtClean="0">
                <a:latin typeface="Arial" pitchFamily="34" charset="0"/>
              </a:rPr>
              <a:t>données</a:t>
            </a:r>
            <a:r>
              <a:rPr lang="en-US" dirty="0" smtClean="0">
                <a:latin typeface="Arial" pitchFamily="34" charset="0"/>
              </a:rPr>
              <a:t> </a:t>
            </a:r>
            <a:r>
              <a:rPr lang="en-US" dirty="0" err="1" smtClean="0">
                <a:latin typeface="Arial" pitchFamily="34" charset="0"/>
              </a:rPr>
              <a:t>observées</a:t>
            </a:r>
            <a:r>
              <a:rPr lang="en-US" dirty="0" smtClean="0">
                <a:latin typeface="Arial" pitchFamily="34" charset="0"/>
              </a:rPr>
              <a:t> (</a:t>
            </a:r>
            <a:r>
              <a:rPr lang="en-US" dirty="0" err="1" smtClean="0">
                <a:latin typeface="Arial" pitchFamily="34" charset="0"/>
              </a:rPr>
              <a:t>coûts</a:t>
            </a:r>
            <a:r>
              <a:rPr lang="en-US" dirty="0" smtClean="0">
                <a:latin typeface="Arial" pitchFamily="34" charset="0"/>
              </a:rPr>
              <a:t>, prix…) </a:t>
            </a:r>
            <a:r>
              <a:rPr lang="en-US" dirty="0" err="1" smtClean="0">
                <a:latin typeface="Arial" pitchFamily="34" charset="0"/>
              </a:rPr>
              <a:t>peuvent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a:t>
            </a:r>
            <a:r>
              <a:rPr lang="en-US" dirty="0" err="1" smtClean="0">
                <a:latin typeface="Arial" pitchFamily="34" charset="0"/>
              </a:rPr>
              <a:t>considérées</a:t>
            </a:r>
            <a:r>
              <a:rPr lang="en-US" dirty="0" smtClean="0">
                <a:latin typeface="Arial" pitchFamily="34" charset="0"/>
              </a:rPr>
              <a:t> </a:t>
            </a:r>
            <a:r>
              <a:rPr lang="en-US" dirty="0" err="1" smtClean="0">
                <a:latin typeface="Arial" pitchFamily="34" charset="0"/>
              </a:rPr>
              <a:t>comme</a:t>
            </a:r>
            <a:r>
              <a:rPr lang="en-US" dirty="0" smtClean="0">
                <a:latin typeface="Arial" pitchFamily="34" charset="0"/>
              </a:rPr>
              <a:t> “</a:t>
            </a:r>
            <a:r>
              <a:rPr lang="en-US" dirty="0" err="1" smtClean="0">
                <a:latin typeface="Arial" pitchFamily="34" charset="0"/>
              </a:rPr>
              <a:t>excessives</a:t>
            </a:r>
            <a:r>
              <a:rPr lang="en-US" dirty="0" smtClean="0">
                <a:latin typeface="Arial" pitchFamily="34" charset="0"/>
              </a:rPr>
              <a:t>”, et des prix </a:t>
            </a:r>
            <a:r>
              <a:rPr lang="en-US" dirty="0" err="1" smtClean="0">
                <a:latin typeface="Arial" pitchFamily="34" charset="0"/>
              </a:rPr>
              <a:t>ou</a:t>
            </a:r>
            <a:r>
              <a:rPr lang="en-US" dirty="0" smtClean="0">
                <a:latin typeface="Arial" pitchFamily="34" charset="0"/>
              </a:rPr>
              <a:t>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alternatifs</a:t>
            </a:r>
            <a:r>
              <a:rPr lang="en-US" dirty="0" smtClean="0">
                <a:latin typeface="Arial" pitchFamily="34" charset="0"/>
              </a:rPr>
              <a:t> </a:t>
            </a:r>
            <a:r>
              <a:rPr lang="en-US" dirty="0" err="1" smtClean="0">
                <a:latin typeface="Arial" pitchFamily="34" charset="0"/>
              </a:rPr>
              <a:t>peuvent</a:t>
            </a:r>
            <a:r>
              <a:rPr lang="en-US" dirty="0" smtClean="0">
                <a:latin typeface="Arial" pitchFamily="34" charset="0"/>
              </a:rPr>
              <a:t> </a:t>
            </a:r>
            <a:r>
              <a:rPr lang="en-US" dirty="0" err="1" smtClean="0">
                <a:latin typeface="Arial" pitchFamily="34" charset="0"/>
              </a:rPr>
              <a:t>alors</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a:t>
            </a:r>
            <a:r>
              <a:rPr lang="en-US" dirty="0" err="1" smtClean="0">
                <a:latin typeface="Arial" pitchFamily="34" charset="0"/>
              </a:rPr>
              <a:t>utilisés</a:t>
            </a:r>
            <a:r>
              <a:rPr lang="en-US" dirty="0" smtClean="0">
                <a:latin typeface="Arial" pitchFamily="34" charset="0"/>
              </a:rPr>
              <a:t>. </a:t>
            </a: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Ces</a:t>
            </a:r>
            <a:r>
              <a:rPr lang="en-US" dirty="0" smtClean="0">
                <a:latin typeface="Arial" pitchFamily="34" charset="0"/>
              </a:rPr>
              <a:t> </a:t>
            </a:r>
            <a:r>
              <a:rPr lang="en-US" dirty="0" err="1" smtClean="0">
                <a:latin typeface="Arial" pitchFamily="34" charset="0"/>
              </a:rPr>
              <a:t>coûts</a:t>
            </a:r>
            <a:r>
              <a:rPr lang="en-US" dirty="0" smtClean="0">
                <a:latin typeface="Arial" pitchFamily="34" charset="0"/>
              </a:rPr>
              <a:t> et prix “</a:t>
            </a:r>
            <a:r>
              <a:rPr lang="en-US" dirty="0" err="1" smtClean="0">
                <a:latin typeface="Arial" pitchFamily="34" charset="0"/>
              </a:rPr>
              <a:t>excessifs</a:t>
            </a:r>
            <a:r>
              <a:rPr lang="en-US" dirty="0" smtClean="0">
                <a:latin typeface="Arial" pitchFamily="34" charset="0"/>
              </a:rPr>
              <a:t>” </a:t>
            </a:r>
            <a:r>
              <a:rPr lang="en-US" dirty="0" err="1" smtClean="0">
                <a:latin typeface="Arial" pitchFamily="34" charset="0"/>
              </a:rPr>
              <a:t>peuvent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le </a:t>
            </a:r>
            <a:r>
              <a:rPr lang="en-US" dirty="0" err="1" smtClean="0">
                <a:latin typeface="Arial" pitchFamily="34" charset="0"/>
              </a:rPr>
              <a:t>résultats</a:t>
            </a:r>
            <a:r>
              <a:rPr lang="en-US" dirty="0" smtClean="0">
                <a:latin typeface="Arial" pitchFamily="34" charset="0"/>
              </a:rPr>
              <a:t> </a:t>
            </a:r>
            <a:r>
              <a:rPr lang="en-US" dirty="0" err="1" smtClean="0">
                <a:latin typeface="Arial" pitchFamily="34" charset="0"/>
              </a:rPr>
              <a:t>d’infrastructures</a:t>
            </a:r>
            <a:r>
              <a:rPr lang="en-US" dirty="0" smtClean="0">
                <a:latin typeface="Arial" pitchFamily="34" charset="0"/>
              </a:rPr>
              <a:t> en </a:t>
            </a:r>
            <a:r>
              <a:rPr lang="en-US" dirty="0" err="1" smtClean="0">
                <a:latin typeface="Arial" pitchFamily="34" charset="0"/>
              </a:rPr>
              <a:t>mauvais</a:t>
            </a:r>
            <a:r>
              <a:rPr lang="en-US" dirty="0" smtClean="0">
                <a:latin typeface="Arial" pitchFamily="34" charset="0"/>
              </a:rPr>
              <a:t> </a:t>
            </a:r>
            <a:r>
              <a:rPr lang="en-US" dirty="0" err="1" smtClean="0">
                <a:latin typeface="Arial" pitchFamily="34" charset="0"/>
              </a:rPr>
              <a:t>état</a:t>
            </a:r>
            <a:r>
              <a:rPr lang="en-US" dirty="0" smtClean="0">
                <a:latin typeface="Arial" pitchFamily="34" charset="0"/>
              </a:rPr>
              <a:t>, de </a:t>
            </a:r>
            <a:r>
              <a:rPr lang="en-US" dirty="0" err="1" smtClean="0">
                <a:latin typeface="Arial" pitchFamily="34" charset="0"/>
              </a:rPr>
              <a:t>coûts</a:t>
            </a:r>
            <a:r>
              <a:rPr lang="en-US" dirty="0" smtClean="0">
                <a:latin typeface="Arial" pitchFamily="34" charset="0"/>
              </a:rPr>
              <a:t> de transformation </a:t>
            </a:r>
            <a:r>
              <a:rPr lang="en-US" dirty="0" err="1" smtClean="0">
                <a:latin typeface="Arial" pitchFamily="34" charset="0"/>
              </a:rPr>
              <a:t>élevés</a:t>
            </a:r>
            <a:r>
              <a:rPr lang="en-US" dirty="0" smtClean="0">
                <a:latin typeface="Arial" pitchFamily="34" charset="0"/>
              </a:rPr>
              <a:t>, de </a:t>
            </a:r>
            <a:r>
              <a:rPr lang="en-US" dirty="0" err="1" smtClean="0">
                <a:latin typeface="Arial" pitchFamily="34" charset="0"/>
              </a:rPr>
              <a:t>pertes</a:t>
            </a:r>
            <a:r>
              <a:rPr lang="en-US" dirty="0" smtClean="0">
                <a:latin typeface="Arial" pitchFamily="34" charset="0"/>
              </a:rPr>
              <a:t> post-</a:t>
            </a:r>
            <a:r>
              <a:rPr lang="en-US" dirty="0" err="1" smtClean="0">
                <a:latin typeface="Arial" pitchFamily="34" charset="0"/>
              </a:rPr>
              <a:t>récoltes</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de structures de </a:t>
            </a:r>
            <a:r>
              <a:rPr lang="en-US" dirty="0" err="1" smtClean="0">
                <a:latin typeface="Arial" pitchFamily="34" charset="0"/>
              </a:rPr>
              <a:t>marché</a:t>
            </a:r>
            <a:r>
              <a:rPr lang="en-US" dirty="0" smtClean="0">
                <a:latin typeface="Arial" pitchFamily="34" charset="0"/>
              </a:rPr>
              <a:t> non-</a:t>
            </a:r>
            <a:r>
              <a:rPr lang="en-US" dirty="0" err="1" smtClean="0">
                <a:latin typeface="Arial" pitchFamily="34" charset="0"/>
              </a:rPr>
              <a:t>compétitives</a:t>
            </a:r>
            <a:endParaRPr lang="en-US" dirty="0" smtClean="0">
              <a:latin typeface="Arial" pitchFamily="34" charset="0"/>
            </a:endParaRP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Ceci</a:t>
            </a:r>
            <a:r>
              <a:rPr lang="en-US" dirty="0" smtClean="0">
                <a:latin typeface="Arial" pitchFamily="34" charset="0"/>
              </a:rPr>
              <a:t> nous </a:t>
            </a:r>
            <a:r>
              <a:rPr lang="en-US" dirty="0" err="1" smtClean="0">
                <a:latin typeface="Arial" pitchFamily="34" charset="0"/>
              </a:rPr>
              <a:t>pousse</a:t>
            </a:r>
            <a:r>
              <a:rPr lang="en-US" dirty="0" smtClean="0">
                <a:latin typeface="Arial" pitchFamily="34" charset="0"/>
              </a:rPr>
              <a:t> à </a:t>
            </a:r>
            <a:r>
              <a:rPr lang="en-US" dirty="0" err="1" smtClean="0">
                <a:latin typeface="Arial" pitchFamily="34" charset="0"/>
              </a:rPr>
              <a:t>revoir</a:t>
            </a:r>
            <a:r>
              <a:rPr lang="en-US" dirty="0" smtClean="0">
                <a:latin typeface="Arial" pitchFamily="34" charset="0"/>
              </a:rPr>
              <a:t> la structure des </a:t>
            </a:r>
            <a:r>
              <a:rPr lang="en-US" dirty="0" err="1" smtClean="0">
                <a:latin typeface="Arial" pitchFamily="34" charset="0"/>
              </a:rPr>
              <a:t>incitations</a:t>
            </a:r>
            <a:r>
              <a:rPr lang="en-US" dirty="0" smtClean="0">
                <a:latin typeface="Arial" pitchFamily="34" charset="0"/>
              </a:rPr>
              <a:t>/</a:t>
            </a:r>
            <a:r>
              <a:rPr lang="en-US" dirty="0" err="1" smtClean="0">
                <a:latin typeface="Arial" pitchFamily="34" charset="0"/>
              </a:rPr>
              <a:t>pénalisations</a:t>
            </a:r>
            <a:r>
              <a:rPr lang="en-US" dirty="0" smtClean="0">
                <a:latin typeface="Arial" pitchFamily="34" charset="0"/>
              </a:rPr>
              <a:t> et </a:t>
            </a:r>
            <a:r>
              <a:rPr lang="en-US" dirty="0" err="1" smtClean="0">
                <a:latin typeface="Arial" pitchFamily="34" charset="0"/>
              </a:rPr>
              <a:t>voir</a:t>
            </a:r>
            <a:r>
              <a:rPr lang="en-US" dirty="0" smtClean="0">
                <a:latin typeface="Arial" pitchFamily="34" charset="0"/>
              </a:rPr>
              <a:t> son </a:t>
            </a:r>
            <a:r>
              <a:rPr lang="en-US" dirty="0" err="1" smtClean="0">
                <a:latin typeface="Arial" pitchFamily="34" charset="0"/>
              </a:rPr>
              <a:t>fonctionnement</a:t>
            </a:r>
            <a:r>
              <a:rPr lang="en-US" dirty="0" smtClean="0">
                <a:latin typeface="Arial" pitchFamily="34" charset="0"/>
              </a:rPr>
              <a:t> sans </a:t>
            </a:r>
            <a:r>
              <a:rPr lang="en-US" dirty="0" err="1" smtClean="0">
                <a:latin typeface="Arial" pitchFamily="34" charset="0"/>
              </a:rPr>
              <a:t>ces</a:t>
            </a:r>
            <a:r>
              <a:rPr lang="en-US" dirty="0" smtClean="0">
                <a:latin typeface="Arial" pitchFamily="34" charset="0"/>
              </a:rPr>
              <a:t> </a:t>
            </a:r>
            <a:r>
              <a:rPr lang="en-US" dirty="0" err="1" smtClean="0">
                <a:latin typeface="Arial" pitchFamily="34" charset="0"/>
              </a:rPr>
              <a:t>coûts</a:t>
            </a:r>
            <a:r>
              <a:rPr lang="en-US" dirty="0" smtClean="0">
                <a:latin typeface="Arial" pitchFamily="34" charset="0"/>
              </a:rPr>
              <a:t> et prix </a:t>
            </a:r>
            <a:r>
              <a:rPr lang="en-US" dirty="0" err="1" smtClean="0">
                <a:latin typeface="Arial" pitchFamily="34" charset="0"/>
              </a:rPr>
              <a:t>excessifs</a:t>
            </a:r>
            <a:r>
              <a:rPr lang="en-US" dirty="0" smtClean="0">
                <a:latin typeface="Arial" pitchFamily="34" charset="0"/>
              </a:rPr>
              <a:t>. </a:t>
            </a: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SPAAA </a:t>
            </a:r>
            <a:r>
              <a:rPr lang="en-US" dirty="0" err="1" smtClean="0">
                <a:latin typeface="Arial" pitchFamily="34" charset="0"/>
              </a:rPr>
              <a:t>prend</a:t>
            </a:r>
            <a:r>
              <a:rPr lang="en-US" dirty="0" smtClean="0">
                <a:latin typeface="Arial" pitchFamily="34" charset="0"/>
              </a:rPr>
              <a:t> en </a:t>
            </a:r>
            <a:r>
              <a:rPr lang="en-US" dirty="0" err="1" smtClean="0">
                <a:latin typeface="Arial" pitchFamily="34" charset="0"/>
              </a:rPr>
              <a:t>compte</a:t>
            </a:r>
            <a:r>
              <a:rPr lang="en-US" dirty="0" smtClean="0">
                <a:latin typeface="Arial" pitchFamily="34" charset="0"/>
              </a:rPr>
              <a:t> les </a:t>
            </a:r>
            <a:r>
              <a:rPr lang="en-US" dirty="0" err="1" smtClean="0">
                <a:latin typeface="Arial" pitchFamily="34" charset="0"/>
              </a:rPr>
              <a:t>deux</a:t>
            </a:r>
            <a:r>
              <a:rPr lang="en-US" dirty="0" smtClean="0">
                <a:latin typeface="Arial" pitchFamily="34" charset="0"/>
              </a:rPr>
              <a:t> </a:t>
            </a:r>
            <a:r>
              <a:rPr lang="en-US" dirty="0" err="1" smtClean="0">
                <a:latin typeface="Arial" pitchFamily="34" charset="0"/>
              </a:rPr>
              <a:t>formes</a:t>
            </a:r>
            <a:r>
              <a:rPr lang="en-US" dirty="0" smtClean="0">
                <a:latin typeface="Arial" pitchFamily="34" charset="0"/>
              </a:rPr>
              <a:t> </a:t>
            </a:r>
            <a:r>
              <a:rPr lang="en-US" dirty="0" err="1" smtClean="0">
                <a:latin typeface="Arial" pitchFamily="34" charset="0"/>
              </a:rPr>
              <a:t>d’analyses</a:t>
            </a:r>
            <a:r>
              <a:rPr lang="en-US" dirty="0" smtClean="0">
                <a:latin typeface="Arial" pitchFamily="34" charset="0"/>
              </a:rPr>
              <a:t> et </a:t>
            </a:r>
            <a:r>
              <a:rPr lang="en-US" dirty="0" err="1" smtClean="0">
                <a:latin typeface="Arial" pitchFamily="34" charset="0"/>
              </a:rPr>
              <a:t>calcule</a:t>
            </a:r>
            <a:r>
              <a:rPr lang="en-US" dirty="0" smtClean="0">
                <a:latin typeface="Arial" pitchFamily="34" charset="0"/>
              </a:rPr>
              <a:t> des </a:t>
            </a:r>
            <a:r>
              <a:rPr lang="en-US" dirty="0" err="1" smtClean="0">
                <a:latin typeface="Arial" pitchFamily="34" charset="0"/>
              </a:rPr>
              <a:t>indicateurs</a:t>
            </a:r>
            <a:r>
              <a:rPr lang="en-US" dirty="0" smtClean="0">
                <a:latin typeface="Arial" pitchFamily="34" charset="0"/>
              </a:rPr>
              <a:t>, en </a:t>
            </a:r>
            <a:r>
              <a:rPr lang="en-US" dirty="0" err="1" smtClean="0">
                <a:latin typeface="Arial" pitchFamily="34" charset="0"/>
              </a:rPr>
              <a:t>fonction</a:t>
            </a:r>
            <a:r>
              <a:rPr lang="en-US" dirty="0" smtClean="0">
                <a:latin typeface="Arial" pitchFamily="34" charset="0"/>
              </a:rPr>
              <a:t> de la </a:t>
            </a:r>
            <a:r>
              <a:rPr lang="en-US" dirty="0" err="1" smtClean="0">
                <a:latin typeface="Arial" pitchFamily="34" charset="0"/>
              </a:rPr>
              <a:t>disponibilité</a:t>
            </a:r>
            <a:r>
              <a:rPr lang="en-US" dirty="0" smtClean="0">
                <a:latin typeface="Arial" pitchFamily="34" charset="0"/>
              </a:rPr>
              <a:t> des </a:t>
            </a:r>
            <a:r>
              <a:rPr lang="en-US" dirty="0" err="1" smtClean="0">
                <a:latin typeface="Arial" pitchFamily="34" charset="0"/>
              </a:rPr>
              <a:t>données</a:t>
            </a:r>
            <a:r>
              <a:rPr lang="en-US" dirty="0" smtClean="0">
                <a:latin typeface="Arial" pitchFamily="34" charset="0"/>
              </a:rPr>
              <a:t>, en </a:t>
            </a:r>
            <a:r>
              <a:rPr lang="en-US" dirty="0" err="1" smtClean="0">
                <a:latin typeface="Arial" pitchFamily="34" charset="0"/>
              </a:rPr>
              <a:t>utilisant</a:t>
            </a:r>
            <a:r>
              <a:rPr lang="en-US" dirty="0" smtClean="0">
                <a:latin typeface="Arial" pitchFamily="34" charset="0"/>
              </a:rPr>
              <a:t> les </a:t>
            </a:r>
            <a:r>
              <a:rPr lang="en-US" dirty="0" err="1" smtClean="0">
                <a:latin typeface="Arial" pitchFamily="34" charset="0"/>
              </a:rPr>
              <a:t>deux</a:t>
            </a:r>
            <a:r>
              <a:rPr lang="en-US" dirty="0" smtClean="0">
                <a:latin typeface="Arial" pitchFamily="34" charset="0"/>
              </a:rPr>
              <a:t> </a:t>
            </a:r>
            <a:r>
              <a:rPr lang="en-US" dirty="0" err="1" smtClean="0">
                <a:latin typeface="Arial" pitchFamily="34" charset="0"/>
              </a:rPr>
              <a:t>séries</a:t>
            </a:r>
            <a:r>
              <a:rPr lang="en-US" dirty="0" smtClean="0">
                <a:latin typeface="Arial" pitchFamily="34" charset="0"/>
              </a:rPr>
              <a:t> de prix </a:t>
            </a:r>
          </a:p>
        </p:txBody>
      </p:sp>
      <p:sp>
        <p:nvSpPr>
          <p:cNvPr id="6" name="Title 5"/>
          <p:cNvSpPr>
            <a:spLocks noGrp="1"/>
          </p:cNvSpPr>
          <p:nvPr>
            <p:ph type="title"/>
          </p:nvPr>
        </p:nvSpPr>
        <p:spPr/>
        <p:txBody>
          <a:bodyPr/>
          <a:lstStyle/>
          <a:p>
            <a:r>
              <a:rPr lang="en-US" dirty="0" smtClean="0"/>
              <a:t>Base </a:t>
            </a:r>
            <a:r>
              <a:rPr lang="en-US" dirty="0" err="1" smtClean="0"/>
              <a:t>théorique</a:t>
            </a:r>
            <a:r>
              <a:rPr lang="en-US" dirty="0" smtClean="0"/>
              <a:t> de </a:t>
            </a:r>
            <a:r>
              <a:rPr lang="en-US" dirty="0" err="1" smtClean="0"/>
              <a:t>l’analyse</a:t>
            </a:r>
            <a:r>
              <a:rPr lang="en-US" dirty="0" smtClean="0"/>
              <a:t> des prix (II)</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726"/>
            <a:ext cx="8229600" cy="562074"/>
          </a:xfrm>
        </p:spPr>
        <p:txBody>
          <a:bodyPr/>
          <a:lstStyle/>
          <a:p>
            <a:r>
              <a:rPr lang="en-US" dirty="0" err="1" smtClean="0"/>
              <a:t>Indicateurs</a:t>
            </a:r>
            <a:r>
              <a:rPr lang="en-US" dirty="0" smtClean="0"/>
              <a:t> (I)</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700808"/>
            <a:ext cx="9144000" cy="4585871"/>
          </a:xfrm>
          <a:prstGeom prst="rect">
            <a:avLst/>
          </a:prstGeom>
          <a:solidFill>
            <a:schemeClr val="bg1"/>
          </a:solidFill>
        </p:spPr>
        <p:txBody>
          <a:bodyPr wrap="square">
            <a:spAutoFit/>
          </a:bodyPr>
          <a:lstStyle/>
          <a:p>
            <a:pPr marL="511175" lvl="1" indent="-344488">
              <a:spcAft>
                <a:spcPts val="1200"/>
              </a:spcAft>
              <a:buFont typeface="Wingdings" pitchFamily="2" charset="2"/>
              <a:buChar char="§"/>
            </a:pPr>
            <a:r>
              <a:rPr lang="en-US" b="1" dirty="0" smtClean="0">
                <a:latin typeface="Arial" pitchFamily="34" charset="0"/>
              </a:rPr>
              <a:t>Les </a:t>
            </a:r>
            <a:r>
              <a:rPr lang="en-US" b="1" dirty="0" err="1" smtClean="0">
                <a:latin typeface="Arial" pitchFamily="34" charset="0"/>
              </a:rPr>
              <a:t>écarts</a:t>
            </a:r>
            <a:r>
              <a:rPr lang="en-US" dirty="0" smtClean="0">
                <a:latin typeface="Arial" pitchFamily="34" charset="0"/>
              </a:rPr>
              <a:t> </a:t>
            </a:r>
            <a:r>
              <a:rPr lang="en-US" dirty="0" err="1" smtClean="0">
                <a:latin typeface="Arial" pitchFamily="34" charset="0"/>
              </a:rPr>
              <a:t>sont</a:t>
            </a:r>
            <a:r>
              <a:rPr lang="en-US" dirty="0" smtClean="0">
                <a:latin typeface="Arial" pitchFamily="34" charset="0"/>
              </a:rPr>
              <a:t> la </a:t>
            </a:r>
            <a:r>
              <a:rPr lang="en-US" dirty="0" err="1" smtClean="0">
                <a:latin typeface="Arial" pitchFamily="34" charset="0"/>
              </a:rPr>
              <a:t>différence</a:t>
            </a:r>
            <a:r>
              <a:rPr lang="en-US" dirty="0" smtClean="0">
                <a:latin typeface="Arial" pitchFamily="34" charset="0"/>
              </a:rPr>
              <a:t> entre les prix </a:t>
            </a:r>
            <a:r>
              <a:rPr lang="en-US" dirty="0" err="1" smtClean="0">
                <a:latin typeface="Arial" pitchFamily="34" charset="0"/>
              </a:rPr>
              <a:t>observés</a:t>
            </a:r>
            <a:r>
              <a:rPr lang="en-US" dirty="0" smtClean="0">
                <a:latin typeface="Arial" pitchFamily="34" charset="0"/>
              </a:rPr>
              <a:t> et les prix de </a:t>
            </a:r>
            <a:r>
              <a:rPr lang="en-US" dirty="0" err="1" smtClean="0">
                <a:latin typeface="Arial" pitchFamily="34" charset="0"/>
              </a:rPr>
              <a:t>référence</a:t>
            </a:r>
            <a:r>
              <a:rPr lang="en-US" dirty="0" smtClean="0">
                <a:latin typeface="Arial" pitchFamily="34" charset="0"/>
              </a:rPr>
              <a:t> (</a:t>
            </a:r>
            <a:r>
              <a:rPr lang="en-US" dirty="0" err="1" smtClean="0">
                <a:latin typeface="Arial" pitchFamily="34" charset="0"/>
              </a:rPr>
              <a:t>observé</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du </a:t>
            </a:r>
            <a:r>
              <a:rPr lang="en-US" dirty="0" err="1" smtClean="0">
                <a:latin typeface="Arial" pitchFamily="34" charset="0"/>
              </a:rPr>
              <a:t>parité</a:t>
            </a:r>
            <a:r>
              <a:rPr lang="en-US" dirty="0" smtClean="0">
                <a:latin typeface="Arial" pitchFamily="34" charset="0"/>
              </a:rPr>
              <a:t>)</a:t>
            </a:r>
          </a:p>
          <a:p>
            <a:pPr marL="968375" lvl="2" indent="-344488">
              <a:spcAft>
                <a:spcPts val="1200"/>
              </a:spcAft>
              <a:buFont typeface="Wingdings" pitchFamily="2" charset="2"/>
              <a:buChar char="§"/>
            </a:pPr>
            <a:r>
              <a:rPr lang="en-US" b="1" i="1" dirty="0" smtClean="0">
                <a:latin typeface="Arial" pitchFamily="34" charset="0"/>
              </a:rPr>
              <a:t>Si les </a:t>
            </a:r>
            <a:r>
              <a:rPr lang="en-US" b="1" i="1" dirty="0" err="1" smtClean="0">
                <a:latin typeface="Arial" pitchFamily="34" charset="0"/>
              </a:rPr>
              <a:t>données</a:t>
            </a:r>
            <a:r>
              <a:rPr lang="en-US" b="1" i="1" dirty="0" smtClean="0">
                <a:latin typeface="Arial" pitchFamily="34" charset="0"/>
              </a:rPr>
              <a:t> </a:t>
            </a:r>
            <a:r>
              <a:rPr lang="en-US" b="1" i="1" dirty="0" err="1" smtClean="0">
                <a:latin typeface="Arial" pitchFamily="34" charset="0"/>
              </a:rPr>
              <a:t>observées</a:t>
            </a:r>
            <a:r>
              <a:rPr lang="en-US" b="1" i="1" dirty="0" smtClean="0">
                <a:latin typeface="Arial" pitchFamily="34" charset="0"/>
              </a:rPr>
              <a:t> </a:t>
            </a:r>
            <a:r>
              <a:rPr lang="en-US" b="1" i="1" dirty="0" err="1" smtClean="0">
                <a:latin typeface="Arial" pitchFamily="34" charset="0"/>
              </a:rPr>
              <a:t>sont</a:t>
            </a:r>
            <a:r>
              <a:rPr lang="en-US" b="1" i="1" dirty="0" smtClean="0">
                <a:latin typeface="Arial" pitchFamily="34" charset="0"/>
              </a:rPr>
              <a:t> </a:t>
            </a:r>
            <a:r>
              <a:rPr lang="en-US" b="1" i="1" dirty="0" err="1" smtClean="0">
                <a:latin typeface="Arial" pitchFamily="34" charset="0"/>
              </a:rPr>
              <a:t>utilisées</a:t>
            </a:r>
            <a:r>
              <a:rPr lang="en-US" b="1" i="1" dirty="0" smtClean="0">
                <a:latin typeface="Arial" pitchFamily="34" charset="0"/>
              </a:rPr>
              <a:t> </a:t>
            </a:r>
            <a:r>
              <a:rPr lang="en-US" b="1" i="1" dirty="0" err="1" smtClean="0">
                <a:latin typeface="Arial" pitchFamily="34" charset="0"/>
              </a:rPr>
              <a:t>ces</a:t>
            </a:r>
            <a:r>
              <a:rPr lang="en-US" b="1" i="1" dirty="0" smtClean="0">
                <a:latin typeface="Arial" pitchFamily="34" charset="0"/>
              </a:rPr>
              <a:t> </a:t>
            </a:r>
            <a:r>
              <a:rPr lang="en-US" b="1" i="1" dirty="0" err="1" smtClean="0">
                <a:latin typeface="Arial" pitchFamily="34" charset="0"/>
              </a:rPr>
              <a:t>écarts</a:t>
            </a:r>
            <a:r>
              <a:rPr lang="en-US" b="1" i="1" dirty="0" smtClean="0">
                <a:latin typeface="Arial" pitchFamily="34" charset="0"/>
              </a:rPr>
              <a:t> </a:t>
            </a:r>
            <a:r>
              <a:rPr lang="en-US" b="1" i="1" dirty="0" err="1" smtClean="0">
                <a:latin typeface="Arial" pitchFamily="34" charset="0"/>
              </a:rPr>
              <a:t>sont</a:t>
            </a:r>
            <a:r>
              <a:rPr lang="en-US" b="1" i="1" dirty="0" smtClean="0">
                <a:latin typeface="Arial" pitchFamily="34" charset="0"/>
              </a:rPr>
              <a:t> </a:t>
            </a:r>
            <a:r>
              <a:rPr lang="en-US" b="1" i="1" dirty="0" err="1" smtClean="0">
                <a:latin typeface="Arial" pitchFamily="34" charset="0"/>
              </a:rPr>
              <a:t>nommés</a:t>
            </a:r>
            <a:r>
              <a:rPr lang="en-US" b="1" i="1" dirty="0" smtClean="0">
                <a:latin typeface="Arial" pitchFamily="34" charset="0"/>
              </a:rPr>
              <a:t> </a:t>
            </a:r>
            <a:r>
              <a:rPr lang="en-US" b="1" i="1" dirty="0" err="1" smtClean="0">
                <a:latin typeface="Arial" pitchFamily="34" charset="0"/>
              </a:rPr>
              <a:t>écarts</a:t>
            </a:r>
            <a:r>
              <a:rPr lang="en-US" b="1" i="1" dirty="0" smtClean="0">
                <a:latin typeface="Arial" pitchFamily="34" charset="0"/>
              </a:rPr>
              <a:t> </a:t>
            </a:r>
            <a:r>
              <a:rPr lang="en-US" b="1" i="1" dirty="0" err="1" smtClean="0">
                <a:latin typeface="Arial" pitchFamily="34" charset="0"/>
              </a:rPr>
              <a:t>observés</a:t>
            </a:r>
            <a:r>
              <a:rPr lang="en-US" b="1" i="1" dirty="0" smtClean="0">
                <a:latin typeface="Arial" pitchFamily="34" charset="0"/>
              </a:rPr>
              <a:t>, </a:t>
            </a:r>
            <a:r>
              <a:rPr lang="en-US" b="1" i="1" dirty="0" err="1" smtClean="0">
                <a:latin typeface="Arial" pitchFamily="34" charset="0"/>
              </a:rPr>
              <a:t>tandis</a:t>
            </a:r>
            <a:r>
              <a:rPr lang="en-US" b="1" i="1" dirty="0" smtClean="0">
                <a:latin typeface="Arial" pitchFamily="34" charset="0"/>
              </a:rPr>
              <a:t> </a:t>
            </a:r>
            <a:r>
              <a:rPr lang="en-US" b="1" i="1" dirty="0" err="1" smtClean="0">
                <a:latin typeface="Arial" pitchFamily="34" charset="0"/>
              </a:rPr>
              <a:t>que</a:t>
            </a:r>
            <a:r>
              <a:rPr lang="en-US" b="1" i="1" dirty="0" smtClean="0">
                <a:latin typeface="Arial" pitchFamily="34" charset="0"/>
              </a:rPr>
              <a:t> </a:t>
            </a:r>
            <a:r>
              <a:rPr lang="en-US" b="1" i="1" dirty="0" err="1" smtClean="0">
                <a:latin typeface="Arial" pitchFamily="34" charset="0"/>
              </a:rPr>
              <a:t>si</a:t>
            </a:r>
            <a:r>
              <a:rPr lang="en-US" b="1" i="1" dirty="0" smtClean="0">
                <a:latin typeface="Arial" pitchFamily="34" charset="0"/>
              </a:rPr>
              <a:t> les </a:t>
            </a:r>
            <a:r>
              <a:rPr lang="en-US" b="1" i="1" dirty="0" err="1" smtClean="0">
                <a:latin typeface="Arial" pitchFamily="34" charset="0"/>
              </a:rPr>
              <a:t>données</a:t>
            </a:r>
            <a:r>
              <a:rPr lang="en-US" b="1" i="1" dirty="0" smtClean="0">
                <a:latin typeface="Arial" pitchFamily="34" charset="0"/>
              </a:rPr>
              <a:t> alternatives </a:t>
            </a:r>
            <a:r>
              <a:rPr lang="en-US" b="1" i="1" dirty="0" err="1" smtClean="0">
                <a:latin typeface="Arial" pitchFamily="34" charset="0"/>
              </a:rPr>
              <a:t>sont</a:t>
            </a:r>
            <a:r>
              <a:rPr lang="en-US" b="1" i="1" dirty="0" smtClean="0">
                <a:latin typeface="Arial" pitchFamily="34" charset="0"/>
              </a:rPr>
              <a:t> </a:t>
            </a:r>
            <a:r>
              <a:rPr lang="en-US" b="1" i="1" dirty="0" err="1" smtClean="0">
                <a:latin typeface="Arial" pitchFamily="34" charset="0"/>
              </a:rPr>
              <a:t>utilisées</a:t>
            </a:r>
            <a:r>
              <a:rPr lang="en-US" b="1" i="1" dirty="0" smtClean="0">
                <a:latin typeface="Arial" pitchFamily="34" charset="0"/>
              </a:rPr>
              <a:t>, </a:t>
            </a:r>
            <a:r>
              <a:rPr lang="en-US" b="1" i="1" dirty="0" err="1" smtClean="0">
                <a:latin typeface="Arial" pitchFamily="34" charset="0"/>
              </a:rPr>
              <a:t>ils</a:t>
            </a:r>
            <a:r>
              <a:rPr lang="en-US" b="1" i="1" dirty="0" smtClean="0">
                <a:latin typeface="Arial" pitchFamily="34" charset="0"/>
              </a:rPr>
              <a:t> </a:t>
            </a:r>
            <a:r>
              <a:rPr lang="en-US" b="1" i="1" dirty="0" err="1" smtClean="0">
                <a:latin typeface="Arial" pitchFamily="34" charset="0"/>
              </a:rPr>
              <a:t>sont</a:t>
            </a:r>
            <a:r>
              <a:rPr lang="en-US" b="1" i="1" dirty="0" smtClean="0">
                <a:latin typeface="Arial" pitchFamily="34" charset="0"/>
              </a:rPr>
              <a:t> </a:t>
            </a:r>
            <a:r>
              <a:rPr lang="en-US" b="1" i="1" dirty="0" err="1" smtClean="0">
                <a:latin typeface="Arial" pitchFamily="34" charset="0"/>
              </a:rPr>
              <a:t>appelés</a:t>
            </a:r>
            <a:r>
              <a:rPr lang="en-US" b="1" i="1" dirty="0" smtClean="0">
                <a:latin typeface="Arial" pitchFamily="34" charset="0"/>
              </a:rPr>
              <a:t> </a:t>
            </a:r>
            <a:r>
              <a:rPr lang="en-US" b="1" i="1" dirty="0" err="1" smtClean="0">
                <a:latin typeface="Arial" pitchFamily="34" charset="0"/>
              </a:rPr>
              <a:t>seulement</a:t>
            </a:r>
            <a:r>
              <a:rPr lang="en-US" b="1" i="1" dirty="0" smtClean="0">
                <a:latin typeface="Arial" pitchFamily="34" charset="0"/>
              </a:rPr>
              <a:t> </a:t>
            </a:r>
            <a:r>
              <a:rPr lang="en-US" b="1" i="1" dirty="0" err="1" smtClean="0">
                <a:latin typeface="Arial" pitchFamily="34" charset="0"/>
              </a:rPr>
              <a:t>écarts</a:t>
            </a:r>
            <a:endParaRPr lang="en-US" b="1" i="1" dirty="0" smtClean="0">
              <a:latin typeface="Arial" pitchFamily="34" charset="0"/>
            </a:endParaRPr>
          </a:p>
          <a:p>
            <a:pPr marL="1425575" lvl="3" indent="-344488">
              <a:spcAft>
                <a:spcPts val="1200"/>
              </a:spcAft>
              <a:buFont typeface="Wingdings" pitchFamily="2" charset="2"/>
              <a:buChar char="§"/>
            </a:pPr>
            <a:r>
              <a:rPr lang="en-US" dirty="0" smtClean="0">
                <a:latin typeface="Arial" pitchFamily="34" charset="0"/>
              </a:rPr>
              <a:t>Au </a:t>
            </a:r>
            <a:r>
              <a:rPr lang="en-US" dirty="0" err="1" smtClean="0">
                <a:latin typeface="Arial" pitchFamily="34" charset="0"/>
              </a:rPr>
              <a:t>niveau</a:t>
            </a:r>
            <a:r>
              <a:rPr lang="en-US" dirty="0" smtClean="0">
                <a:latin typeface="Arial" pitchFamily="34" charset="0"/>
              </a:rPr>
              <a:t> du </a:t>
            </a:r>
            <a:r>
              <a:rPr lang="en-US" dirty="0" err="1" smtClean="0">
                <a:latin typeface="Arial" pitchFamily="34" charset="0"/>
              </a:rPr>
              <a:t>grossiste</a:t>
            </a:r>
            <a:r>
              <a:rPr lang="en-US" dirty="0" smtClean="0">
                <a:latin typeface="Arial" pitchFamily="34" charset="0"/>
              </a:rPr>
              <a:t> (point de </a:t>
            </a:r>
            <a:r>
              <a:rPr lang="en-US" dirty="0" err="1" smtClean="0">
                <a:latin typeface="Arial" pitchFamily="34" charset="0"/>
              </a:rPr>
              <a:t>compétition</a:t>
            </a:r>
            <a:r>
              <a:rPr lang="en-US" dirty="0" smtClean="0">
                <a:latin typeface="Arial" pitchFamily="34" charset="0"/>
              </a:rPr>
              <a:t> ): </a:t>
            </a:r>
            <a:r>
              <a:rPr lang="en-US" dirty="0" err="1" smtClean="0">
                <a:latin typeface="Arial" pitchFamily="34" charset="0"/>
              </a:rPr>
              <a:t>P</a:t>
            </a:r>
            <a:r>
              <a:rPr lang="en-US" baseline="-25000" dirty="0" err="1" smtClean="0">
                <a:latin typeface="Arial" pitchFamily="34" charset="0"/>
              </a:rPr>
              <a:t>dwh</a:t>
            </a:r>
            <a:r>
              <a:rPr lang="en-US" baseline="-25000" dirty="0" smtClean="0">
                <a:latin typeface="Arial" pitchFamily="34" charset="0"/>
              </a:rPr>
              <a:t> </a:t>
            </a:r>
            <a:r>
              <a:rPr lang="en-US" dirty="0" smtClean="0">
                <a:latin typeface="Arial" pitchFamily="34" charset="0"/>
              </a:rPr>
              <a:t>- </a:t>
            </a:r>
            <a:r>
              <a:rPr lang="en-US" dirty="0" err="1" smtClean="0">
                <a:latin typeface="Arial" pitchFamily="34" charset="0"/>
              </a:rPr>
              <a:t>RP</a:t>
            </a:r>
            <a:r>
              <a:rPr lang="en-US" baseline="-25000" dirty="0" err="1" smtClean="0">
                <a:latin typeface="Arial" pitchFamily="34" charset="0"/>
              </a:rPr>
              <a:t>wh</a:t>
            </a:r>
            <a:endParaRPr lang="en-US" baseline="-25000" dirty="0" smtClean="0">
              <a:latin typeface="Arial" pitchFamily="34" charset="0"/>
            </a:endParaRPr>
          </a:p>
          <a:p>
            <a:pPr marL="1425575" lvl="3" indent="-344488">
              <a:spcAft>
                <a:spcPts val="1200"/>
              </a:spcAft>
              <a:buFont typeface="Wingdings" pitchFamily="2" charset="2"/>
              <a:buChar char="§"/>
            </a:pPr>
            <a:r>
              <a:rPr lang="en-US" dirty="0" smtClean="0">
                <a:latin typeface="Arial" pitchFamily="34" charset="0"/>
              </a:rPr>
              <a:t>Au </a:t>
            </a:r>
            <a:r>
              <a:rPr lang="en-US" dirty="0" err="1" smtClean="0">
                <a:latin typeface="Arial" pitchFamily="34" charset="0"/>
              </a:rPr>
              <a:t>niveau</a:t>
            </a:r>
            <a:r>
              <a:rPr lang="en-US" dirty="0" smtClean="0">
                <a:latin typeface="Arial" pitchFamily="34" charset="0"/>
              </a:rPr>
              <a:t> du </a:t>
            </a:r>
            <a:r>
              <a:rPr lang="en-US" dirty="0" err="1" smtClean="0">
                <a:latin typeface="Arial" pitchFamily="34" charset="0"/>
              </a:rPr>
              <a:t>producteur</a:t>
            </a:r>
            <a:r>
              <a:rPr lang="en-US" dirty="0" smtClean="0">
                <a:latin typeface="Arial" pitchFamily="34" charset="0"/>
              </a:rPr>
              <a:t>: </a:t>
            </a:r>
            <a:r>
              <a:rPr lang="en-US" dirty="0" err="1" smtClean="0">
                <a:latin typeface="Arial" pitchFamily="34" charset="0"/>
              </a:rPr>
              <a:t>P</a:t>
            </a:r>
            <a:r>
              <a:rPr lang="en-US" baseline="-25000" dirty="0" err="1" smtClean="0">
                <a:latin typeface="Arial" pitchFamily="34" charset="0"/>
              </a:rPr>
              <a:t>dfg</a:t>
            </a:r>
            <a:r>
              <a:rPr lang="en-US" baseline="-25000" dirty="0" smtClean="0">
                <a:latin typeface="Arial" pitchFamily="34" charset="0"/>
              </a:rPr>
              <a:t> </a:t>
            </a:r>
            <a:r>
              <a:rPr lang="en-US" dirty="0" smtClean="0">
                <a:latin typeface="Arial" pitchFamily="34" charset="0"/>
              </a:rPr>
              <a:t>– </a:t>
            </a:r>
            <a:r>
              <a:rPr lang="en-US" dirty="0" err="1" smtClean="0">
                <a:latin typeface="Arial" pitchFamily="34" charset="0"/>
              </a:rPr>
              <a:t>RP</a:t>
            </a:r>
            <a:r>
              <a:rPr lang="en-US" baseline="-25000" dirty="0" err="1" smtClean="0">
                <a:latin typeface="Arial" pitchFamily="34" charset="0"/>
              </a:rPr>
              <a:t>fg</a:t>
            </a:r>
            <a:endParaRPr lang="en-US" baseline="-25000" dirty="0" smtClean="0">
              <a:latin typeface="Arial" pitchFamily="34" charset="0"/>
            </a:endParaRPr>
          </a:p>
          <a:p>
            <a:pPr marL="511175" lvl="1" indent="-344488">
              <a:spcAft>
                <a:spcPts val="1200"/>
              </a:spcAft>
              <a:buFont typeface="Wingdings" pitchFamily="2" charset="2"/>
              <a:buChar char="§"/>
            </a:pPr>
            <a:r>
              <a:rPr lang="en-US" dirty="0" smtClean="0">
                <a:latin typeface="Arial" pitchFamily="34" charset="0"/>
              </a:rPr>
              <a:t>Les </a:t>
            </a:r>
            <a:r>
              <a:rPr lang="en-US" b="1" dirty="0" smtClean="0">
                <a:latin typeface="Arial" pitchFamily="34" charset="0"/>
              </a:rPr>
              <a:t>ratios </a:t>
            </a:r>
            <a:r>
              <a:rPr lang="en-US" dirty="0" smtClean="0">
                <a:latin typeface="Arial" pitchFamily="34" charset="0"/>
              </a:rPr>
              <a:t>entre </a:t>
            </a:r>
            <a:r>
              <a:rPr lang="en-US" dirty="0" err="1" smtClean="0">
                <a:latin typeface="Arial" pitchFamily="34" charset="0"/>
              </a:rPr>
              <a:t>l’écart</a:t>
            </a:r>
            <a:r>
              <a:rPr lang="en-US" dirty="0" smtClean="0">
                <a:latin typeface="Arial" pitchFamily="34" charset="0"/>
              </a:rPr>
              <a:t> et le prix de </a:t>
            </a:r>
            <a:r>
              <a:rPr lang="en-US" dirty="0" err="1" smtClean="0">
                <a:latin typeface="Arial" pitchFamily="34" charset="0"/>
              </a:rPr>
              <a:t>référence</a:t>
            </a:r>
            <a:r>
              <a:rPr lang="en-US" dirty="0" smtClean="0">
                <a:latin typeface="Arial" pitchFamily="34" charset="0"/>
              </a:rPr>
              <a:t> </a:t>
            </a:r>
            <a:r>
              <a:rPr lang="en-US" dirty="0" err="1" smtClean="0">
                <a:latin typeface="Arial" pitchFamily="34" charset="0"/>
              </a:rPr>
              <a:t>sont</a:t>
            </a:r>
            <a:r>
              <a:rPr lang="en-US" dirty="0" smtClean="0">
                <a:latin typeface="Arial" pitchFamily="34" charset="0"/>
              </a:rPr>
              <a:t> :</a:t>
            </a:r>
          </a:p>
          <a:p>
            <a:pPr marL="968375" lvl="2" indent="-344488">
              <a:spcAft>
                <a:spcPts val="1200"/>
              </a:spcAft>
              <a:buFont typeface="Wingdings" pitchFamily="2" charset="2"/>
              <a:buChar char="§"/>
            </a:pPr>
            <a:r>
              <a:rPr lang="en-US" sz="1600" dirty="0" smtClean="0">
                <a:latin typeface="Arial" pitchFamily="34" charset="0"/>
              </a:rPr>
              <a:t>Avec les </a:t>
            </a:r>
            <a:r>
              <a:rPr lang="en-US" sz="1600" dirty="0" err="1" smtClean="0">
                <a:latin typeface="Arial" pitchFamily="34" charset="0"/>
              </a:rPr>
              <a:t>données</a:t>
            </a:r>
            <a:r>
              <a:rPr lang="en-US" sz="1600" dirty="0" smtClean="0">
                <a:latin typeface="Arial" pitchFamily="34" charset="0"/>
              </a:rPr>
              <a:t> </a:t>
            </a:r>
            <a:r>
              <a:rPr lang="en-US" sz="1600" dirty="0" err="1" smtClean="0">
                <a:latin typeface="Arial" pitchFamily="34" charset="0"/>
              </a:rPr>
              <a:t>observées</a:t>
            </a:r>
            <a:r>
              <a:rPr lang="en-US" sz="1600" dirty="0" smtClean="0">
                <a:latin typeface="Arial" pitchFamily="34" charset="0"/>
              </a:rPr>
              <a:t> : TAUX DE PROTECTION OBSERVE</a:t>
            </a:r>
          </a:p>
          <a:p>
            <a:pPr marL="968375" lvl="2" indent="-344488">
              <a:spcAft>
                <a:spcPts val="1200"/>
              </a:spcAft>
              <a:buFont typeface="Wingdings" pitchFamily="2" charset="2"/>
              <a:buChar char="§"/>
            </a:pPr>
            <a:r>
              <a:rPr lang="en-US" sz="1600" dirty="0" smtClean="0">
                <a:latin typeface="Arial" pitchFamily="34" charset="0"/>
              </a:rPr>
              <a:t>Avec les </a:t>
            </a:r>
            <a:r>
              <a:rPr lang="en-US" sz="1600" dirty="0" err="1" smtClean="0">
                <a:latin typeface="Arial" pitchFamily="34" charset="0"/>
              </a:rPr>
              <a:t>données</a:t>
            </a:r>
            <a:r>
              <a:rPr lang="en-US" sz="1600" dirty="0" smtClean="0">
                <a:latin typeface="Arial" pitchFamily="34" charset="0"/>
              </a:rPr>
              <a:t> alternatives: TAUX DE PROTECTION NOMINAL</a:t>
            </a:r>
          </a:p>
          <a:p>
            <a:pPr marL="511175" lvl="1" indent="-344488">
              <a:spcAft>
                <a:spcPts val="1200"/>
              </a:spcAft>
              <a:buFont typeface="Wingdings" pitchFamily="2" charset="2"/>
              <a:buChar char="§"/>
            </a:pPr>
            <a:r>
              <a:rPr lang="en-US" b="1" dirty="0" err="1" smtClean="0">
                <a:latin typeface="Arial" pitchFamily="34" charset="0"/>
              </a:rPr>
              <a:t>Taux</a:t>
            </a:r>
            <a:r>
              <a:rPr lang="en-US" b="1" dirty="0" smtClean="0">
                <a:latin typeface="Arial" pitchFamily="34" charset="0"/>
              </a:rPr>
              <a:t> nominal </a:t>
            </a:r>
            <a:r>
              <a:rPr lang="en-US" b="1" dirty="0" err="1" smtClean="0">
                <a:latin typeface="Arial" pitchFamily="34" charset="0"/>
              </a:rPr>
              <a:t>d’assistance</a:t>
            </a:r>
            <a:r>
              <a:rPr lang="en-US" dirty="0" smtClean="0">
                <a:latin typeface="Arial" pitchFamily="34" charset="0"/>
              </a:rPr>
              <a:t>: </a:t>
            </a:r>
            <a:r>
              <a:rPr lang="en-US" dirty="0" err="1" smtClean="0">
                <a:latin typeface="Arial" pitchFamily="34" charset="0"/>
              </a:rPr>
              <a:t>écart</a:t>
            </a:r>
            <a:r>
              <a:rPr lang="en-US" dirty="0" smtClean="0">
                <a:latin typeface="Arial" pitchFamily="34" charset="0"/>
              </a:rPr>
              <a:t> de prix + budget et </a:t>
            </a:r>
            <a:r>
              <a:rPr lang="en-US" dirty="0" err="1" smtClean="0">
                <a:latin typeface="Arial" pitchFamily="34" charset="0"/>
              </a:rPr>
              <a:t>autres</a:t>
            </a:r>
            <a:r>
              <a:rPr lang="en-US" dirty="0" smtClean="0">
                <a:latin typeface="Arial" pitchFamily="34" charset="0"/>
              </a:rPr>
              <a:t> </a:t>
            </a:r>
            <a:r>
              <a:rPr lang="en-US" dirty="0" err="1" smtClean="0">
                <a:latin typeface="Arial" pitchFamily="34" charset="0"/>
              </a:rPr>
              <a:t>transferts</a:t>
            </a:r>
            <a:endParaRPr lang="en-US" dirty="0" smtClean="0">
              <a:latin typeface="Arial" pitchFamily="34" charset="0"/>
            </a:endParaRPr>
          </a:p>
          <a:p>
            <a:pPr marL="511175" lvl="1" indent="-344488">
              <a:spcAft>
                <a:spcPts val="1200"/>
              </a:spcAft>
              <a:buFont typeface="Wingdings" pitchFamily="2" charset="2"/>
              <a:buChar char="§"/>
            </a:pPr>
            <a:endParaRPr lang="en-US" b="1" dirty="0" smtClean="0">
              <a:latin typeface="Arial" pitchFamily="34" charset="0"/>
            </a:endParaRPr>
          </a:p>
        </p:txBody>
      </p:sp>
      <p:graphicFrame>
        <p:nvGraphicFramePr>
          <p:cNvPr id="8" name="Object 7"/>
          <p:cNvGraphicFramePr>
            <a:graphicFrameLocks noChangeAspect="1"/>
          </p:cNvGraphicFramePr>
          <p:nvPr/>
        </p:nvGraphicFramePr>
        <p:xfrm>
          <a:off x="7929586" y="4286256"/>
          <a:ext cx="1008112" cy="582815"/>
        </p:xfrm>
        <a:graphic>
          <a:graphicData uri="http://schemas.openxmlformats.org/presentationml/2006/ole">
            <p:oleObj spid="_x0000_s115714" name="Equation" r:id="rId4" imgW="812520" imgH="469800" progId="Equation.3">
              <p:embed/>
            </p:oleObj>
          </a:graphicData>
        </a:graphic>
      </p:graphicFrame>
      <p:graphicFrame>
        <p:nvGraphicFramePr>
          <p:cNvPr id="115715" name="Object 3"/>
          <p:cNvGraphicFramePr>
            <a:graphicFrameLocks noChangeAspect="1"/>
          </p:cNvGraphicFramePr>
          <p:nvPr/>
        </p:nvGraphicFramePr>
        <p:xfrm>
          <a:off x="7929586" y="5072074"/>
          <a:ext cx="976313" cy="582613"/>
        </p:xfrm>
        <a:graphic>
          <a:graphicData uri="http://schemas.openxmlformats.org/presentationml/2006/ole">
            <p:oleObj spid="_x0000_s115715" name="Equation" r:id="rId5" imgW="787320" imgH="46980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726"/>
            <a:ext cx="8229600" cy="562074"/>
          </a:xfrm>
        </p:spPr>
        <p:txBody>
          <a:bodyPr/>
          <a:lstStyle/>
          <a:p>
            <a:r>
              <a:rPr lang="en-US" dirty="0" err="1" smtClean="0"/>
              <a:t>Indicateurs</a:t>
            </a:r>
            <a:r>
              <a:rPr lang="en-US" dirty="0" smtClean="0"/>
              <a:t> (II)</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785926"/>
            <a:ext cx="9144000" cy="4616648"/>
          </a:xfrm>
          <a:prstGeom prst="rect">
            <a:avLst/>
          </a:prstGeom>
          <a:noFill/>
        </p:spPr>
        <p:txBody>
          <a:bodyPr wrap="square">
            <a:spAutoFit/>
          </a:bodyPr>
          <a:lstStyle/>
          <a:p>
            <a:pPr marL="511175" lvl="1" indent="-344488">
              <a:spcAft>
                <a:spcPts val="1200"/>
              </a:spcAft>
              <a:buFont typeface="Wingdings" pitchFamily="2" charset="2"/>
              <a:buChar char="§"/>
            </a:pPr>
            <a:r>
              <a:rPr lang="en-US" dirty="0" smtClean="0">
                <a:latin typeface="Arial" pitchFamily="34" charset="0"/>
              </a:rPr>
              <a:t>La </a:t>
            </a:r>
            <a:r>
              <a:rPr lang="en-US" dirty="0" err="1" smtClean="0">
                <a:latin typeface="Arial" pitchFamily="34" charset="0"/>
              </a:rPr>
              <a:t>différence</a:t>
            </a:r>
            <a:r>
              <a:rPr lang="en-US" dirty="0" smtClean="0">
                <a:latin typeface="Arial" pitchFamily="34" charset="0"/>
              </a:rPr>
              <a:t> entre les </a:t>
            </a:r>
            <a:r>
              <a:rPr lang="en-US" i="1" dirty="0" smtClean="0">
                <a:latin typeface="Arial" pitchFamily="34" charset="0"/>
              </a:rPr>
              <a:t>“</a:t>
            </a:r>
            <a:r>
              <a:rPr lang="en-US" i="1" dirty="0" err="1" smtClean="0">
                <a:latin typeface="Arial" pitchFamily="34" charset="0"/>
              </a:rPr>
              <a:t>écarts</a:t>
            </a:r>
            <a:r>
              <a:rPr lang="en-US" i="1" dirty="0" smtClean="0">
                <a:latin typeface="Arial" pitchFamily="34" charset="0"/>
              </a:rPr>
              <a:t> </a:t>
            </a:r>
            <a:r>
              <a:rPr lang="en-US" i="1" dirty="0" err="1" smtClean="0">
                <a:latin typeface="Arial" pitchFamily="34" charset="0"/>
              </a:rPr>
              <a:t>observés</a:t>
            </a:r>
            <a:r>
              <a:rPr lang="en-US" i="1" dirty="0" smtClean="0">
                <a:latin typeface="Arial" pitchFamily="34" charset="0"/>
              </a:rPr>
              <a:t>” </a:t>
            </a:r>
            <a:r>
              <a:rPr lang="en-US" dirty="0" smtClean="0">
                <a:latin typeface="Arial" pitchFamily="34" charset="0"/>
              </a:rPr>
              <a:t> et les “</a:t>
            </a:r>
            <a:r>
              <a:rPr lang="en-US" i="1" dirty="0" err="1" smtClean="0">
                <a:latin typeface="Arial" pitchFamily="34" charset="0"/>
              </a:rPr>
              <a:t>écarts</a:t>
            </a:r>
            <a:r>
              <a:rPr lang="en-US" i="1" dirty="0" smtClean="0">
                <a:latin typeface="Arial" pitchFamily="34" charset="0"/>
              </a:rPr>
              <a:t>”</a:t>
            </a:r>
            <a:r>
              <a:rPr lang="en-US" dirty="0" smtClean="0">
                <a:latin typeface="Arial" pitchFamily="34" charset="0"/>
              </a:rPr>
              <a:t> </a:t>
            </a:r>
            <a:r>
              <a:rPr lang="en-US" dirty="0" err="1" smtClean="0">
                <a:latin typeface="Arial" pitchFamily="34" charset="0"/>
              </a:rPr>
              <a:t>peut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a:t>
            </a:r>
            <a:r>
              <a:rPr lang="en-US" dirty="0" err="1" smtClean="0">
                <a:latin typeface="Arial" pitchFamily="34" charset="0"/>
              </a:rPr>
              <a:t>divisée</a:t>
            </a:r>
            <a:r>
              <a:rPr lang="en-US" dirty="0" smtClean="0">
                <a:latin typeface="Arial" pitchFamily="34" charset="0"/>
              </a:rPr>
              <a:t> en </a:t>
            </a:r>
            <a:r>
              <a:rPr lang="en-US" dirty="0" err="1" smtClean="0">
                <a:latin typeface="Arial" pitchFamily="34" charset="0"/>
              </a:rPr>
              <a:t>fonction</a:t>
            </a:r>
            <a:r>
              <a:rPr lang="en-US" dirty="0" smtClean="0">
                <a:latin typeface="Arial" pitchFamily="34" charset="0"/>
              </a:rPr>
              <a:t> des </a:t>
            </a:r>
            <a:r>
              <a:rPr lang="en-US" dirty="0" err="1" smtClean="0">
                <a:latin typeface="Arial" pitchFamily="34" charset="0"/>
              </a:rPr>
              <a:t>différents</a:t>
            </a:r>
            <a:r>
              <a:rPr lang="en-US" dirty="0" smtClean="0">
                <a:latin typeface="Arial" pitchFamily="34" charset="0"/>
              </a:rPr>
              <a:t> types de </a:t>
            </a:r>
            <a:r>
              <a:rPr lang="en-US" dirty="0" err="1" smtClean="0">
                <a:latin typeface="Arial" pitchFamily="34" charset="0"/>
              </a:rPr>
              <a:t>données</a:t>
            </a:r>
            <a:r>
              <a:rPr lang="en-US" dirty="0" smtClean="0">
                <a:latin typeface="Arial" pitchFamily="34" charset="0"/>
              </a:rPr>
              <a:t> alternatives.</a:t>
            </a:r>
            <a:r>
              <a:rPr lang="en-US" i="1" dirty="0" smtClean="0">
                <a:latin typeface="Arial" pitchFamily="34" charset="0"/>
              </a:rPr>
              <a:t> </a:t>
            </a:r>
            <a:endParaRPr lang="en-US" dirty="0" smtClean="0">
              <a:latin typeface="Arial" pitchFamily="34" charset="0"/>
            </a:endParaRPr>
          </a:p>
          <a:p>
            <a:pPr marL="511175" lvl="1" indent="-344488">
              <a:spcAft>
                <a:spcPts val="1200"/>
              </a:spcAft>
              <a:buFont typeface="Wingdings" pitchFamily="2" charset="2"/>
              <a:buChar char="§"/>
            </a:pPr>
            <a:r>
              <a:rPr lang="en-US" dirty="0" err="1" smtClean="0">
                <a:latin typeface="Arial" pitchFamily="34" charset="0"/>
              </a:rPr>
              <a:t>Cette</a:t>
            </a:r>
            <a:r>
              <a:rPr lang="en-US" dirty="0" smtClean="0">
                <a:latin typeface="Arial" pitchFamily="34" charset="0"/>
              </a:rPr>
              <a:t> </a:t>
            </a:r>
            <a:r>
              <a:rPr lang="en-US" dirty="0" err="1" smtClean="0">
                <a:latin typeface="Arial" pitchFamily="34" charset="0"/>
              </a:rPr>
              <a:t>décomposition</a:t>
            </a:r>
            <a:r>
              <a:rPr lang="en-US" dirty="0" smtClean="0">
                <a:latin typeface="Arial" pitchFamily="34" charset="0"/>
              </a:rPr>
              <a:t> </a:t>
            </a:r>
            <a:r>
              <a:rPr lang="en-US" dirty="0" err="1" smtClean="0">
                <a:latin typeface="Arial" pitchFamily="34" charset="0"/>
              </a:rPr>
              <a:t>prend</a:t>
            </a:r>
            <a:r>
              <a:rPr lang="en-US" dirty="0" smtClean="0">
                <a:latin typeface="Arial" pitchFamily="34" charset="0"/>
              </a:rPr>
              <a:t> en </a:t>
            </a:r>
            <a:r>
              <a:rPr lang="en-US" dirty="0" err="1" smtClean="0">
                <a:latin typeface="Arial" pitchFamily="34" charset="0"/>
              </a:rPr>
              <a:t>compte</a:t>
            </a:r>
            <a:r>
              <a:rPr lang="en-US" dirty="0" smtClean="0">
                <a:latin typeface="Arial" pitchFamily="34" charset="0"/>
              </a:rPr>
              <a:t> la </a:t>
            </a:r>
            <a:r>
              <a:rPr lang="en-US" dirty="0" err="1" smtClean="0">
                <a:latin typeface="Arial" pitchFamily="34" charset="0"/>
              </a:rPr>
              <a:t>différence</a:t>
            </a:r>
            <a:r>
              <a:rPr lang="en-US" dirty="0" smtClean="0">
                <a:latin typeface="Arial" pitchFamily="34" charset="0"/>
              </a:rPr>
              <a:t> entre les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les prix </a:t>
            </a:r>
            <a:r>
              <a:rPr lang="en-US" dirty="0" err="1" smtClean="0">
                <a:latin typeface="Arial" pitchFamily="34" charset="0"/>
              </a:rPr>
              <a:t>étalons</a:t>
            </a:r>
            <a:r>
              <a:rPr lang="en-US" dirty="0" smtClean="0">
                <a:latin typeface="Arial" pitchFamily="34" charset="0"/>
              </a:rPr>
              <a:t>, et les </a:t>
            </a:r>
            <a:r>
              <a:rPr lang="en-US" dirty="0" err="1" smtClean="0">
                <a:latin typeface="Arial" pitchFamily="34" charset="0"/>
              </a:rPr>
              <a:t>taux</a:t>
            </a:r>
            <a:r>
              <a:rPr lang="en-US" dirty="0" smtClean="0">
                <a:latin typeface="Arial" pitchFamily="34" charset="0"/>
              </a:rPr>
              <a:t> de change </a:t>
            </a:r>
            <a:r>
              <a:rPr lang="en-US" dirty="0" err="1" smtClean="0">
                <a:latin typeface="Arial" pitchFamily="34" charset="0"/>
              </a:rPr>
              <a:t>observés</a:t>
            </a:r>
            <a:r>
              <a:rPr lang="en-US" dirty="0" smtClean="0">
                <a:latin typeface="Arial" pitchFamily="34" charset="0"/>
              </a:rPr>
              <a:t> et </a:t>
            </a:r>
            <a:r>
              <a:rPr lang="en-US" dirty="0" err="1" smtClean="0">
                <a:latin typeface="Arial" pitchFamily="34" charset="0"/>
              </a:rPr>
              <a:t>alternatifs</a:t>
            </a:r>
            <a:r>
              <a:rPr lang="en-US" dirty="0" smtClean="0">
                <a:latin typeface="Arial" pitchFamily="34" charset="0"/>
              </a:rPr>
              <a:t>. </a:t>
            </a:r>
          </a:p>
          <a:p>
            <a:pPr marL="968375" lvl="2" indent="-344488">
              <a:spcAft>
                <a:spcPts val="1200"/>
              </a:spcAft>
              <a:buFont typeface="+mj-lt"/>
              <a:buAutoNum type="alphaUcPeriod"/>
            </a:pPr>
            <a:r>
              <a:rPr lang="en-US" dirty="0" err="1" smtClean="0">
                <a:latin typeface="Arial" pitchFamily="34" charset="0"/>
              </a:rPr>
              <a:t>Ecart</a:t>
            </a:r>
            <a:r>
              <a:rPr lang="en-US" dirty="0" smtClean="0">
                <a:latin typeface="Arial" pitchFamily="34" charset="0"/>
              </a:rPr>
              <a:t> des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au point de </a:t>
            </a:r>
            <a:r>
              <a:rPr lang="en-US" dirty="0" err="1" smtClean="0">
                <a:latin typeface="Arial" pitchFamily="34" charset="0"/>
              </a:rPr>
              <a:t>compétition</a:t>
            </a:r>
            <a:r>
              <a:rPr lang="en-US" dirty="0" smtClean="0">
                <a:latin typeface="Arial" pitchFamily="34" charset="0"/>
              </a:rPr>
              <a:t> (impacts de la structure du </a:t>
            </a:r>
            <a:r>
              <a:rPr lang="en-US" dirty="0" err="1" smtClean="0">
                <a:latin typeface="Arial" pitchFamily="34" charset="0"/>
              </a:rPr>
              <a:t>marché</a:t>
            </a:r>
            <a:r>
              <a:rPr lang="en-US" dirty="0" smtClean="0">
                <a:latin typeface="Arial" pitchFamily="34" charset="0"/>
              </a:rPr>
              <a:t> entre les </a:t>
            </a:r>
            <a:r>
              <a:rPr lang="en-US" dirty="0" err="1" smtClean="0">
                <a:latin typeface="Arial" pitchFamily="34" charset="0"/>
              </a:rPr>
              <a:t>marchés</a:t>
            </a:r>
            <a:r>
              <a:rPr lang="en-US" dirty="0" smtClean="0">
                <a:latin typeface="Arial" pitchFamily="34" charset="0"/>
              </a:rPr>
              <a:t> de </a:t>
            </a:r>
            <a:r>
              <a:rPr lang="en-US" dirty="0" err="1" smtClean="0">
                <a:latin typeface="Arial" pitchFamily="34" charset="0"/>
              </a:rPr>
              <a:t>gros</a:t>
            </a:r>
            <a:r>
              <a:rPr lang="en-US" dirty="0" smtClean="0">
                <a:latin typeface="Arial" pitchFamily="34" charset="0"/>
              </a:rPr>
              <a:t> et le point de sortie et </a:t>
            </a:r>
            <a:r>
              <a:rPr lang="en-US" dirty="0" err="1" smtClean="0">
                <a:latin typeface="Arial" pitchFamily="34" charset="0"/>
              </a:rPr>
              <a:t>d’entrée</a:t>
            </a:r>
            <a:r>
              <a:rPr lang="en-US" dirty="0" smtClean="0">
                <a:latin typeface="Arial" pitchFamily="34" charset="0"/>
              </a:rPr>
              <a:t> </a:t>
            </a:r>
            <a:r>
              <a:rPr lang="en-US" dirty="0" err="1" smtClean="0">
                <a:latin typeface="Arial" pitchFamily="34" charset="0"/>
              </a:rPr>
              <a:t>respectivement</a:t>
            </a:r>
            <a:r>
              <a:rPr lang="en-US" dirty="0" smtClean="0">
                <a:latin typeface="Arial" pitchFamily="34" charset="0"/>
              </a:rPr>
              <a:t> pour les exportations et les importations)</a:t>
            </a:r>
          </a:p>
          <a:p>
            <a:pPr marL="1425575" lvl="3" indent="-344488">
              <a:spcAft>
                <a:spcPts val="1200"/>
              </a:spcAft>
              <a:buFont typeface="Wingdings" pitchFamily="2" charset="2"/>
              <a:buChar char="§"/>
            </a:pPr>
            <a:r>
              <a:rPr lang="en-US" dirty="0" err="1" smtClean="0">
                <a:latin typeface="Arial" pitchFamily="34" charset="0"/>
              </a:rPr>
              <a:t>Produits</a:t>
            </a:r>
            <a:r>
              <a:rPr lang="en-US" dirty="0" smtClean="0">
                <a:latin typeface="Arial" pitchFamily="34" charset="0"/>
              </a:rPr>
              <a:t> </a:t>
            </a:r>
            <a:r>
              <a:rPr lang="en-US" dirty="0" err="1" smtClean="0">
                <a:latin typeface="Arial" pitchFamily="34" charset="0"/>
              </a:rPr>
              <a:t>importés</a:t>
            </a:r>
            <a:r>
              <a:rPr lang="en-US" dirty="0" smtClean="0">
                <a:latin typeface="Arial" pitchFamily="34" charset="0"/>
              </a:rPr>
              <a:t>: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observés</a:t>
            </a:r>
            <a:r>
              <a:rPr lang="en-US" i="1" dirty="0" smtClean="0">
                <a:latin typeface="Arial" pitchFamily="34" charset="0"/>
              </a:rPr>
              <a:t> </a:t>
            </a:r>
            <a:r>
              <a:rPr lang="en-US" i="1" dirty="0" err="1" smtClean="0">
                <a:latin typeface="Arial" pitchFamily="34" charset="0"/>
              </a:rPr>
              <a:t>moins</a:t>
            </a:r>
            <a:r>
              <a:rPr lang="en-US" i="1" dirty="0" smtClean="0">
                <a:latin typeface="Arial" pitchFamily="34" charset="0"/>
              </a:rPr>
              <a:t>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alternatifs</a:t>
            </a:r>
            <a:endParaRPr lang="en-US" i="1" dirty="0" smtClean="0">
              <a:latin typeface="Arial" pitchFamily="34" charset="0"/>
            </a:endParaRPr>
          </a:p>
          <a:p>
            <a:pPr marL="1425575" lvl="3" indent="-344488">
              <a:spcAft>
                <a:spcPts val="1200"/>
              </a:spcAft>
              <a:buFont typeface="Wingdings" pitchFamily="2" charset="2"/>
              <a:buChar char="§"/>
            </a:pPr>
            <a:r>
              <a:rPr lang="en-US" dirty="0" err="1" smtClean="0">
                <a:latin typeface="Arial" pitchFamily="34" charset="0"/>
              </a:rPr>
              <a:t>Produits</a:t>
            </a:r>
            <a:r>
              <a:rPr lang="en-US" dirty="0" smtClean="0">
                <a:latin typeface="Arial" pitchFamily="34" charset="0"/>
              </a:rPr>
              <a:t> </a:t>
            </a:r>
            <a:r>
              <a:rPr lang="en-US" dirty="0" err="1" smtClean="0">
                <a:latin typeface="Arial" pitchFamily="34" charset="0"/>
              </a:rPr>
              <a:t>exportés</a:t>
            </a:r>
            <a:r>
              <a:rPr lang="en-US" dirty="0" smtClean="0">
                <a:latin typeface="Arial" pitchFamily="34" charset="0"/>
              </a:rPr>
              <a:t>: -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observés</a:t>
            </a:r>
            <a:r>
              <a:rPr lang="en-US" i="1" dirty="0" smtClean="0">
                <a:latin typeface="Arial" pitchFamily="34" charset="0"/>
              </a:rPr>
              <a:t> </a:t>
            </a:r>
            <a:r>
              <a:rPr lang="en-US" i="1" dirty="0" err="1" smtClean="0">
                <a:latin typeface="Arial" pitchFamily="34" charset="0"/>
              </a:rPr>
              <a:t>moins</a:t>
            </a:r>
            <a:r>
              <a:rPr lang="en-US" i="1" dirty="0" smtClean="0">
                <a:latin typeface="Arial" pitchFamily="34" charset="0"/>
              </a:rPr>
              <a:t>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alternatifs</a:t>
            </a:r>
            <a:r>
              <a:rPr lang="en-US" i="1" dirty="0" smtClean="0">
                <a:latin typeface="Arial" pitchFamily="34" charset="0"/>
              </a:rPr>
              <a:t>)</a:t>
            </a:r>
          </a:p>
          <a:p>
            <a:pPr marL="968375" lvl="2" indent="-344488">
              <a:spcAft>
                <a:spcPts val="1200"/>
              </a:spcAft>
              <a:buFont typeface="+mj-lt"/>
              <a:buAutoNum type="alphaUcPeriod"/>
            </a:pPr>
            <a:r>
              <a:rPr lang="en-US" dirty="0" err="1" smtClean="0">
                <a:latin typeface="Arial" pitchFamily="34" charset="0"/>
              </a:rPr>
              <a:t>Ecart</a:t>
            </a:r>
            <a:r>
              <a:rPr lang="en-US" dirty="0" smtClean="0">
                <a:latin typeface="Arial" pitchFamily="34" charset="0"/>
              </a:rPr>
              <a:t> des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r>
              <a:rPr lang="en-US" dirty="0" smtClean="0">
                <a:latin typeface="Arial" pitchFamily="34" charset="0"/>
              </a:rPr>
              <a:t> au </a:t>
            </a:r>
            <a:r>
              <a:rPr lang="en-US" dirty="0" err="1" smtClean="0">
                <a:latin typeface="Arial" pitchFamily="34" charset="0"/>
              </a:rPr>
              <a:t>producteur</a:t>
            </a:r>
            <a:r>
              <a:rPr lang="en-US" dirty="0" smtClean="0">
                <a:latin typeface="Arial" pitchFamily="34" charset="0"/>
              </a:rPr>
              <a:t> (impacts de la structure du </a:t>
            </a:r>
            <a:r>
              <a:rPr lang="en-US" dirty="0" err="1" smtClean="0">
                <a:latin typeface="Arial" pitchFamily="34" charset="0"/>
              </a:rPr>
              <a:t>marché</a:t>
            </a:r>
            <a:r>
              <a:rPr lang="en-US" dirty="0" smtClean="0">
                <a:latin typeface="Arial" pitchFamily="34" charset="0"/>
              </a:rPr>
              <a:t> entre les </a:t>
            </a:r>
            <a:r>
              <a:rPr lang="en-US" dirty="0" err="1" smtClean="0">
                <a:latin typeface="Arial" pitchFamily="34" charset="0"/>
              </a:rPr>
              <a:t>marchés</a:t>
            </a:r>
            <a:r>
              <a:rPr lang="en-US" dirty="0" smtClean="0">
                <a:latin typeface="Arial" pitchFamily="34" charset="0"/>
              </a:rPr>
              <a:t> de </a:t>
            </a:r>
            <a:r>
              <a:rPr lang="en-US" dirty="0" err="1" smtClean="0">
                <a:latin typeface="Arial" pitchFamily="34" charset="0"/>
              </a:rPr>
              <a:t>gros</a:t>
            </a:r>
            <a:r>
              <a:rPr lang="en-US" dirty="0" smtClean="0">
                <a:latin typeface="Arial" pitchFamily="34" charset="0"/>
              </a:rPr>
              <a:t> et le </a:t>
            </a:r>
            <a:r>
              <a:rPr lang="en-US" dirty="0" err="1" smtClean="0">
                <a:latin typeface="Arial" pitchFamily="34" charset="0"/>
              </a:rPr>
              <a:t>producteur</a:t>
            </a:r>
            <a:r>
              <a:rPr lang="en-US" dirty="0" smtClean="0">
                <a:latin typeface="Arial" pitchFamily="34" charset="0"/>
              </a:rPr>
              <a:t>)</a:t>
            </a:r>
          </a:p>
          <a:p>
            <a:pPr marL="1425575" lvl="3" indent="-344488">
              <a:spcAft>
                <a:spcPts val="1200"/>
              </a:spcAft>
              <a:buFont typeface="Wingdings" pitchFamily="2" charset="2"/>
              <a:buChar char="§"/>
            </a:pPr>
            <a:r>
              <a:rPr lang="en-US" i="1" dirty="0" smtClean="0">
                <a:latin typeface="Arial" pitchFamily="34" charset="0"/>
              </a:rPr>
              <a:t>-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observés</a:t>
            </a:r>
            <a:r>
              <a:rPr lang="en-US" i="1" dirty="0" smtClean="0">
                <a:latin typeface="Arial" pitchFamily="34" charset="0"/>
              </a:rPr>
              <a:t> </a:t>
            </a:r>
            <a:r>
              <a:rPr lang="en-US" i="1" dirty="0" err="1" smtClean="0">
                <a:latin typeface="Arial" pitchFamily="34" charset="0"/>
              </a:rPr>
              <a:t>moins</a:t>
            </a:r>
            <a:r>
              <a:rPr lang="en-US" i="1" dirty="0" smtClean="0">
                <a:latin typeface="Arial" pitchFamily="34" charset="0"/>
              </a:rPr>
              <a:t> </a:t>
            </a:r>
            <a:r>
              <a:rPr lang="en-US" i="1" dirty="0" err="1" smtClean="0">
                <a:latin typeface="Arial" pitchFamily="34" charset="0"/>
              </a:rPr>
              <a:t>coûts</a:t>
            </a:r>
            <a:r>
              <a:rPr lang="en-US" i="1" dirty="0" smtClean="0">
                <a:latin typeface="Arial" pitchFamily="34" charset="0"/>
              </a:rPr>
              <a:t> </a:t>
            </a:r>
            <a:r>
              <a:rPr lang="en-US" i="1" dirty="0" err="1" smtClean="0">
                <a:latin typeface="Arial" pitchFamily="34" charset="0"/>
              </a:rPr>
              <a:t>d’accès</a:t>
            </a:r>
            <a:r>
              <a:rPr lang="en-US" i="1" dirty="0" smtClean="0">
                <a:latin typeface="Arial" pitchFamily="34" charset="0"/>
              </a:rPr>
              <a:t> </a:t>
            </a:r>
            <a:r>
              <a:rPr lang="en-US" i="1" dirty="0" err="1" smtClean="0">
                <a:latin typeface="Arial" pitchFamily="34" charset="0"/>
              </a:rPr>
              <a:t>alternatifs</a:t>
            </a:r>
            <a:r>
              <a:rPr lang="en-US" i="1" dirty="0" smtClean="0">
                <a:latin typeface="Arial" pitchFamily="34" charset="0"/>
              </a:rPr>
              <a:t>)</a:t>
            </a: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726"/>
            <a:ext cx="8229600" cy="562074"/>
          </a:xfrm>
        </p:spPr>
        <p:txBody>
          <a:bodyPr/>
          <a:lstStyle/>
          <a:p>
            <a:r>
              <a:rPr lang="en-US" dirty="0" err="1" smtClean="0"/>
              <a:t>Indicateurs</a:t>
            </a:r>
            <a:r>
              <a:rPr lang="en-US" dirty="0" smtClean="0"/>
              <a:t> (III)</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2052712"/>
            <a:ext cx="9144000" cy="4154984"/>
          </a:xfrm>
          <a:prstGeom prst="rect">
            <a:avLst/>
          </a:prstGeom>
          <a:noFill/>
        </p:spPr>
        <p:txBody>
          <a:bodyPr wrap="square">
            <a:spAutoFit/>
          </a:bodyPr>
          <a:lstStyle/>
          <a:p>
            <a:pPr marL="623887" lvl="1" indent="-457200">
              <a:spcAft>
                <a:spcPts val="1200"/>
              </a:spcAft>
              <a:buFont typeface="+mj-lt"/>
              <a:buAutoNum type="alphaUcPeriod" startAt="3"/>
            </a:pPr>
            <a:r>
              <a:rPr lang="en-US" sz="2000" b="1" i="1" dirty="0" err="1" smtClean="0">
                <a:latin typeface="Arial" pitchFamily="34" charset="0"/>
              </a:rPr>
              <a:t>Ecart</a:t>
            </a:r>
            <a:r>
              <a:rPr lang="en-US" sz="2000" b="1" i="1" dirty="0" smtClean="0">
                <a:latin typeface="Arial" pitchFamily="34" charset="0"/>
              </a:rPr>
              <a:t> de </a:t>
            </a:r>
            <a:r>
              <a:rPr lang="en-US" sz="2000" b="1" i="1" dirty="0" err="1" smtClean="0">
                <a:latin typeface="Arial" pitchFamily="34" charset="0"/>
              </a:rPr>
              <a:t>marchés</a:t>
            </a:r>
            <a:r>
              <a:rPr lang="en-US" sz="2000" b="1" i="1" dirty="0" smtClean="0">
                <a:latin typeface="Arial" pitchFamily="34" charset="0"/>
              </a:rPr>
              <a:t> </a:t>
            </a:r>
            <a:r>
              <a:rPr lang="en-US" sz="2000" b="1" i="1" dirty="0" err="1" smtClean="0">
                <a:latin typeface="Arial" pitchFamily="34" charset="0"/>
              </a:rPr>
              <a:t>internationaux</a:t>
            </a:r>
            <a:r>
              <a:rPr lang="en-US" sz="2000" dirty="0" smtClean="0">
                <a:latin typeface="Arial" pitchFamily="34" charset="0"/>
              </a:rPr>
              <a:t> : </a:t>
            </a:r>
            <a:r>
              <a:rPr lang="en-US" sz="2000" dirty="0" err="1" smtClean="0">
                <a:latin typeface="Arial" pitchFamily="34" charset="0"/>
              </a:rPr>
              <a:t>renseigne</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a:t>
            </a:r>
            <a:r>
              <a:rPr lang="en-US" sz="2000" dirty="0" err="1" smtClean="0">
                <a:latin typeface="Arial" pitchFamily="34" charset="0"/>
              </a:rPr>
              <a:t>l’impact</a:t>
            </a:r>
            <a:r>
              <a:rPr lang="en-US" sz="2000" dirty="0" smtClean="0">
                <a:latin typeface="Arial" pitchFamily="34" charset="0"/>
              </a:rPr>
              <a:t> d’un prix </a:t>
            </a:r>
            <a:r>
              <a:rPr lang="en-US" sz="2000" dirty="0" err="1" smtClean="0">
                <a:latin typeface="Arial" pitchFamily="34" charset="0"/>
              </a:rPr>
              <a:t>étalon</a:t>
            </a:r>
            <a:r>
              <a:rPr lang="en-US" sz="2000" dirty="0" smtClean="0">
                <a:latin typeface="Arial" pitchFamily="34" charset="0"/>
              </a:rPr>
              <a:t> </a:t>
            </a:r>
            <a:r>
              <a:rPr lang="en-US" sz="2000" dirty="0" err="1" smtClean="0">
                <a:latin typeface="Arial" pitchFamily="34" charset="0"/>
              </a:rPr>
              <a:t>faussé</a:t>
            </a:r>
            <a:r>
              <a:rPr lang="en-US" sz="2000" dirty="0" smtClean="0">
                <a:latin typeface="Arial" pitchFamily="34" charset="0"/>
              </a:rPr>
              <a:t> en </a:t>
            </a:r>
            <a:r>
              <a:rPr lang="en-US" sz="2000" dirty="0" err="1" smtClean="0">
                <a:latin typeface="Arial" pitchFamily="34" charset="0"/>
              </a:rPr>
              <a:t>faisant</a:t>
            </a:r>
            <a:r>
              <a:rPr lang="en-US" sz="2000" dirty="0" smtClean="0">
                <a:latin typeface="Arial" pitchFamily="34" charset="0"/>
              </a:rPr>
              <a:t> abstraction des impacts </a:t>
            </a:r>
            <a:r>
              <a:rPr lang="en-US" sz="2000" dirty="0" err="1" smtClean="0">
                <a:latin typeface="Arial" pitchFamily="34" charset="0"/>
              </a:rPr>
              <a:t>potentiels</a:t>
            </a:r>
            <a:r>
              <a:rPr lang="en-US" sz="2000" dirty="0" smtClean="0">
                <a:latin typeface="Arial" pitchFamily="34" charset="0"/>
              </a:rPr>
              <a:t> de la </a:t>
            </a:r>
            <a:r>
              <a:rPr lang="en-US" sz="2000" dirty="0" err="1" smtClean="0">
                <a:latin typeface="Arial" pitchFamily="34" charset="0"/>
              </a:rPr>
              <a:t>politique</a:t>
            </a:r>
            <a:r>
              <a:rPr lang="en-US" sz="2000" dirty="0" smtClean="0">
                <a:latin typeface="Arial" pitchFamily="34" charset="0"/>
              </a:rPr>
              <a:t> de </a:t>
            </a:r>
            <a:r>
              <a:rPr lang="en-US" sz="2000" dirty="0" err="1" smtClean="0">
                <a:latin typeface="Arial" pitchFamily="34" charset="0"/>
              </a:rPr>
              <a:t>taux</a:t>
            </a:r>
            <a:r>
              <a:rPr lang="en-US" sz="2000" dirty="0" smtClean="0">
                <a:latin typeface="Arial" pitchFamily="34" charset="0"/>
              </a:rPr>
              <a:t> de change</a:t>
            </a:r>
          </a:p>
          <a:p>
            <a:pPr marL="623887" lvl="1" indent="-457200">
              <a:spcAft>
                <a:spcPts val="1200"/>
              </a:spcAft>
              <a:buFont typeface="+mj-lt"/>
              <a:buAutoNum type="alphaUcPeriod" startAt="3"/>
            </a:pPr>
            <a:r>
              <a:rPr lang="en-US" sz="2000" b="1" i="1" dirty="0" err="1" smtClean="0">
                <a:latin typeface="Arial" pitchFamily="34" charset="0"/>
              </a:rPr>
              <a:t>Ecart</a:t>
            </a:r>
            <a:r>
              <a:rPr lang="en-US" sz="2000" b="1" i="1" dirty="0" smtClean="0">
                <a:latin typeface="Arial" pitchFamily="34" charset="0"/>
              </a:rPr>
              <a:t> de </a:t>
            </a:r>
            <a:r>
              <a:rPr lang="en-US" sz="2000" b="1" i="1" dirty="0" err="1" smtClean="0">
                <a:latin typeface="Arial" pitchFamily="34" charset="0"/>
              </a:rPr>
              <a:t>politique</a:t>
            </a:r>
            <a:r>
              <a:rPr lang="en-US" sz="2000" b="1" i="1" dirty="0" smtClean="0">
                <a:latin typeface="Arial" pitchFamily="34" charset="0"/>
              </a:rPr>
              <a:t> de change : </a:t>
            </a:r>
            <a:r>
              <a:rPr lang="en-US" sz="2000" dirty="0" err="1" smtClean="0">
                <a:latin typeface="Arial" pitchFamily="34" charset="0"/>
              </a:rPr>
              <a:t>renseigne</a:t>
            </a:r>
            <a:r>
              <a:rPr lang="en-US" sz="2000" dirty="0" smtClean="0">
                <a:latin typeface="Arial" pitchFamily="34" charset="0"/>
              </a:rPr>
              <a:t> </a:t>
            </a:r>
            <a:r>
              <a:rPr lang="en-US" sz="2000" dirty="0" err="1" smtClean="0">
                <a:latin typeface="Arial" pitchFamily="34" charset="0"/>
              </a:rPr>
              <a:t>sur</a:t>
            </a:r>
            <a:r>
              <a:rPr lang="en-US" sz="2000" dirty="0" smtClean="0">
                <a:latin typeface="Arial" pitchFamily="34" charset="0"/>
              </a:rPr>
              <a:t> </a:t>
            </a:r>
            <a:r>
              <a:rPr lang="en-US" sz="2000" dirty="0" err="1" smtClean="0">
                <a:latin typeface="Arial" pitchFamily="34" charset="0"/>
              </a:rPr>
              <a:t>l’impact</a:t>
            </a:r>
            <a:r>
              <a:rPr lang="en-US" sz="2000" dirty="0" smtClean="0">
                <a:latin typeface="Arial" pitchFamily="34" charset="0"/>
              </a:rPr>
              <a:t> </a:t>
            </a:r>
            <a:r>
              <a:rPr lang="en-US" sz="2000" dirty="0" err="1" smtClean="0">
                <a:latin typeface="Arial" pitchFamily="34" charset="0"/>
              </a:rPr>
              <a:t>d’une</a:t>
            </a:r>
            <a:r>
              <a:rPr lang="en-US" sz="2000" dirty="0" smtClean="0">
                <a:latin typeface="Arial" pitchFamily="34" charset="0"/>
              </a:rPr>
              <a:t> </a:t>
            </a:r>
            <a:r>
              <a:rPr lang="en-US" sz="2000" dirty="0" err="1" smtClean="0">
                <a:latin typeface="Arial" pitchFamily="34" charset="0"/>
              </a:rPr>
              <a:t>politique</a:t>
            </a:r>
            <a:r>
              <a:rPr lang="en-US" sz="2000" dirty="0" smtClean="0">
                <a:latin typeface="Arial" pitchFamily="34" charset="0"/>
              </a:rPr>
              <a:t> de change en </a:t>
            </a:r>
            <a:r>
              <a:rPr lang="en-US" sz="2000" dirty="0" err="1" smtClean="0">
                <a:latin typeface="Arial" pitchFamily="34" charset="0"/>
              </a:rPr>
              <a:t>faisant</a:t>
            </a:r>
            <a:r>
              <a:rPr lang="en-US" sz="2000" dirty="0" smtClean="0">
                <a:latin typeface="Arial" pitchFamily="34" charset="0"/>
              </a:rPr>
              <a:t> abstraction des impacts </a:t>
            </a:r>
            <a:r>
              <a:rPr lang="en-US" sz="2000" dirty="0" err="1" smtClean="0">
                <a:latin typeface="Arial" pitchFamily="34" charset="0"/>
              </a:rPr>
              <a:t>potentiels</a:t>
            </a:r>
            <a:r>
              <a:rPr lang="en-US" sz="2000" dirty="0" smtClean="0">
                <a:latin typeface="Arial" pitchFamily="34" charset="0"/>
              </a:rPr>
              <a:t> d’un prix </a:t>
            </a:r>
            <a:r>
              <a:rPr lang="en-US" sz="2000" dirty="0" err="1" smtClean="0">
                <a:latin typeface="Arial" pitchFamily="34" charset="0"/>
              </a:rPr>
              <a:t>étalon</a:t>
            </a:r>
            <a:r>
              <a:rPr lang="en-US" sz="2000" dirty="0" smtClean="0">
                <a:latin typeface="Arial" pitchFamily="34" charset="0"/>
              </a:rPr>
              <a:t> </a:t>
            </a:r>
            <a:r>
              <a:rPr lang="en-US" sz="2000" dirty="0" err="1" smtClean="0">
                <a:latin typeface="Arial" pitchFamily="34" charset="0"/>
              </a:rPr>
              <a:t>faussé</a:t>
            </a:r>
            <a:r>
              <a:rPr lang="en-US" sz="2000" dirty="0" smtClean="0">
                <a:latin typeface="Arial" pitchFamily="34" charset="0"/>
              </a:rPr>
              <a:t> </a:t>
            </a:r>
          </a:p>
          <a:p>
            <a:pPr marL="623887" lvl="1" indent="-457200">
              <a:spcAft>
                <a:spcPts val="1200"/>
              </a:spcAft>
              <a:buFont typeface="+mj-lt"/>
              <a:buAutoNum type="alphaUcPeriod" startAt="3"/>
            </a:pPr>
            <a:r>
              <a:rPr lang="en-US" sz="2000" b="1" dirty="0" err="1" smtClean="0">
                <a:latin typeface="Arial" pitchFamily="34" charset="0"/>
              </a:rPr>
              <a:t>Ecart</a:t>
            </a:r>
            <a:r>
              <a:rPr lang="en-US" sz="2000" b="1" dirty="0" smtClean="0">
                <a:latin typeface="Arial" pitchFamily="34" charset="0"/>
              </a:rPr>
              <a:t> </a:t>
            </a:r>
            <a:r>
              <a:rPr lang="en-US" sz="2000" b="1" dirty="0" err="1" smtClean="0">
                <a:latin typeface="Arial" pitchFamily="34" charset="0"/>
              </a:rPr>
              <a:t>d’externalité</a:t>
            </a:r>
            <a:r>
              <a:rPr lang="en-US" sz="2000" b="1" dirty="0" smtClean="0">
                <a:latin typeface="Arial" pitchFamily="34" charset="0"/>
              </a:rPr>
              <a:t>:</a:t>
            </a:r>
            <a:r>
              <a:rPr lang="en-US" sz="2000" dirty="0" smtClean="0">
                <a:latin typeface="Arial" pitchFamily="34" charset="0"/>
              </a:rPr>
              <a:t> la </a:t>
            </a:r>
            <a:r>
              <a:rPr lang="en-US" sz="2000" dirty="0" err="1" smtClean="0">
                <a:latin typeface="Arial" pitchFamily="34" charset="0"/>
              </a:rPr>
              <a:t>valeur</a:t>
            </a:r>
            <a:r>
              <a:rPr lang="en-US" sz="2000" dirty="0" smtClean="0">
                <a:latin typeface="Arial" pitchFamily="34" charset="0"/>
              </a:rPr>
              <a:t> </a:t>
            </a:r>
            <a:r>
              <a:rPr lang="en-US" sz="2000" dirty="0" err="1" smtClean="0">
                <a:latin typeface="Arial" pitchFamily="34" charset="0"/>
              </a:rPr>
              <a:t>saisie</a:t>
            </a:r>
            <a:r>
              <a:rPr lang="en-US" sz="2000" dirty="0" smtClean="0">
                <a:latin typeface="Arial" pitchFamily="34" charset="0"/>
              </a:rPr>
              <a:t> pour les </a:t>
            </a:r>
            <a:r>
              <a:rPr lang="en-US" sz="2000" dirty="0" err="1" smtClean="0">
                <a:latin typeface="Arial" pitchFamily="34" charset="0"/>
              </a:rPr>
              <a:t>externalités</a:t>
            </a:r>
            <a:r>
              <a:rPr lang="en-US" sz="2000" dirty="0" smtClean="0">
                <a:latin typeface="Arial" pitchFamily="34" charset="0"/>
              </a:rPr>
              <a:t> en </a:t>
            </a:r>
            <a:r>
              <a:rPr lang="en-US" sz="2000" dirty="0" err="1" smtClean="0">
                <a:latin typeface="Arial" pitchFamily="34" charset="0"/>
              </a:rPr>
              <a:t>changeant</a:t>
            </a:r>
            <a:r>
              <a:rPr lang="en-US" sz="2000" dirty="0" smtClean="0">
                <a:latin typeface="Arial" pitchFamily="34" charset="0"/>
              </a:rPr>
              <a:t> le </a:t>
            </a:r>
            <a:r>
              <a:rPr lang="en-US" sz="2000" dirty="0" err="1" smtClean="0">
                <a:latin typeface="Arial" pitchFamily="34" charset="0"/>
              </a:rPr>
              <a:t>signe</a:t>
            </a:r>
            <a:r>
              <a:rPr lang="en-US" sz="2000" dirty="0" smtClean="0">
                <a:latin typeface="Arial" pitchFamily="34" charset="0"/>
              </a:rPr>
              <a:t> </a:t>
            </a:r>
          </a:p>
          <a:p>
            <a:pPr marL="968375" lvl="2" indent="-344488">
              <a:spcAft>
                <a:spcPts val="1200"/>
              </a:spcAft>
            </a:pPr>
            <a:endParaRPr lang="en-US" dirty="0" smtClean="0">
              <a:latin typeface="Arial" pitchFamily="34" charset="0"/>
            </a:endParaRPr>
          </a:p>
          <a:p>
            <a:pPr marL="511175" lvl="1" indent="-344488">
              <a:spcAft>
                <a:spcPts val="1200"/>
              </a:spcAft>
              <a:buFont typeface="Wingdings" pitchFamily="2" charset="2"/>
              <a:buChar char="§"/>
            </a:pPr>
            <a:endParaRPr lang="en-US" dirty="0" smtClean="0">
              <a:latin typeface="Arial" pitchFamily="34" charset="0"/>
            </a:endParaRPr>
          </a:p>
          <a:p>
            <a:pPr marL="511175" lvl="1" indent="-344488">
              <a:spcAft>
                <a:spcPts val="1200"/>
              </a:spcAft>
              <a:buFont typeface="Wingdings" pitchFamily="2" charset="2"/>
              <a:buChar char="§"/>
            </a:pP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6726"/>
            <a:ext cx="8229600" cy="562074"/>
          </a:xfrm>
        </p:spPr>
        <p:txBody>
          <a:bodyPr/>
          <a:lstStyle/>
          <a:p>
            <a:r>
              <a:rPr lang="en-US" dirty="0" err="1" smtClean="0"/>
              <a:t>Indicateurs</a:t>
            </a:r>
            <a:r>
              <a:rPr lang="en-US" dirty="0" smtClean="0"/>
              <a:t> (&amp;IV)</a:t>
            </a:r>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1550983"/>
            <a:ext cx="9144000" cy="1661993"/>
          </a:xfrm>
          <a:prstGeom prst="rect">
            <a:avLst/>
          </a:prstGeom>
          <a:noFill/>
        </p:spPr>
        <p:txBody>
          <a:bodyPr wrap="square">
            <a:spAutoFit/>
          </a:bodyPr>
          <a:lstStyle/>
          <a:p>
            <a:pPr marL="511175" lvl="1" indent="-344488">
              <a:spcAft>
                <a:spcPts val="1200"/>
              </a:spcAft>
              <a:buFont typeface="Wingdings" pitchFamily="2" charset="2"/>
              <a:buChar char="§"/>
            </a:pPr>
            <a:endParaRPr lang="en-US" dirty="0" smtClean="0">
              <a:latin typeface="Arial" pitchFamily="34" charset="0"/>
            </a:endParaRPr>
          </a:p>
          <a:p>
            <a:pPr marL="968375" lvl="2" indent="-344488">
              <a:spcAft>
                <a:spcPts val="1200"/>
              </a:spcAft>
            </a:pPr>
            <a:endParaRPr lang="en-US" dirty="0" smtClean="0">
              <a:latin typeface="Arial" pitchFamily="34" charset="0"/>
            </a:endParaRPr>
          </a:p>
          <a:p>
            <a:pPr marL="511175" lvl="1" indent="-344488">
              <a:spcAft>
                <a:spcPts val="1200"/>
              </a:spcAft>
              <a:buFont typeface="Wingdings" pitchFamily="2" charset="2"/>
              <a:buChar char="§"/>
            </a:pPr>
            <a:endParaRPr lang="en-US" dirty="0" smtClean="0">
              <a:latin typeface="Arial" pitchFamily="34" charset="0"/>
            </a:endParaRPr>
          </a:p>
          <a:p>
            <a:pPr marL="511175" lvl="1" indent="-344488">
              <a:spcAft>
                <a:spcPts val="1200"/>
              </a:spcAft>
              <a:buFont typeface="Wingdings" pitchFamily="2" charset="2"/>
              <a:buChar char="§"/>
            </a:pPr>
            <a:endParaRPr lang="en-US" dirty="0" smtClean="0">
              <a:latin typeface="Arial" pitchFamily="34" charset="0"/>
            </a:endParaRPr>
          </a:p>
        </p:txBody>
      </p:sp>
      <p:graphicFrame>
        <p:nvGraphicFramePr>
          <p:cNvPr id="9" name="Object 8"/>
          <p:cNvGraphicFramePr>
            <a:graphicFrameLocks noChangeAspect="1"/>
          </p:cNvGraphicFramePr>
          <p:nvPr/>
        </p:nvGraphicFramePr>
        <p:xfrm>
          <a:off x="1905000" y="2217738"/>
          <a:ext cx="5468938" cy="366712"/>
        </p:xfrm>
        <a:graphic>
          <a:graphicData uri="http://schemas.openxmlformats.org/presentationml/2006/ole">
            <p:oleObj spid="_x0000_s117764" name="Equazione" r:id="rId4" imgW="3593880" imgH="241200" progId="Equation.3">
              <p:embed/>
            </p:oleObj>
          </a:graphicData>
        </a:graphic>
      </p:graphicFrame>
      <p:sp>
        <p:nvSpPr>
          <p:cNvPr id="10" name="TextBox 9"/>
          <p:cNvSpPr txBox="1"/>
          <p:nvPr/>
        </p:nvSpPr>
        <p:spPr>
          <a:xfrm>
            <a:off x="755577" y="3140968"/>
            <a:ext cx="7848872" cy="646331"/>
          </a:xfrm>
          <a:prstGeom prst="rect">
            <a:avLst/>
          </a:prstGeom>
          <a:noFill/>
        </p:spPr>
        <p:txBody>
          <a:bodyPr wrap="square" rtlCol="0">
            <a:spAutoFit/>
          </a:bodyPr>
          <a:lstStyle/>
          <a:p>
            <a:r>
              <a:rPr lang="en-US" dirty="0" smtClean="0"/>
              <a:t>Si </a:t>
            </a:r>
            <a:r>
              <a:rPr lang="en-US" dirty="0" err="1" smtClean="0"/>
              <a:t>seules</a:t>
            </a:r>
            <a:r>
              <a:rPr lang="en-US" dirty="0" smtClean="0"/>
              <a:t> les </a:t>
            </a:r>
            <a:r>
              <a:rPr lang="en-US" dirty="0" err="1" smtClean="0"/>
              <a:t>données</a:t>
            </a:r>
            <a:r>
              <a:rPr lang="en-US" dirty="0" smtClean="0"/>
              <a:t> </a:t>
            </a:r>
            <a:r>
              <a:rPr lang="en-US" dirty="0" err="1" smtClean="0"/>
              <a:t>observées</a:t>
            </a:r>
            <a:r>
              <a:rPr lang="en-US" dirty="0" smtClean="0"/>
              <a:t> </a:t>
            </a:r>
            <a:r>
              <a:rPr lang="en-US" dirty="0" err="1" smtClean="0"/>
              <a:t>sont</a:t>
            </a:r>
            <a:r>
              <a:rPr lang="en-US" dirty="0" smtClean="0"/>
              <a:t> </a:t>
            </a:r>
            <a:r>
              <a:rPr lang="en-US" dirty="0" err="1" smtClean="0"/>
              <a:t>disponibles</a:t>
            </a:r>
            <a:r>
              <a:rPr lang="en-US" dirty="0" smtClean="0"/>
              <a:t> </a:t>
            </a:r>
            <a:r>
              <a:rPr lang="en-US" dirty="0" err="1" smtClean="0"/>
              <a:t>ou</a:t>
            </a:r>
            <a:r>
              <a:rPr lang="en-US" dirty="0" smtClean="0"/>
              <a:t> </a:t>
            </a:r>
            <a:r>
              <a:rPr lang="en-US" dirty="0" err="1" smtClean="0"/>
              <a:t>si</a:t>
            </a:r>
            <a:r>
              <a:rPr lang="en-US" dirty="0" smtClean="0"/>
              <a:t> </a:t>
            </a:r>
            <a:r>
              <a:rPr lang="en-US" dirty="0" err="1" smtClean="0"/>
              <a:t>chacun</a:t>
            </a:r>
            <a:r>
              <a:rPr lang="en-US" dirty="0" smtClean="0"/>
              <a:t> des </a:t>
            </a:r>
            <a:r>
              <a:rPr lang="en-US" dirty="0" err="1" smtClean="0"/>
              <a:t>marchés</a:t>
            </a:r>
            <a:r>
              <a:rPr lang="en-US" dirty="0" smtClean="0"/>
              <a:t> </a:t>
            </a:r>
            <a:r>
              <a:rPr lang="en-US" dirty="0" err="1" smtClean="0"/>
              <a:t>est</a:t>
            </a:r>
            <a:r>
              <a:rPr lang="en-US" dirty="0" smtClean="0"/>
              <a:t> </a:t>
            </a:r>
            <a:r>
              <a:rPr lang="en-US" dirty="0" err="1" smtClean="0"/>
              <a:t>considéré</a:t>
            </a:r>
            <a:r>
              <a:rPr lang="en-US" dirty="0" smtClean="0"/>
              <a:t> </a:t>
            </a:r>
            <a:r>
              <a:rPr lang="en-US" dirty="0" err="1" smtClean="0"/>
              <a:t>éfficient</a:t>
            </a:r>
            <a:r>
              <a:rPr lang="en-US" dirty="0" smtClean="0"/>
              <a:t>, </a:t>
            </a:r>
            <a:r>
              <a:rPr lang="en-US" dirty="0" err="1" smtClean="0"/>
              <a:t>alors</a:t>
            </a:r>
            <a:r>
              <a:rPr lang="en-US" dirty="0" smtClean="0"/>
              <a:t> la </a:t>
            </a:r>
            <a:r>
              <a:rPr lang="en-US" dirty="0" err="1" smtClean="0"/>
              <a:t>formule</a:t>
            </a:r>
            <a:r>
              <a:rPr lang="en-US" dirty="0" smtClean="0"/>
              <a:t> </a:t>
            </a:r>
            <a:r>
              <a:rPr lang="en-US" dirty="0" err="1" smtClean="0"/>
              <a:t>est</a:t>
            </a:r>
            <a:r>
              <a:rPr lang="en-US" dirty="0" smtClean="0"/>
              <a:t> la </a:t>
            </a:r>
            <a:r>
              <a:rPr lang="en-US" dirty="0" err="1" smtClean="0"/>
              <a:t>suivante</a:t>
            </a:r>
            <a:r>
              <a:rPr lang="en-US" dirty="0" smtClean="0"/>
              <a:t> :</a:t>
            </a:r>
            <a:endParaRPr lang="en-US" dirty="0"/>
          </a:p>
        </p:txBody>
      </p:sp>
      <p:graphicFrame>
        <p:nvGraphicFramePr>
          <p:cNvPr id="117765" name="Object 5"/>
          <p:cNvGraphicFramePr>
            <a:graphicFrameLocks noChangeAspect="1"/>
          </p:cNvGraphicFramePr>
          <p:nvPr/>
        </p:nvGraphicFramePr>
        <p:xfrm>
          <a:off x="3367088" y="4508500"/>
          <a:ext cx="2298700" cy="581025"/>
        </p:xfrm>
        <a:graphic>
          <a:graphicData uri="http://schemas.openxmlformats.org/presentationml/2006/ole">
            <p:oleObj spid="_x0000_s117765" name="Equation" r:id="rId5" imgW="952200" imgH="24120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0050" name="Object 2"/>
          <p:cNvGraphicFramePr>
            <a:graphicFrameLocks noChangeAspect="1"/>
          </p:cNvGraphicFramePr>
          <p:nvPr/>
        </p:nvGraphicFramePr>
        <p:xfrm>
          <a:off x="285720" y="1214422"/>
          <a:ext cx="8286808" cy="5348756"/>
        </p:xfrm>
        <a:graphic>
          <a:graphicData uri="http://schemas.openxmlformats.org/presentationml/2006/ole">
            <p:oleObj spid="_x0000_s130050" name="Worksheet" r:id="rId4" imgW="9439275" imgH="8896350" progId="Excel.Sheet.12">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SYNTHESE ET RAPPEL (</a:t>
            </a:r>
            <a:r>
              <a:rPr lang="en-US" sz="3200" dirty="0" err="1" smtClean="0"/>
              <a:t>produits</a:t>
            </a:r>
            <a:r>
              <a:rPr lang="en-US" sz="3200" dirty="0" smtClean="0"/>
              <a:t> </a:t>
            </a:r>
            <a:r>
              <a:rPr lang="en-US" sz="3200" dirty="0" err="1" smtClean="0"/>
              <a:t>d’importation</a:t>
            </a:r>
            <a:r>
              <a:rPr lang="en-US" dirty="0" smtClean="0"/>
              <a:t>)</a:t>
            </a:r>
            <a:endParaRPr lang="en-US" dirty="0"/>
          </a:p>
        </p:txBody>
      </p:sp>
      <p:sp>
        <p:nvSpPr>
          <p:cNvPr id="4" name="Rectangle 3"/>
          <p:cNvSpPr/>
          <p:nvPr/>
        </p:nvSpPr>
        <p:spPr>
          <a:xfrm>
            <a:off x="35496" y="1844824"/>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pPr>
            <a:r>
              <a:rPr lang="en-US" sz="1300" dirty="0" smtClean="0"/>
              <a:t>Prix </a:t>
            </a:r>
            <a:r>
              <a:rPr lang="en-US" sz="1300" dirty="0" err="1" smtClean="0"/>
              <a:t>étalon</a:t>
            </a:r>
            <a:endParaRPr lang="en-US" sz="1300" dirty="0" smtClean="0"/>
          </a:p>
        </p:txBody>
      </p:sp>
      <p:sp>
        <p:nvSpPr>
          <p:cNvPr id="5" name="Oval 4"/>
          <p:cNvSpPr/>
          <p:nvPr/>
        </p:nvSpPr>
        <p:spPr>
          <a:xfrm>
            <a:off x="2195736" y="1813586"/>
            <a:ext cx="1008112" cy="607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err="1" smtClean="0"/>
              <a:t>Taux</a:t>
            </a:r>
            <a:r>
              <a:rPr lang="en-US" dirty="0" smtClean="0"/>
              <a:t> de change</a:t>
            </a:r>
            <a:endParaRPr lang="en-US" dirty="0"/>
          </a:p>
        </p:txBody>
      </p:sp>
      <p:sp>
        <p:nvSpPr>
          <p:cNvPr id="7" name="Multiply 6"/>
          <p:cNvSpPr/>
          <p:nvPr/>
        </p:nvSpPr>
        <p:spPr>
          <a:xfrm>
            <a:off x="1691680" y="1789584"/>
            <a:ext cx="432048" cy="487288"/>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11960" y="1844824"/>
            <a:ext cx="165618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Prix </a:t>
            </a:r>
            <a:r>
              <a:rPr lang="en-US" dirty="0" err="1" smtClean="0"/>
              <a:t>frontière</a:t>
            </a:r>
            <a:endParaRPr lang="en-US" dirty="0"/>
          </a:p>
        </p:txBody>
      </p:sp>
      <p:sp>
        <p:nvSpPr>
          <p:cNvPr id="10" name="Equal 9"/>
          <p:cNvSpPr/>
          <p:nvPr/>
        </p:nvSpPr>
        <p:spPr>
          <a:xfrm>
            <a:off x="3275856" y="1861592"/>
            <a:ext cx="504056" cy="487288"/>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5496" y="35010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Prix </a:t>
            </a:r>
            <a:r>
              <a:rPr lang="en-US" dirty="0" err="1" smtClean="0"/>
              <a:t>frontière</a:t>
            </a:r>
            <a:endParaRPr lang="en-US" dirty="0"/>
          </a:p>
        </p:txBody>
      </p:sp>
      <p:sp>
        <p:nvSpPr>
          <p:cNvPr id="12" name="Plus 11"/>
          <p:cNvSpPr/>
          <p:nvPr/>
        </p:nvSpPr>
        <p:spPr>
          <a:xfrm>
            <a:off x="1907704" y="3429000"/>
            <a:ext cx="504056" cy="55436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00298" y="3357562"/>
            <a:ext cx="1135598" cy="647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lnSpc>
                <a:spcPct val="110000"/>
              </a:lnSpc>
            </a:pPr>
            <a:r>
              <a:rPr lang="en-US" sz="1300" dirty="0" err="1" smtClean="0"/>
              <a:t>Coûts</a:t>
            </a:r>
            <a:r>
              <a:rPr lang="en-US" sz="1300" dirty="0" smtClean="0"/>
              <a:t> </a:t>
            </a:r>
            <a:r>
              <a:rPr lang="en-US" sz="1300" dirty="0" err="1" smtClean="0"/>
              <a:t>d’accès</a:t>
            </a:r>
            <a:r>
              <a:rPr lang="en-US" sz="1300" dirty="0" smtClean="0"/>
              <a:t> au </a:t>
            </a:r>
            <a:r>
              <a:rPr lang="en-US" sz="1300" dirty="0" err="1" smtClean="0"/>
              <a:t>grossiste</a:t>
            </a:r>
            <a:r>
              <a:rPr lang="en-US" sz="1300" dirty="0" smtClean="0"/>
              <a:t> </a:t>
            </a:r>
          </a:p>
        </p:txBody>
      </p:sp>
      <p:sp>
        <p:nvSpPr>
          <p:cNvPr id="14" name="Equal 13"/>
          <p:cNvSpPr/>
          <p:nvPr/>
        </p:nvSpPr>
        <p:spPr>
          <a:xfrm>
            <a:off x="3779912" y="3450704"/>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355976" y="3429000"/>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a:t>
            </a:r>
            <a:r>
              <a:rPr lang="en-US" dirty="0" err="1" smtClean="0"/>
              <a:t>paritaire</a:t>
            </a:r>
            <a:r>
              <a:rPr lang="en-US" dirty="0" smtClean="0"/>
              <a:t> de </a:t>
            </a:r>
            <a:r>
              <a:rPr lang="en-US" dirty="0" err="1" smtClean="0"/>
              <a:t>référence</a:t>
            </a:r>
            <a:r>
              <a:rPr lang="en-US" dirty="0" smtClean="0"/>
              <a:t> au </a:t>
            </a:r>
            <a:r>
              <a:rPr lang="en-US" dirty="0" err="1" smtClean="0"/>
              <a:t>grossiste</a:t>
            </a:r>
            <a:endParaRPr lang="en-US" dirty="0"/>
          </a:p>
        </p:txBody>
      </p:sp>
      <p:sp>
        <p:nvSpPr>
          <p:cNvPr id="16" name="Rectangle 15"/>
          <p:cNvSpPr/>
          <p:nvPr/>
        </p:nvSpPr>
        <p:spPr>
          <a:xfrm>
            <a:off x="35496" y="53012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de </a:t>
            </a:r>
            <a:r>
              <a:rPr lang="en-US" dirty="0" err="1" smtClean="0"/>
              <a:t>référence</a:t>
            </a:r>
            <a:r>
              <a:rPr lang="en-US" dirty="0" smtClean="0"/>
              <a:t> au </a:t>
            </a:r>
            <a:r>
              <a:rPr lang="en-US" dirty="0" err="1" smtClean="0"/>
              <a:t>grossiste</a:t>
            </a:r>
            <a:endParaRPr lang="en-US" dirty="0"/>
          </a:p>
        </p:txBody>
      </p:sp>
      <p:sp>
        <p:nvSpPr>
          <p:cNvPr id="17" name="Minus 16"/>
          <p:cNvSpPr/>
          <p:nvPr/>
        </p:nvSpPr>
        <p:spPr>
          <a:xfrm>
            <a:off x="1979712" y="5229200"/>
            <a:ext cx="360040" cy="48235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00298" y="5178896"/>
            <a:ext cx="1135598" cy="60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0000"/>
              </a:lnSpc>
            </a:pPr>
            <a:r>
              <a:rPr lang="en-US" sz="800" dirty="0" err="1" smtClean="0"/>
              <a:t>Coût</a:t>
            </a:r>
            <a:r>
              <a:rPr lang="en-US" sz="800" dirty="0" smtClean="0"/>
              <a:t> </a:t>
            </a:r>
            <a:r>
              <a:rPr lang="en-US" sz="800" dirty="0" err="1" smtClean="0"/>
              <a:t>d’accès</a:t>
            </a:r>
            <a:r>
              <a:rPr lang="en-US" sz="800" dirty="0" smtClean="0"/>
              <a:t> au </a:t>
            </a:r>
            <a:r>
              <a:rPr lang="en-US" sz="800" dirty="0" err="1" smtClean="0"/>
              <a:t>producteur</a:t>
            </a:r>
            <a:r>
              <a:rPr lang="en-US" sz="800" dirty="0" smtClean="0"/>
              <a:t> </a:t>
            </a:r>
          </a:p>
        </p:txBody>
      </p:sp>
      <p:sp>
        <p:nvSpPr>
          <p:cNvPr id="19" name="Equal 18"/>
          <p:cNvSpPr/>
          <p:nvPr/>
        </p:nvSpPr>
        <p:spPr>
          <a:xfrm>
            <a:off x="3779912" y="5178896"/>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355976" y="5157192"/>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smtClean="0"/>
              <a:t>Prix de </a:t>
            </a:r>
            <a:r>
              <a:rPr lang="en-US" dirty="0" err="1" smtClean="0"/>
              <a:t>parité</a:t>
            </a:r>
            <a:r>
              <a:rPr lang="en-US" dirty="0" smtClean="0"/>
              <a:t> de </a:t>
            </a:r>
            <a:r>
              <a:rPr lang="en-US" dirty="0" err="1" smtClean="0"/>
              <a:t>référence</a:t>
            </a:r>
            <a:r>
              <a:rPr lang="en-US" dirty="0" smtClean="0"/>
              <a:t> au </a:t>
            </a:r>
            <a:r>
              <a:rPr lang="en-US" dirty="0" err="1" smtClean="0"/>
              <a:t>producteur</a:t>
            </a:r>
            <a:endParaRPr lang="en-US" dirty="0"/>
          </a:p>
        </p:txBody>
      </p:sp>
      <p:sp>
        <p:nvSpPr>
          <p:cNvPr id="22" name="Rectangle 21"/>
          <p:cNvSpPr/>
          <p:nvPr/>
        </p:nvSpPr>
        <p:spPr>
          <a:xfrm>
            <a:off x="6572264" y="5143512"/>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lang="en-US" sz="1100" dirty="0" smtClean="0"/>
              <a:t>Prix </a:t>
            </a:r>
            <a:r>
              <a:rPr lang="en-US" sz="1100" dirty="0" err="1" smtClean="0"/>
              <a:t>observé</a:t>
            </a:r>
            <a:r>
              <a:rPr lang="en-US" sz="1100" dirty="0" smtClean="0"/>
              <a:t> au </a:t>
            </a:r>
            <a:r>
              <a:rPr lang="en-US" sz="1100" dirty="0" err="1" smtClean="0"/>
              <a:t>producteur</a:t>
            </a:r>
            <a:r>
              <a:rPr lang="en-US" sz="1100" dirty="0" smtClean="0"/>
              <a:t> </a:t>
            </a:r>
          </a:p>
        </p:txBody>
      </p:sp>
      <p:sp>
        <p:nvSpPr>
          <p:cNvPr id="23" name="Rectangle 22"/>
          <p:cNvSpPr/>
          <p:nvPr/>
        </p:nvSpPr>
        <p:spPr>
          <a:xfrm>
            <a:off x="6660232" y="3429000"/>
            <a:ext cx="1800200" cy="432048"/>
          </a:xfrm>
          <a:prstGeom prst="rect">
            <a:avLst/>
          </a:prstGeom>
          <a:gradFill>
            <a:gsLst>
              <a:gs pos="75000">
                <a:schemeClr val="tx2">
                  <a:lumMod val="75000"/>
                </a:schemeClr>
              </a:gs>
              <a:gs pos="75000">
                <a:srgbClr val="00B050"/>
              </a:gs>
              <a:gs pos="51000">
                <a:srgbClr val="00B050">
                  <a:alpha val="69000"/>
                </a:srgbClr>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a:t>
            </a:r>
            <a:r>
              <a:rPr lang="en-US" dirty="0" err="1" smtClean="0"/>
              <a:t>observé</a:t>
            </a:r>
            <a:r>
              <a:rPr lang="en-US" dirty="0" smtClean="0"/>
              <a:t> au </a:t>
            </a:r>
            <a:r>
              <a:rPr lang="en-US" dirty="0" err="1" smtClean="0"/>
              <a:t>grossiste</a:t>
            </a:r>
            <a:endParaRPr lang="en-US" dirty="0"/>
          </a:p>
        </p:txBody>
      </p:sp>
      <p:sp>
        <p:nvSpPr>
          <p:cNvPr id="25" name="Left Brace 24"/>
          <p:cNvSpPr/>
          <p:nvPr/>
        </p:nvSpPr>
        <p:spPr>
          <a:xfrm rot="16200000">
            <a:off x="2555776" y="5085184"/>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Isosceles Triangle 25"/>
          <p:cNvSpPr/>
          <p:nvPr/>
        </p:nvSpPr>
        <p:spPr>
          <a:xfrm>
            <a:off x="2676042" y="6315515"/>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A</a:t>
            </a:r>
            <a:endParaRPr lang="en-US" dirty="0"/>
          </a:p>
        </p:txBody>
      </p:sp>
      <p:sp>
        <p:nvSpPr>
          <p:cNvPr id="27" name="Left Brace 26"/>
          <p:cNvSpPr/>
          <p:nvPr/>
        </p:nvSpPr>
        <p:spPr>
          <a:xfrm rot="16200000">
            <a:off x="2483768" y="3356992"/>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Isosceles Triangle 27"/>
          <p:cNvSpPr/>
          <p:nvPr/>
        </p:nvSpPr>
        <p:spPr>
          <a:xfrm>
            <a:off x="2604034" y="4587323"/>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B</a:t>
            </a:r>
            <a:endParaRPr lang="en-US" dirty="0"/>
          </a:p>
        </p:txBody>
      </p:sp>
      <p:cxnSp>
        <p:nvCxnSpPr>
          <p:cNvPr id="32" name="Straight Arrow Connector 31"/>
          <p:cNvCxnSpPr>
            <a:stCxn id="9" idx="2"/>
          </p:cNvCxnSpPr>
          <p:nvPr/>
        </p:nvCxnSpPr>
        <p:spPr>
          <a:xfrm rot="5400000">
            <a:off x="2285746" y="746702"/>
            <a:ext cx="1224136" cy="4284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a:endCxn id="16" idx="0"/>
          </p:cNvCxnSpPr>
          <p:nvPr/>
        </p:nvCxnSpPr>
        <p:spPr>
          <a:xfrm rot="5400000">
            <a:off x="2375756" y="2420888"/>
            <a:ext cx="1440160" cy="4320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Donut 37"/>
          <p:cNvSpPr/>
          <p:nvPr/>
        </p:nvSpPr>
        <p:spPr>
          <a:xfrm>
            <a:off x="4211960" y="4725144"/>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producteur</a:t>
            </a:r>
            <a:endParaRPr lang="en-US" i="1" dirty="0">
              <a:solidFill>
                <a:schemeClr val="tx1"/>
              </a:solidFill>
            </a:endParaRPr>
          </a:p>
        </p:txBody>
      </p:sp>
      <p:sp>
        <p:nvSpPr>
          <p:cNvPr id="39" name="Minus 38"/>
          <p:cNvSpPr/>
          <p:nvPr/>
        </p:nvSpPr>
        <p:spPr>
          <a:xfrm>
            <a:off x="6156176" y="5157192"/>
            <a:ext cx="432048" cy="432048"/>
          </a:xfrm>
          <a:prstGeom prst="mathMinus">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p:cNvSpPr/>
          <p:nvPr/>
        </p:nvSpPr>
        <p:spPr>
          <a:xfrm>
            <a:off x="4211960" y="2852936"/>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grossiste</a:t>
            </a:r>
            <a:endParaRPr lang="en-US" i="1" dirty="0">
              <a:solidFill>
                <a:schemeClr val="tx1"/>
              </a:solidFill>
            </a:endParaRPr>
          </a:p>
        </p:txBody>
      </p:sp>
      <p:sp>
        <p:nvSpPr>
          <p:cNvPr id="41" name="Curved Right Arrow 40"/>
          <p:cNvSpPr/>
          <p:nvPr/>
        </p:nvSpPr>
        <p:spPr>
          <a:xfrm rot="10800000">
            <a:off x="8532440" y="3645024"/>
            <a:ext cx="432048" cy="1584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+A</a:t>
            </a:r>
            <a:endParaRPr lang="en-US" dirty="0">
              <a:solidFill>
                <a:schemeClr val="tx1"/>
              </a:solidFill>
            </a:endParaRPr>
          </a:p>
        </p:txBody>
      </p:sp>
      <p:sp>
        <p:nvSpPr>
          <p:cNvPr id="44" name="Minus 43"/>
          <p:cNvSpPr/>
          <p:nvPr/>
        </p:nvSpPr>
        <p:spPr>
          <a:xfrm>
            <a:off x="6156176" y="3429000"/>
            <a:ext cx="432048" cy="432048"/>
          </a:xfrm>
          <a:prstGeom prst="mathMinus">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57950" y="1737191"/>
            <a:ext cx="785818" cy="40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pPr>
            <a:r>
              <a:rPr lang="en-US" sz="1300" b="1" dirty="0" err="1" smtClean="0"/>
              <a:t>Donnée</a:t>
            </a:r>
            <a:r>
              <a:rPr lang="en-US" sz="1300" b="1" dirty="0" smtClean="0"/>
              <a:t> </a:t>
            </a:r>
          </a:p>
        </p:txBody>
      </p:sp>
      <p:sp>
        <p:nvSpPr>
          <p:cNvPr id="37" name="Rectangle 36"/>
          <p:cNvSpPr/>
          <p:nvPr/>
        </p:nvSpPr>
        <p:spPr>
          <a:xfrm>
            <a:off x="7236296" y="1737191"/>
            <a:ext cx="936104"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b="1" dirty="0" err="1" smtClean="0"/>
              <a:t>Calculé</a:t>
            </a:r>
            <a:endParaRPr lang="en-US" b="1" dirty="0"/>
          </a:p>
        </p:txBody>
      </p:sp>
      <p:sp>
        <p:nvSpPr>
          <p:cNvPr id="33" name="Rounded Rectangle 32"/>
          <p:cNvSpPr/>
          <p:nvPr/>
        </p:nvSpPr>
        <p:spPr>
          <a:xfrm>
            <a:off x="571472" y="2571744"/>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qualité</a:t>
            </a:r>
            <a:r>
              <a:rPr lang="en-US" dirty="0" smtClean="0"/>
              <a:t>/</a:t>
            </a:r>
            <a:r>
              <a:rPr lang="en-US" dirty="0" err="1" smtClean="0"/>
              <a:t>quantité</a:t>
            </a:r>
            <a:endParaRPr lang="en-US" dirty="0"/>
          </a:p>
        </p:txBody>
      </p:sp>
      <p:sp>
        <p:nvSpPr>
          <p:cNvPr id="34" name="Multiply 33"/>
          <p:cNvSpPr/>
          <p:nvPr/>
        </p:nvSpPr>
        <p:spPr>
          <a:xfrm>
            <a:off x="2148236" y="2636912"/>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39552" y="4365104"/>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qualité</a:t>
            </a:r>
            <a:r>
              <a:rPr lang="en-US" dirty="0" smtClean="0"/>
              <a:t>/</a:t>
            </a:r>
            <a:r>
              <a:rPr lang="en-US" dirty="0" err="1" smtClean="0"/>
              <a:t>quantité</a:t>
            </a:r>
            <a:endParaRPr lang="en-US" dirty="0"/>
          </a:p>
        </p:txBody>
      </p:sp>
      <p:sp>
        <p:nvSpPr>
          <p:cNvPr id="43" name="Multiply 42"/>
          <p:cNvSpPr/>
          <p:nvPr/>
        </p:nvSpPr>
        <p:spPr>
          <a:xfrm>
            <a:off x="2148236" y="4437112"/>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SYNTHESE ET RAPPEL</a:t>
            </a:r>
            <a:r>
              <a:rPr lang="en-US" dirty="0" smtClean="0"/>
              <a:t>(</a:t>
            </a:r>
            <a:r>
              <a:rPr lang="en-US" dirty="0" err="1" smtClean="0"/>
              <a:t>produit</a:t>
            </a:r>
            <a:r>
              <a:rPr lang="en-US" dirty="0" smtClean="0"/>
              <a:t> </a:t>
            </a:r>
            <a:r>
              <a:rPr lang="en-US" dirty="0" err="1" smtClean="0"/>
              <a:t>exporté</a:t>
            </a:r>
            <a:r>
              <a:rPr lang="en-US" dirty="0" smtClean="0"/>
              <a:t>)</a:t>
            </a:r>
            <a:endParaRPr lang="en-US" dirty="0"/>
          </a:p>
        </p:txBody>
      </p:sp>
      <p:sp>
        <p:nvSpPr>
          <p:cNvPr id="4" name="Rectangle 3"/>
          <p:cNvSpPr/>
          <p:nvPr/>
        </p:nvSpPr>
        <p:spPr>
          <a:xfrm>
            <a:off x="35496" y="1844824"/>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300" dirty="0" smtClean="0"/>
              <a:t>Prix </a:t>
            </a:r>
            <a:r>
              <a:rPr lang="en-US" sz="1300" dirty="0" err="1" smtClean="0"/>
              <a:t>étalon</a:t>
            </a:r>
            <a:endParaRPr lang="en-US" sz="1300" dirty="0" smtClean="0"/>
          </a:p>
        </p:txBody>
      </p:sp>
      <p:sp>
        <p:nvSpPr>
          <p:cNvPr id="5" name="Oval 4"/>
          <p:cNvSpPr/>
          <p:nvPr/>
        </p:nvSpPr>
        <p:spPr>
          <a:xfrm>
            <a:off x="2195736" y="1813586"/>
            <a:ext cx="1008112" cy="607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err="1" smtClean="0"/>
              <a:t>Taux</a:t>
            </a:r>
            <a:r>
              <a:rPr lang="en-US" dirty="0" smtClean="0"/>
              <a:t> de change </a:t>
            </a:r>
            <a:endParaRPr lang="en-US" dirty="0"/>
          </a:p>
        </p:txBody>
      </p:sp>
      <p:sp>
        <p:nvSpPr>
          <p:cNvPr id="7" name="Multiply 6"/>
          <p:cNvSpPr/>
          <p:nvPr/>
        </p:nvSpPr>
        <p:spPr>
          <a:xfrm>
            <a:off x="1691680" y="1789584"/>
            <a:ext cx="432048" cy="487288"/>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11960" y="1844824"/>
            <a:ext cx="1656184"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Prix </a:t>
            </a:r>
            <a:r>
              <a:rPr lang="en-US" dirty="0" err="1" smtClean="0"/>
              <a:t>Frontière</a:t>
            </a:r>
            <a:endParaRPr lang="en-US" dirty="0"/>
          </a:p>
        </p:txBody>
      </p:sp>
      <p:sp>
        <p:nvSpPr>
          <p:cNvPr id="10" name="Equal 9"/>
          <p:cNvSpPr/>
          <p:nvPr/>
        </p:nvSpPr>
        <p:spPr>
          <a:xfrm>
            <a:off x="3275856" y="1861592"/>
            <a:ext cx="504056" cy="487288"/>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5496" y="35010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Prix </a:t>
            </a:r>
            <a:r>
              <a:rPr lang="en-US" dirty="0" err="1" smtClean="0"/>
              <a:t>frontière</a:t>
            </a:r>
            <a:endParaRPr lang="en-US" dirty="0"/>
          </a:p>
        </p:txBody>
      </p:sp>
      <p:sp>
        <p:nvSpPr>
          <p:cNvPr id="13" name="Oval 12"/>
          <p:cNvSpPr/>
          <p:nvPr/>
        </p:nvSpPr>
        <p:spPr>
          <a:xfrm>
            <a:off x="2555776" y="3450704"/>
            <a:ext cx="1080120"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err="1" smtClean="0"/>
              <a:t>Coûts</a:t>
            </a:r>
            <a:r>
              <a:rPr lang="en-US" sz="900" dirty="0" smtClean="0"/>
              <a:t> </a:t>
            </a:r>
            <a:r>
              <a:rPr lang="en-US" sz="900" dirty="0" err="1" smtClean="0"/>
              <a:t>d’accès</a:t>
            </a:r>
            <a:r>
              <a:rPr lang="en-US" sz="900" dirty="0" smtClean="0"/>
              <a:t> </a:t>
            </a:r>
            <a:r>
              <a:rPr lang="en-US" sz="900" dirty="0" err="1" smtClean="0"/>
              <a:t>grossiste</a:t>
            </a:r>
            <a:endParaRPr lang="en-US" sz="900" dirty="0"/>
          </a:p>
        </p:txBody>
      </p:sp>
      <p:sp>
        <p:nvSpPr>
          <p:cNvPr id="14" name="Equal 13"/>
          <p:cNvSpPr/>
          <p:nvPr/>
        </p:nvSpPr>
        <p:spPr>
          <a:xfrm>
            <a:off x="3779912" y="3450704"/>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357686" y="3429000"/>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de </a:t>
            </a:r>
            <a:r>
              <a:rPr lang="en-US" dirty="0" err="1" smtClean="0"/>
              <a:t>parité</a:t>
            </a:r>
            <a:r>
              <a:rPr lang="en-US" dirty="0" smtClean="0"/>
              <a:t> de </a:t>
            </a:r>
            <a:r>
              <a:rPr lang="en-US" dirty="0" err="1" smtClean="0"/>
              <a:t>référence</a:t>
            </a:r>
            <a:r>
              <a:rPr lang="en-US" dirty="0" smtClean="0"/>
              <a:t> au </a:t>
            </a:r>
            <a:r>
              <a:rPr lang="en-US" dirty="0" err="1" smtClean="0"/>
              <a:t>grossiste</a:t>
            </a:r>
            <a:endParaRPr lang="en-US" dirty="0"/>
          </a:p>
        </p:txBody>
      </p:sp>
      <p:sp>
        <p:nvSpPr>
          <p:cNvPr id="16" name="Rectangle 15"/>
          <p:cNvSpPr/>
          <p:nvPr/>
        </p:nvSpPr>
        <p:spPr>
          <a:xfrm>
            <a:off x="35496" y="5301208"/>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dirty="0" smtClean="0"/>
              <a:t>Prix de </a:t>
            </a:r>
            <a:r>
              <a:rPr lang="en-US" dirty="0" err="1" smtClean="0"/>
              <a:t>parité</a:t>
            </a:r>
            <a:r>
              <a:rPr lang="en-US" dirty="0" smtClean="0"/>
              <a:t> de </a:t>
            </a:r>
            <a:r>
              <a:rPr lang="en-US" dirty="0" err="1" smtClean="0"/>
              <a:t>référence</a:t>
            </a:r>
            <a:r>
              <a:rPr lang="en-US" dirty="0" smtClean="0"/>
              <a:t> au </a:t>
            </a:r>
            <a:r>
              <a:rPr lang="en-US" dirty="0" err="1" smtClean="0"/>
              <a:t>grossiste</a:t>
            </a:r>
            <a:endParaRPr lang="en-US" dirty="0"/>
          </a:p>
        </p:txBody>
      </p:sp>
      <p:sp>
        <p:nvSpPr>
          <p:cNvPr id="17" name="Minus 16"/>
          <p:cNvSpPr/>
          <p:nvPr/>
        </p:nvSpPr>
        <p:spPr>
          <a:xfrm>
            <a:off x="1979712" y="5229200"/>
            <a:ext cx="360040" cy="48235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55776" y="5178896"/>
            <a:ext cx="1080120"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900" dirty="0" err="1" smtClean="0"/>
              <a:t>Coûts</a:t>
            </a:r>
            <a:r>
              <a:rPr lang="en-US" sz="900" dirty="0" smtClean="0"/>
              <a:t> </a:t>
            </a:r>
            <a:r>
              <a:rPr lang="en-US" sz="900" dirty="0" err="1" smtClean="0"/>
              <a:t>d’accès</a:t>
            </a:r>
            <a:r>
              <a:rPr lang="en-US" sz="900" dirty="0" smtClean="0"/>
              <a:t> </a:t>
            </a:r>
            <a:r>
              <a:rPr lang="en-US" sz="900" dirty="0" err="1" smtClean="0"/>
              <a:t>producteur</a:t>
            </a:r>
            <a:r>
              <a:rPr lang="en-US" sz="900" dirty="0" smtClean="0"/>
              <a:t> </a:t>
            </a:r>
            <a:endParaRPr lang="en-US" sz="900" dirty="0"/>
          </a:p>
        </p:txBody>
      </p:sp>
      <p:sp>
        <p:nvSpPr>
          <p:cNvPr id="19" name="Equal 18"/>
          <p:cNvSpPr/>
          <p:nvPr/>
        </p:nvSpPr>
        <p:spPr>
          <a:xfrm>
            <a:off x="3779912" y="5178896"/>
            <a:ext cx="432048" cy="4823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355976" y="5157192"/>
            <a:ext cx="180020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dirty="0" smtClean="0"/>
              <a:t>Prix de </a:t>
            </a:r>
            <a:r>
              <a:rPr lang="en-US" dirty="0" err="1" smtClean="0"/>
              <a:t>parité</a:t>
            </a:r>
            <a:r>
              <a:rPr lang="en-US" dirty="0" smtClean="0"/>
              <a:t> de </a:t>
            </a:r>
            <a:r>
              <a:rPr lang="en-US" dirty="0" err="1" smtClean="0"/>
              <a:t>référence</a:t>
            </a:r>
            <a:r>
              <a:rPr lang="en-US" dirty="0" smtClean="0"/>
              <a:t> au </a:t>
            </a:r>
            <a:r>
              <a:rPr lang="en-US" dirty="0" err="1" smtClean="0"/>
              <a:t>producteur</a:t>
            </a:r>
            <a:endParaRPr lang="en-US" dirty="0"/>
          </a:p>
        </p:txBody>
      </p:sp>
      <p:sp>
        <p:nvSpPr>
          <p:cNvPr id="22" name="Rectangle 21"/>
          <p:cNvSpPr/>
          <p:nvPr/>
        </p:nvSpPr>
        <p:spPr>
          <a:xfrm>
            <a:off x="6588224" y="5157192"/>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sz="1300" dirty="0" smtClean="0"/>
              <a:t>Prix </a:t>
            </a:r>
            <a:r>
              <a:rPr lang="en-US" sz="1300" dirty="0" err="1" smtClean="0"/>
              <a:t>observé</a:t>
            </a:r>
            <a:r>
              <a:rPr lang="en-US" sz="1300" dirty="0" smtClean="0"/>
              <a:t> au </a:t>
            </a:r>
            <a:r>
              <a:rPr lang="en-US" sz="1300" dirty="0" err="1" smtClean="0"/>
              <a:t>producteur</a:t>
            </a:r>
            <a:endParaRPr lang="en-US" sz="1300" dirty="0" smtClean="0"/>
          </a:p>
        </p:txBody>
      </p:sp>
      <p:sp>
        <p:nvSpPr>
          <p:cNvPr id="23" name="Rectangle 22"/>
          <p:cNvSpPr/>
          <p:nvPr/>
        </p:nvSpPr>
        <p:spPr>
          <a:xfrm>
            <a:off x="6660232" y="3429000"/>
            <a:ext cx="1800200" cy="432048"/>
          </a:xfrm>
          <a:prstGeom prst="rect">
            <a:avLst/>
          </a:prstGeom>
          <a:gradFill>
            <a:gsLst>
              <a:gs pos="75000">
                <a:schemeClr val="tx2">
                  <a:lumMod val="75000"/>
                </a:schemeClr>
              </a:gs>
              <a:gs pos="75000">
                <a:srgbClr val="00B050"/>
              </a:gs>
              <a:gs pos="51000">
                <a:srgbClr val="00B050">
                  <a:alpha val="69000"/>
                </a:srgbClr>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1300" dirty="0" smtClean="0"/>
              <a:t>Prix </a:t>
            </a:r>
            <a:r>
              <a:rPr lang="en-US" sz="1300" dirty="0" err="1" smtClean="0"/>
              <a:t>observé</a:t>
            </a:r>
            <a:r>
              <a:rPr lang="en-US" sz="1300" dirty="0" smtClean="0"/>
              <a:t> au </a:t>
            </a:r>
            <a:r>
              <a:rPr lang="en-US" sz="1300" dirty="0" err="1" smtClean="0"/>
              <a:t>grossiste</a:t>
            </a:r>
            <a:endParaRPr lang="en-US" sz="1300" dirty="0" smtClean="0"/>
          </a:p>
        </p:txBody>
      </p:sp>
      <p:sp>
        <p:nvSpPr>
          <p:cNvPr id="24" name="Rectangle 23"/>
          <p:cNvSpPr/>
          <p:nvPr/>
        </p:nvSpPr>
        <p:spPr>
          <a:xfrm>
            <a:off x="6372200" y="1844824"/>
            <a:ext cx="1800200" cy="432048"/>
          </a:xfrm>
          <a:prstGeom prst="rect">
            <a:avLst/>
          </a:prstGeom>
          <a:gradFill>
            <a:gsLst>
              <a:gs pos="75000">
                <a:schemeClr val="tx2">
                  <a:lumMod val="75000"/>
                </a:schemeClr>
              </a:gs>
              <a:gs pos="75000">
                <a:srgbClr val="00B050"/>
              </a:gs>
              <a:gs pos="51000">
                <a:srgbClr val="00B050">
                  <a:alpha val="69000"/>
                </a:srgbClr>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lnSpc>
                <a:spcPct val="110000"/>
              </a:lnSpc>
            </a:pPr>
            <a:r>
              <a:rPr lang="en-US" sz="1200" dirty="0" smtClean="0"/>
              <a:t>Prix </a:t>
            </a:r>
            <a:r>
              <a:rPr lang="en-US" sz="1200" dirty="0" err="1" smtClean="0"/>
              <a:t>observé</a:t>
            </a:r>
            <a:r>
              <a:rPr lang="en-US" sz="1200" dirty="0" smtClean="0"/>
              <a:t> au port </a:t>
            </a:r>
            <a:r>
              <a:rPr lang="en-US" sz="1200" dirty="0" err="1" smtClean="0"/>
              <a:t>d’exportation</a:t>
            </a:r>
            <a:endParaRPr lang="en-US" sz="1200" dirty="0" smtClean="0"/>
          </a:p>
        </p:txBody>
      </p:sp>
      <p:sp>
        <p:nvSpPr>
          <p:cNvPr id="25" name="Left Brace 24"/>
          <p:cNvSpPr/>
          <p:nvPr/>
        </p:nvSpPr>
        <p:spPr>
          <a:xfrm rot="16200000">
            <a:off x="2555776" y="5085184"/>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Isosceles Triangle 25"/>
          <p:cNvSpPr/>
          <p:nvPr/>
        </p:nvSpPr>
        <p:spPr>
          <a:xfrm>
            <a:off x="2676042" y="6315515"/>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A</a:t>
            </a:r>
            <a:endParaRPr lang="en-US" dirty="0"/>
          </a:p>
        </p:txBody>
      </p:sp>
      <p:sp>
        <p:nvSpPr>
          <p:cNvPr id="27" name="Left Brace 26"/>
          <p:cNvSpPr/>
          <p:nvPr/>
        </p:nvSpPr>
        <p:spPr>
          <a:xfrm rot="16200000">
            <a:off x="2483768" y="3356992"/>
            <a:ext cx="57606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Isosceles Triangle 27"/>
          <p:cNvSpPr/>
          <p:nvPr/>
        </p:nvSpPr>
        <p:spPr>
          <a:xfrm>
            <a:off x="2604034" y="4587323"/>
            <a:ext cx="360040" cy="43772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B</a:t>
            </a:r>
            <a:endParaRPr lang="en-US" dirty="0"/>
          </a:p>
        </p:txBody>
      </p:sp>
      <p:sp>
        <p:nvSpPr>
          <p:cNvPr id="38" name="Donut 37"/>
          <p:cNvSpPr/>
          <p:nvPr/>
        </p:nvSpPr>
        <p:spPr>
          <a:xfrm>
            <a:off x="4211960" y="4725144"/>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producteur</a:t>
            </a:r>
            <a:endParaRPr lang="en-US" i="1" dirty="0">
              <a:solidFill>
                <a:schemeClr val="tx1"/>
              </a:solidFill>
            </a:endParaRPr>
          </a:p>
        </p:txBody>
      </p:sp>
      <p:sp>
        <p:nvSpPr>
          <p:cNvPr id="39" name="Minus 38"/>
          <p:cNvSpPr/>
          <p:nvPr/>
        </p:nvSpPr>
        <p:spPr>
          <a:xfrm>
            <a:off x="6156176" y="5157192"/>
            <a:ext cx="432048" cy="432048"/>
          </a:xfrm>
          <a:prstGeom prst="mathMinus">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39"/>
          <p:cNvSpPr/>
          <p:nvPr/>
        </p:nvSpPr>
        <p:spPr>
          <a:xfrm>
            <a:off x="4214810" y="2857496"/>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au </a:t>
            </a:r>
            <a:r>
              <a:rPr lang="en-US" i="1" dirty="0" err="1" smtClean="0">
                <a:solidFill>
                  <a:schemeClr val="tx1"/>
                </a:solidFill>
              </a:rPr>
              <a:t>grossiste</a:t>
            </a:r>
            <a:endParaRPr lang="en-US" i="1" dirty="0">
              <a:solidFill>
                <a:schemeClr val="tx1"/>
              </a:solidFill>
            </a:endParaRPr>
          </a:p>
        </p:txBody>
      </p:sp>
      <p:sp>
        <p:nvSpPr>
          <p:cNvPr id="41" name="Curved Right Arrow 40"/>
          <p:cNvSpPr/>
          <p:nvPr/>
        </p:nvSpPr>
        <p:spPr>
          <a:xfrm rot="10800000">
            <a:off x="8532440" y="3645024"/>
            <a:ext cx="432048" cy="1584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+A</a:t>
            </a:r>
            <a:endParaRPr lang="en-US" dirty="0">
              <a:solidFill>
                <a:schemeClr val="tx1"/>
              </a:solidFill>
            </a:endParaRPr>
          </a:p>
        </p:txBody>
      </p:sp>
      <p:sp>
        <p:nvSpPr>
          <p:cNvPr id="43" name="Donut 42"/>
          <p:cNvSpPr/>
          <p:nvPr/>
        </p:nvSpPr>
        <p:spPr>
          <a:xfrm>
            <a:off x="4067944" y="1052736"/>
            <a:ext cx="4464496" cy="1800200"/>
          </a:xfrm>
          <a:prstGeom prst="donu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i="1" dirty="0" err="1" smtClean="0">
                <a:solidFill>
                  <a:schemeClr val="tx1"/>
                </a:solidFill>
              </a:rPr>
              <a:t>Ecart</a:t>
            </a:r>
            <a:r>
              <a:rPr lang="en-US" i="1" dirty="0" smtClean="0">
                <a:solidFill>
                  <a:schemeClr val="tx1"/>
                </a:solidFill>
              </a:rPr>
              <a:t> de prix </a:t>
            </a:r>
            <a:r>
              <a:rPr lang="en-US" i="1" dirty="0" err="1" smtClean="0">
                <a:solidFill>
                  <a:schemeClr val="tx1"/>
                </a:solidFill>
              </a:rPr>
              <a:t>frontière</a:t>
            </a:r>
            <a:endParaRPr lang="en-US" i="1" dirty="0">
              <a:solidFill>
                <a:schemeClr val="tx1"/>
              </a:solidFill>
            </a:endParaRPr>
          </a:p>
        </p:txBody>
      </p:sp>
      <p:sp>
        <p:nvSpPr>
          <p:cNvPr id="44" name="Minus 43"/>
          <p:cNvSpPr/>
          <p:nvPr/>
        </p:nvSpPr>
        <p:spPr>
          <a:xfrm>
            <a:off x="6156176" y="3429000"/>
            <a:ext cx="432048" cy="432048"/>
          </a:xfrm>
          <a:prstGeom prst="mathMinus">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44"/>
          <p:cNvSpPr/>
          <p:nvPr/>
        </p:nvSpPr>
        <p:spPr>
          <a:xfrm>
            <a:off x="5940152" y="1844824"/>
            <a:ext cx="432048" cy="432048"/>
          </a:xfrm>
          <a:prstGeom prst="mathMinus">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rved Right Arrow 45"/>
          <p:cNvSpPr/>
          <p:nvPr/>
        </p:nvSpPr>
        <p:spPr>
          <a:xfrm rot="10800000">
            <a:off x="8568823" y="1916832"/>
            <a:ext cx="432048" cy="15841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+B</a:t>
            </a:r>
            <a:endParaRPr lang="en-US" dirty="0">
              <a:solidFill>
                <a:schemeClr val="tx1"/>
              </a:solidFill>
            </a:endParaRPr>
          </a:p>
        </p:txBody>
      </p:sp>
      <p:sp>
        <p:nvSpPr>
          <p:cNvPr id="47" name="Minus 46"/>
          <p:cNvSpPr/>
          <p:nvPr/>
        </p:nvSpPr>
        <p:spPr>
          <a:xfrm>
            <a:off x="1979712" y="3450704"/>
            <a:ext cx="360040" cy="48235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rot="5400000">
            <a:off x="2285746" y="746702"/>
            <a:ext cx="1224136" cy="4284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375756" y="2420888"/>
            <a:ext cx="1440160" cy="4320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95536" y="2564904"/>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quantité</a:t>
            </a:r>
            <a:r>
              <a:rPr lang="en-US" dirty="0" smtClean="0"/>
              <a:t>/</a:t>
            </a:r>
            <a:r>
              <a:rPr lang="en-US" dirty="0" err="1" smtClean="0"/>
              <a:t>qualité</a:t>
            </a:r>
            <a:r>
              <a:rPr lang="en-US" dirty="0" smtClean="0"/>
              <a:t> </a:t>
            </a:r>
            <a:endParaRPr lang="en-US" dirty="0"/>
          </a:p>
        </p:txBody>
      </p:sp>
      <p:sp>
        <p:nvSpPr>
          <p:cNvPr id="42" name="Multiply 41"/>
          <p:cNvSpPr/>
          <p:nvPr/>
        </p:nvSpPr>
        <p:spPr>
          <a:xfrm>
            <a:off x="2004220" y="2636912"/>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51520" y="4437112"/>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US" dirty="0" smtClean="0"/>
              <a:t>Coefficient </a:t>
            </a:r>
            <a:r>
              <a:rPr lang="en-US" dirty="0" err="1" smtClean="0"/>
              <a:t>d’ajustement</a:t>
            </a:r>
            <a:r>
              <a:rPr lang="en-US" dirty="0" smtClean="0"/>
              <a:t> </a:t>
            </a:r>
            <a:r>
              <a:rPr lang="en-US" dirty="0" err="1" smtClean="0"/>
              <a:t>quantité</a:t>
            </a:r>
            <a:r>
              <a:rPr lang="en-US" dirty="0" smtClean="0"/>
              <a:t>/</a:t>
            </a:r>
            <a:r>
              <a:rPr lang="en-US" dirty="0" err="1" smtClean="0"/>
              <a:t>qualité</a:t>
            </a:r>
            <a:r>
              <a:rPr lang="en-US" dirty="0" smtClean="0"/>
              <a:t> </a:t>
            </a:r>
            <a:endParaRPr lang="en-US" dirty="0"/>
          </a:p>
        </p:txBody>
      </p:sp>
      <p:sp>
        <p:nvSpPr>
          <p:cNvPr id="53" name="Multiply 52"/>
          <p:cNvSpPr/>
          <p:nvPr/>
        </p:nvSpPr>
        <p:spPr>
          <a:xfrm>
            <a:off x="1860204" y="4509120"/>
            <a:ext cx="335532" cy="360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1916832"/>
            <a:ext cx="8208912" cy="194421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ANALYSE</a:t>
            </a:r>
            <a:endParaRPr lang="en-US" sz="8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Ce</a:t>
            </a:r>
            <a:r>
              <a:rPr lang="en-US" dirty="0" smtClean="0"/>
              <a:t> </a:t>
            </a:r>
            <a:r>
              <a:rPr lang="en-US" dirty="0" err="1" smtClean="0"/>
              <a:t>que</a:t>
            </a:r>
            <a:r>
              <a:rPr lang="en-US" dirty="0" smtClean="0"/>
              <a:t> nous </a:t>
            </a:r>
            <a:r>
              <a:rPr lang="en-US" dirty="0" err="1" smtClean="0"/>
              <a:t>disent</a:t>
            </a:r>
            <a:r>
              <a:rPr lang="en-US" dirty="0" smtClean="0"/>
              <a:t> les </a:t>
            </a:r>
            <a:r>
              <a:rPr lang="en-US" dirty="0" err="1" smtClean="0"/>
              <a:t>indicateurs</a:t>
            </a:r>
            <a:endParaRPr lang="en-US" dirty="0"/>
          </a:p>
        </p:txBody>
      </p:sp>
      <p:sp>
        <p:nvSpPr>
          <p:cNvPr id="4" name="Rectangle 3"/>
          <p:cNvSpPr/>
          <p:nvPr/>
        </p:nvSpPr>
        <p:spPr>
          <a:xfrm>
            <a:off x="-144016" y="1917987"/>
            <a:ext cx="9108504" cy="1323439"/>
          </a:xfrm>
          <a:prstGeom prst="rect">
            <a:avLst/>
          </a:prstGeom>
        </p:spPr>
        <p:txBody>
          <a:bodyPr wrap="square">
            <a:spAutoFit/>
          </a:bodyPr>
          <a:lstStyle/>
          <a:p>
            <a:pPr marL="914400" lvl="1" indent="-457200">
              <a:spcAft>
                <a:spcPts val="1200"/>
              </a:spcAft>
              <a:buFont typeface="Wingdings" pitchFamily="2" charset="2"/>
              <a:buChar char="§"/>
            </a:pP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a:p>
            <a:pPr marL="914400" lvl="1" indent="-457200">
              <a:spcAft>
                <a:spcPts val="1200"/>
              </a:spcAft>
              <a:buFont typeface="Wingdings" pitchFamily="2" charset="2"/>
              <a:buChar char="§"/>
            </a:pPr>
            <a:endParaRPr lang="en-US" sz="2000" dirty="0" smtClean="0">
              <a:latin typeface="Arial" pitchFamily="34" charset="0"/>
            </a:endParaRPr>
          </a:p>
        </p:txBody>
      </p:sp>
      <p:sp>
        <p:nvSpPr>
          <p:cNvPr id="5" name="Rectangle 4"/>
          <p:cNvSpPr/>
          <p:nvPr/>
        </p:nvSpPr>
        <p:spPr>
          <a:xfrm>
            <a:off x="0" y="1628800"/>
            <a:ext cx="9144000" cy="5386090"/>
          </a:xfrm>
          <a:prstGeom prst="rect">
            <a:avLst/>
          </a:prstGeom>
          <a:noFill/>
        </p:spPr>
        <p:txBody>
          <a:bodyPr wrap="square">
            <a:spAutoFit/>
          </a:bodyPr>
          <a:lstStyle/>
          <a:p>
            <a:pPr marL="511175" lvl="1" indent="-344488">
              <a:spcAft>
                <a:spcPts val="1200"/>
              </a:spcAft>
              <a:buFont typeface="Wingdings" pitchFamily="2" charset="2"/>
              <a:buChar char="§"/>
            </a:pPr>
            <a:r>
              <a:rPr lang="en-US" sz="2400" dirty="0" smtClean="0">
                <a:latin typeface="Arial" pitchFamily="34" charset="0"/>
              </a:rPr>
              <a:t>Si </a:t>
            </a:r>
            <a:r>
              <a:rPr lang="en-US" sz="2400" dirty="0" err="1" smtClean="0">
                <a:latin typeface="Arial" pitchFamily="34" charset="0"/>
              </a:rPr>
              <a:t>l’écart</a:t>
            </a:r>
            <a:r>
              <a:rPr lang="en-US" sz="2400" dirty="0" smtClean="0">
                <a:latin typeface="Arial" pitchFamily="34" charset="0"/>
              </a:rPr>
              <a:t> de prix </a:t>
            </a:r>
            <a:r>
              <a:rPr lang="en-US" sz="2400" dirty="0" err="1" smtClean="0">
                <a:latin typeface="Arial" pitchFamily="34" charset="0"/>
              </a:rPr>
              <a:t>est</a:t>
            </a:r>
            <a:r>
              <a:rPr lang="en-US" sz="2400" dirty="0" smtClean="0">
                <a:latin typeface="Arial" pitchFamily="34" charset="0"/>
              </a:rPr>
              <a:t> </a:t>
            </a:r>
            <a:r>
              <a:rPr lang="en-US" sz="2400" dirty="0" err="1" smtClean="0">
                <a:latin typeface="Arial" pitchFamily="34" charset="0"/>
              </a:rPr>
              <a:t>positif</a:t>
            </a:r>
            <a:endParaRPr lang="en-US" sz="2400" dirty="0" smtClean="0">
              <a:latin typeface="Arial" pitchFamily="34" charset="0"/>
            </a:endParaRPr>
          </a:p>
          <a:p>
            <a:pPr marL="968375" lvl="2" indent="-344488">
              <a:spcAft>
                <a:spcPts val="1200"/>
              </a:spcAft>
              <a:buFont typeface="Wingdings" pitchFamily="2" charset="2"/>
              <a:buChar char="§"/>
            </a:pPr>
            <a:r>
              <a:rPr lang="en-US" sz="2400" dirty="0" smtClean="0">
                <a:latin typeface="Arial" pitchFamily="34" charset="0"/>
              </a:rPr>
              <a:t>Les </a:t>
            </a:r>
            <a:r>
              <a:rPr lang="en-US" sz="2400" dirty="0" err="1" smtClean="0">
                <a:latin typeface="Arial" pitchFamily="34" charset="0"/>
              </a:rPr>
              <a:t>producteurs</a:t>
            </a:r>
            <a:r>
              <a:rPr lang="en-US" sz="2400" dirty="0" smtClean="0">
                <a:latin typeface="Arial" pitchFamily="34" charset="0"/>
              </a:rPr>
              <a:t> </a:t>
            </a:r>
            <a:r>
              <a:rPr lang="en-US" sz="2400" dirty="0" err="1" smtClean="0">
                <a:latin typeface="Arial" pitchFamily="34" charset="0"/>
              </a:rPr>
              <a:t>bénéficient</a:t>
            </a:r>
            <a:r>
              <a:rPr lang="en-US" sz="2400" dirty="0" smtClean="0">
                <a:latin typeface="Arial" pitchFamily="34" charset="0"/>
              </a:rPr>
              <a:t> d’un prix plus </a:t>
            </a:r>
            <a:r>
              <a:rPr lang="en-US" sz="2400" dirty="0" err="1" smtClean="0">
                <a:latin typeface="Arial" pitchFamily="34" charset="0"/>
              </a:rPr>
              <a:t>élevé</a:t>
            </a:r>
            <a:r>
              <a:rPr lang="en-US" sz="2400" dirty="0" smtClean="0">
                <a:latin typeface="Arial" pitchFamily="34" charset="0"/>
              </a:rPr>
              <a:t> </a:t>
            </a:r>
            <a:r>
              <a:rPr lang="en-US" sz="2400" dirty="0" err="1" smtClean="0">
                <a:latin typeface="Arial" pitchFamily="34" charset="0"/>
              </a:rPr>
              <a:t>que</a:t>
            </a:r>
            <a:r>
              <a:rPr lang="en-US" sz="2400" dirty="0" smtClean="0">
                <a:latin typeface="Arial" pitchFamily="34" charset="0"/>
              </a:rPr>
              <a:t> </a:t>
            </a:r>
            <a:r>
              <a:rPr lang="en-US" sz="2400" dirty="0" err="1" smtClean="0">
                <a:latin typeface="Arial" pitchFamily="34" charset="0"/>
              </a:rPr>
              <a:t>celui</a:t>
            </a:r>
            <a:r>
              <a:rPr lang="en-US" sz="2400" dirty="0" smtClean="0">
                <a:latin typeface="Arial" pitchFamily="34" charset="0"/>
              </a:rPr>
              <a:t> </a:t>
            </a:r>
            <a:r>
              <a:rPr lang="en-US" sz="2400" dirty="0" err="1" smtClean="0">
                <a:latin typeface="Arial" pitchFamily="34" charset="0"/>
              </a:rPr>
              <a:t>dont</a:t>
            </a:r>
            <a:r>
              <a:rPr lang="en-US" sz="2400" dirty="0" smtClean="0">
                <a:latin typeface="Arial" pitchFamily="34" charset="0"/>
              </a:rPr>
              <a:t> </a:t>
            </a:r>
            <a:r>
              <a:rPr lang="en-US" sz="2400" dirty="0" err="1" smtClean="0">
                <a:latin typeface="Arial" pitchFamily="34" charset="0"/>
              </a:rPr>
              <a:t>ils</a:t>
            </a:r>
            <a:r>
              <a:rPr lang="en-US" sz="2400" dirty="0" smtClean="0">
                <a:latin typeface="Arial" pitchFamily="34" charset="0"/>
              </a:rPr>
              <a:t> </a:t>
            </a:r>
            <a:r>
              <a:rPr lang="en-US" sz="2400" dirty="0" err="1" smtClean="0">
                <a:latin typeface="Arial" pitchFamily="34" charset="0"/>
              </a:rPr>
              <a:t>bénéficieraient</a:t>
            </a:r>
            <a:r>
              <a:rPr lang="en-US" sz="2400" dirty="0" smtClean="0">
                <a:latin typeface="Arial" pitchFamily="34" charset="0"/>
              </a:rPr>
              <a:t> </a:t>
            </a:r>
            <a:r>
              <a:rPr lang="en-US" sz="2400" dirty="0" err="1" smtClean="0">
                <a:latin typeface="Arial" pitchFamily="34" charset="0"/>
              </a:rPr>
              <a:t>sur</a:t>
            </a:r>
            <a:r>
              <a:rPr lang="en-US" sz="2400" dirty="0" smtClean="0">
                <a:latin typeface="Arial" pitchFamily="34" charset="0"/>
              </a:rPr>
              <a:t> les </a:t>
            </a:r>
            <a:r>
              <a:rPr lang="en-US" sz="2400" dirty="0" err="1" smtClean="0">
                <a:latin typeface="Arial" pitchFamily="34" charset="0"/>
              </a:rPr>
              <a:t>marchés</a:t>
            </a:r>
            <a:r>
              <a:rPr lang="en-US" sz="2400" dirty="0" smtClean="0">
                <a:latin typeface="Arial" pitchFamily="34" charset="0"/>
              </a:rPr>
              <a:t> </a:t>
            </a:r>
            <a:r>
              <a:rPr lang="en-US" sz="2400" dirty="0" err="1" smtClean="0">
                <a:latin typeface="Arial" pitchFamily="34" charset="0"/>
              </a:rPr>
              <a:t>internationaux</a:t>
            </a:r>
            <a:endParaRPr lang="en-US" sz="2400" dirty="0" smtClean="0">
              <a:latin typeface="Arial" pitchFamily="34" charset="0"/>
            </a:endParaRPr>
          </a:p>
          <a:p>
            <a:pPr marL="968375" lvl="2" indent="-344488">
              <a:spcAft>
                <a:spcPts val="1200"/>
              </a:spcAft>
              <a:buFont typeface="Wingdings" pitchFamily="2" charset="2"/>
              <a:buChar char="§"/>
            </a:pPr>
            <a:r>
              <a:rPr lang="en-US" sz="2400" dirty="0" smtClean="0">
                <a:latin typeface="Arial" pitchFamily="34" charset="0"/>
              </a:rPr>
              <a:t>Le </a:t>
            </a:r>
            <a:r>
              <a:rPr lang="en-US" sz="2400" dirty="0" err="1" smtClean="0">
                <a:latin typeface="Arial" pitchFamily="34" charset="0"/>
              </a:rPr>
              <a:t>contexte</a:t>
            </a:r>
            <a:r>
              <a:rPr lang="en-US" sz="2400" dirty="0" smtClean="0">
                <a:latin typeface="Arial" pitchFamily="34" charset="0"/>
              </a:rPr>
              <a:t> </a:t>
            </a:r>
            <a:r>
              <a:rPr lang="en-US" sz="2400" dirty="0" err="1" smtClean="0">
                <a:latin typeface="Arial" pitchFamily="34" charset="0"/>
              </a:rPr>
              <a:t>politique</a:t>
            </a:r>
            <a:r>
              <a:rPr lang="en-US" sz="2400" dirty="0" smtClean="0">
                <a:latin typeface="Arial" pitchFamily="34" charset="0"/>
              </a:rPr>
              <a:t> </a:t>
            </a:r>
            <a:r>
              <a:rPr lang="en-US" sz="2400" dirty="0" err="1" smtClean="0">
                <a:latin typeface="Arial" pitchFamily="34" charset="0"/>
              </a:rPr>
              <a:t>général</a:t>
            </a:r>
            <a:r>
              <a:rPr lang="en-US" sz="2400" dirty="0" smtClean="0">
                <a:latin typeface="Arial" pitchFamily="34" charset="0"/>
              </a:rPr>
              <a:t> incite à la production</a:t>
            </a:r>
          </a:p>
          <a:p>
            <a:pPr marL="511175" lvl="1" indent="-344488">
              <a:spcAft>
                <a:spcPts val="1200"/>
              </a:spcAft>
              <a:buFont typeface="Wingdings" pitchFamily="2" charset="2"/>
              <a:buChar char="§"/>
            </a:pPr>
            <a:r>
              <a:rPr lang="en-US" sz="2400" dirty="0" smtClean="0">
                <a:latin typeface="Arial" pitchFamily="34" charset="0"/>
              </a:rPr>
              <a:t>Si </a:t>
            </a:r>
            <a:r>
              <a:rPr lang="en-US" sz="2400" dirty="0" err="1" smtClean="0">
                <a:latin typeface="Arial" pitchFamily="34" charset="0"/>
              </a:rPr>
              <a:t>l’écart</a:t>
            </a:r>
            <a:r>
              <a:rPr lang="en-US" sz="2400" dirty="0" smtClean="0">
                <a:latin typeface="Arial" pitchFamily="34" charset="0"/>
              </a:rPr>
              <a:t> de prix </a:t>
            </a:r>
            <a:r>
              <a:rPr lang="en-US" sz="2400" dirty="0" err="1" smtClean="0">
                <a:latin typeface="Arial" pitchFamily="34" charset="0"/>
              </a:rPr>
              <a:t>est</a:t>
            </a:r>
            <a:r>
              <a:rPr lang="en-US" sz="2400" dirty="0" smtClean="0">
                <a:latin typeface="Arial" pitchFamily="34" charset="0"/>
              </a:rPr>
              <a:t> </a:t>
            </a:r>
            <a:r>
              <a:rPr lang="en-US" sz="2400" dirty="0" err="1" smtClean="0">
                <a:latin typeface="Arial" pitchFamily="34" charset="0"/>
              </a:rPr>
              <a:t>négatif</a:t>
            </a:r>
            <a:endParaRPr lang="en-US" sz="2400" dirty="0" smtClean="0">
              <a:latin typeface="Arial" pitchFamily="34" charset="0"/>
            </a:endParaRPr>
          </a:p>
          <a:p>
            <a:pPr marL="968375" lvl="2" indent="-344488">
              <a:spcAft>
                <a:spcPts val="1200"/>
              </a:spcAft>
              <a:buFont typeface="Wingdings" pitchFamily="2" charset="2"/>
              <a:buChar char="§"/>
            </a:pPr>
            <a:r>
              <a:rPr lang="en-US" sz="2400" dirty="0" smtClean="0">
                <a:latin typeface="Arial" pitchFamily="34" charset="0"/>
              </a:rPr>
              <a:t>Les </a:t>
            </a:r>
            <a:r>
              <a:rPr lang="en-US" sz="2400" dirty="0" err="1" smtClean="0">
                <a:latin typeface="Arial" pitchFamily="34" charset="0"/>
              </a:rPr>
              <a:t>producteurs</a:t>
            </a:r>
            <a:r>
              <a:rPr lang="en-US" sz="2400" dirty="0" smtClean="0">
                <a:latin typeface="Arial" pitchFamily="34" charset="0"/>
              </a:rPr>
              <a:t> </a:t>
            </a:r>
            <a:r>
              <a:rPr lang="en-US" sz="2400" dirty="0" err="1" smtClean="0">
                <a:latin typeface="Arial" pitchFamily="34" charset="0"/>
              </a:rPr>
              <a:t>bénéficient</a:t>
            </a:r>
            <a:r>
              <a:rPr lang="en-US" sz="2400" dirty="0" smtClean="0">
                <a:latin typeface="Arial" pitchFamily="34" charset="0"/>
              </a:rPr>
              <a:t> d’un prix </a:t>
            </a:r>
            <a:r>
              <a:rPr lang="en-US" sz="2400" dirty="0" err="1" smtClean="0">
                <a:latin typeface="Arial" pitchFamily="34" charset="0"/>
              </a:rPr>
              <a:t>moins</a:t>
            </a:r>
            <a:r>
              <a:rPr lang="en-US" sz="2400" dirty="0" smtClean="0">
                <a:latin typeface="Arial" pitchFamily="34" charset="0"/>
              </a:rPr>
              <a:t> </a:t>
            </a:r>
            <a:r>
              <a:rPr lang="en-US" sz="2400" dirty="0" err="1" smtClean="0">
                <a:latin typeface="Arial" pitchFamily="34" charset="0"/>
              </a:rPr>
              <a:t>élevé</a:t>
            </a:r>
            <a:r>
              <a:rPr lang="en-US" sz="2400" dirty="0" smtClean="0">
                <a:latin typeface="Arial" pitchFamily="34" charset="0"/>
              </a:rPr>
              <a:t> </a:t>
            </a:r>
            <a:r>
              <a:rPr lang="en-US" sz="2400" dirty="0" err="1" smtClean="0">
                <a:latin typeface="Arial" pitchFamily="34" charset="0"/>
              </a:rPr>
              <a:t>que</a:t>
            </a:r>
            <a:r>
              <a:rPr lang="en-US" sz="2400" dirty="0" smtClean="0">
                <a:latin typeface="Arial" pitchFamily="34" charset="0"/>
              </a:rPr>
              <a:t> </a:t>
            </a:r>
            <a:r>
              <a:rPr lang="en-US" sz="2400" dirty="0" err="1" smtClean="0">
                <a:latin typeface="Arial" pitchFamily="34" charset="0"/>
              </a:rPr>
              <a:t>celui</a:t>
            </a:r>
            <a:r>
              <a:rPr lang="en-US" sz="2400" dirty="0" smtClean="0">
                <a:latin typeface="Arial" pitchFamily="34" charset="0"/>
              </a:rPr>
              <a:t> </a:t>
            </a:r>
            <a:r>
              <a:rPr lang="en-US" sz="2400" dirty="0" err="1" smtClean="0">
                <a:latin typeface="Arial" pitchFamily="34" charset="0"/>
              </a:rPr>
              <a:t>dont</a:t>
            </a:r>
            <a:r>
              <a:rPr lang="en-US" sz="2400" dirty="0" smtClean="0">
                <a:latin typeface="Arial" pitchFamily="34" charset="0"/>
              </a:rPr>
              <a:t> </a:t>
            </a:r>
            <a:r>
              <a:rPr lang="en-US" sz="2400" dirty="0" err="1" smtClean="0">
                <a:latin typeface="Arial" pitchFamily="34" charset="0"/>
              </a:rPr>
              <a:t>ils</a:t>
            </a:r>
            <a:r>
              <a:rPr lang="en-US" sz="2400" dirty="0" smtClean="0">
                <a:latin typeface="Arial" pitchFamily="34" charset="0"/>
              </a:rPr>
              <a:t> </a:t>
            </a:r>
            <a:r>
              <a:rPr lang="en-US" sz="2400" dirty="0" err="1" smtClean="0">
                <a:latin typeface="Arial" pitchFamily="34" charset="0"/>
              </a:rPr>
              <a:t>bénéficieraient</a:t>
            </a:r>
            <a:r>
              <a:rPr lang="en-US" sz="2400" dirty="0" smtClean="0">
                <a:latin typeface="Arial" pitchFamily="34" charset="0"/>
              </a:rPr>
              <a:t> </a:t>
            </a:r>
            <a:r>
              <a:rPr lang="en-US" sz="2400" dirty="0" err="1" smtClean="0">
                <a:latin typeface="Arial" pitchFamily="34" charset="0"/>
              </a:rPr>
              <a:t>sur</a:t>
            </a:r>
            <a:r>
              <a:rPr lang="en-US" sz="2400" dirty="0" smtClean="0">
                <a:latin typeface="Arial" pitchFamily="34" charset="0"/>
              </a:rPr>
              <a:t> les </a:t>
            </a:r>
            <a:r>
              <a:rPr lang="en-US" sz="2400" dirty="0" err="1" smtClean="0">
                <a:latin typeface="Arial" pitchFamily="34" charset="0"/>
              </a:rPr>
              <a:t>marchés</a:t>
            </a:r>
            <a:r>
              <a:rPr lang="en-US" sz="2400" dirty="0" smtClean="0">
                <a:latin typeface="Arial" pitchFamily="34" charset="0"/>
              </a:rPr>
              <a:t> </a:t>
            </a:r>
            <a:r>
              <a:rPr lang="en-US" sz="2400" dirty="0" err="1" smtClean="0">
                <a:latin typeface="Arial" pitchFamily="34" charset="0"/>
              </a:rPr>
              <a:t>internationaux</a:t>
            </a:r>
            <a:endParaRPr lang="en-US" sz="2400" dirty="0" smtClean="0">
              <a:latin typeface="Arial" pitchFamily="34" charset="0"/>
            </a:endParaRPr>
          </a:p>
          <a:p>
            <a:pPr marL="968375" lvl="2" indent="-344488">
              <a:spcAft>
                <a:spcPts val="1200"/>
              </a:spcAft>
              <a:buFont typeface="Wingdings" pitchFamily="2" charset="2"/>
              <a:buChar char="§"/>
            </a:pPr>
            <a:r>
              <a:rPr lang="en-US" sz="2400" dirty="0" smtClean="0">
                <a:latin typeface="Arial" pitchFamily="34" charset="0"/>
              </a:rPr>
              <a:t>Le </a:t>
            </a:r>
            <a:r>
              <a:rPr lang="en-US" sz="2400" dirty="0" err="1" smtClean="0">
                <a:latin typeface="Arial" pitchFamily="34" charset="0"/>
              </a:rPr>
              <a:t>contexte</a:t>
            </a:r>
            <a:r>
              <a:rPr lang="en-US" sz="2400" dirty="0" smtClean="0">
                <a:latin typeface="Arial" pitchFamily="34" charset="0"/>
              </a:rPr>
              <a:t> </a:t>
            </a:r>
            <a:r>
              <a:rPr lang="en-US" sz="2400" dirty="0" err="1" smtClean="0">
                <a:latin typeface="Arial" pitchFamily="34" charset="0"/>
              </a:rPr>
              <a:t>politique</a:t>
            </a:r>
            <a:r>
              <a:rPr lang="en-US" sz="2400" dirty="0" smtClean="0">
                <a:latin typeface="Arial" pitchFamily="34" charset="0"/>
              </a:rPr>
              <a:t> </a:t>
            </a:r>
            <a:r>
              <a:rPr lang="en-US" sz="2400" dirty="0" err="1" smtClean="0">
                <a:latin typeface="Arial" pitchFamily="34" charset="0"/>
              </a:rPr>
              <a:t>général</a:t>
            </a:r>
            <a:r>
              <a:rPr lang="en-US" sz="2400" dirty="0" smtClean="0">
                <a:latin typeface="Arial" pitchFamily="34" charset="0"/>
              </a:rPr>
              <a:t> </a:t>
            </a:r>
            <a:r>
              <a:rPr lang="en-US" sz="2400" dirty="0" err="1" smtClean="0">
                <a:latin typeface="Arial" pitchFamily="34" charset="0"/>
              </a:rPr>
              <a:t>pénalise</a:t>
            </a:r>
            <a:r>
              <a:rPr lang="en-US" sz="2400" dirty="0" smtClean="0">
                <a:latin typeface="Arial" pitchFamily="34" charset="0"/>
              </a:rPr>
              <a:t> la production</a:t>
            </a:r>
          </a:p>
          <a:p>
            <a:pPr marL="511175" lvl="1" indent="-344488">
              <a:spcAft>
                <a:spcPts val="1200"/>
              </a:spcAft>
              <a:buFont typeface="Wingdings" pitchFamily="2" charset="2"/>
              <a:buChar char="§"/>
            </a:pPr>
            <a:r>
              <a:rPr lang="en-US" sz="2400" b="1" dirty="0" smtClean="0">
                <a:latin typeface="Arial" pitchFamily="34" charset="0"/>
              </a:rPr>
              <a:t>MAIS </a:t>
            </a:r>
            <a:r>
              <a:rPr lang="en-US" sz="2400" dirty="0" smtClean="0">
                <a:latin typeface="Arial" pitchFamily="34" charset="0"/>
              </a:rPr>
              <a:t>nous </a:t>
            </a:r>
            <a:r>
              <a:rPr lang="en-US" sz="2400" dirty="0" err="1" smtClean="0">
                <a:latin typeface="Arial" pitchFamily="34" charset="0"/>
              </a:rPr>
              <a:t>avons</a:t>
            </a:r>
            <a:r>
              <a:rPr lang="en-US" sz="2400" dirty="0" smtClean="0">
                <a:latin typeface="Arial" pitchFamily="34" charset="0"/>
              </a:rPr>
              <a:t> </a:t>
            </a:r>
            <a:r>
              <a:rPr lang="en-US" sz="2400" dirty="0" err="1" smtClean="0">
                <a:latin typeface="Arial" pitchFamily="34" charset="0"/>
              </a:rPr>
              <a:t>deux</a:t>
            </a:r>
            <a:r>
              <a:rPr lang="en-US" sz="2400" dirty="0" smtClean="0">
                <a:latin typeface="Arial" pitchFamily="34" charset="0"/>
              </a:rPr>
              <a:t> </a:t>
            </a:r>
            <a:r>
              <a:rPr lang="en-US" sz="2400" dirty="0" err="1" smtClean="0">
                <a:latin typeface="Arial" pitchFamily="34" charset="0"/>
              </a:rPr>
              <a:t>séries</a:t>
            </a:r>
            <a:r>
              <a:rPr lang="en-US" sz="2400" dirty="0" smtClean="0">
                <a:latin typeface="Arial" pitchFamily="34" charset="0"/>
              </a:rPr>
              <a:t> </a:t>
            </a:r>
            <a:r>
              <a:rPr lang="en-US" sz="2400" dirty="0" err="1" smtClean="0">
                <a:latin typeface="Arial" pitchFamily="34" charset="0"/>
              </a:rPr>
              <a:t>d’indicateurs</a:t>
            </a:r>
            <a:r>
              <a:rPr lang="en-US" sz="2400" dirty="0" smtClean="0">
                <a:latin typeface="Arial" pitchFamily="34" charset="0"/>
              </a:rPr>
              <a:t>......</a:t>
            </a:r>
          </a:p>
          <a:p>
            <a:pPr marL="511175" lvl="1" indent="-344488">
              <a:spcAft>
                <a:spcPts val="1200"/>
              </a:spcAft>
            </a:pPr>
            <a:endParaRPr lang="en-US" sz="2400" dirty="0" smtClean="0">
              <a:latin typeface="Arial" pitchFamily="34" charset="0"/>
            </a:endParaRPr>
          </a:p>
          <a:p>
            <a:pPr marL="511175" lvl="1" indent="-344488">
              <a:spcAft>
                <a:spcPts val="1200"/>
              </a:spcAft>
              <a:buFont typeface="Wingdings" pitchFamily="2" charset="2"/>
              <a:buChar char="§"/>
            </a:pPr>
            <a:endParaRPr lang="en-US" sz="2400" dirty="0" smtClean="0">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Scénarios</a:t>
            </a:r>
            <a:r>
              <a:rPr lang="en-US" dirty="0" smtClean="0"/>
              <a:t> </a:t>
            </a:r>
            <a:r>
              <a:rPr lang="en-US" dirty="0" err="1" smtClean="0"/>
              <a:t>potentiels</a:t>
            </a:r>
            <a:endParaRPr lang="en-US" dirty="0"/>
          </a:p>
        </p:txBody>
      </p:sp>
      <p:graphicFrame>
        <p:nvGraphicFramePr>
          <p:cNvPr id="4" name="Table 3"/>
          <p:cNvGraphicFramePr>
            <a:graphicFrameLocks noGrp="1"/>
          </p:cNvGraphicFramePr>
          <p:nvPr/>
        </p:nvGraphicFramePr>
        <p:xfrm>
          <a:off x="1284312" y="1916832"/>
          <a:ext cx="6096000" cy="1473200"/>
        </p:xfrm>
        <a:graphic>
          <a:graphicData uri="http://schemas.openxmlformats.org/drawingml/2006/table">
            <a:tbl>
              <a:tblPr>
                <a:tableStyleId>{9D7B26C5-4107-4FEC-AEDC-1716B250A1EF}</a:tableStyleId>
              </a:tblPr>
              <a:tblGrid>
                <a:gridCol w="1524000"/>
                <a:gridCol w="1524000"/>
                <a:gridCol w="1524000"/>
                <a:gridCol w="1524000"/>
              </a:tblGrid>
              <a:tr h="185420">
                <a:tc rowSpan="2" gridSpan="2">
                  <a:txBody>
                    <a:bodyPr/>
                    <a:lstStyle/>
                    <a:p>
                      <a:endParaRPr lang="en-US"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pPr algn="ctr"/>
                      <a:r>
                        <a:rPr lang="en-US" dirty="0" err="1" smtClean="0"/>
                        <a:t>Ecart</a:t>
                      </a:r>
                      <a:r>
                        <a:rPr lang="en-US" dirty="0" smtClean="0"/>
                        <a:t> de prix</a:t>
                      </a:r>
                      <a:endParaRPr lang="en-US" b="1"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261756">
                <a:tc gridSpan="2" vMerge="1">
                  <a:txBody>
                    <a:bodyPr/>
                    <a:lstStyle/>
                    <a:p>
                      <a:endParaRPr lang="en-US" dirty="0"/>
                    </a:p>
                  </a:txBody>
                  <a:tcPr/>
                </a:tc>
                <a:tc hMerge="1" vMerge="1">
                  <a:txBody>
                    <a:bodyPr/>
                    <a:lstStyle/>
                    <a:p>
                      <a:endParaRPr lang="en-US" dirty="0"/>
                    </a:p>
                  </a:txBody>
                  <a:tcPr/>
                </a:tc>
                <a:tc>
                  <a:txBody>
                    <a:bodyPr/>
                    <a:lstStyle/>
                    <a:p>
                      <a:pPr algn="ctr"/>
                      <a:r>
                        <a:rPr lang="en-US" dirty="0" smtClean="0"/>
                        <a:t>&gt;0</a:t>
                      </a:r>
                      <a:endParaRPr lang="en-US" i="1" dirty="0"/>
                    </a:p>
                  </a:txBody>
                  <a:tcP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&lt;0</a:t>
                      </a:r>
                      <a:endParaRPr lang="en-US" i="1" dirty="0"/>
                    </a:p>
                  </a:txBody>
                  <a:tcP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pPr algn="ctr"/>
                      <a:r>
                        <a:rPr lang="en-US" dirty="0" err="1" smtClean="0"/>
                        <a:t>Ecart</a:t>
                      </a:r>
                      <a:r>
                        <a:rPr lang="en-US" dirty="0" smtClean="0"/>
                        <a:t> de prix </a:t>
                      </a:r>
                      <a:r>
                        <a:rPr lang="en-US" dirty="0" err="1" smtClean="0"/>
                        <a:t>observé</a:t>
                      </a:r>
                      <a:endParaRPr lang="en-US"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&gt;0</a:t>
                      </a:r>
                      <a:endParaRPr lang="en-US" i="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b="1" i="1" dirty="0" smtClean="0">
                          <a:effectLst>
                            <a:outerShdw blurRad="38100" dist="38100" dir="2700000" algn="tl">
                              <a:srgbClr val="000000">
                                <a:alpha val="43137"/>
                              </a:srgbClr>
                            </a:outerShdw>
                          </a:effectLst>
                        </a:rPr>
                        <a:t>I</a:t>
                      </a:r>
                      <a:endParaRPr lang="en-US" b="1" i="1"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ys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b="1" i="1" dirty="0" smtClean="0">
                          <a:effectLst>
                            <a:outerShdw blurRad="38100" dist="38100" dir="2700000" algn="tl">
                              <a:srgbClr val="000000">
                                <a:alpha val="43137"/>
                              </a:srgbClr>
                            </a:outerShdw>
                          </a:effectLst>
                        </a:rPr>
                        <a:t>II</a:t>
                      </a:r>
                      <a:endParaRPr lang="en-US" b="1" i="1" dirty="0">
                        <a:effectLst>
                          <a:outerShdw blurRad="38100" dist="38100" dir="2700000" algn="tl">
                            <a:srgbClr val="000000">
                              <a:alpha val="43137"/>
                            </a:srgbClr>
                          </a:outerShdw>
                        </a:effectLst>
                      </a:endParaRPr>
                    </a:p>
                  </a:txBody>
                  <a:tcPr>
                    <a:lnL w="19050" cap="flat" cmpd="sng" algn="ctr">
                      <a:solidFill>
                        <a:schemeClr val="tx1"/>
                      </a:solidFill>
                      <a:prstDash val="sysDash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70840">
                <a:tc vMerge="1">
                  <a:txBody>
                    <a:bodyPr/>
                    <a:lstStyle/>
                    <a:p>
                      <a:endParaRPr lang="en-US" dirty="0"/>
                    </a:p>
                  </a:txBody>
                  <a:tcPr/>
                </a:tc>
                <a:tc>
                  <a:txBody>
                    <a:bodyPr/>
                    <a:lstStyle/>
                    <a:p>
                      <a:pPr algn="ctr"/>
                      <a:r>
                        <a:rPr lang="en-US" dirty="0" smtClean="0"/>
                        <a:t>&lt;0</a:t>
                      </a:r>
                      <a:endParaRPr lang="en-US" i="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ctr"/>
                      <a:r>
                        <a:rPr lang="en-US" b="1" i="1" dirty="0" smtClean="0">
                          <a:effectLst>
                            <a:outerShdw blurRad="38100" dist="38100" dir="2700000" algn="tl">
                              <a:srgbClr val="000000">
                                <a:alpha val="43137"/>
                              </a:srgbClr>
                            </a:outerShdw>
                          </a:effectLst>
                        </a:rPr>
                        <a:t>III</a:t>
                      </a:r>
                      <a:endParaRPr lang="en-US" b="1" i="1"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ysDashDot"/>
                      <a:round/>
                      <a:headEnd type="none" w="med" len="med"/>
                      <a:tailEnd type="none" w="med" len="med"/>
                    </a:lnR>
                    <a:lnT w="1905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b="1" i="1" dirty="0" smtClean="0">
                          <a:effectLst>
                            <a:outerShdw blurRad="38100" dist="38100" dir="2700000" algn="tl">
                              <a:srgbClr val="000000">
                                <a:alpha val="43137"/>
                              </a:srgbClr>
                            </a:outerShdw>
                          </a:effectLst>
                        </a:rPr>
                        <a:t>IV</a:t>
                      </a:r>
                      <a:endParaRPr lang="en-US" b="1" i="1" dirty="0">
                        <a:effectLst>
                          <a:outerShdw blurRad="38100" dist="38100" dir="2700000" algn="tl">
                            <a:srgbClr val="000000">
                              <a:alpha val="43137"/>
                            </a:srgbClr>
                          </a:outerShdw>
                        </a:effectLst>
                      </a:endParaRPr>
                    </a:p>
                  </a:txBody>
                  <a:tcPr>
                    <a:lnL w="19050" cap="flat" cmpd="sng" algn="ctr">
                      <a:solidFill>
                        <a:schemeClr val="tx1"/>
                      </a:solidFill>
                      <a:prstDash val="sysDashDot"/>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ysDashDot"/>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bl>
          </a:graphicData>
        </a:graphic>
      </p:graphicFrame>
      <p:sp>
        <p:nvSpPr>
          <p:cNvPr id="5" name="Rectangle 4"/>
          <p:cNvSpPr/>
          <p:nvPr/>
        </p:nvSpPr>
        <p:spPr>
          <a:xfrm>
            <a:off x="827584" y="4293096"/>
            <a:ext cx="79208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La session 4 </a:t>
            </a:r>
            <a:r>
              <a:rPr lang="en-US" sz="3600" b="1" dirty="0" err="1" smtClean="0"/>
              <a:t>traitera</a:t>
            </a:r>
            <a:r>
              <a:rPr lang="en-US" sz="3600" b="1" dirty="0" smtClean="0"/>
              <a:t> de </a:t>
            </a:r>
            <a:r>
              <a:rPr lang="en-US" sz="3600" b="1" dirty="0" err="1" smtClean="0"/>
              <a:t>l’interprétation</a:t>
            </a:r>
            <a:r>
              <a:rPr lang="en-US" sz="3600" b="1" dirty="0" smtClean="0"/>
              <a:t> de </a:t>
            </a:r>
            <a:r>
              <a:rPr lang="en-US" sz="3600" b="1" dirty="0" err="1" smtClean="0"/>
              <a:t>ces</a:t>
            </a:r>
            <a:r>
              <a:rPr lang="en-US" sz="3600" b="1" dirty="0" smtClean="0"/>
              <a:t> </a:t>
            </a:r>
            <a:r>
              <a:rPr lang="en-US" sz="3600" b="1" dirty="0" err="1" smtClean="0"/>
              <a:t>scénarios</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433206" y="3982754"/>
            <a:ext cx="36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66994" y="5762702"/>
            <a:ext cx="59046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6954" y="2038538"/>
            <a:ext cx="338554" cy="369332"/>
          </a:xfrm>
          <a:prstGeom prst="rect">
            <a:avLst/>
          </a:prstGeom>
          <a:noFill/>
        </p:spPr>
        <p:txBody>
          <a:bodyPr wrap="none" rtlCol="0">
            <a:spAutoFit/>
          </a:bodyPr>
          <a:lstStyle/>
          <a:p>
            <a:r>
              <a:rPr lang="en-US" dirty="0" smtClean="0"/>
              <a:t>P</a:t>
            </a:r>
            <a:endParaRPr lang="en-US" dirty="0"/>
          </a:p>
        </p:txBody>
      </p:sp>
      <p:sp>
        <p:nvSpPr>
          <p:cNvPr id="10" name="TextBox 9"/>
          <p:cNvSpPr txBox="1"/>
          <p:nvPr/>
        </p:nvSpPr>
        <p:spPr>
          <a:xfrm>
            <a:off x="7343658" y="5854962"/>
            <a:ext cx="364202" cy="369332"/>
          </a:xfrm>
          <a:prstGeom prst="rect">
            <a:avLst/>
          </a:prstGeom>
          <a:noFill/>
        </p:spPr>
        <p:txBody>
          <a:bodyPr wrap="none" rtlCol="0">
            <a:spAutoFit/>
          </a:bodyPr>
          <a:lstStyle/>
          <a:p>
            <a:r>
              <a:rPr lang="en-US" dirty="0" smtClean="0"/>
              <a:t>Q</a:t>
            </a:r>
            <a:endParaRPr lang="en-US" dirty="0"/>
          </a:p>
        </p:txBody>
      </p:sp>
      <p:cxnSp>
        <p:nvCxnSpPr>
          <p:cNvPr id="12" name="Straight Connector 11"/>
          <p:cNvCxnSpPr/>
          <p:nvPr/>
        </p:nvCxnSpPr>
        <p:spPr>
          <a:xfrm rot="5400000" flipH="1" flipV="1">
            <a:off x="970950" y="3010646"/>
            <a:ext cx="3024336" cy="165618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143495" y="2870822"/>
            <a:ext cx="2952327" cy="186382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66994" y="4486810"/>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4893" y="4509120"/>
            <a:ext cx="1135247" cy="246221"/>
          </a:xfrm>
          <a:prstGeom prst="rect">
            <a:avLst/>
          </a:prstGeom>
          <a:noFill/>
        </p:spPr>
        <p:txBody>
          <a:bodyPr wrap="none" rtlCol="0">
            <a:spAutoFit/>
          </a:bodyPr>
          <a:lstStyle/>
          <a:p>
            <a:r>
              <a:rPr lang="en-US" sz="1000" dirty="0" smtClean="0"/>
              <a:t>Prix international</a:t>
            </a:r>
            <a:endParaRPr lang="en-US" sz="1000" dirty="0"/>
          </a:p>
        </p:txBody>
      </p:sp>
      <p:cxnSp>
        <p:nvCxnSpPr>
          <p:cNvPr id="21" name="Straight Connector 20"/>
          <p:cNvCxnSpPr/>
          <p:nvPr/>
        </p:nvCxnSpPr>
        <p:spPr>
          <a:xfrm>
            <a:off x="1366994" y="3334682"/>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6874" y="3190666"/>
            <a:ext cx="1099981" cy="246221"/>
          </a:xfrm>
          <a:prstGeom prst="rect">
            <a:avLst/>
          </a:prstGeom>
          <a:noFill/>
        </p:spPr>
        <p:txBody>
          <a:bodyPr wrap="none" rtlCol="0">
            <a:spAutoFit/>
          </a:bodyPr>
          <a:lstStyle/>
          <a:p>
            <a:r>
              <a:rPr lang="en-US" sz="1000" dirty="0" smtClean="0"/>
              <a:t>Prix </a:t>
            </a:r>
            <a:r>
              <a:rPr lang="en-US" sz="1000" dirty="0" err="1" smtClean="0"/>
              <a:t>domestique</a:t>
            </a:r>
            <a:endParaRPr lang="en-US" sz="1000" dirty="0"/>
          </a:p>
        </p:txBody>
      </p:sp>
      <p:cxnSp>
        <p:nvCxnSpPr>
          <p:cNvPr id="24" name="Straight Connector 23"/>
          <p:cNvCxnSpPr/>
          <p:nvPr/>
        </p:nvCxnSpPr>
        <p:spPr>
          <a:xfrm rot="5400000">
            <a:off x="1539888" y="4558818"/>
            <a:ext cx="2448272" cy="0"/>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520615" y="4833726"/>
            <a:ext cx="1790675" cy="8384"/>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083046" y="4558818"/>
            <a:ext cx="2448272" cy="0"/>
          </a:xfrm>
          <a:prstGeom prst="line">
            <a:avLst/>
          </a:prstGeom>
          <a:ln>
            <a:solidFill>
              <a:schemeClr val="tx1">
                <a:alpha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72656" y="2038538"/>
            <a:ext cx="293670" cy="261610"/>
          </a:xfrm>
          <a:prstGeom prst="rect">
            <a:avLst/>
          </a:prstGeom>
          <a:noFill/>
        </p:spPr>
        <p:txBody>
          <a:bodyPr wrap="none" rtlCol="0">
            <a:spAutoFit/>
          </a:bodyPr>
          <a:lstStyle/>
          <a:p>
            <a:r>
              <a:rPr lang="en-US" sz="1100" dirty="0" smtClean="0"/>
              <a:t>O</a:t>
            </a:r>
            <a:endParaRPr lang="en-US" sz="1100" dirty="0"/>
          </a:p>
        </p:txBody>
      </p:sp>
      <p:sp>
        <p:nvSpPr>
          <p:cNvPr id="34" name="TextBox 33"/>
          <p:cNvSpPr txBox="1"/>
          <p:nvPr/>
        </p:nvSpPr>
        <p:spPr>
          <a:xfrm>
            <a:off x="4823378" y="2038538"/>
            <a:ext cx="287258" cy="261610"/>
          </a:xfrm>
          <a:prstGeom prst="rect">
            <a:avLst/>
          </a:prstGeom>
          <a:noFill/>
        </p:spPr>
        <p:txBody>
          <a:bodyPr wrap="none" rtlCol="0">
            <a:spAutoFit/>
          </a:bodyPr>
          <a:lstStyle/>
          <a:p>
            <a:r>
              <a:rPr lang="en-US" sz="1100" dirty="0" smtClean="0"/>
              <a:t>D</a:t>
            </a:r>
            <a:endParaRPr lang="en-US" sz="1100" dirty="0"/>
          </a:p>
        </p:txBody>
      </p:sp>
      <p:sp>
        <p:nvSpPr>
          <p:cNvPr id="37" name="TextBox 36"/>
          <p:cNvSpPr txBox="1"/>
          <p:nvPr/>
        </p:nvSpPr>
        <p:spPr>
          <a:xfrm>
            <a:off x="1571604" y="5827330"/>
            <a:ext cx="1128188" cy="553998"/>
          </a:xfrm>
          <a:prstGeom prst="rect">
            <a:avLst/>
          </a:prstGeom>
          <a:noFill/>
        </p:spPr>
        <p:txBody>
          <a:bodyPr wrap="square" rtlCol="0">
            <a:spAutoFit/>
          </a:bodyPr>
          <a:lstStyle/>
          <a:p>
            <a:r>
              <a:rPr lang="en-US" sz="1000" dirty="0" err="1" smtClean="0"/>
              <a:t>Offre</a:t>
            </a:r>
            <a:r>
              <a:rPr lang="en-US" sz="1000" dirty="0" smtClean="0"/>
              <a:t> </a:t>
            </a:r>
            <a:r>
              <a:rPr lang="en-US" sz="1000" dirty="0" err="1" smtClean="0"/>
              <a:t>domestiqe</a:t>
            </a:r>
            <a:r>
              <a:rPr lang="en-US" sz="1000" dirty="0" smtClean="0"/>
              <a:t> aux prix </a:t>
            </a:r>
            <a:r>
              <a:rPr lang="en-US" sz="1000" dirty="0" err="1" smtClean="0"/>
              <a:t>internationaux</a:t>
            </a:r>
            <a:endParaRPr lang="en-US" sz="1000" dirty="0"/>
          </a:p>
        </p:txBody>
      </p:sp>
      <p:sp>
        <p:nvSpPr>
          <p:cNvPr id="38" name="TextBox 37"/>
          <p:cNvSpPr txBox="1"/>
          <p:nvPr/>
        </p:nvSpPr>
        <p:spPr>
          <a:xfrm>
            <a:off x="2786050" y="5857892"/>
            <a:ext cx="1143008" cy="571504"/>
          </a:xfrm>
          <a:prstGeom prst="rect">
            <a:avLst/>
          </a:prstGeom>
          <a:noFill/>
        </p:spPr>
        <p:txBody>
          <a:bodyPr wrap="square" rtlCol="0">
            <a:spAutoFit/>
          </a:bodyPr>
          <a:lstStyle/>
          <a:p>
            <a:r>
              <a:rPr lang="en-US" sz="1000" dirty="0" err="1" smtClean="0"/>
              <a:t>Offre</a:t>
            </a:r>
            <a:r>
              <a:rPr lang="en-US" sz="1000" dirty="0" smtClean="0"/>
              <a:t> </a:t>
            </a:r>
            <a:r>
              <a:rPr lang="en-US" sz="1000" dirty="0" err="1" smtClean="0"/>
              <a:t>domestique</a:t>
            </a:r>
            <a:r>
              <a:rPr lang="en-US" sz="1000" dirty="0" smtClean="0"/>
              <a:t> aux prix </a:t>
            </a:r>
            <a:r>
              <a:rPr lang="en-US" sz="1000" dirty="0" err="1" smtClean="0"/>
              <a:t>domestiques</a:t>
            </a:r>
            <a:r>
              <a:rPr lang="en-US" sz="1000" dirty="0" smtClean="0"/>
              <a:t> </a:t>
            </a:r>
            <a:endParaRPr lang="en-US" sz="1000" dirty="0"/>
          </a:p>
        </p:txBody>
      </p:sp>
      <p:sp>
        <p:nvSpPr>
          <p:cNvPr id="39" name="TextBox 38"/>
          <p:cNvSpPr txBox="1"/>
          <p:nvPr/>
        </p:nvSpPr>
        <p:spPr>
          <a:xfrm>
            <a:off x="4967394" y="5877840"/>
            <a:ext cx="1176242" cy="553998"/>
          </a:xfrm>
          <a:prstGeom prst="rect">
            <a:avLst/>
          </a:prstGeom>
          <a:noFill/>
        </p:spPr>
        <p:txBody>
          <a:bodyPr wrap="square" rtlCol="0">
            <a:spAutoFit/>
          </a:bodyPr>
          <a:lstStyle/>
          <a:p>
            <a:r>
              <a:rPr lang="en-US" sz="1000" dirty="0" err="1" smtClean="0"/>
              <a:t>Demande</a:t>
            </a:r>
            <a:r>
              <a:rPr lang="en-US" sz="1000" dirty="0" smtClean="0"/>
              <a:t> </a:t>
            </a:r>
            <a:r>
              <a:rPr lang="en-US" sz="1000" dirty="0" err="1" smtClean="0"/>
              <a:t>domestique</a:t>
            </a:r>
            <a:r>
              <a:rPr lang="en-US" sz="1000" dirty="0" smtClean="0"/>
              <a:t> aux prix </a:t>
            </a:r>
            <a:r>
              <a:rPr lang="en-US" sz="1000" dirty="0" err="1" smtClean="0"/>
              <a:t>domestiques</a:t>
            </a:r>
            <a:r>
              <a:rPr lang="en-US" sz="1000" dirty="0" smtClean="0"/>
              <a:t> </a:t>
            </a:r>
            <a:endParaRPr lang="en-US" sz="1000" dirty="0"/>
          </a:p>
        </p:txBody>
      </p:sp>
      <p:sp>
        <p:nvSpPr>
          <p:cNvPr id="41" name="Rectangle 40"/>
          <p:cNvSpPr/>
          <p:nvPr/>
        </p:nvSpPr>
        <p:spPr>
          <a:xfrm>
            <a:off x="539552" y="1259468"/>
            <a:ext cx="7776864" cy="646331"/>
          </a:xfrm>
          <a:prstGeom prst="rect">
            <a:avLst/>
          </a:prstGeom>
          <a:solidFill>
            <a:srgbClr val="92D050"/>
          </a:solidFill>
        </p:spPr>
        <p:txBody>
          <a:bodyPr wrap="square">
            <a:spAutoFit/>
          </a:bodyPr>
          <a:lstStyle/>
          <a:p>
            <a:pPr marL="457200" indent="-457200" algn="ctr">
              <a:spcAft>
                <a:spcPts val="1200"/>
              </a:spcAft>
            </a:pPr>
            <a:r>
              <a:rPr lang="en-US" b="1" i="1" dirty="0" err="1" smtClean="0">
                <a:solidFill>
                  <a:schemeClr val="bg1"/>
                </a:solidFill>
                <a:latin typeface="Arial" pitchFamily="34" charset="0"/>
              </a:rPr>
              <a:t>Représentation</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graphique</a:t>
            </a:r>
            <a:r>
              <a:rPr lang="en-US" b="1" i="1" dirty="0" smtClean="0">
                <a:solidFill>
                  <a:schemeClr val="bg1"/>
                </a:solidFill>
                <a:latin typeface="Arial" pitchFamily="34" charset="0"/>
              </a:rPr>
              <a:t> du </a:t>
            </a:r>
            <a:r>
              <a:rPr lang="en-US" b="1" i="1" dirty="0" err="1" smtClean="0">
                <a:solidFill>
                  <a:schemeClr val="bg1"/>
                </a:solidFill>
                <a:latin typeface="Arial" pitchFamily="34" charset="0"/>
              </a:rPr>
              <a:t>différentiel</a:t>
            </a:r>
            <a:r>
              <a:rPr lang="en-US" b="1" i="1" dirty="0" smtClean="0">
                <a:solidFill>
                  <a:schemeClr val="bg1"/>
                </a:solidFill>
                <a:latin typeface="Arial" pitchFamily="34" charset="0"/>
              </a:rPr>
              <a:t> de prix de </a:t>
            </a:r>
            <a:r>
              <a:rPr lang="en-US" b="1" i="1" dirty="0" err="1" smtClean="0">
                <a:solidFill>
                  <a:schemeClr val="bg1"/>
                </a:solidFill>
                <a:latin typeface="Arial" pitchFamily="34" charset="0"/>
              </a:rPr>
              <a:t>marché</a:t>
            </a:r>
            <a:r>
              <a:rPr lang="en-US" b="1" i="1" dirty="0" smtClean="0">
                <a:solidFill>
                  <a:schemeClr val="bg1"/>
                </a:solidFill>
                <a:latin typeface="Arial" pitchFamily="34" charset="0"/>
              </a:rPr>
              <a:t> avec </a:t>
            </a:r>
            <a:r>
              <a:rPr lang="en-US" b="1" i="1" dirty="0" err="1" smtClean="0">
                <a:solidFill>
                  <a:schemeClr val="bg1"/>
                </a:solidFill>
                <a:latin typeface="Arial" pitchFamily="34" charset="0"/>
              </a:rPr>
              <a:t>analyse</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additionnelle</a:t>
            </a:r>
            <a:r>
              <a:rPr lang="en-US" b="1" i="1" dirty="0" smtClean="0">
                <a:solidFill>
                  <a:schemeClr val="bg1"/>
                </a:solidFill>
                <a:latin typeface="Arial" pitchFamily="34" charset="0"/>
              </a:rPr>
              <a:t>(</a:t>
            </a:r>
            <a:r>
              <a:rPr lang="en-US" b="1" i="1" dirty="0" err="1" smtClean="0">
                <a:solidFill>
                  <a:schemeClr val="bg1"/>
                </a:solidFill>
                <a:latin typeface="Arial" pitchFamily="34" charset="0"/>
              </a:rPr>
              <a:t>bien</a:t>
            </a:r>
            <a:r>
              <a:rPr lang="en-US" b="1" i="1" dirty="0" smtClean="0">
                <a:solidFill>
                  <a:schemeClr val="bg1"/>
                </a:solidFill>
                <a:latin typeface="Arial" pitchFamily="34" charset="0"/>
              </a:rPr>
              <a:t> </a:t>
            </a:r>
            <a:r>
              <a:rPr lang="en-US" b="1" i="1" dirty="0" err="1" smtClean="0">
                <a:solidFill>
                  <a:schemeClr val="bg1"/>
                </a:solidFill>
                <a:latin typeface="Arial" pitchFamily="34" charset="0"/>
              </a:rPr>
              <a:t>importé</a:t>
            </a:r>
            <a:r>
              <a:rPr lang="en-US" b="1" i="1" dirty="0" smtClean="0">
                <a:solidFill>
                  <a:schemeClr val="bg1"/>
                </a:solidFill>
                <a:latin typeface="Arial" pitchFamily="34" charset="0"/>
              </a:rPr>
              <a:t>)</a:t>
            </a:r>
          </a:p>
        </p:txBody>
      </p:sp>
      <p:cxnSp>
        <p:nvCxnSpPr>
          <p:cNvPr id="25" name="Straight Connector 24"/>
          <p:cNvCxnSpPr/>
          <p:nvPr/>
        </p:nvCxnSpPr>
        <p:spPr>
          <a:xfrm>
            <a:off x="1360215" y="4221088"/>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60215" y="3933056"/>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366994" y="3334682"/>
            <a:ext cx="1394030" cy="886406"/>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err="1" smtClean="0">
                <a:solidFill>
                  <a:schemeClr val="tx1"/>
                </a:solidFill>
              </a:rPr>
              <a:t>Transferts</a:t>
            </a:r>
            <a:r>
              <a:rPr lang="en-US" sz="1100" i="1" dirty="0" smtClean="0">
                <a:solidFill>
                  <a:schemeClr val="tx1"/>
                </a:solidFill>
              </a:rPr>
              <a:t> des </a:t>
            </a:r>
            <a:r>
              <a:rPr lang="en-US" sz="1100" i="1" dirty="0" err="1" smtClean="0">
                <a:solidFill>
                  <a:schemeClr val="tx1"/>
                </a:solidFill>
              </a:rPr>
              <a:t>consommateurs</a:t>
            </a:r>
            <a:r>
              <a:rPr lang="en-US" sz="1100" i="1" dirty="0" smtClean="0">
                <a:solidFill>
                  <a:schemeClr val="tx1"/>
                </a:solidFill>
              </a:rPr>
              <a:t> aux </a:t>
            </a:r>
            <a:r>
              <a:rPr lang="en-US" sz="1100" i="1" dirty="0" err="1" smtClean="0">
                <a:solidFill>
                  <a:schemeClr val="tx1"/>
                </a:solidFill>
              </a:rPr>
              <a:t>producteurs</a:t>
            </a:r>
            <a:r>
              <a:rPr lang="en-US" sz="1100" i="1" dirty="0" smtClean="0">
                <a:solidFill>
                  <a:schemeClr val="tx1"/>
                </a:solidFill>
              </a:rPr>
              <a:t> </a:t>
            </a:r>
            <a:endParaRPr lang="en-US" sz="1100" i="1" dirty="0">
              <a:solidFill>
                <a:schemeClr val="tx1"/>
              </a:solidFill>
            </a:endParaRPr>
          </a:p>
        </p:txBody>
      </p:sp>
      <p:sp>
        <p:nvSpPr>
          <p:cNvPr id="43" name="TextBox 42"/>
          <p:cNvSpPr txBox="1"/>
          <p:nvPr/>
        </p:nvSpPr>
        <p:spPr>
          <a:xfrm>
            <a:off x="36093" y="4109010"/>
            <a:ext cx="1463862" cy="400110"/>
          </a:xfrm>
          <a:prstGeom prst="rect">
            <a:avLst/>
          </a:prstGeom>
          <a:noFill/>
        </p:spPr>
        <p:txBody>
          <a:bodyPr wrap="none" rtlCol="0">
            <a:spAutoFit/>
          </a:bodyPr>
          <a:lstStyle/>
          <a:p>
            <a:r>
              <a:rPr lang="en-US" sz="1000" dirty="0" smtClean="0"/>
              <a:t>Prix </a:t>
            </a:r>
            <a:r>
              <a:rPr lang="en-US" sz="1000" dirty="0" err="1" smtClean="0"/>
              <a:t>internationaux</a:t>
            </a:r>
            <a:endParaRPr lang="en-US" sz="1000" dirty="0" smtClean="0"/>
          </a:p>
          <a:p>
            <a:r>
              <a:rPr lang="en-US" sz="1000" dirty="0" smtClean="0"/>
              <a:t>+ </a:t>
            </a:r>
            <a:r>
              <a:rPr lang="en-US" sz="1000" dirty="0" err="1" smtClean="0"/>
              <a:t>Coûts</a:t>
            </a:r>
            <a:r>
              <a:rPr lang="en-US" sz="1000" dirty="0" smtClean="0"/>
              <a:t> de transaction</a:t>
            </a:r>
            <a:endParaRPr lang="en-US" sz="1000" dirty="0"/>
          </a:p>
        </p:txBody>
      </p:sp>
      <p:sp>
        <p:nvSpPr>
          <p:cNvPr id="44" name="TextBox 43"/>
          <p:cNvSpPr txBox="1"/>
          <p:nvPr/>
        </p:nvSpPr>
        <p:spPr>
          <a:xfrm>
            <a:off x="35496" y="3748970"/>
            <a:ext cx="1321196" cy="338554"/>
          </a:xfrm>
          <a:prstGeom prst="rect">
            <a:avLst/>
          </a:prstGeom>
          <a:noFill/>
        </p:spPr>
        <p:txBody>
          <a:bodyPr wrap="none" rtlCol="0">
            <a:spAutoFit/>
          </a:bodyPr>
          <a:lstStyle/>
          <a:p>
            <a:r>
              <a:rPr lang="en-US" sz="800" dirty="0" smtClean="0"/>
              <a:t>Prix </a:t>
            </a:r>
            <a:r>
              <a:rPr lang="en-US" sz="800" dirty="0" err="1" smtClean="0"/>
              <a:t>internationaux</a:t>
            </a:r>
            <a:r>
              <a:rPr lang="en-US" sz="800" dirty="0" smtClean="0"/>
              <a:t> + TC </a:t>
            </a:r>
          </a:p>
          <a:p>
            <a:r>
              <a:rPr lang="en-US" sz="800" dirty="0" smtClean="0"/>
              <a:t>+ </a:t>
            </a:r>
            <a:r>
              <a:rPr lang="en-US" sz="800" dirty="0" err="1" smtClean="0"/>
              <a:t>Coûts</a:t>
            </a:r>
            <a:r>
              <a:rPr lang="en-US" sz="800" dirty="0" smtClean="0"/>
              <a:t> </a:t>
            </a:r>
            <a:r>
              <a:rPr lang="en-US" sz="800" dirty="0" err="1" smtClean="0"/>
              <a:t>excessifs</a:t>
            </a:r>
            <a:endParaRPr lang="en-US" sz="800" dirty="0"/>
          </a:p>
        </p:txBody>
      </p:sp>
      <p:sp>
        <p:nvSpPr>
          <p:cNvPr id="45" name="Rectangle 44"/>
          <p:cNvSpPr/>
          <p:nvPr/>
        </p:nvSpPr>
        <p:spPr>
          <a:xfrm>
            <a:off x="2771800" y="3933056"/>
            <a:ext cx="2520280" cy="273174"/>
          </a:xfrm>
          <a:prstGeom prst="rect">
            <a:avLst/>
          </a:prstGeom>
          <a:solidFill>
            <a:schemeClr val="accent3">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1100" i="1" dirty="0" err="1" smtClean="0">
                <a:solidFill>
                  <a:schemeClr val="tx1"/>
                </a:solidFill>
              </a:rPr>
              <a:t>Transferts</a:t>
            </a:r>
            <a:r>
              <a:rPr lang="en-US" sz="1100" i="1" dirty="0" smtClean="0">
                <a:solidFill>
                  <a:schemeClr val="tx1"/>
                </a:solidFill>
              </a:rPr>
              <a:t> des </a:t>
            </a:r>
            <a:r>
              <a:rPr lang="en-US" sz="1100" i="1" dirty="0" err="1" smtClean="0">
                <a:solidFill>
                  <a:schemeClr val="tx1"/>
                </a:solidFill>
              </a:rPr>
              <a:t>consommateurs</a:t>
            </a:r>
            <a:r>
              <a:rPr lang="en-US" sz="1100" i="1" dirty="0" smtClean="0">
                <a:solidFill>
                  <a:schemeClr val="tx1"/>
                </a:solidFill>
              </a:rPr>
              <a:t> aux </a:t>
            </a:r>
            <a:r>
              <a:rPr lang="en-US" sz="1100" i="1" dirty="0" err="1" smtClean="0">
                <a:solidFill>
                  <a:schemeClr val="tx1"/>
                </a:solidFill>
              </a:rPr>
              <a:t>autres</a:t>
            </a:r>
            <a:r>
              <a:rPr lang="en-US" sz="1100" i="1" dirty="0" smtClean="0">
                <a:solidFill>
                  <a:schemeClr val="tx1"/>
                </a:solidFill>
              </a:rPr>
              <a:t> agents</a:t>
            </a:r>
            <a:endParaRPr lang="en-US" sz="1100" i="1" dirty="0">
              <a:solidFill>
                <a:schemeClr val="tx1"/>
              </a:solidFill>
            </a:endParaRPr>
          </a:p>
        </p:txBody>
      </p:sp>
      <p:sp>
        <p:nvSpPr>
          <p:cNvPr id="46" name="Rectangle 45"/>
          <p:cNvSpPr/>
          <p:nvPr/>
        </p:nvSpPr>
        <p:spPr>
          <a:xfrm>
            <a:off x="2769650" y="3343308"/>
            <a:ext cx="2557784" cy="58974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err="1" smtClean="0">
                <a:solidFill>
                  <a:schemeClr val="tx1"/>
                </a:solidFill>
              </a:rPr>
              <a:t>Autres</a:t>
            </a:r>
            <a:r>
              <a:rPr lang="en-US" sz="1100" i="1" dirty="0" smtClean="0">
                <a:solidFill>
                  <a:schemeClr val="tx1"/>
                </a:solidFill>
              </a:rPr>
              <a:t> </a:t>
            </a:r>
            <a:r>
              <a:rPr lang="en-US" sz="1100" i="1" dirty="0" err="1" smtClean="0">
                <a:solidFill>
                  <a:schemeClr val="tx1"/>
                </a:solidFill>
              </a:rPr>
              <a:t>transferts</a:t>
            </a:r>
            <a:r>
              <a:rPr lang="en-US" sz="1100" i="1" dirty="0" smtClean="0">
                <a:solidFill>
                  <a:schemeClr val="tx1"/>
                </a:solidFill>
              </a:rPr>
              <a:t> des </a:t>
            </a:r>
            <a:r>
              <a:rPr lang="en-US" sz="1100" i="1" dirty="0" err="1" smtClean="0">
                <a:solidFill>
                  <a:schemeClr val="tx1"/>
                </a:solidFill>
              </a:rPr>
              <a:t>consommateurs</a:t>
            </a:r>
            <a:endParaRPr lang="en-US" sz="1100" i="1" dirty="0" smtClean="0">
              <a:solidFill>
                <a:schemeClr val="tx1"/>
              </a:solidFill>
            </a:endParaRPr>
          </a:p>
        </p:txBody>
      </p:sp>
      <p:sp>
        <p:nvSpPr>
          <p:cNvPr id="47" name="Right Brace 46"/>
          <p:cNvSpPr/>
          <p:nvPr/>
        </p:nvSpPr>
        <p:spPr>
          <a:xfrm>
            <a:off x="6983618" y="3334682"/>
            <a:ext cx="360040" cy="598374"/>
          </a:xfrm>
          <a:prstGeom prst="rightBrace">
            <a:avLst/>
          </a:prstGeom>
          <a:ln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p:cNvSpPr txBox="1"/>
          <p:nvPr/>
        </p:nvSpPr>
        <p:spPr>
          <a:xfrm>
            <a:off x="7415666" y="3356992"/>
            <a:ext cx="1702710" cy="400110"/>
          </a:xfrm>
          <a:prstGeom prst="rect">
            <a:avLst/>
          </a:prstGeom>
          <a:noFill/>
        </p:spPr>
        <p:txBody>
          <a:bodyPr wrap="none" rtlCol="0">
            <a:spAutoFit/>
          </a:bodyPr>
          <a:lstStyle/>
          <a:p>
            <a:r>
              <a:rPr lang="en-US" sz="1000" dirty="0" err="1" smtClean="0"/>
              <a:t>Différentiel</a:t>
            </a:r>
            <a:r>
              <a:rPr lang="en-US" sz="1000" dirty="0" smtClean="0"/>
              <a:t> de prix </a:t>
            </a:r>
            <a:r>
              <a:rPr lang="en-US" sz="1000" dirty="0" err="1" smtClean="0"/>
              <a:t>observé</a:t>
            </a:r>
            <a:endParaRPr lang="en-US" sz="1000" dirty="0" smtClean="0"/>
          </a:p>
          <a:p>
            <a:pPr algn="ctr"/>
            <a:r>
              <a:rPr lang="en-US" sz="1000" dirty="0" smtClean="0"/>
              <a:t>(DP &gt; WP)</a:t>
            </a:r>
            <a:endParaRPr lang="en-US" sz="1000" dirty="0"/>
          </a:p>
        </p:txBody>
      </p:sp>
      <p:sp>
        <p:nvSpPr>
          <p:cNvPr id="49" name="Right Brace 48"/>
          <p:cNvSpPr/>
          <p:nvPr/>
        </p:nvSpPr>
        <p:spPr>
          <a:xfrm>
            <a:off x="7452320" y="3284985"/>
            <a:ext cx="504056" cy="936104"/>
          </a:xfrm>
          <a:prstGeom prst="rightBrace">
            <a:avLst/>
          </a:prstGeom>
          <a:ln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TextBox 50"/>
          <p:cNvSpPr txBox="1"/>
          <p:nvPr/>
        </p:nvSpPr>
        <p:spPr>
          <a:xfrm>
            <a:off x="7704857" y="3861048"/>
            <a:ext cx="1691679" cy="400110"/>
          </a:xfrm>
          <a:prstGeom prst="rect">
            <a:avLst/>
          </a:prstGeom>
          <a:noFill/>
        </p:spPr>
        <p:txBody>
          <a:bodyPr wrap="square" rtlCol="0">
            <a:spAutoFit/>
          </a:bodyPr>
          <a:lstStyle/>
          <a:p>
            <a:r>
              <a:rPr lang="en-US" sz="1000" dirty="0" err="1" smtClean="0"/>
              <a:t>Ecart</a:t>
            </a:r>
            <a:r>
              <a:rPr lang="en-US" sz="1000" dirty="0" smtClean="0"/>
              <a:t> de prix </a:t>
            </a:r>
          </a:p>
          <a:p>
            <a:r>
              <a:rPr lang="en-US" sz="1000" dirty="0" smtClean="0"/>
              <a:t>(TC &gt; TC Efficient)</a:t>
            </a:r>
            <a:endParaRPr lang="en-US" sz="1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RETENIR EN PARTANT</a:t>
            </a:r>
            <a:endParaRPr lang="en-US" dirty="0"/>
          </a:p>
        </p:txBody>
      </p:sp>
      <p:sp>
        <p:nvSpPr>
          <p:cNvPr id="22529" name="Rectangle 1"/>
          <p:cNvSpPr>
            <a:spLocks noChangeArrowheads="1"/>
          </p:cNvSpPr>
          <p:nvPr/>
        </p:nvSpPr>
        <p:spPr bwMode="auto">
          <a:xfrm>
            <a:off x="0" y="1556792"/>
            <a:ext cx="9144000" cy="5278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8650" marR="0" lvl="0" indent="-342900" algn="l" defTabSz="914400" rtl="0" eaLnBrk="1" fontAlgn="base" latinLnBrk="0" hangingPunct="1">
              <a:lnSpc>
                <a:spcPct val="100000"/>
              </a:lnSpc>
              <a:spcBef>
                <a:spcPct val="0"/>
              </a:spcBef>
              <a:spcAft>
                <a:spcPts val="600"/>
              </a:spcAft>
              <a:buClrTx/>
              <a:buSzTx/>
              <a:buFont typeface="Wingdings" pitchFamily="2" charset="2"/>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Les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incitations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et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pénalisations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sont</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calculées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en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utilisant</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les prix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internationaux</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comme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prix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étalons</a:t>
            </a:r>
            <a:endParaRPr kumimoji="0" lang="en-GB" sz="2400" b="0" i="0" u="none" strike="noStrike" cap="none" normalizeH="0" baseline="0" dirty="0" smtClean="0">
              <a:ln>
                <a:noFill/>
              </a:ln>
              <a:solidFill>
                <a:schemeClr val="tx1"/>
              </a:solidFill>
              <a:effectLst/>
              <a:latin typeface="Calibri" pitchFamily="34" charset="0"/>
              <a:ea typeface="Times New Roman" pitchFamily="18" charset="0"/>
            </a:endParaRPr>
          </a:p>
          <a:p>
            <a:pPr marL="628650" marR="0" lvl="0" indent="-342900" algn="l" defTabSz="914400" rtl="0" eaLnBrk="1" fontAlgn="base" latinLnBrk="0" hangingPunct="1">
              <a:lnSpc>
                <a:spcPct val="100000"/>
              </a:lnSpc>
              <a:spcBef>
                <a:spcPct val="0"/>
              </a:spcBef>
              <a:spcAft>
                <a:spcPts val="600"/>
              </a:spcAft>
              <a:buClrTx/>
              <a:buSzTx/>
              <a:buFont typeface="Wingdings" pitchFamily="2" charset="2"/>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Les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données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sont</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nécessaires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dans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deux</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domaines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principaux</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les</a:t>
            </a:r>
            <a:r>
              <a:rPr kumimoji="0" lang="en-GB" sz="2400" b="0" i="0" u="none" strike="noStrike" cap="none" normalizeH="0" dirty="0" smtClean="0">
                <a:ln>
                  <a:noFill/>
                </a:ln>
                <a:solidFill>
                  <a:schemeClr val="tx1"/>
                </a:solidFill>
                <a:effectLst/>
                <a:latin typeface="Calibri" pitchFamily="34" charset="0"/>
                <a:ea typeface="Times New Roman" pitchFamily="18" charset="0"/>
              </a:rPr>
              <a:t> prix et les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coûts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d’accès</a:t>
            </a:r>
            <a:endParaRPr kumimoji="0" lang="en-US" sz="1600" b="0" i="0" u="none" strike="noStrike" cap="none" normalizeH="0" baseline="0" dirty="0" smtClean="0">
              <a:ln>
                <a:noFill/>
              </a:ln>
              <a:solidFill>
                <a:schemeClr val="tx1"/>
              </a:solidFill>
              <a:effectLst/>
              <a:latin typeface="Arial" pitchFamily="34" charset="0"/>
            </a:endParaRPr>
          </a:p>
          <a:p>
            <a:pPr marL="628650" marR="0" lvl="0" indent="-342900"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L’utilisation</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des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seules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données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observées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considère</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que</a:t>
            </a:r>
            <a:r>
              <a:rPr kumimoji="0" lang="en-GB" sz="2400" b="0" i="0" u="none" strike="noStrike" cap="none" normalizeH="0" dirty="0" smtClean="0">
                <a:ln>
                  <a:noFill/>
                </a:ln>
                <a:solidFill>
                  <a:schemeClr val="tx1"/>
                </a:solidFill>
                <a:effectLst/>
                <a:latin typeface="Calibri" pitchFamily="34" charset="0"/>
                <a:ea typeface="Times New Roman" pitchFamily="18" charset="0"/>
              </a:rPr>
              <a:t> les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marchés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sont</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efficients</a:t>
            </a:r>
            <a:r>
              <a:rPr kumimoji="0" lang="en-GB" sz="2400" b="0" i="0" u="none" strike="noStrike" cap="none" normalizeH="0" dirty="0" smtClean="0">
                <a:ln>
                  <a:noFill/>
                </a:ln>
                <a:solidFill>
                  <a:schemeClr val="tx1"/>
                </a:solidFill>
                <a:effectLst/>
                <a:latin typeface="Calibri" pitchFamily="34" charset="0"/>
                <a:ea typeface="Times New Roman" pitchFamily="18" charset="0"/>
              </a:rPr>
              <a:t>, les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données</a:t>
            </a:r>
            <a:r>
              <a:rPr kumimoji="0" lang="en-GB" sz="2400" b="0" i="0" u="none" strike="noStrike" cap="none" normalizeH="0" dirty="0" smtClean="0">
                <a:ln>
                  <a:noFill/>
                </a:ln>
                <a:solidFill>
                  <a:schemeClr val="tx1"/>
                </a:solidFill>
                <a:effectLst/>
                <a:latin typeface="Calibri" pitchFamily="34" charset="0"/>
                <a:ea typeface="Times New Roman" pitchFamily="18" charset="0"/>
              </a:rPr>
              <a:t> alternatives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cherchent</a:t>
            </a:r>
            <a:r>
              <a:rPr kumimoji="0" lang="en-GB" sz="2400" b="0" i="0" u="none" strike="noStrike" cap="none" normalizeH="0" dirty="0" smtClean="0">
                <a:ln>
                  <a:noFill/>
                </a:ln>
                <a:solidFill>
                  <a:schemeClr val="tx1"/>
                </a:solidFill>
                <a:effectLst/>
                <a:latin typeface="Calibri" pitchFamily="34" charset="0"/>
                <a:ea typeface="Times New Roman" pitchFamily="18" charset="0"/>
              </a:rPr>
              <a:t> à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prendre</a:t>
            </a:r>
            <a:r>
              <a:rPr kumimoji="0" lang="en-GB" sz="2400" b="0" i="0" u="none" strike="noStrike" cap="none" normalizeH="0" dirty="0" smtClean="0">
                <a:ln>
                  <a:noFill/>
                </a:ln>
                <a:solidFill>
                  <a:schemeClr val="tx1"/>
                </a:solidFill>
                <a:effectLst/>
                <a:latin typeface="Calibri" pitchFamily="34" charset="0"/>
                <a:ea typeface="Times New Roman" pitchFamily="18" charset="0"/>
              </a:rPr>
              <a:t> en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compte</a:t>
            </a:r>
            <a:r>
              <a:rPr kumimoji="0" lang="en-GB" sz="2400" b="0" i="0" u="none" strike="noStrike" cap="none" normalizeH="0" dirty="0" smtClean="0">
                <a:ln>
                  <a:noFill/>
                </a:ln>
                <a:solidFill>
                  <a:schemeClr val="tx1"/>
                </a:solidFill>
                <a:effectLst/>
                <a:latin typeface="Calibri" pitchFamily="34" charset="0"/>
                <a:ea typeface="Times New Roman" pitchFamily="18" charset="0"/>
              </a:rPr>
              <a:t> les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effets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d’inefficiences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potentielles</a:t>
            </a:r>
            <a:endParaRPr kumimoji="0" lang="en-GB" sz="2400" b="0" i="0" u="none" strike="noStrike" cap="none" normalizeH="0" baseline="0" dirty="0" smtClean="0">
              <a:ln>
                <a:noFill/>
              </a:ln>
              <a:solidFill>
                <a:schemeClr val="tx1"/>
              </a:solidFill>
              <a:effectLst/>
              <a:latin typeface="Calibri" pitchFamily="34" charset="0"/>
              <a:ea typeface="Times New Roman" pitchFamily="18" charset="0"/>
            </a:endParaRPr>
          </a:p>
          <a:p>
            <a:pPr marL="628650" marR="0" lvl="0" indent="-342900"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Toutes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les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données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doivent</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être</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rPr>
              <a:t>documentées</a:t>
            </a:r>
            <a:r>
              <a:rPr kumimoji="0" lang="en-GB" sz="2400" b="0" i="0" u="none" strike="noStrike" cap="none" normalizeH="0" dirty="0" smtClean="0">
                <a:ln>
                  <a:noFill/>
                </a:ln>
                <a:solidFill>
                  <a:schemeClr val="tx1"/>
                </a:solidFill>
                <a:effectLst/>
                <a:latin typeface="Calibri" pitchFamily="34" charset="0"/>
                <a:ea typeface="Times New Roman" pitchFamily="18" charset="0"/>
              </a:rPr>
              <a:t>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[sources,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rPr>
              <a:t>hypothèses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rPr>
              <a:t>, etc]</a:t>
            </a:r>
            <a:endPar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628650" marR="0" lvl="0" indent="-342900"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L’analyse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est</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faite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après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une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connaissance</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précise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la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chaîne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valeur</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à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travers</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une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Analyse de la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Chaîne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Valeur</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p>
          <a:p>
            <a:pPr marL="628650" marR="0" lvl="0" indent="-342900" algn="l" defTabSz="914400" rtl="0" eaLnBrk="0" fontAlgn="base" latinLnBrk="0" hangingPunct="0">
              <a:lnSpc>
                <a:spcPct val="100000"/>
              </a:lnSpc>
              <a:spcBef>
                <a:spcPct val="0"/>
              </a:spcBef>
              <a:spcAft>
                <a:spcPts val="600"/>
              </a:spcAft>
              <a:buClrTx/>
              <a:buSzTx/>
              <a:buFont typeface="Wingdings" pitchFamily="2" charset="2"/>
              <a:buChar char="§"/>
              <a:tabLst/>
            </a:pP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Cela</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fournit</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l’information</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nécessaire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à la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mise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en oeuvre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correcte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la </a:t>
            </a:r>
            <a:r>
              <a:rPr kumimoji="0" lang="en-GB"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méthodologie</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EXEMPLE: A) PRODUIT D’IMPORTATION</a:t>
            </a:r>
            <a:endParaRPr lang="en-US" dirty="0"/>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EXAMPLES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EXEMPLE: B) PRODUIT D’EXPORTATION</a:t>
            </a:r>
            <a:endParaRPr lang="en-US" dirty="0"/>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EXAMPLES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EXEMPLE: C) NON-ECHANGEABLE </a:t>
            </a:r>
            <a:endParaRPr lang="en-US" dirty="0"/>
          </a:p>
        </p:txBody>
      </p:sp>
      <p:sp>
        <p:nvSpPr>
          <p:cNvPr id="8" name="Rounded Rectangle 7"/>
          <p:cNvSpPr/>
          <p:nvPr/>
        </p:nvSpPr>
        <p:spPr>
          <a:xfrm>
            <a:off x="7775848" y="0"/>
            <a:ext cx="136815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US" sz="3200" dirty="0" smtClean="0">
                <a:solidFill>
                  <a:schemeClr val="tx1"/>
                </a:solidFill>
              </a:rPr>
              <a:t>EXAMPLES</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endParaRPr lang="en-US" dirty="0" smtClean="0"/>
          </a:p>
          <a:p>
            <a:endParaRPr lang="en-US" dirty="0" smtClean="0"/>
          </a:p>
          <a:p>
            <a:pPr>
              <a:buFont typeface="Arial" charset="0"/>
              <a:buNone/>
            </a:pPr>
            <a:r>
              <a:rPr lang="en-US" sz="3200" dirty="0" smtClean="0"/>
              <a:t>                                  Merci!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12576" y="1652602"/>
            <a:ext cx="7775848"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Les </a:t>
            </a:r>
            <a:r>
              <a:rPr lang="en-US" dirty="0" err="1" smtClean="0">
                <a:latin typeface="Arial" pitchFamily="34" charset="0"/>
              </a:rPr>
              <a:t>comparaisons</a:t>
            </a:r>
            <a:r>
              <a:rPr lang="en-US" dirty="0" smtClean="0">
                <a:latin typeface="Arial" pitchFamily="34" charset="0"/>
              </a:rPr>
              <a:t> </a:t>
            </a:r>
            <a:r>
              <a:rPr lang="en-US" dirty="0" err="1" smtClean="0">
                <a:latin typeface="Arial" pitchFamily="34" charset="0"/>
              </a:rPr>
              <a:t>utilisant</a:t>
            </a:r>
            <a:r>
              <a:rPr lang="en-US" dirty="0" smtClean="0">
                <a:latin typeface="Arial" pitchFamily="34" charset="0"/>
              </a:rPr>
              <a:t> les prix </a:t>
            </a:r>
            <a:r>
              <a:rPr lang="en-US" dirty="0" err="1" smtClean="0">
                <a:latin typeface="Arial" pitchFamily="34" charset="0"/>
              </a:rPr>
              <a:t>observés</a:t>
            </a:r>
            <a:r>
              <a:rPr lang="en-US" dirty="0" smtClean="0">
                <a:latin typeface="Arial" pitchFamily="34" charset="0"/>
              </a:rPr>
              <a:t> </a:t>
            </a:r>
            <a:r>
              <a:rPr lang="en-US" dirty="0" err="1" smtClean="0">
                <a:latin typeface="Arial" pitchFamily="34" charset="0"/>
              </a:rPr>
              <a:t>permettent</a:t>
            </a:r>
            <a:r>
              <a:rPr lang="en-US" dirty="0" smtClean="0">
                <a:latin typeface="Arial" pitchFamily="34" charset="0"/>
              </a:rPr>
              <a:t> de comparer les prix de </a:t>
            </a:r>
            <a:r>
              <a:rPr lang="en-US" dirty="0" err="1" smtClean="0">
                <a:latin typeface="Arial" pitchFamily="34" charset="0"/>
              </a:rPr>
              <a:t>marché</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le pays par rapport aux prix- </a:t>
            </a:r>
            <a:r>
              <a:rPr lang="en-US" dirty="0" err="1" smtClean="0">
                <a:latin typeface="Arial" pitchFamily="34" charset="0"/>
              </a:rPr>
              <a:t>étalons</a:t>
            </a:r>
            <a:r>
              <a:rPr lang="en-US" dirty="0" smtClean="0">
                <a:latin typeface="Arial" pitchFamily="34" charset="0"/>
              </a:rPr>
              <a:t> </a:t>
            </a:r>
            <a:r>
              <a:rPr lang="en-US" dirty="0" err="1" smtClean="0">
                <a:latin typeface="Arial" pitchFamily="34" charset="0"/>
              </a:rPr>
              <a:t>internationaux</a:t>
            </a:r>
            <a:endParaRPr lang="en-US" dirty="0" smtClean="0">
              <a:latin typeface="Arial" pitchFamily="34" charset="0"/>
            </a:endParaRP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Les </a:t>
            </a:r>
            <a:r>
              <a:rPr lang="en-US" dirty="0" err="1" smtClean="0">
                <a:latin typeface="Arial" pitchFamily="34" charset="0"/>
              </a:rPr>
              <a:t>différences</a:t>
            </a:r>
            <a:r>
              <a:rPr lang="en-US" dirty="0" smtClean="0">
                <a:latin typeface="Arial" pitchFamily="34" charset="0"/>
              </a:rPr>
              <a:t> </a:t>
            </a:r>
            <a:r>
              <a:rPr lang="en-US" dirty="0" err="1" smtClean="0">
                <a:latin typeface="Arial" pitchFamily="34" charset="0"/>
              </a:rPr>
              <a:t>seront</a:t>
            </a:r>
            <a:r>
              <a:rPr lang="en-US" dirty="0" smtClean="0">
                <a:latin typeface="Arial" pitchFamily="34" charset="0"/>
              </a:rPr>
              <a:t> </a:t>
            </a:r>
            <a:r>
              <a:rPr lang="en-US" dirty="0" err="1" smtClean="0">
                <a:latin typeface="Arial" pitchFamily="34" charset="0"/>
              </a:rPr>
              <a:t>considérées</a:t>
            </a:r>
            <a:r>
              <a:rPr lang="en-US" dirty="0" smtClean="0">
                <a:latin typeface="Arial" pitchFamily="34" charset="0"/>
              </a:rPr>
              <a:t> </a:t>
            </a:r>
            <a:r>
              <a:rPr lang="en-US" dirty="0" err="1" smtClean="0">
                <a:latin typeface="Arial" pitchFamily="34" charset="0"/>
              </a:rPr>
              <a:t>comme</a:t>
            </a:r>
            <a:r>
              <a:rPr lang="en-US" dirty="0" smtClean="0">
                <a:latin typeface="Arial" pitchFamily="34" charset="0"/>
              </a:rPr>
              <a:t> </a:t>
            </a:r>
            <a:r>
              <a:rPr lang="en-US" dirty="0" err="1" smtClean="0">
                <a:latin typeface="Arial" pitchFamily="34" charset="0"/>
              </a:rPr>
              <a:t>l’écart</a:t>
            </a:r>
            <a:r>
              <a:rPr lang="en-US" dirty="0" smtClean="0">
                <a:latin typeface="Arial" pitchFamily="34" charset="0"/>
              </a:rPr>
              <a:t> </a:t>
            </a:r>
            <a:r>
              <a:rPr lang="en-US" dirty="0" err="1" smtClean="0">
                <a:latin typeface="Arial" pitchFamily="34" charset="0"/>
              </a:rPr>
              <a:t>équivalent</a:t>
            </a:r>
            <a:r>
              <a:rPr lang="en-US" dirty="0" smtClean="0">
                <a:latin typeface="Arial" pitchFamily="34" charset="0"/>
              </a:rPr>
              <a:t> aux </a:t>
            </a:r>
            <a:r>
              <a:rPr lang="en-US" dirty="0" err="1" smtClean="0">
                <a:latin typeface="Arial" pitchFamily="34" charset="0"/>
              </a:rPr>
              <a:t>politiques</a:t>
            </a:r>
            <a:r>
              <a:rPr lang="en-US" dirty="0" smtClean="0">
                <a:latin typeface="Arial" pitchFamily="34" charset="0"/>
              </a:rPr>
              <a:t> </a:t>
            </a:r>
            <a:r>
              <a:rPr lang="en-US" dirty="0" err="1" smtClean="0">
                <a:latin typeface="Arial" pitchFamily="34" charset="0"/>
              </a:rPr>
              <a:t>affectant</a:t>
            </a:r>
            <a:r>
              <a:rPr lang="en-US" dirty="0" smtClean="0">
                <a:latin typeface="Arial" pitchFamily="34" charset="0"/>
              </a:rPr>
              <a:t> les </a:t>
            </a:r>
            <a:r>
              <a:rPr lang="en-US" dirty="0" err="1" smtClean="0">
                <a:latin typeface="Arial" pitchFamily="34" charset="0"/>
              </a:rPr>
              <a:t>producteurs</a:t>
            </a:r>
            <a:r>
              <a:rPr lang="en-US" dirty="0" smtClean="0">
                <a:latin typeface="Arial" pitchFamily="34" charset="0"/>
              </a:rPr>
              <a:t> (</a:t>
            </a:r>
            <a:r>
              <a:rPr lang="en-US" dirty="0" err="1" smtClean="0">
                <a:latin typeface="Arial" pitchFamily="34" charset="0"/>
              </a:rPr>
              <a:t>ou</a:t>
            </a:r>
            <a:r>
              <a:rPr lang="en-US" dirty="0" smtClean="0">
                <a:latin typeface="Arial" pitchFamily="34" charset="0"/>
              </a:rPr>
              <a:t> tout </a:t>
            </a:r>
            <a:r>
              <a:rPr lang="en-US" dirty="0" err="1" smtClean="0">
                <a:latin typeface="Arial" pitchFamily="34" charset="0"/>
              </a:rPr>
              <a:t>autre</a:t>
            </a:r>
            <a:r>
              <a:rPr lang="en-US" dirty="0" smtClean="0">
                <a:latin typeface="Arial" pitchFamily="34" charset="0"/>
              </a:rPr>
              <a:t> point de la </a:t>
            </a:r>
            <a:r>
              <a:rPr lang="en-US" dirty="0" err="1" smtClean="0">
                <a:latin typeface="Arial" pitchFamily="34" charset="0"/>
              </a:rPr>
              <a:t>chaîne</a:t>
            </a:r>
            <a:r>
              <a:rPr lang="en-US" dirty="0" smtClean="0">
                <a:latin typeface="Arial" pitchFamily="34" charset="0"/>
              </a:rPr>
              <a:t> de </a:t>
            </a:r>
            <a:r>
              <a:rPr lang="en-US" dirty="0" err="1" smtClean="0">
                <a:latin typeface="Arial" pitchFamily="34" charset="0"/>
              </a:rPr>
              <a:t>valeur</a:t>
            </a:r>
            <a:r>
              <a:rPr lang="en-US" dirty="0" smtClean="0">
                <a:latin typeface="Arial" pitchFamily="34" charset="0"/>
              </a:rPr>
              <a:t>), </a:t>
            </a:r>
            <a:r>
              <a:rPr lang="en-US" dirty="0" err="1" smtClean="0">
                <a:latin typeface="Arial" pitchFamily="34" charset="0"/>
              </a:rPr>
              <a:t>si</a:t>
            </a:r>
            <a:r>
              <a:rPr lang="en-US" dirty="0" smtClean="0">
                <a:latin typeface="Arial" pitchFamily="34" charset="0"/>
              </a:rPr>
              <a:t> </a:t>
            </a:r>
            <a:r>
              <a:rPr lang="en-US" dirty="0" err="1" smtClean="0">
                <a:latin typeface="Arial" pitchFamily="34" charset="0"/>
              </a:rPr>
              <a:t>l’on</a:t>
            </a:r>
            <a:r>
              <a:rPr lang="en-US" dirty="0" smtClean="0">
                <a:latin typeface="Arial" pitchFamily="34" charset="0"/>
              </a:rPr>
              <a:t> </a:t>
            </a:r>
            <a:r>
              <a:rPr lang="en-US" dirty="0" err="1" smtClean="0">
                <a:latin typeface="Arial" pitchFamily="34" charset="0"/>
              </a:rPr>
              <a:t>considère</a:t>
            </a:r>
            <a:r>
              <a:rPr lang="en-US" dirty="0" smtClean="0">
                <a:latin typeface="Arial" pitchFamily="34" charset="0"/>
              </a:rPr>
              <a:t> </a:t>
            </a:r>
            <a:r>
              <a:rPr lang="en-US" dirty="0" err="1" smtClean="0">
                <a:latin typeface="Arial" pitchFamily="34" charset="0"/>
              </a:rPr>
              <a:t>que</a:t>
            </a:r>
            <a:r>
              <a:rPr lang="en-US" dirty="0" smtClean="0">
                <a:latin typeface="Arial" pitchFamily="34" charset="0"/>
              </a:rPr>
              <a:t> les </a:t>
            </a:r>
            <a:r>
              <a:rPr lang="en-US" u="sng" dirty="0" err="1" smtClean="0">
                <a:latin typeface="Arial" pitchFamily="34" charset="0"/>
              </a:rPr>
              <a:t>marchés</a:t>
            </a:r>
            <a:r>
              <a:rPr lang="en-US" u="sng" dirty="0" smtClean="0">
                <a:latin typeface="Arial" pitchFamily="34" charset="0"/>
              </a:rPr>
              <a:t> </a:t>
            </a:r>
            <a:r>
              <a:rPr lang="en-US" u="sng" dirty="0" err="1" smtClean="0">
                <a:latin typeface="Arial" pitchFamily="34" charset="0"/>
              </a:rPr>
              <a:t>sont</a:t>
            </a:r>
            <a:r>
              <a:rPr lang="en-US" u="sng" dirty="0" smtClean="0">
                <a:latin typeface="Arial" pitchFamily="34" charset="0"/>
              </a:rPr>
              <a:t> </a:t>
            </a:r>
            <a:r>
              <a:rPr lang="en-US" u="sng" dirty="0" err="1" smtClean="0">
                <a:latin typeface="Arial" pitchFamily="34" charset="0"/>
              </a:rPr>
              <a:t>efficients</a:t>
            </a:r>
            <a:endParaRPr lang="en-US" i="1" u="sng" dirty="0" smtClean="0">
              <a:latin typeface="Arial" pitchFamily="34" charset="0"/>
            </a:endParaRP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Le </a:t>
            </a:r>
            <a:r>
              <a:rPr lang="en-US" dirty="0" err="1" smtClean="0">
                <a:latin typeface="Arial" pitchFamily="34" charset="0"/>
              </a:rPr>
              <a:t>postulat</a:t>
            </a:r>
            <a:r>
              <a:rPr lang="en-US" dirty="0" smtClean="0">
                <a:latin typeface="Arial" pitchFamily="34" charset="0"/>
              </a:rPr>
              <a:t> de </a:t>
            </a:r>
            <a:r>
              <a:rPr lang="en-US" dirty="0" err="1" smtClean="0">
                <a:latin typeface="Arial" pitchFamily="34" charset="0"/>
              </a:rPr>
              <a:t>marchés</a:t>
            </a:r>
            <a:r>
              <a:rPr lang="en-US" dirty="0" smtClean="0">
                <a:latin typeface="Arial" pitchFamily="34" charset="0"/>
              </a:rPr>
              <a:t> </a:t>
            </a:r>
            <a:r>
              <a:rPr lang="en-US" dirty="0" err="1" smtClean="0">
                <a:latin typeface="Arial" pitchFamily="34" charset="0"/>
              </a:rPr>
              <a:t>efficients</a:t>
            </a:r>
            <a:r>
              <a:rPr lang="en-US" dirty="0" smtClean="0">
                <a:latin typeface="Arial" pitchFamily="34" charset="0"/>
              </a:rPr>
              <a:t> </a:t>
            </a:r>
            <a:r>
              <a:rPr lang="en-US" dirty="0" err="1" smtClean="0">
                <a:latin typeface="Arial" pitchFamily="34" charset="0"/>
              </a:rPr>
              <a:t>pourrait</a:t>
            </a:r>
            <a:r>
              <a:rPr lang="en-US" dirty="0" smtClean="0">
                <a:latin typeface="Arial" pitchFamily="34" charset="0"/>
              </a:rPr>
              <a:t> </a:t>
            </a:r>
            <a:r>
              <a:rPr lang="en-US" dirty="0" err="1" smtClean="0">
                <a:latin typeface="Arial" pitchFamily="34" charset="0"/>
              </a:rPr>
              <a:t>être</a:t>
            </a:r>
            <a:r>
              <a:rPr lang="en-US" dirty="0" smtClean="0">
                <a:latin typeface="Arial" pitchFamily="34" charset="0"/>
              </a:rPr>
              <a:t> </a:t>
            </a:r>
            <a:r>
              <a:rPr lang="en-US" dirty="0" err="1" smtClean="0">
                <a:latin typeface="Arial" pitchFamily="34" charset="0"/>
              </a:rPr>
              <a:t>trop</a:t>
            </a:r>
            <a:r>
              <a:rPr lang="en-US" dirty="0" smtClean="0">
                <a:latin typeface="Arial" pitchFamily="34" charset="0"/>
              </a:rPr>
              <a:t> </a:t>
            </a:r>
            <a:r>
              <a:rPr lang="en-US" dirty="0" err="1" smtClean="0">
                <a:latin typeface="Arial" pitchFamily="34" charset="0"/>
              </a:rPr>
              <a:t>avancé</a:t>
            </a:r>
            <a:r>
              <a:rPr lang="en-US" dirty="0" smtClean="0">
                <a:latin typeface="Arial" pitchFamily="34" charset="0"/>
              </a:rPr>
              <a:t> </a:t>
            </a:r>
            <a:r>
              <a:rPr lang="en-US" dirty="0" err="1" smtClean="0">
                <a:latin typeface="Arial" pitchFamily="34" charset="0"/>
              </a:rPr>
              <a:t>dans</a:t>
            </a:r>
            <a:r>
              <a:rPr lang="en-US" dirty="0" smtClean="0">
                <a:latin typeface="Arial" pitchFamily="34" charset="0"/>
              </a:rPr>
              <a:t> le </a:t>
            </a:r>
            <a:r>
              <a:rPr lang="en-US" dirty="0" err="1" smtClean="0">
                <a:latin typeface="Arial" pitchFamily="34" charset="0"/>
              </a:rPr>
              <a:t>contexte</a:t>
            </a:r>
            <a:r>
              <a:rPr lang="en-US" dirty="0" smtClean="0">
                <a:latin typeface="Arial" pitchFamily="34" charset="0"/>
              </a:rPr>
              <a:t> </a:t>
            </a:r>
            <a:r>
              <a:rPr lang="en-US" dirty="0" err="1" smtClean="0">
                <a:latin typeface="Arial" pitchFamily="34" charset="0"/>
              </a:rPr>
              <a:t>africain</a:t>
            </a:r>
            <a:r>
              <a:rPr lang="en-US" dirty="0" smtClean="0">
                <a:latin typeface="Arial" pitchFamily="34" charset="0"/>
              </a:rPr>
              <a:t>, et les </a:t>
            </a:r>
            <a:r>
              <a:rPr lang="en-US" dirty="0" err="1" smtClean="0">
                <a:latin typeface="Arial" pitchFamily="34" charset="0"/>
              </a:rPr>
              <a:t>incitations</a:t>
            </a:r>
            <a:r>
              <a:rPr lang="en-US" dirty="0" smtClean="0">
                <a:latin typeface="Arial" pitchFamily="34" charset="0"/>
              </a:rPr>
              <a:t> et </a:t>
            </a:r>
            <a:r>
              <a:rPr lang="en-US" dirty="0" err="1" smtClean="0">
                <a:latin typeface="Arial" pitchFamily="34" charset="0"/>
              </a:rPr>
              <a:t>pénalisations</a:t>
            </a:r>
            <a:r>
              <a:rPr lang="en-US" dirty="0" smtClean="0">
                <a:latin typeface="Arial" pitchFamily="34" charset="0"/>
              </a:rPr>
              <a:t> </a:t>
            </a:r>
            <a:r>
              <a:rPr lang="en-US" dirty="0" err="1" smtClean="0">
                <a:latin typeface="Arial" pitchFamily="34" charset="0"/>
              </a:rPr>
              <a:t>observées</a:t>
            </a:r>
            <a:r>
              <a:rPr lang="en-US" dirty="0" smtClean="0">
                <a:latin typeface="Arial" pitchFamily="34" charset="0"/>
              </a:rPr>
              <a:t> </a:t>
            </a:r>
            <a:r>
              <a:rPr lang="en-US" dirty="0" err="1" smtClean="0">
                <a:latin typeface="Arial" pitchFamily="34" charset="0"/>
              </a:rPr>
              <a:t>seraient</a:t>
            </a:r>
            <a:r>
              <a:rPr lang="en-US" dirty="0" smtClean="0">
                <a:latin typeface="Arial" pitchFamily="34" charset="0"/>
              </a:rPr>
              <a:t> </a:t>
            </a:r>
            <a:r>
              <a:rPr lang="en-US" dirty="0" err="1" smtClean="0">
                <a:latin typeface="Arial" pitchFamily="34" charset="0"/>
              </a:rPr>
              <a:t>sûrement</a:t>
            </a:r>
            <a:r>
              <a:rPr lang="en-US" dirty="0" smtClean="0">
                <a:latin typeface="Arial" pitchFamily="34" charset="0"/>
              </a:rPr>
              <a:t> </a:t>
            </a:r>
            <a:r>
              <a:rPr lang="en-US" dirty="0" err="1" smtClean="0">
                <a:latin typeface="Arial" pitchFamily="34" charset="0"/>
              </a:rPr>
              <a:t>bien</a:t>
            </a:r>
            <a:r>
              <a:rPr lang="en-US" dirty="0" smtClean="0">
                <a:latin typeface="Arial" pitchFamily="34" charset="0"/>
              </a:rPr>
              <a:t> </a:t>
            </a:r>
            <a:r>
              <a:rPr lang="en-US" dirty="0" err="1" smtClean="0">
                <a:latin typeface="Arial" pitchFamily="34" charset="0"/>
              </a:rPr>
              <a:t>différentes</a:t>
            </a:r>
            <a:r>
              <a:rPr lang="en-US" dirty="0" smtClean="0">
                <a:latin typeface="Arial" pitchFamily="34" charset="0"/>
              </a:rPr>
              <a:t> </a:t>
            </a:r>
            <a:r>
              <a:rPr lang="en-US" dirty="0" err="1" smtClean="0">
                <a:latin typeface="Arial" pitchFamily="34" charset="0"/>
              </a:rPr>
              <a:t>si</a:t>
            </a:r>
            <a:r>
              <a:rPr lang="en-US" dirty="0" smtClean="0">
                <a:latin typeface="Arial" pitchFamily="34" charset="0"/>
              </a:rPr>
              <a:t> les </a:t>
            </a:r>
            <a:r>
              <a:rPr lang="en-US" dirty="0" err="1" smtClean="0">
                <a:latin typeface="Arial" pitchFamily="34" charset="0"/>
              </a:rPr>
              <a:t>marchés</a:t>
            </a:r>
            <a:r>
              <a:rPr lang="en-US" dirty="0" smtClean="0">
                <a:latin typeface="Arial" pitchFamily="34" charset="0"/>
              </a:rPr>
              <a:t> </a:t>
            </a:r>
            <a:r>
              <a:rPr lang="en-US" dirty="0" err="1" smtClean="0">
                <a:latin typeface="Arial" pitchFamily="34" charset="0"/>
              </a:rPr>
              <a:t>étaient</a:t>
            </a:r>
            <a:r>
              <a:rPr lang="en-US" dirty="0" smtClean="0">
                <a:latin typeface="Arial" pitchFamily="34" charset="0"/>
              </a:rPr>
              <a:t> </a:t>
            </a:r>
            <a:r>
              <a:rPr lang="en-US" dirty="0" err="1" smtClean="0">
                <a:latin typeface="Arial" pitchFamily="34" charset="0"/>
              </a:rPr>
              <a:t>efficients</a:t>
            </a:r>
            <a:r>
              <a:rPr lang="en-US" dirty="0" smtClean="0">
                <a:latin typeface="Arial" pitchFamily="34" charset="0"/>
              </a:rPr>
              <a:t>.</a:t>
            </a: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err="1" smtClean="0">
                <a:latin typeface="Arial" pitchFamily="34" charset="0"/>
              </a:rPr>
              <a:t>L’utilisation</a:t>
            </a:r>
            <a:r>
              <a:rPr lang="en-US" dirty="0" smtClean="0">
                <a:latin typeface="Arial" pitchFamily="34" charset="0"/>
              </a:rPr>
              <a:t> des prix </a:t>
            </a:r>
            <a:r>
              <a:rPr lang="en-US" dirty="0" err="1" smtClean="0">
                <a:latin typeface="Arial" pitchFamily="34" charset="0"/>
              </a:rPr>
              <a:t>alternatifs</a:t>
            </a:r>
            <a:r>
              <a:rPr lang="en-US" dirty="0" smtClean="0">
                <a:latin typeface="Arial" pitchFamily="34" charset="0"/>
              </a:rPr>
              <a:t> (</a:t>
            </a:r>
            <a:r>
              <a:rPr lang="en-US" dirty="0" err="1" smtClean="0">
                <a:latin typeface="Arial" pitchFamily="34" charset="0"/>
              </a:rPr>
              <a:t>càd</a:t>
            </a:r>
            <a:r>
              <a:rPr lang="en-US" dirty="0" smtClean="0">
                <a:latin typeface="Arial" pitchFamily="34" charset="0"/>
              </a:rPr>
              <a:t> les prix </a:t>
            </a:r>
            <a:r>
              <a:rPr lang="en-US" dirty="0" err="1" smtClean="0">
                <a:latin typeface="Arial" pitchFamily="34" charset="0"/>
              </a:rPr>
              <a:t>efficients</a:t>
            </a:r>
            <a:r>
              <a:rPr lang="en-US" dirty="0" smtClean="0">
                <a:latin typeface="Arial" pitchFamily="34" charset="0"/>
              </a:rPr>
              <a:t>) nous </a:t>
            </a:r>
            <a:r>
              <a:rPr lang="en-US" dirty="0" err="1" smtClean="0">
                <a:latin typeface="Arial" pitchFamily="34" charset="0"/>
              </a:rPr>
              <a:t>permet</a:t>
            </a:r>
            <a:r>
              <a:rPr lang="en-US" dirty="0" smtClean="0">
                <a:latin typeface="Arial" pitchFamily="34" charset="0"/>
              </a:rPr>
              <a:t> de </a:t>
            </a:r>
            <a:r>
              <a:rPr lang="en-US" dirty="0" err="1" smtClean="0">
                <a:latin typeface="Arial" pitchFamily="34" charset="0"/>
              </a:rPr>
              <a:t>voir</a:t>
            </a:r>
            <a:r>
              <a:rPr lang="en-US" dirty="0" smtClean="0">
                <a:latin typeface="Arial" pitchFamily="34" charset="0"/>
              </a:rPr>
              <a:t> </a:t>
            </a:r>
            <a:r>
              <a:rPr lang="en-US" dirty="0" err="1" smtClean="0">
                <a:latin typeface="Arial" pitchFamily="34" charset="0"/>
              </a:rPr>
              <a:t>l’impact</a:t>
            </a:r>
            <a:r>
              <a:rPr lang="en-US" dirty="0" smtClean="0">
                <a:latin typeface="Arial" pitchFamily="34" charset="0"/>
              </a:rPr>
              <a:t> de </a:t>
            </a:r>
            <a:r>
              <a:rPr lang="en-US" dirty="0" err="1" smtClean="0">
                <a:latin typeface="Arial" pitchFamily="34" charset="0"/>
              </a:rPr>
              <a:t>toutes</a:t>
            </a:r>
            <a:r>
              <a:rPr lang="en-US" dirty="0" smtClean="0">
                <a:latin typeface="Arial" pitchFamily="34" charset="0"/>
              </a:rPr>
              <a:t> les </a:t>
            </a:r>
            <a:r>
              <a:rPr lang="en-US" dirty="0" err="1" smtClean="0">
                <a:latin typeface="Arial" pitchFamily="34" charset="0"/>
              </a:rPr>
              <a:t>politiques</a:t>
            </a:r>
            <a:r>
              <a:rPr lang="en-US" dirty="0" smtClean="0">
                <a:latin typeface="Arial" pitchFamily="34" charset="0"/>
              </a:rPr>
              <a:t> </a:t>
            </a:r>
            <a:r>
              <a:rPr lang="en-US" dirty="0" err="1" smtClean="0">
                <a:latin typeface="Arial" pitchFamily="34" charset="0"/>
              </a:rPr>
              <a:t>sur</a:t>
            </a:r>
            <a:r>
              <a:rPr lang="en-US" dirty="0" smtClean="0">
                <a:latin typeface="Arial" pitchFamily="34" charset="0"/>
              </a:rPr>
              <a:t> les </a:t>
            </a:r>
            <a:r>
              <a:rPr lang="en-US" dirty="0" err="1" smtClean="0">
                <a:latin typeface="Arial" pitchFamily="34" charset="0"/>
              </a:rPr>
              <a:t>producteurs</a:t>
            </a:r>
            <a:r>
              <a:rPr lang="en-US" dirty="0" smtClean="0">
                <a:latin typeface="Arial" pitchFamily="34" charset="0"/>
              </a:rPr>
              <a:t> et de </a:t>
            </a:r>
            <a:r>
              <a:rPr lang="en-US" dirty="0" err="1" smtClean="0">
                <a:latin typeface="Arial" pitchFamily="34" charset="0"/>
              </a:rPr>
              <a:t>considérer</a:t>
            </a:r>
            <a:r>
              <a:rPr lang="en-US" dirty="0" smtClean="0">
                <a:latin typeface="Arial" pitchFamily="34" charset="0"/>
              </a:rPr>
              <a:t> </a:t>
            </a:r>
            <a:r>
              <a:rPr lang="en-US" dirty="0" err="1" smtClean="0">
                <a:latin typeface="Arial" pitchFamily="34" charset="0"/>
              </a:rPr>
              <a:t>l’état</a:t>
            </a:r>
            <a:r>
              <a:rPr lang="en-US" dirty="0" smtClean="0">
                <a:latin typeface="Arial" pitchFamily="34" charset="0"/>
              </a:rPr>
              <a:t> de </a:t>
            </a:r>
            <a:r>
              <a:rPr lang="en-US" dirty="0" err="1" smtClean="0">
                <a:latin typeface="Arial" pitchFamily="34" charset="0"/>
              </a:rPr>
              <a:t>ces</a:t>
            </a:r>
            <a:r>
              <a:rPr lang="en-US" dirty="0" smtClean="0">
                <a:latin typeface="Arial" pitchFamily="34" charset="0"/>
              </a:rPr>
              <a:t> prix </a:t>
            </a:r>
            <a:r>
              <a:rPr lang="en-US" dirty="0" err="1" smtClean="0">
                <a:latin typeface="Arial" pitchFamily="34" charset="0"/>
              </a:rPr>
              <a:t>si</a:t>
            </a:r>
            <a:r>
              <a:rPr lang="en-US" dirty="0" smtClean="0">
                <a:latin typeface="Arial" pitchFamily="34" charset="0"/>
              </a:rPr>
              <a:t> </a:t>
            </a:r>
            <a:r>
              <a:rPr lang="en-US" dirty="0" err="1" smtClean="0">
                <a:latin typeface="Arial" pitchFamily="34" charset="0"/>
              </a:rPr>
              <a:t>ces</a:t>
            </a:r>
            <a:r>
              <a:rPr lang="en-US" dirty="0" smtClean="0">
                <a:latin typeface="Arial" pitchFamily="34" charset="0"/>
              </a:rPr>
              <a:t> </a:t>
            </a:r>
            <a:r>
              <a:rPr lang="en-US" dirty="0" err="1" smtClean="0">
                <a:latin typeface="Arial" pitchFamily="34" charset="0"/>
              </a:rPr>
              <a:t>politiques</a:t>
            </a:r>
            <a:r>
              <a:rPr lang="en-US" dirty="0" smtClean="0">
                <a:latin typeface="Arial" pitchFamily="34" charset="0"/>
              </a:rPr>
              <a:t> </a:t>
            </a:r>
            <a:r>
              <a:rPr lang="en-US" dirty="0" err="1" smtClean="0">
                <a:latin typeface="Arial" pitchFamily="34" charset="0"/>
              </a:rPr>
              <a:t>étaient</a:t>
            </a:r>
            <a:r>
              <a:rPr lang="en-US" dirty="0" smtClean="0">
                <a:latin typeface="Arial" pitchFamily="34" charset="0"/>
              </a:rPr>
              <a:t> </a:t>
            </a:r>
            <a:r>
              <a:rPr lang="en-US" dirty="0" err="1" smtClean="0">
                <a:latin typeface="Arial" pitchFamily="34" charset="0"/>
              </a:rPr>
              <a:t>modifiées</a:t>
            </a:r>
            <a:endParaRPr lang="en-US" dirty="0" smtClean="0">
              <a:latin typeface="Arial" pitchFamily="34" charset="0"/>
            </a:endParaRPr>
          </a:p>
          <a:p>
            <a:pPr marL="457200" marR="0" lvl="0" indent="-457200" algn="just" defTabSz="914400" rtl="0" eaLnBrk="1" fontAlgn="base" latinLnBrk="0" hangingPunct="1">
              <a:lnSpc>
                <a:spcPct val="100000"/>
              </a:lnSpc>
              <a:spcBef>
                <a:spcPct val="0"/>
              </a:spcBef>
              <a:spcAft>
                <a:spcPts val="1200"/>
              </a:spcAft>
              <a:buClrTx/>
              <a:buSzTx/>
              <a:buFont typeface="Wingdings" pitchFamily="2" charset="2"/>
              <a:buChar char="§"/>
              <a:tabLst/>
            </a:pPr>
            <a:r>
              <a:rPr lang="en-US" dirty="0" smtClean="0">
                <a:latin typeface="Arial" pitchFamily="34" charset="0"/>
              </a:rPr>
              <a:t>SPAAA se </a:t>
            </a:r>
            <a:r>
              <a:rPr lang="en-US" dirty="0" err="1" smtClean="0">
                <a:latin typeface="Arial" pitchFamily="34" charset="0"/>
              </a:rPr>
              <a:t>concentre</a:t>
            </a:r>
            <a:r>
              <a:rPr lang="en-US" dirty="0" smtClean="0">
                <a:latin typeface="Arial" pitchFamily="34" charset="0"/>
              </a:rPr>
              <a:t> </a:t>
            </a:r>
            <a:r>
              <a:rPr lang="en-US" dirty="0" err="1" smtClean="0">
                <a:latin typeface="Arial" pitchFamily="34" charset="0"/>
              </a:rPr>
              <a:t>sur</a:t>
            </a:r>
            <a:r>
              <a:rPr lang="en-US" dirty="0" smtClean="0">
                <a:latin typeface="Arial" pitchFamily="34" charset="0"/>
              </a:rPr>
              <a:t> les </a:t>
            </a:r>
            <a:r>
              <a:rPr lang="en-US" dirty="0" err="1" smtClean="0">
                <a:latin typeface="Arial" pitchFamily="34" charset="0"/>
              </a:rPr>
              <a:t>politiques</a:t>
            </a:r>
            <a:r>
              <a:rPr lang="en-US" dirty="0" smtClean="0">
                <a:latin typeface="Arial" pitchFamily="34" charset="0"/>
              </a:rPr>
              <a:t> </a:t>
            </a:r>
            <a:r>
              <a:rPr lang="en-US" dirty="0" err="1" smtClean="0">
                <a:latin typeface="Arial" pitchFamily="34" charset="0"/>
              </a:rPr>
              <a:t>touchant</a:t>
            </a:r>
            <a:r>
              <a:rPr lang="en-US" dirty="0" smtClean="0">
                <a:latin typeface="Arial" pitchFamily="34" charset="0"/>
              </a:rPr>
              <a:t> au </a:t>
            </a:r>
            <a:r>
              <a:rPr lang="en-US" dirty="0" err="1" smtClean="0">
                <a:latin typeface="Arial" pitchFamily="34" charset="0"/>
              </a:rPr>
              <a:t>taux</a:t>
            </a:r>
            <a:r>
              <a:rPr lang="en-US" dirty="0" smtClean="0">
                <a:latin typeface="Arial" pitchFamily="34" charset="0"/>
              </a:rPr>
              <a:t> de change et aux </a:t>
            </a:r>
            <a:r>
              <a:rPr lang="en-US" dirty="0" err="1" smtClean="0">
                <a:latin typeface="Arial" pitchFamily="34" charset="0"/>
              </a:rPr>
              <a:t>coûts</a:t>
            </a:r>
            <a:r>
              <a:rPr lang="en-US" dirty="0" smtClean="0">
                <a:latin typeface="Arial" pitchFamily="34" charset="0"/>
              </a:rPr>
              <a:t> </a:t>
            </a:r>
            <a:r>
              <a:rPr lang="en-US" dirty="0" err="1" smtClean="0">
                <a:latin typeface="Arial" pitchFamily="34" charset="0"/>
              </a:rPr>
              <a:t>d’accès</a:t>
            </a:r>
            <a:endParaRPr lang="en-US" dirty="0" smtClean="0">
              <a:latin typeface="Arial" pitchFamily="34" charset="0"/>
            </a:endParaRPr>
          </a:p>
        </p:txBody>
      </p:sp>
      <p:sp>
        <p:nvSpPr>
          <p:cNvPr id="6" name="Title 5"/>
          <p:cNvSpPr>
            <a:spLocks noGrp="1"/>
          </p:cNvSpPr>
          <p:nvPr>
            <p:ph type="title"/>
          </p:nvPr>
        </p:nvSpPr>
        <p:spPr/>
        <p:txBody>
          <a:bodyPr/>
          <a:lstStyle/>
          <a:p>
            <a:r>
              <a:rPr lang="en-US" dirty="0" smtClean="0"/>
              <a:t>Base </a:t>
            </a:r>
            <a:r>
              <a:rPr lang="en-US" dirty="0" err="1" smtClean="0"/>
              <a:t>théorique</a:t>
            </a:r>
            <a:r>
              <a:rPr lang="en-US" dirty="0" smtClean="0"/>
              <a:t> de </a:t>
            </a:r>
            <a:r>
              <a:rPr lang="en-US" dirty="0" err="1" smtClean="0"/>
              <a:t>l’analyse</a:t>
            </a:r>
            <a:r>
              <a:rPr lang="en-US" dirty="0" smtClean="0"/>
              <a:t> des prix (&amp;III)</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066726"/>
            <a:ext cx="9108504" cy="562074"/>
          </a:xfrm>
        </p:spPr>
        <p:txBody>
          <a:bodyPr/>
          <a:lstStyle/>
          <a:p>
            <a:r>
              <a:rPr lang="en-US" sz="3100" dirty="0" smtClean="0"/>
              <a:t>Les </a:t>
            </a:r>
            <a:r>
              <a:rPr lang="en-US" sz="3100" dirty="0" err="1" smtClean="0"/>
              <a:t>indicateurs</a:t>
            </a:r>
            <a:r>
              <a:rPr lang="en-US" sz="3100" dirty="0" smtClean="0"/>
              <a:t> </a:t>
            </a:r>
            <a:r>
              <a:rPr lang="en-US" sz="3100" dirty="0" err="1" smtClean="0"/>
              <a:t>que</a:t>
            </a:r>
            <a:r>
              <a:rPr lang="en-US" sz="3100" dirty="0" smtClean="0"/>
              <a:t> nous </a:t>
            </a:r>
            <a:r>
              <a:rPr lang="en-US" sz="3100" dirty="0" err="1" smtClean="0"/>
              <a:t>calculerons</a:t>
            </a:r>
            <a:r>
              <a:rPr lang="en-US" sz="3100" dirty="0" smtClean="0"/>
              <a:t> (</a:t>
            </a:r>
            <a:r>
              <a:rPr lang="en-US" sz="3100" dirty="0" err="1" smtClean="0"/>
              <a:t>biens</a:t>
            </a:r>
            <a:r>
              <a:rPr lang="en-US" sz="3100" dirty="0" smtClean="0"/>
              <a:t> </a:t>
            </a:r>
            <a:r>
              <a:rPr lang="en-US" sz="3100" dirty="0" err="1" smtClean="0"/>
              <a:t>échangés</a:t>
            </a:r>
            <a:r>
              <a:rPr lang="en-US" sz="3100" dirty="0" smtClean="0"/>
              <a:t>)</a:t>
            </a:r>
            <a:endParaRPr lang="en-US" sz="3100" dirty="0"/>
          </a:p>
        </p:txBody>
      </p:sp>
      <p:sp>
        <p:nvSpPr>
          <p:cNvPr id="4" name="Rectangle 1"/>
          <p:cNvSpPr>
            <a:spLocks noGrp="1" noChangeArrowheads="1"/>
          </p:cNvSpPr>
          <p:nvPr>
            <p:ph idx="1"/>
          </p:nvPr>
        </p:nvSpPr>
        <p:spPr bwMode="auto">
          <a:xfrm>
            <a:off x="500034" y="1988840"/>
            <a:ext cx="8229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1200"/>
              </a:spcAft>
              <a:buClrTx/>
              <a:buSzTx/>
              <a:buFont typeface="Wingdings" pitchFamily="2" charset="2"/>
              <a:buChar char="§"/>
              <a:tabLst/>
            </a:pPr>
            <a:r>
              <a:rPr lang="en-US" sz="2000" dirty="0" err="1" smtClean="0">
                <a:latin typeface="Arial" pitchFamily="34" charset="0"/>
              </a:rPr>
              <a:t>Ecarts</a:t>
            </a:r>
            <a:r>
              <a:rPr lang="en-US" sz="2000" dirty="0" smtClean="0">
                <a:latin typeface="Arial" pitchFamily="34" charset="0"/>
              </a:rPr>
              <a:t> de prix 	</a:t>
            </a:r>
          </a:p>
          <a:p>
            <a:pPr marL="857250" lvl="1" indent="-457200" eaLnBrk="1" hangingPunct="1">
              <a:spcBef>
                <a:spcPct val="0"/>
              </a:spcBef>
              <a:spcAft>
                <a:spcPts val="1200"/>
              </a:spcAft>
              <a:buFont typeface="Wingdings" pitchFamily="2" charset="2"/>
              <a:buChar char="§"/>
            </a:pPr>
            <a:r>
              <a:rPr lang="en-US" sz="2000" dirty="0" smtClean="0">
                <a:latin typeface="Arial" pitchFamily="34" charset="0"/>
              </a:rPr>
              <a:t>Les </a:t>
            </a:r>
            <a:r>
              <a:rPr lang="en-US" sz="2000" dirty="0" err="1" smtClean="0">
                <a:latin typeface="Arial" pitchFamily="34" charset="0"/>
              </a:rPr>
              <a:t>différences</a:t>
            </a:r>
            <a:r>
              <a:rPr lang="en-US" sz="2000" dirty="0" smtClean="0">
                <a:latin typeface="Arial" pitchFamily="34" charset="0"/>
              </a:rPr>
              <a:t> entre les prix </a:t>
            </a:r>
            <a:r>
              <a:rPr lang="en-US" sz="2000" dirty="0" err="1" smtClean="0">
                <a:latin typeface="Arial" pitchFamily="34" charset="0"/>
              </a:rPr>
              <a:t>domestiques</a:t>
            </a:r>
            <a:r>
              <a:rPr lang="en-US" sz="2000" dirty="0" smtClean="0">
                <a:latin typeface="Arial" pitchFamily="34" charset="0"/>
              </a:rPr>
              <a:t> et de </a:t>
            </a:r>
            <a:r>
              <a:rPr lang="en-US" sz="2000" dirty="0" err="1" smtClean="0">
                <a:latin typeface="Arial" pitchFamily="34" charset="0"/>
              </a:rPr>
              <a:t>référence</a:t>
            </a:r>
            <a:r>
              <a:rPr lang="en-US" sz="2000" dirty="0" smtClean="0">
                <a:latin typeface="Arial" pitchFamily="34" charset="0"/>
              </a:rPr>
              <a:t> (</a:t>
            </a:r>
            <a:r>
              <a:rPr lang="en-US" sz="2000" dirty="0" err="1" smtClean="0">
                <a:latin typeface="Arial" pitchFamily="34" charset="0"/>
              </a:rPr>
              <a:t>observés</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parité</a:t>
            </a:r>
            <a:r>
              <a:rPr lang="en-US" sz="2000" dirty="0" smtClean="0">
                <a:latin typeface="Arial" pitchFamily="34" charset="0"/>
              </a:rPr>
              <a:t>)</a:t>
            </a:r>
          </a:p>
          <a:p>
            <a:pPr marL="857250" lvl="1" indent="-457200" eaLnBrk="1" hangingPunct="1">
              <a:spcBef>
                <a:spcPct val="0"/>
              </a:spcBef>
              <a:spcAft>
                <a:spcPts val="1200"/>
              </a:spcAft>
              <a:buFont typeface="Wingdings" pitchFamily="2" charset="2"/>
              <a:buChar char="§"/>
            </a:pPr>
            <a:r>
              <a:rPr lang="en-US" sz="2000" dirty="0" err="1" smtClean="0">
                <a:latin typeface="Arial" pitchFamily="34" charset="0"/>
              </a:rPr>
              <a:t>Peuvent</a:t>
            </a:r>
            <a:r>
              <a:rPr lang="en-US" sz="2000" dirty="0" smtClean="0">
                <a:latin typeface="Arial" pitchFamily="34" charset="0"/>
              </a:rPr>
              <a:t> </a:t>
            </a:r>
            <a:r>
              <a:rPr lang="en-US" sz="2000" dirty="0" err="1" smtClean="0">
                <a:latin typeface="Arial" pitchFamily="34" charset="0"/>
              </a:rPr>
              <a:t>être</a:t>
            </a:r>
            <a:r>
              <a:rPr lang="en-US" sz="2000" dirty="0" smtClean="0">
                <a:latin typeface="Arial" pitchFamily="34" charset="0"/>
              </a:rPr>
              <a:t> </a:t>
            </a:r>
            <a:r>
              <a:rPr lang="en-US" sz="2000" dirty="0" err="1" smtClean="0">
                <a:latin typeface="Arial" pitchFamily="34" charset="0"/>
              </a:rPr>
              <a:t>calculés</a:t>
            </a:r>
            <a:r>
              <a:rPr lang="en-US" sz="2000" dirty="0" smtClean="0">
                <a:latin typeface="Arial" pitchFamily="34" charset="0"/>
              </a:rPr>
              <a:t> à </a:t>
            </a:r>
            <a:r>
              <a:rPr lang="en-US" sz="2000" dirty="0" err="1" smtClean="0">
                <a:latin typeface="Arial" pitchFamily="34" charset="0"/>
              </a:rPr>
              <a:t>différents</a:t>
            </a:r>
            <a:r>
              <a:rPr lang="en-US" sz="2000" dirty="0" smtClean="0">
                <a:latin typeface="Arial" pitchFamily="34" charset="0"/>
              </a:rPr>
              <a:t> </a:t>
            </a:r>
            <a:r>
              <a:rPr lang="en-US" sz="2000" dirty="0" err="1" smtClean="0">
                <a:latin typeface="Arial" pitchFamily="34" charset="0"/>
              </a:rPr>
              <a:t>niveaux</a:t>
            </a:r>
            <a:r>
              <a:rPr lang="en-US" sz="2000" dirty="0" smtClean="0">
                <a:latin typeface="Arial" pitchFamily="34" charset="0"/>
              </a:rPr>
              <a:t> de la </a:t>
            </a:r>
            <a:r>
              <a:rPr lang="en-US" sz="2000" dirty="0" err="1" smtClean="0">
                <a:latin typeface="Arial" pitchFamily="34" charset="0"/>
              </a:rPr>
              <a:t>chaîne</a:t>
            </a:r>
            <a:r>
              <a:rPr lang="en-US" sz="2000" dirty="0" smtClean="0">
                <a:latin typeface="Arial" pitchFamily="34" charset="0"/>
              </a:rPr>
              <a:t> de </a:t>
            </a:r>
            <a:r>
              <a:rPr lang="en-US" sz="2000" dirty="0" err="1" smtClean="0">
                <a:latin typeface="Arial" pitchFamily="34" charset="0"/>
              </a:rPr>
              <a:t>valeur</a:t>
            </a:r>
            <a:endParaRPr lang="en-US" sz="2000" dirty="0" smtClean="0">
              <a:latin typeface="Arial" pitchFamily="34" charset="0"/>
            </a:endParaRPr>
          </a:p>
          <a:p>
            <a:pPr marL="457200" indent="-457200" eaLnBrk="1" hangingPunct="1">
              <a:spcBef>
                <a:spcPct val="0"/>
              </a:spcBef>
              <a:spcAft>
                <a:spcPts val="1200"/>
              </a:spcAft>
              <a:buFont typeface="Wingdings" pitchFamily="2" charset="2"/>
              <a:buChar char="§"/>
            </a:pPr>
            <a:r>
              <a:rPr lang="en-US" sz="2000" dirty="0" smtClean="0">
                <a:latin typeface="Arial" pitchFamily="34" charset="0"/>
              </a:rPr>
              <a:t>Ratios</a:t>
            </a:r>
          </a:p>
          <a:p>
            <a:pPr marL="857250" lvl="1" indent="-457200" eaLnBrk="1" hangingPunct="1">
              <a:spcBef>
                <a:spcPct val="0"/>
              </a:spcBef>
              <a:spcAft>
                <a:spcPts val="1200"/>
              </a:spcAft>
              <a:buFont typeface="Wingdings" pitchFamily="2" charset="2"/>
              <a:buChar char="§"/>
            </a:pPr>
            <a:r>
              <a:rPr lang="en-US" sz="2000" dirty="0" err="1" smtClean="0">
                <a:latin typeface="Arial" pitchFamily="34" charset="0"/>
              </a:rPr>
              <a:t>Ecart</a:t>
            </a:r>
            <a:r>
              <a:rPr lang="en-US" sz="2000" dirty="0" smtClean="0">
                <a:latin typeface="Arial" pitchFamily="34" charset="0"/>
              </a:rPr>
              <a:t> </a:t>
            </a:r>
            <a:r>
              <a:rPr lang="en-US" sz="2000" dirty="0" err="1" smtClean="0">
                <a:latin typeface="Arial" pitchFamily="34" charset="0"/>
              </a:rPr>
              <a:t>divisé</a:t>
            </a:r>
            <a:r>
              <a:rPr lang="en-US" sz="2000" dirty="0" smtClean="0">
                <a:latin typeface="Arial" pitchFamily="34" charset="0"/>
              </a:rPr>
              <a:t> par le prix (</a:t>
            </a:r>
            <a:r>
              <a:rPr lang="en-US" sz="2000" dirty="0" err="1" smtClean="0">
                <a:latin typeface="Arial" pitchFamily="34" charset="0"/>
              </a:rPr>
              <a:t>observé</a:t>
            </a:r>
            <a:r>
              <a:rPr lang="en-US" sz="2000" dirty="0" smtClean="0">
                <a:latin typeface="Arial" pitchFamily="34" charset="0"/>
              </a:rPr>
              <a:t> </a:t>
            </a:r>
            <a:r>
              <a:rPr lang="en-US" sz="2000" dirty="0" err="1" smtClean="0">
                <a:latin typeface="Arial" pitchFamily="34" charset="0"/>
              </a:rPr>
              <a:t>ou</a:t>
            </a:r>
            <a:r>
              <a:rPr lang="en-US" sz="2000" dirty="0" smtClean="0">
                <a:latin typeface="Arial" pitchFamily="34" charset="0"/>
              </a:rPr>
              <a:t> </a:t>
            </a:r>
            <a:r>
              <a:rPr lang="en-US" sz="2000" dirty="0" err="1" smtClean="0">
                <a:latin typeface="Arial" pitchFamily="34" charset="0"/>
              </a:rPr>
              <a:t>parité</a:t>
            </a:r>
            <a:r>
              <a:rPr lang="en-US" sz="2000" dirty="0" smtClean="0">
                <a:latin typeface="Arial" pitchFamily="34" charset="0"/>
              </a:rPr>
              <a:t>) de </a:t>
            </a:r>
            <a:r>
              <a:rPr lang="en-US" sz="2000" dirty="0" err="1" smtClean="0">
                <a:latin typeface="Arial" pitchFamily="34" charset="0"/>
              </a:rPr>
              <a:t>référence</a:t>
            </a:r>
            <a:r>
              <a:rPr lang="en-US" sz="2000" dirty="0" smtClean="0">
                <a:latin typeface="Arial" pitchFamily="34" charset="0"/>
              </a:rPr>
              <a:t> (en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42790"/>
            <a:ext cx="8229600" cy="562074"/>
          </a:xfrm>
        </p:spPr>
        <p:txBody>
          <a:bodyPr/>
          <a:lstStyle/>
          <a:p>
            <a:r>
              <a:rPr lang="en-US" b="1" u="sng" dirty="0" smtClean="0"/>
              <a:t>ÉCART OBSERVÉ</a:t>
            </a:r>
            <a:endParaRPr lang="en-US" b="1" u="sng" dirty="0"/>
          </a:p>
        </p:txBody>
      </p:sp>
      <p:sp>
        <p:nvSpPr>
          <p:cNvPr id="7" name="Title 5"/>
          <p:cNvSpPr txBox="1">
            <a:spLocks/>
          </p:cNvSpPr>
          <p:nvPr/>
        </p:nvSpPr>
        <p:spPr>
          <a:xfrm>
            <a:off x="467544" y="3875038"/>
            <a:ext cx="8229600" cy="56207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500" b="1" i="0" u="sng" strike="noStrike" kern="1200" cap="none" spc="0" normalizeH="0" baseline="0" noProof="0" dirty="0" smtClean="0">
                <a:ln>
                  <a:noFill/>
                </a:ln>
                <a:solidFill>
                  <a:schemeClr val="tx1"/>
                </a:solidFill>
                <a:effectLst/>
                <a:uLnTx/>
                <a:uFillTx/>
                <a:latin typeface="+mj-lt"/>
                <a:ea typeface="+mj-ea"/>
                <a:cs typeface="+mj-cs"/>
              </a:rPr>
              <a:t>ÉCART</a:t>
            </a:r>
            <a:endParaRPr kumimoji="0" lang="en-US" sz="3500" b="1" i="0" u="sng"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Object 8"/>
          <p:cNvGraphicFramePr>
            <a:graphicFrameLocks noChangeAspect="1"/>
          </p:cNvGraphicFramePr>
          <p:nvPr/>
        </p:nvGraphicFramePr>
        <p:xfrm>
          <a:off x="683568" y="2708920"/>
          <a:ext cx="1917678" cy="690364"/>
        </p:xfrm>
        <a:graphic>
          <a:graphicData uri="http://schemas.openxmlformats.org/presentationml/2006/ole">
            <p:oleObj spid="_x0000_s134146" name="Equazione" r:id="rId4" imgW="634680" imgH="228600" progId="Equation.3">
              <p:embed/>
            </p:oleObj>
          </a:graphicData>
        </a:graphic>
      </p:graphicFrame>
      <p:sp>
        <p:nvSpPr>
          <p:cNvPr id="10" name="Rectangle 9"/>
          <p:cNvSpPr/>
          <p:nvPr/>
        </p:nvSpPr>
        <p:spPr>
          <a:xfrm>
            <a:off x="2699792" y="2420888"/>
            <a:ext cx="59766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Effect du </a:t>
            </a:r>
            <a:r>
              <a:rPr lang="en-US" sz="2800" b="1" dirty="0" err="1" smtClean="0"/>
              <a:t>politique</a:t>
            </a:r>
            <a:r>
              <a:rPr lang="en-US" sz="2800" b="1" dirty="0" smtClean="0"/>
              <a:t> </a:t>
            </a:r>
            <a:r>
              <a:rPr lang="en-US" sz="2800" b="1" dirty="0" err="1" smtClean="0"/>
              <a:t>comercial</a:t>
            </a:r>
            <a:r>
              <a:rPr lang="en-US" sz="2800" b="1" dirty="0" smtClean="0"/>
              <a:t> et du </a:t>
            </a:r>
            <a:r>
              <a:rPr lang="en-US" sz="2800" b="1" dirty="0" err="1" smtClean="0"/>
              <a:t>politique</a:t>
            </a:r>
            <a:r>
              <a:rPr lang="en-US" sz="2800" b="1" dirty="0" smtClean="0"/>
              <a:t> du </a:t>
            </a:r>
            <a:r>
              <a:rPr lang="en-US" sz="2800" b="1" dirty="0" err="1" smtClean="0"/>
              <a:t>soustien</a:t>
            </a:r>
            <a:r>
              <a:rPr lang="en-US" sz="2800" b="1" dirty="0" smtClean="0"/>
              <a:t> des prix</a:t>
            </a:r>
            <a:endParaRPr lang="en-US" sz="2800" b="1" dirty="0"/>
          </a:p>
        </p:txBody>
      </p:sp>
      <p:graphicFrame>
        <p:nvGraphicFramePr>
          <p:cNvPr id="133123" name="Object 3"/>
          <p:cNvGraphicFramePr>
            <a:graphicFrameLocks noChangeAspect="1"/>
          </p:cNvGraphicFramePr>
          <p:nvPr/>
        </p:nvGraphicFramePr>
        <p:xfrm>
          <a:off x="703263" y="5041900"/>
          <a:ext cx="1879600" cy="690563"/>
        </p:xfrm>
        <a:graphic>
          <a:graphicData uri="http://schemas.openxmlformats.org/presentationml/2006/ole">
            <p:oleObj spid="_x0000_s134147" name="Equazione" r:id="rId5" imgW="622080" imgH="228600" progId="Equation.3">
              <p:embed/>
            </p:oleObj>
          </a:graphicData>
        </a:graphic>
      </p:graphicFrame>
      <p:sp>
        <p:nvSpPr>
          <p:cNvPr id="11" name="Rectangle 10"/>
          <p:cNvSpPr/>
          <p:nvPr/>
        </p:nvSpPr>
        <p:spPr>
          <a:xfrm>
            <a:off x="2771800" y="4797152"/>
            <a:ext cx="59766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Effect du </a:t>
            </a:r>
            <a:r>
              <a:rPr lang="en-US" sz="2800" b="1" dirty="0" err="1" smtClean="0"/>
              <a:t>tous</a:t>
            </a:r>
            <a:r>
              <a:rPr lang="en-US" sz="2800" b="1" dirty="0" smtClean="0"/>
              <a:t> les </a:t>
            </a:r>
            <a:r>
              <a:rPr lang="en-US" sz="2800" b="1" dirty="0" err="1" smtClean="0"/>
              <a:t>politiques</a:t>
            </a:r>
            <a:r>
              <a:rPr lang="en-US" sz="2800" b="1" dirty="0" smtClean="0"/>
              <a:t> ensemble</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3901</Words>
  <Application>Microsoft Office PowerPoint</Application>
  <PresentationFormat>On-screen Show (4:3)</PresentationFormat>
  <Paragraphs>669</Paragraphs>
  <Slides>64</Slides>
  <Notes>57</Notes>
  <HiddenSlides>17</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64</vt:i4>
      </vt:variant>
    </vt:vector>
  </HeadingPairs>
  <TitlesOfParts>
    <vt:vector size="69" baseType="lpstr">
      <vt:lpstr>Office Theme</vt:lpstr>
      <vt:lpstr>Photo Editor Photo</vt:lpstr>
      <vt:lpstr>Equazione</vt:lpstr>
      <vt:lpstr>Worksheet</vt:lpstr>
      <vt:lpstr>Equation</vt:lpstr>
      <vt:lpstr>MODULE 3. Incitations et pénalisations   SESSION 2. Methodologie d’analyse </vt:lpstr>
      <vt:lpstr>Objectifs du module :</vt:lpstr>
      <vt:lpstr>Base théorique de l’analyse des prix (I)</vt:lpstr>
      <vt:lpstr>Slide 4</vt:lpstr>
      <vt:lpstr>Base théorique de l’analyse des prix (II)</vt:lpstr>
      <vt:lpstr>Slide 6</vt:lpstr>
      <vt:lpstr>Base théorique de l’analyse des prix (&amp;III)</vt:lpstr>
      <vt:lpstr>Les indicateurs que nous calculerons (biens échangés)</vt:lpstr>
      <vt:lpstr>ÉCART OBSERVÉ</vt:lpstr>
      <vt:lpstr>DONNÉES</vt:lpstr>
      <vt:lpstr>Produit importé: le prix de référence </vt:lpstr>
      <vt:lpstr>Produit importé: le prix de référence </vt:lpstr>
      <vt:lpstr>Produit importé: le marché local</vt:lpstr>
      <vt:lpstr>Produit importé: l’idée entière </vt:lpstr>
      <vt:lpstr>Produit importé: l’idée entière  </vt:lpstr>
      <vt:lpstr>SYNTHESE ET RAPPEL (produits d’importation)</vt:lpstr>
      <vt:lpstr>Slide 17</vt:lpstr>
      <vt:lpstr>Données nécessaires et difficultés pour le calcul des I/P</vt:lpstr>
      <vt:lpstr>DONNÉES</vt:lpstr>
      <vt:lpstr>Données nécessaires : Prix observés(I)</vt:lpstr>
      <vt:lpstr>Slide 21</vt:lpstr>
      <vt:lpstr>Difficultés sur les données: Prix observés(I)</vt:lpstr>
      <vt:lpstr>Difficultés sur les données: Prix observés (I)</vt:lpstr>
      <vt:lpstr>Difficultés sur les données: Prix observés (II)</vt:lpstr>
      <vt:lpstr>Slide 25</vt:lpstr>
      <vt:lpstr>Difficultés sur les données: Prix observés(II)</vt:lpstr>
      <vt:lpstr>Difficultés sur les données : Prix observés (II)</vt:lpstr>
      <vt:lpstr>Difficultés sur les données : Prix observés (II)</vt:lpstr>
      <vt:lpstr>Difficultés sur les données : Prix observés (II)</vt:lpstr>
      <vt:lpstr>Données nécessaires : prix observés(&amp;III)</vt:lpstr>
      <vt:lpstr>Slide 31</vt:lpstr>
      <vt:lpstr>Slide 32</vt:lpstr>
      <vt:lpstr>Difficultés sur les données : Prix observés (&amp;III)</vt:lpstr>
      <vt:lpstr>Sommaire des données nécessaires : Prix observés </vt:lpstr>
      <vt:lpstr>Données nécessaires et difficultés pour le calcul des I/P</vt:lpstr>
      <vt:lpstr>Mais les marchés sont-ils efficients?</vt:lpstr>
      <vt:lpstr>Données nécessaires : Prix alternatifs (I)</vt:lpstr>
      <vt:lpstr>Données nécessaires : Prix alternatifs(II)</vt:lpstr>
      <vt:lpstr>Données nécessaires : prix alternatifs(III)</vt:lpstr>
      <vt:lpstr>Slide 40</vt:lpstr>
      <vt:lpstr>Slide 41</vt:lpstr>
      <vt:lpstr>Slide 42</vt:lpstr>
      <vt:lpstr>Données nécessaires: Prix alternatifs(&amp;IV)</vt:lpstr>
      <vt:lpstr>Sommaire des données nécessaires : Prix alternatifs</vt:lpstr>
      <vt:lpstr>AUTRES DIFFICULTES</vt:lpstr>
      <vt:lpstr>AUTRES DIFFICULTES </vt:lpstr>
      <vt:lpstr>Sommaire des données nécessaires </vt:lpstr>
      <vt:lpstr>Slide 48</vt:lpstr>
      <vt:lpstr>Prix de parité observés et de référence</vt:lpstr>
      <vt:lpstr>Indicateurs (I)</vt:lpstr>
      <vt:lpstr>Indicateurs (II)</vt:lpstr>
      <vt:lpstr>Indicateurs (III)</vt:lpstr>
      <vt:lpstr>Indicateurs (&amp;IV)</vt:lpstr>
      <vt:lpstr>Slide 54</vt:lpstr>
      <vt:lpstr>SYNTHESE ET RAPPEL (produits d’importation)</vt:lpstr>
      <vt:lpstr>SYNTHESE ET RAPPEL(produit exporté)</vt:lpstr>
      <vt:lpstr>Slide 57</vt:lpstr>
      <vt:lpstr>Ce que nous disent les indicateurs</vt:lpstr>
      <vt:lpstr>Scénarios potentiels</vt:lpstr>
      <vt:lpstr>A RETENIR EN PARTANT</vt:lpstr>
      <vt:lpstr>EXEMPLE: A) PRODUIT D’IMPORTATION</vt:lpstr>
      <vt:lpstr>EXEMPLE: B) PRODUIT D’EXPORTATION</vt:lpstr>
      <vt:lpstr>EXEMPLE: C) NON-ECHANGEABLE </vt:lpstr>
      <vt:lpstr>Slide 64</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MAFA P: Overview Methodology</dc:title>
  <dc:creator>Shapouri</dc:creator>
  <cp:lastModifiedBy>BarreiroHurle</cp:lastModifiedBy>
  <cp:revision>495</cp:revision>
  <dcterms:created xsi:type="dcterms:W3CDTF">2011-07-11T11:14:07Z</dcterms:created>
  <dcterms:modified xsi:type="dcterms:W3CDTF">2011-10-11T12:46:09Z</dcterms:modified>
</cp:coreProperties>
</file>