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80" r:id="rId4"/>
    <p:sldId id="282" r:id="rId5"/>
    <p:sldId id="281" r:id="rId6"/>
    <p:sldId id="279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reieroHurle" initials="JB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83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1383" autoAdjust="0"/>
  </p:normalViewPr>
  <p:slideViewPr>
    <p:cSldViewPr>
      <p:cViewPr>
        <p:scale>
          <a:sx n="84" d="100"/>
          <a:sy n="84" d="100"/>
        </p:scale>
        <p:origin x="-756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C791309-742F-45FA-A67B-76BBD1AE97A4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950C41-73E5-435B-90F6-263B963C92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861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57838-7C0D-4876-AEE5-26A284029631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FB476-E490-4BDB-9A2E-F000D9619B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4316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FB476-E490-4BDB-9A2E-F000D9619B4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FB476-E490-4BDB-9A2E-F000D9619B4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FB476-E490-4BDB-9A2E-F000D9619B4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potential examples using the text in the document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FB476-E490-4BDB-9A2E-F000D9619B4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046D8-287F-493E-BA5F-47D06E874D59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A9F51-5370-4016-BE0F-A9DDE607DC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89A26-F34B-47E9-B0E7-3109C4A87033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32469-2F6E-42A7-BF3B-3F9592D1A9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86317-A469-46CB-AB05-0338D12AAC0D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29455-CD3C-49DB-B949-4083B6A8CA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726"/>
            <a:ext cx="8229600" cy="562074"/>
          </a:xfrm>
          <a:prstGeom prst="rect">
            <a:avLst/>
          </a:prstGeom>
        </p:spPr>
        <p:txBody>
          <a:bodyPr/>
          <a:lstStyle>
            <a:lvl1pPr algn="l"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434908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5BE0A-9C2E-4B3F-9F78-5A25ECD19A92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93465-055E-4219-A2F8-F19F319406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EE355-C36F-4B9F-8052-400D8E88CA14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F6313-D3AC-4C7D-AFC1-ECB59EE253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3FBB0-620A-468E-8DDD-BB815FA4C68F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E3CA6-2608-4D25-AC37-69F3A36B14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1CBD3-81FF-4DD0-8505-6A909B4AB9BC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759C2-5C77-49CF-A3F7-DABE0E10F8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31A44-76A8-435B-A13C-4055E843BE40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619ED-0617-43CE-A438-FB968D09BC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D8EAC-099D-47E6-826A-2B8F42CBAB3C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B1060-A141-4066-BF82-509400FB11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611FA-EA2C-408C-AA16-6C6EEFF64811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8CB78-2C26-4DAC-BDD8-B5BF0EE5E7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hyperlink" Target="http://www.gatesfoundation.org/Pages/home.aspx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900113" y="115888"/>
          <a:ext cx="7621587" cy="865187"/>
        </p:xfrm>
        <a:graphic>
          <a:graphicData uri="http://schemas.openxmlformats.org/presentationml/2006/ole">
            <p:oleObj spid="_x0000_s1032" name="Photo Editor Photo" r:id="rId14" imgW="7621064" imgH="942857" progId="">
              <p:embed/>
            </p:oleObj>
          </a:graphicData>
        </a:graphic>
      </p:graphicFrame>
      <p:pic>
        <p:nvPicPr>
          <p:cNvPr id="21" name="Picture 10" descr="FA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12088" y="6237312"/>
            <a:ext cx="40163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2" descr="59510f8407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55650" y="6332561"/>
            <a:ext cx="306388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2769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4A28A2-71D5-4B44-91B4-F24AC25C43DB}" type="datetimeFigureOut">
              <a:rPr lang="en-US" smtClean="0"/>
              <a:pPr>
                <a:defRPr/>
              </a:pPr>
              <a:t>9/27/2011</a:t>
            </a:fld>
            <a:endParaRPr lang="en-US" dirty="0"/>
          </a:p>
        </p:txBody>
      </p:sp>
      <p:pic>
        <p:nvPicPr>
          <p:cNvPr id="7" name="Picture 7" descr="Bill &amp; Melinda Gates Foundation">
            <a:hlinkClick r:id="rId17"/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635896" y="6237312"/>
            <a:ext cx="20161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\\Hqfile2\esa\BARREIROHURLE\MAFAP\CB\Specific%20modules\Presentations\Session%203\Session%203.3.%20TEMPLATE%20FINAL.xls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\\Hqfile2\esa\BARREIROHURLE\MAFAP\CB\Specific%20modules\Presentations\Session%203\Data_backup_information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52271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tique Olive Roman" pitchFamily="34" charset="0"/>
                <a:ea typeface="+mj-ea"/>
                <a:cs typeface="+mj-cs"/>
              </a:rPr>
              <a:t>Module 3. Prix </a:t>
            </a:r>
            <a:r>
              <a:rPr lang="fr-FR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que Olive Roman" pitchFamily="34" charset="0"/>
              </a:rPr>
              <a:t>d’incitations et de </a:t>
            </a:r>
            <a:r>
              <a:rPr lang="fr-FR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que Olive Roman" pitchFamily="34" charset="0"/>
              </a:rPr>
              <a:t>pénalisations</a:t>
            </a:r>
            <a:endParaRPr kumimoji="0" lang="fr-FR" sz="3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tique Olive Roman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que Olive Roman" pitchFamily="34" charset="0"/>
                <a:ea typeface="+mj-ea"/>
                <a:cs typeface="+mj-cs"/>
              </a:rPr>
              <a:t>Session 3. Gestion des </a:t>
            </a:r>
            <a:r>
              <a:rPr lang="fr-FR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que Olive Roman" pitchFamily="34" charset="0"/>
              </a:rPr>
              <a:t>donnés et d</a:t>
            </a:r>
            <a:r>
              <a:rPr lang="fr-FR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que Olive Roman" pitchFamily="34" charset="0"/>
                <a:ea typeface="+mj-ea"/>
                <a:cs typeface="+mj-cs"/>
              </a:rPr>
              <a:t>ocumentation</a:t>
            </a:r>
            <a:endParaRPr kumimoji="0" lang="fr-FR" sz="3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ntique Olive Roman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tique Olive Roman" pitchFamily="34" charset="0"/>
                <a:ea typeface="+mj-ea"/>
                <a:cs typeface="+mj-cs"/>
              </a:rPr>
              <a:t/>
            </a:r>
            <a:b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tique Olive Roman" pitchFamily="34" charset="0"/>
                <a:ea typeface="+mj-ea"/>
                <a:cs typeface="+mj-cs"/>
              </a:rPr>
            </a:b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tique Olive Roman" pitchFamily="34" charset="0"/>
                <a:ea typeface="+mj-ea"/>
                <a:cs typeface="+mj-cs"/>
              </a:rPr>
              <a:t> </a:t>
            </a: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D87A3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95536" y="2533426"/>
            <a:ext cx="7775848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>
              <a:spcAft>
                <a:spcPts val="600"/>
              </a:spcAft>
              <a:buClr>
                <a:srgbClr val="E4880E"/>
              </a:buClr>
              <a:buFont typeface="Wingdings" pitchFamily="2" charset="2"/>
              <a:buChar char="§"/>
            </a:pPr>
            <a:r>
              <a:rPr lang="fr-FR" sz="2400" dirty="0" smtClean="0">
                <a:latin typeface="Calibri" pitchFamily="34" charset="0"/>
                <a:ea typeface="Times New Roman" pitchFamily="18" charset="0"/>
                <a:cs typeface="Arial" pitchFamily="34" charset="0"/>
              </a:rPr>
              <a:t>Partager un cadre commun pour la collecte et le stockage des données;</a:t>
            </a:r>
          </a:p>
          <a:p>
            <a:pPr marL="457200" lvl="0" indent="-457200">
              <a:buClr>
                <a:srgbClr val="E4880E"/>
              </a:buClr>
              <a:buFont typeface="Wingdings" pitchFamily="2" charset="2"/>
              <a:buChar char="§"/>
            </a:pPr>
            <a:r>
              <a:rPr lang="fr-FR" sz="2400" dirty="0" smtClean="0">
                <a:latin typeface="Calibri" pitchFamily="34" charset="0"/>
                <a:ea typeface="Times New Roman" pitchFamily="18" charset="0"/>
                <a:cs typeface="Arial" pitchFamily="34" charset="0"/>
              </a:rPr>
              <a:t>Fournir des documents d’information cohérents pour chaque donnée inclue.</a:t>
            </a:r>
          </a:p>
          <a:p>
            <a:pPr marL="457200" lvl="0" indent="-457200">
              <a:buFont typeface="Wingdings" pitchFamily="2" charset="2"/>
              <a:buChar char="§"/>
            </a:pPr>
            <a:endParaRPr lang="en-US" sz="2400" dirty="0" smtClean="0">
              <a:latin typeface="Calibri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562074"/>
          </a:xfrm>
        </p:spPr>
        <p:txBody>
          <a:bodyPr/>
          <a:lstStyle/>
          <a:p>
            <a:pPr algn="ctr"/>
            <a:r>
              <a:rPr lang="en-US" sz="3200" b="1" dirty="0" smtClean="0"/>
              <a:t>Module </a:t>
            </a:r>
            <a:r>
              <a:rPr lang="en-US" sz="3200" b="1" dirty="0" err="1" smtClean="0"/>
              <a:t>objectifs</a:t>
            </a:r>
            <a:r>
              <a:rPr lang="en-US" sz="3200" b="1" dirty="0" smtClean="0"/>
              <a:t>:</a:t>
            </a:r>
            <a:endParaRPr lang="en-US" sz="3200" b="1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D87A3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683568" y="2075729"/>
            <a:ext cx="7775848" cy="334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/>
              </a:buClr>
              <a:buSzTx/>
              <a:buFont typeface="Wingdings" pitchFamily="2" charset="2"/>
              <a:buChar char="§"/>
              <a:tabLst/>
            </a:pPr>
            <a:r>
              <a:rPr kumimoji="0" lang="fr-FR" sz="2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Classeur </a:t>
            </a:r>
            <a:r>
              <a:rPr kumimoji="0" lang="fr-FR" sz="23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Excel de base “</a:t>
            </a:r>
            <a:r>
              <a:rPr kumimoji="0" lang="fr-FR" sz="23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hlinkClick r:id="rId3" action="ppaction://hlinkfile"/>
              </a:rPr>
              <a:t>TEMPLATE FINAL.XLSX</a:t>
            </a:r>
            <a:r>
              <a:rPr kumimoji="0" lang="fr-FR" sz="23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”;</a:t>
            </a:r>
          </a:p>
          <a:p>
            <a:pPr marL="457200" indent="-457200" algn="just">
              <a:spcAft>
                <a:spcPts val="0"/>
              </a:spcAft>
              <a:buClr>
                <a:schemeClr val="accent6"/>
              </a:buClr>
              <a:buFont typeface="Wingdings" pitchFamily="2" charset="2"/>
              <a:buChar char="§"/>
            </a:pPr>
            <a:r>
              <a:rPr lang="fr-FR" sz="2350" dirty="0" smtClean="0">
                <a:latin typeface="+mn-lt"/>
              </a:rPr>
              <a:t>Insérer une feuille Excel pour chaque produit de la liste;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/>
              </a:buClr>
              <a:buSzTx/>
              <a:buFont typeface="Wingdings" pitchFamily="2" charset="2"/>
              <a:buChar char="§"/>
              <a:tabLst/>
            </a:pPr>
            <a:r>
              <a:rPr lang="fr-FR" sz="2350" dirty="0" smtClean="0">
                <a:latin typeface="+mn-lt"/>
              </a:rPr>
              <a:t>les cellules surlignées en jaune doivent être complétées;</a:t>
            </a:r>
            <a:endParaRPr kumimoji="0" lang="fr-FR" sz="235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algn="just">
              <a:spcAft>
                <a:spcPts val="0"/>
              </a:spcAft>
              <a:buClr>
                <a:schemeClr val="accent6"/>
              </a:buClr>
              <a:buFont typeface="Wingdings" pitchFamily="2" charset="2"/>
              <a:buChar char="§"/>
            </a:pPr>
            <a:r>
              <a:rPr lang="fr-FR" sz="2350" dirty="0" smtClean="0">
                <a:latin typeface="+mn-lt"/>
              </a:rPr>
              <a:t>Définir la monnaie locale et celle de référence pour les unités:</a:t>
            </a:r>
          </a:p>
          <a:p>
            <a:pPr marL="914400" lvl="1" indent="-457200" algn="just">
              <a:spcAft>
                <a:spcPts val="0"/>
              </a:spcAft>
              <a:buClr>
                <a:schemeClr val="accent6"/>
              </a:buClr>
              <a:buFont typeface="Wingdings" pitchFamily="2" charset="2"/>
              <a:buChar char="§"/>
            </a:pPr>
            <a:r>
              <a:rPr lang="fr-FR" sz="2350" dirty="0" smtClean="0">
                <a:latin typeface="+mn-lt"/>
              </a:rPr>
              <a:t>Prix en devise internationale (EUR/TONNE, USD/TONNE, etc.) dans la cellule Excel C6;</a:t>
            </a:r>
          </a:p>
          <a:p>
            <a:pPr marL="914400" lvl="1" indent="-457200" algn="just">
              <a:spcAft>
                <a:spcPts val="0"/>
              </a:spcAft>
              <a:buClr>
                <a:schemeClr val="accent6"/>
              </a:buClr>
              <a:buFont typeface="Wingdings" pitchFamily="2" charset="2"/>
              <a:buChar char="§"/>
            </a:pPr>
            <a:r>
              <a:rPr lang="fr-FR" sz="2350" dirty="0" smtClean="0">
                <a:latin typeface="+mn-lt"/>
              </a:rPr>
              <a:t>Taux de change (par exemple KSH/USD) en C7;</a:t>
            </a:r>
          </a:p>
          <a:p>
            <a:pPr marL="914400" lvl="1" indent="-457200" algn="just">
              <a:spcAft>
                <a:spcPts val="0"/>
              </a:spcAft>
              <a:buClr>
                <a:schemeClr val="accent6"/>
              </a:buClr>
              <a:buFont typeface="Wingdings" pitchFamily="2" charset="2"/>
              <a:buChar char="§"/>
            </a:pPr>
            <a:r>
              <a:rPr lang="fr-FR" sz="2350" dirty="0" smtClean="0">
                <a:latin typeface="+mn-lt"/>
              </a:rPr>
              <a:t>Prix en monnaie locale (</a:t>
            </a:r>
            <a:r>
              <a:rPr lang="fr-FR" sz="2350" dirty="0" smtClean="0"/>
              <a:t>par exemple</a:t>
            </a:r>
            <a:r>
              <a:rPr lang="fr-FR" sz="2350" dirty="0" smtClean="0">
                <a:latin typeface="+mn-lt"/>
              </a:rPr>
              <a:t> KSH/TON) en C8.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562074"/>
          </a:xfrm>
        </p:spPr>
        <p:txBody>
          <a:bodyPr/>
          <a:lstStyle/>
          <a:p>
            <a:pPr algn="ctr"/>
            <a:r>
              <a:rPr lang="en-US" sz="3200" b="1" dirty="0" err="1" smtClean="0"/>
              <a:t>Stockage</a:t>
            </a:r>
            <a:r>
              <a:rPr lang="en-US" sz="3200" b="1" dirty="0" smtClean="0"/>
              <a:t> des données</a:t>
            </a:r>
            <a:endParaRPr lang="en-US" sz="3200" b="1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D87A3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683568" y="2380244"/>
            <a:ext cx="7775848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algn="just">
              <a:spcAft>
                <a:spcPts val="0"/>
              </a:spcAft>
              <a:buClr>
                <a:srgbClr val="CC6600"/>
              </a:buClr>
              <a:buFont typeface="Wingdings" pitchFamily="2" charset="2"/>
              <a:buChar char="§"/>
            </a:pPr>
            <a:r>
              <a:rPr lang="fr-FR" sz="2400" dirty="0" err="1" smtClean="0">
                <a:latin typeface="+mn-lt"/>
              </a:rPr>
              <a:t>Selectionner</a:t>
            </a:r>
            <a:r>
              <a:rPr lang="fr-FR" sz="2400" dirty="0" smtClean="0">
                <a:latin typeface="+mn-lt"/>
              </a:rPr>
              <a:t> le type de produit (import/export) en H4:</a:t>
            </a:r>
          </a:p>
          <a:p>
            <a:pPr marL="914400" lvl="1" indent="-457200" algn="just">
              <a:spcAft>
                <a:spcPts val="0"/>
              </a:spcAft>
              <a:buClr>
                <a:srgbClr val="CC6600"/>
              </a:buClr>
              <a:buFont typeface="Wingdings" pitchFamily="2" charset="2"/>
              <a:buChar char="§"/>
            </a:pPr>
            <a:r>
              <a:rPr lang="fr-FR" sz="2400" dirty="0" smtClean="0">
                <a:latin typeface="+mn-lt"/>
              </a:rPr>
              <a:t>Insérer une note pour les prix étalons;</a:t>
            </a:r>
          </a:p>
          <a:p>
            <a:pPr marL="914400" lvl="1" indent="-457200" algn="just">
              <a:spcAft>
                <a:spcPts val="0"/>
              </a:spcAft>
              <a:buClr>
                <a:srgbClr val="CC6600"/>
              </a:buClr>
              <a:buFont typeface="Wingdings" pitchFamily="2" charset="2"/>
              <a:buChar char="§"/>
            </a:pPr>
            <a:r>
              <a:rPr lang="fr-FR" sz="2400" dirty="0" smtClean="0">
                <a:latin typeface="+mn-lt"/>
              </a:rPr>
              <a:t>Insérer les calculs pour les coûts d’accès;</a:t>
            </a:r>
          </a:p>
          <a:p>
            <a:pPr marL="457200" indent="-457200">
              <a:spcAft>
                <a:spcPts val="1200"/>
              </a:spcAft>
              <a:buClr>
                <a:srgbClr val="CC6600"/>
              </a:buClr>
              <a:buFont typeface="Wingdings" pitchFamily="2" charset="2"/>
              <a:buChar char="§"/>
            </a:pPr>
            <a:r>
              <a:rPr lang="fr-FR" sz="2400" dirty="0" smtClean="0">
                <a:latin typeface="+mn-lt"/>
              </a:rPr>
              <a:t>Entrer les données et les années concernées;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CC6600"/>
              </a:buClr>
              <a:buSzTx/>
              <a:buFont typeface="Wingdings" pitchFamily="2" charset="2"/>
              <a:buChar char="§"/>
              <a:tabLst/>
            </a:pPr>
            <a:r>
              <a:rPr lang="fr-FR" sz="2400" dirty="0" smtClean="0">
                <a:latin typeface="+mn-lt"/>
              </a:rPr>
              <a:t>Entrer les volumes de productions dans les rangées Excel pour calculer le total incitation ou pénalisation par produit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562074"/>
          </a:xfrm>
        </p:spPr>
        <p:txBody>
          <a:bodyPr/>
          <a:lstStyle/>
          <a:p>
            <a:pPr algn="ctr"/>
            <a:r>
              <a:rPr lang="en-US" sz="3200" b="1" dirty="0" err="1" smtClean="0"/>
              <a:t>Stockage</a:t>
            </a:r>
            <a:r>
              <a:rPr lang="en-US" sz="3200" b="1" dirty="0" smtClean="0"/>
              <a:t> des données (suite)</a:t>
            </a:r>
            <a:endParaRPr lang="en-US" sz="3200" b="1" dirty="0"/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D87A3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1074223"/>
            <a:ext cx="914400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§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dirty="0" smtClean="0">
                <a:latin typeface="Arial" pitchFamily="34" charset="0"/>
              </a:rPr>
              <a:t>Dans chaque pays, la disponibilité des données guident les décisions sur le traitement des données;</a:t>
            </a:r>
            <a:endParaRPr kumimoji="0" lang="fr-FR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baseline="0" dirty="0" smtClean="0">
                <a:latin typeface="Arial" pitchFamily="34" charset="0"/>
              </a:rPr>
              <a:t>L’idéal serait </a:t>
            </a:r>
            <a:r>
              <a:rPr lang="fr-FR" dirty="0" smtClean="0">
                <a:latin typeface="Arial" pitchFamily="34" charset="0"/>
              </a:rPr>
              <a:t>que cette documentation permette le recalcule des données si l’approche ne tient pas compte de l’ensemble des pays et/ou biens;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dirty="0" smtClean="0">
                <a:latin typeface="Arial" pitchFamily="34" charset="0"/>
              </a:rPr>
              <a:t>Pour chaque point de donnée: remplir le document “</a:t>
            </a:r>
            <a:r>
              <a:rPr lang="fr-FR" i="1" dirty="0" smtClean="0">
                <a:latin typeface="Arial" pitchFamily="34" charset="0"/>
                <a:hlinkClick r:id="rId3" action="ppaction://hlinkfile"/>
              </a:rPr>
              <a:t>Data_backup_information.doc</a:t>
            </a:r>
            <a:r>
              <a:rPr lang="fr-FR" dirty="0" smtClean="0">
                <a:latin typeface="Arial" pitchFamily="34" charset="0"/>
              </a:rPr>
              <a:t>” </a:t>
            </a:r>
            <a:r>
              <a:rPr lang="fr-FR" i="1" dirty="0" smtClean="0">
                <a:latin typeface="Arial" pitchFamily="34" charset="0"/>
              </a:rPr>
              <a:t>qui sera bientôt disponible</a:t>
            </a:r>
            <a:r>
              <a:rPr lang="fr-FR" dirty="0" smtClean="0">
                <a:latin typeface="Arial" pitchFamily="34" charset="0"/>
              </a:rPr>
              <a:t>;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dirty="0" smtClean="0">
                <a:latin typeface="Arial" pitchFamily="34" charset="0"/>
              </a:rPr>
              <a:t>Si des données ne sont pas connues pour un concept particulier, le document devra reporté les données disponibles les plus proches et les </a:t>
            </a:r>
            <a:r>
              <a:rPr lang="fr-FR" dirty="0" smtClean="0">
                <a:solidFill>
                  <a:srgbClr val="FF0000"/>
                </a:solidFill>
                <a:latin typeface="Arial" pitchFamily="34" charset="0"/>
              </a:rPr>
              <a:t>pistes</a:t>
            </a:r>
            <a:r>
              <a:rPr lang="fr-FR" dirty="0" smtClean="0">
                <a:latin typeface="Arial" pitchFamily="34" charset="0"/>
              </a:rPr>
              <a:t> possibles pour recueillir ces données manquantes;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dirty="0" smtClean="0">
                <a:latin typeface="Arial" pitchFamily="34" charset="0"/>
              </a:rPr>
              <a:t>Ce document devra être le </a:t>
            </a:r>
            <a:r>
              <a:rPr lang="fr-FR" dirty="0" err="1" smtClean="0">
                <a:latin typeface="Arial" pitchFamily="34" charset="0"/>
              </a:rPr>
              <a:t>pillier</a:t>
            </a:r>
            <a:r>
              <a:rPr lang="fr-FR" dirty="0" smtClean="0">
                <a:latin typeface="Arial" pitchFamily="34" charset="0"/>
              </a:rPr>
              <a:t> de cette collecte de données et permettent  à d’autres utilisateurs de:</a:t>
            </a:r>
          </a:p>
          <a:p>
            <a:pPr marL="914400" lvl="1" indent="-457200">
              <a:spcAft>
                <a:spcPts val="1200"/>
              </a:spcAft>
              <a:buFont typeface="Wingdings" pitchFamily="2" charset="2"/>
              <a:buChar char="§"/>
            </a:pPr>
            <a:r>
              <a:rPr lang="fr-FR" dirty="0" smtClean="0">
                <a:latin typeface="Arial" pitchFamily="34" charset="0"/>
              </a:rPr>
              <a:t>Vérifier la cohérence des décisions prises entre les pays et les produits;</a:t>
            </a:r>
          </a:p>
          <a:p>
            <a:pPr marL="914400" lvl="1" indent="-457200">
              <a:spcAft>
                <a:spcPts val="1200"/>
              </a:spcAft>
              <a:buFont typeface="Wingdings" pitchFamily="2" charset="2"/>
              <a:buChar char="§"/>
            </a:pPr>
            <a:r>
              <a:rPr lang="fr-FR" dirty="0" smtClean="0">
                <a:latin typeface="Arial" pitchFamily="34" charset="0"/>
              </a:rPr>
              <a:t>Répliquer l’analyse les années suivantes.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§"/>
              <a:tabLst/>
            </a:pPr>
            <a:endParaRPr lang="en-US" sz="2000" dirty="0" smtClean="0">
              <a:latin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562074"/>
          </a:xfrm>
        </p:spPr>
        <p:txBody>
          <a:bodyPr/>
          <a:lstStyle/>
          <a:p>
            <a:pPr algn="ctr"/>
            <a:r>
              <a:rPr lang="en-US" sz="3200" b="1" dirty="0" smtClean="0"/>
              <a:t>Documentation des données</a:t>
            </a:r>
            <a:endParaRPr lang="en-US" sz="3200" b="1" dirty="0"/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D87A3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Font typeface="Arial" charset="0"/>
              <a:buNone/>
            </a:pPr>
            <a:r>
              <a:rPr lang="en-US" sz="3200" smtClean="0"/>
              <a:t>                                  </a:t>
            </a:r>
            <a:r>
              <a:rPr lang="en-US" sz="3600" smtClean="0"/>
              <a:t>Merci!</a:t>
            </a:r>
            <a:endParaRPr lang="en-US" sz="3600" dirty="0" smtClean="0"/>
          </a:p>
        </p:txBody>
      </p:sp>
      <p:sp>
        <p:nvSpPr>
          <p:cNvPr id="3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D87A3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329</Words>
  <Application>Microsoft Office PowerPoint</Application>
  <PresentationFormat>On-screen Show (4:3)</PresentationFormat>
  <Paragraphs>37</Paragraphs>
  <Slides>6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Photo Editor Photo</vt:lpstr>
      <vt:lpstr>Module 3. Prix d’incitations et de pénalisations Session 3. Gestion des donnés et documentation   </vt:lpstr>
      <vt:lpstr>Module objectifs:</vt:lpstr>
      <vt:lpstr>Stockage des données</vt:lpstr>
      <vt:lpstr>Stockage des données (suite)</vt:lpstr>
      <vt:lpstr>Documentation des données</vt:lpstr>
      <vt:lpstr>Slide 6</vt:lpstr>
    </vt:vector>
  </TitlesOfParts>
  <Company>FAO of the 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MAFA P: Overview Methodology</dc:title>
  <dc:creator>Shapouri</dc:creator>
  <cp:lastModifiedBy>Christian Derlagen</cp:lastModifiedBy>
  <cp:revision>208</cp:revision>
  <dcterms:created xsi:type="dcterms:W3CDTF">2011-07-11T11:14:07Z</dcterms:created>
  <dcterms:modified xsi:type="dcterms:W3CDTF">2011-09-27T14:24:58Z</dcterms:modified>
</cp:coreProperties>
</file>