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19" r:id="rId2"/>
  </p:sldMasterIdLst>
  <p:notesMasterIdLst>
    <p:notesMasterId r:id="rId23"/>
  </p:notesMasterIdLst>
  <p:sldIdLst>
    <p:sldId id="256" r:id="rId3"/>
    <p:sldId id="298" r:id="rId4"/>
    <p:sldId id="258" r:id="rId5"/>
    <p:sldId id="304" r:id="rId6"/>
    <p:sldId id="306" r:id="rId7"/>
    <p:sldId id="305"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299" r:id="rId21"/>
    <p:sldId id="282" r:id="rId22"/>
  </p:sldIdLst>
  <p:sldSz cx="9144000" cy="6858000" type="screen4x3"/>
  <p:notesSz cx="6794500" cy="9931400"/>
  <p:custDataLst>
    <p:tags r:id="rId25"/>
  </p:custDataLst>
  <p:defaultTextStyle>
    <a:defPPr>
      <a:defRPr lang="en-US"/>
    </a:defPPr>
    <a:lvl1pPr algn="l" rtl="0" fontAlgn="base">
      <a:spcBef>
        <a:spcPct val="0"/>
      </a:spcBef>
      <a:spcAft>
        <a:spcPct val="0"/>
      </a:spcAft>
      <a:defRPr sz="1200" kern="1200">
        <a:solidFill>
          <a:srgbClr val="171717"/>
        </a:solidFill>
        <a:latin typeface="Calibri" pitchFamily="34" charset="0"/>
        <a:ea typeface="ＭＳ Ｐゴシック" pitchFamily="-105" charset="-128"/>
        <a:cs typeface="+mn-cs"/>
      </a:defRPr>
    </a:lvl1pPr>
    <a:lvl2pPr marL="457200" algn="l" rtl="0" fontAlgn="base">
      <a:spcBef>
        <a:spcPct val="0"/>
      </a:spcBef>
      <a:spcAft>
        <a:spcPct val="0"/>
      </a:spcAft>
      <a:defRPr sz="1200" kern="1200">
        <a:solidFill>
          <a:srgbClr val="171717"/>
        </a:solidFill>
        <a:latin typeface="Calibri" pitchFamily="34" charset="0"/>
        <a:ea typeface="ＭＳ Ｐゴシック" pitchFamily="-105" charset="-128"/>
        <a:cs typeface="+mn-cs"/>
      </a:defRPr>
    </a:lvl2pPr>
    <a:lvl3pPr marL="914400" algn="l" rtl="0" fontAlgn="base">
      <a:spcBef>
        <a:spcPct val="0"/>
      </a:spcBef>
      <a:spcAft>
        <a:spcPct val="0"/>
      </a:spcAft>
      <a:defRPr sz="1200" kern="1200">
        <a:solidFill>
          <a:srgbClr val="171717"/>
        </a:solidFill>
        <a:latin typeface="Calibri" pitchFamily="34" charset="0"/>
        <a:ea typeface="ＭＳ Ｐゴシック" pitchFamily="-105" charset="-128"/>
        <a:cs typeface="+mn-cs"/>
      </a:defRPr>
    </a:lvl3pPr>
    <a:lvl4pPr marL="1371600" algn="l" rtl="0" fontAlgn="base">
      <a:spcBef>
        <a:spcPct val="0"/>
      </a:spcBef>
      <a:spcAft>
        <a:spcPct val="0"/>
      </a:spcAft>
      <a:defRPr sz="1200" kern="1200">
        <a:solidFill>
          <a:srgbClr val="171717"/>
        </a:solidFill>
        <a:latin typeface="Calibri" pitchFamily="34" charset="0"/>
        <a:ea typeface="ＭＳ Ｐゴシック" pitchFamily="-105" charset="-128"/>
        <a:cs typeface="+mn-cs"/>
      </a:defRPr>
    </a:lvl4pPr>
    <a:lvl5pPr marL="1828800" algn="l" rtl="0" fontAlgn="base">
      <a:spcBef>
        <a:spcPct val="0"/>
      </a:spcBef>
      <a:spcAft>
        <a:spcPct val="0"/>
      </a:spcAft>
      <a:defRPr sz="1200" kern="1200">
        <a:solidFill>
          <a:srgbClr val="171717"/>
        </a:solidFill>
        <a:latin typeface="Calibri" pitchFamily="34" charset="0"/>
        <a:ea typeface="ＭＳ Ｐゴシック" pitchFamily="-105" charset="-128"/>
        <a:cs typeface="+mn-cs"/>
      </a:defRPr>
    </a:lvl5pPr>
    <a:lvl6pPr marL="2286000" algn="l" defTabSz="914400" rtl="0" eaLnBrk="1" latinLnBrk="0" hangingPunct="1">
      <a:defRPr sz="1200" kern="1200">
        <a:solidFill>
          <a:srgbClr val="171717"/>
        </a:solidFill>
        <a:latin typeface="Calibri" pitchFamily="34" charset="0"/>
        <a:ea typeface="ＭＳ Ｐゴシック" pitchFamily="-105" charset="-128"/>
        <a:cs typeface="+mn-cs"/>
      </a:defRPr>
    </a:lvl6pPr>
    <a:lvl7pPr marL="2743200" algn="l" defTabSz="914400" rtl="0" eaLnBrk="1" latinLnBrk="0" hangingPunct="1">
      <a:defRPr sz="1200" kern="1200">
        <a:solidFill>
          <a:srgbClr val="171717"/>
        </a:solidFill>
        <a:latin typeface="Calibri" pitchFamily="34" charset="0"/>
        <a:ea typeface="ＭＳ Ｐゴシック" pitchFamily="-105" charset="-128"/>
        <a:cs typeface="+mn-cs"/>
      </a:defRPr>
    </a:lvl7pPr>
    <a:lvl8pPr marL="3200400" algn="l" defTabSz="914400" rtl="0" eaLnBrk="1" latinLnBrk="0" hangingPunct="1">
      <a:defRPr sz="1200" kern="1200">
        <a:solidFill>
          <a:srgbClr val="171717"/>
        </a:solidFill>
        <a:latin typeface="Calibri" pitchFamily="34" charset="0"/>
        <a:ea typeface="ＭＳ Ｐゴシック" pitchFamily="-105" charset="-128"/>
        <a:cs typeface="+mn-cs"/>
      </a:defRPr>
    </a:lvl8pPr>
    <a:lvl9pPr marL="3657600" algn="l" defTabSz="914400" rtl="0" eaLnBrk="1" latinLnBrk="0" hangingPunct="1">
      <a:defRPr sz="1200" kern="1200">
        <a:solidFill>
          <a:srgbClr val="171717"/>
        </a:solidFill>
        <a:latin typeface="Calibri" pitchFamily="34"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000"/>
    <a:srgbClr val="005C00"/>
    <a:srgbClr val="008000"/>
    <a:srgbClr val="99CC00"/>
    <a:srgbClr val="66FF33"/>
    <a:srgbClr val="EEECE1"/>
    <a:srgbClr val="CCFF66"/>
    <a:srgbClr val="808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865" autoAdjust="0"/>
    <p:restoredTop sz="97054" autoAdjust="0"/>
  </p:normalViewPr>
  <p:slideViewPr>
    <p:cSldViewPr>
      <p:cViewPr>
        <p:scale>
          <a:sx n="100" d="100"/>
          <a:sy n="100" d="100"/>
        </p:scale>
        <p:origin x="-9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tags" Target="tags/tag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stStyle>
          <a:p>
            <a:pPr>
              <a:defRPr/>
            </a:pPr>
            <a:endParaRPr lang="en-GB"/>
          </a:p>
        </p:txBody>
      </p:sp>
      <p:sp>
        <p:nvSpPr>
          <p:cNvPr id="64515" name="Rectangle 3"/>
          <p:cNvSpPr>
            <a:spLocks noGrp="1" noChangeArrowheads="1"/>
          </p:cNvSpPr>
          <p:nvPr>
            <p:ph type="dt"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a:solidFill>
                  <a:schemeClr val="tx1"/>
                </a:solidFill>
                <a:latin typeface="Arial" charset="0"/>
              </a:defRPr>
            </a:lvl1pPr>
          </a:lstStyle>
          <a:p>
            <a:pPr>
              <a:defRPr/>
            </a:pPr>
            <a:fld id="{63C2B661-C2F5-4FB1-BAAF-B7149B615C82}" type="datetimeFigureOut">
              <a:rPr lang="en-GB"/>
              <a:pPr>
                <a:defRPr/>
              </a:pPr>
              <a:t>30/04/15</a:t>
            </a:fld>
            <a:endParaRPr lang="en-GB"/>
          </a:p>
        </p:txBody>
      </p:sp>
      <p:sp>
        <p:nvSpPr>
          <p:cNvPr id="36868"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4518" name="Rectangle 6"/>
          <p:cNvSpPr>
            <a:spLocks noGrp="1" noChangeArrowheads="1"/>
          </p:cNvSpPr>
          <p:nvPr>
            <p:ph type="ftr" sz="quarter" idx="4"/>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a:solidFill>
                  <a:schemeClr val="tx1"/>
                </a:solidFill>
                <a:latin typeface="Arial" charset="0"/>
              </a:defRPr>
            </a:lvl1pPr>
          </a:lstStyle>
          <a:p>
            <a:pPr>
              <a:defRPr/>
            </a:pPr>
            <a:endParaRPr lang="en-GB"/>
          </a:p>
        </p:txBody>
      </p:sp>
      <p:sp>
        <p:nvSpPr>
          <p:cNvPr id="64519" name="Rectangle 7"/>
          <p:cNvSpPr>
            <a:spLocks noGrp="1" noChangeArrowheads="1"/>
          </p:cNvSpPr>
          <p:nvPr>
            <p:ph type="sldNum" sz="quarter" idx="5"/>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a:solidFill>
                  <a:schemeClr val="tx1"/>
                </a:solidFill>
                <a:latin typeface="Arial" charset="0"/>
              </a:defRPr>
            </a:lvl1pPr>
          </a:lstStyle>
          <a:p>
            <a:pPr>
              <a:defRPr/>
            </a:pPr>
            <a:fld id="{9C83F0F4-D3C0-427F-941E-2176934381B2}" type="slidenum">
              <a:rPr lang="en-GB"/>
              <a:pPr>
                <a:defRPr/>
              </a:pPr>
              <a:t>‹#›</a:t>
            </a:fld>
            <a:endParaRPr lang="en-GB"/>
          </a:p>
        </p:txBody>
      </p:sp>
    </p:spTree>
    <p:extLst>
      <p:ext uri="{BB962C8B-B14F-4D97-AF65-F5344CB8AC3E}">
        <p14:creationId xmlns:p14="http://schemas.microsoft.com/office/powerpoint/2010/main" val="2027142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179814-9AEF-4496-96B2-F769F0EA779B}" type="slidenum">
              <a:rPr lang="it-IT">
                <a:latin typeface="Arial" charset="0"/>
                <a:ea typeface="ＭＳ Ｐゴシック" pitchFamily="34" charset="-128"/>
              </a:rPr>
              <a:pPr fontAlgn="base">
                <a:spcBef>
                  <a:spcPct val="0"/>
                </a:spcBef>
                <a:spcAft>
                  <a:spcPct val="0"/>
                </a:spcAft>
              </a:pPr>
              <a:t>7</a:t>
            </a:fld>
            <a:endParaRPr lang="it-IT">
              <a:latin typeface="Arial" charset="0"/>
              <a:ea typeface="ＭＳ Ｐゴシック" pitchFamily="34" charset="-128"/>
            </a:endParaRPr>
          </a:p>
        </p:txBody>
      </p:sp>
      <p:sp>
        <p:nvSpPr>
          <p:cNvPr id="3277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2" name="Segnaposto note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pPr>
            <a:endParaRPr lang="en-US" smtClean="0">
              <a:latin typeface="Arial" charset="0"/>
              <a:ea typeface="ＭＳ Ｐゴシック" pitchFamily="34" charset="-128"/>
            </a:endParaRPr>
          </a:p>
        </p:txBody>
      </p:sp>
      <p:sp>
        <p:nvSpPr>
          <p:cNvPr id="32773" name="Segnaposto numero diapositiva 3"/>
          <p:cNvSpPr txBox="1">
            <a:spLocks noGrp="1"/>
          </p:cNvSpPr>
          <p:nvPr/>
        </p:nvSpPr>
        <p:spPr bwMode="auto">
          <a:xfrm>
            <a:off x="3848645" y="9433106"/>
            <a:ext cx="2944283" cy="496570"/>
          </a:xfrm>
          <a:prstGeom prst="rect">
            <a:avLst/>
          </a:prstGeom>
          <a:noFill/>
          <a:ln w="9525">
            <a:noFill/>
            <a:miter lim="800000"/>
            <a:headEnd/>
            <a:tailEnd/>
          </a:ln>
        </p:spPr>
        <p:txBody>
          <a:bodyPr anchor="b"/>
          <a:lstStyle/>
          <a:p>
            <a:pPr algn="r"/>
            <a:fld id="{C99E2A74-AD47-4969-9E99-0568B4D26025}" type="slidenum">
              <a:rPr lang="it-IT" sz="1200">
                <a:latin typeface="Verdana" pitchFamily="34" charset="0"/>
                <a:ea typeface="ＭＳ Ｐゴシック" pitchFamily="34" charset="-128"/>
              </a:rPr>
              <a:pPr algn="r"/>
              <a:t>7</a:t>
            </a:fld>
            <a:endParaRPr lang="it-IT" sz="1200">
              <a:latin typeface="Verdana"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179814-9AEF-4496-96B2-F769F0EA779B}" type="slidenum">
              <a:rPr lang="it-IT">
                <a:latin typeface="Arial" charset="0"/>
                <a:ea typeface="ＭＳ Ｐゴシック" pitchFamily="34" charset="-128"/>
              </a:rPr>
              <a:pPr fontAlgn="base">
                <a:spcBef>
                  <a:spcPct val="0"/>
                </a:spcBef>
                <a:spcAft>
                  <a:spcPct val="0"/>
                </a:spcAft>
              </a:pPr>
              <a:t>16</a:t>
            </a:fld>
            <a:endParaRPr lang="it-IT">
              <a:latin typeface="Arial" charset="0"/>
              <a:ea typeface="ＭＳ Ｐゴシック" pitchFamily="34" charset="-128"/>
            </a:endParaRPr>
          </a:p>
        </p:txBody>
      </p:sp>
      <p:sp>
        <p:nvSpPr>
          <p:cNvPr id="3277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2" name="Segnaposto note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pPr>
            <a:r>
              <a:rPr lang="en-US" dirty="0" err="1" smtClean="0">
                <a:latin typeface="Arial" charset="0"/>
                <a:ea typeface="ＭＳ Ｐゴシック" pitchFamily="34" charset="-128"/>
              </a:rPr>
              <a:t>Metodologia</a:t>
            </a:r>
            <a:r>
              <a:rPr lang="en-US" dirty="0" smtClean="0">
                <a:latin typeface="Arial" charset="0"/>
                <a:ea typeface="ＭＳ Ｐゴシック" pitchFamily="34" charset="-128"/>
              </a:rPr>
              <a:t> di </a:t>
            </a:r>
            <a:r>
              <a:rPr lang="en-US" dirty="0" err="1" smtClean="0">
                <a:latin typeface="Arial" charset="0"/>
                <a:ea typeface="ＭＳ Ｐゴシック" pitchFamily="34" charset="-128"/>
              </a:rPr>
              <a:t>campionamento</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sviluppata</a:t>
            </a:r>
            <a:r>
              <a:rPr lang="en-US" baseline="0" dirty="0" smtClean="0">
                <a:latin typeface="Arial" charset="0"/>
                <a:ea typeface="ＭＳ Ｐゴシック" pitchFamily="34" charset="-128"/>
              </a:rPr>
              <a:t> in </a:t>
            </a:r>
            <a:r>
              <a:rPr lang="en-US" baseline="0" dirty="0" err="1" smtClean="0">
                <a:latin typeface="Arial" charset="0"/>
                <a:ea typeface="ＭＳ Ｐゴシック" pitchFamily="34" charset="-128"/>
              </a:rPr>
              <a:t>contesti</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tropicali</a:t>
            </a:r>
            <a:r>
              <a:rPr lang="en-US" baseline="0" dirty="0" smtClean="0">
                <a:latin typeface="Arial" charset="0"/>
                <a:ea typeface="ＭＳ Ｐゴシック" pitchFamily="34" charset="-128"/>
              </a:rPr>
              <a:t> dove non </a:t>
            </a:r>
            <a:r>
              <a:rPr lang="en-US" baseline="0" dirty="0" err="1" smtClean="0">
                <a:latin typeface="Arial" charset="0"/>
                <a:ea typeface="ＭＳ Ｐゴシック" pitchFamily="34" charset="-128"/>
              </a:rPr>
              <a:t>c’è</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una</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conoscenza</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tassonomica</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completa</a:t>
            </a:r>
            <a:r>
              <a:rPr lang="en-US" baseline="0" dirty="0" smtClean="0">
                <a:latin typeface="Arial" charset="0"/>
                <a:ea typeface="ＭＳ Ｐゴシック" pitchFamily="34" charset="-128"/>
              </a:rPr>
              <a:t>: non </a:t>
            </a:r>
            <a:r>
              <a:rPr lang="en-US" baseline="0" dirty="0" err="1" smtClean="0">
                <a:latin typeface="Arial" charset="0"/>
                <a:ea typeface="ＭＳ Ｐゴシック" pitchFamily="34" charset="-128"/>
              </a:rPr>
              <a:t>richiede</a:t>
            </a:r>
            <a:r>
              <a:rPr lang="en-US" baseline="0" dirty="0" smtClean="0">
                <a:latin typeface="Arial" charset="0"/>
                <a:ea typeface="ＭＳ Ｐゴシック" pitchFamily="34" charset="-128"/>
              </a:rPr>
              <a:t> la </a:t>
            </a:r>
            <a:r>
              <a:rPr lang="en-US" baseline="0" dirty="0" err="1" smtClean="0">
                <a:latin typeface="Arial" charset="0"/>
                <a:ea typeface="ＭＳ Ｐゴシック" pitchFamily="34" charset="-128"/>
              </a:rPr>
              <a:t>definizione</a:t>
            </a:r>
            <a:r>
              <a:rPr lang="en-US" baseline="0" dirty="0" smtClean="0">
                <a:latin typeface="Arial" charset="0"/>
                <a:ea typeface="ＭＳ Ｐゴシック" pitchFamily="34" charset="-128"/>
              </a:rPr>
              <a:t> di specie </a:t>
            </a:r>
            <a:r>
              <a:rPr lang="en-US" baseline="0" dirty="0" err="1" smtClean="0">
                <a:latin typeface="Arial" charset="0"/>
                <a:ea typeface="ＭＳ Ｐゴシック" pitchFamily="34" charset="-128"/>
              </a:rPr>
              <a:t>quanto</a:t>
            </a:r>
            <a:r>
              <a:rPr lang="en-US" baseline="0" dirty="0" smtClean="0">
                <a:latin typeface="Arial" charset="0"/>
                <a:ea typeface="ＭＳ Ｐゴシック" pitchFamily="34" charset="-128"/>
              </a:rPr>
              <a:t> di </a:t>
            </a:r>
            <a:r>
              <a:rPr lang="en-US" baseline="0" dirty="0" err="1" smtClean="0">
                <a:latin typeface="Arial" charset="0"/>
                <a:ea typeface="ＭＳ Ｐゴシック" pitchFamily="34" charset="-128"/>
              </a:rPr>
              <a:t>morfospecie</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cioè</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individui</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riconosciuti</a:t>
            </a:r>
            <a:r>
              <a:rPr lang="en-US" baseline="0" dirty="0" smtClean="0">
                <a:latin typeface="Arial" charset="0"/>
                <a:ea typeface="ＭＳ Ｐゴシック" pitchFamily="34" charset="-128"/>
              </a:rPr>
              <a:t> come </a:t>
            </a:r>
            <a:r>
              <a:rPr lang="en-US" baseline="0" dirty="0" err="1" smtClean="0">
                <a:latin typeface="Arial" charset="0"/>
                <a:ea typeface="ＭＳ Ｐゴシック" pitchFamily="34" charset="-128"/>
              </a:rPr>
              <a:t>simili</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anche</a:t>
            </a:r>
            <a:r>
              <a:rPr lang="en-US" baseline="0" dirty="0" smtClean="0">
                <a:latin typeface="Arial" charset="0"/>
                <a:ea typeface="ＭＳ Ｐゴシック" pitchFamily="34" charset="-128"/>
              </a:rPr>
              <a:t> se non </a:t>
            </a:r>
            <a:r>
              <a:rPr lang="en-US" baseline="0" dirty="0" err="1" smtClean="0">
                <a:latin typeface="Arial" charset="0"/>
                <a:ea typeface="ＭＳ Ｐゴシック" pitchFamily="34" charset="-128"/>
              </a:rPr>
              <a:t>riconosciuti</a:t>
            </a:r>
            <a:r>
              <a:rPr lang="en-US" baseline="0" dirty="0" smtClean="0">
                <a:latin typeface="Arial" charset="0"/>
                <a:ea typeface="ＭＳ Ｐゴシック" pitchFamily="34" charset="-128"/>
              </a:rPr>
              <a:t> dal </a:t>
            </a:r>
            <a:r>
              <a:rPr lang="en-US" baseline="0" dirty="0" err="1" smtClean="0">
                <a:latin typeface="Arial" charset="0"/>
                <a:ea typeface="ＭＳ Ｐゴシック" pitchFamily="34" charset="-128"/>
              </a:rPr>
              <a:t>punto</a:t>
            </a:r>
            <a:r>
              <a:rPr lang="en-US" baseline="0" dirty="0" smtClean="0">
                <a:latin typeface="Arial" charset="0"/>
                <a:ea typeface="ＭＳ Ｐゴシック" pitchFamily="34" charset="-128"/>
              </a:rPr>
              <a:t> di vista </a:t>
            </a:r>
            <a:r>
              <a:rPr lang="en-US" baseline="0" dirty="0" err="1" smtClean="0">
                <a:latin typeface="Arial" charset="0"/>
                <a:ea typeface="ＭＳ Ｐゴシック" pitchFamily="34" charset="-128"/>
              </a:rPr>
              <a:t>tassonomico</a:t>
            </a:r>
            <a:endParaRPr lang="en-US" baseline="0" dirty="0" smtClean="0">
              <a:latin typeface="Arial" charset="0"/>
              <a:ea typeface="ＭＳ Ｐゴシック" pitchFamily="34" charset="-128"/>
            </a:endParaRPr>
          </a:p>
          <a:p>
            <a:pPr marL="171450" indent="-171450">
              <a:spcBef>
                <a:spcPct val="0"/>
              </a:spcBef>
            </a:pPr>
            <a:endParaRPr lang="en-US" dirty="0" smtClean="0">
              <a:latin typeface="Arial" charset="0"/>
              <a:ea typeface="ＭＳ Ｐゴシック" pitchFamily="34" charset="-128"/>
            </a:endParaRPr>
          </a:p>
        </p:txBody>
      </p:sp>
      <p:sp>
        <p:nvSpPr>
          <p:cNvPr id="32773" name="Segnaposto numero diapositiva 3"/>
          <p:cNvSpPr txBox="1">
            <a:spLocks noGrp="1"/>
          </p:cNvSpPr>
          <p:nvPr/>
        </p:nvSpPr>
        <p:spPr bwMode="auto">
          <a:xfrm>
            <a:off x="3848645" y="9433106"/>
            <a:ext cx="2944283" cy="496570"/>
          </a:xfrm>
          <a:prstGeom prst="rect">
            <a:avLst/>
          </a:prstGeom>
          <a:noFill/>
          <a:ln w="9525">
            <a:noFill/>
            <a:miter lim="800000"/>
            <a:headEnd/>
            <a:tailEnd/>
          </a:ln>
        </p:spPr>
        <p:txBody>
          <a:bodyPr anchor="b"/>
          <a:lstStyle/>
          <a:p>
            <a:pPr algn="r"/>
            <a:fld id="{C99E2A74-AD47-4969-9E99-0568B4D26025}" type="slidenum">
              <a:rPr lang="it-IT" sz="1200">
                <a:latin typeface="Verdana" pitchFamily="34" charset="0"/>
                <a:ea typeface="ＭＳ Ｐゴシック" pitchFamily="34" charset="-128"/>
              </a:rPr>
              <a:pPr algn="r"/>
              <a:t>16</a:t>
            </a:fld>
            <a:endParaRPr lang="it-IT" sz="1200">
              <a:latin typeface="Verdana"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179814-9AEF-4496-96B2-F769F0EA779B}" type="slidenum">
              <a:rPr lang="it-IT">
                <a:latin typeface="Arial" charset="0"/>
                <a:ea typeface="ＭＳ Ｐゴシック" pitchFamily="34" charset="-128"/>
              </a:rPr>
              <a:pPr fontAlgn="base">
                <a:spcBef>
                  <a:spcPct val="0"/>
                </a:spcBef>
                <a:spcAft>
                  <a:spcPct val="0"/>
                </a:spcAft>
              </a:pPr>
              <a:t>17</a:t>
            </a:fld>
            <a:endParaRPr lang="it-IT">
              <a:latin typeface="Arial" charset="0"/>
              <a:ea typeface="ＭＳ Ｐゴシック" pitchFamily="34" charset="-128"/>
            </a:endParaRPr>
          </a:p>
        </p:txBody>
      </p:sp>
      <p:sp>
        <p:nvSpPr>
          <p:cNvPr id="3277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2" name="Segnaposto note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pPr>
            <a:endParaRPr lang="en-US" dirty="0" smtClean="0">
              <a:latin typeface="Arial" charset="0"/>
              <a:ea typeface="ＭＳ Ｐゴシック" pitchFamily="34" charset="-128"/>
            </a:endParaRPr>
          </a:p>
        </p:txBody>
      </p:sp>
      <p:sp>
        <p:nvSpPr>
          <p:cNvPr id="32773" name="Segnaposto numero diapositiva 3"/>
          <p:cNvSpPr txBox="1">
            <a:spLocks noGrp="1"/>
          </p:cNvSpPr>
          <p:nvPr/>
        </p:nvSpPr>
        <p:spPr bwMode="auto">
          <a:xfrm>
            <a:off x="3848645" y="9433106"/>
            <a:ext cx="2944283" cy="496570"/>
          </a:xfrm>
          <a:prstGeom prst="rect">
            <a:avLst/>
          </a:prstGeom>
          <a:noFill/>
          <a:ln w="9525">
            <a:noFill/>
            <a:miter lim="800000"/>
            <a:headEnd/>
            <a:tailEnd/>
          </a:ln>
        </p:spPr>
        <p:txBody>
          <a:bodyPr anchor="b"/>
          <a:lstStyle/>
          <a:p>
            <a:pPr algn="r"/>
            <a:fld id="{C99E2A74-AD47-4969-9E99-0568B4D26025}" type="slidenum">
              <a:rPr lang="it-IT" sz="1200">
                <a:latin typeface="Verdana" pitchFamily="34" charset="0"/>
                <a:ea typeface="ＭＳ Ｐゴシック" pitchFamily="34" charset="-128"/>
              </a:rPr>
              <a:pPr algn="r"/>
              <a:t>17</a:t>
            </a:fld>
            <a:endParaRPr lang="it-IT" sz="1200">
              <a:latin typeface="Verdana"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179814-9AEF-4496-96B2-F769F0EA779B}" type="slidenum">
              <a:rPr lang="it-IT">
                <a:latin typeface="Arial" charset="0"/>
                <a:ea typeface="ＭＳ Ｐゴシック" pitchFamily="34" charset="-128"/>
              </a:rPr>
              <a:pPr fontAlgn="base">
                <a:spcBef>
                  <a:spcPct val="0"/>
                </a:spcBef>
                <a:spcAft>
                  <a:spcPct val="0"/>
                </a:spcAft>
              </a:pPr>
              <a:t>18</a:t>
            </a:fld>
            <a:endParaRPr lang="it-IT">
              <a:latin typeface="Arial" charset="0"/>
              <a:ea typeface="ＭＳ Ｐゴシック" pitchFamily="34" charset="-128"/>
            </a:endParaRPr>
          </a:p>
        </p:txBody>
      </p:sp>
      <p:sp>
        <p:nvSpPr>
          <p:cNvPr id="3277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2" name="Segnaposto note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pPr>
            <a:endParaRPr lang="en-US" smtClean="0">
              <a:latin typeface="Arial" charset="0"/>
              <a:ea typeface="ＭＳ Ｐゴシック" pitchFamily="34" charset="-128"/>
            </a:endParaRPr>
          </a:p>
        </p:txBody>
      </p:sp>
      <p:sp>
        <p:nvSpPr>
          <p:cNvPr id="32773" name="Segnaposto numero diapositiva 3"/>
          <p:cNvSpPr txBox="1">
            <a:spLocks noGrp="1"/>
          </p:cNvSpPr>
          <p:nvPr/>
        </p:nvSpPr>
        <p:spPr bwMode="auto">
          <a:xfrm>
            <a:off x="3848645" y="9433106"/>
            <a:ext cx="2944283" cy="496570"/>
          </a:xfrm>
          <a:prstGeom prst="rect">
            <a:avLst/>
          </a:prstGeom>
          <a:noFill/>
          <a:ln w="9525">
            <a:noFill/>
            <a:miter lim="800000"/>
            <a:headEnd/>
            <a:tailEnd/>
          </a:ln>
        </p:spPr>
        <p:txBody>
          <a:bodyPr anchor="b"/>
          <a:lstStyle/>
          <a:p>
            <a:pPr algn="r"/>
            <a:fld id="{C99E2A74-AD47-4969-9E99-0568B4D26025}" type="slidenum">
              <a:rPr lang="it-IT" sz="1200">
                <a:latin typeface="Verdana" pitchFamily="34" charset="0"/>
                <a:ea typeface="ＭＳ Ｐゴシック" pitchFamily="34" charset="-128"/>
              </a:rPr>
              <a:pPr algn="r"/>
              <a:t>18</a:t>
            </a:fld>
            <a:endParaRPr lang="it-IT" sz="1200">
              <a:latin typeface="Verdana"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179814-9AEF-4496-96B2-F769F0EA779B}" type="slidenum">
              <a:rPr lang="it-IT">
                <a:latin typeface="Arial" charset="0"/>
                <a:ea typeface="ＭＳ Ｐゴシック" pitchFamily="34" charset="-128"/>
              </a:rPr>
              <a:pPr fontAlgn="base">
                <a:spcBef>
                  <a:spcPct val="0"/>
                </a:spcBef>
                <a:spcAft>
                  <a:spcPct val="0"/>
                </a:spcAft>
              </a:pPr>
              <a:t>8</a:t>
            </a:fld>
            <a:endParaRPr lang="it-IT">
              <a:latin typeface="Arial" charset="0"/>
              <a:ea typeface="ＭＳ Ｐゴシック" pitchFamily="34" charset="-128"/>
            </a:endParaRPr>
          </a:p>
        </p:txBody>
      </p:sp>
      <p:sp>
        <p:nvSpPr>
          <p:cNvPr id="3277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2" name="Segnaposto note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pPr>
            <a:endParaRPr lang="en-US" dirty="0" smtClean="0">
              <a:latin typeface="Arial" charset="0"/>
              <a:ea typeface="ＭＳ Ｐゴシック" pitchFamily="34" charset="-128"/>
            </a:endParaRPr>
          </a:p>
        </p:txBody>
      </p:sp>
      <p:sp>
        <p:nvSpPr>
          <p:cNvPr id="32773" name="Segnaposto numero diapositiva 3"/>
          <p:cNvSpPr txBox="1">
            <a:spLocks noGrp="1"/>
          </p:cNvSpPr>
          <p:nvPr/>
        </p:nvSpPr>
        <p:spPr bwMode="auto">
          <a:xfrm>
            <a:off x="3848645" y="9433106"/>
            <a:ext cx="2944283" cy="496570"/>
          </a:xfrm>
          <a:prstGeom prst="rect">
            <a:avLst/>
          </a:prstGeom>
          <a:noFill/>
          <a:ln w="9525">
            <a:noFill/>
            <a:miter lim="800000"/>
            <a:headEnd/>
            <a:tailEnd/>
          </a:ln>
        </p:spPr>
        <p:txBody>
          <a:bodyPr anchor="b"/>
          <a:lstStyle/>
          <a:p>
            <a:pPr algn="r"/>
            <a:fld id="{C99E2A74-AD47-4969-9E99-0568B4D26025}" type="slidenum">
              <a:rPr lang="it-IT" sz="1200">
                <a:latin typeface="Verdana" pitchFamily="34" charset="0"/>
                <a:ea typeface="ＭＳ Ｐゴシック" pitchFamily="34" charset="-128"/>
              </a:rPr>
              <a:pPr algn="r"/>
              <a:t>8</a:t>
            </a:fld>
            <a:endParaRPr lang="it-IT" sz="1200">
              <a:latin typeface="Verdana"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179814-9AEF-4496-96B2-F769F0EA779B}" type="slidenum">
              <a:rPr lang="it-IT">
                <a:latin typeface="Arial" charset="0"/>
                <a:ea typeface="ＭＳ Ｐゴシック" pitchFamily="34" charset="-128"/>
              </a:rPr>
              <a:pPr fontAlgn="base">
                <a:spcBef>
                  <a:spcPct val="0"/>
                </a:spcBef>
                <a:spcAft>
                  <a:spcPct val="0"/>
                </a:spcAft>
              </a:pPr>
              <a:t>9</a:t>
            </a:fld>
            <a:endParaRPr lang="it-IT">
              <a:latin typeface="Arial" charset="0"/>
              <a:ea typeface="ＭＳ Ｐゴシック" pitchFamily="34" charset="-128"/>
            </a:endParaRPr>
          </a:p>
        </p:txBody>
      </p:sp>
      <p:sp>
        <p:nvSpPr>
          <p:cNvPr id="3277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2" name="Segnaposto note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pPr>
            <a:endParaRPr lang="en-US" dirty="0" smtClean="0">
              <a:latin typeface="Arial" charset="0"/>
              <a:ea typeface="ＭＳ Ｐゴシック" pitchFamily="34" charset="-128"/>
            </a:endParaRPr>
          </a:p>
        </p:txBody>
      </p:sp>
      <p:sp>
        <p:nvSpPr>
          <p:cNvPr id="32773" name="Segnaposto numero diapositiva 3"/>
          <p:cNvSpPr txBox="1">
            <a:spLocks noGrp="1"/>
          </p:cNvSpPr>
          <p:nvPr/>
        </p:nvSpPr>
        <p:spPr bwMode="auto">
          <a:xfrm>
            <a:off x="3848645" y="9433106"/>
            <a:ext cx="2944283" cy="496570"/>
          </a:xfrm>
          <a:prstGeom prst="rect">
            <a:avLst/>
          </a:prstGeom>
          <a:noFill/>
          <a:ln w="9525">
            <a:noFill/>
            <a:miter lim="800000"/>
            <a:headEnd/>
            <a:tailEnd/>
          </a:ln>
        </p:spPr>
        <p:txBody>
          <a:bodyPr anchor="b"/>
          <a:lstStyle/>
          <a:p>
            <a:pPr algn="r"/>
            <a:fld id="{C99E2A74-AD47-4969-9E99-0568B4D26025}" type="slidenum">
              <a:rPr lang="it-IT" sz="1200">
                <a:latin typeface="Verdana" pitchFamily="34" charset="0"/>
                <a:ea typeface="ＭＳ Ｐゴシック" pitchFamily="34" charset="-128"/>
              </a:rPr>
              <a:pPr algn="r"/>
              <a:t>9</a:t>
            </a:fld>
            <a:endParaRPr lang="it-IT" sz="1200">
              <a:latin typeface="Verdana"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179814-9AEF-4496-96B2-F769F0EA779B}" type="slidenum">
              <a:rPr lang="it-IT">
                <a:latin typeface="Arial" charset="0"/>
                <a:ea typeface="ＭＳ Ｐゴシック" pitchFamily="34" charset="-128"/>
              </a:rPr>
              <a:pPr fontAlgn="base">
                <a:spcBef>
                  <a:spcPct val="0"/>
                </a:spcBef>
                <a:spcAft>
                  <a:spcPct val="0"/>
                </a:spcAft>
              </a:pPr>
              <a:t>10</a:t>
            </a:fld>
            <a:endParaRPr lang="it-IT">
              <a:latin typeface="Arial" charset="0"/>
              <a:ea typeface="ＭＳ Ｐゴシック" pitchFamily="34" charset="-128"/>
            </a:endParaRPr>
          </a:p>
        </p:txBody>
      </p:sp>
      <p:sp>
        <p:nvSpPr>
          <p:cNvPr id="3277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2" name="Segnaposto note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pPr>
            <a:endParaRPr lang="en-US" dirty="0" smtClean="0">
              <a:latin typeface="Arial" charset="0"/>
              <a:ea typeface="ＭＳ Ｐゴシック" pitchFamily="34" charset="-128"/>
            </a:endParaRPr>
          </a:p>
        </p:txBody>
      </p:sp>
      <p:sp>
        <p:nvSpPr>
          <p:cNvPr id="32773" name="Segnaposto numero diapositiva 3"/>
          <p:cNvSpPr txBox="1">
            <a:spLocks noGrp="1"/>
          </p:cNvSpPr>
          <p:nvPr/>
        </p:nvSpPr>
        <p:spPr bwMode="auto">
          <a:xfrm>
            <a:off x="3848645" y="9433106"/>
            <a:ext cx="2944283" cy="496570"/>
          </a:xfrm>
          <a:prstGeom prst="rect">
            <a:avLst/>
          </a:prstGeom>
          <a:noFill/>
          <a:ln w="9525">
            <a:noFill/>
            <a:miter lim="800000"/>
            <a:headEnd/>
            <a:tailEnd/>
          </a:ln>
        </p:spPr>
        <p:txBody>
          <a:bodyPr anchor="b"/>
          <a:lstStyle/>
          <a:p>
            <a:pPr algn="r"/>
            <a:fld id="{C99E2A74-AD47-4969-9E99-0568B4D26025}" type="slidenum">
              <a:rPr lang="it-IT" sz="1200">
                <a:latin typeface="Verdana" pitchFamily="34" charset="0"/>
                <a:ea typeface="ＭＳ Ｐゴシック" pitchFamily="34" charset="-128"/>
              </a:rPr>
              <a:pPr algn="r"/>
              <a:t>10</a:t>
            </a:fld>
            <a:endParaRPr lang="it-IT" sz="1200">
              <a:latin typeface="Verdana"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179814-9AEF-4496-96B2-F769F0EA779B}" type="slidenum">
              <a:rPr lang="it-IT">
                <a:latin typeface="Arial" charset="0"/>
                <a:ea typeface="ＭＳ Ｐゴシック" pitchFamily="34" charset="-128"/>
              </a:rPr>
              <a:pPr fontAlgn="base">
                <a:spcBef>
                  <a:spcPct val="0"/>
                </a:spcBef>
                <a:spcAft>
                  <a:spcPct val="0"/>
                </a:spcAft>
              </a:pPr>
              <a:t>11</a:t>
            </a:fld>
            <a:endParaRPr lang="it-IT">
              <a:latin typeface="Arial" charset="0"/>
              <a:ea typeface="ＭＳ Ｐゴシック" pitchFamily="34" charset="-128"/>
            </a:endParaRPr>
          </a:p>
        </p:txBody>
      </p:sp>
      <p:sp>
        <p:nvSpPr>
          <p:cNvPr id="3277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2" name="Segnaposto note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pPr>
            <a:r>
              <a:rPr lang="en-US" dirty="0" err="1" smtClean="0">
                <a:latin typeface="Arial" charset="0"/>
                <a:ea typeface="ＭＳ Ｐゴシック" pitchFamily="34" charset="-128"/>
              </a:rPr>
              <a:t>Parametri</a:t>
            </a:r>
            <a:r>
              <a:rPr lang="en-US" dirty="0" smtClean="0">
                <a:latin typeface="Arial" charset="0"/>
                <a:ea typeface="ＭＳ Ｐゴシック" pitchFamily="34" charset="-128"/>
              </a:rPr>
              <a:t> di </a:t>
            </a:r>
            <a:r>
              <a:rPr lang="en-US" dirty="0" err="1" smtClean="0">
                <a:latin typeface="Arial" charset="0"/>
                <a:ea typeface="ＭＳ Ｐゴシック" pitchFamily="34" charset="-128"/>
              </a:rPr>
              <a:t>tipologia</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forestale</a:t>
            </a:r>
            <a:r>
              <a:rPr lang="en-US" dirty="0" smtClean="0">
                <a:latin typeface="Arial" charset="0"/>
                <a:ea typeface="ＭＳ Ｐゴシック" pitchFamily="34" charset="-128"/>
              </a:rPr>
              <a:t> secondo la</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loro</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estensione</a:t>
            </a:r>
            <a:r>
              <a:rPr lang="en-US" dirty="0" smtClean="0">
                <a:latin typeface="Arial" charset="0"/>
                <a:ea typeface="ＭＳ Ｐゴシック" pitchFamily="34" charset="-128"/>
              </a:rPr>
              <a:t> </a:t>
            </a:r>
          </a:p>
        </p:txBody>
      </p:sp>
      <p:sp>
        <p:nvSpPr>
          <p:cNvPr id="32773" name="Segnaposto numero diapositiva 3"/>
          <p:cNvSpPr txBox="1">
            <a:spLocks noGrp="1"/>
          </p:cNvSpPr>
          <p:nvPr/>
        </p:nvSpPr>
        <p:spPr bwMode="auto">
          <a:xfrm>
            <a:off x="3848645" y="9433106"/>
            <a:ext cx="2944283" cy="496570"/>
          </a:xfrm>
          <a:prstGeom prst="rect">
            <a:avLst/>
          </a:prstGeom>
          <a:noFill/>
          <a:ln w="9525">
            <a:noFill/>
            <a:miter lim="800000"/>
            <a:headEnd/>
            <a:tailEnd/>
          </a:ln>
        </p:spPr>
        <p:txBody>
          <a:bodyPr anchor="b"/>
          <a:lstStyle/>
          <a:p>
            <a:pPr algn="r"/>
            <a:fld id="{C99E2A74-AD47-4969-9E99-0568B4D26025}" type="slidenum">
              <a:rPr lang="it-IT" sz="1200">
                <a:latin typeface="Verdana" pitchFamily="34" charset="0"/>
                <a:ea typeface="ＭＳ Ｐゴシック" pitchFamily="34" charset="-128"/>
              </a:rPr>
              <a:pPr algn="r"/>
              <a:t>11</a:t>
            </a:fld>
            <a:endParaRPr lang="it-IT" sz="1200">
              <a:latin typeface="Verdana"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179814-9AEF-4496-96B2-F769F0EA779B}" type="slidenum">
              <a:rPr lang="it-IT">
                <a:latin typeface="Arial" charset="0"/>
                <a:ea typeface="ＭＳ Ｐゴシック" pitchFamily="34" charset="-128"/>
              </a:rPr>
              <a:pPr fontAlgn="base">
                <a:spcBef>
                  <a:spcPct val="0"/>
                </a:spcBef>
                <a:spcAft>
                  <a:spcPct val="0"/>
                </a:spcAft>
              </a:pPr>
              <a:t>12</a:t>
            </a:fld>
            <a:endParaRPr lang="it-IT">
              <a:latin typeface="Arial" charset="0"/>
              <a:ea typeface="ＭＳ Ｐゴシック" pitchFamily="34" charset="-128"/>
            </a:endParaRPr>
          </a:p>
        </p:txBody>
      </p:sp>
      <p:sp>
        <p:nvSpPr>
          <p:cNvPr id="3277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2" name="Segnaposto note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pPr>
            <a:r>
              <a:rPr lang="en-US" dirty="0" smtClean="0">
                <a:latin typeface="Arial" charset="0"/>
                <a:ea typeface="ＭＳ Ｐゴシック" pitchFamily="34" charset="-128"/>
              </a:rPr>
              <a:t>A </a:t>
            </a:r>
            <a:r>
              <a:rPr lang="en-US" dirty="0" err="1" smtClean="0">
                <a:latin typeface="Arial" charset="0"/>
                <a:ea typeface="ＭＳ Ｐゴシック" pitchFamily="34" charset="-128"/>
              </a:rPr>
              <a:t>fronte</a:t>
            </a:r>
            <a:r>
              <a:rPr lang="en-US" dirty="0" smtClean="0">
                <a:latin typeface="Arial" charset="0"/>
                <a:ea typeface="ＭＳ Ｐゴシック" pitchFamily="34" charset="-128"/>
              </a:rPr>
              <a:t> di un </a:t>
            </a:r>
            <a:r>
              <a:rPr lang="en-US" dirty="0" err="1" smtClean="0">
                <a:latin typeface="Arial" charset="0"/>
                <a:ea typeface="ＭＳ Ｐゴシック" pitchFamily="34" charset="-128"/>
              </a:rPr>
              <a:t>processo</a:t>
            </a:r>
            <a:r>
              <a:rPr lang="en-US" dirty="0" smtClean="0">
                <a:latin typeface="Arial" charset="0"/>
                <a:ea typeface="ＭＳ Ｐゴシック" pitchFamily="34" charset="-128"/>
              </a:rPr>
              <a:t> di </a:t>
            </a:r>
            <a:r>
              <a:rPr lang="en-US" dirty="0" err="1" smtClean="0">
                <a:latin typeface="Arial" charset="0"/>
                <a:ea typeface="ＭＳ Ｐゴシック" pitchFamily="34" charset="-128"/>
              </a:rPr>
              <a:t>frammentazione</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ogni</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gruppo</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tassonomico</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reagisce</a:t>
            </a:r>
            <a:r>
              <a:rPr lang="en-US" dirty="0" smtClean="0">
                <a:latin typeface="Arial" charset="0"/>
                <a:ea typeface="ＭＳ Ｐゴシック" pitchFamily="34" charset="-128"/>
              </a:rPr>
              <a:t> in </a:t>
            </a:r>
            <a:r>
              <a:rPr lang="en-US" dirty="0" err="1" smtClean="0">
                <a:latin typeface="Arial" charset="0"/>
                <a:ea typeface="ＭＳ Ｐゴシック" pitchFamily="34" charset="-128"/>
              </a:rPr>
              <a:t>maniera</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differente</a:t>
            </a:r>
            <a:r>
              <a:rPr lang="en-US" baseline="0" dirty="0" smtClean="0">
                <a:latin typeface="Arial" charset="0"/>
                <a:ea typeface="ＭＳ Ｐゴシック" pitchFamily="34" charset="-128"/>
              </a:rPr>
              <a:t>. </a:t>
            </a:r>
          </a:p>
          <a:p>
            <a:pPr marL="171450" indent="-171450">
              <a:spcBef>
                <a:spcPct val="0"/>
              </a:spcBef>
            </a:pPr>
            <a:endParaRPr lang="en-US" baseline="0" dirty="0" smtClean="0">
              <a:latin typeface="Arial" charset="0"/>
              <a:ea typeface="ＭＳ Ｐゴシック" pitchFamily="34" charset="-128"/>
            </a:endParaRPr>
          </a:p>
          <a:p>
            <a:pPr marL="171450" indent="-171450">
              <a:spcBef>
                <a:spcPct val="0"/>
              </a:spcBef>
            </a:pPr>
            <a:r>
              <a:rPr lang="en-US" baseline="0" dirty="0" smtClean="0">
                <a:latin typeface="Arial" charset="0"/>
                <a:ea typeface="ＭＳ Ｐゴシック" pitchFamily="34" charset="-128"/>
              </a:rPr>
              <a:t>La </a:t>
            </a:r>
            <a:r>
              <a:rPr lang="en-US" baseline="0" dirty="0" err="1" smtClean="0">
                <a:latin typeface="Arial" charset="0"/>
                <a:ea typeface="ＭＳ Ｐゴシック" pitchFamily="34" charset="-128"/>
              </a:rPr>
              <a:t>quantificazione</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dei</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processi</a:t>
            </a:r>
            <a:r>
              <a:rPr lang="en-US" baseline="0" dirty="0" smtClean="0">
                <a:latin typeface="Arial" charset="0"/>
                <a:ea typeface="ＭＳ Ｐゴシック" pitchFamily="34" charset="-128"/>
              </a:rPr>
              <a:t> di </a:t>
            </a:r>
            <a:r>
              <a:rPr lang="en-US" baseline="0" dirty="0" err="1" smtClean="0">
                <a:latin typeface="Arial" charset="0"/>
                <a:ea typeface="ＭＳ Ｐゴシック" pitchFamily="34" charset="-128"/>
              </a:rPr>
              <a:t>frammentazione</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si</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basa</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su</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tecnologie</a:t>
            </a:r>
            <a:r>
              <a:rPr lang="en-US" baseline="0" dirty="0" smtClean="0">
                <a:latin typeface="Arial" charset="0"/>
                <a:ea typeface="ＭＳ Ｐゴシック" pitchFamily="34" charset="-128"/>
              </a:rPr>
              <a:t> RS, GIS, </a:t>
            </a:r>
            <a:r>
              <a:rPr lang="en-US" baseline="0" dirty="0" err="1" smtClean="0">
                <a:latin typeface="Arial" charset="0"/>
                <a:ea typeface="ＭＳ Ｐゴシック" pitchFamily="34" charset="-128"/>
              </a:rPr>
              <a:t>mappe</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suolo</a:t>
            </a:r>
            <a:r>
              <a:rPr lang="en-US" baseline="0" dirty="0" smtClean="0">
                <a:latin typeface="Arial" charset="0"/>
                <a:ea typeface="ＭＳ Ｐゴシック" pitchFamily="34" charset="-128"/>
              </a:rPr>
              <a:t> e </a:t>
            </a:r>
            <a:r>
              <a:rPr lang="en-US" baseline="0" dirty="0" err="1" smtClean="0">
                <a:latin typeface="Arial" charset="0"/>
                <a:ea typeface="ＭＳ Ｐゴシック" pitchFamily="34" charset="-128"/>
              </a:rPr>
              <a:t>vegetazione</a:t>
            </a:r>
            <a:r>
              <a:rPr lang="en-US" baseline="0" dirty="0" smtClean="0">
                <a:latin typeface="Arial" charset="0"/>
                <a:ea typeface="ＭＳ Ｐゴシック" pitchFamily="34" charset="-128"/>
              </a:rPr>
              <a:t> e software in </a:t>
            </a:r>
            <a:r>
              <a:rPr lang="en-US" baseline="0" dirty="0" err="1" smtClean="0">
                <a:latin typeface="Arial" charset="0"/>
                <a:ea typeface="ＭＳ Ｐゴシック" pitchFamily="34" charset="-128"/>
              </a:rPr>
              <a:t>grado</a:t>
            </a:r>
            <a:r>
              <a:rPr lang="en-US" baseline="0" dirty="0" smtClean="0">
                <a:latin typeface="Arial" charset="0"/>
                <a:ea typeface="ＭＳ Ｐゴシック" pitchFamily="34" charset="-128"/>
              </a:rPr>
              <a:t> di </a:t>
            </a:r>
            <a:r>
              <a:rPr lang="en-US" baseline="0" dirty="0" err="1" smtClean="0">
                <a:latin typeface="Arial" charset="0"/>
                <a:ea typeface="ＭＳ Ｐゴシック" pitchFamily="34" charset="-128"/>
              </a:rPr>
              <a:t>calcolare</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tutta</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una</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serie</a:t>
            </a:r>
            <a:r>
              <a:rPr lang="en-US" baseline="0" dirty="0" smtClean="0">
                <a:latin typeface="Arial" charset="0"/>
                <a:ea typeface="ＭＳ Ｐゴシック" pitchFamily="34" charset="-128"/>
              </a:rPr>
              <a:t> di </a:t>
            </a:r>
            <a:r>
              <a:rPr lang="en-US" baseline="0" dirty="0" err="1" smtClean="0">
                <a:latin typeface="Arial" charset="0"/>
                <a:ea typeface="ＭＳ Ｐゴシック" pitchFamily="34" charset="-128"/>
              </a:rPr>
              <a:t>indicatori</a:t>
            </a:r>
            <a:r>
              <a:rPr lang="en-US" baseline="0" dirty="0" smtClean="0">
                <a:latin typeface="Arial" charset="0"/>
                <a:ea typeface="ＭＳ Ｐゴシック" pitchFamily="34" charset="-128"/>
              </a:rPr>
              <a:t>. </a:t>
            </a:r>
          </a:p>
          <a:p>
            <a:pPr marL="171450" indent="-171450">
              <a:spcBef>
                <a:spcPct val="0"/>
              </a:spcBef>
            </a:pPr>
            <a:r>
              <a:rPr lang="en-US" baseline="0" dirty="0" err="1" smtClean="0">
                <a:latin typeface="Arial" charset="0"/>
                <a:ea typeface="ＭＳ Ｐゴシック" pitchFamily="34" charset="-128"/>
              </a:rPr>
              <a:t>Mappa</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vegetazione</a:t>
            </a:r>
            <a:r>
              <a:rPr lang="en-US" baseline="0" dirty="0" smtClean="0">
                <a:latin typeface="Arial" charset="0"/>
                <a:ea typeface="ＭＳ Ｐゴシック" pitchFamily="34" charset="-128"/>
              </a:rPr>
              <a:t> JICA </a:t>
            </a:r>
            <a:r>
              <a:rPr lang="en-US" baseline="0" dirty="0" err="1" smtClean="0">
                <a:latin typeface="Arial" charset="0"/>
                <a:ea typeface="ＭＳ Ｐゴシック" pitchFamily="34" charset="-128"/>
              </a:rPr>
              <a:t>ottenuta</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attraverso</a:t>
            </a:r>
            <a:r>
              <a:rPr lang="en-US" baseline="0" dirty="0" smtClean="0">
                <a:latin typeface="Arial" charset="0"/>
                <a:ea typeface="ＭＳ Ｐゴシック" pitchFamily="34" charset="-128"/>
              </a:rPr>
              <a:t> la </a:t>
            </a:r>
            <a:r>
              <a:rPr lang="en-US" baseline="0" dirty="0" err="1" smtClean="0">
                <a:latin typeface="Arial" charset="0"/>
                <a:ea typeface="ＭＳ Ｐゴシック" pitchFamily="34" charset="-128"/>
              </a:rPr>
              <a:t>classificazione</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assistita</a:t>
            </a:r>
            <a:r>
              <a:rPr lang="en-US" baseline="0" dirty="0" smtClean="0">
                <a:latin typeface="Arial" charset="0"/>
                <a:ea typeface="ＭＳ Ｐゴシック" pitchFamily="34" charset="-128"/>
              </a:rPr>
              <a:t> da </a:t>
            </a:r>
            <a:r>
              <a:rPr lang="en-US" baseline="0" dirty="0" err="1" smtClean="0">
                <a:latin typeface="Arial" charset="0"/>
                <a:ea typeface="ＭＳ Ｐゴシック" pitchFamily="34" charset="-128"/>
              </a:rPr>
              <a:t>operatore</a:t>
            </a:r>
            <a:r>
              <a:rPr lang="en-US" baseline="0" dirty="0" smtClean="0">
                <a:latin typeface="Arial" charset="0"/>
                <a:ea typeface="ＭＳ Ｐゴシック" pitchFamily="34" charset="-128"/>
              </a:rPr>
              <a:t>, di </a:t>
            </a:r>
            <a:r>
              <a:rPr lang="en-US" baseline="0" dirty="0" err="1" smtClean="0">
                <a:latin typeface="Arial" charset="0"/>
                <a:ea typeface="ＭＳ Ｐゴシック" pitchFamily="34" charset="-128"/>
              </a:rPr>
              <a:t>immagini</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satellitari</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Rapideye</a:t>
            </a:r>
            <a:r>
              <a:rPr lang="en-US" baseline="0" dirty="0" smtClean="0">
                <a:latin typeface="Arial" charset="0"/>
                <a:ea typeface="ＭＳ Ｐゴシック" pitchFamily="34" charset="-128"/>
              </a:rPr>
              <a:t> ad </a:t>
            </a:r>
            <a:r>
              <a:rPr lang="en-US" baseline="0" dirty="0" err="1" smtClean="0">
                <a:latin typeface="Arial" charset="0"/>
                <a:ea typeface="ＭＳ Ｐゴシック" pitchFamily="34" charset="-128"/>
              </a:rPr>
              <a:t>alta</a:t>
            </a:r>
            <a:r>
              <a:rPr lang="en-US" baseline="0" dirty="0" smtClean="0">
                <a:latin typeface="Arial" charset="0"/>
                <a:ea typeface="ＭＳ Ｐゴシック" pitchFamily="34" charset="-128"/>
              </a:rPr>
              <a:t> </a:t>
            </a:r>
            <a:r>
              <a:rPr lang="en-US" baseline="0" dirty="0" err="1" smtClean="0">
                <a:latin typeface="Arial" charset="0"/>
                <a:ea typeface="ＭＳ Ｐゴシック" pitchFamily="34" charset="-128"/>
              </a:rPr>
              <a:t>risoluzione</a:t>
            </a:r>
            <a:r>
              <a:rPr lang="en-US" baseline="0" dirty="0" smtClean="0">
                <a:latin typeface="Arial" charset="0"/>
                <a:ea typeface="ＭＳ Ｐゴシック" pitchFamily="34" charset="-128"/>
              </a:rPr>
              <a:t> (5m)</a:t>
            </a:r>
            <a:endParaRPr lang="en-US" dirty="0" smtClean="0">
              <a:latin typeface="Arial" charset="0"/>
              <a:ea typeface="ＭＳ Ｐゴシック" pitchFamily="34" charset="-128"/>
            </a:endParaRPr>
          </a:p>
        </p:txBody>
      </p:sp>
      <p:sp>
        <p:nvSpPr>
          <p:cNvPr id="32773" name="Segnaposto numero diapositiva 3"/>
          <p:cNvSpPr txBox="1">
            <a:spLocks noGrp="1"/>
          </p:cNvSpPr>
          <p:nvPr/>
        </p:nvSpPr>
        <p:spPr bwMode="auto">
          <a:xfrm>
            <a:off x="3848645" y="9433106"/>
            <a:ext cx="2944283" cy="496570"/>
          </a:xfrm>
          <a:prstGeom prst="rect">
            <a:avLst/>
          </a:prstGeom>
          <a:noFill/>
          <a:ln w="9525">
            <a:noFill/>
            <a:miter lim="800000"/>
            <a:headEnd/>
            <a:tailEnd/>
          </a:ln>
        </p:spPr>
        <p:txBody>
          <a:bodyPr anchor="b"/>
          <a:lstStyle/>
          <a:p>
            <a:pPr algn="r"/>
            <a:fld id="{C99E2A74-AD47-4969-9E99-0568B4D26025}" type="slidenum">
              <a:rPr lang="it-IT" sz="1200">
                <a:latin typeface="Verdana" pitchFamily="34" charset="0"/>
                <a:ea typeface="ＭＳ Ｐゴシック" pitchFamily="34" charset="-128"/>
              </a:rPr>
              <a:pPr algn="r"/>
              <a:t>12</a:t>
            </a:fld>
            <a:endParaRPr lang="it-IT" sz="1200">
              <a:latin typeface="Verdana"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179814-9AEF-4496-96B2-F769F0EA779B}" type="slidenum">
              <a:rPr lang="it-IT">
                <a:latin typeface="Arial" charset="0"/>
                <a:ea typeface="ＭＳ Ｐゴシック" pitchFamily="34" charset="-128"/>
              </a:rPr>
              <a:pPr fontAlgn="base">
                <a:spcBef>
                  <a:spcPct val="0"/>
                </a:spcBef>
                <a:spcAft>
                  <a:spcPct val="0"/>
                </a:spcAft>
              </a:pPr>
              <a:t>13</a:t>
            </a:fld>
            <a:endParaRPr lang="it-IT">
              <a:latin typeface="Arial" charset="0"/>
              <a:ea typeface="ＭＳ Ｐゴシック" pitchFamily="34" charset="-128"/>
            </a:endParaRPr>
          </a:p>
        </p:txBody>
      </p:sp>
      <p:sp>
        <p:nvSpPr>
          <p:cNvPr id="3277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2" name="Segnaposto note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pPr>
            <a:r>
              <a:rPr lang="en-US" dirty="0" smtClean="0">
                <a:latin typeface="Arial" charset="0"/>
                <a:ea typeface="ＭＳ Ｐゴシック" pitchFamily="34" charset="-128"/>
              </a:rPr>
              <a:t>SPECIE NON</a:t>
            </a:r>
            <a:r>
              <a:rPr lang="en-US" baseline="0" dirty="0" smtClean="0">
                <a:latin typeface="Arial" charset="0"/>
                <a:ea typeface="ＭＳ Ｐゴシック" pitchFamily="34" charset="-128"/>
              </a:rPr>
              <a:t> ARBOREE</a:t>
            </a:r>
            <a:endParaRPr lang="en-US" dirty="0" smtClean="0">
              <a:latin typeface="Arial" charset="0"/>
              <a:ea typeface="ＭＳ Ｐゴシック" pitchFamily="34" charset="-128"/>
            </a:endParaRPr>
          </a:p>
          <a:p>
            <a:pPr marL="171450" indent="-171450">
              <a:spcBef>
                <a:spcPct val="0"/>
              </a:spcBef>
            </a:pPr>
            <a:endParaRPr lang="en-US" dirty="0" smtClean="0">
              <a:latin typeface="Arial" charset="0"/>
              <a:ea typeface="ＭＳ Ｐゴシック" pitchFamily="34" charset="-128"/>
            </a:endParaRPr>
          </a:p>
          <a:p>
            <a:pPr marL="171450" indent="-171450">
              <a:spcBef>
                <a:spcPct val="0"/>
              </a:spcBef>
            </a:pPr>
            <a:r>
              <a:rPr lang="en-US" dirty="0" smtClean="0">
                <a:latin typeface="Arial" charset="0"/>
                <a:ea typeface="ＭＳ Ｐゴシック" pitchFamily="34" charset="-128"/>
              </a:rPr>
              <a:t>DISPOSIZIONE DEL FOGLIAME</a:t>
            </a:r>
          </a:p>
        </p:txBody>
      </p:sp>
      <p:sp>
        <p:nvSpPr>
          <p:cNvPr id="32773" name="Segnaposto numero diapositiva 3"/>
          <p:cNvSpPr txBox="1">
            <a:spLocks noGrp="1"/>
          </p:cNvSpPr>
          <p:nvPr/>
        </p:nvSpPr>
        <p:spPr bwMode="auto">
          <a:xfrm>
            <a:off x="3848645" y="9433106"/>
            <a:ext cx="2944283" cy="496570"/>
          </a:xfrm>
          <a:prstGeom prst="rect">
            <a:avLst/>
          </a:prstGeom>
          <a:noFill/>
          <a:ln w="9525">
            <a:noFill/>
            <a:miter lim="800000"/>
            <a:headEnd/>
            <a:tailEnd/>
          </a:ln>
        </p:spPr>
        <p:txBody>
          <a:bodyPr anchor="b"/>
          <a:lstStyle/>
          <a:p>
            <a:pPr algn="r"/>
            <a:fld id="{C99E2A74-AD47-4969-9E99-0568B4D26025}" type="slidenum">
              <a:rPr lang="it-IT" sz="1200">
                <a:latin typeface="Verdana" pitchFamily="34" charset="0"/>
                <a:ea typeface="ＭＳ Ｐゴシック" pitchFamily="34" charset="-128"/>
              </a:rPr>
              <a:pPr algn="r"/>
              <a:t>13</a:t>
            </a:fld>
            <a:endParaRPr lang="it-IT" sz="1200">
              <a:latin typeface="Verdana"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179814-9AEF-4496-96B2-F769F0EA779B}" type="slidenum">
              <a:rPr lang="it-IT">
                <a:latin typeface="Arial" charset="0"/>
                <a:ea typeface="ＭＳ Ｐゴシック" pitchFamily="34" charset="-128"/>
              </a:rPr>
              <a:pPr fontAlgn="base">
                <a:spcBef>
                  <a:spcPct val="0"/>
                </a:spcBef>
                <a:spcAft>
                  <a:spcPct val="0"/>
                </a:spcAft>
              </a:pPr>
              <a:t>14</a:t>
            </a:fld>
            <a:endParaRPr lang="it-IT">
              <a:latin typeface="Arial" charset="0"/>
              <a:ea typeface="ＭＳ Ｐゴシック" pitchFamily="34" charset="-128"/>
            </a:endParaRPr>
          </a:p>
        </p:txBody>
      </p:sp>
      <p:sp>
        <p:nvSpPr>
          <p:cNvPr id="3277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2" name="Segnaposto note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pPr>
            <a:endParaRPr lang="en-US" dirty="0" smtClean="0">
              <a:latin typeface="Arial" charset="0"/>
              <a:ea typeface="ＭＳ Ｐゴシック" pitchFamily="34" charset="-128"/>
            </a:endParaRPr>
          </a:p>
        </p:txBody>
      </p:sp>
      <p:sp>
        <p:nvSpPr>
          <p:cNvPr id="32773" name="Segnaposto numero diapositiva 3"/>
          <p:cNvSpPr txBox="1">
            <a:spLocks noGrp="1"/>
          </p:cNvSpPr>
          <p:nvPr/>
        </p:nvSpPr>
        <p:spPr bwMode="auto">
          <a:xfrm>
            <a:off x="3848645" y="9433106"/>
            <a:ext cx="2944283" cy="496570"/>
          </a:xfrm>
          <a:prstGeom prst="rect">
            <a:avLst/>
          </a:prstGeom>
          <a:noFill/>
          <a:ln w="9525">
            <a:noFill/>
            <a:miter lim="800000"/>
            <a:headEnd/>
            <a:tailEnd/>
          </a:ln>
        </p:spPr>
        <p:txBody>
          <a:bodyPr anchor="b"/>
          <a:lstStyle/>
          <a:p>
            <a:pPr algn="r"/>
            <a:fld id="{C99E2A74-AD47-4969-9E99-0568B4D26025}" type="slidenum">
              <a:rPr lang="it-IT" sz="1200">
                <a:latin typeface="Verdana" pitchFamily="34" charset="0"/>
                <a:ea typeface="ＭＳ Ｐゴシック" pitchFamily="34" charset="-128"/>
              </a:rPr>
              <a:pPr algn="r"/>
              <a:t>14</a:t>
            </a:fld>
            <a:endParaRPr lang="it-IT" sz="1200">
              <a:latin typeface="Verdana"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179814-9AEF-4496-96B2-F769F0EA779B}" type="slidenum">
              <a:rPr lang="it-IT">
                <a:latin typeface="Arial" charset="0"/>
                <a:ea typeface="ＭＳ Ｐゴシック" pitchFamily="34" charset="-128"/>
              </a:rPr>
              <a:pPr fontAlgn="base">
                <a:spcBef>
                  <a:spcPct val="0"/>
                </a:spcBef>
                <a:spcAft>
                  <a:spcPct val="0"/>
                </a:spcAft>
              </a:pPr>
              <a:t>15</a:t>
            </a:fld>
            <a:endParaRPr lang="it-IT">
              <a:latin typeface="Arial" charset="0"/>
              <a:ea typeface="ＭＳ Ｐゴシック" pitchFamily="34" charset="-128"/>
            </a:endParaRPr>
          </a:p>
        </p:txBody>
      </p:sp>
      <p:sp>
        <p:nvSpPr>
          <p:cNvPr id="3277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2" name="Segnaposto note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pPr>
            <a:r>
              <a:rPr lang="en-US" dirty="0" err="1" smtClean="0">
                <a:latin typeface="Arial" charset="0"/>
                <a:ea typeface="ＭＳ Ｐゴシック" pitchFamily="34" charset="-128"/>
              </a:rPr>
              <a:t>Superplots</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identificati</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mediante</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stratificazione</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utilizzando</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gli</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stessi</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parametri</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definiti</a:t>
            </a:r>
            <a:r>
              <a:rPr lang="en-US" dirty="0" smtClean="0">
                <a:latin typeface="Arial" charset="0"/>
                <a:ea typeface="ＭＳ Ｐゴシック" pitchFamily="34" charset="-128"/>
              </a:rPr>
              <a:t> per I 1000 cluster</a:t>
            </a:r>
          </a:p>
          <a:p>
            <a:pPr marL="171450" indent="-171450">
              <a:spcBef>
                <a:spcPct val="0"/>
              </a:spcBef>
            </a:pPr>
            <a:endParaRPr lang="en-US" dirty="0" smtClean="0">
              <a:latin typeface="Arial" charset="0"/>
              <a:ea typeface="ＭＳ Ｐゴシック" pitchFamily="34" charset="-128"/>
            </a:endParaRPr>
          </a:p>
          <a:p>
            <a:pPr marL="171450" indent="-171450">
              <a:spcBef>
                <a:spcPct val="0"/>
              </a:spcBef>
            </a:pPr>
            <a:r>
              <a:rPr lang="en-US" dirty="0" err="1" smtClean="0">
                <a:latin typeface="Arial" charset="0"/>
                <a:ea typeface="ＭＳ Ｐゴシック" pitchFamily="34" charset="-128"/>
              </a:rPr>
              <a:t>Campioni</a:t>
            </a:r>
            <a:r>
              <a:rPr lang="en-US" dirty="0" smtClean="0">
                <a:latin typeface="Arial" charset="0"/>
                <a:ea typeface="ＭＳ Ｐゴシック" pitchFamily="34" charset="-128"/>
              </a:rPr>
              <a:t> con </a:t>
            </a:r>
            <a:r>
              <a:rPr lang="en-US" dirty="0" err="1" smtClean="0">
                <a:latin typeface="Arial" charset="0"/>
                <a:ea typeface="ＭＳ Ｐゴシック" pitchFamily="34" charset="-128"/>
              </a:rPr>
              <a:t>tutte</a:t>
            </a:r>
            <a:r>
              <a:rPr lang="en-US" dirty="0" smtClean="0">
                <a:latin typeface="Arial" charset="0"/>
                <a:ea typeface="ＭＳ Ｐゴシック" pitchFamily="34" charset="-128"/>
              </a:rPr>
              <a:t> le </a:t>
            </a:r>
            <a:r>
              <a:rPr lang="en-US" dirty="0" err="1" smtClean="0">
                <a:latin typeface="Arial" charset="0"/>
                <a:ea typeface="ＭＳ Ｐゴシック" pitchFamily="34" charset="-128"/>
              </a:rPr>
              <a:t>caratteristiche</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necessarie</a:t>
            </a:r>
            <a:r>
              <a:rPr lang="en-US" dirty="0" smtClean="0">
                <a:latin typeface="Arial" charset="0"/>
                <a:ea typeface="ＭＳ Ｐゴシック" pitchFamily="34" charset="-128"/>
              </a:rPr>
              <a:t> per la </a:t>
            </a:r>
            <a:r>
              <a:rPr lang="en-US" dirty="0" err="1" smtClean="0">
                <a:latin typeface="Arial" charset="0"/>
                <a:ea typeface="ＭＳ Ｐゴシック" pitchFamily="34" charset="-128"/>
              </a:rPr>
              <a:t>loro</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identificazione</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fiori</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frutti</a:t>
            </a:r>
            <a:r>
              <a:rPr lang="en-US" dirty="0" smtClean="0">
                <a:latin typeface="Arial" charset="0"/>
                <a:ea typeface="ＭＳ Ｐゴシック" pitchFamily="34" charset="-128"/>
              </a:rPr>
              <a:t> e </a:t>
            </a:r>
            <a:r>
              <a:rPr lang="en-US" dirty="0" err="1" smtClean="0">
                <a:latin typeface="Arial" charset="0"/>
                <a:ea typeface="ＭＳ Ｐゴシック" pitchFamily="34" charset="-128"/>
              </a:rPr>
              <a:t>fogliame</a:t>
            </a:r>
            <a:r>
              <a:rPr lang="en-US" dirty="0" smtClean="0">
                <a:latin typeface="Arial" charset="0"/>
                <a:ea typeface="ＭＳ Ｐゴシック" pitchFamily="34" charset="-128"/>
              </a:rPr>
              <a:t>. </a:t>
            </a:r>
          </a:p>
          <a:p>
            <a:pPr marL="171450" indent="-171450">
              <a:spcBef>
                <a:spcPct val="0"/>
              </a:spcBef>
            </a:pPr>
            <a:endParaRPr lang="en-US" dirty="0" smtClean="0">
              <a:latin typeface="Arial" charset="0"/>
              <a:ea typeface="ＭＳ Ｐゴシック" pitchFamily="34" charset="-128"/>
            </a:endParaRPr>
          </a:p>
          <a:p>
            <a:pPr marL="171450" marR="0" indent="-171450" algn="l" defTabSz="914400" rtl="0" eaLnBrk="1" fontAlgn="base" latinLnBrk="0" hangingPunct="1">
              <a:lnSpc>
                <a:spcPct val="100000"/>
              </a:lnSpc>
              <a:spcBef>
                <a:spcPct val="0"/>
              </a:spcBef>
              <a:spcAft>
                <a:spcPct val="0"/>
              </a:spcAft>
              <a:buClrTx/>
              <a:buSzTx/>
              <a:buFontTx/>
              <a:buNone/>
              <a:tabLst/>
              <a:defRPr/>
            </a:pPr>
            <a:r>
              <a:rPr lang="en-US" sz="1200" b="0" kern="1200" dirty="0" err="1" smtClean="0">
                <a:solidFill>
                  <a:schemeClr val="tx1"/>
                </a:solidFill>
                <a:effectLst/>
                <a:latin typeface="+mn-lt"/>
                <a:ea typeface="+mn-ea"/>
                <a:cs typeface="+mn-cs"/>
              </a:rPr>
              <a:t>Indici</a:t>
            </a:r>
            <a:r>
              <a:rPr lang="en-US" sz="1200" b="0" kern="1200" dirty="0" smtClean="0">
                <a:solidFill>
                  <a:schemeClr val="tx1"/>
                </a:solidFill>
                <a:effectLst/>
                <a:latin typeface="+mn-lt"/>
                <a:ea typeface="+mn-ea"/>
                <a:cs typeface="+mn-cs"/>
              </a:rPr>
              <a:t> non </a:t>
            </a:r>
            <a:r>
              <a:rPr lang="en-US" sz="1200" b="0" kern="1200" dirty="0" err="1" smtClean="0">
                <a:solidFill>
                  <a:schemeClr val="tx1"/>
                </a:solidFill>
                <a:effectLst/>
                <a:latin typeface="+mn-lt"/>
                <a:ea typeface="+mn-ea"/>
                <a:cs typeface="+mn-cs"/>
              </a:rPr>
              <a:t>parametrici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stima</a:t>
            </a:r>
            <a:r>
              <a:rPr lang="en-US" sz="1200" b="0" kern="1200" dirty="0" smtClean="0">
                <a:solidFill>
                  <a:schemeClr val="tx1"/>
                </a:solidFill>
                <a:effectLst/>
                <a:latin typeface="+mn-lt"/>
                <a:ea typeface="+mn-ea"/>
                <a:cs typeface="+mn-cs"/>
              </a:rPr>
              <a:t> del </a:t>
            </a:r>
            <a:r>
              <a:rPr lang="en-US" sz="1200" b="0" kern="1200" dirty="0" err="1" smtClean="0">
                <a:solidFill>
                  <a:schemeClr val="tx1"/>
                </a:solidFill>
                <a:effectLst/>
                <a:latin typeface="+mn-lt"/>
                <a:ea typeface="+mn-ea"/>
                <a:cs typeface="+mn-cs"/>
              </a:rPr>
              <a:t>numero</a:t>
            </a:r>
            <a:r>
              <a:rPr lang="en-US" sz="1200" b="0" kern="1200" dirty="0" smtClean="0">
                <a:solidFill>
                  <a:schemeClr val="tx1"/>
                </a:solidFill>
                <a:effectLst/>
                <a:latin typeface="+mn-lt"/>
                <a:ea typeface="+mn-ea"/>
                <a:cs typeface="+mn-cs"/>
              </a:rPr>
              <a:t> di specie </a:t>
            </a:r>
            <a:r>
              <a:rPr lang="en-US" sz="1200" b="0" kern="1200" dirty="0" err="1" smtClean="0">
                <a:solidFill>
                  <a:schemeClr val="tx1"/>
                </a:solidFill>
                <a:effectLst/>
                <a:latin typeface="+mn-lt"/>
                <a:ea typeface="+mn-ea"/>
                <a:cs typeface="+mn-cs"/>
              </a:rPr>
              <a:t>totale</a:t>
            </a:r>
            <a:r>
              <a:rPr lang="en-US" sz="1200" b="0" kern="1200" dirty="0" smtClean="0">
                <a:solidFill>
                  <a:schemeClr val="tx1"/>
                </a:solidFill>
                <a:effectLst/>
                <a:latin typeface="+mn-lt"/>
                <a:ea typeface="+mn-ea"/>
                <a:cs typeface="+mn-cs"/>
              </a:rPr>
              <a:t> è </a:t>
            </a:r>
            <a:r>
              <a:rPr lang="en-US" sz="1200" b="0" kern="1200" dirty="0" err="1" smtClean="0">
                <a:solidFill>
                  <a:schemeClr val="tx1"/>
                </a:solidFill>
                <a:effectLst/>
                <a:latin typeface="+mn-lt"/>
                <a:ea typeface="+mn-ea"/>
                <a:cs typeface="+mn-cs"/>
              </a:rPr>
              <a:t>basato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sulla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frequenza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delle</a:t>
            </a:r>
            <a:r>
              <a:rPr lang="en-US" sz="1200" b="0" kern="1200" dirty="0" smtClean="0">
                <a:solidFill>
                  <a:schemeClr val="tx1"/>
                </a:solidFill>
                <a:effectLst/>
                <a:latin typeface="+mn-lt"/>
                <a:ea typeface="+mn-ea"/>
                <a:cs typeface="+mn-cs"/>
              </a:rPr>
              <a:t> specie </a:t>
            </a:r>
            <a:r>
              <a:rPr lang="en-US" sz="1200" b="0" kern="1200" dirty="0" err="1" smtClean="0">
                <a:solidFill>
                  <a:schemeClr val="tx1"/>
                </a:solidFill>
                <a:effectLst/>
                <a:latin typeface="+mn-lt"/>
                <a:ea typeface="+mn-ea"/>
                <a:cs typeface="+mn-cs"/>
              </a:rPr>
              <a:t>rar</a:t>
            </a:r>
            <a:r>
              <a:rPr lang="en-US" sz="1200" b="0" kern="1200" dirty="0" smtClean="0">
                <a:solidFill>
                  <a:schemeClr val="tx1"/>
                </a:solidFill>
                <a:effectLst/>
                <a:latin typeface="+mn-lt"/>
                <a:ea typeface="+mn-ea"/>
                <a:cs typeface="+mn-cs"/>
              </a:rPr>
              <a:t> </a:t>
            </a:r>
            <a:endParaRPr lang="en-US" dirty="0" smtClean="0"/>
          </a:p>
          <a:p>
            <a:pPr marL="171450" indent="-171450">
              <a:spcBef>
                <a:spcPct val="0"/>
              </a:spcBef>
            </a:pPr>
            <a:endParaRPr lang="en-US" dirty="0" smtClean="0">
              <a:latin typeface="Arial" charset="0"/>
              <a:ea typeface="ＭＳ Ｐゴシック" pitchFamily="34" charset="-128"/>
            </a:endParaRPr>
          </a:p>
        </p:txBody>
      </p:sp>
      <p:sp>
        <p:nvSpPr>
          <p:cNvPr id="32773" name="Segnaposto numero diapositiva 3"/>
          <p:cNvSpPr txBox="1">
            <a:spLocks noGrp="1"/>
          </p:cNvSpPr>
          <p:nvPr/>
        </p:nvSpPr>
        <p:spPr bwMode="auto">
          <a:xfrm>
            <a:off x="3848645" y="9433106"/>
            <a:ext cx="2944283" cy="496570"/>
          </a:xfrm>
          <a:prstGeom prst="rect">
            <a:avLst/>
          </a:prstGeom>
          <a:noFill/>
          <a:ln w="9525">
            <a:noFill/>
            <a:miter lim="800000"/>
            <a:headEnd/>
            <a:tailEnd/>
          </a:ln>
        </p:spPr>
        <p:txBody>
          <a:bodyPr anchor="b"/>
          <a:lstStyle/>
          <a:p>
            <a:pPr algn="r"/>
            <a:fld id="{C99E2A74-AD47-4969-9E99-0568B4D26025}" type="slidenum">
              <a:rPr lang="it-IT" sz="1200">
                <a:latin typeface="Verdana" pitchFamily="34" charset="0"/>
                <a:ea typeface="ＭＳ Ｐゴシック" pitchFamily="34" charset="-128"/>
              </a:rPr>
              <a:pPr algn="r"/>
              <a:t>15</a:t>
            </a:fld>
            <a:endParaRPr lang="it-IT" sz="1200">
              <a:latin typeface="Verdana"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Calibri"/>
              </a:defRPr>
            </a:lvl1pPr>
          </a:lstStyle>
          <a:p>
            <a:r>
              <a:rPr lang="da-DK" dirty="0" smtClean="0"/>
              <a:t>Klik for at redigere i masteren</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fld id="{A299076F-B28A-4DA9-875C-15C5170C620F}" type="datetime1">
              <a:rPr lang="da-DK"/>
              <a:pPr>
                <a:defRPr/>
              </a:pPr>
              <a:t>30/04/15</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endParaRPr lang="nb-NO"/>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fld id="{85E9594A-8653-4B9D-8712-E4B57B3AA270}" type="slidenum">
              <a:rPr lang="da-DK"/>
              <a:pPr>
                <a:defRPr/>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Calibri"/>
              </a:defRPr>
            </a:lvl1pPr>
          </a:lstStyle>
          <a:p>
            <a:r>
              <a:rPr lang="da-DK" dirty="0" smtClean="0"/>
              <a:t>Klik for at redigere i masteren</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fld id="{8F2AA12B-F22F-4436-B46B-CDEC949ED7F1}" type="datetime1">
              <a:rPr lang="da-DK"/>
              <a:pPr>
                <a:defRPr/>
              </a:pPr>
              <a:t>30/04/15</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endParaRPr lang="nb-NO"/>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fld id="{A4D4661F-3B56-4B08-9B70-570DAA69BD66}" type="slidenum">
              <a:rPr lang="da-DK"/>
              <a:pPr>
                <a:defRPr/>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it-IT">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CC1599F-247B-4A5E-9DFE-1A584CFC8FCD}" type="slidenum">
              <a:rPr lang="it-IT" altLang="en-US"/>
              <a:pPr>
                <a:defRPr/>
              </a:pPr>
              <a:t>‹#›</a:t>
            </a:fld>
            <a:endParaRPr lang="it-IT" altLang="en-US"/>
          </a:p>
        </p:txBody>
      </p:sp>
    </p:spTree>
    <p:extLst>
      <p:ext uri="{BB962C8B-B14F-4D97-AF65-F5344CB8AC3E}">
        <p14:creationId xmlns:p14="http://schemas.microsoft.com/office/powerpoint/2010/main" val="7510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Calibri"/>
              </a:defRPr>
            </a:lvl1pPr>
            <a:lvl2pPr>
              <a:defRPr>
                <a:solidFill>
                  <a:srgbClr val="000000"/>
                </a:solidFill>
                <a:latin typeface="Calibri"/>
              </a:defRPr>
            </a:lvl2pPr>
            <a:lvl3pPr>
              <a:defRPr>
                <a:solidFill>
                  <a:srgbClr val="000000"/>
                </a:solidFill>
                <a:latin typeface="Calibri"/>
              </a:defRPr>
            </a:lvl3pPr>
            <a:lvl4pPr>
              <a:defRPr>
                <a:solidFill>
                  <a:srgbClr val="000000"/>
                </a:solidFill>
                <a:latin typeface="Calibri"/>
              </a:defRPr>
            </a:lvl4pPr>
            <a:lvl5pPr>
              <a:defRPr>
                <a:solidFill>
                  <a:srgbClr val="000000"/>
                </a:solidFill>
                <a:latin typeface="Calibri"/>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userDrawn="1">
            <p:ph type="dt" sz="half" idx="10"/>
          </p:nvPr>
        </p:nvSpPr>
        <p:spPr/>
        <p:txBody>
          <a:bodyPr/>
          <a:lstStyle>
            <a:lvl1pPr>
              <a:defRPr/>
            </a:lvl1pPr>
          </a:lstStyle>
          <a:p>
            <a:pPr>
              <a:defRPr/>
            </a:pPr>
            <a:r>
              <a:rPr lang="da-DK"/>
              <a:t>Your footnote</a:t>
            </a:r>
          </a:p>
        </p:txBody>
      </p:sp>
      <p:sp>
        <p:nvSpPr>
          <p:cNvPr id="5" name="Pladsholder til diasnummer 5"/>
          <p:cNvSpPr>
            <a:spLocks noGrp="1"/>
          </p:cNvSpPr>
          <p:nvPr userDrawn="1">
            <p:ph type="sldNum" sz="quarter" idx="11"/>
          </p:nvPr>
        </p:nvSpPr>
        <p:spPr/>
        <p:txBody>
          <a:bodyPr/>
          <a:lstStyle>
            <a:lvl1pPr>
              <a:defRPr/>
            </a:lvl1pPr>
          </a:lstStyle>
          <a:p>
            <a:pPr>
              <a:defRPr/>
            </a:pPr>
            <a:r>
              <a:rPr lang="da-DK"/>
              <a:t>Your Logo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Calibri"/>
              </a:defRPr>
            </a:lvl1pPr>
            <a:lvl2pPr>
              <a:defRPr>
                <a:solidFill>
                  <a:srgbClr val="000000"/>
                </a:solidFill>
                <a:latin typeface="Calibri"/>
              </a:defRPr>
            </a:lvl2pPr>
            <a:lvl3pPr>
              <a:defRPr>
                <a:solidFill>
                  <a:srgbClr val="000000"/>
                </a:solidFill>
                <a:latin typeface="Calibri"/>
              </a:defRPr>
            </a:lvl3pPr>
            <a:lvl4pPr>
              <a:defRPr>
                <a:solidFill>
                  <a:srgbClr val="000000"/>
                </a:solidFill>
                <a:latin typeface="Calibri"/>
              </a:defRPr>
            </a:lvl4pPr>
            <a:lvl5pPr>
              <a:defRPr>
                <a:solidFill>
                  <a:srgbClr val="000000"/>
                </a:solidFill>
                <a:latin typeface="Calibri"/>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userDrawn="1">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latin typeface="Calibri" pitchFamily="-109" charset="0"/>
                <a:ea typeface="ＭＳ Ｐゴシック" pitchFamily="-109" charset="-128"/>
              </a:defRPr>
            </a:lvl1pPr>
          </a:lstStyle>
          <a:p>
            <a:pPr>
              <a:defRPr/>
            </a:pPr>
            <a:r>
              <a:rPr lang="da-DK"/>
              <a:t>Your footnote</a:t>
            </a:r>
          </a:p>
        </p:txBody>
      </p:sp>
      <p:sp>
        <p:nvSpPr>
          <p:cNvPr id="5" name="Pladsholder til diasnummer 5"/>
          <p:cNvSpPr>
            <a:spLocks noGrp="1"/>
          </p:cNvSpPr>
          <p:nvPr userDrawn="1">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latin typeface="Calibri" pitchFamily="-109" charset="0"/>
                <a:ea typeface="ＭＳ Ｐゴシック" pitchFamily="-109" charset="-128"/>
              </a:defRPr>
            </a:lvl1pPr>
          </a:lstStyle>
          <a:p>
            <a:pPr>
              <a:defRPr/>
            </a:pPr>
            <a:r>
              <a:rPr lang="da-DK"/>
              <a:t>Your Logo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Calibri"/>
              </a:defRPr>
            </a:lvl1pPr>
            <a:lvl2pPr>
              <a:defRPr>
                <a:solidFill>
                  <a:srgbClr val="000000"/>
                </a:solidFill>
                <a:latin typeface="Calibri"/>
              </a:defRPr>
            </a:lvl2pPr>
            <a:lvl3pPr>
              <a:defRPr>
                <a:solidFill>
                  <a:srgbClr val="000000"/>
                </a:solidFill>
                <a:latin typeface="Calibri"/>
              </a:defRPr>
            </a:lvl3pPr>
            <a:lvl4pPr>
              <a:defRPr>
                <a:solidFill>
                  <a:srgbClr val="000000"/>
                </a:solidFill>
                <a:latin typeface="Calibri"/>
              </a:defRPr>
            </a:lvl4pPr>
            <a:lvl5pPr>
              <a:defRPr>
                <a:solidFill>
                  <a:srgbClr val="000000"/>
                </a:solidFill>
                <a:latin typeface="Calibri"/>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latin typeface="Calibri" pitchFamily="-109" charset="0"/>
                <a:ea typeface="ＭＳ Ｐゴシック" pitchFamily="-109" charset="-128"/>
              </a:defRPr>
            </a:lvl1pPr>
          </a:lstStyle>
          <a:p>
            <a:pPr>
              <a:defRPr/>
            </a:pPr>
            <a:r>
              <a:rPr lang="da-DK"/>
              <a:t>Your footnote</a:t>
            </a:r>
          </a:p>
        </p:txBody>
      </p:sp>
      <p:sp>
        <p:nvSpPr>
          <p:cNvPr id="4" name="Pladsholder til diasnumm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latin typeface="Calibri" pitchFamily="-109" charset="0"/>
                <a:ea typeface="ＭＳ Ｐゴシック" pitchFamily="-109" charset="-128"/>
              </a:defRPr>
            </a:lvl1pPr>
          </a:lstStyle>
          <a:p>
            <a:pPr>
              <a:defRPr/>
            </a:pPr>
            <a:r>
              <a:rPr lang="da-DK"/>
              <a:t>Your 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Calibri"/>
              </a:defRPr>
            </a:lvl1pPr>
          </a:lstStyle>
          <a:p>
            <a:r>
              <a:rPr lang="da-DK" dirty="0" smtClean="0"/>
              <a:t>Klik for at redigere i masteren</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Calibri"/>
              </a:defRPr>
            </a:lvl1pPr>
            <a:lvl2pPr>
              <a:defRPr sz="2400">
                <a:latin typeface="Calibri"/>
              </a:defRPr>
            </a:lvl2pPr>
            <a:lvl3pPr>
              <a:defRPr sz="2000">
                <a:latin typeface="Calibri"/>
              </a:defRPr>
            </a:lvl3pPr>
            <a:lvl4pPr>
              <a:defRPr sz="1800">
                <a:latin typeface="Calibri"/>
              </a:defRPr>
            </a:lvl4pPr>
            <a:lvl5pPr>
              <a:defRPr sz="1800">
                <a:latin typeface="Calibri"/>
              </a:defRPr>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Calibri"/>
              </a:defRPr>
            </a:lvl1pPr>
            <a:lvl2pPr>
              <a:defRPr sz="2400">
                <a:latin typeface="Calibri"/>
              </a:defRPr>
            </a:lvl2pPr>
            <a:lvl3pPr>
              <a:defRPr sz="2000">
                <a:latin typeface="Calibri"/>
              </a:defRPr>
            </a:lvl3pPr>
            <a:lvl4pPr>
              <a:defRPr sz="1800">
                <a:latin typeface="Calibri"/>
              </a:defRPr>
            </a:lvl4pPr>
            <a:lvl5pPr>
              <a:defRPr sz="1800">
                <a:latin typeface="Calibri"/>
              </a:defRPr>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fld id="{31E397B7-11AB-4EC0-BF79-31AEBF5801EB}" type="datetime1">
              <a:rPr lang="da-DK"/>
              <a:pPr>
                <a:defRPr/>
              </a:pPr>
              <a:t>30/04/15</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endParaRPr lang="nb-NO"/>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fld id="{D0E042F7-3B38-4084-8F26-4ACAA5CB26E6}" type="slidenum">
              <a:rPr lang="da-DK"/>
              <a:pPr>
                <a:defRPr/>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Calibri"/>
              </a:defRPr>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Calibri"/>
              </a:defRPr>
            </a:lvl1pPr>
            <a:lvl2pPr>
              <a:defRPr sz="2000">
                <a:latin typeface="Calibri"/>
              </a:defRPr>
            </a:lvl2pPr>
            <a:lvl3pPr>
              <a:defRPr sz="1800">
                <a:latin typeface="Calibri"/>
              </a:defRPr>
            </a:lvl3pPr>
            <a:lvl4pPr>
              <a:defRPr sz="1600">
                <a:latin typeface="Calibri"/>
              </a:defRPr>
            </a:lvl4pPr>
            <a:lvl5pPr>
              <a:defRPr sz="1600">
                <a:latin typeface="Calibri"/>
              </a:defRPr>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Calibri"/>
              </a:defRPr>
            </a:lvl1pPr>
            <a:lvl2pPr>
              <a:defRPr sz="2000">
                <a:latin typeface="Calibri"/>
              </a:defRPr>
            </a:lvl2pPr>
            <a:lvl3pPr>
              <a:defRPr sz="1800">
                <a:latin typeface="Calibri"/>
              </a:defRPr>
            </a:lvl3pPr>
            <a:lvl4pPr>
              <a:defRPr sz="1600">
                <a:latin typeface="Calibri"/>
              </a:defRPr>
            </a:lvl4pPr>
            <a:lvl5pPr>
              <a:defRPr sz="1600">
                <a:latin typeface="Calibri"/>
              </a:defRPr>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fld id="{312BAF7F-9E75-4E0F-8128-94DB2E54C7FA}" type="datetime1">
              <a:rPr lang="da-DK"/>
              <a:pPr>
                <a:defRPr/>
              </a:pPr>
              <a:t>30/04/15</a:t>
            </a:fld>
            <a:endParaRPr lang="da-DK"/>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endParaRPr lang="nb-NO"/>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fld id="{5662AB5C-6A4F-4339-A21E-6E5FE4EA1BFA}" type="slidenum">
              <a:rPr lang="da-DK"/>
              <a:pPr>
                <a:defRPr/>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Calibri"/>
              </a:defRPr>
            </a:lvl1pPr>
          </a:lstStyle>
          <a:p>
            <a:r>
              <a:rPr lang="da-DK" dirty="0" smtClean="0"/>
              <a:t>Klik for at redigere i masteren</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fld id="{4C40DD34-528E-4396-9C12-C1A6AF91D336}" type="datetime1">
              <a:rPr lang="da-DK"/>
              <a:pPr>
                <a:defRPr/>
              </a:pPr>
              <a:t>30/04/15</a:t>
            </a:fld>
            <a:endParaRPr lang="da-DK"/>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endParaRPr lang="nb-NO"/>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fld id="{7FDFF048-47AB-4288-9B70-7A2B53DD4B86}" type="slidenum">
              <a:rPr lang="da-DK"/>
              <a:pPr>
                <a:defRPr/>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fld id="{6484FF55-A502-4D6D-A4E6-9F00C907EEC9}" type="datetime1">
              <a:rPr lang="da-DK"/>
              <a:pPr>
                <a:defRPr/>
              </a:pPr>
              <a:t>30/04/15</a:t>
            </a:fld>
            <a:endParaRPr lang="da-DK"/>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endParaRPr lang="nb-NO"/>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fld id="{7A91F391-9ED4-40F7-BDB3-021D82C544C4}" type="slidenum">
              <a:rPr lang="da-DK"/>
              <a:pPr>
                <a:defRPr/>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Calibri"/>
              </a:defRPr>
            </a:lvl1pPr>
          </a:lstStyle>
          <a:p>
            <a:r>
              <a:rPr lang="da-DK" dirty="0" smtClean="0"/>
              <a:t>Klik for at redigere i masteren</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Calibri"/>
              </a:defRPr>
            </a:lvl1pPr>
            <a:lvl2pPr>
              <a:defRPr sz="2800">
                <a:latin typeface="Calibri"/>
              </a:defRPr>
            </a:lvl2pPr>
            <a:lvl3pPr>
              <a:defRPr sz="2400">
                <a:latin typeface="Calibri"/>
              </a:defRPr>
            </a:lvl3pPr>
            <a:lvl4pPr>
              <a:defRPr sz="2000">
                <a:latin typeface="Calibri"/>
              </a:defRPr>
            </a:lvl4pPr>
            <a:lvl5pPr>
              <a:defRPr sz="2000">
                <a:latin typeface="Calibri"/>
              </a:defRPr>
            </a:lvl5pPr>
            <a:lvl6pPr>
              <a:defRPr sz="2000"/>
            </a:lvl6pPr>
            <a:lvl7pPr>
              <a:defRPr sz="2000"/>
            </a:lvl7pPr>
            <a:lvl8pPr>
              <a:defRPr sz="2000"/>
            </a:lvl8pPr>
            <a:lvl9pPr>
              <a:defRPr sz="20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fld id="{BC92B6EA-FE64-4EDA-A441-9E21E2E6569F}" type="datetime1">
              <a:rPr lang="da-DK"/>
              <a:pPr>
                <a:defRPr/>
              </a:pPr>
              <a:t>30/04/15</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endParaRPr lang="nb-NO"/>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fld id="{2F1EAF9D-98CA-4AAF-B17D-0C219347F5B7}" type="slidenum">
              <a:rPr lang="da-DK"/>
              <a:pPr>
                <a:defRPr/>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Calibri"/>
              </a:defRPr>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fld id="{7620032C-864B-4A60-B7D9-DD83CCD9BDD1}" type="datetime1">
              <a:rPr lang="da-DK"/>
              <a:pPr>
                <a:defRPr/>
              </a:pPr>
              <a:t>30/04/15</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endParaRPr lang="nb-NO"/>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109" charset="0"/>
                <a:ea typeface="ＭＳ Ｐゴシック" pitchFamily="-109" charset="-128"/>
              </a:defRPr>
            </a:lvl1pPr>
          </a:lstStyle>
          <a:p>
            <a:pPr>
              <a:defRPr/>
            </a:pPr>
            <a:fld id="{37AD2596-4FB4-4CA3-99E6-0937992CFCE2}" type="slidenum">
              <a:rPr lang="da-DK"/>
              <a:pPr>
                <a:defRPr/>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3"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ctr" defTabSz="457200" rtl="0" eaLnBrk="0" fontAlgn="base" hangingPunct="0">
        <a:spcBef>
          <a:spcPct val="0"/>
        </a:spcBef>
        <a:spcAft>
          <a:spcPct val="0"/>
        </a:spcAft>
        <a:defRPr sz="4400" kern="1200">
          <a:solidFill>
            <a:schemeClr val="tx1"/>
          </a:solidFill>
          <a:latin typeface="Arial Narrow"/>
          <a:ea typeface="ＭＳ Ｐゴシック" pitchFamily="-97"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5pPr>
      <a:lvl6pPr marL="457200" algn="ctr" defTabSz="457200" rtl="0" fontAlgn="base">
        <a:spcBef>
          <a:spcPct val="0"/>
        </a:spcBef>
        <a:spcAft>
          <a:spcPct val="0"/>
        </a:spcAft>
        <a:defRPr sz="4400">
          <a:solidFill>
            <a:schemeClr val="tx1"/>
          </a:solidFill>
          <a:latin typeface="Arial Narrow" pitchFamily="-97" charset="0"/>
        </a:defRPr>
      </a:lvl6pPr>
      <a:lvl7pPr marL="914400" algn="ctr" defTabSz="457200" rtl="0" fontAlgn="base">
        <a:spcBef>
          <a:spcPct val="0"/>
        </a:spcBef>
        <a:spcAft>
          <a:spcPct val="0"/>
        </a:spcAft>
        <a:defRPr sz="4400">
          <a:solidFill>
            <a:schemeClr val="tx1"/>
          </a:solidFill>
          <a:latin typeface="Arial Narrow" pitchFamily="-97" charset="0"/>
        </a:defRPr>
      </a:lvl7pPr>
      <a:lvl8pPr marL="1371600" algn="ctr" defTabSz="457200" rtl="0" fontAlgn="base">
        <a:spcBef>
          <a:spcPct val="0"/>
        </a:spcBef>
        <a:spcAft>
          <a:spcPct val="0"/>
        </a:spcAft>
        <a:defRPr sz="4400">
          <a:solidFill>
            <a:schemeClr val="tx1"/>
          </a:solidFill>
          <a:latin typeface="Arial Narrow" pitchFamily="-97" charset="0"/>
        </a:defRPr>
      </a:lvl8pPr>
      <a:lvl9pPr marL="1828800" algn="ctr" defTabSz="457200" rtl="0" fontAlgn="base">
        <a:spcBef>
          <a:spcPct val="0"/>
        </a:spcBef>
        <a:spcAft>
          <a:spcPct val="0"/>
        </a:spcAft>
        <a:defRPr sz="4400">
          <a:solidFill>
            <a:schemeClr val="tx1"/>
          </a:solidFill>
          <a:latin typeface="Arial Narrow" pitchFamily="-97"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Narrow"/>
          <a:ea typeface="ＭＳ Ｐゴシック" pitchFamily="-97"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Pladsholder til dato 3"/>
          <p:cNvSpPr>
            <a:spLocks noGrp="1"/>
          </p:cNvSpPr>
          <p:nvPr userDrawn="1">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109" charset="0"/>
                <a:ea typeface="+mn-ea"/>
              </a:defRPr>
            </a:lvl1pPr>
          </a:lstStyle>
          <a:p>
            <a:pPr>
              <a:defRPr/>
            </a:pPr>
            <a:r>
              <a:rPr lang="da-DK"/>
              <a:t>Your footnote</a:t>
            </a:r>
          </a:p>
        </p:txBody>
      </p:sp>
      <p:sp>
        <p:nvSpPr>
          <p:cNvPr id="8" name="Pladsholder til diasnummer 5"/>
          <p:cNvSpPr>
            <a:spLocks noGrp="1"/>
          </p:cNvSpPr>
          <p:nvPr userDrawn="1">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rgbClr val="000000"/>
                </a:solidFill>
                <a:latin typeface="Calibri" pitchFamily="-109" charset="0"/>
                <a:ea typeface="+mn-ea"/>
              </a:defRPr>
            </a:lvl1pPr>
          </a:lstStyle>
          <a:p>
            <a:pPr>
              <a:defRPr/>
            </a:pPr>
            <a:r>
              <a:rPr lang="da-DK"/>
              <a:t>Your Logo</a:t>
            </a:r>
          </a:p>
        </p:txBody>
      </p:sp>
    </p:spTree>
  </p:cSld>
  <p:clrMap bg1="lt1" tx1="dk1" bg2="lt2" tx2="dk2" accent1="accent1" accent2="accent2" accent3="accent3" accent4="accent4" accent5="accent5" accent6="accent6" hlink="hlink" folHlink="folHlink"/>
  <p:sldLayoutIdLst>
    <p:sldLayoutId id="2147483764" r:id="rId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ea typeface="ＭＳ Ｐゴシック" pitchFamily="-109" charset="-128"/>
        </a:defRPr>
      </a:lvl2pPr>
      <a:lvl3pPr algn="ctr" rtl="0" eaLnBrk="0" fontAlgn="base" hangingPunct="0">
        <a:spcBef>
          <a:spcPct val="0"/>
        </a:spcBef>
        <a:spcAft>
          <a:spcPct val="0"/>
        </a:spcAft>
        <a:defRPr sz="4400">
          <a:solidFill>
            <a:schemeClr val="tx1"/>
          </a:solidFill>
          <a:latin typeface="Arial" charset="0"/>
          <a:ea typeface="ＭＳ Ｐゴシック" pitchFamily="-109" charset="-128"/>
        </a:defRPr>
      </a:lvl3pPr>
      <a:lvl4pPr algn="ctr" rtl="0" eaLnBrk="0" fontAlgn="base" hangingPunct="0">
        <a:spcBef>
          <a:spcPct val="0"/>
        </a:spcBef>
        <a:spcAft>
          <a:spcPct val="0"/>
        </a:spcAft>
        <a:defRPr sz="4400">
          <a:solidFill>
            <a:schemeClr val="tx1"/>
          </a:solidFill>
          <a:latin typeface="Arial" charset="0"/>
          <a:ea typeface="ＭＳ Ｐゴシック" pitchFamily="-109" charset="-128"/>
        </a:defRPr>
      </a:lvl4pPr>
      <a:lvl5pPr algn="ctr" rtl="0" eaLnBrk="0" fontAlgn="base" hangingPunct="0">
        <a:spcBef>
          <a:spcPct val="0"/>
        </a:spcBef>
        <a:spcAft>
          <a:spcPct val="0"/>
        </a:spcAft>
        <a:defRPr sz="4400">
          <a:solidFill>
            <a:schemeClr val="tx1"/>
          </a:solidFill>
          <a:latin typeface="Arial" charset="0"/>
          <a:ea typeface="ＭＳ Ｐゴシック" pitchFamily="-109" charset="-128"/>
        </a:defRPr>
      </a:lvl5pPr>
      <a:lvl6pPr marL="457200" algn="ctr" rtl="0" fontAlgn="base">
        <a:spcBef>
          <a:spcPct val="0"/>
        </a:spcBef>
        <a:spcAft>
          <a:spcPct val="0"/>
        </a:spcAft>
        <a:defRPr sz="4400">
          <a:solidFill>
            <a:schemeClr val="tx1"/>
          </a:solidFill>
          <a:latin typeface="Calibri" pitchFamily="-109" charset="0"/>
          <a:ea typeface="ＭＳ Ｐゴシック" pitchFamily="-109" charset="-128"/>
        </a:defRPr>
      </a:lvl6pPr>
      <a:lvl7pPr marL="914400" algn="ctr" rtl="0" fontAlgn="base">
        <a:spcBef>
          <a:spcPct val="0"/>
        </a:spcBef>
        <a:spcAft>
          <a:spcPct val="0"/>
        </a:spcAft>
        <a:defRPr sz="4400">
          <a:solidFill>
            <a:schemeClr val="tx1"/>
          </a:solidFill>
          <a:latin typeface="Calibri" pitchFamily="-109" charset="0"/>
          <a:ea typeface="ＭＳ Ｐゴシック" pitchFamily="-109" charset="-128"/>
        </a:defRPr>
      </a:lvl7pPr>
      <a:lvl8pPr marL="1371600" algn="ctr" rtl="0" fontAlgn="base">
        <a:spcBef>
          <a:spcPct val="0"/>
        </a:spcBef>
        <a:spcAft>
          <a:spcPct val="0"/>
        </a:spcAft>
        <a:defRPr sz="4400">
          <a:solidFill>
            <a:schemeClr val="tx1"/>
          </a:solidFill>
          <a:latin typeface="Calibri" pitchFamily="-109" charset="0"/>
          <a:ea typeface="ＭＳ Ｐゴシック" pitchFamily="-109" charset="-128"/>
        </a:defRPr>
      </a:lvl8pPr>
      <a:lvl9pPr marL="1828800" algn="ctr" rtl="0" fontAlgn="base">
        <a:spcBef>
          <a:spcPct val="0"/>
        </a:spcBef>
        <a:spcAft>
          <a:spcPct val="0"/>
        </a:spcAft>
        <a:defRPr sz="4400">
          <a:solidFill>
            <a:schemeClr val="tx1"/>
          </a:solidFill>
          <a:latin typeface="Calibri" pitchFamily="-109" charset="0"/>
          <a:ea typeface="ＭＳ Ｐゴシック" pitchFamily="-109"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1" Type="http://schemas.microsoft.com/office/2007/relationships/hdphoto" Target="../media/hdphoto4.wdp"/><Relationship Id="rId12" Type="http://schemas.openxmlformats.org/officeDocument/2006/relationships/image" Target="../media/image21.jpeg"/><Relationship Id="rId13" Type="http://schemas.openxmlformats.org/officeDocument/2006/relationships/image" Target="../media/image22.jpeg"/><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6.jpeg"/><Relationship Id="rId4" Type="http://schemas.microsoft.com/office/2007/relationships/hdphoto" Target="../media/hdphoto2.wdp"/><Relationship Id="rId5" Type="http://schemas.openxmlformats.org/officeDocument/2006/relationships/image" Target="http://www.pacsoa.org.au/palms/Livistona/australis04.jpg" TargetMode="External"/><Relationship Id="rId6" Type="http://schemas.openxmlformats.org/officeDocument/2006/relationships/image" Target="../media/image17.jpeg"/><Relationship Id="rId7" Type="http://schemas.microsoft.com/office/2007/relationships/hdphoto" Target="../media/hdphoto3.wdp"/><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uact=8&amp;ved=0CAcQjRw&amp;url=http://www.theguardian.com/science/2010/sep/12/kew-gardens-herbarium-research-collection&amp;ei=ridBVNqINIvfOJzUgOgH&amp;bvm=bv.77648437,d.ZWU&amp;psig=AFQjCNGiIRL7vN-Hqv00i4VluVCRRIwyQw&amp;ust=1413642438517972" TargetMode="External"/><Relationship Id="rId4" Type="http://schemas.openxmlformats.org/officeDocument/2006/relationships/image" Target="../media/image23.jpeg"/><Relationship Id="rId5" Type="http://schemas.openxmlformats.org/officeDocument/2006/relationships/hyperlink" Target="http://www.google.it/url?sa=i&amp;rct=j&amp;q=&amp;esrc=s&amp;frm=1&amp;source=images&amp;cd=&amp;cad=rja&amp;uact=8&amp;ved=0CAcQjRw&amp;url=http://www.flmnh.ufl.edu/grr/tour_collecting.htm&amp;ei=ryhBVM3JLcKvPJ6zgKgO&amp;bvm=bv.77648437,d.ZWU&amp;psig=AFQjCNHmnYK0xSSiRvf9_r3GCKDCxK8C1Q&amp;ust=1413642776035788" TargetMode="External"/><Relationship Id="rId6" Type="http://schemas.openxmlformats.org/officeDocument/2006/relationships/image" Target="../media/image24.jpeg"/><Relationship Id="rId7" Type="http://schemas.openxmlformats.org/officeDocument/2006/relationships/hyperlink" Target="http://www.google.it/url?sa=i&amp;rct=j&amp;q=&amp;esrc=s&amp;frm=1&amp;source=images&amp;cd=&amp;cad=rja&amp;uact=8&amp;ved=0CAcQjRw&amp;url=http://www.flmnh.ufl.edu/herbarium/herbariaandspecimens.htm&amp;ei=SilBVPTaKYm-Pa2GgMAF&amp;bvm=bv.77648437,d.ZWU&amp;psig=AFQjCNETtmtENY5fxlyl0DxsXsqHqVtk1g&amp;ust=1413642899051344" TargetMode="External"/><Relationship Id="rId8" Type="http://schemas.openxmlformats.org/officeDocument/2006/relationships/image" Target="../media/image25.jpe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3.png"/><Relationship Id="rId5" Type="http://schemas.openxmlformats.org/officeDocument/2006/relationships/image" Target="../media/image29.png"/><Relationship Id="rId6" Type="http://schemas.microsoft.com/office/2007/relationships/hdphoto" Target="../media/hdphoto6.wdp"/><Relationship Id="rId7"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www.google.it/url?sa=i&amp;rct=j&amp;q=&amp;esrc=s&amp;frm=1&amp;source=images&amp;cd=&amp;ved=0CAcQjRw&amp;url=http://shatnerstoupee.blogspot.com/2010_10_01_archive.html&amp;ei=tao_VIPHCua6ygOnyYKgCA&amp;bvm=bv.77648437,d.bGQ&amp;psig=AFQjCNEdmaT3u77tVdp4RJHTvmwCIu6itA&amp;ust=1413544951359151" TargetMode="External"/><Relationship Id="rId5"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AutoShape 28"/>
          <p:cNvSpPr>
            <a:spLocks noChangeArrowheads="1"/>
          </p:cNvSpPr>
          <p:nvPr/>
        </p:nvSpPr>
        <p:spPr bwMode="auto">
          <a:xfrm>
            <a:off x="457200" y="3886200"/>
            <a:ext cx="5943600" cy="1828800"/>
          </a:xfrm>
          <a:prstGeom prst="roundRect">
            <a:avLst>
              <a:gd name="adj" fmla="val 16667"/>
            </a:avLst>
          </a:prstGeom>
          <a:noFill/>
          <a:ln w="9525" algn="ctr">
            <a:noFill/>
            <a:round/>
            <a:headEnd/>
            <a:tailEnd/>
          </a:ln>
        </p:spPr>
        <p:txBody>
          <a:bodyPr wrap="none" anchor="ctr"/>
          <a:lstStyle/>
          <a:p>
            <a:endParaRPr lang="en-GB"/>
          </a:p>
        </p:txBody>
      </p:sp>
      <p:sp>
        <p:nvSpPr>
          <p:cNvPr id="15" name="AutoShape 29"/>
          <p:cNvSpPr>
            <a:spLocks noChangeArrowheads="1"/>
          </p:cNvSpPr>
          <p:nvPr/>
        </p:nvSpPr>
        <p:spPr bwMode="auto">
          <a:xfrm>
            <a:off x="-16825" y="838200"/>
            <a:ext cx="9160825" cy="2286000"/>
          </a:xfrm>
          <a:prstGeom prst="roundRect">
            <a:avLst>
              <a:gd name="adj" fmla="val 16667"/>
            </a:avLst>
          </a:prstGeom>
          <a:solidFill>
            <a:schemeClr val="bg1">
              <a:alpha val="85000"/>
            </a:schemeClr>
          </a:solidFill>
          <a:ln w="9525" algn="ctr">
            <a:noFill/>
            <a:round/>
            <a:headEnd/>
            <a:tailEnd/>
          </a:ln>
        </p:spPr>
        <p:txBody>
          <a:bodyPr wrap="none" anchor="ctr"/>
          <a:lstStyle/>
          <a:p>
            <a:endParaRPr lang="en-GB"/>
          </a:p>
        </p:txBody>
      </p:sp>
      <p:sp>
        <p:nvSpPr>
          <p:cNvPr id="14344" name="TextBox 23"/>
          <p:cNvSpPr txBox="1">
            <a:spLocks noChangeArrowheads="1"/>
          </p:cNvSpPr>
          <p:nvPr/>
        </p:nvSpPr>
        <p:spPr bwMode="auto">
          <a:xfrm>
            <a:off x="722313" y="1066800"/>
            <a:ext cx="7924800" cy="1384995"/>
          </a:xfrm>
          <a:prstGeom prst="rect">
            <a:avLst/>
          </a:prstGeom>
          <a:noFill/>
          <a:ln w="9525">
            <a:noFill/>
            <a:miter lim="800000"/>
            <a:headEnd/>
            <a:tailEnd/>
          </a:ln>
        </p:spPr>
        <p:txBody>
          <a:bodyPr wrap="square">
            <a:spAutoFit/>
          </a:bodyPr>
          <a:lstStyle/>
          <a:p>
            <a:r>
              <a:rPr lang="en-GB" sz="2800" b="1" dirty="0" smtClean="0">
                <a:solidFill>
                  <a:schemeClr val="tx1"/>
                </a:solidFill>
                <a:latin typeface="Georgia" panose="02040502050405020303" pitchFamily="18" charset="0"/>
                <a:ea typeface="ＭＳ Ｐゴシック" charset="-128"/>
              </a:rPr>
              <a:t>Biodiversity assessment tools </a:t>
            </a:r>
            <a:r>
              <a:rPr lang="en-GB" sz="2800" b="1" dirty="0">
                <a:solidFill>
                  <a:schemeClr val="tx1"/>
                </a:solidFill>
                <a:latin typeface="Georgia" panose="02040502050405020303" pitchFamily="18" charset="0"/>
                <a:ea typeface="ＭＳ Ｐゴシック" charset="-128"/>
              </a:rPr>
              <a:t>for </a:t>
            </a:r>
            <a:endParaRPr lang="en-GB" sz="2800" b="1" dirty="0" smtClean="0">
              <a:solidFill>
                <a:schemeClr val="tx1"/>
              </a:solidFill>
              <a:latin typeface="Georgia" panose="02040502050405020303" pitchFamily="18" charset="0"/>
              <a:ea typeface="ＭＳ Ｐゴシック" charset="-128"/>
            </a:endParaRPr>
          </a:p>
          <a:p>
            <a:r>
              <a:rPr lang="en-GB" sz="2800" b="1" dirty="0" smtClean="0">
                <a:solidFill>
                  <a:schemeClr val="tx1"/>
                </a:solidFill>
                <a:latin typeface="Georgia" panose="02040502050405020303" pitchFamily="18" charset="0"/>
                <a:ea typeface="ＭＳ Ｐゴシック" charset="-128"/>
              </a:rPr>
              <a:t>Papua New Guinea’s </a:t>
            </a:r>
          </a:p>
          <a:p>
            <a:r>
              <a:rPr lang="en-GB" sz="2800" b="1" dirty="0" smtClean="0">
                <a:solidFill>
                  <a:schemeClr val="tx1"/>
                </a:solidFill>
                <a:latin typeface="Georgia" panose="02040502050405020303" pitchFamily="18" charset="0"/>
                <a:ea typeface="ＭＳ Ｐゴシック" charset="-128"/>
              </a:rPr>
              <a:t>Multipurpose National Forest Inventory</a:t>
            </a:r>
          </a:p>
        </p:txBody>
      </p:sp>
      <p:sp>
        <p:nvSpPr>
          <p:cNvPr id="11" name="TextBox 24"/>
          <p:cNvSpPr txBox="1">
            <a:spLocks noChangeArrowheads="1"/>
          </p:cNvSpPr>
          <p:nvPr/>
        </p:nvSpPr>
        <p:spPr bwMode="auto">
          <a:xfrm>
            <a:off x="609600" y="4114800"/>
            <a:ext cx="7086600" cy="338554"/>
          </a:xfrm>
          <a:prstGeom prst="rect">
            <a:avLst/>
          </a:prstGeom>
          <a:noFill/>
          <a:ln w="9525">
            <a:noFill/>
            <a:miter lim="800000"/>
            <a:headEnd/>
            <a:tailEnd/>
          </a:ln>
        </p:spPr>
        <p:txBody>
          <a:bodyPr wrap="square">
            <a:spAutoFit/>
          </a:bodyPr>
          <a:lstStyle/>
          <a:p>
            <a:r>
              <a:rPr lang="en-AU" sz="1600" dirty="0" smtClean="0">
                <a:solidFill>
                  <a:schemeClr val="tx1"/>
                </a:solidFill>
                <a:latin typeface="Georgia" panose="02040502050405020303" pitchFamily="18" charset="0"/>
              </a:rPr>
              <a:t>Workshop: Technical support to PNGFA to implement a multipurpose NFI</a:t>
            </a:r>
            <a:endParaRPr lang="en-US" sz="1600" dirty="0">
              <a:solidFill>
                <a:schemeClr val="tx1"/>
              </a:solidFill>
              <a:latin typeface="Georgia" pitchFamily="18" charset="0"/>
            </a:endParaRPr>
          </a:p>
        </p:txBody>
      </p:sp>
      <p:sp>
        <p:nvSpPr>
          <p:cNvPr id="2" name="Rectangle 1"/>
          <p:cNvSpPr/>
          <p:nvPr/>
        </p:nvSpPr>
        <p:spPr>
          <a:xfrm>
            <a:off x="609600" y="4495800"/>
            <a:ext cx="2058640" cy="276999"/>
          </a:xfrm>
          <a:prstGeom prst="rect">
            <a:avLst/>
          </a:prstGeom>
        </p:spPr>
        <p:txBody>
          <a:bodyPr wrap="none">
            <a:spAutoFit/>
          </a:bodyPr>
          <a:lstStyle/>
          <a:p>
            <a:r>
              <a:rPr lang="en-AU" b="1" dirty="0" smtClean="0">
                <a:solidFill>
                  <a:schemeClr val="tx1"/>
                </a:solidFill>
              </a:rPr>
              <a:t>Port Moresby, 30</a:t>
            </a:r>
            <a:r>
              <a:rPr lang="en-AU" b="1" baseline="30000" dirty="0" smtClean="0">
                <a:solidFill>
                  <a:schemeClr val="tx1"/>
                </a:solidFill>
              </a:rPr>
              <a:t>th</a:t>
            </a:r>
            <a:r>
              <a:rPr lang="en-AU" b="1" dirty="0" smtClean="0">
                <a:solidFill>
                  <a:schemeClr val="tx1"/>
                </a:solidFill>
              </a:rPr>
              <a:t> April 2015</a:t>
            </a:r>
            <a:endParaRPr lang="en-US" b="1" dirty="0">
              <a:solidFill>
                <a:schemeClr val="tx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828" b="17193"/>
          <a:stretch/>
        </p:blipFill>
        <p:spPr bwMode="auto">
          <a:xfrm>
            <a:off x="3216275" y="5909786"/>
            <a:ext cx="1889125" cy="491014"/>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7010400" y="5029200"/>
            <a:ext cx="1830249" cy="1077218"/>
          </a:xfrm>
          <a:prstGeom prst="rect">
            <a:avLst/>
          </a:prstGeom>
          <a:noFill/>
        </p:spPr>
        <p:txBody>
          <a:bodyPr wrap="none">
            <a:spAutoFit/>
          </a:bodyPr>
          <a:lstStyle/>
          <a:p>
            <a:pPr algn="r"/>
            <a:r>
              <a:rPr lang="en-AU" sz="1600" dirty="0" smtClean="0">
                <a:solidFill>
                  <a:schemeClr val="tx1"/>
                </a:solidFill>
              </a:rPr>
              <a:t>Presented by:</a:t>
            </a:r>
          </a:p>
          <a:p>
            <a:pPr algn="r"/>
            <a:r>
              <a:rPr lang="en-AU" sz="1600" b="1" dirty="0" smtClean="0">
                <a:solidFill>
                  <a:schemeClr val="tx1"/>
                </a:solidFill>
              </a:rPr>
              <a:t>Giorgio Grussu</a:t>
            </a:r>
          </a:p>
          <a:p>
            <a:pPr algn="r"/>
            <a:r>
              <a:rPr lang="en-AU" sz="1600" dirty="0" smtClean="0">
                <a:solidFill>
                  <a:schemeClr val="tx1"/>
                </a:solidFill>
              </a:rPr>
              <a:t>Project Coordinator</a:t>
            </a:r>
          </a:p>
          <a:p>
            <a:pPr algn="r"/>
            <a:r>
              <a:rPr lang="en-AU" sz="1600" dirty="0" smtClean="0">
                <a:solidFill>
                  <a:schemeClr val="tx1"/>
                </a:solidFill>
              </a:rPr>
              <a:t>FAO</a:t>
            </a:r>
          </a:p>
        </p:txBody>
      </p:sp>
      <p:pic>
        <p:nvPicPr>
          <p:cNvPr id="19" name="Picture 4" descr="http://www.mountainpartnership.org/fileadmin/templates/mountain_partnership/images/MP_logo_e.gif"/>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contrast="24000"/>
                    </a14:imgEffect>
                  </a14:imgLayer>
                </a14:imgProps>
              </a:ext>
              <a:ext uri="{28A0092B-C50C-407E-A947-70E740481C1C}">
                <a14:useLocalDpi xmlns:a14="http://schemas.microsoft.com/office/drawing/2010/main" val="0"/>
              </a:ext>
            </a:extLst>
          </a:blip>
          <a:srcRect r="4981"/>
          <a:stretch/>
        </p:blipFill>
        <p:spPr bwMode="auto">
          <a:xfrm>
            <a:off x="1699928" y="5896800"/>
            <a:ext cx="1271872" cy="504000"/>
          </a:xfrm>
          <a:prstGeom prst="roundRect">
            <a:avLst/>
          </a:prstGeom>
          <a:noFill/>
          <a:extLst>
            <a:ext uri="{909E8E84-426E-40dd-AFC4-6F175D3DCCD1}">
              <a14:hiddenFill xmlns:a14="http://schemas.microsoft.com/office/drawing/2010/main">
                <a:solidFill>
                  <a:srgbClr val="FFFFFF"/>
                </a:solidFill>
              </a14:hiddenFill>
            </a:ext>
          </a:extLst>
        </p:spPr>
      </p:pic>
      <p:sp>
        <p:nvSpPr>
          <p:cNvPr id="14340" name="TextBox 24"/>
          <p:cNvSpPr txBox="1">
            <a:spLocks noChangeArrowheads="1"/>
          </p:cNvSpPr>
          <p:nvPr/>
        </p:nvSpPr>
        <p:spPr bwMode="auto">
          <a:xfrm>
            <a:off x="-76200" y="6445250"/>
            <a:ext cx="1676400" cy="260350"/>
          </a:xfrm>
          <a:prstGeom prst="rect">
            <a:avLst/>
          </a:prstGeom>
          <a:noFill/>
          <a:ln w="9525">
            <a:noFill/>
            <a:miter lim="800000"/>
            <a:headEnd/>
            <a:tailEnd/>
          </a:ln>
        </p:spPr>
        <p:txBody>
          <a:bodyPr>
            <a:spAutoFit/>
          </a:bodyPr>
          <a:lstStyle/>
          <a:p>
            <a:pPr algn="ctr"/>
            <a:r>
              <a:rPr lang="en-US" sz="1100" dirty="0">
                <a:solidFill>
                  <a:schemeClr val="tx1"/>
                </a:solidFill>
              </a:rPr>
              <a:t>www.fao.org/forestry</a:t>
            </a:r>
          </a:p>
        </p:txBody>
      </p:sp>
      <p:pic>
        <p:nvPicPr>
          <p:cNvPr id="16" name="Picture 20" descr="FAO_10mm_black"/>
          <p:cNvPicPr>
            <a:picLocks noChangeAspect="1" noChangeArrowheads="1"/>
          </p:cNvPicPr>
          <p:nvPr/>
        </p:nvPicPr>
        <p:blipFill>
          <a:blip r:embed="rId5" cstate="print"/>
          <a:srcRect/>
          <a:stretch>
            <a:fillRect/>
          </a:stretch>
        </p:blipFill>
        <p:spPr bwMode="auto">
          <a:xfrm>
            <a:off x="381000" y="5791200"/>
            <a:ext cx="609600" cy="609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a:solidFill>
                  <a:srgbClr val="FFFFFF"/>
                </a:solidFill>
                <a:ea typeface="ＭＳ Ｐゴシック" pitchFamily="-109" charset="-128"/>
              </a:rPr>
              <a:t>z</a:t>
            </a:r>
          </a:p>
        </p:txBody>
      </p:sp>
      <p:sp>
        <p:nvSpPr>
          <p:cNvPr id="15" name="Rectangle 14"/>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19" name="CasellaDiTesto 5"/>
          <p:cNvSpPr txBox="1">
            <a:spLocks noChangeArrowheads="1"/>
          </p:cNvSpPr>
          <p:nvPr/>
        </p:nvSpPr>
        <p:spPr bwMode="auto">
          <a:xfrm>
            <a:off x="4067930" y="1628800"/>
            <a:ext cx="4176580" cy="1969770"/>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sz="1300" dirty="0" smtClean="0">
                <a:latin typeface="+mj-lt"/>
              </a:rPr>
              <a:t>Richness </a:t>
            </a:r>
            <a:r>
              <a:rPr lang="en-US" sz="1300" dirty="0">
                <a:latin typeface="+mj-lt"/>
              </a:rPr>
              <a:t>of one group </a:t>
            </a:r>
            <a:r>
              <a:rPr lang="en-US" sz="1300" dirty="0" smtClean="0">
                <a:latin typeface="+mj-lt"/>
              </a:rPr>
              <a:t>is often </a:t>
            </a:r>
            <a:r>
              <a:rPr lang="en-US" sz="1300" dirty="0">
                <a:latin typeface="+mj-lt"/>
              </a:rPr>
              <a:t>highly correlated with that of unrelated groups </a:t>
            </a:r>
            <a:r>
              <a:rPr lang="en-US" sz="1300" i="1" dirty="0">
                <a:latin typeface="+mj-lt"/>
              </a:rPr>
              <a:t>(Blair 1999; </a:t>
            </a:r>
            <a:r>
              <a:rPr lang="en-US" sz="1300" i="1" dirty="0" err="1">
                <a:latin typeface="+mj-lt"/>
              </a:rPr>
              <a:t>Swengel</a:t>
            </a:r>
            <a:r>
              <a:rPr lang="en-US" sz="1300" i="1" dirty="0">
                <a:latin typeface="+mj-lt"/>
              </a:rPr>
              <a:t> &amp; </a:t>
            </a:r>
            <a:r>
              <a:rPr lang="en-US" sz="1300" i="1" dirty="0" err="1">
                <a:latin typeface="+mj-lt"/>
              </a:rPr>
              <a:t>Swengel</a:t>
            </a:r>
            <a:r>
              <a:rPr lang="en-US" sz="1300" i="1" dirty="0">
                <a:latin typeface="+mj-lt"/>
              </a:rPr>
              <a:t> 1999)</a:t>
            </a:r>
            <a:r>
              <a:rPr lang="en-US" sz="1300" dirty="0">
                <a:latin typeface="+mj-lt"/>
              </a:rPr>
              <a:t>, even though the richness of any particular group is a notoriously unreliable surrogate of the richness of all groups combined </a:t>
            </a:r>
            <a:r>
              <a:rPr lang="en-US" sz="1300" i="1" dirty="0">
                <a:latin typeface="+mj-lt"/>
              </a:rPr>
              <a:t>(Hess et al. 2006)</a:t>
            </a:r>
          </a:p>
          <a:p>
            <a:pPr marL="285750" indent="-285750">
              <a:buFont typeface="Arial" panose="020B0604020202020204" pitchFamily="34" charset="0"/>
              <a:buChar char="•"/>
            </a:pPr>
            <a:endParaRPr lang="en-US" sz="1400" dirty="0">
              <a:latin typeface="+mj-lt"/>
            </a:endParaRPr>
          </a:p>
          <a:p>
            <a:pPr marL="285750" indent="-285750">
              <a:buFont typeface="Arial" panose="020B0604020202020204" pitchFamily="34" charset="0"/>
              <a:buChar char="•"/>
            </a:pPr>
            <a:r>
              <a:rPr lang="en-US" sz="1300" dirty="0" smtClean="0">
                <a:latin typeface="+mj-lt"/>
              </a:rPr>
              <a:t>A </a:t>
            </a:r>
            <a:r>
              <a:rPr lang="en-US" sz="1300" dirty="0">
                <a:latin typeface="+mj-lt"/>
              </a:rPr>
              <a:t>range of taxa is required for reliable surrogacy of total species richness </a:t>
            </a:r>
            <a:r>
              <a:rPr lang="en-US" sz="1300" i="1" dirty="0">
                <a:latin typeface="+mj-lt"/>
              </a:rPr>
              <a:t>(</a:t>
            </a:r>
            <a:r>
              <a:rPr lang="en-US" sz="1300" i="1" dirty="0" err="1">
                <a:latin typeface="+mj-lt"/>
              </a:rPr>
              <a:t>Inara</a:t>
            </a:r>
            <a:r>
              <a:rPr lang="en-US" sz="1300" i="1" dirty="0">
                <a:latin typeface="+mj-lt"/>
              </a:rPr>
              <a:t> et al. 2010</a:t>
            </a:r>
            <a:r>
              <a:rPr lang="en-US" sz="1300" i="1" dirty="0" smtClean="0">
                <a:latin typeface="+mj-lt"/>
              </a:rPr>
              <a:t>)</a:t>
            </a:r>
            <a:endParaRPr lang="en-US" sz="1300" i="1" dirty="0">
              <a:latin typeface="+mj-lt"/>
            </a:endParaRPr>
          </a:p>
        </p:txBody>
      </p:sp>
      <p:sp>
        <p:nvSpPr>
          <p:cNvPr id="26" name="CasellaDiTesto 9"/>
          <p:cNvSpPr txBox="1">
            <a:spLocks noChangeArrowheads="1"/>
          </p:cNvSpPr>
          <p:nvPr/>
        </p:nvSpPr>
        <p:spPr bwMode="auto">
          <a:xfrm>
            <a:off x="395536" y="3291954"/>
            <a:ext cx="3143250" cy="1200329"/>
          </a:xfrm>
          <a:prstGeom prst="rect">
            <a:avLst/>
          </a:prstGeom>
          <a:noFill/>
          <a:ln w="25400">
            <a:solidFill>
              <a:srgbClr val="FF0000"/>
            </a:solidFill>
            <a:miter lim="800000"/>
            <a:headEnd/>
            <a:tailEnd/>
          </a:ln>
        </p:spPr>
        <p:txBody>
          <a:bodyPr wrap="square">
            <a:spAutoFit/>
          </a:bodyPr>
          <a:lstStyle/>
          <a:p>
            <a:pPr algn="ctr"/>
            <a:r>
              <a:rPr lang="en-GB" sz="1800" dirty="0" smtClean="0">
                <a:latin typeface="+mj-lt"/>
              </a:rPr>
              <a:t>it is proposed to integrate </a:t>
            </a:r>
            <a:r>
              <a:rPr lang="en-GB" sz="1800" dirty="0">
                <a:latin typeface="+mj-lt"/>
              </a:rPr>
              <a:t>the planned NFI data with a number of additional biodiversity indicators</a:t>
            </a:r>
          </a:p>
        </p:txBody>
      </p:sp>
      <p:sp>
        <p:nvSpPr>
          <p:cNvPr id="2" name="Rectangle 1"/>
          <p:cNvSpPr/>
          <p:nvPr/>
        </p:nvSpPr>
        <p:spPr>
          <a:xfrm>
            <a:off x="4067930" y="3501010"/>
            <a:ext cx="4176580" cy="492443"/>
          </a:xfrm>
          <a:prstGeom prst="rect">
            <a:avLst/>
          </a:prstGeom>
        </p:spPr>
        <p:txBody>
          <a:bodyPr wrap="square">
            <a:spAutoFit/>
          </a:bodyPr>
          <a:lstStyle/>
          <a:p>
            <a:pPr marL="285750" indent="-285750">
              <a:buFont typeface="Arial" panose="020B0604020202020204" pitchFamily="34" charset="0"/>
              <a:buChar char="•"/>
            </a:pPr>
            <a:r>
              <a:rPr lang="en-US" sz="1300" dirty="0" smtClean="0">
                <a:latin typeface="+mj-lt"/>
              </a:rPr>
              <a:t>Surrogate </a:t>
            </a:r>
            <a:r>
              <a:rPr lang="en-US" sz="1300" dirty="0">
                <a:latin typeface="+mj-lt"/>
              </a:rPr>
              <a:t>taxa are likely to be biome-specific </a:t>
            </a:r>
            <a:r>
              <a:rPr lang="en-US" sz="1300" i="1" dirty="0">
                <a:latin typeface="+mj-lt"/>
              </a:rPr>
              <a:t>(Larsen et al. 2009)</a:t>
            </a:r>
            <a:endParaRPr lang="en-GB" sz="1300" i="1" dirty="0">
              <a:latin typeface="+mj-lt"/>
            </a:endParaRPr>
          </a:p>
        </p:txBody>
      </p:sp>
      <p:sp>
        <p:nvSpPr>
          <p:cNvPr id="30" name="Højrepil 49"/>
          <p:cNvSpPr>
            <a:spLocks noChangeArrowheads="1"/>
          </p:cNvSpPr>
          <p:nvPr/>
        </p:nvSpPr>
        <p:spPr bwMode="auto">
          <a:xfrm rot="16200000" flipH="1">
            <a:off x="1761165" y="2634381"/>
            <a:ext cx="401158" cy="612000"/>
          </a:xfrm>
          <a:prstGeom prst="rightArrow">
            <a:avLst>
              <a:gd name="adj1" fmla="val 100000"/>
              <a:gd name="adj2" fmla="val 50000"/>
            </a:avLst>
          </a:prstGeom>
          <a:solidFill>
            <a:schemeClr val="bg1">
              <a:lumMod val="75000"/>
            </a:schemeClr>
          </a:solidFill>
          <a:ln w="31750">
            <a:noFill/>
            <a:miter lim="800000"/>
            <a:headEnd/>
            <a:tailEnd/>
          </a:ln>
        </p:spPr>
        <p:txBody>
          <a:bodyPr rot="10800000" vert="eaVert" anchor="ctr"/>
          <a:lstStyle/>
          <a:p>
            <a:pPr indent="-342900" algn="ctr">
              <a:buFont typeface="Calibri" pitchFamily="34" charset="0"/>
              <a:buAutoNum type="arabicPeriod"/>
            </a:pPr>
            <a:endParaRPr lang="en-US" sz="1400" b="1" noProof="1">
              <a:solidFill>
                <a:srgbClr val="FFFFFF"/>
              </a:solidFill>
            </a:endParaRPr>
          </a:p>
        </p:txBody>
      </p:sp>
      <p:sp>
        <p:nvSpPr>
          <p:cNvPr id="16" name="CasellaDiTesto 4"/>
          <p:cNvSpPr txBox="1"/>
          <p:nvPr/>
        </p:nvSpPr>
        <p:spPr>
          <a:xfrm>
            <a:off x="395536" y="1556792"/>
            <a:ext cx="3143250" cy="1231106"/>
          </a:xfrm>
          <a:prstGeom prst="rect">
            <a:avLst/>
          </a:prstGeom>
          <a:solidFill>
            <a:schemeClr val="bg1">
              <a:lumMod val="75000"/>
            </a:schemeClr>
          </a:solidFill>
          <a:ln>
            <a:noFill/>
          </a:ln>
        </p:spPr>
        <p:txBody>
          <a:bodyPr wrap="square">
            <a:spAutoFit/>
          </a:bodyPr>
          <a:lstStyle/>
          <a:p>
            <a:pPr algn="ctr" fontAlgn="auto">
              <a:spcBef>
                <a:spcPts val="0"/>
              </a:spcBef>
              <a:spcAft>
                <a:spcPts val="0"/>
              </a:spcAft>
              <a:defRPr/>
            </a:pPr>
            <a:r>
              <a:rPr lang="en-US" sz="2000" b="1" dirty="0" smtClean="0">
                <a:latin typeface="+mj-lt"/>
                <a:ea typeface="ＭＳ Ｐゴシック" charset="0"/>
                <a:cs typeface="ＭＳ Ｐゴシック" charset="0"/>
              </a:rPr>
              <a:t>Biodiversity Surrogacy </a:t>
            </a:r>
          </a:p>
          <a:p>
            <a:pPr algn="ctr" fontAlgn="auto">
              <a:spcBef>
                <a:spcPts val="0"/>
              </a:spcBef>
              <a:spcAft>
                <a:spcPts val="0"/>
              </a:spcAft>
              <a:defRPr/>
            </a:pPr>
            <a:r>
              <a:rPr lang="en-US" sz="2000" dirty="0" smtClean="0">
                <a:latin typeface="+mj-lt"/>
                <a:ea typeface="ＭＳ Ｐゴシック" charset="0"/>
                <a:cs typeface="ＭＳ Ｐゴシック" charset="0"/>
              </a:rPr>
              <a:t>remains </a:t>
            </a:r>
            <a:r>
              <a:rPr lang="en-US" sz="2000" dirty="0">
                <a:latin typeface="+mj-lt"/>
                <a:ea typeface="ＭＳ Ｐゴシック" charset="0"/>
                <a:cs typeface="ＭＳ Ｐゴシック" charset="0"/>
              </a:rPr>
              <a:t>a highly contentious issue </a:t>
            </a:r>
          </a:p>
          <a:p>
            <a:pPr algn="ctr" fontAlgn="auto">
              <a:spcBef>
                <a:spcPts val="0"/>
              </a:spcBef>
              <a:spcAft>
                <a:spcPts val="0"/>
              </a:spcAft>
              <a:defRPr/>
            </a:pPr>
            <a:r>
              <a:rPr lang="en-US" sz="1400" i="1" dirty="0">
                <a:latin typeface="+mj-lt"/>
                <a:ea typeface="ＭＳ Ｐゴシック" charset="0"/>
                <a:cs typeface="ＭＳ Ｐゴシック" charset="0"/>
              </a:rPr>
              <a:t>(Lawton et al. 1998; Hess et al. 2006)</a:t>
            </a:r>
            <a:endParaRPr lang="en-GB" sz="1400" i="1" dirty="0">
              <a:latin typeface="+mj-lt"/>
              <a:ea typeface="ＭＳ Ｐゴシック" charset="0"/>
              <a:cs typeface="ＭＳ Ｐゴシック" charset="0"/>
            </a:endParaRPr>
          </a:p>
        </p:txBody>
      </p:sp>
      <p:pic>
        <p:nvPicPr>
          <p:cNvPr id="22" name="Picture 10" descr="http://uanews.org/sites/default/files/story-images/Sampling%20quadrat%20Belize%20credit%20O%20Lewis_crop.JPG"/>
          <p:cNvPicPr>
            <a:picLocks noChangeAspect="1" noChangeArrowheads="1"/>
          </p:cNvPicPr>
          <p:nvPr/>
        </p:nvPicPr>
        <p:blipFill>
          <a:blip r:embed="rId3"/>
          <a:srcRect/>
          <a:stretch>
            <a:fillRect/>
          </a:stretch>
        </p:blipFill>
        <p:spPr bwMode="auto">
          <a:xfrm>
            <a:off x="395536" y="4941209"/>
            <a:ext cx="2584297" cy="1728000"/>
          </a:xfrm>
          <a:prstGeom prst="rect">
            <a:avLst/>
          </a:prstGeom>
          <a:noFill/>
          <a:ln w="9525">
            <a:noFill/>
            <a:miter lim="800000"/>
            <a:headEnd/>
            <a:tailEnd/>
          </a:ln>
        </p:spPr>
      </p:pic>
      <p:pic>
        <p:nvPicPr>
          <p:cNvPr id="25" name="Picture 24" descr="http://russolab.unl.edu/images/Seed_dispersal_different_L.jpg"/>
          <p:cNvPicPr>
            <a:picLocks noChangeAspect="1" noChangeArrowheads="1"/>
          </p:cNvPicPr>
          <p:nvPr/>
        </p:nvPicPr>
        <p:blipFill>
          <a:blip r:embed="rId4" cstate="print"/>
          <a:srcRect/>
          <a:stretch>
            <a:fillRect/>
          </a:stretch>
        </p:blipFill>
        <p:spPr bwMode="auto">
          <a:xfrm>
            <a:off x="6671140" y="4921290"/>
            <a:ext cx="2077440" cy="1728000"/>
          </a:xfrm>
          <a:prstGeom prst="rect">
            <a:avLst/>
          </a:prstGeom>
          <a:noFill/>
        </p:spPr>
      </p:pic>
      <p:pic>
        <p:nvPicPr>
          <p:cNvPr id="10242" name="Picture 2" descr=" Forest fragments under research in the Biological Dynamics of Forest Fragments Project. Photo by: Richard Bierrega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6383" y="4925065"/>
            <a:ext cx="2903857" cy="172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54"/>
          <p:cNvSpPr txBox="1">
            <a:spLocks noChangeArrowheads="1"/>
          </p:cNvSpPr>
          <p:nvPr/>
        </p:nvSpPr>
        <p:spPr bwMode="auto">
          <a:xfrm>
            <a:off x="301624" y="304800"/>
            <a:ext cx="8829676" cy="400110"/>
          </a:xfrm>
          <a:prstGeom prst="rect">
            <a:avLst/>
          </a:prstGeom>
          <a:noFill/>
          <a:ln w="9525">
            <a:noFill/>
            <a:miter lim="800000"/>
            <a:headEnd/>
            <a:tailEnd/>
          </a:ln>
        </p:spPr>
        <p:txBody>
          <a:bodyPr wrap="square">
            <a:spAutoFit/>
          </a:bodyPr>
          <a:lstStyle/>
          <a:p>
            <a:r>
              <a:rPr lang="en-GB" sz="2000" b="1" dirty="0" smtClean="0">
                <a:solidFill>
                  <a:srgbClr val="262626"/>
                </a:solidFill>
              </a:rPr>
              <a:t>Floral diversity assessment - summary </a:t>
            </a:r>
            <a:endParaRPr lang="en-GB" sz="2000" b="1" dirty="0">
              <a:solidFill>
                <a:srgbClr val="262626"/>
              </a:solidFill>
            </a:endParaRPr>
          </a:p>
        </p:txBody>
      </p:sp>
      <p:sp>
        <p:nvSpPr>
          <p:cNvPr id="23" name="TextBox 43"/>
          <p:cNvSpPr txBox="1">
            <a:spLocks noChangeArrowheads="1"/>
          </p:cNvSpPr>
          <p:nvPr/>
        </p:nvSpPr>
        <p:spPr bwMode="auto">
          <a:xfrm>
            <a:off x="314324" y="892175"/>
            <a:ext cx="8829676" cy="338554"/>
          </a:xfrm>
          <a:prstGeom prst="rect">
            <a:avLst/>
          </a:prstGeom>
          <a:noFill/>
          <a:ln w="9525">
            <a:noFill/>
            <a:miter lim="800000"/>
            <a:headEnd/>
            <a:tailEnd/>
          </a:ln>
        </p:spPr>
        <p:txBody>
          <a:bodyPr wrap="square">
            <a:spAutoFit/>
          </a:bodyPr>
          <a:lstStyle/>
          <a:p>
            <a:pPr algn="r"/>
            <a:r>
              <a:rPr lang="en-US" sz="1600" b="1" i="1" dirty="0" smtClean="0">
                <a:solidFill>
                  <a:schemeClr val="bg1"/>
                </a:solidFill>
              </a:rPr>
              <a:t>Selection of indicators </a:t>
            </a:r>
            <a:r>
              <a:rPr lang="en-US" sz="1600" b="1" i="1" dirty="0">
                <a:solidFill>
                  <a:schemeClr val="bg1"/>
                </a:solidFill>
              </a:rPr>
              <a:t>4</a:t>
            </a:r>
            <a:r>
              <a:rPr lang="en-US" sz="1600" b="1" i="1" dirty="0" smtClean="0">
                <a:solidFill>
                  <a:schemeClr val="bg1"/>
                </a:solidFill>
              </a:rPr>
              <a:t>/4</a:t>
            </a:r>
            <a:endParaRPr lang="en-US" sz="1600" b="1" i="1" dirty="0">
              <a:solidFill>
                <a:srgbClr val="FF0000"/>
              </a:solidFill>
            </a:endParaRPr>
          </a:p>
        </p:txBody>
      </p:sp>
    </p:spTree>
    <p:extLst>
      <p:ext uri="{BB962C8B-B14F-4D97-AF65-F5344CB8AC3E}">
        <p14:creationId xmlns:p14="http://schemas.microsoft.com/office/powerpoint/2010/main" val="14990438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smtClean="0">
                <a:solidFill>
                  <a:srgbClr val="FFFFFF"/>
                </a:solidFill>
                <a:ea typeface="ＭＳ Ｐゴシック" pitchFamily="-109" charset="-128"/>
              </a:rPr>
              <a:t>z</a:t>
            </a:r>
            <a:endParaRPr lang="en-US" sz="1800">
              <a:solidFill>
                <a:srgbClr val="FFFFFF"/>
              </a:solidFill>
              <a:ea typeface="ＭＳ Ｐゴシック" pitchFamily="-109" charset="-128"/>
            </a:endParaRPr>
          </a:p>
        </p:txBody>
      </p:sp>
      <p:sp>
        <p:nvSpPr>
          <p:cNvPr id="15" name="Rectangle 14"/>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18" name="TextBox 43"/>
          <p:cNvSpPr txBox="1">
            <a:spLocks noChangeArrowheads="1"/>
          </p:cNvSpPr>
          <p:nvPr/>
        </p:nvSpPr>
        <p:spPr bwMode="auto">
          <a:xfrm>
            <a:off x="314324" y="892175"/>
            <a:ext cx="8829676" cy="338554"/>
          </a:xfrm>
          <a:prstGeom prst="rect">
            <a:avLst/>
          </a:prstGeom>
          <a:noFill/>
          <a:ln w="9525">
            <a:noFill/>
            <a:miter lim="800000"/>
            <a:headEnd/>
            <a:tailEnd/>
          </a:ln>
        </p:spPr>
        <p:txBody>
          <a:bodyPr wrap="square">
            <a:spAutoFit/>
          </a:bodyPr>
          <a:lstStyle/>
          <a:p>
            <a:pPr algn="r"/>
            <a:r>
              <a:rPr lang="en-US" sz="1600" b="1" i="1" dirty="0" smtClean="0">
                <a:solidFill>
                  <a:schemeClr val="bg1"/>
                </a:solidFill>
              </a:rPr>
              <a:t>Suggested stratification </a:t>
            </a:r>
            <a:endParaRPr lang="en-US" sz="1600" b="1" i="1" dirty="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2403759480"/>
              </p:ext>
            </p:extLst>
          </p:nvPr>
        </p:nvGraphicFramePr>
        <p:xfrm>
          <a:off x="499797" y="1426300"/>
          <a:ext cx="8293329" cy="5008367"/>
        </p:xfrm>
        <a:graphic>
          <a:graphicData uri="http://schemas.openxmlformats.org/drawingml/2006/table">
            <a:tbl>
              <a:tblPr/>
              <a:tblGrid>
                <a:gridCol w="1521865"/>
                <a:gridCol w="85639"/>
                <a:gridCol w="785315"/>
                <a:gridCol w="1621751"/>
                <a:gridCol w="718409"/>
                <a:gridCol w="898011"/>
                <a:gridCol w="940270"/>
                <a:gridCol w="971965"/>
                <a:gridCol w="750104"/>
              </a:tblGrid>
              <a:tr h="555784">
                <a:tc gridSpan="4">
                  <a:txBody>
                    <a:bodyPr/>
                    <a:lstStyle/>
                    <a:p>
                      <a:pPr algn="ctr" fontAlgn="b"/>
                      <a:r>
                        <a:rPr lang="en-AU" sz="1500" b="0" i="0" u="none" strike="noStrike" dirty="0">
                          <a:solidFill>
                            <a:srgbClr val="000000"/>
                          </a:solidFill>
                          <a:effectLst/>
                          <a:latin typeface="Calibri" panose="020F0502020204030204" pitchFamily="34" charset="0"/>
                        </a:rPr>
                        <a:t> </a:t>
                      </a:r>
                      <a:r>
                        <a:rPr lang="en-AU" sz="1500" b="1" i="0" u="sng" strike="noStrike" dirty="0" smtClean="0">
                          <a:solidFill>
                            <a:srgbClr val="000000"/>
                          </a:solidFill>
                          <a:effectLst/>
                          <a:latin typeface="Calibri" panose="020F0502020204030204" pitchFamily="34" charset="0"/>
                        </a:rPr>
                        <a:t>Parameters </a:t>
                      </a:r>
                      <a:endParaRPr lang="en-AU" sz="1500" b="1" i="0" u="sng"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ctr" fontAlgn="ctr"/>
                      <a:r>
                        <a:rPr lang="en-AU" sz="1400" b="1" i="0" u="none" strike="noStrike" dirty="0">
                          <a:solidFill>
                            <a:srgbClr val="000000"/>
                          </a:solidFill>
                          <a:effectLst/>
                          <a:latin typeface="Calibri" panose="020F0502020204030204" pitchFamily="34" charset="0"/>
                        </a:rPr>
                        <a:t>Number of </a:t>
                      </a:r>
                      <a:r>
                        <a:rPr lang="en-AU" sz="1400" b="1" i="0" u="none" strike="noStrike" dirty="0" smtClean="0">
                          <a:solidFill>
                            <a:srgbClr val="000000"/>
                          </a:solidFill>
                          <a:effectLst/>
                          <a:latin typeface="Calibri" panose="020F0502020204030204" pitchFamily="34" charset="0"/>
                        </a:rPr>
                        <a:t>plots</a:t>
                      </a:r>
                      <a:endParaRPr lang="en-AU" sz="1400" b="1"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1" i="0" u="none" strike="noStrike" dirty="0">
                          <a:solidFill>
                            <a:srgbClr val="000000"/>
                          </a:solidFill>
                          <a:effectLst/>
                          <a:latin typeface="Calibri" panose="020F0502020204030204" pitchFamily="34" charset="0"/>
                        </a:rPr>
                        <a:t>Required </a:t>
                      </a:r>
                      <a:r>
                        <a:rPr lang="en-AU" sz="1400" b="1" i="0" u="none" strike="noStrike" dirty="0" smtClean="0">
                          <a:solidFill>
                            <a:srgbClr val="000000"/>
                          </a:solidFill>
                          <a:effectLst/>
                          <a:latin typeface="Calibri" panose="020F0502020204030204" pitchFamily="34" charset="0"/>
                        </a:rPr>
                        <a:t>precision</a:t>
                      </a:r>
                    </a:p>
                    <a:p>
                      <a:pPr algn="ctr" fontAlgn="ctr"/>
                      <a:r>
                        <a:rPr lang="en-US" sz="1400" b="1" i="0" u="none" strike="noStrike" dirty="0" smtClean="0">
                          <a:solidFill>
                            <a:srgbClr val="000000"/>
                          </a:solidFill>
                          <a:effectLst/>
                          <a:latin typeface="Calibri" panose="020F0502020204030204" pitchFamily="34" charset="0"/>
                        </a:rPr>
                        <a:t>(95% CI)</a:t>
                      </a:r>
                      <a:endParaRPr lang="en-AU" sz="1400" b="1"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400" b="1" i="0" u="none" strike="noStrike" dirty="0" smtClean="0">
                          <a:solidFill>
                            <a:srgbClr val="000000"/>
                          </a:solidFill>
                          <a:effectLst/>
                          <a:latin typeface="Calibri" panose="020F0502020204030204" pitchFamily="34" charset="0"/>
                        </a:rPr>
                        <a:t>Required</a:t>
                      </a:r>
                      <a:r>
                        <a:rPr lang="en-AU" sz="1400" b="1" i="0" u="none" strike="noStrike" baseline="0" dirty="0" smtClean="0">
                          <a:solidFill>
                            <a:srgbClr val="000000"/>
                          </a:solidFill>
                          <a:effectLst/>
                          <a:latin typeface="Calibri" panose="020F0502020204030204" pitchFamily="34" charset="0"/>
                        </a:rPr>
                        <a:t> n</a:t>
                      </a:r>
                      <a:r>
                        <a:rPr lang="en-AU" sz="1400" b="1" i="0" u="none" strike="noStrike" dirty="0" smtClean="0">
                          <a:solidFill>
                            <a:srgbClr val="000000"/>
                          </a:solidFill>
                          <a:effectLst/>
                          <a:latin typeface="Calibri" panose="020F0502020204030204" pitchFamily="34" charset="0"/>
                        </a:rPr>
                        <a:t>umber </a:t>
                      </a:r>
                      <a:r>
                        <a:rPr lang="en-AU" sz="1400" b="1" i="0" u="none" strike="noStrike" dirty="0">
                          <a:solidFill>
                            <a:srgbClr val="000000"/>
                          </a:solidFill>
                          <a:effectLst/>
                          <a:latin typeface="Calibri" panose="020F0502020204030204" pitchFamily="34" charset="0"/>
                        </a:rPr>
                        <a:t>of </a:t>
                      </a:r>
                      <a:r>
                        <a:rPr lang="en-AU" sz="1400" b="1" i="0" u="none" strike="noStrike" dirty="0" smtClean="0">
                          <a:solidFill>
                            <a:srgbClr val="000000"/>
                          </a:solidFill>
                          <a:effectLst/>
                          <a:latin typeface="Calibri" panose="020F0502020204030204" pitchFamily="34" charset="0"/>
                        </a:rPr>
                        <a:t>clusters*</a:t>
                      </a:r>
                      <a:endParaRPr lang="en-AU" sz="1400" b="1"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panose="020F0502020204030204" pitchFamily="34" charset="0"/>
                        </a:rPr>
                        <a:t>1000 clusters to be visited</a:t>
                      </a:r>
                      <a:endParaRPr lang="en-AU" sz="1400" b="1"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panose="020F0502020204030204" pitchFamily="34" charset="0"/>
                        </a:rPr>
                        <a:t>First</a:t>
                      </a:r>
                      <a:r>
                        <a:rPr lang="en-US" sz="1400" b="1" i="0" u="none" strike="noStrike" baseline="0" dirty="0" smtClean="0">
                          <a:solidFill>
                            <a:srgbClr val="000000"/>
                          </a:solidFill>
                          <a:effectLst/>
                          <a:latin typeface="Calibri" panose="020F0502020204030204" pitchFamily="34" charset="0"/>
                        </a:rPr>
                        <a:t> 6 months trial</a:t>
                      </a:r>
                      <a:endParaRPr lang="en-AU" sz="1400" b="1"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024">
                <a:tc rowSpan="3">
                  <a:txBody>
                    <a:bodyPr/>
                    <a:lstStyle/>
                    <a:p>
                      <a:pPr algn="l" fontAlgn="ctr"/>
                      <a:r>
                        <a:rPr lang="en-AU" sz="1400" b="0" i="0" u="none" strike="noStrike" dirty="0">
                          <a:solidFill>
                            <a:srgbClr val="000000"/>
                          </a:solidFill>
                          <a:effectLst/>
                          <a:latin typeface="Calibri" panose="020F0502020204030204" pitchFamily="34" charset="0"/>
                        </a:rPr>
                        <a:t>Low altitude </a:t>
                      </a:r>
                      <a:r>
                        <a:rPr lang="en-AU" sz="1400" b="0" i="0" u="none" strike="noStrike" dirty="0" smtClean="0">
                          <a:solidFill>
                            <a:srgbClr val="000000"/>
                          </a:solidFill>
                          <a:effectLst/>
                          <a:latin typeface="Calibri" panose="020F0502020204030204" pitchFamily="34" charset="0"/>
                        </a:rPr>
                        <a:t>forest on </a:t>
                      </a:r>
                      <a:r>
                        <a:rPr lang="en-AU" sz="1400" b="0" i="0" u="none" strike="noStrike" dirty="0">
                          <a:solidFill>
                            <a:srgbClr val="000000"/>
                          </a:solidFill>
                          <a:effectLst/>
                          <a:latin typeface="Calibri" panose="020F0502020204030204" pitchFamily="34" charset="0"/>
                        </a:rPr>
                        <a:t>plains &amp; fans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AU" sz="1400" b="0" i="0" u="none" strike="noStrike" dirty="0">
                          <a:solidFill>
                            <a:srgbClr val="000000"/>
                          </a:solidFill>
                          <a:effectLst/>
                          <a:latin typeface="Calibri" panose="020F0502020204030204" pitchFamily="34" charset="0"/>
                        </a:rPr>
                        <a:t>Primary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AU" sz="16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r" fontAlgn="b"/>
                      <a:r>
                        <a:rPr lang="en-AU" sz="1400" b="0" i="0" u="none" strike="noStrike" dirty="0" smtClean="0">
                          <a:solidFill>
                            <a:srgbClr val="000000"/>
                          </a:solidFill>
                          <a:effectLst/>
                          <a:latin typeface="Calibri" panose="020F0502020204030204" pitchFamily="34" charset="0"/>
                        </a:rPr>
                        <a:t>2,276</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smtClean="0">
                          <a:solidFill>
                            <a:srgbClr val="000000"/>
                          </a:solidFill>
                          <a:effectLst/>
                          <a:latin typeface="Calibri" panose="020F0502020204030204" pitchFamily="34" charset="0"/>
                        </a:rPr>
                        <a:t>130</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150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10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024">
                <a:tc vMerge="1">
                  <a:txBody>
                    <a:bodyPr/>
                    <a:lstStyle/>
                    <a:p>
                      <a:endParaRPr lang="en-AU"/>
                    </a:p>
                  </a:txBody>
                  <a:tcPr/>
                </a:tc>
                <a:tc rowSpan="2" gridSpan="2">
                  <a:txBody>
                    <a:bodyPr/>
                    <a:lstStyle/>
                    <a:p>
                      <a:pPr algn="l" fontAlgn="ctr"/>
                      <a:r>
                        <a:rPr lang="en-AU" sz="1400" b="0" i="0" u="none" strike="noStrike" dirty="0">
                          <a:solidFill>
                            <a:srgbClr val="000000"/>
                          </a:solidFill>
                          <a:effectLst/>
                          <a:latin typeface="Calibri" panose="020F0502020204030204" pitchFamily="34" charset="0"/>
                        </a:rPr>
                        <a:t>Degraded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ctr"/>
                      <a:endParaRPr lang="en-AU" sz="16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dirty="0">
                          <a:solidFill>
                            <a:srgbClr val="000000"/>
                          </a:solidFill>
                          <a:effectLst/>
                          <a:latin typeface="Calibri" panose="020F0502020204030204" pitchFamily="34" charset="0"/>
                        </a:rPr>
                        <a:t>Logged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1,306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3</a:t>
                      </a:r>
                      <a:r>
                        <a:rPr lang="en-AU" sz="1400" b="0" i="0" u="none" strike="noStrike" dirty="0" smtClean="0">
                          <a:solidFill>
                            <a:srgbClr val="000000"/>
                          </a:solidFill>
                          <a:effectLst/>
                          <a:latin typeface="Calibri" panose="020F0502020204030204" pitchFamily="34" charset="0"/>
                        </a:rPr>
                        <a:t>0</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50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024">
                <a:tc vMerge="1">
                  <a:txBody>
                    <a:bodyPr/>
                    <a:lstStyle/>
                    <a:p>
                      <a:endParaRPr lang="en-AU"/>
                    </a:p>
                  </a:txBody>
                  <a:tcPr/>
                </a:tc>
                <a:tc gridSpan="2" vMerge="1">
                  <a:txBody>
                    <a:bodyPr/>
                    <a:lstStyle/>
                    <a:p>
                      <a:endParaRPr lang="en-AU"/>
                    </a:p>
                  </a:txBody>
                  <a:tcPr/>
                </a:tc>
                <a:tc hMerge="1" vMerge="1">
                  <a:txBody>
                    <a:bodyPr/>
                    <a:lstStyle/>
                    <a:p>
                      <a:endParaRPr lang="en-AU"/>
                    </a:p>
                  </a:txBody>
                  <a:tcPr/>
                </a:tc>
                <a:tc>
                  <a:txBody>
                    <a:bodyPr/>
                    <a:lstStyle/>
                    <a:p>
                      <a:pPr algn="l" fontAlgn="b"/>
                      <a:r>
                        <a:rPr lang="en-AU" sz="1400" b="0" i="0" u="none" strike="noStrike" dirty="0">
                          <a:solidFill>
                            <a:srgbClr val="000000"/>
                          </a:solidFill>
                          <a:effectLst/>
                          <a:latin typeface="Calibri" panose="020F0502020204030204" pitchFamily="34" charset="0"/>
                        </a:rPr>
                        <a:t>Other disturbance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smtClean="0">
                          <a:solidFill>
                            <a:srgbClr val="000000"/>
                          </a:solidFill>
                          <a:effectLst/>
                          <a:latin typeface="Calibri" panose="020F0502020204030204" pitchFamily="34" charset="0"/>
                        </a:rPr>
                        <a:t>1,078</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3</a:t>
                      </a:r>
                      <a:r>
                        <a:rPr lang="en-AU" sz="1400" b="0" i="0" u="none" strike="noStrike" dirty="0" smtClean="0">
                          <a:solidFill>
                            <a:srgbClr val="000000"/>
                          </a:solidFill>
                          <a:effectLst/>
                          <a:latin typeface="Calibri" panose="020F0502020204030204" pitchFamily="34" charset="0"/>
                        </a:rPr>
                        <a:t>0</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50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10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024">
                <a:tc rowSpan="3">
                  <a:txBody>
                    <a:bodyPr/>
                    <a:lstStyle/>
                    <a:p>
                      <a:pPr algn="l" fontAlgn="ctr"/>
                      <a:r>
                        <a:rPr lang="en-AU" sz="1400" b="0" i="0" u="none" strike="noStrike">
                          <a:solidFill>
                            <a:srgbClr val="000000"/>
                          </a:solidFill>
                          <a:effectLst/>
                          <a:latin typeface="Calibri" panose="020F0502020204030204" pitchFamily="34" charset="0"/>
                        </a:rPr>
                        <a:t>Low altitude forest on uplands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AU" sz="1400" b="0" i="0" u="none" strike="noStrike" dirty="0">
                          <a:solidFill>
                            <a:srgbClr val="000000"/>
                          </a:solidFill>
                          <a:effectLst/>
                          <a:latin typeface="Calibri" panose="020F0502020204030204" pitchFamily="34" charset="0"/>
                        </a:rPr>
                        <a:t>Primary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AU" sz="16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r" fontAlgn="b"/>
                      <a:r>
                        <a:rPr lang="en-AU" sz="1400" b="0" i="0" u="none" strike="noStrike" dirty="0" smtClean="0">
                          <a:solidFill>
                            <a:srgbClr val="000000"/>
                          </a:solidFill>
                          <a:effectLst/>
                          <a:latin typeface="Calibri" panose="020F0502020204030204" pitchFamily="34" charset="0"/>
                        </a:rPr>
                        <a:t>3,732</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smtClean="0">
                          <a:solidFill>
                            <a:srgbClr val="000000"/>
                          </a:solidFill>
                          <a:effectLst/>
                          <a:latin typeface="Calibri" panose="020F0502020204030204" pitchFamily="34" charset="0"/>
                        </a:rPr>
                        <a:t>130</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150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10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024">
                <a:tc vMerge="1">
                  <a:txBody>
                    <a:bodyPr/>
                    <a:lstStyle/>
                    <a:p>
                      <a:endParaRPr lang="en-AU"/>
                    </a:p>
                  </a:txBody>
                  <a:tcPr/>
                </a:tc>
                <a:tc rowSpan="2" gridSpan="2">
                  <a:txBody>
                    <a:bodyPr/>
                    <a:lstStyle/>
                    <a:p>
                      <a:pPr algn="l" fontAlgn="ctr"/>
                      <a:r>
                        <a:rPr lang="en-AU" sz="1400" b="0" i="0" u="none" strike="noStrike" dirty="0">
                          <a:solidFill>
                            <a:srgbClr val="000000"/>
                          </a:solidFill>
                          <a:effectLst/>
                          <a:latin typeface="Calibri" panose="020F0502020204030204" pitchFamily="34" charset="0"/>
                        </a:rPr>
                        <a:t>Degraded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ctr"/>
                      <a:endParaRPr lang="en-AU" sz="16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dirty="0">
                          <a:solidFill>
                            <a:srgbClr val="000000"/>
                          </a:solidFill>
                          <a:effectLst/>
                          <a:latin typeface="Calibri" panose="020F0502020204030204" pitchFamily="34" charset="0"/>
                        </a:rPr>
                        <a:t>Logging</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smtClean="0">
                          <a:solidFill>
                            <a:srgbClr val="000000"/>
                          </a:solidFill>
                          <a:effectLst/>
                          <a:latin typeface="Calibri" panose="020F0502020204030204" pitchFamily="34" charset="0"/>
                        </a:rPr>
                        <a:t>1,229</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3</a:t>
                      </a:r>
                      <a:r>
                        <a:rPr lang="en-AU" sz="1400" b="0" i="0" u="none" strike="noStrike" dirty="0" smtClean="0">
                          <a:solidFill>
                            <a:srgbClr val="000000"/>
                          </a:solidFill>
                          <a:effectLst/>
                          <a:latin typeface="Calibri" panose="020F0502020204030204" pitchFamily="34" charset="0"/>
                        </a:rPr>
                        <a:t>0</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50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10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024">
                <a:tc vMerge="1">
                  <a:txBody>
                    <a:bodyPr/>
                    <a:lstStyle/>
                    <a:p>
                      <a:endParaRPr lang="en-AU"/>
                    </a:p>
                  </a:txBody>
                  <a:tcPr/>
                </a:tc>
                <a:tc gridSpan="2" vMerge="1">
                  <a:txBody>
                    <a:bodyPr/>
                    <a:lstStyle/>
                    <a:p>
                      <a:endParaRPr lang="en-AU"/>
                    </a:p>
                  </a:txBody>
                  <a:tcPr/>
                </a:tc>
                <a:tc hMerge="1" vMerge="1">
                  <a:txBody>
                    <a:bodyPr/>
                    <a:lstStyle/>
                    <a:p>
                      <a:endParaRPr lang="en-AU"/>
                    </a:p>
                  </a:txBody>
                  <a:tcPr/>
                </a:tc>
                <a:tc>
                  <a:txBody>
                    <a:bodyPr/>
                    <a:lstStyle/>
                    <a:p>
                      <a:pPr algn="l" fontAlgn="b"/>
                      <a:r>
                        <a:rPr lang="en-AU" sz="1400" b="0" i="0" u="none" strike="noStrike">
                          <a:solidFill>
                            <a:srgbClr val="000000"/>
                          </a:solidFill>
                          <a:effectLst/>
                          <a:latin typeface="Calibri" panose="020F0502020204030204" pitchFamily="34" charset="0"/>
                        </a:rPr>
                        <a:t>Other disturbance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smtClean="0">
                          <a:solidFill>
                            <a:srgbClr val="000000"/>
                          </a:solidFill>
                          <a:effectLst/>
                          <a:latin typeface="Calibri" panose="020F0502020204030204" pitchFamily="34" charset="0"/>
                        </a:rPr>
                        <a:t>1,528</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3</a:t>
                      </a:r>
                      <a:r>
                        <a:rPr lang="en-AU" sz="1400" b="0" i="0" u="none" strike="noStrike" dirty="0" smtClean="0">
                          <a:solidFill>
                            <a:srgbClr val="000000"/>
                          </a:solidFill>
                          <a:effectLst/>
                          <a:latin typeface="Calibri" panose="020F0502020204030204" pitchFamily="34" charset="0"/>
                        </a:rPr>
                        <a:t>0</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50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10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184">
                <a:tc rowSpan="2">
                  <a:txBody>
                    <a:bodyPr/>
                    <a:lstStyle/>
                    <a:p>
                      <a:pPr algn="l" fontAlgn="ctr"/>
                      <a:r>
                        <a:rPr lang="en-AU" sz="1400" b="0" i="0" u="none" strike="noStrike" dirty="0">
                          <a:solidFill>
                            <a:srgbClr val="000000"/>
                          </a:solidFill>
                          <a:effectLst/>
                          <a:latin typeface="Calibri" panose="020F0502020204030204" pitchFamily="34" charset="0"/>
                        </a:rPr>
                        <a:t>Lower montane forest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AU" sz="1400" b="0" i="0" u="none" strike="noStrike" dirty="0" smtClean="0">
                          <a:solidFill>
                            <a:srgbClr val="000000"/>
                          </a:solidFill>
                          <a:effectLst/>
                          <a:latin typeface="Calibri" panose="020F0502020204030204" pitchFamily="34" charset="0"/>
                        </a:rPr>
                        <a:t>Primary (including 21 montane coniferous forest)</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AU"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r" fontAlgn="b"/>
                      <a:r>
                        <a:rPr lang="en-AU" sz="1400" b="0" i="0" u="none" strike="noStrike" dirty="0" smtClean="0">
                          <a:solidFill>
                            <a:srgbClr val="000000"/>
                          </a:solidFill>
                          <a:effectLst/>
                          <a:latin typeface="Calibri" panose="020F0502020204030204" pitchFamily="34" charset="0"/>
                        </a:rPr>
                        <a:t>3,452</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smtClean="0">
                          <a:solidFill>
                            <a:srgbClr val="000000"/>
                          </a:solidFill>
                          <a:effectLst/>
                          <a:latin typeface="Calibri" panose="020F0502020204030204" pitchFamily="34" charset="0"/>
                        </a:rPr>
                        <a:t>130</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150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10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184">
                <a:tc vMerge="1">
                  <a:txBody>
                    <a:bodyPr/>
                    <a:lstStyle/>
                    <a:p>
                      <a:endParaRPr lang="en-AU"/>
                    </a:p>
                  </a:txBody>
                  <a:tcPr/>
                </a:tc>
                <a:tc gridSpan="3">
                  <a:txBody>
                    <a:bodyPr/>
                    <a:lstStyle/>
                    <a:p>
                      <a:pPr algn="l" fontAlgn="b"/>
                      <a:r>
                        <a:rPr lang="en-AU" sz="1400" b="0" i="0" u="none" strike="noStrike" dirty="0" smtClean="0">
                          <a:solidFill>
                            <a:srgbClr val="000000"/>
                          </a:solidFill>
                          <a:effectLst/>
                          <a:latin typeface="Calibri" panose="020F0502020204030204" pitchFamily="34" charset="0"/>
                        </a:rPr>
                        <a:t>Degraded (including 14 montane coniferous forest)</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AU"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r" fontAlgn="b"/>
                      <a:r>
                        <a:rPr lang="en-US" sz="1400" b="0" i="0" u="none" strike="noStrike" dirty="0" smtClean="0">
                          <a:solidFill>
                            <a:srgbClr val="000000"/>
                          </a:solidFill>
                          <a:effectLst/>
                          <a:latin typeface="Calibri" panose="020F0502020204030204" pitchFamily="34" charset="0"/>
                        </a:rPr>
                        <a:t>1,344</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3</a:t>
                      </a:r>
                      <a:r>
                        <a:rPr lang="en-AU" sz="1400" b="0" i="0" u="none" strike="noStrike" dirty="0" smtClean="0">
                          <a:solidFill>
                            <a:srgbClr val="000000"/>
                          </a:solidFill>
                          <a:effectLst/>
                          <a:latin typeface="Calibri" panose="020F0502020204030204" pitchFamily="34" charset="0"/>
                        </a:rPr>
                        <a:t>0</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50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10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024">
                <a:tc gridSpan="4">
                  <a:txBody>
                    <a:bodyPr/>
                    <a:lstStyle/>
                    <a:p>
                      <a:pPr algn="l" fontAlgn="b"/>
                      <a:r>
                        <a:rPr lang="en-AU" sz="1400" b="0" i="0" u="none" strike="noStrike" dirty="0">
                          <a:solidFill>
                            <a:srgbClr val="000000"/>
                          </a:solidFill>
                          <a:effectLst/>
                          <a:latin typeface="Calibri" panose="020F0502020204030204" pitchFamily="34" charset="0"/>
                        </a:rPr>
                        <a:t>Swamp forest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r" fontAlgn="b"/>
                      <a:r>
                        <a:rPr lang="en-AU" sz="1400" b="0" i="0" u="none" strike="noStrike" dirty="0" smtClean="0">
                          <a:solidFill>
                            <a:srgbClr val="000000"/>
                          </a:solidFill>
                          <a:effectLst/>
                          <a:latin typeface="Calibri" panose="020F0502020204030204" pitchFamily="34" charset="0"/>
                        </a:rPr>
                        <a:t>1,141</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3</a:t>
                      </a:r>
                      <a:r>
                        <a:rPr lang="en-AU" sz="1400" b="0" i="0" u="none" strike="noStrike" dirty="0" smtClean="0">
                          <a:solidFill>
                            <a:srgbClr val="000000"/>
                          </a:solidFill>
                          <a:effectLst/>
                          <a:latin typeface="Calibri" panose="020F0502020204030204" pitchFamily="34" charset="0"/>
                        </a:rPr>
                        <a:t>0</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50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5</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024">
                <a:tc gridSpan="4">
                  <a:txBody>
                    <a:bodyPr/>
                    <a:lstStyle/>
                    <a:p>
                      <a:pPr algn="l" fontAlgn="b"/>
                      <a:r>
                        <a:rPr lang="en-AU" sz="1400" b="0" i="0" u="none" strike="noStrike" dirty="0">
                          <a:solidFill>
                            <a:srgbClr val="000000"/>
                          </a:solidFill>
                          <a:effectLst/>
                          <a:latin typeface="Calibri" panose="020F0502020204030204" pitchFamily="34" charset="0"/>
                        </a:rPr>
                        <a:t>Woodland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r" fontAlgn="b"/>
                      <a:r>
                        <a:rPr lang="en-AU" sz="1400" b="0" i="0" u="none" strike="noStrike" dirty="0" smtClean="0">
                          <a:solidFill>
                            <a:srgbClr val="000000"/>
                          </a:solidFill>
                          <a:effectLst/>
                          <a:latin typeface="Calibri" panose="020F0502020204030204" pitchFamily="34" charset="0"/>
                        </a:rPr>
                        <a:t>815</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3</a:t>
                      </a:r>
                      <a:r>
                        <a:rPr lang="en-AU" sz="1400" b="0" i="0" u="none" strike="noStrike" dirty="0" smtClean="0">
                          <a:solidFill>
                            <a:srgbClr val="000000"/>
                          </a:solidFill>
                          <a:effectLst/>
                          <a:latin typeface="Calibri" panose="020F0502020204030204" pitchFamily="34" charset="0"/>
                        </a:rPr>
                        <a:t>0</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50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5</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024">
                <a:tc gridSpan="4">
                  <a:txBody>
                    <a:bodyPr/>
                    <a:lstStyle/>
                    <a:p>
                      <a:pPr algn="l" fontAlgn="b"/>
                      <a:r>
                        <a:rPr lang="en-AU" sz="1400" b="0" i="0" u="none" strike="noStrike" dirty="0">
                          <a:solidFill>
                            <a:srgbClr val="000000"/>
                          </a:solidFill>
                          <a:effectLst/>
                          <a:latin typeface="Calibri" panose="020F0502020204030204" pitchFamily="34" charset="0"/>
                        </a:rPr>
                        <a:t>Dry seasonal forest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r" fontAlgn="b"/>
                      <a:r>
                        <a:rPr lang="en-AU" sz="1400" b="0" i="0" u="none" strike="noStrike" dirty="0" smtClean="0">
                          <a:solidFill>
                            <a:srgbClr val="000000"/>
                          </a:solidFill>
                          <a:effectLst/>
                          <a:latin typeface="Calibri" panose="020F0502020204030204" pitchFamily="34" charset="0"/>
                        </a:rPr>
                        <a:t>750</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smtClean="0">
                          <a:solidFill>
                            <a:srgbClr val="000000"/>
                          </a:solidFill>
                          <a:effectLst/>
                          <a:latin typeface="Calibri" panose="020F0502020204030204" pitchFamily="34" charset="0"/>
                        </a:rPr>
                        <a:t>30</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50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5</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024">
                <a:tc gridSpan="4">
                  <a:txBody>
                    <a:bodyPr/>
                    <a:lstStyle/>
                    <a:p>
                      <a:pPr algn="l" fontAlgn="b"/>
                      <a:r>
                        <a:rPr lang="en-AU" sz="1400" b="0" i="0" u="none" strike="noStrike" dirty="0" smtClean="0">
                          <a:solidFill>
                            <a:srgbClr val="000000"/>
                          </a:solidFill>
                          <a:effectLst/>
                          <a:latin typeface="Calibri" panose="020F0502020204030204" pitchFamily="34" charset="0"/>
                        </a:rPr>
                        <a:t>Savannah </a:t>
                      </a:r>
                      <a:r>
                        <a:rPr lang="en-AU" sz="1400" b="0" i="0" u="none" strike="noStrike" dirty="0">
                          <a:solidFill>
                            <a:srgbClr val="000000"/>
                          </a:solidFill>
                          <a:effectLst/>
                          <a:latin typeface="Calibri" panose="020F0502020204030204" pitchFamily="34" charset="0"/>
                        </a:rPr>
                        <a:t>&amp; </a:t>
                      </a:r>
                      <a:r>
                        <a:rPr lang="en-AU" sz="1400" b="0" i="0" u="none" strike="noStrike" dirty="0" smtClean="0">
                          <a:solidFill>
                            <a:srgbClr val="000000"/>
                          </a:solidFill>
                          <a:effectLst/>
                          <a:latin typeface="Calibri" panose="020F0502020204030204" pitchFamily="34" charset="0"/>
                        </a:rPr>
                        <a:t>Shrub</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r" fontAlgn="b"/>
                      <a:r>
                        <a:rPr lang="en-US" sz="1400" b="0" i="0" u="none" strike="noStrike" dirty="0" smtClean="0">
                          <a:solidFill>
                            <a:srgbClr val="000000"/>
                          </a:solidFill>
                          <a:effectLst/>
                          <a:latin typeface="Calibri" panose="020F0502020204030204" pitchFamily="34" charset="0"/>
                        </a:rPr>
                        <a:t>592</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3</a:t>
                      </a:r>
                      <a:r>
                        <a:rPr lang="en-AU" sz="1400" b="0" i="0" u="none" strike="noStrike" dirty="0" smtClean="0">
                          <a:solidFill>
                            <a:srgbClr val="000000"/>
                          </a:solidFill>
                          <a:effectLst/>
                          <a:latin typeface="Calibri" panose="020F0502020204030204" pitchFamily="34" charset="0"/>
                        </a:rPr>
                        <a:t>0</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50</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5</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024">
                <a:tc gridSpan="4">
                  <a:txBody>
                    <a:bodyPr/>
                    <a:lstStyle/>
                    <a:p>
                      <a:pPr algn="l" fontAlgn="b"/>
                      <a:r>
                        <a:rPr lang="en-AU" sz="1400" b="0" i="0" u="none" strike="noStrike" dirty="0" smtClean="0">
                          <a:solidFill>
                            <a:srgbClr val="000000"/>
                          </a:solidFill>
                          <a:effectLst/>
                          <a:latin typeface="Calibri" panose="020F0502020204030204" pitchFamily="34" charset="0"/>
                        </a:rPr>
                        <a:t>Littoral </a:t>
                      </a:r>
                      <a:r>
                        <a:rPr lang="en-AU" sz="1400" b="0" i="0" u="none" strike="noStrike" dirty="0">
                          <a:solidFill>
                            <a:srgbClr val="000000"/>
                          </a:solidFill>
                          <a:effectLst/>
                          <a:latin typeface="Calibri" panose="020F0502020204030204" pitchFamily="34" charset="0"/>
                        </a:rPr>
                        <a:t>&amp; </a:t>
                      </a:r>
                      <a:r>
                        <a:rPr lang="en-AU" sz="1400" b="0" i="0" u="none" strike="noStrike" dirty="0" err="1">
                          <a:solidFill>
                            <a:srgbClr val="000000"/>
                          </a:solidFill>
                          <a:effectLst/>
                          <a:latin typeface="Calibri" panose="020F0502020204030204" pitchFamily="34" charset="0"/>
                        </a:rPr>
                        <a:t>Seral</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r" fontAlgn="b"/>
                      <a:r>
                        <a:rPr lang="en-AU" sz="1400" b="0" i="0" u="none" strike="noStrike" dirty="0">
                          <a:solidFill>
                            <a:srgbClr val="000000"/>
                          </a:solidFill>
                          <a:effectLst/>
                          <a:latin typeface="Calibri" panose="020F0502020204030204" pitchFamily="34" charset="0"/>
                        </a:rPr>
                        <a:t>274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Calibri" panose="020F0502020204030204" pitchFamily="34" charset="0"/>
                        </a:rPr>
                        <a:t>20%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panose="020F0502020204030204" pitchFamily="34" charset="0"/>
                        </a:rPr>
                        <a:t>8</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25</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5</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004">
                <a:tc gridSpan="4">
                  <a:txBody>
                    <a:bodyPr/>
                    <a:lstStyle/>
                    <a:p>
                      <a:pPr algn="l" fontAlgn="b"/>
                      <a:r>
                        <a:rPr lang="en-AU" sz="1400" b="0" i="0" u="none" strike="noStrike" dirty="0">
                          <a:solidFill>
                            <a:srgbClr val="000000"/>
                          </a:solidFill>
                          <a:effectLst/>
                          <a:latin typeface="Calibri" panose="020F0502020204030204" pitchFamily="34" charset="0"/>
                        </a:rPr>
                        <a:t>Montane </a:t>
                      </a:r>
                      <a:r>
                        <a:rPr lang="en-AU" sz="1400" b="0" i="0" u="none" strike="noStrike" dirty="0" smtClean="0">
                          <a:solidFill>
                            <a:srgbClr val="000000"/>
                          </a:solidFill>
                          <a:effectLst/>
                          <a:latin typeface="Calibri" panose="020F0502020204030204" pitchFamily="34" charset="0"/>
                        </a:rPr>
                        <a:t>(including 8 M/coniferous </a:t>
                      </a:r>
                      <a:r>
                        <a:rPr lang="en-AU" sz="1400" b="0" i="0" u="none" strike="noStrike" dirty="0">
                          <a:solidFill>
                            <a:srgbClr val="000000"/>
                          </a:solidFill>
                          <a:effectLst/>
                          <a:latin typeface="Calibri" panose="020F0502020204030204" pitchFamily="34" charset="0"/>
                        </a:rPr>
                        <a:t>above 3000m </a:t>
                      </a:r>
                      <a:r>
                        <a:rPr lang="en-AU" sz="1400" b="0" i="0" u="none" strike="noStrike" dirty="0" smtClean="0">
                          <a:solidFill>
                            <a:srgbClr val="000000"/>
                          </a:solidFill>
                          <a:effectLst/>
                          <a:latin typeface="Calibri" panose="020F0502020204030204" pitchFamily="34" charset="0"/>
                        </a:rPr>
                        <a:t>)</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r" fontAlgn="b"/>
                      <a:r>
                        <a:rPr lang="en-AU" sz="1400" b="0" i="0" u="none" strike="noStrike">
                          <a:solidFill>
                            <a:srgbClr val="000000"/>
                          </a:solidFill>
                          <a:effectLst/>
                          <a:latin typeface="Calibri" panose="020F0502020204030204" pitchFamily="34" charset="0"/>
                        </a:rPr>
                        <a:t>242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a:solidFill>
                            <a:srgbClr val="000000"/>
                          </a:solidFill>
                          <a:effectLst/>
                          <a:latin typeface="Calibri" panose="020F0502020204030204" pitchFamily="34" charset="0"/>
                        </a:rPr>
                        <a:t>20%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panose="020F0502020204030204" pitchFamily="34" charset="0"/>
                        </a:rPr>
                        <a:t>8</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25</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5</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024">
                <a:tc gridSpan="4">
                  <a:txBody>
                    <a:bodyPr/>
                    <a:lstStyle/>
                    <a:p>
                      <a:pPr algn="l" fontAlgn="b"/>
                      <a:r>
                        <a:rPr lang="en-AU" sz="1400" b="0" i="0" u="none" strike="noStrike" dirty="0">
                          <a:solidFill>
                            <a:srgbClr val="000000"/>
                          </a:solidFill>
                          <a:effectLst/>
                          <a:latin typeface="Calibri" panose="020F0502020204030204" pitchFamily="34" charset="0"/>
                        </a:rPr>
                        <a:t>Mangrove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r" fontAlgn="b"/>
                      <a:r>
                        <a:rPr lang="en-AU" sz="1400" b="0" i="0" u="none" strike="noStrike" dirty="0" smtClean="0">
                          <a:solidFill>
                            <a:srgbClr val="000000"/>
                          </a:solidFill>
                          <a:effectLst/>
                          <a:latin typeface="Calibri" panose="020F0502020204030204" pitchFamily="34" charset="0"/>
                        </a:rPr>
                        <a:t>179</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a:solidFill>
                            <a:srgbClr val="000000"/>
                          </a:solidFill>
                          <a:effectLst/>
                          <a:latin typeface="Calibri" panose="020F0502020204030204" pitchFamily="34" charset="0"/>
                        </a:rPr>
                        <a:t>20%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panose="020F0502020204030204" pitchFamily="34" charset="0"/>
                        </a:rPr>
                        <a:t>8</a:t>
                      </a:r>
                      <a:endParaRPr lang="en-AU" sz="14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25</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FF0000"/>
                          </a:solidFill>
                          <a:effectLst/>
                          <a:latin typeface="Calibri" panose="020F0502020204030204" pitchFamily="34" charset="0"/>
                        </a:rPr>
                        <a:t>5</a:t>
                      </a:r>
                      <a:endParaRPr lang="en-AU" sz="1400" b="0" i="0" u="none" strike="noStrike" dirty="0">
                        <a:solidFill>
                          <a:srgbClr val="FF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344">
                <a:tc gridSpan="2">
                  <a:txBody>
                    <a:bodyPr/>
                    <a:lstStyle/>
                    <a:p>
                      <a:pPr algn="l" fontAlgn="b"/>
                      <a:endParaRPr lang="en-AU" sz="1500" b="0" i="0" u="none" strike="noStrike" dirty="0">
                        <a:solidFill>
                          <a:srgbClr val="000000"/>
                        </a:solidFill>
                        <a:effectLst/>
                        <a:latin typeface="Calibri" panose="020F0502020204030204" pitchFamily="34" charset="0"/>
                      </a:endParaRP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AU"/>
                    </a:p>
                  </a:txBody>
                  <a:tcPr/>
                </a:tc>
                <a:tc>
                  <a:txBody>
                    <a:bodyPr/>
                    <a:lstStyle/>
                    <a:p>
                      <a:pPr algn="l" fontAlgn="b"/>
                      <a:endParaRPr lang="en-AU" sz="1500" b="0" i="0" u="none" strike="noStrike">
                        <a:solidFill>
                          <a:srgbClr val="000000"/>
                        </a:solidFill>
                        <a:effectLst/>
                        <a:latin typeface="Calibri" panose="020F0502020204030204" pitchFamily="34" charset="0"/>
                      </a:endParaRP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AU" sz="1500" b="0" i="0" u="none" strike="noStrike">
                        <a:solidFill>
                          <a:srgbClr val="000000"/>
                        </a:solidFill>
                        <a:effectLst/>
                        <a:latin typeface="Calibri" panose="020F0502020204030204" pitchFamily="34" charset="0"/>
                      </a:endParaRP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AU" sz="1500" b="0" i="0" u="none" strike="noStrike" dirty="0">
                        <a:solidFill>
                          <a:srgbClr val="000000"/>
                        </a:solidFill>
                        <a:effectLst/>
                        <a:latin typeface="Calibri" panose="020F0502020204030204" pitchFamily="34" charset="0"/>
                      </a:endParaRP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AU" sz="1500" b="0" i="0" u="none" strike="noStrike">
                        <a:solidFill>
                          <a:srgbClr val="000000"/>
                        </a:solidFill>
                        <a:effectLst/>
                        <a:latin typeface="Calibri" panose="020F0502020204030204" pitchFamily="34" charset="0"/>
                      </a:endParaRP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500" b="0" i="0" u="none" strike="noStrike" dirty="0" smtClean="0">
                          <a:solidFill>
                            <a:srgbClr val="000000"/>
                          </a:solidFill>
                          <a:effectLst/>
                          <a:latin typeface="Calibri" panose="020F0502020204030204" pitchFamily="34" charset="0"/>
                        </a:rPr>
                        <a:t>684</a:t>
                      </a:r>
                      <a:endParaRPr lang="en-AU" sz="1500" b="0" i="0" u="none" strike="noStrike" dirty="0">
                        <a:solidFill>
                          <a:srgbClr val="000000"/>
                        </a:solidFill>
                        <a:effectLst/>
                        <a:latin typeface="Calibri" panose="020F0502020204030204" pitchFamily="34" charset="0"/>
                      </a:endParaRP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500" b="0" i="0" u="none" strike="noStrike" dirty="0" smtClean="0">
                        <a:solidFill>
                          <a:srgbClr val="FF0000"/>
                        </a:solidFill>
                        <a:effectLst/>
                        <a:latin typeface="Calibri" panose="020F0502020204030204" pitchFamily="34" charset="0"/>
                      </a:endParaRPr>
                    </a:p>
                    <a:p>
                      <a:pPr algn="r" fontAlgn="b"/>
                      <a:r>
                        <a:rPr lang="en-US" sz="1500" b="1" i="0" u="none" strike="noStrike" dirty="0" smtClean="0">
                          <a:solidFill>
                            <a:srgbClr val="FF0000"/>
                          </a:solidFill>
                          <a:effectLst/>
                          <a:latin typeface="Calibri" panose="020F0502020204030204" pitchFamily="34" charset="0"/>
                        </a:rPr>
                        <a:t>975+25</a:t>
                      </a:r>
                      <a:r>
                        <a:rPr lang="en-US" sz="1500" b="0" i="0" u="none" strike="noStrike" dirty="0" smtClean="0">
                          <a:solidFill>
                            <a:srgbClr val="FF0000"/>
                          </a:solidFill>
                          <a:effectLst/>
                          <a:latin typeface="Calibri" panose="020F0502020204030204" pitchFamily="34" charset="0"/>
                        </a:rPr>
                        <a:t> </a:t>
                      </a:r>
                      <a:r>
                        <a:rPr lang="en-US" sz="1050" b="0" i="0" u="none" strike="noStrike" dirty="0" smtClean="0">
                          <a:solidFill>
                            <a:srgbClr val="FF0000"/>
                          </a:solidFill>
                          <a:effectLst/>
                          <a:latin typeface="Calibri" panose="020F0502020204030204" pitchFamily="34" charset="0"/>
                        </a:rPr>
                        <a:t>(M/</a:t>
                      </a:r>
                      <a:r>
                        <a:rPr lang="en-US" sz="1050" b="0" i="0" u="none" strike="noStrike" dirty="0" err="1" smtClean="0">
                          <a:solidFill>
                            <a:srgbClr val="FF0000"/>
                          </a:solidFill>
                          <a:effectLst/>
                          <a:latin typeface="Calibri" panose="020F0502020204030204" pitchFamily="34" charset="0"/>
                        </a:rPr>
                        <a:t>conif</a:t>
                      </a:r>
                      <a:r>
                        <a:rPr lang="en-US" sz="1050" b="0" i="0" u="none" strike="noStrike" dirty="0" smtClean="0">
                          <a:solidFill>
                            <a:srgbClr val="FF0000"/>
                          </a:solidFill>
                          <a:effectLst/>
                          <a:latin typeface="Calibri" panose="020F0502020204030204" pitchFamily="34" charset="0"/>
                        </a:rPr>
                        <a:t>. forest)</a:t>
                      </a:r>
                      <a:endParaRPr lang="en-AU" sz="1100" b="0" i="0" u="none" strike="noStrike" dirty="0">
                        <a:solidFill>
                          <a:srgbClr val="FF0000"/>
                        </a:solidFill>
                        <a:effectLst/>
                        <a:latin typeface="Calibri" panose="020F0502020204030204" pitchFamily="34" charset="0"/>
                      </a:endParaRP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500" b="1" i="0" u="none" strike="noStrike" dirty="0" smtClean="0">
                          <a:solidFill>
                            <a:srgbClr val="FF0000"/>
                          </a:solidFill>
                          <a:effectLst/>
                          <a:latin typeface="Calibri" panose="020F0502020204030204" pitchFamily="34" charset="0"/>
                        </a:rPr>
                        <a:t>115</a:t>
                      </a:r>
                      <a:endParaRPr lang="en-AU" sz="1500" b="1" i="0" u="none" strike="noStrike" dirty="0">
                        <a:solidFill>
                          <a:srgbClr val="FF0000"/>
                        </a:solidFill>
                        <a:effectLst/>
                        <a:latin typeface="Calibri" panose="020F0502020204030204" pitchFamily="34" charset="0"/>
                      </a:endParaRPr>
                    </a:p>
                  </a:txBody>
                  <a:tcPr marL="7144" marR="7144" marT="7144"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27" name="TextBox 26"/>
          <p:cNvSpPr txBox="1"/>
          <p:nvPr/>
        </p:nvSpPr>
        <p:spPr>
          <a:xfrm>
            <a:off x="499796" y="6114782"/>
            <a:ext cx="5465069" cy="307777"/>
          </a:xfrm>
          <a:prstGeom prst="rect">
            <a:avLst/>
          </a:prstGeom>
          <a:noFill/>
        </p:spPr>
        <p:txBody>
          <a:bodyPr wrap="square" rtlCol="0">
            <a:spAutoFit/>
          </a:bodyPr>
          <a:lstStyle/>
          <a:p>
            <a:r>
              <a:rPr lang="en-US" sz="1400" dirty="0" smtClean="0">
                <a:latin typeface="+mj-lt"/>
              </a:rPr>
              <a:t>* in </a:t>
            </a:r>
            <a:r>
              <a:rPr lang="en-US" sz="1400" dirty="0">
                <a:latin typeface="+mj-lt"/>
              </a:rPr>
              <a:t>the case of 0.1ha circular </a:t>
            </a:r>
            <a:r>
              <a:rPr lang="en-US" sz="1400" dirty="0" smtClean="0">
                <a:latin typeface="+mj-lt"/>
              </a:rPr>
              <a:t>plots </a:t>
            </a:r>
            <a:r>
              <a:rPr lang="en-US" sz="1400" dirty="0">
                <a:latin typeface="+mj-lt"/>
              </a:rPr>
              <a:t>with 4</a:t>
            </a:r>
            <a:r>
              <a:rPr lang="en-US" sz="1400" dirty="0" smtClean="0">
                <a:latin typeface="+mj-lt"/>
              </a:rPr>
              <a:t> </a:t>
            </a:r>
            <a:r>
              <a:rPr lang="en-US" sz="1400" dirty="0">
                <a:latin typeface="+mj-lt"/>
              </a:rPr>
              <a:t>plots per </a:t>
            </a:r>
            <a:r>
              <a:rPr lang="en-US" sz="1400" dirty="0" smtClean="0">
                <a:latin typeface="+mj-lt"/>
              </a:rPr>
              <a:t>cluster</a:t>
            </a:r>
            <a:endParaRPr lang="en-US" sz="1400" dirty="0">
              <a:latin typeface="+mj-lt"/>
            </a:endParaRPr>
          </a:p>
        </p:txBody>
      </p:sp>
      <p:sp>
        <p:nvSpPr>
          <p:cNvPr id="9" name="TextBox 54"/>
          <p:cNvSpPr txBox="1">
            <a:spLocks noChangeArrowheads="1"/>
          </p:cNvSpPr>
          <p:nvPr/>
        </p:nvSpPr>
        <p:spPr bwMode="auto">
          <a:xfrm>
            <a:off x="301624" y="304800"/>
            <a:ext cx="8829676" cy="400110"/>
          </a:xfrm>
          <a:prstGeom prst="rect">
            <a:avLst/>
          </a:prstGeom>
          <a:noFill/>
          <a:ln w="9525">
            <a:noFill/>
            <a:miter lim="800000"/>
            <a:headEnd/>
            <a:tailEnd/>
          </a:ln>
        </p:spPr>
        <p:txBody>
          <a:bodyPr wrap="square">
            <a:spAutoFit/>
          </a:bodyPr>
          <a:lstStyle/>
          <a:p>
            <a:r>
              <a:rPr lang="en-GB" sz="2000" b="1" dirty="0" smtClean="0">
                <a:solidFill>
                  <a:srgbClr val="262626"/>
                </a:solidFill>
              </a:rPr>
              <a:t>Floral diversity assessment - summary </a:t>
            </a:r>
            <a:endParaRPr lang="en-GB" sz="2000" b="1" dirty="0">
              <a:solidFill>
                <a:srgbClr val="262626"/>
              </a:solidFill>
            </a:endParaRPr>
          </a:p>
        </p:txBody>
      </p:sp>
    </p:spTree>
    <p:extLst>
      <p:ext uri="{BB962C8B-B14F-4D97-AF65-F5344CB8AC3E}">
        <p14:creationId xmlns:p14="http://schemas.microsoft.com/office/powerpoint/2010/main" val="14399295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a:solidFill>
                  <a:srgbClr val="FFFFFF"/>
                </a:solidFill>
                <a:ea typeface="ＭＳ Ｐゴシック" pitchFamily="-109" charset="-128"/>
              </a:rPr>
              <a:t>z</a:t>
            </a:r>
          </a:p>
        </p:txBody>
      </p:sp>
      <p:sp>
        <p:nvSpPr>
          <p:cNvPr id="15" name="Rectangle 14"/>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17" name="TextBox 54"/>
          <p:cNvSpPr txBox="1">
            <a:spLocks noChangeArrowheads="1"/>
          </p:cNvSpPr>
          <p:nvPr/>
        </p:nvSpPr>
        <p:spPr bwMode="auto">
          <a:xfrm>
            <a:off x="314324" y="838200"/>
            <a:ext cx="8829676" cy="400110"/>
          </a:xfrm>
          <a:prstGeom prst="rect">
            <a:avLst/>
          </a:prstGeom>
          <a:noFill/>
          <a:ln w="9525">
            <a:noFill/>
            <a:miter lim="800000"/>
            <a:headEnd/>
            <a:tailEnd/>
          </a:ln>
        </p:spPr>
        <p:txBody>
          <a:bodyPr wrap="square">
            <a:spAutoFit/>
          </a:bodyPr>
          <a:lstStyle/>
          <a:p>
            <a:r>
              <a:rPr lang="en-GB" sz="2000" b="1" dirty="0" smtClean="0">
                <a:solidFill>
                  <a:srgbClr val="FFFFFF"/>
                </a:solidFill>
              </a:rPr>
              <a:t>Indicators – (1) structure based</a:t>
            </a:r>
            <a:endParaRPr lang="en-GB" sz="2000" b="1" dirty="0">
              <a:solidFill>
                <a:srgbClr val="FFFFFF"/>
              </a:solidFill>
            </a:endParaRPr>
          </a:p>
        </p:txBody>
      </p:sp>
      <p:sp>
        <p:nvSpPr>
          <p:cNvPr id="18" name="TextBox 43"/>
          <p:cNvSpPr txBox="1">
            <a:spLocks noChangeArrowheads="1"/>
          </p:cNvSpPr>
          <p:nvPr/>
        </p:nvSpPr>
        <p:spPr bwMode="auto">
          <a:xfrm>
            <a:off x="314324" y="892175"/>
            <a:ext cx="8829676" cy="338554"/>
          </a:xfrm>
          <a:prstGeom prst="rect">
            <a:avLst/>
          </a:prstGeom>
          <a:noFill/>
          <a:ln w="9525">
            <a:noFill/>
            <a:miter lim="800000"/>
            <a:headEnd/>
            <a:tailEnd/>
          </a:ln>
        </p:spPr>
        <p:txBody>
          <a:bodyPr wrap="square">
            <a:spAutoFit/>
          </a:bodyPr>
          <a:lstStyle/>
          <a:p>
            <a:pPr algn="r"/>
            <a:r>
              <a:rPr lang="en-US" sz="1600" b="1" i="1" dirty="0">
                <a:solidFill>
                  <a:schemeClr val="bg1"/>
                </a:solidFill>
              </a:rPr>
              <a:t>l</a:t>
            </a:r>
            <a:r>
              <a:rPr lang="en-US" sz="1600" b="1" i="1" dirty="0" smtClean="0">
                <a:solidFill>
                  <a:schemeClr val="bg1"/>
                </a:solidFill>
              </a:rPr>
              <a:t>andscape structure</a:t>
            </a:r>
            <a:endParaRPr lang="en-US" sz="1600" b="1" i="1" dirty="0">
              <a:solidFill>
                <a:srgbClr val="FF0000"/>
              </a:solidFill>
            </a:endParaRPr>
          </a:p>
        </p:txBody>
      </p:sp>
      <p:graphicFrame>
        <p:nvGraphicFramePr>
          <p:cNvPr id="25" name="Object 2"/>
          <p:cNvGraphicFramePr>
            <a:graphicFrameLocks noChangeAspect="1"/>
          </p:cNvGraphicFramePr>
          <p:nvPr>
            <p:extLst>
              <p:ext uri="{D42A27DB-BD31-4B8C-83A1-F6EECF244321}">
                <p14:modId xmlns:p14="http://schemas.microsoft.com/office/powerpoint/2010/main" val="4180633439"/>
              </p:ext>
            </p:extLst>
          </p:nvPr>
        </p:nvGraphicFramePr>
        <p:xfrm>
          <a:off x="4776230" y="2464321"/>
          <a:ext cx="3684202" cy="1512168"/>
        </p:xfrm>
        <a:graphic>
          <a:graphicData uri="http://schemas.openxmlformats.org/presentationml/2006/ole">
            <mc:AlternateContent xmlns:mc="http://schemas.openxmlformats.org/markup-compatibility/2006">
              <mc:Choice xmlns:v="urn:schemas-microsoft-com:vml" Requires="v">
                <p:oleObj spid="_x0000_s1051" name="Image" r:id="rId4" imgW="8571429" imgH="3517460" progId="Photoshop.Image.11">
                  <p:embed/>
                </p:oleObj>
              </mc:Choice>
              <mc:Fallback>
                <p:oleObj name="Image" r:id="rId4" imgW="8571429" imgH="3517460" progId="Photoshop.Image.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230" y="2464321"/>
                        <a:ext cx="3684202" cy="1512168"/>
                      </a:xfrm>
                      <a:prstGeom prst="rect">
                        <a:avLst/>
                      </a:prstGeom>
                      <a:noFill/>
                      <a:ln w="9525">
                        <a:solidFill>
                          <a:schemeClr val="tx1"/>
                        </a:solidFill>
                        <a:miter lim="800000"/>
                        <a:headEnd/>
                        <a:tailEnd/>
                      </a:ln>
                      <a:effectLst/>
                      <a:extLst/>
                    </p:spPr>
                  </p:pic>
                </p:oleObj>
              </mc:Fallback>
            </mc:AlternateContent>
          </a:graphicData>
        </a:graphic>
      </p:graphicFrame>
      <p:sp>
        <p:nvSpPr>
          <p:cNvPr id="35" name="Rektangel 50"/>
          <p:cNvSpPr>
            <a:spLocks noChangeArrowheads="1"/>
          </p:cNvSpPr>
          <p:nvPr/>
        </p:nvSpPr>
        <p:spPr bwMode="auto">
          <a:xfrm rot="5400000">
            <a:off x="4956681" y="-1619202"/>
            <a:ext cx="903818" cy="6967778"/>
          </a:xfrm>
          <a:prstGeom prst="rect">
            <a:avLst/>
          </a:prstGeom>
          <a:solidFill>
            <a:schemeClr val="accent3">
              <a:lumMod val="75000"/>
            </a:schemeClr>
          </a:solidFill>
          <a:ln w="9525">
            <a:noFill/>
            <a:miter lim="800000"/>
            <a:headEnd/>
            <a:tailEnd/>
          </a:ln>
        </p:spPr>
        <p:txBody>
          <a:bodyPr rot="10800000" vert="eaVert" anchor="ctr"/>
          <a:lstStyle/>
          <a:p>
            <a:pPr indent="-342900" algn="ctr">
              <a:buFont typeface="Calibri" pitchFamily="34" charset="0"/>
              <a:buAutoNum type="arabicPeriod"/>
            </a:pPr>
            <a:endParaRPr lang="en-US" b="1" noProof="1">
              <a:solidFill>
                <a:srgbClr val="FFFFFF"/>
              </a:solidFill>
              <a:latin typeface="+mj-lt"/>
            </a:endParaRPr>
          </a:p>
        </p:txBody>
      </p:sp>
      <p:grpSp>
        <p:nvGrpSpPr>
          <p:cNvPr id="36" name="Group 35"/>
          <p:cNvGrpSpPr/>
          <p:nvPr/>
        </p:nvGrpSpPr>
        <p:grpSpPr>
          <a:xfrm>
            <a:off x="179513" y="1422301"/>
            <a:ext cx="2063374" cy="894295"/>
            <a:chOff x="7119282" y="2990846"/>
            <a:chExt cx="1543206" cy="1084249"/>
          </a:xfrm>
          <a:solidFill>
            <a:schemeClr val="bg1">
              <a:lumMod val="75000"/>
            </a:schemeClr>
          </a:solidFill>
        </p:grpSpPr>
        <p:sp>
          <p:nvSpPr>
            <p:cNvPr id="37" name="Højrepil 49"/>
            <p:cNvSpPr>
              <a:spLocks noChangeArrowheads="1"/>
            </p:cNvSpPr>
            <p:nvPr/>
          </p:nvSpPr>
          <p:spPr bwMode="auto">
            <a:xfrm>
              <a:off x="8333738" y="3242349"/>
              <a:ext cx="328750" cy="552660"/>
            </a:xfrm>
            <a:prstGeom prst="rightArrow">
              <a:avLst>
                <a:gd name="adj1" fmla="val 100000"/>
                <a:gd name="adj2" fmla="val 50000"/>
              </a:avLst>
            </a:prstGeom>
            <a:grpFill/>
            <a:ln w="31750">
              <a:solidFill>
                <a:srgbClr val="FFFFFF"/>
              </a:solidFill>
              <a:miter lim="800000"/>
              <a:headEnd/>
              <a:tailEnd/>
            </a:ln>
          </p:spPr>
          <p:txBody>
            <a:bodyPr rot="10800000" vert="eaVert" anchor="ctr"/>
            <a:lstStyle/>
            <a:p>
              <a:pPr indent="-342900" algn="ctr">
                <a:buFont typeface="Calibri" pitchFamily="34" charset="0"/>
                <a:buAutoNum type="arabicPeriod"/>
              </a:pPr>
              <a:endParaRPr lang="en-US" sz="1400" b="1" noProof="1">
                <a:solidFill>
                  <a:srgbClr val="FFFFFF"/>
                </a:solidFill>
              </a:endParaRPr>
            </a:p>
          </p:txBody>
        </p:sp>
        <p:sp>
          <p:nvSpPr>
            <p:cNvPr id="38" name="Rektangel 50"/>
            <p:cNvSpPr>
              <a:spLocks noChangeAspect="1" noChangeArrowheads="1"/>
            </p:cNvSpPr>
            <p:nvPr/>
          </p:nvSpPr>
          <p:spPr bwMode="auto">
            <a:xfrm rot="5400000">
              <a:off x="7214922" y="2895206"/>
              <a:ext cx="1084249" cy="1275530"/>
            </a:xfrm>
            <a:prstGeom prst="rect">
              <a:avLst/>
            </a:prstGeom>
            <a:grpFill/>
            <a:ln w="9525">
              <a:noFill/>
              <a:miter lim="800000"/>
              <a:headEnd/>
              <a:tailEnd/>
            </a:ln>
          </p:spPr>
          <p:txBody>
            <a:bodyPr rot="10800000" vert="eaVert" anchor="ctr"/>
            <a:lstStyle/>
            <a:p>
              <a:pPr indent="-342900" algn="ctr">
                <a:buFont typeface="Calibri" pitchFamily="34" charset="0"/>
                <a:buAutoNum type="arabicPeriod"/>
              </a:pPr>
              <a:endParaRPr lang="en-US" sz="1400" b="1" noProof="1">
                <a:solidFill>
                  <a:srgbClr val="FFFFFF"/>
                </a:solidFill>
              </a:endParaRPr>
            </a:p>
          </p:txBody>
        </p:sp>
      </p:grpSp>
      <p:sp>
        <p:nvSpPr>
          <p:cNvPr id="20" name="Rectangle 11"/>
          <p:cNvSpPr>
            <a:spLocks noChangeArrowheads="1"/>
          </p:cNvSpPr>
          <p:nvPr/>
        </p:nvSpPr>
        <p:spPr bwMode="auto">
          <a:xfrm>
            <a:off x="179512" y="1556792"/>
            <a:ext cx="1728192" cy="584776"/>
          </a:xfrm>
          <a:prstGeom prst="rect">
            <a:avLst/>
          </a:prstGeom>
          <a:noFill/>
          <a:ln w="9525">
            <a:noFill/>
            <a:miter lim="800000"/>
            <a:headEnd/>
            <a:tailEnd/>
          </a:ln>
        </p:spPr>
        <p:txBody>
          <a:bodyPr wrap="square">
            <a:spAutoFit/>
          </a:bodyPr>
          <a:lstStyle/>
          <a:p>
            <a:pPr algn="ctr"/>
            <a:r>
              <a:rPr lang="en-GB" sz="1600" b="1" dirty="0" smtClean="0">
                <a:latin typeface="+mj-lt"/>
              </a:rPr>
              <a:t>habitat</a:t>
            </a:r>
            <a:r>
              <a:rPr lang="en-GB" sz="1600" dirty="0" smtClean="0">
                <a:latin typeface="+mj-lt"/>
              </a:rPr>
              <a:t> </a:t>
            </a:r>
            <a:r>
              <a:rPr lang="en-GB" sz="1600" b="1" dirty="0" smtClean="0">
                <a:latin typeface="+mj-lt"/>
              </a:rPr>
              <a:t>fragmentation</a:t>
            </a:r>
            <a:endParaRPr lang="en-GB" sz="1600" dirty="0">
              <a:latin typeface="+mj-lt"/>
            </a:endParaRPr>
          </a:p>
        </p:txBody>
      </p:sp>
      <p:sp>
        <p:nvSpPr>
          <p:cNvPr id="21" name="Rectangle 11"/>
          <p:cNvSpPr>
            <a:spLocks noChangeArrowheads="1"/>
          </p:cNvSpPr>
          <p:nvPr/>
        </p:nvSpPr>
        <p:spPr bwMode="auto">
          <a:xfrm>
            <a:off x="2396901" y="1449586"/>
            <a:ext cx="6336705" cy="830997"/>
          </a:xfrm>
          <a:prstGeom prst="rect">
            <a:avLst/>
          </a:prstGeom>
          <a:noFill/>
          <a:ln>
            <a:noFill/>
          </a:ln>
        </p:spPr>
        <p:txBody>
          <a:bodyPr wrap="square">
            <a:spAutoFit/>
          </a:bodyPr>
          <a:lstStyle/>
          <a:p>
            <a:pPr fontAlgn="auto">
              <a:spcBef>
                <a:spcPts val="0"/>
              </a:spcBef>
              <a:spcAft>
                <a:spcPts val="0"/>
              </a:spcAft>
              <a:defRPr/>
            </a:pPr>
            <a:r>
              <a:rPr lang="en-US" sz="1600" i="1" dirty="0" smtClean="0">
                <a:solidFill>
                  <a:schemeClr val="bg1"/>
                </a:solidFill>
                <a:latin typeface="+mj-lt"/>
                <a:cs typeface="+mn-cs"/>
              </a:rPr>
              <a:t>Affects</a:t>
            </a:r>
            <a:r>
              <a:rPr lang="en-US" sz="1600" b="1" i="1" dirty="0" smtClean="0">
                <a:solidFill>
                  <a:schemeClr val="bg1"/>
                </a:solidFill>
                <a:latin typeface="+mj-lt"/>
                <a:cs typeface="+mn-cs"/>
              </a:rPr>
              <a:t> biodiversity</a:t>
            </a:r>
            <a:r>
              <a:rPr lang="en-US" sz="1600" i="1" dirty="0" smtClean="0">
                <a:solidFill>
                  <a:schemeClr val="bg1"/>
                </a:solidFill>
                <a:latin typeface="+mj-lt"/>
                <a:cs typeface="+mn-cs"/>
              </a:rPr>
              <a:t>, total </a:t>
            </a:r>
            <a:r>
              <a:rPr lang="en-US" sz="1600" b="1" i="1" dirty="0" smtClean="0">
                <a:solidFill>
                  <a:schemeClr val="bg1"/>
                </a:solidFill>
                <a:latin typeface="+mj-lt"/>
                <a:cs typeface="+mn-cs"/>
              </a:rPr>
              <a:t>carbon</a:t>
            </a:r>
            <a:r>
              <a:rPr lang="en-US" sz="1600" i="1" dirty="0" smtClean="0">
                <a:solidFill>
                  <a:schemeClr val="bg1"/>
                </a:solidFill>
                <a:latin typeface="+mj-lt"/>
                <a:cs typeface="+mn-cs"/>
              </a:rPr>
              <a:t> </a:t>
            </a:r>
            <a:r>
              <a:rPr lang="en-US" sz="1600" b="1" i="1" dirty="0" smtClean="0">
                <a:solidFill>
                  <a:schemeClr val="bg1"/>
                </a:solidFill>
                <a:latin typeface="+mj-lt"/>
                <a:cs typeface="+mn-cs"/>
              </a:rPr>
              <a:t>storage</a:t>
            </a:r>
            <a:r>
              <a:rPr lang="en-US" sz="1600" i="1" dirty="0" smtClean="0">
                <a:solidFill>
                  <a:schemeClr val="bg1"/>
                </a:solidFill>
                <a:latin typeface="+mj-lt"/>
                <a:cs typeface="+mn-cs"/>
              </a:rPr>
              <a:t> and other ecosystems processes </a:t>
            </a:r>
            <a:r>
              <a:rPr lang="en-US" sz="1400" i="1" dirty="0" smtClean="0">
                <a:solidFill>
                  <a:schemeClr val="bg1"/>
                </a:solidFill>
                <a:latin typeface="+mj-lt"/>
                <a:cs typeface="+mn-cs"/>
              </a:rPr>
              <a:t>(e.g., </a:t>
            </a:r>
            <a:r>
              <a:rPr lang="en-US" sz="1400" i="1" dirty="0" err="1" smtClean="0">
                <a:solidFill>
                  <a:schemeClr val="bg1"/>
                </a:solidFill>
                <a:latin typeface="+mj-lt"/>
                <a:cs typeface="+mn-cs"/>
              </a:rPr>
              <a:t>Fahrig</a:t>
            </a:r>
            <a:r>
              <a:rPr lang="en-US" sz="1400" i="1" dirty="0" smtClean="0">
                <a:solidFill>
                  <a:schemeClr val="bg1"/>
                </a:solidFill>
                <a:latin typeface="+mj-lt"/>
                <a:cs typeface="+mn-cs"/>
              </a:rPr>
              <a:t> 2003, Fisher and </a:t>
            </a:r>
            <a:r>
              <a:rPr lang="en-US" sz="1400" i="1" dirty="0" err="1" smtClean="0">
                <a:solidFill>
                  <a:schemeClr val="bg1"/>
                </a:solidFill>
                <a:latin typeface="+mj-lt"/>
                <a:cs typeface="+mn-cs"/>
              </a:rPr>
              <a:t>Lindenmayer</a:t>
            </a:r>
            <a:r>
              <a:rPr lang="en-US" sz="1400" i="1" dirty="0" smtClean="0">
                <a:solidFill>
                  <a:schemeClr val="bg1"/>
                </a:solidFill>
                <a:latin typeface="+mj-lt"/>
                <a:cs typeface="+mn-cs"/>
              </a:rPr>
              <a:t> 2007)</a:t>
            </a:r>
            <a:r>
              <a:rPr lang="en-US" sz="1400" dirty="0" smtClean="0">
                <a:solidFill>
                  <a:schemeClr val="bg1"/>
                </a:solidFill>
                <a:latin typeface="+mj-lt"/>
                <a:cs typeface="+mn-cs"/>
              </a:rPr>
              <a:t>. A</a:t>
            </a:r>
            <a:r>
              <a:rPr lang="en-US" sz="1600" i="1" dirty="0" smtClean="0">
                <a:solidFill>
                  <a:schemeClr val="bg1"/>
                </a:solidFill>
                <a:latin typeface="+mj-lt"/>
                <a:cs typeface="+mn-cs"/>
              </a:rPr>
              <a:t>n </a:t>
            </a:r>
            <a:r>
              <a:rPr lang="en-US" sz="1600" i="1" dirty="0">
                <a:solidFill>
                  <a:schemeClr val="bg1"/>
                </a:solidFill>
                <a:latin typeface="+mj-lt"/>
                <a:cs typeface="+mn-cs"/>
              </a:rPr>
              <a:t>increase of fragmentation over expected natural levels is generally indicative of </a:t>
            </a:r>
            <a:r>
              <a:rPr lang="en-US" sz="1600" b="1" i="1" dirty="0" smtClean="0">
                <a:solidFill>
                  <a:schemeClr val="bg1"/>
                </a:solidFill>
                <a:latin typeface="+mj-lt"/>
                <a:cs typeface="+mn-cs"/>
              </a:rPr>
              <a:t>degradation</a:t>
            </a:r>
            <a:endParaRPr lang="en-US" sz="1600" b="1" i="1" dirty="0">
              <a:solidFill>
                <a:schemeClr val="bg1"/>
              </a:solidFill>
              <a:latin typeface="+mj-lt"/>
              <a:cs typeface="+mn-cs"/>
            </a:endParaRPr>
          </a:p>
        </p:txBody>
      </p:sp>
      <p:sp>
        <p:nvSpPr>
          <p:cNvPr id="39" name="Rectangle 3"/>
          <p:cNvSpPr/>
          <p:nvPr/>
        </p:nvSpPr>
        <p:spPr>
          <a:xfrm>
            <a:off x="540606" y="2694880"/>
            <a:ext cx="1583122" cy="388938"/>
          </a:xfrm>
          <a:prstGeom prst="rect">
            <a:avLst/>
          </a:prstGeom>
          <a:solidFill>
            <a:schemeClr val="bg1">
              <a:lumMod val="65000"/>
              <a:alpha val="83136"/>
            </a:schemeClr>
          </a:solidFill>
        </p:spPr>
        <p:txBody>
          <a:bodyPr anchor="ctr">
            <a:normAutofit/>
          </a:bodyPr>
          <a:lstStyle/>
          <a:p>
            <a:pPr algn="ctr" fontAlgn="auto">
              <a:lnSpc>
                <a:spcPct val="80000"/>
              </a:lnSpc>
              <a:spcAft>
                <a:spcPts val="0"/>
              </a:spcAft>
              <a:defRPr/>
            </a:pPr>
            <a:r>
              <a:rPr lang="en-GB" sz="1600" b="1" dirty="0" smtClean="0">
                <a:latin typeface="+mj-lt"/>
                <a:cs typeface="+mn-cs"/>
              </a:rPr>
              <a:t>Methods</a:t>
            </a:r>
            <a:endParaRPr lang="en-GB" sz="1600" b="1" dirty="0">
              <a:latin typeface="+mj-lt"/>
              <a:cs typeface="+mn-cs"/>
            </a:endParaRPr>
          </a:p>
        </p:txBody>
      </p:sp>
      <p:sp>
        <p:nvSpPr>
          <p:cNvPr id="40" name="Rectangle 11"/>
          <p:cNvSpPr>
            <a:spLocks noChangeArrowheads="1"/>
          </p:cNvSpPr>
          <p:nvPr/>
        </p:nvSpPr>
        <p:spPr bwMode="auto">
          <a:xfrm>
            <a:off x="2194682" y="2632606"/>
            <a:ext cx="2534480" cy="523220"/>
          </a:xfrm>
          <a:prstGeom prst="rect">
            <a:avLst/>
          </a:prstGeom>
          <a:noFill/>
          <a:ln w="9525">
            <a:noFill/>
            <a:miter lim="800000"/>
            <a:headEnd/>
            <a:tailEnd/>
          </a:ln>
        </p:spPr>
        <p:txBody>
          <a:bodyPr wrap="square">
            <a:spAutoFit/>
          </a:bodyPr>
          <a:lstStyle/>
          <a:p>
            <a:r>
              <a:rPr lang="en-GB" sz="1400" dirty="0">
                <a:latin typeface="+mj-lt"/>
              </a:rPr>
              <a:t>Remote </a:t>
            </a:r>
            <a:r>
              <a:rPr lang="en-GB" sz="1400" dirty="0" smtClean="0">
                <a:latin typeface="+mj-lt"/>
              </a:rPr>
              <a:t>Sensing, GIS software, soil and vegetation maps...</a:t>
            </a:r>
            <a:endParaRPr lang="en-GB" sz="1400" dirty="0">
              <a:latin typeface="+mj-lt"/>
            </a:endParaRPr>
          </a:p>
        </p:txBody>
      </p:sp>
      <p:graphicFrame>
        <p:nvGraphicFramePr>
          <p:cNvPr id="41" name="Tabella 7"/>
          <p:cNvGraphicFramePr>
            <a:graphicFrameLocks noGrp="1"/>
          </p:cNvGraphicFramePr>
          <p:nvPr>
            <p:extLst>
              <p:ext uri="{D42A27DB-BD31-4B8C-83A1-F6EECF244321}">
                <p14:modId xmlns:p14="http://schemas.microsoft.com/office/powerpoint/2010/main" val="2421546217"/>
              </p:ext>
            </p:extLst>
          </p:nvPr>
        </p:nvGraphicFramePr>
        <p:xfrm>
          <a:off x="539552" y="4129222"/>
          <a:ext cx="7920880" cy="2547375"/>
        </p:xfrm>
        <a:graphic>
          <a:graphicData uri="http://schemas.openxmlformats.org/drawingml/2006/table">
            <a:tbl>
              <a:tblPr/>
              <a:tblGrid>
                <a:gridCol w="887924"/>
                <a:gridCol w="1848380"/>
                <a:gridCol w="720080"/>
                <a:gridCol w="1800200"/>
                <a:gridCol w="2664296"/>
              </a:tblGrid>
              <a:tr h="155032">
                <a:tc>
                  <a:txBody>
                    <a:bodyPr/>
                    <a:lstStyle/>
                    <a:p>
                      <a:pPr algn="ctr" fontAlgn="t"/>
                      <a:r>
                        <a:rPr lang="en-US" sz="1050" b="1" i="1" u="none" strike="noStrike" dirty="0">
                          <a:solidFill>
                            <a:schemeClr val="tx1"/>
                          </a:solidFill>
                          <a:latin typeface="+mj-lt"/>
                        </a:rPr>
                        <a:t>Metric</a:t>
                      </a:r>
                      <a:endParaRPr lang="it-IT" sz="1050" b="1" i="1" u="none" strike="noStrike" dirty="0">
                        <a:solidFill>
                          <a:schemeClr val="tx1"/>
                        </a:solidFill>
                        <a:latin typeface="+mj-lt"/>
                      </a:endParaRPr>
                    </a:p>
                  </a:txBody>
                  <a:tcPr marL="5742" marR="5742" marT="574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50" b="1" i="1" u="none" strike="noStrike" dirty="0">
                          <a:solidFill>
                            <a:schemeClr val="tx1"/>
                          </a:solidFill>
                          <a:latin typeface="+mj-lt"/>
                        </a:rPr>
                        <a:t>Calculation</a:t>
                      </a:r>
                      <a:endParaRPr lang="it-IT" sz="1050" b="1" i="1" u="none" strike="noStrike" dirty="0">
                        <a:solidFill>
                          <a:schemeClr val="tx1"/>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50" b="1" i="1" u="none" strike="noStrike" dirty="0">
                          <a:solidFill>
                            <a:schemeClr val="tx1"/>
                          </a:solidFill>
                          <a:latin typeface="+mj-lt"/>
                        </a:rPr>
                        <a:t>Unit</a:t>
                      </a:r>
                      <a:endParaRPr lang="it-IT" sz="1050" b="1" i="1" u="none" strike="noStrike" dirty="0">
                        <a:solidFill>
                          <a:schemeClr val="tx1"/>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50" b="1" i="1" u="none" strike="noStrike" dirty="0">
                          <a:solidFill>
                            <a:schemeClr val="tx1"/>
                          </a:solidFill>
                          <a:latin typeface="+mj-lt"/>
                        </a:rPr>
                        <a:t>Relation to degradation</a:t>
                      </a:r>
                      <a:endParaRPr lang="it-IT" sz="1050" b="1" i="1" u="none" strike="noStrike" dirty="0">
                        <a:solidFill>
                          <a:schemeClr val="tx1"/>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r>
                        <a:rPr lang="en-US" sz="1050" b="1" i="1" u="none" strike="noStrike" dirty="0">
                          <a:solidFill>
                            <a:schemeClr val="tx1"/>
                          </a:solidFill>
                          <a:latin typeface="+mj-lt"/>
                        </a:rPr>
                        <a:t>Caveats and constraints</a:t>
                      </a:r>
                      <a:endParaRPr lang="it-IT" sz="1050" b="1" i="1" u="none" strike="noStrike" dirty="0">
                        <a:solidFill>
                          <a:schemeClr val="tx1"/>
                        </a:solidFill>
                        <a:latin typeface="+mj-lt"/>
                      </a:endParaRPr>
                    </a:p>
                  </a:txBody>
                  <a:tcPr marL="5742" marR="5742" marT="574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77686">
                <a:tc>
                  <a:txBody>
                    <a:bodyPr/>
                    <a:lstStyle/>
                    <a:p>
                      <a:pPr algn="l" fontAlgn="t"/>
                      <a:r>
                        <a:rPr lang="en-US" sz="1000" b="1" i="0" u="none" strike="noStrike" dirty="0">
                          <a:solidFill>
                            <a:srgbClr val="000000"/>
                          </a:solidFill>
                          <a:latin typeface="+mj-lt"/>
                        </a:rPr>
                        <a:t>Mean Patch Size</a:t>
                      </a:r>
                      <a:endParaRPr lang="it-IT" sz="1000" b="1" i="0" u="none" strike="noStrike" dirty="0">
                        <a:solidFill>
                          <a:srgbClr val="000000"/>
                        </a:solidFill>
                        <a:latin typeface="+mj-lt"/>
                      </a:endParaRPr>
                    </a:p>
                  </a:txBody>
                  <a:tcPr marL="5742" marR="5742" marT="574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j-lt"/>
                        </a:rPr>
                        <a:t>Total forest area divided by the total number of patches</a:t>
                      </a:r>
                      <a:endParaRPr lang="it-IT" sz="1000" b="0" i="0" u="none" strike="noStrike" dirty="0">
                        <a:solidFill>
                          <a:srgbClr val="000000"/>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j-lt"/>
                        </a:rPr>
                        <a:t>Hectares</a:t>
                      </a:r>
                      <a:endParaRPr lang="it-IT" sz="1000" b="0" i="0" u="none" strike="noStrike" dirty="0">
                        <a:solidFill>
                          <a:srgbClr val="000000"/>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mj-lt"/>
                        </a:rPr>
                        <a:t>Increasing: degradation </a:t>
                      </a:r>
                      <a:r>
                        <a:rPr lang="en-US" sz="1000" b="0" i="0" u="none" strike="noStrike" dirty="0">
                          <a:solidFill>
                            <a:srgbClr val="000000"/>
                          </a:solidFill>
                          <a:latin typeface="+mj-lt"/>
                        </a:rPr>
                        <a:t>due to area effects </a:t>
                      </a:r>
                      <a:endParaRPr lang="it-IT" sz="1000" b="0" i="0" u="none" strike="noStrike" dirty="0">
                        <a:solidFill>
                          <a:srgbClr val="000000"/>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j-lt"/>
                        </a:rPr>
                        <a:t>Mean patch size can increase as a result of elimination of small forest patches</a:t>
                      </a:r>
                      <a:endParaRPr lang="it-IT" sz="1000" b="0" i="0" u="none" strike="noStrike" dirty="0">
                        <a:solidFill>
                          <a:srgbClr val="000000"/>
                        </a:solidFill>
                        <a:latin typeface="+mj-lt"/>
                      </a:endParaRPr>
                    </a:p>
                  </a:txBody>
                  <a:tcPr marL="5742" marR="5742" marT="574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998">
                <a:tc>
                  <a:txBody>
                    <a:bodyPr/>
                    <a:lstStyle/>
                    <a:p>
                      <a:pPr algn="l" fontAlgn="t"/>
                      <a:r>
                        <a:rPr lang="en-US" sz="1000" b="1" i="0" u="none" strike="noStrike" dirty="0">
                          <a:solidFill>
                            <a:srgbClr val="000000"/>
                          </a:solidFill>
                          <a:latin typeface="+mj-lt"/>
                        </a:rPr>
                        <a:t>Mean Perimeter-Area Ratio</a:t>
                      </a:r>
                      <a:endParaRPr lang="it-IT" sz="1000" b="1" i="0" u="none" strike="noStrike" dirty="0">
                        <a:solidFill>
                          <a:srgbClr val="000000"/>
                        </a:solidFill>
                        <a:latin typeface="+mj-lt"/>
                      </a:endParaRPr>
                    </a:p>
                  </a:txBody>
                  <a:tcPr marL="5742" marR="5742" marT="574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j-lt"/>
                        </a:rPr>
                        <a:t>The mean ratio of the patch perimeter to area across all </a:t>
                      </a:r>
                      <a:r>
                        <a:rPr lang="en-US" sz="1000" b="0" i="0" u="none" strike="noStrike" dirty="0" smtClean="0">
                          <a:solidFill>
                            <a:srgbClr val="000000"/>
                          </a:solidFill>
                          <a:latin typeface="+mj-lt"/>
                        </a:rPr>
                        <a:t>patches</a:t>
                      </a:r>
                      <a:endParaRPr lang="it-IT" sz="1000" b="0" i="0" u="none" strike="noStrike" dirty="0">
                        <a:solidFill>
                          <a:srgbClr val="000000"/>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j-lt"/>
                        </a:rPr>
                        <a:t>Dimension-less</a:t>
                      </a:r>
                      <a:endParaRPr lang="it-IT" sz="1000" b="0" i="0" u="none" strike="noStrike" dirty="0">
                        <a:solidFill>
                          <a:srgbClr val="000000"/>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mj-lt"/>
                        </a:rPr>
                        <a:t>Increasing:</a:t>
                      </a:r>
                      <a:r>
                        <a:rPr lang="en-US" sz="1000" b="0" i="0" u="none" strike="noStrike" baseline="0" dirty="0" smtClean="0">
                          <a:solidFill>
                            <a:srgbClr val="000000"/>
                          </a:solidFill>
                          <a:latin typeface="+mj-lt"/>
                        </a:rPr>
                        <a:t> </a:t>
                      </a:r>
                      <a:r>
                        <a:rPr lang="en-US" sz="1000" b="0" i="0" u="none" strike="noStrike" dirty="0" smtClean="0">
                          <a:solidFill>
                            <a:srgbClr val="000000"/>
                          </a:solidFill>
                          <a:latin typeface="+mj-lt"/>
                        </a:rPr>
                        <a:t>degradation</a:t>
                      </a:r>
                      <a:r>
                        <a:rPr lang="en-US" sz="1000" b="0" i="0" u="none" strike="noStrike" baseline="0" dirty="0" smtClean="0">
                          <a:solidFill>
                            <a:srgbClr val="000000"/>
                          </a:solidFill>
                          <a:latin typeface="+mj-lt"/>
                        </a:rPr>
                        <a:t> </a:t>
                      </a:r>
                      <a:r>
                        <a:rPr lang="en-US" sz="1000" b="0" i="0" u="none" strike="noStrike" dirty="0" smtClean="0">
                          <a:solidFill>
                            <a:srgbClr val="000000"/>
                          </a:solidFill>
                          <a:latin typeface="+mj-lt"/>
                        </a:rPr>
                        <a:t>via </a:t>
                      </a:r>
                      <a:r>
                        <a:rPr lang="en-US" sz="1000" b="0" i="0" u="none" strike="noStrike" dirty="0">
                          <a:solidFill>
                            <a:srgbClr val="000000"/>
                          </a:solidFill>
                          <a:latin typeface="+mj-lt"/>
                        </a:rPr>
                        <a:t>edge effects</a:t>
                      </a:r>
                      <a:endParaRPr lang="it-IT" sz="1000" b="0" i="0" u="none" strike="noStrike" dirty="0">
                        <a:solidFill>
                          <a:srgbClr val="000000"/>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j-lt"/>
                        </a:rPr>
                        <a:t>Ratio can decline through the elimination of smaller and more complex patch shapes</a:t>
                      </a:r>
                      <a:endParaRPr lang="it-IT" sz="1000" b="0" i="0" u="none" strike="noStrike" dirty="0">
                        <a:solidFill>
                          <a:srgbClr val="000000"/>
                        </a:solidFill>
                        <a:latin typeface="+mj-lt"/>
                      </a:endParaRPr>
                    </a:p>
                  </a:txBody>
                  <a:tcPr marL="5742" marR="5742" marT="574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934">
                <a:tc>
                  <a:txBody>
                    <a:bodyPr/>
                    <a:lstStyle/>
                    <a:p>
                      <a:pPr algn="l" fontAlgn="t"/>
                      <a:r>
                        <a:rPr lang="en-US" sz="1000" b="1" i="0" u="none" strike="noStrike" dirty="0">
                          <a:solidFill>
                            <a:srgbClr val="000000"/>
                          </a:solidFill>
                          <a:latin typeface="+mj-lt"/>
                        </a:rPr>
                        <a:t>Patch density</a:t>
                      </a:r>
                      <a:endParaRPr lang="it-IT" sz="1000" b="1" i="0" u="none" strike="noStrike" dirty="0">
                        <a:solidFill>
                          <a:srgbClr val="000000"/>
                        </a:solidFill>
                        <a:latin typeface="+mj-lt"/>
                      </a:endParaRPr>
                    </a:p>
                  </a:txBody>
                  <a:tcPr marL="5742" marR="5742" marT="574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j-lt"/>
                        </a:rPr>
                        <a:t>The number of </a:t>
                      </a:r>
                      <a:r>
                        <a:rPr lang="en-US" sz="1000" b="0" i="0" u="none" strike="noStrike" dirty="0" smtClean="0">
                          <a:solidFill>
                            <a:srgbClr val="000000"/>
                          </a:solidFill>
                          <a:latin typeface="+mj-lt"/>
                        </a:rPr>
                        <a:t>patch divided </a:t>
                      </a:r>
                      <a:r>
                        <a:rPr lang="en-US" sz="1000" b="0" i="0" u="none" strike="noStrike" dirty="0">
                          <a:solidFill>
                            <a:srgbClr val="000000"/>
                          </a:solidFill>
                          <a:latin typeface="+mj-lt"/>
                        </a:rPr>
                        <a:t>by total landscape area</a:t>
                      </a:r>
                      <a:endParaRPr lang="it-IT" sz="1000" b="0" i="0" u="none" strike="noStrike" dirty="0">
                        <a:solidFill>
                          <a:srgbClr val="000000"/>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j-lt"/>
                        </a:rPr>
                        <a:t>N/100ha</a:t>
                      </a:r>
                      <a:endParaRPr lang="it-IT" sz="1000" b="0" i="0" u="none" strike="noStrike" dirty="0">
                        <a:solidFill>
                          <a:srgbClr val="000000"/>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mj-lt"/>
                        </a:rPr>
                        <a:t>Increasing:</a:t>
                      </a:r>
                      <a:r>
                        <a:rPr lang="en-US" sz="1000" b="0" i="0" u="none" strike="noStrike" baseline="0" dirty="0" smtClean="0">
                          <a:solidFill>
                            <a:srgbClr val="000000"/>
                          </a:solidFill>
                          <a:latin typeface="+mj-lt"/>
                        </a:rPr>
                        <a:t> </a:t>
                      </a:r>
                      <a:r>
                        <a:rPr lang="en-US" sz="1000" b="0" i="0" u="none" strike="noStrike" dirty="0" smtClean="0">
                          <a:solidFill>
                            <a:srgbClr val="000000"/>
                          </a:solidFill>
                          <a:latin typeface="+mj-lt"/>
                        </a:rPr>
                        <a:t>degradation</a:t>
                      </a:r>
                      <a:r>
                        <a:rPr lang="en-US" sz="1000" b="0" i="0" u="none" strike="noStrike" baseline="0" dirty="0" smtClean="0">
                          <a:solidFill>
                            <a:srgbClr val="000000"/>
                          </a:solidFill>
                          <a:latin typeface="+mj-lt"/>
                        </a:rPr>
                        <a:t> </a:t>
                      </a:r>
                      <a:r>
                        <a:rPr lang="en-US" sz="1000" b="0" i="0" u="none" strike="noStrike" dirty="0" smtClean="0">
                          <a:solidFill>
                            <a:srgbClr val="000000"/>
                          </a:solidFill>
                          <a:latin typeface="+mj-lt"/>
                        </a:rPr>
                        <a:t>via edge effects</a:t>
                      </a:r>
                      <a:endParaRPr lang="it-IT" sz="1000" b="0" i="0" u="none" strike="noStrike" dirty="0">
                        <a:solidFill>
                          <a:srgbClr val="000000"/>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j-lt"/>
                        </a:rPr>
                        <a:t>Limited interpretative value by itself: it conveys no information about the size and spatial distribution</a:t>
                      </a:r>
                      <a:endParaRPr lang="it-IT" sz="1000" b="0" i="0" u="none" strike="noStrike" dirty="0">
                        <a:solidFill>
                          <a:srgbClr val="000000"/>
                        </a:solidFill>
                        <a:latin typeface="+mj-lt"/>
                      </a:endParaRPr>
                    </a:p>
                  </a:txBody>
                  <a:tcPr marL="5742" marR="5742" marT="574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998">
                <a:tc>
                  <a:txBody>
                    <a:bodyPr/>
                    <a:lstStyle/>
                    <a:p>
                      <a:pPr algn="l" fontAlgn="t"/>
                      <a:r>
                        <a:rPr lang="en-US" sz="1000" b="1" i="0" u="none" strike="noStrike" dirty="0">
                          <a:solidFill>
                            <a:srgbClr val="000000"/>
                          </a:solidFill>
                          <a:latin typeface="+mj-lt"/>
                        </a:rPr>
                        <a:t>Incidence function model </a:t>
                      </a:r>
                      <a:endParaRPr lang="it-IT" sz="1000" b="1" i="0" u="none" strike="noStrike" dirty="0">
                        <a:solidFill>
                          <a:srgbClr val="000000"/>
                        </a:solidFill>
                        <a:latin typeface="+mj-lt"/>
                      </a:endParaRPr>
                    </a:p>
                  </a:txBody>
                  <a:tcPr marL="5742" marR="5742" marT="574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mj-lt"/>
                        </a:rPr>
                        <a:t>The mean distance between all landscape patches, based on shortest edge-to-edge distance</a:t>
                      </a:r>
                      <a:endParaRPr lang="it-IT" sz="1000" b="0" i="0" u="none" strike="noStrike">
                        <a:solidFill>
                          <a:srgbClr val="000000"/>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mj-lt"/>
                        </a:rPr>
                        <a:t>Metres</a:t>
                      </a:r>
                      <a:endParaRPr lang="it-IT" sz="1000" b="0" i="0" u="none" strike="noStrike">
                        <a:solidFill>
                          <a:srgbClr val="000000"/>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mj-lt"/>
                        </a:rPr>
                        <a:t>Increasing: </a:t>
                      </a:r>
                      <a:r>
                        <a:rPr lang="en-US" sz="1000" b="0" i="0" u="none" strike="noStrike" dirty="0">
                          <a:solidFill>
                            <a:srgbClr val="000000"/>
                          </a:solidFill>
                          <a:latin typeface="+mj-lt"/>
                        </a:rPr>
                        <a:t>degradation </a:t>
                      </a:r>
                      <a:r>
                        <a:rPr lang="en-US" sz="1000" b="0" i="0" u="none" strike="noStrike" dirty="0" smtClean="0">
                          <a:solidFill>
                            <a:srgbClr val="000000"/>
                          </a:solidFill>
                          <a:latin typeface="+mj-lt"/>
                        </a:rPr>
                        <a:t>due to isolation effects</a:t>
                      </a:r>
                      <a:endParaRPr lang="it-IT" sz="1000" b="0" i="0" u="none" strike="noStrike" dirty="0">
                        <a:solidFill>
                          <a:srgbClr val="000000"/>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j-lt"/>
                        </a:rPr>
                        <a:t>Loss of individual isolated patches can cause a decrease in the mean nearest neighbor distance</a:t>
                      </a:r>
                      <a:endParaRPr lang="it-IT" sz="1000" b="0" i="0" u="none" strike="noStrike" dirty="0">
                        <a:solidFill>
                          <a:srgbClr val="000000"/>
                        </a:solidFill>
                        <a:latin typeface="+mj-lt"/>
                      </a:endParaRPr>
                    </a:p>
                  </a:txBody>
                  <a:tcPr marL="5742" marR="5742" marT="574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998">
                <a:tc>
                  <a:txBody>
                    <a:bodyPr/>
                    <a:lstStyle/>
                    <a:p>
                      <a:pPr algn="l" fontAlgn="t"/>
                      <a:r>
                        <a:rPr lang="en-US" sz="1000" b="1" i="0" u="none" strike="noStrike" dirty="0">
                          <a:solidFill>
                            <a:srgbClr val="000000"/>
                          </a:solidFill>
                          <a:latin typeface="+mj-lt"/>
                        </a:rPr>
                        <a:t>Forest Integrity </a:t>
                      </a:r>
                      <a:r>
                        <a:rPr lang="en-US" sz="1000" b="1" i="0" u="none" strike="noStrike" dirty="0" smtClean="0">
                          <a:solidFill>
                            <a:srgbClr val="000000"/>
                          </a:solidFill>
                          <a:latin typeface="+mj-lt"/>
                        </a:rPr>
                        <a:t>Index </a:t>
                      </a:r>
                      <a:endParaRPr lang="it-IT" sz="1000" b="1" i="0" u="none" strike="noStrike" dirty="0">
                        <a:solidFill>
                          <a:srgbClr val="000000"/>
                        </a:solidFill>
                        <a:latin typeface="+mj-lt"/>
                      </a:endParaRPr>
                    </a:p>
                  </a:txBody>
                  <a:tcPr marL="5742" marR="5742" marT="574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j-lt"/>
                        </a:rPr>
                        <a:t>Combined metrics of patch size, connectivity, and edge effects </a:t>
                      </a:r>
                      <a:endParaRPr lang="it-IT" sz="1000" b="0" i="0" u="none" strike="noStrike" dirty="0">
                        <a:solidFill>
                          <a:srgbClr val="000000"/>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j-lt"/>
                        </a:rPr>
                        <a:t>Dimension-less</a:t>
                      </a:r>
                      <a:endParaRPr lang="it-IT" sz="1000" b="0" i="0" u="none" strike="noStrike" dirty="0">
                        <a:solidFill>
                          <a:srgbClr val="000000"/>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mj-lt"/>
                        </a:rPr>
                        <a:t>Declining: reduced </a:t>
                      </a:r>
                      <a:r>
                        <a:rPr lang="en-US" sz="1000" b="0" i="0" u="none" strike="noStrike" dirty="0">
                          <a:solidFill>
                            <a:srgbClr val="000000"/>
                          </a:solidFill>
                          <a:latin typeface="+mj-lt"/>
                        </a:rPr>
                        <a:t>ability to produce goods and services, and therefore increasing degradation </a:t>
                      </a:r>
                      <a:endParaRPr lang="it-IT" sz="1000" b="0" i="0" u="none" strike="noStrike" dirty="0">
                        <a:solidFill>
                          <a:srgbClr val="000000"/>
                        </a:solidFill>
                        <a:latin typeface="+mj-lt"/>
                      </a:endParaRPr>
                    </a:p>
                  </a:txBody>
                  <a:tcPr marL="5742" marR="5742" marT="574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mj-lt"/>
                        </a:rPr>
                        <a:t>Relationship to specific goods and services not established – complexity may obscure more understandable trends</a:t>
                      </a:r>
                      <a:endParaRPr lang="it-IT" sz="1000" b="0" i="0" u="none" strike="noStrike" dirty="0">
                        <a:solidFill>
                          <a:srgbClr val="000000"/>
                        </a:solidFill>
                        <a:latin typeface="+mj-lt"/>
                      </a:endParaRPr>
                    </a:p>
                  </a:txBody>
                  <a:tcPr marL="5742" marR="5742" marT="574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2" name="Rectangle 3"/>
          <p:cNvSpPr/>
          <p:nvPr/>
        </p:nvSpPr>
        <p:spPr>
          <a:xfrm>
            <a:off x="552103" y="3617714"/>
            <a:ext cx="1571625" cy="387350"/>
          </a:xfrm>
          <a:prstGeom prst="rect">
            <a:avLst/>
          </a:prstGeom>
          <a:solidFill>
            <a:schemeClr val="bg1">
              <a:lumMod val="65000"/>
              <a:alpha val="83136"/>
            </a:schemeClr>
          </a:solidFill>
        </p:spPr>
        <p:txBody>
          <a:bodyPr anchor="ctr">
            <a:normAutofit/>
          </a:bodyPr>
          <a:lstStyle/>
          <a:p>
            <a:pPr algn="ctr" fontAlgn="auto">
              <a:lnSpc>
                <a:spcPct val="80000"/>
              </a:lnSpc>
              <a:spcAft>
                <a:spcPts val="0"/>
              </a:spcAft>
            </a:pPr>
            <a:r>
              <a:rPr lang="en-GB" sz="1600" b="1" dirty="0" smtClean="0">
                <a:latin typeface="+mj-lt"/>
                <a:cs typeface="+mn-cs"/>
              </a:rPr>
              <a:t>Indicators</a:t>
            </a:r>
            <a:endParaRPr lang="en-GB" sz="1600" b="1" dirty="0">
              <a:latin typeface="+mj-lt"/>
              <a:cs typeface="+mn-cs"/>
            </a:endParaRPr>
          </a:p>
        </p:txBody>
      </p:sp>
      <p:sp>
        <p:nvSpPr>
          <p:cNvPr id="19" name="TextBox 54"/>
          <p:cNvSpPr txBox="1">
            <a:spLocks noChangeArrowheads="1"/>
          </p:cNvSpPr>
          <p:nvPr/>
        </p:nvSpPr>
        <p:spPr bwMode="auto">
          <a:xfrm>
            <a:off x="301624" y="304800"/>
            <a:ext cx="8829676" cy="400110"/>
          </a:xfrm>
          <a:prstGeom prst="rect">
            <a:avLst/>
          </a:prstGeom>
          <a:noFill/>
          <a:ln w="9525">
            <a:noFill/>
            <a:miter lim="800000"/>
            <a:headEnd/>
            <a:tailEnd/>
          </a:ln>
        </p:spPr>
        <p:txBody>
          <a:bodyPr wrap="square">
            <a:spAutoFit/>
          </a:bodyPr>
          <a:lstStyle/>
          <a:p>
            <a:r>
              <a:rPr lang="en-GB" sz="2000" b="1" dirty="0" smtClean="0">
                <a:solidFill>
                  <a:srgbClr val="262626"/>
                </a:solidFill>
              </a:rPr>
              <a:t>Floral diversity assessment - summary </a:t>
            </a:r>
            <a:endParaRPr lang="en-GB" sz="2000" b="1" dirty="0">
              <a:solidFill>
                <a:srgbClr val="262626"/>
              </a:solidFill>
            </a:endParaRPr>
          </a:p>
        </p:txBody>
      </p:sp>
    </p:spTree>
    <p:extLst>
      <p:ext uri="{BB962C8B-B14F-4D97-AF65-F5344CB8AC3E}">
        <p14:creationId xmlns:p14="http://schemas.microsoft.com/office/powerpoint/2010/main" val="39891225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smtClean="0">
                <a:solidFill>
                  <a:srgbClr val="FFFFFF"/>
                </a:solidFill>
                <a:ea typeface="ＭＳ Ｐゴシック" pitchFamily="-109" charset="-128"/>
              </a:rPr>
              <a:t>z</a:t>
            </a:r>
            <a:endParaRPr lang="en-US" sz="1800">
              <a:solidFill>
                <a:srgbClr val="FFFFFF"/>
              </a:solidFill>
              <a:ea typeface="ＭＳ Ｐゴシック" pitchFamily="-109" charset="-128"/>
            </a:endParaRPr>
          </a:p>
        </p:txBody>
      </p:sp>
      <p:sp>
        <p:nvSpPr>
          <p:cNvPr id="25" name="Freccia in giù 5"/>
          <p:cNvSpPr/>
          <p:nvPr/>
        </p:nvSpPr>
        <p:spPr>
          <a:xfrm rot="5400000">
            <a:off x="3405554" y="5429539"/>
            <a:ext cx="360000" cy="359997"/>
          </a:xfrm>
          <a:prstGeom prst="down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5" name="Rectangle 14"/>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17" name="TextBox 54"/>
          <p:cNvSpPr txBox="1">
            <a:spLocks noChangeArrowheads="1"/>
          </p:cNvSpPr>
          <p:nvPr/>
        </p:nvSpPr>
        <p:spPr bwMode="auto">
          <a:xfrm>
            <a:off x="314324" y="819090"/>
            <a:ext cx="8829676" cy="400110"/>
          </a:xfrm>
          <a:prstGeom prst="rect">
            <a:avLst/>
          </a:prstGeom>
          <a:noFill/>
          <a:ln w="9525">
            <a:noFill/>
            <a:miter lim="800000"/>
            <a:headEnd/>
            <a:tailEnd/>
          </a:ln>
        </p:spPr>
        <p:txBody>
          <a:bodyPr wrap="square">
            <a:spAutoFit/>
          </a:bodyPr>
          <a:lstStyle/>
          <a:p>
            <a:r>
              <a:rPr lang="en-GB" sz="2000" b="1" dirty="0" smtClean="0">
                <a:solidFill>
                  <a:srgbClr val="FFFFFF"/>
                </a:solidFill>
              </a:rPr>
              <a:t>Indicators – (1) structure based</a:t>
            </a:r>
            <a:endParaRPr lang="en-GB" sz="2000" b="1" dirty="0">
              <a:solidFill>
                <a:srgbClr val="FFFFFF"/>
              </a:solidFill>
            </a:endParaRPr>
          </a:p>
        </p:txBody>
      </p:sp>
      <p:sp>
        <p:nvSpPr>
          <p:cNvPr id="18" name="TextBox 43"/>
          <p:cNvSpPr txBox="1">
            <a:spLocks noChangeArrowheads="1"/>
          </p:cNvSpPr>
          <p:nvPr/>
        </p:nvSpPr>
        <p:spPr bwMode="auto">
          <a:xfrm>
            <a:off x="314324" y="892175"/>
            <a:ext cx="8829676" cy="338554"/>
          </a:xfrm>
          <a:prstGeom prst="rect">
            <a:avLst/>
          </a:prstGeom>
          <a:noFill/>
          <a:ln w="9525">
            <a:noFill/>
            <a:miter lim="800000"/>
            <a:headEnd/>
            <a:tailEnd/>
          </a:ln>
        </p:spPr>
        <p:txBody>
          <a:bodyPr wrap="square">
            <a:spAutoFit/>
          </a:bodyPr>
          <a:lstStyle/>
          <a:p>
            <a:pPr algn="r"/>
            <a:r>
              <a:rPr lang="en-US" sz="1600" b="1" i="1" dirty="0" smtClean="0">
                <a:solidFill>
                  <a:schemeClr val="bg1"/>
                </a:solidFill>
              </a:rPr>
              <a:t>stand structure 1/2</a:t>
            </a:r>
            <a:endParaRPr lang="en-US" sz="1600" b="1" i="1" dirty="0">
              <a:solidFill>
                <a:srgbClr val="FF0000"/>
              </a:solidFill>
            </a:endParaRPr>
          </a:p>
        </p:txBody>
      </p:sp>
      <p:sp>
        <p:nvSpPr>
          <p:cNvPr id="24" name="Rectangle 11"/>
          <p:cNvSpPr>
            <a:spLocks noChangeArrowheads="1"/>
          </p:cNvSpPr>
          <p:nvPr/>
        </p:nvSpPr>
        <p:spPr bwMode="auto">
          <a:xfrm>
            <a:off x="331480" y="4724400"/>
            <a:ext cx="785813" cy="338554"/>
          </a:xfrm>
          <a:prstGeom prst="rect">
            <a:avLst/>
          </a:prstGeom>
          <a:solidFill>
            <a:schemeClr val="bg1">
              <a:lumMod val="75000"/>
            </a:schemeClr>
          </a:solidFill>
          <a:ln>
            <a:noFill/>
          </a:ln>
        </p:spPr>
        <p:txBody>
          <a:bodyPr>
            <a:spAutoFit/>
          </a:bodyPr>
          <a:lstStyle/>
          <a:p>
            <a:pPr fontAlgn="auto">
              <a:spcBef>
                <a:spcPts val="0"/>
              </a:spcBef>
              <a:spcAft>
                <a:spcPts val="0"/>
              </a:spcAft>
              <a:defRPr/>
            </a:pPr>
            <a:r>
              <a:rPr lang="en-GB" sz="1600" b="1" i="1" dirty="0" smtClean="0">
                <a:latin typeface="+mn-lt"/>
                <a:cs typeface="+mn-cs"/>
              </a:rPr>
              <a:t>Trees</a:t>
            </a:r>
            <a:endParaRPr lang="en-GB" sz="1600" b="1" i="1" dirty="0">
              <a:latin typeface="+mn-lt"/>
              <a:cs typeface="+mn-cs"/>
            </a:endParaRPr>
          </a:p>
        </p:txBody>
      </p:sp>
      <p:sp>
        <p:nvSpPr>
          <p:cNvPr id="26" name="Rectangle 11"/>
          <p:cNvSpPr>
            <a:spLocks noChangeArrowheads="1"/>
          </p:cNvSpPr>
          <p:nvPr/>
        </p:nvSpPr>
        <p:spPr bwMode="auto">
          <a:xfrm>
            <a:off x="243992" y="5062954"/>
            <a:ext cx="3386155" cy="830997"/>
          </a:xfrm>
          <a:prstGeom prst="rect">
            <a:avLst/>
          </a:prstGeom>
          <a:noFill/>
          <a:ln w="9525">
            <a:noFill/>
            <a:miter lim="800000"/>
            <a:headEnd/>
            <a:tailEnd/>
          </a:ln>
        </p:spPr>
        <p:txBody>
          <a:bodyPr wrap="square">
            <a:spAutoFit/>
          </a:bodyPr>
          <a:lstStyle/>
          <a:p>
            <a:r>
              <a:rPr lang="en-GB" sz="1200" dirty="0" smtClean="0"/>
              <a:t>Tree</a:t>
            </a:r>
            <a:r>
              <a:rPr lang="it-IT" sz="1200" dirty="0" smtClean="0"/>
              <a:t> </a:t>
            </a:r>
            <a:r>
              <a:rPr lang="en-GB" sz="1200" dirty="0" smtClean="0"/>
              <a:t>data</a:t>
            </a:r>
            <a:r>
              <a:rPr lang="it-IT" sz="1200" dirty="0" smtClean="0"/>
              <a:t> </a:t>
            </a:r>
            <a:r>
              <a:rPr lang="en-GB" sz="1200" dirty="0" smtClean="0"/>
              <a:t>will</a:t>
            </a:r>
            <a:r>
              <a:rPr lang="it-IT" sz="1200" dirty="0" smtClean="0"/>
              <a:t> be </a:t>
            </a:r>
            <a:r>
              <a:rPr lang="en-GB" sz="1200" dirty="0" smtClean="0"/>
              <a:t>collected within </a:t>
            </a:r>
            <a:r>
              <a:rPr lang="en-GB" sz="1200" b="1" dirty="0" smtClean="0"/>
              <a:t>NFI</a:t>
            </a:r>
            <a:r>
              <a:rPr lang="en-GB" sz="1200" dirty="0" smtClean="0"/>
              <a:t> according to the methodology of PNG Forest Authority </a:t>
            </a:r>
          </a:p>
          <a:p>
            <a:r>
              <a:rPr lang="en-GB" sz="1200" dirty="0" smtClean="0"/>
              <a:t>(canopy, diameter, height, biomass, species, dead wood, saplings) </a:t>
            </a:r>
            <a:endParaRPr lang="en-GB" sz="1200" dirty="0"/>
          </a:p>
        </p:txBody>
      </p:sp>
      <p:sp>
        <p:nvSpPr>
          <p:cNvPr id="28" name="Rectangle 27"/>
          <p:cNvSpPr>
            <a:spLocks noChangeArrowheads="1"/>
          </p:cNvSpPr>
          <p:nvPr/>
        </p:nvSpPr>
        <p:spPr bwMode="auto">
          <a:xfrm>
            <a:off x="3729610" y="3276600"/>
            <a:ext cx="2931290" cy="338554"/>
          </a:xfrm>
          <a:prstGeom prst="rect">
            <a:avLst/>
          </a:prstGeom>
          <a:solidFill>
            <a:schemeClr val="bg1">
              <a:lumMod val="75000"/>
            </a:schemeClr>
          </a:solidFill>
          <a:ln>
            <a:noFill/>
          </a:ln>
        </p:spPr>
        <p:txBody>
          <a:bodyPr wrap="square">
            <a:spAutoFit/>
          </a:bodyPr>
          <a:lstStyle/>
          <a:p>
            <a:pPr fontAlgn="auto">
              <a:spcBef>
                <a:spcPts val="0"/>
              </a:spcBef>
              <a:spcAft>
                <a:spcPts val="0"/>
              </a:spcAft>
            </a:pPr>
            <a:r>
              <a:rPr lang="it-IT" sz="1600" b="1" i="1" dirty="0">
                <a:latin typeface="+mn-lt"/>
                <a:cs typeface="+mn-cs"/>
              </a:rPr>
              <a:t>Non </a:t>
            </a:r>
            <a:r>
              <a:rPr lang="en-GB" sz="1600" b="1" i="1" dirty="0" smtClean="0">
                <a:latin typeface="+mn-lt"/>
                <a:cs typeface="+mn-cs"/>
              </a:rPr>
              <a:t>Tree</a:t>
            </a:r>
            <a:r>
              <a:rPr lang="it-IT" sz="1600" b="1" i="1" dirty="0" smtClean="0">
                <a:latin typeface="+mn-lt"/>
                <a:cs typeface="+mn-cs"/>
              </a:rPr>
              <a:t> </a:t>
            </a:r>
            <a:r>
              <a:rPr lang="en-GB" sz="1600" b="1" i="1" dirty="0" smtClean="0">
                <a:latin typeface="+mn-lt"/>
                <a:cs typeface="+mn-cs"/>
              </a:rPr>
              <a:t>Plant Diversity </a:t>
            </a:r>
            <a:r>
              <a:rPr lang="it-IT" sz="1600" b="1" i="1" dirty="0" smtClean="0">
                <a:latin typeface="+mn-lt"/>
                <a:cs typeface="+mn-cs"/>
              </a:rPr>
              <a:t>(</a:t>
            </a:r>
            <a:r>
              <a:rPr lang="it-IT" sz="1600" b="1" i="1" dirty="0">
                <a:latin typeface="+mn-lt"/>
                <a:cs typeface="+mn-cs"/>
              </a:rPr>
              <a:t>NTPD)</a:t>
            </a:r>
            <a:endParaRPr lang="en-GB" sz="1600" b="1" i="1" dirty="0">
              <a:latin typeface="+mn-lt"/>
              <a:cs typeface="+mn-cs"/>
            </a:endParaRPr>
          </a:p>
        </p:txBody>
      </p:sp>
      <p:sp>
        <p:nvSpPr>
          <p:cNvPr id="31" name="Rectangle 11"/>
          <p:cNvSpPr>
            <a:spLocks noChangeArrowheads="1"/>
          </p:cNvSpPr>
          <p:nvPr/>
        </p:nvSpPr>
        <p:spPr bwMode="auto">
          <a:xfrm>
            <a:off x="3657600" y="3638013"/>
            <a:ext cx="2996829" cy="276999"/>
          </a:xfrm>
          <a:prstGeom prst="rect">
            <a:avLst/>
          </a:prstGeom>
          <a:noFill/>
          <a:ln w="9525">
            <a:noFill/>
            <a:miter lim="800000"/>
            <a:headEnd/>
            <a:tailEnd/>
          </a:ln>
        </p:spPr>
        <p:txBody>
          <a:bodyPr wrap="square">
            <a:spAutoFit/>
          </a:bodyPr>
          <a:lstStyle/>
          <a:p>
            <a:r>
              <a:rPr lang="en-GB" sz="1200" b="1" dirty="0" smtClean="0"/>
              <a:t>Lianas, Shrubs, Herbs, Epiphytes</a:t>
            </a:r>
            <a:endParaRPr lang="en-GB" sz="1400" b="1" dirty="0"/>
          </a:p>
        </p:txBody>
      </p:sp>
      <p:sp>
        <p:nvSpPr>
          <p:cNvPr id="34" name="CasellaDiTesto 19"/>
          <p:cNvSpPr txBox="1">
            <a:spLocks noChangeArrowheads="1"/>
          </p:cNvSpPr>
          <p:nvPr/>
        </p:nvSpPr>
        <p:spPr bwMode="auto">
          <a:xfrm>
            <a:off x="3779890" y="5116987"/>
            <a:ext cx="2232310" cy="954107"/>
          </a:xfrm>
          <a:prstGeom prst="rect">
            <a:avLst/>
          </a:prstGeom>
          <a:noFill/>
          <a:ln w="28575">
            <a:solidFill>
              <a:schemeClr val="bg1">
                <a:lumMod val="75000"/>
              </a:schemeClr>
            </a:solidFill>
          </a:ln>
        </p:spPr>
        <p:txBody>
          <a:bodyPr wrap="square">
            <a:spAutoFit/>
          </a:bodyPr>
          <a:lstStyle>
            <a:defPPr>
              <a:defRPr lang="en-US"/>
            </a:defPPr>
            <a:lvl1pPr fontAlgn="auto">
              <a:spcBef>
                <a:spcPts val="0"/>
              </a:spcBef>
              <a:spcAft>
                <a:spcPts val="0"/>
              </a:spcAft>
              <a:defRPr sz="1600" b="1" i="1">
                <a:latin typeface="+mn-lt"/>
                <a:cs typeface="+mn-cs"/>
              </a:defRPr>
            </a:lvl1pPr>
          </a:lstStyle>
          <a:p>
            <a:r>
              <a:rPr lang="en-US" sz="1400" b="0" i="0" dirty="0"/>
              <a:t>We </a:t>
            </a:r>
            <a:r>
              <a:rPr lang="en-US" sz="1400" b="0" i="0" dirty="0" smtClean="0"/>
              <a:t>only add evaluation </a:t>
            </a:r>
            <a:r>
              <a:rPr lang="en-US" sz="1400" b="0" i="0" dirty="0"/>
              <a:t>of </a:t>
            </a:r>
            <a:r>
              <a:rPr lang="en-US" sz="1400" i="0" dirty="0"/>
              <a:t>regenerative capacity </a:t>
            </a:r>
            <a:r>
              <a:rPr lang="en-US" sz="1400" b="0" i="0" dirty="0"/>
              <a:t>of </a:t>
            </a:r>
            <a:r>
              <a:rPr lang="en-US" sz="1400" b="0" i="0" dirty="0" smtClean="0"/>
              <a:t>forest </a:t>
            </a:r>
            <a:r>
              <a:rPr lang="en-US" sz="1400" b="0" i="0" dirty="0"/>
              <a:t>as a whole and\or for target tree species</a:t>
            </a:r>
            <a:endParaRPr lang="en-GB" sz="1400" b="0" i="0" dirty="0"/>
          </a:p>
        </p:txBody>
      </p:sp>
      <p:sp>
        <p:nvSpPr>
          <p:cNvPr id="43" name="Rektangel 50"/>
          <p:cNvSpPr>
            <a:spLocks noChangeArrowheads="1"/>
          </p:cNvSpPr>
          <p:nvPr/>
        </p:nvSpPr>
        <p:spPr bwMode="auto">
          <a:xfrm rot="5400000">
            <a:off x="5986028" y="80227"/>
            <a:ext cx="1109721" cy="4062747"/>
          </a:xfrm>
          <a:prstGeom prst="rect">
            <a:avLst/>
          </a:prstGeom>
          <a:solidFill>
            <a:schemeClr val="accent3">
              <a:lumMod val="75000"/>
            </a:schemeClr>
          </a:solidFill>
          <a:ln w="9525">
            <a:noFill/>
            <a:miter lim="800000"/>
            <a:headEnd/>
            <a:tailEnd/>
          </a:ln>
        </p:spPr>
        <p:txBody>
          <a:bodyPr rot="10800000" vert="eaVert" anchor="ctr"/>
          <a:lstStyle/>
          <a:p>
            <a:endParaRPr lang="en-GB" dirty="0">
              <a:solidFill>
                <a:srgbClr val="FF0000"/>
              </a:solidFill>
              <a:latin typeface="+mj-lt"/>
            </a:endParaRPr>
          </a:p>
        </p:txBody>
      </p:sp>
      <p:sp>
        <p:nvSpPr>
          <p:cNvPr id="49" name="Freccia in giù 5"/>
          <p:cNvSpPr/>
          <p:nvPr/>
        </p:nvSpPr>
        <p:spPr>
          <a:xfrm>
            <a:off x="554400" y="2541233"/>
            <a:ext cx="360000" cy="2106967"/>
          </a:xfrm>
          <a:prstGeom prst="down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2" name="Freccia in giù 5"/>
          <p:cNvSpPr/>
          <p:nvPr/>
        </p:nvSpPr>
        <p:spPr>
          <a:xfrm>
            <a:off x="4131459" y="2545830"/>
            <a:ext cx="361027" cy="550217"/>
          </a:xfrm>
          <a:prstGeom prst="down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nvGrpSpPr>
          <p:cNvPr id="44" name="Group 43"/>
          <p:cNvGrpSpPr/>
          <p:nvPr/>
        </p:nvGrpSpPr>
        <p:grpSpPr>
          <a:xfrm>
            <a:off x="323406" y="1566268"/>
            <a:ext cx="4464624" cy="1100191"/>
            <a:chOff x="7119279" y="2990850"/>
            <a:chExt cx="3339113" cy="1084249"/>
          </a:xfrm>
          <a:solidFill>
            <a:schemeClr val="bg1">
              <a:lumMod val="75000"/>
            </a:schemeClr>
          </a:solidFill>
        </p:grpSpPr>
        <p:sp>
          <p:nvSpPr>
            <p:cNvPr id="45" name="Højrepil 49"/>
            <p:cNvSpPr>
              <a:spLocks noChangeArrowheads="1"/>
            </p:cNvSpPr>
            <p:nvPr/>
          </p:nvSpPr>
          <p:spPr bwMode="auto">
            <a:xfrm>
              <a:off x="10173665" y="3242352"/>
              <a:ext cx="284727" cy="552660"/>
            </a:xfrm>
            <a:prstGeom prst="rightArrow">
              <a:avLst>
                <a:gd name="adj1" fmla="val 100000"/>
                <a:gd name="adj2" fmla="val 50000"/>
              </a:avLst>
            </a:prstGeom>
            <a:grpFill/>
            <a:ln w="31750">
              <a:solidFill>
                <a:srgbClr val="FFFFFF"/>
              </a:solidFill>
              <a:miter lim="800000"/>
              <a:headEnd/>
              <a:tailEnd/>
            </a:ln>
          </p:spPr>
          <p:txBody>
            <a:bodyPr rot="10800000" vert="eaVert" anchor="ctr"/>
            <a:lstStyle/>
            <a:p>
              <a:pPr indent="-342900" algn="ctr">
                <a:buFont typeface="Calibri" pitchFamily="34" charset="0"/>
                <a:buAutoNum type="arabicPeriod"/>
              </a:pPr>
              <a:endParaRPr lang="en-US" sz="1400" b="1" noProof="1">
                <a:solidFill>
                  <a:srgbClr val="FFFFFF"/>
                </a:solidFill>
              </a:endParaRPr>
            </a:p>
          </p:txBody>
        </p:sp>
        <p:sp>
          <p:nvSpPr>
            <p:cNvPr id="46" name="Rektangel 50"/>
            <p:cNvSpPr>
              <a:spLocks noChangeAspect="1" noChangeArrowheads="1"/>
            </p:cNvSpPr>
            <p:nvPr/>
          </p:nvSpPr>
          <p:spPr bwMode="auto">
            <a:xfrm rot="5400000">
              <a:off x="8125349" y="1984780"/>
              <a:ext cx="1084249" cy="3096389"/>
            </a:xfrm>
            <a:prstGeom prst="rect">
              <a:avLst/>
            </a:prstGeom>
            <a:grpFill/>
            <a:ln w="9525">
              <a:noFill/>
              <a:miter lim="800000"/>
              <a:headEnd/>
              <a:tailEnd/>
            </a:ln>
          </p:spPr>
          <p:txBody>
            <a:bodyPr rot="10800000" vert="eaVert" anchor="ctr"/>
            <a:lstStyle/>
            <a:p>
              <a:pPr indent="-342900" algn="ctr">
                <a:buFont typeface="Calibri" pitchFamily="34" charset="0"/>
                <a:buAutoNum type="arabicPeriod"/>
              </a:pPr>
              <a:endParaRPr lang="en-US" sz="1400" b="1" noProof="1">
                <a:solidFill>
                  <a:srgbClr val="FFFFFF"/>
                </a:solidFill>
              </a:endParaRPr>
            </a:p>
          </p:txBody>
        </p:sp>
      </p:grpSp>
      <p:sp>
        <p:nvSpPr>
          <p:cNvPr id="22" name="Rectangle 11"/>
          <p:cNvSpPr>
            <a:spLocks noChangeArrowheads="1"/>
          </p:cNvSpPr>
          <p:nvPr/>
        </p:nvSpPr>
        <p:spPr bwMode="auto">
          <a:xfrm>
            <a:off x="330934" y="1586308"/>
            <a:ext cx="4392487" cy="1046440"/>
          </a:xfrm>
          <a:prstGeom prst="rect">
            <a:avLst/>
          </a:prstGeom>
          <a:noFill/>
          <a:ln w="9525">
            <a:noFill/>
            <a:miter lim="800000"/>
            <a:headEnd/>
            <a:tailEnd/>
          </a:ln>
        </p:spPr>
        <p:txBody>
          <a:bodyPr wrap="square">
            <a:spAutoFit/>
          </a:bodyPr>
          <a:lstStyle/>
          <a:p>
            <a:r>
              <a:rPr lang="en-US" sz="1600" b="1" dirty="0">
                <a:latin typeface="+mj-lt"/>
              </a:rPr>
              <a:t>Within-stand distribution of trees and other plants </a:t>
            </a:r>
            <a:r>
              <a:rPr lang="en-US" sz="1600" b="1" dirty="0" smtClean="0">
                <a:latin typeface="+mj-lt"/>
              </a:rPr>
              <a:t>attributes </a:t>
            </a:r>
            <a:r>
              <a:rPr lang="en-US" sz="1600" dirty="0" smtClean="0">
                <a:latin typeface="+mj-lt"/>
              </a:rPr>
              <a:t>(size</a:t>
            </a:r>
            <a:r>
              <a:rPr lang="en-US" sz="1600" dirty="0">
                <a:latin typeface="+mj-lt"/>
              </a:rPr>
              <a:t>, age, </a:t>
            </a:r>
            <a:r>
              <a:rPr lang="en-US" sz="1600" dirty="0" smtClean="0">
                <a:latin typeface="+mj-lt"/>
              </a:rPr>
              <a:t>vertical/horizontal arrangement, species composition)</a:t>
            </a:r>
          </a:p>
          <a:p>
            <a:r>
              <a:rPr lang="en-US" sz="1400" i="1" dirty="0" smtClean="0">
                <a:latin typeface="+mj-lt"/>
              </a:rPr>
              <a:t>(</a:t>
            </a:r>
            <a:r>
              <a:rPr lang="en-US" sz="1400" i="1" dirty="0" err="1" smtClean="0">
                <a:latin typeface="+mj-lt"/>
              </a:rPr>
              <a:t>Powelson</a:t>
            </a:r>
            <a:r>
              <a:rPr lang="en-US" sz="1400" i="1" dirty="0" smtClean="0">
                <a:latin typeface="+mj-lt"/>
              </a:rPr>
              <a:t> &amp; Martin 2001)</a:t>
            </a:r>
            <a:endParaRPr lang="en-GB" i="1" dirty="0">
              <a:latin typeface="+mj-lt"/>
            </a:endParaRPr>
          </a:p>
        </p:txBody>
      </p:sp>
      <p:sp>
        <p:nvSpPr>
          <p:cNvPr id="2" name="Rectangle 1"/>
          <p:cNvSpPr/>
          <p:nvPr/>
        </p:nvSpPr>
        <p:spPr>
          <a:xfrm>
            <a:off x="4788030" y="1586308"/>
            <a:ext cx="3816532" cy="1077218"/>
          </a:xfrm>
          <a:prstGeom prst="rect">
            <a:avLst/>
          </a:prstGeom>
        </p:spPr>
        <p:txBody>
          <a:bodyPr wrap="square">
            <a:spAutoFit/>
          </a:bodyPr>
          <a:lstStyle/>
          <a:p>
            <a:r>
              <a:rPr lang="en-US" sz="1600" b="1" dirty="0">
                <a:solidFill>
                  <a:schemeClr val="bg1"/>
                </a:solidFill>
                <a:latin typeface="+mj-lt"/>
              </a:rPr>
              <a:t>structural complexity </a:t>
            </a:r>
            <a:r>
              <a:rPr lang="en-US" sz="1600" dirty="0">
                <a:solidFill>
                  <a:schemeClr val="bg1"/>
                </a:solidFill>
                <a:latin typeface="+mj-lt"/>
              </a:rPr>
              <a:t>can be an effective </a:t>
            </a:r>
            <a:r>
              <a:rPr lang="en-US" sz="1600" b="1" dirty="0" smtClean="0">
                <a:solidFill>
                  <a:schemeClr val="bg1"/>
                </a:solidFill>
                <a:latin typeface="+mj-lt"/>
              </a:rPr>
              <a:t>biodiversity proximate </a:t>
            </a:r>
            <a:r>
              <a:rPr lang="en-US" sz="1600" dirty="0" smtClean="0">
                <a:solidFill>
                  <a:schemeClr val="bg1"/>
                </a:solidFill>
                <a:latin typeface="+mj-lt"/>
              </a:rPr>
              <a:t>if measured with an appropriate suite of structural attributes </a:t>
            </a:r>
            <a:r>
              <a:rPr lang="en-US" sz="1600" i="1" dirty="0" smtClean="0">
                <a:solidFill>
                  <a:schemeClr val="bg1"/>
                </a:solidFill>
                <a:latin typeface="+mj-lt"/>
              </a:rPr>
              <a:t>(Mc </a:t>
            </a:r>
            <a:r>
              <a:rPr lang="en-US" sz="1600" i="1" dirty="0" err="1" smtClean="0">
                <a:solidFill>
                  <a:schemeClr val="bg1"/>
                </a:solidFill>
                <a:latin typeface="+mj-lt"/>
              </a:rPr>
              <a:t>Elhinny</a:t>
            </a:r>
            <a:r>
              <a:rPr lang="en-US" sz="1600" i="1" dirty="0" smtClean="0">
                <a:solidFill>
                  <a:schemeClr val="bg1"/>
                </a:solidFill>
                <a:latin typeface="+mj-lt"/>
              </a:rPr>
              <a:t> et al. 2005)</a:t>
            </a:r>
            <a:endParaRPr lang="en-GB" i="1" dirty="0">
              <a:solidFill>
                <a:srgbClr val="FF0000"/>
              </a:solidFill>
              <a:latin typeface="+mj-lt"/>
            </a:endParaRPr>
          </a:p>
        </p:txBody>
      </p:sp>
      <p:sp>
        <p:nvSpPr>
          <p:cNvPr id="27" name="Rectangle 11"/>
          <p:cNvSpPr>
            <a:spLocks noChangeArrowheads="1"/>
          </p:cNvSpPr>
          <p:nvPr/>
        </p:nvSpPr>
        <p:spPr bwMode="auto">
          <a:xfrm>
            <a:off x="3657600" y="3854043"/>
            <a:ext cx="4367816" cy="276999"/>
          </a:xfrm>
          <a:prstGeom prst="rect">
            <a:avLst/>
          </a:prstGeom>
          <a:noFill/>
          <a:ln w="9525">
            <a:noFill/>
            <a:miter lim="800000"/>
            <a:headEnd/>
            <a:tailEnd/>
          </a:ln>
        </p:spPr>
        <p:txBody>
          <a:bodyPr wrap="square">
            <a:spAutoFit/>
          </a:bodyPr>
          <a:lstStyle/>
          <a:p>
            <a:r>
              <a:rPr lang="en-US" sz="1200" dirty="0" smtClean="0"/>
              <a:t>Useful to characterize levels of disturbance </a:t>
            </a:r>
            <a:r>
              <a:rPr lang="en-US" sz="1100" i="1" dirty="0" smtClean="0"/>
              <a:t>(</a:t>
            </a:r>
            <a:r>
              <a:rPr lang="en-US" sz="1100" i="1" dirty="0" err="1" smtClean="0"/>
              <a:t>Gillison</a:t>
            </a:r>
            <a:r>
              <a:rPr lang="en-US" sz="1100" i="1" dirty="0" smtClean="0"/>
              <a:t> et al. 2013)</a:t>
            </a:r>
            <a:endParaRPr lang="en-GB" sz="1100" i="1" dirty="0"/>
          </a:p>
        </p:txBody>
      </p:sp>
      <p:sp>
        <p:nvSpPr>
          <p:cNvPr id="3" name="TextBox 2"/>
          <p:cNvSpPr txBox="1"/>
          <p:nvPr/>
        </p:nvSpPr>
        <p:spPr>
          <a:xfrm>
            <a:off x="6540888" y="5170627"/>
            <a:ext cx="2135682" cy="1138773"/>
          </a:xfrm>
          <a:prstGeom prst="rect">
            <a:avLst/>
          </a:prstGeom>
          <a:solidFill>
            <a:srgbClr val="BFBFBF"/>
          </a:solidFill>
        </p:spPr>
        <p:txBody>
          <a:bodyPr wrap="square" rtlCol="0">
            <a:spAutoFit/>
          </a:bodyPr>
          <a:lstStyle/>
          <a:p>
            <a:pPr algn="ctr"/>
            <a:r>
              <a:rPr lang="en-US" sz="1600" b="1" dirty="0" smtClean="0"/>
              <a:t>Open Foris Collect BIODIVERSITY</a:t>
            </a:r>
          </a:p>
          <a:p>
            <a:pPr algn="ctr"/>
            <a:r>
              <a:rPr lang="en-US" dirty="0" smtClean="0"/>
              <a:t>software interface</a:t>
            </a:r>
          </a:p>
          <a:p>
            <a:pPr algn="ctr"/>
            <a:r>
              <a:rPr lang="en-US" dirty="0" smtClean="0"/>
              <a:t>(PNG first case)</a:t>
            </a:r>
            <a:endParaRPr lang="en-US" dirty="0"/>
          </a:p>
        </p:txBody>
      </p:sp>
      <p:sp>
        <p:nvSpPr>
          <p:cNvPr id="33" name="TextBox 54"/>
          <p:cNvSpPr txBox="1">
            <a:spLocks noChangeArrowheads="1"/>
          </p:cNvSpPr>
          <p:nvPr/>
        </p:nvSpPr>
        <p:spPr bwMode="auto">
          <a:xfrm>
            <a:off x="301624" y="304800"/>
            <a:ext cx="8829676" cy="400110"/>
          </a:xfrm>
          <a:prstGeom prst="rect">
            <a:avLst/>
          </a:prstGeom>
          <a:noFill/>
          <a:ln w="9525">
            <a:noFill/>
            <a:miter lim="800000"/>
            <a:headEnd/>
            <a:tailEnd/>
          </a:ln>
        </p:spPr>
        <p:txBody>
          <a:bodyPr wrap="square">
            <a:spAutoFit/>
          </a:bodyPr>
          <a:lstStyle/>
          <a:p>
            <a:r>
              <a:rPr lang="en-GB" sz="2000" b="1" dirty="0" smtClean="0">
                <a:solidFill>
                  <a:srgbClr val="262626"/>
                </a:solidFill>
              </a:rPr>
              <a:t>Floral diversity assessment - summary </a:t>
            </a:r>
            <a:endParaRPr lang="en-GB" sz="2000" b="1" dirty="0">
              <a:solidFill>
                <a:srgbClr val="262626"/>
              </a:solidFill>
            </a:endParaRPr>
          </a:p>
        </p:txBody>
      </p:sp>
    </p:spTree>
    <p:extLst>
      <p:ext uri="{BB962C8B-B14F-4D97-AF65-F5344CB8AC3E}">
        <p14:creationId xmlns:p14="http://schemas.microsoft.com/office/powerpoint/2010/main" val="16681609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smtClean="0">
                <a:solidFill>
                  <a:srgbClr val="FFFFFF"/>
                </a:solidFill>
                <a:ea typeface="ＭＳ Ｐゴシック" pitchFamily="-109" charset="-128"/>
              </a:rPr>
              <a:t>z</a:t>
            </a:r>
            <a:endParaRPr lang="en-US" sz="1800">
              <a:solidFill>
                <a:srgbClr val="FFFFFF"/>
              </a:solidFill>
              <a:ea typeface="ＭＳ Ｐゴシック" pitchFamily="-109" charset="-128"/>
            </a:endParaRPr>
          </a:p>
        </p:txBody>
      </p:sp>
      <p:sp>
        <p:nvSpPr>
          <p:cNvPr id="15" name="Rectangle 14"/>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17" name="TextBox 54"/>
          <p:cNvSpPr txBox="1">
            <a:spLocks noChangeArrowheads="1"/>
          </p:cNvSpPr>
          <p:nvPr/>
        </p:nvSpPr>
        <p:spPr bwMode="auto">
          <a:xfrm>
            <a:off x="314324" y="819090"/>
            <a:ext cx="8829676" cy="400110"/>
          </a:xfrm>
          <a:prstGeom prst="rect">
            <a:avLst/>
          </a:prstGeom>
          <a:noFill/>
          <a:ln w="9525">
            <a:noFill/>
            <a:miter lim="800000"/>
            <a:headEnd/>
            <a:tailEnd/>
          </a:ln>
        </p:spPr>
        <p:txBody>
          <a:bodyPr wrap="square">
            <a:spAutoFit/>
          </a:bodyPr>
          <a:lstStyle/>
          <a:p>
            <a:r>
              <a:rPr lang="en-GB" sz="2000" b="1" dirty="0" smtClean="0">
                <a:solidFill>
                  <a:srgbClr val="FFFFFF"/>
                </a:solidFill>
              </a:rPr>
              <a:t>Indicators – (1) structure based</a:t>
            </a:r>
            <a:endParaRPr lang="en-GB" sz="2000" b="1" dirty="0">
              <a:solidFill>
                <a:srgbClr val="FFFFFF"/>
              </a:solidFill>
            </a:endParaRPr>
          </a:p>
        </p:txBody>
      </p:sp>
      <p:sp>
        <p:nvSpPr>
          <p:cNvPr id="18" name="TextBox 43"/>
          <p:cNvSpPr txBox="1">
            <a:spLocks noChangeArrowheads="1"/>
          </p:cNvSpPr>
          <p:nvPr/>
        </p:nvSpPr>
        <p:spPr bwMode="auto">
          <a:xfrm>
            <a:off x="314324" y="892175"/>
            <a:ext cx="8829676" cy="338554"/>
          </a:xfrm>
          <a:prstGeom prst="rect">
            <a:avLst/>
          </a:prstGeom>
          <a:noFill/>
          <a:ln w="9525">
            <a:noFill/>
            <a:miter lim="800000"/>
            <a:headEnd/>
            <a:tailEnd/>
          </a:ln>
        </p:spPr>
        <p:txBody>
          <a:bodyPr wrap="square">
            <a:spAutoFit/>
          </a:bodyPr>
          <a:lstStyle/>
          <a:p>
            <a:pPr algn="r"/>
            <a:r>
              <a:rPr lang="en-US" sz="1600" b="1" i="1" dirty="0" smtClean="0">
                <a:solidFill>
                  <a:schemeClr val="bg1"/>
                </a:solidFill>
              </a:rPr>
              <a:t>stand structure 2/2</a:t>
            </a:r>
            <a:endParaRPr lang="en-US" sz="1600" b="1" i="1" dirty="0">
              <a:solidFill>
                <a:srgbClr val="FF0000"/>
              </a:solidFill>
            </a:endParaRPr>
          </a:p>
        </p:txBody>
      </p:sp>
      <p:sp>
        <p:nvSpPr>
          <p:cNvPr id="25" name="Rectangle 11"/>
          <p:cNvSpPr/>
          <p:nvPr/>
        </p:nvSpPr>
        <p:spPr>
          <a:xfrm rot="10800000">
            <a:off x="323528" y="1455221"/>
            <a:ext cx="5112568" cy="525978"/>
          </a:xfrm>
          <a:prstGeom prst="rect">
            <a:avLst/>
          </a:prstGeom>
          <a:solidFill>
            <a:schemeClr val="accent3">
              <a:lumMod val="75000"/>
            </a:schemeClr>
          </a:solidFill>
          <a:ln w="9525">
            <a:noFill/>
            <a:miter lim="800000"/>
            <a:headEnd/>
            <a:tailEnd/>
          </a:ln>
        </p:spPr>
        <p:txBody>
          <a:bodyPr rot="10800000" vert="horz" anchor="ctr"/>
          <a:lstStyle/>
          <a:p>
            <a:pPr algn="ctr"/>
            <a:r>
              <a:rPr lang="en-US" sz="1600" b="1" dirty="0">
                <a:solidFill>
                  <a:srgbClr val="FFFFFF"/>
                </a:solidFill>
                <a:latin typeface="+mj-lt"/>
              </a:rPr>
              <a:t>Field collection for stand structural diversity (NTDP)</a:t>
            </a:r>
            <a:endParaRPr lang="it-IT" sz="1600" b="1" dirty="0">
              <a:solidFill>
                <a:srgbClr val="FFFFFF"/>
              </a:solidFill>
              <a:latin typeface="+mj-lt"/>
            </a:endParaRPr>
          </a:p>
        </p:txBody>
      </p:sp>
      <p:sp>
        <p:nvSpPr>
          <p:cNvPr id="27" name="Rectangle 3"/>
          <p:cNvSpPr/>
          <p:nvPr/>
        </p:nvSpPr>
        <p:spPr>
          <a:xfrm>
            <a:off x="323528" y="2599416"/>
            <a:ext cx="863600" cy="338554"/>
          </a:xfrm>
          <a:prstGeom prst="rect">
            <a:avLst/>
          </a:prstGeom>
          <a:solidFill>
            <a:schemeClr val="bg1">
              <a:lumMod val="75000"/>
            </a:schemeClr>
          </a:solidFill>
          <a:ln>
            <a:noFill/>
          </a:ln>
        </p:spPr>
        <p:txBody>
          <a:bodyPr>
            <a:spAutoFit/>
          </a:bodyPr>
          <a:lstStyle/>
          <a:p>
            <a:pPr fontAlgn="auto">
              <a:spcBef>
                <a:spcPts val="0"/>
              </a:spcBef>
              <a:spcAft>
                <a:spcPts val="0"/>
              </a:spcAft>
              <a:defRPr/>
            </a:pPr>
            <a:r>
              <a:rPr lang="en-GB" sz="1600" b="1" i="1" dirty="0">
                <a:latin typeface="+mn-lt"/>
                <a:cs typeface="+mn-cs"/>
              </a:rPr>
              <a:t>Lianas</a:t>
            </a:r>
            <a:endParaRPr lang="it-IT" sz="1600" b="1" i="1" dirty="0">
              <a:latin typeface="+mn-lt"/>
              <a:cs typeface="+mn-cs"/>
            </a:endParaRPr>
          </a:p>
        </p:txBody>
      </p:sp>
      <p:sp>
        <p:nvSpPr>
          <p:cNvPr id="29" name="Rectangle 11"/>
          <p:cNvSpPr>
            <a:spLocks noChangeArrowheads="1"/>
          </p:cNvSpPr>
          <p:nvPr/>
        </p:nvSpPr>
        <p:spPr bwMode="auto">
          <a:xfrm>
            <a:off x="1259632" y="2529367"/>
            <a:ext cx="3312368" cy="553998"/>
          </a:xfrm>
          <a:prstGeom prst="rect">
            <a:avLst/>
          </a:prstGeom>
          <a:noFill/>
          <a:ln w="9525">
            <a:noFill/>
            <a:miter lim="800000"/>
            <a:headEnd/>
            <a:tailEnd/>
          </a:ln>
        </p:spPr>
        <p:txBody>
          <a:bodyPr wrap="square">
            <a:spAutoFit/>
          </a:bodyPr>
          <a:lstStyle/>
          <a:p>
            <a:pPr>
              <a:buFont typeface="Arial" charset="0"/>
              <a:buChar char="•"/>
            </a:pPr>
            <a:r>
              <a:rPr lang="en-GB" sz="1000" dirty="0"/>
              <a:t>  Number of </a:t>
            </a:r>
            <a:r>
              <a:rPr lang="en-GB" sz="1000" dirty="0" smtClean="0"/>
              <a:t>stems </a:t>
            </a:r>
            <a:r>
              <a:rPr lang="en-GB" sz="1000" dirty="0"/>
              <a:t>(rooted in the plot)</a:t>
            </a:r>
          </a:p>
          <a:p>
            <a:pPr>
              <a:buFont typeface="Arial" charset="0"/>
              <a:buChar char="•"/>
            </a:pPr>
            <a:r>
              <a:rPr lang="en-GB" sz="1000" dirty="0"/>
              <a:t>  Number of trees with lianas attached at </a:t>
            </a:r>
            <a:r>
              <a:rPr lang="en-GB" sz="1000" dirty="0" smtClean="0"/>
              <a:t>their trunk</a:t>
            </a:r>
            <a:endParaRPr lang="en-GB" sz="1000" dirty="0"/>
          </a:p>
          <a:p>
            <a:pPr>
              <a:buFont typeface="Arial" charset="0"/>
              <a:buChar char="•"/>
            </a:pPr>
            <a:r>
              <a:rPr lang="en-GB" sz="1000" dirty="0"/>
              <a:t>  Measure of </a:t>
            </a:r>
            <a:r>
              <a:rPr lang="en-GB" sz="1000" dirty="0" smtClean="0"/>
              <a:t>stems </a:t>
            </a:r>
            <a:r>
              <a:rPr lang="en-GB" sz="1000" dirty="0"/>
              <a:t>(&gt;5cm; 1,30m)</a:t>
            </a:r>
          </a:p>
        </p:txBody>
      </p:sp>
      <p:sp>
        <p:nvSpPr>
          <p:cNvPr id="33" name="Rectangle 3"/>
          <p:cNvSpPr/>
          <p:nvPr/>
        </p:nvSpPr>
        <p:spPr>
          <a:xfrm>
            <a:off x="323528" y="3443569"/>
            <a:ext cx="1944216" cy="338554"/>
          </a:xfrm>
          <a:prstGeom prst="rect">
            <a:avLst/>
          </a:prstGeom>
          <a:solidFill>
            <a:schemeClr val="bg1">
              <a:lumMod val="75000"/>
            </a:schemeClr>
          </a:solidFill>
          <a:ln>
            <a:noFill/>
          </a:ln>
        </p:spPr>
        <p:txBody>
          <a:bodyPr wrap="square">
            <a:spAutoFit/>
          </a:bodyPr>
          <a:lstStyle/>
          <a:p>
            <a:pPr fontAlgn="auto">
              <a:spcBef>
                <a:spcPts val="0"/>
              </a:spcBef>
              <a:spcAft>
                <a:spcPts val="0"/>
              </a:spcAft>
            </a:pPr>
            <a:r>
              <a:rPr lang="en-GB" sz="1600" b="1" i="1" dirty="0">
                <a:latin typeface="+mn-lt"/>
                <a:cs typeface="+mn-cs"/>
              </a:rPr>
              <a:t>Shrubs (plant &lt;3m)</a:t>
            </a:r>
            <a:endParaRPr lang="it-IT" sz="1600" b="1" i="1" dirty="0">
              <a:latin typeface="+mn-lt"/>
              <a:cs typeface="+mn-cs"/>
            </a:endParaRPr>
          </a:p>
        </p:txBody>
      </p:sp>
      <p:sp>
        <p:nvSpPr>
          <p:cNvPr id="35" name="Rectangle 11"/>
          <p:cNvSpPr>
            <a:spLocks noChangeArrowheads="1"/>
          </p:cNvSpPr>
          <p:nvPr/>
        </p:nvSpPr>
        <p:spPr bwMode="auto">
          <a:xfrm>
            <a:off x="2267745" y="3247488"/>
            <a:ext cx="2736316" cy="861774"/>
          </a:xfrm>
          <a:prstGeom prst="rect">
            <a:avLst/>
          </a:prstGeom>
          <a:noFill/>
          <a:ln w="9525">
            <a:noFill/>
            <a:miter lim="800000"/>
            <a:headEnd/>
            <a:tailEnd/>
          </a:ln>
        </p:spPr>
        <p:txBody>
          <a:bodyPr wrap="square">
            <a:spAutoFit/>
          </a:bodyPr>
          <a:lstStyle/>
          <a:p>
            <a:pPr marL="171450" indent="-171450">
              <a:buFont typeface="Arial" panose="020B0604020202020204" pitchFamily="34" charset="0"/>
              <a:buChar char="•"/>
            </a:pPr>
            <a:r>
              <a:rPr lang="en-GB" sz="1000" dirty="0" smtClean="0"/>
              <a:t>Number </a:t>
            </a:r>
            <a:r>
              <a:rPr lang="en-GB" sz="1000" dirty="0"/>
              <a:t>of </a:t>
            </a:r>
            <a:r>
              <a:rPr lang="en-GB" sz="1000" dirty="0" smtClean="0"/>
              <a:t>stems </a:t>
            </a:r>
            <a:r>
              <a:rPr lang="en-GB" sz="1000" dirty="0"/>
              <a:t>(classified as multi-stemmed or single-stemmed)</a:t>
            </a:r>
          </a:p>
          <a:p>
            <a:pPr marL="171450" indent="-171450">
              <a:buFont typeface="Arial" panose="020B0604020202020204" pitchFamily="34" charset="0"/>
              <a:buChar char="•"/>
            </a:pPr>
            <a:r>
              <a:rPr lang="en-GB" sz="1000" dirty="0" smtClean="0"/>
              <a:t>Cover </a:t>
            </a:r>
            <a:r>
              <a:rPr lang="en-GB" sz="1000" dirty="0"/>
              <a:t>of three layers (</a:t>
            </a:r>
            <a:r>
              <a:rPr lang="en-US" sz="1000" dirty="0"/>
              <a:t>High: 2-3m, Middle: 1-2m, Low: 0-1m) : (1)&lt;10% (2)10-40% (3)40-70% (4)70-100% (Cover Index: </a:t>
            </a:r>
            <a:r>
              <a:rPr lang="en-US" sz="1000" dirty="0" smtClean="0"/>
              <a:t>CI</a:t>
            </a:r>
            <a:r>
              <a:rPr lang="en-US" sz="1000" dirty="0"/>
              <a:t>)</a:t>
            </a:r>
            <a:endParaRPr lang="en-GB" sz="1000" dirty="0"/>
          </a:p>
        </p:txBody>
      </p:sp>
      <p:sp>
        <p:nvSpPr>
          <p:cNvPr id="36" name="Rectangle 3"/>
          <p:cNvSpPr/>
          <p:nvPr/>
        </p:nvSpPr>
        <p:spPr>
          <a:xfrm>
            <a:off x="314324" y="4399634"/>
            <a:ext cx="1866579" cy="338554"/>
          </a:xfrm>
          <a:prstGeom prst="rect">
            <a:avLst/>
          </a:prstGeom>
          <a:solidFill>
            <a:schemeClr val="bg1">
              <a:lumMod val="75000"/>
            </a:schemeClr>
          </a:solidFill>
          <a:ln>
            <a:noFill/>
          </a:ln>
        </p:spPr>
        <p:txBody>
          <a:bodyPr wrap="square">
            <a:spAutoFit/>
          </a:bodyPr>
          <a:lstStyle/>
          <a:p>
            <a:pPr fontAlgn="auto">
              <a:spcBef>
                <a:spcPts val="0"/>
              </a:spcBef>
              <a:spcAft>
                <a:spcPts val="0"/>
              </a:spcAft>
            </a:pPr>
            <a:r>
              <a:rPr lang="en-GB" sz="1600" b="1" i="1" dirty="0">
                <a:latin typeface="+mn-lt"/>
                <a:cs typeface="+mn-cs"/>
              </a:rPr>
              <a:t>Palms (plant &lt;3m)</a:t>
            </a:r>
            <a:endParaRPr lang="it-IT" sz="1600" b="1" i="1" dirty="0">
              <a:latin typeface="+mn-lt"/>
              <a:cs typeface="+mn-cs"/>
            </a:endParaRPr>
          </a:p>
        </p:txBody>
      </p:sp>
      <p:sp>
        <p:nvSpPr>
          <p:cNvPr id="37" name="Rectangle 11"/>
          <p:cNvSpPr>
            <a:spLocks noChangeArrowheads="1"/>
          </p:cNvSpPr>
          <p:nvPr/>
        </p:nvSpPr>
        <p:spPr bwMode="auto">
          <a:xfrm>
            <a:off x="2267744" y="4430610"/>
            <a:ext cx="3600400" cy="246221"/>
          </a:xfrm>
          <a:prstGeom prst="rect">
            <a:avLst/>
          </a:prstGeom>
          <a:noFill/>
          <a:ln w="9525">
            <a:noFill/>
            <a:miter lim="800000"/>
            <a:headEnd/>
            <a:tailEnd/>
          </a:ln>
        </p:spPr>
        <p:txBody>
          <a:bodyPr wrap="square">
            <a:spAutoFit/>
          </a:bodyPr>
          <a:lstStyle/>
          <a:p>
            <a:pPr marL="171450" indent="-171450">
              <a:buFont typeface="Arial" panose="020B0604020202020204" pitchFamily="34" charset="0"/>
              <a:buChar char="•"/>
            </a:pPr>
            <a:r>
              <a:rPr lang="it-IT" sz="1000" dirty="0" smtClean="0"/>
              <a:t>Cover Index </a:t>
            </a:r>
            <a:r>
              <a:rPr lang="en-GB" sz="1000" dirty="0" smtClean="0"/>
              <a:t>for each </a:t>
            </a:r>
            <a:r>
              <a:rPr lang="en-GB" sz="1000" dirty="0" err="1" smtClean="0"/>
              <a:t>morpho</a:t>
            </a:r>
            <a:r>
              <a:rPr lang="en-GB" sz="1000" dirty="0" smtClean="0"/>
              <a:t>-species identified</a:t>
            </a:r>
            <a:endParaRPr lang="en-GB" sz="1000" dirty="0"/>
          </a:p>
        </p:txBody>
      </p:sp>
      <p:pic>
        <p:nvPicPr>
          <p:cNvPr id="38" name="Immagine 15" descr="http://www.pacsoa.org.au/palms/Livistona/australis04.jpg"/>
          <p:cNvPicPr>
            <a:picLocks noChangeAspect="1" noChangeArrowheads="1"/>
          </p:cNvPicPr>
          <p:nvPr/>
        </p:nvPicPr>
        <p:blipFill>
          <a:blip r:embed="rId3" r:link="rId5">
            <a:extLst>
              <a:ext uri="{BEBA8EAE-BF5A-486C-A8C5-ECC9F3942E4B}">
                <a14:imgProps xmlns:a14="http://schemas.microsoft.com/office/drawing/2010/main">
                  <a14:imgLayer r:embed="rId4">
                    <a14:imgEffect>
                      <a14:colorTemperature colorTemp="10500"/>
                    </a14:imgEffect>
                    <a14:imgEffect>
                      <a14:saturation sat="104000"/>
                    </a14:imgEffect>
                    <a14:imgEffect>
                      <a14:brightnessContrast contrast="11000"/>
                    </a14:imgEffect>
                  </a14:imgLayer>
                </a14:imgProps>
              </a:ext>
            </a:extLst>
          </a:blip>
          <a:srcRect/>
          <a:stretch>
            <a:fillRect/>
          </a:stretch>
        </p:blipFill>
        <p:spPr bwMode="auto">
          <a:xfrm>
            <a:off x="7130943" y="3734295"/>
            <a:ext cx="1689647" cy="1080000"/>
          </a:xfrm>
          <a:prstGeom prst="rect">
            <a:avLst/>
          </a:prstGeom>
          <a:noFill/>
          <a:ln w="9525">
            <a:noFill/>
            <a:miter lim="800000"/>
            <a:headEnd/>
            <a:tailEnd/>
          </a:ln>
        </p:spPr>
      </p:pic>
      <p:sp>
        <p:nvSpPr>
          <p:cNvPr id="40" name="CasellaDiTesto 11"/>
          <p:cNvSpPr txBox="1"/>
          <p:nvPr/>
        </p:nvSpPr>
        <p:spPr>
          <a:xfrm>
            <a:off x="5600725" y="1552489"/>
            <a:ext cx="1492781" cy="369332"/>
          </a:xfrm>
          <a:prstGeom prst="rect">
            <a:avLst/>
          </a:prstGeom>
          <a:solidFill>
            <a:schemeClr val="tx2">
              <a:lumMod val="60000"/>
              <a:lumOff val="40000"/>
            </a:schemeClr>
          </a:solidFill>
        </p:spPr>
        <p:txBody>
          <a:bodyPr wrap="none" rtlCol="0">
            <a:spAutoFit/>
          </a:bodyPr>
          <a:lstStyle/>
          <a:p>
            <a:r>
              <a:rPr lang="it-IT" b="1" dirty="0" smtClean="0">
                <a:latin typeface="+mj-lt"/>
              </a:rPr>
              <a:t>1.000 clusters</a:t>
            </a:r>
            <a:endParaRPr lang="en-GB" b="1" dirty="0">
              <a:latin typeface="+mj-lt"/>
            </a:endParaRPr>
          </a:p>
        </p:txBody>
      </p:sp>
      <p:sp>
        <p:nvSpPr>
          <p:cNvPr id="41" name="Rectangle 3"/>
          <p:cNvSpPr/>
          <p:nvPr/>
        </p:nvSpPr>
        <p:spPr>
          <a:xfrm>
            <a:off x="323528" y="5387605"/>
            <a:ext cx="1000125" cy="338554"/>
          </a:xfrm>
          <a:prstGeom prst="rect">
            <a:avLst/>
          </a:prstGeom>
          <a:solidFill>
            <a:schemeClr val="bg1">
              <a:lumMod val="75000"/>
            </a:schemeClr>
          </a:solidFill>
          <a:ln>
            <a:noFill/>
          </a:ln>
        </p:spPr>
        <p:txBody>
          <a:bodyPr>
            <a:spAutoFit/>
          </a:bodyPr>
          <a:lstStyle/>
          <a:p>
            <a:pPr fontAlgn="auto">
              <a:spcBef>
                <a:spcPts val="0"/>
              </a:spcBef>
              <a:spcAft>
                <a:spcPts val="0"/>
              </a:spcAft>
            </a:pPr>
            <a:r>
              <a:rPr lang="en-GB" sz="1600" b="1" i="1" dirty="0">
                <a:latin typeface="+mn-lt"/>
                <a:cs typeface="+mn-cs"/>
              </a:rPr>
              <a:t>Herbs</a:t>
            </a:r>
            <a:endParaRPr lang="it-IT" sz="1600" b="1" i="1" dirty="0">
              <a:latin typeface="+mn-lt"/>
              <a:cs typeface="+mn-cs"/>
            </a:endParaRPr>
          </a:p>
        </p:txBody>
      </p:sp>
      <p:sp>
        <p:nvSpPr>
          <p:cNvPr id="42" name="Rectangle 11"/>
          <p:cNvSpPr>
            <a:spLocks noChangeArrowheads="1"/>
          </p:cNvSpPr>
          <p:nvPr/>
        </p:nvSpPr>
        <p:spPr bwMode="auto">
          <a:xfrm>
            <a:off x="1412852" y="5315779"/>
            <a:ext cx="4320480" cy="553998"/>
          </a:xfrm>
          <a:prstGeom prst="rect">
            <a:avLst/>
          </a:prstGeom>
          <a:noFill/>
          <a:ln w="9525">
            <a:noFill/>
            <a:miter lim="800000"/>
            <a:headEnd/>
            <a:tailEnd/>
          </a:ln>
        </p:spPr>
        <p:txBody>
          <a:bodyPr wrap="square">
            <a:spAutoFit/>
          </a:bodyPr>
          <a:lstStyle/>
          <a:p>
            <a:pPr marL="171450" indent="-171450">
              <a:buFont typeface="Arial" panose="020B0604020202020204" pitchFamily="34" charset="0"/>
              <a:buChar char="•"/>
            </a:pPr>
            <a:r>
              <a:rPr lang="it-IT" sz="1000" dirty="0" smtClean="0"/>
              <a:t>Cover Index </a:t>
            </a:r>
            <a:r>
              <a:rPr lang="en-GB" sz="1000" dirty="0"/>
              <a:t>for each species or </a:t>
            </a:r>
            <a:r>
              <a:rPr lang="en-GB" sz="1000" dirty="0" err="1"/>
              <a:t>morphospecies</a:t>
            </a:r>
            <a:r>
              <a:rPr lang="en-GB" sz="1000" dirty="0"/>
              <a:t> </a:t>
            </a:r>
            <a:endParaRPr lang="it-IT" sz="1000" dirty="0"/>
          </a:p>
          <a:p>
            <a:pPr marL="171450" indent="-171450">
              <a:buFont typeface="Arial" panose="020B0604020202020204" pitchFamily="34" charset="0"/>
              <a:buChar char="•"/>
            </a:pPr>
            <a:r>
              <a:rPr lang="it-IT" sz="1000" dirty="0" smtClean="0"/>
              <a:t>Cover </a:t>
            </a:r>
            <a:r>
              <a:rPr lang="it-IT" sz="1000" dirty="0"/>
              <a:t>Index of </a:t>
            </a:r>
            <a:r>
              <a:rPr lang="it-IT" sz="1000" dirty="0" err="1"/>
              <a:t>tall</a:t>
            </a:r>
            <a:r>
              <a:rPr lang="it-IT" sz="1000" dirty="0"/>
              <a:t> (&gt;1m) </a:t>
            </a:r>
            <a:r>
              <a:rPr lang="it-IT" sz="1000" dirty="0" err="1"/>
              <a:t>herbs</a:t>
            </a:r>
            <a:r>
              <a:rPr lang="it-IT" sz="1000" dirty="0"/>
              <a:t> </a:t>
            </a:r>
            <a:r>
              <a:rPr lang="en-US" sz="1000" dirty="0"/>
              <a:t>plants (e.g. Musa,  </a:t>
            </a:r>
            <a:r>
              <a:rPr lang="en-US" sz="1000" dirty="0" err="1"/>
              <a:t>Araceae</a:t>
            </a:r>
            <a:r>
              <a:rPr lang="en-US" sz="1000" dirty="0"/>
              <a:t>, tree ferns, </a:t>
            </a:r>
            <a:r>
              <a:rPr lang="en-US" sz="1000" dirty="0" err="1"/>
              <a:t>Marattiaceae</a:t>
            </a:r>
            <a:r>
              <a:rPr lang="en-US" sz="1000" dirty="0"/>
              <a:t>, </a:t>
            </a:r>
            <a:r>
              <a:rPr lang="en-US" sz="1000" dirty="0" err="1"/>
              <a:t>Zingiberaceae</a:t>
            </a:r>
            <a:r>
              <a:rPr lang="en-US" sz="1000" dirty="0"/>
              <a:t>)</a:t>
            </a:r>
            <a:r>
              <a:rPr lang="it-IT" sz="1000" dirty="0"/>
              <a:t> </a:t>
            </a:r>
            <a:endParaRPr lang="en-GB" sz="1000" dirty="0"/>
          </a:p>
        </p:txBody>
      </p:sp>
      <p:pic>
        <p:nvPicPr>
          <p:cNvPr id="47" name="irc_mi" descr="Musa_basjoo"/>
          <p:cNvPicPr>
            <a:picLocks noChangeAspect="1" noChangeArrowheads="1"/>
          </p:cNvPicPr>
          <p:nvPr/>
        </p:nvPicPr>
        <p:blipFill>
          <a:blip r:embed="rId6">
            <a:extLst>
              <a:ext uri="{BEBA8EAE-BF5A-486C-A8C5-ECC9F3942E4B}">
                <a14:imgProps xmlns:a14="http://schemas.microsoft.com/office/drawing/2010/main">
                  <a14:imgLayer r:embed="rId7">
                    <a14:imgEffect>
                      <a14:saturation sat="110000"/>
                    </a14:imgEffect>
                    <a14:imgEffect>
                      <a14:brightnessContrast contrast="7000"/>
                    </a14:imgEffect>
                  </a14:imgLayer>
                </a14:imgProps>
              </a:ext>
            </a:extLst>
          </a:blip>
          <a:srcRect l="16707" t="11507" b="12944"/>
          <a:stretch>
            <a:fillRect/>
          </a:stretch>
        </p:blipFill>
        <p:spPr bwMode="auto">
          <a:xfrm>
            <a:off x="5938369" y="4938695"/>
            <a:ext cx="789631" cy="1080000"/>
          </a:xfrm>
          <a:prstGeom prst="rect">
            <a:avLst/>
          </a:prstGeom>
          <a:noFill/>
          <a:ln w="9525">
            <a:noFill/>
            <a:miter lim="800000"/>
            <a:headEnd/>
            <a:tailEnd/>
          </a:ln>
        </p:spPr>
      </p:pic>
      <p:pic>
        <p:nvPicPr>
          <p:cNvPr id="48" name="Picture 3" descr="ANd9GcQwRU_ruMAapm9yNoxSRT9b4ydeJ5Wls5iqi1I7khBytzUCxw3DcA"/>
          <p:cNvPicPr>
            <a:picLocks noChangeAspect="1" noChangeArrowheads="1"/>
          </p:cNvPicPr>
          <p:nvPr/>
        </p:nvPicPr>
        <p:blipFill>
          <a:blip r:embed="rId8"/>
          <a:srcRect l="21559" t="6493"/>
          <a:stretch>
            <a:fillRect/>
          </a:stretch>
        </p:blipFill>
        <p:spPr bwMode="auto">
          <a:xfrm>
            <a:off x="6788565" y="4939800"/>
            <a:ext cx="904794" cy="1080000"/>
          </a:xfrm>
          <a:prstGeom prst="rect">
            <a:avLst/>
          </a:prstGeom>
          <a:noFill/>
          <a:ln w="9525">
            <a:noFill/>
            <a:miter lim="800000"/>
            <a:headEnd/>
            <a:tailEnd/>
          </a:ln>
        </p:spPr>
      </p:pic>
      <p:pic>
        <p:nvPicPr>
          <p:cNvPr id="26" name="Immagine 1" descr="shrub"/>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63395" y="3103454"/>
            <a:ext cx="884935" cy="1080000"/>
          </a:xfrm>
          <a:prstGeom prst="rect">
            <a:avLst/>
          </a:prstGeom>
          <a:noFill/>
          <a:ln>
            <a:solidFill>
              <a:schemeClr val="bg1">
                <a:lumMod val="50000"/>
              </a:schemeClr>
            </a:solidFill>
          </a:ln>
        </p:spPr>
      </p:pic>
      <p:pic>
        <p:nvPicPr>
          <p:cNvPr id="28" name="irc_mi" descr="mg0008art16b"/>
          <p:cNvPicPr/>
          <p:nvPr/>
        </p:nvPicPr>
        <p:blipFill>
          <a:blip r:embed="rId10" cstate="print">
            <a:extLst>
              <a:ext uri="{BEBA8EAE-BF5A-486C-A8C5-ECC9F3942E4B}">
                <a14:imgProps xmlns:a14="http://schemas.microsoft.com/office/drawing/2010/main">
                  <a14:imgLayer r:embed="rId11">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076070" y="3103454"/>
            <a:ext cx="936000" cy="1080000"/>
          </a:xfrm>
          <a:prstGeom prst="rect">
            <a:avLst/>
          </a:prstGeom>
          <a:noFill/>
          <a:ln>
            <a:noFill/>
          </a:ln>
        </p:spPr>
      </p:pic>
      <p:pic>
        <p:nvPicPr>
          <p:cNvPr id="9220" name="Picture 4" descr="http://www.sanandres.esc.edu.ar/olivosp/extranet2006/5to/Rainforest/Rainforest5c/Plants/lianas.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99874" y="2527524"/>
            <a:ext cx="1420716"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http://blog.tepapa.govt.nz/wp-content/uploads/2010/01/ptisana_salicina_frond2.jpg"/>
          <p:cNvPicPr>
            <a:picLocks noChangeAspect="1"/>
          </p:cNvPicPr>
          <p:nvPr/>
        </p:nvPicPr>
        <p:blipFill>
          <a:blip r:embed="rId13" cstate="print">
            <a:extLst>
              <a:ext uri="{28A0092B-C50C-407E-A947-70E740481C1C}">
                <a14:useLocalDpi xmlns:a14="http://schemas.microsoft.com/office/drawing/2010/main" val="0"/>
              </a:ext>
            </a:extLst>
          </a:blip>
          <a:srcRect t="15359" r="27689" b="20610"/>
          <a:stretch>
            <a:fillRect/>
          </a:stretch>
        </p:blipFill>
        <p:spPr bwMode="auto">
          <a:xfrm>
            <a:off x="7830275" y="4939800"/>
            <a:ext cx="990315" cy="1080000"/>
          </a:xfrm>
          <a:prstGeom prst="rect">
            <a:avLst/>
          </a:prstGeom>
          <a:noFill/>
          <a:ln>
            <a:noFill/>
          </a:ln>
        </p:spPr>
      </p:pic>
      <p:sp>
        <p:nvSpPr>
          <p:cNvPr id="3" name="TextBox 2"/>
          <p:cNvSpPr txBox="1"/>
          <p:nvPr/>
        </p:nvSpPr>
        <p:spPr>
          <a:xfrm>
            <a:off x="2031294" y="2199612"/>
            <a:ext cx="944715" cy="307777"/>
          </a:xfrm>
          <a:prstGeom prst="rect">
            <a:avLst/>
          </a:prstGeom>
          <a:noFill/>
        </p:spPr>
        <p:txBody>
          <a:bodyPr wrap="none" rtlCol="0">
            <a:spAutoFit/>
          </a:bodyPr>
          <a:lstStyle/>
          <a:p>
            <a:r>
              <a:rPr lang="en-US" sz="1400" dirty="0" smtClean="0">
                <a:latin typeface="+mj-lt"/>
              </a:rPr>
              <a:t>attributes:</a:t>
            </a:r>
            <a:endParaRPr lang="en-US" sz="1400" dirty="0">
              <a:latin typeface="+mj-lt"/>
            </a:endParaRPr>
          </a:p>
        </p:txBody>
      </p:sp>
      <p:sp>
        <p:nvSpPr>
          <p:cNvPr id="32" name="TextBox 54"/>
          <p:cNvSpPr txBox="1">
            <a:spLocks noChangeArrowheads="1"/>
          </p:cNvSpPr>
          <p:nvPr/>
        </p:nvSpPr>
        <p:spPr bwMode="auto">
          <a:xfrm>
            <a:off x="301624" y="304800"/>
            <a:ext cx="8829676" cy="400110"/>
          </a:xfrm>
          <a:prstGeom prst="rect">
            <a:avLst/>
          </a:prstGeom>
          <a:noFill/>
          <a:ln w="9525">
            <a:noFill/>
            <a:miter lim="800000"/>
            <a:headEnd/>
            <a:tailEnd/>
          </a:ln>
        </p:spPr>
        <p:txBody>
          <a:bodyPr wrap="square">
            <a:spAutoFit/>
          </a:bodyPr>
          <a:lstStyle/>
          <a:p>
            <a:r>
              <a:rPr lang="en-GB" sz="2000" b="1" dirty="0" smtClean="0">
                <a:solidFill>
                  <a:srgbClr val="262626"/>
                </a:solidFill>
              </a:rPr>
              <a:t>Floral diversity assessment - summary </a:t>
            </a:r>
            <a:endParaRPr lang="en-GB" sz="2000" b="1" dirty="0">
              <a:solidFill>
                <a:srgbClr val="262626"/>
              </a:solidFill>
            </a:endParaRPr>
          </a:p>
        </p:txBody>
      </p:sp>
    </p:spTree>
    <p:extLst>
      <p:ext uri="{BB962C8B-B14F-4D97-AF65-F5344CB8AC3E}">
        <p14:creationId xmlns:p14="http://schemas.microsoft.com/office/powerpoint/2010/main" val="2698351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b="1" smtClean="0">
                <a:solidFill>
                  <a:srgbClr val="FFFFFF"/>
                </a:solidFill>
                <a:ea typeface="ＭＳ Ｐゴシック" pitchFamily="-109" charset="-128"/>
              </a:rPr>
              <a:t>z</a:t>
            </a:r>
            <a:endParaRPr lang="en-US" sz="1800" b="1">
              <a:solidFill>
                <a:srgbClr val="FFFFFF"/>
              </a:solidFill>
              <a:ea typeface="ＭＳ Ｐゴシック" pitchFamily="-109" charset="-128"/>
            </a:endParaRPr>
          </a:p>
        </p:txBody>
      </p:sp>
      <p:sp>
        <p:nvSpPr>
          <p:cNvPr id="15" name="Rectangle 14"/>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17" name="TextBox 54"/>
          <p:cNvSpPr txBox="1">
            <a:spLocks noChangeArrowheads="1"/>
          </p:cNvSpPr>
          <p:nvPr/>
        </p:nvSpPr>
        <p:spPr bwMode="auto">
          <a:xfrm>
            <a:off x="314324" y="819090"/>
            <a:ext cx="8829676" cy="400110"/>
          </a:xfrm>
          <a:prstGeom prst="rect">
            <a:avLst/>
          </a:prstGeom>
          <a:noFill/>
          <a:ln w="9525">
            <a:noFill/>
            <a:miter lim="800000"/>
            <a:headEnd/>
            <a:tailEnd/>
          </a:ln>
        </p:spPr>
        <p:txBody>
          <a:bodyPr wrap="square">
            <a:spAutoFit/>
          </a:bodyPr>
          <a:lstStyle/>
          <a:p>
            <a:r>
              <a:rPr lang="en-GB" sz="2000" b="1" dirty="0" smtClean="0">
                <a:solidFill>
                  <a:srgbClr val="FFFFFF"/>
                </a:solidFill>
              </a:rPr>
              <a:t>Indicators – (2) taxon based</a:t>
            </a:r>
            <a:endParaRPr lang="en-GB" sz="2000" b="1" dirty="0">
              <a:solidFill>
                <a:srgbClr val="FFFFFF"/>
              </a:solidFill>
            </a:endParaRPr>
          </a:p>
        </p:txBody>
      </p:sp>
      <p:sp>
        <p:nvSpPr>
          <p:cNvPr id="26" name="Rectangle 11"/>
          <p:cNvSpPr>
            <a:spLocks noChangeArrowheads="1"/>
          </p:cNvSpPr>
          <p:nvPr/>
        </p:nvSpPr>
        <p:spPr bwMode="auto">
          <a:xfrm>
            <a:off x="622626" y="2014994"/>
            <a:ext cx="48134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mj-lt"/>
              </a:rPr>
              <a:t>Diversity of a range of taxa as surrogate of total species richness</a:t>
            </a:r>
            <a:endParaRPr lang="en-GB" sz="1400" dirty="0">
              <a:latin typeface="+mj-lt"/>
            </a:endParaRPr>
          </a:p>
        </p:txBody>
      </p:sp>
      <p:sp>
        <p:nvSpPr>
          <p:cNvPr id="30" name="Rectangle 11"/>
          <p:cNvSpPr>
            <a:spLocks noChangeArrowheads="1"/>
          </p:cNvSpPr>
          <p:nvPr/>
        </p:nvSpPr>
        <p:spPr bwMode="auto">
          <a:xfrm>
            <a:off x="1907687" y="2564880"/>
            <a:ext cx="52566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1600" b="1" dirty="0" smtClean="0">
                <a:latin typeface="+mj-lt"/>
              </a:rPr>
              <a:t>α</a:t>
            </a:r>
            <a:r>
              <a:rPr lang="it-IT" sz="1600" b="1" dirty="0" smtClean="0">
                <a:latin typeface="+mj-lt"/>
              </a:rPr>
              <a:t>, </a:t>
            </a:r>
            <a:r>
              <a:rPr lang="en-GB" sz="1600" b="1" dirty="0" smtClean="0">
                <a:latin typeface="+mj-lt"/>
              </a:rPr>
              <a:t>Simpson, Shannon </a:t>
            </a:r>
            <a:r>
              <a:rPr lang="en-GB" sz="1200" dirty="0" smtClean="0">
                <a:latin typeface="+mj-lt"/>
              </a:rPr>
              <a:t>(</a:t>
            </a:r>
            <a:r>
              <a:rPr lang="en-GB" sz="1200" dirty="0" err="1" smtClean="0">
                <a:latin typeface="+mj-lt"/>
              </a:rPr>
              <a:t>Magurrann</a:t>
            </a:r>
            <a:r>
              <a:rPr lang="en-GB" sz="1200" dirty="0" smtClean="0">
                <a:latin typeface="+mj-lt"/>
              </a:rPr>
              <a:t> 2004)</a:t>
            </a:r>
          </a:p>
          <a:p>
            <a:r>
              <a:rPr lang="en-GB" sz="1600" b="1" dirty="0" smtClean="0">
                <a:latin typeface="+mj-lt"/>
              </a:rPr>
              <a:t>Estimated Richness </a:t>
            </a:r>
            <a:r>
              <a:rPr lang="en-GB" sz="1200" dirty="0" smtClean="0">
                <a:latin typeface="+mj-lt"/>
              </a:rPr>
              <a:t>using non-parametric estimators (Chao et al. 2005)</a:t>
            </a:r>
            <a:endParaRPr lang="en-GB" sz="1200" dirty="0">
              <a:latin typeface="+mj-lt"/>
            </a:endParaRPr>
          </a:p>
        </p:txBody>
      </p:sp>
      <p:sp>
        <p:nvSpPr>
          <p:cNvPr id="43" name="Rectangle 11"/>
          <p:cNvSpPr>
            <a:spLocks noChangeArrowheads="1"/>
          </p:cNvSpPr>
          <p:nvPr/>
        </p:nvSpPr>
        <p:spPr bwMode="auto">
          <a:xfrm>
            <a:off x="1696722" y="3717040"/>
            <a:ext cx="785818" cy="338554"/>
          </a:xfrm>
          <a:prstGeom prst="rect">
            <a:avLst/>
          </a:prstGeom>
          <a:solidFill>
            <a:schemeClr val="bg1">
              <a:lumMod val="75000"/>
            </a:schemeClr>
          </a:solidFill>
          <a:ln>
            <a:noFill/>
          </a:ln>
        </p:spPr>
        <p:txBody>
          <a:bodyPr wrap="square">
            <a:spAutoFit/>
          </a:bodyPr>
          <a:lstStyle/>
          <a:p>
            <a:r>
              <a:rPr lang="en-GB" sz="1600" b="1" dirty="0" smtClean="0">
                <a:latin typeface="+mj-lt"/>
                <a:ea typeface="ＭＳ Ｐゴシック" charset="0"/>
                <a:cs typeface="ＭＳ Ｐゴシック" charset="0"/>
              </a:rPr>
              <a:t>Trees</a:t>
            </a:r>
            <a:endParaRPr lang="en-GB" sz="1600" b="1" dirty="0">
              <a:latin typeface="+mj-lt"/>
              <a:ea typeface="ＭＳ Ｐゴシック" charset="0"/>
              <a:cs typeface="ＭＳ Ｐゴシック" charset="0"/>
            </a:endParaRPr>
          </a:p>
        </p:txBody>
      </p:sp>
      <p:sp>
        <p:nvSpPr>
          <p:cNvPr id="44" name="Rectangle 11"/>
          <p:cNvSpPr>
            <a:spLocks noChangeArrowheads="1"/>
          </p:cNvSpPr>
          <p:nvPr/>
        </p:nvSpPr>
        <p:spPr bwMode="auto">
          <a:xfrm>
            <a:off x="2489674" y="3645030"/>
            <a:ext cx="28024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mj-lt"/>
              </a:rPr>
              <a:t>Taxonomic identification by </a:t>
            </a:r>
            <a:r>
              <a:rPr lang="en-GB" sz="1400" b="1" dirty="0" smtClean="0">
                <a:latin typeface="+mj-lt"/>
              </a:rPr>
              <a:t>NFI</a:t>
            </a:r>
            <a:r>
              <a:rPr lang="en-GB" sz="1400" dirty="0" smtClean="0">
                <a:latin typeface="+mj-lt"/>
              </a:rPr>
              <a:t>, based on PNGFA methodology available for all </a:t>
            </a:r>
            <a:r>
              <a:rPr lang="en-GB" sz="1400" b="1" dirty="0" smtClean="0">
                <a:latin typeface="+mj-lt"/>
              </a:rPr>
              <a:t>1000 plots</a:t>
            </a:r>
            <a:endParaRPr lang="en-GB" sz="1600" b="1" dirty="0">
              <a:latin typeface="+mj-lt"/>
            </a:endParaRPr>
          </a:p>
        </p:txBody>
      </p:sp>
      <p:sp>
        <p:nvSpPr>
          <p:cNvPr id="45" name="Rectangle 11"/>
          <p:cNvSpPr>
            <a:spLocks noChangeArrowheads="1"/>
          </p:cNvSpPr>
          <p:nvPr/>
        </p:nvSpPr>
        <p:spPr bwMode="auto">
          <a:xfrm>
            <a:off x="837796" y="4653170"/>
            <a:ext cx="3228964" cy="338554"/>
          </a:xfrm>
          <a:prstGeom prst="rect">
            <a:avLst/>
          </a:prstGeom>
          <a:solidFill>
            <a:schemeClr val="bg1">
              <a:lumMod val="75000"/>
            </a:schemeClr>
          </a:solidFill>
          <a:ln>
            <a:noFill/>
          </a:ln>
        </p:spPr>
        <p:txBody>
          <a:bodyPr wrap="square">
            <a:spAutoFit/>
          </a:bodyPr>
          <a:lstStyle/>
          <a:p>
            <a:r>
              <a:rPr lang="en-GB" sz="1600" b="1" dirty="0" smtClean="0">
                <a:latin typeface="+mj-lt"/>
                <a:ea typeface="ＭＳ Ｐゴシック" charset="0"/>
                <a:cs typeface="ＭＳ Ｐゴシック" charset="0"/>
              </a:rPr>
              <a:t>Non Tree Plant Diversity (NTPD)</a:t>
            </a:r>
            <a:endParaRPr lang="en-GB" sz="1600" b="1" dirty="0">
              <a:latin typeface="+mj-lt"/>
              <a:ea typeface="ＭＳ Ｐゴシック" charset="0"/>
              <a:cs typeface="ＭＳ Ｐゴシック" charset="0"/>
            </a:endParaRPr>
          </a:p>
        </p:txBody>
      </p:sp>
      <p:sp>
        <p:nvSpPr>
          <p:cNvPr id="65" name="Freccia in giù 5"/>
          <p:cNvSpPr/>
          <p:nvPr/>
        </p:nvSpPr>
        <p:spPr>
          <a:xfrm rot="10800000" flipH="1">
            <a:off x="765462" y="3152505"/>
            <a:ext cx="288000" cy="151200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9" name="Freccia in giù 5"/>
          <p:cNvSpPr/>
          <p:nvPr/>
        </p:nvSpPr>
        <p:spPr>
          <a:xfrm rot="10800000" flipH="1">
            <a:off x="1618988" y="3152505"/>
            <a:ext cx="288000" cy="647999"/>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7" name="Rectangle 11"/>
          <p:cNvSpPr/>
          <p:nvPr/>
        </p:nvSpPr>
        <p:spPr>
          <a:xfrm rot="10800000">
            <a:off x="694640" y="1556792"/>
            <a:ext cx="4157662" cy="458202"/>
          </a:xfrm>
          <a:prstGeom prst="rect">
            <a:avLst/>
          </a:prstGeom>
          <a:solidFill>
            <a:schemeClr val="accent3">
              <a:lumMod val="75000"/>
            </a:schemeClr>
          </a:solidFill>
          <a:ln w="9525">
            <a:noFill/>
            <a:miter lim="800000"/>
            <a:headEnd/>
            <a:tailEnd/>
          </a:ln>
        </p:spPr>
        <p:txBody>
          <a:bodyPr rot="10800000" vert="horz" anchor="ctr"/>
          <a:lstStyle/>
          <a:p>
            <a:r>
              <a:rPr lang="en-US" sz="1600" b="1" dirty="0">
                <a:solidFill>
                  <a:srgbClr val="FFFFFF"/>
                </a:solidFill>
                <a:latin typeface="+mj-lt"/>
              </a:rPr>
              <a:t>Measure and estimate species richness</a:t>
            </a:r>
            <a:endParaRPr lang="it-IT" sz="1600" b="1" dirty="0">
              <a:solidFill>
                <a:srgbClr val="FFFFFF"/>
              </a:solidFill>
              <a:latin typeface="+mj-lt"/>
            </a:endParaRPr>
          </a:p>
        </p:txBody>
      </p:sp>
      <p:sp>
        <p:nvSpPr>
          <p:cNvPr id="58" name="Rectangle 11"/>
          <p:cNvSpPr>
            <a:spLocks noChangeArrowheads="1"/>
          </p:cNvSpPr>
          <p:nvPr/>
        </p:nvSpPr>
        <p:spPr bwMode="auto">
          <a:xfrm>
            <a:off x="5142172" y="1601227"/>
            <a:ext cx="1662138" cy="307777"/>
          </a:xfrm>
          <a:prstGeom prst="rect">
            <a:avLst/>
          </a:prstGeom>
          <a:solidFill>
            <a:schemeClr val="tx2">
              <a:lumMod val="60000"/>
              <a:lumOff val="40000"/>
            </a:schemeClr>
          </a:solidFill>
          <a:ln w="9525">
            <a:noFill/>
            <a:miter lim="800000"/>
            <a:headEnd/>
            <a:tailEnd/>
          </a:ln>
        </p:spPr>
        <p:txBody>
          <a:bodyPr wrap="square">
            <a:spAutoFit/>
          </a:bodyPr>
          <a:lstStyle/>
          <a:p>
            <a:r>
              <a:rPr lang="en-GB" sz="1400" b="1" dirty="0" smtClean="0">
                <a:latin typeface="+mj-lt"/>
              </a:rPr>
              <a:t>200 superplots</a:t>
            </a:r>
            <a:endParaRPr lang="en-GB" sz="1400" b="1" dirty="0">
              <a:latin typeface="+mj-lt"/>
            </a:endParaRPr>
          </a:p>
        </p:txBody>
      </p:sp>
      <p:sp>
        <p:nvSpPr>
          <p:cNvPr id="64" name="Rectangle 11"/>
          <p:cNvSpPr>
            <a:spLocks noChangeArrowheads="1"/>
          </p:cNvSpPr>
          <p:nvPr/>
        </p:nvSpPr>
        <p:spPr bwMode="auto">
          <a:xfrm>
            <a:off x="826310" y="5029544"/>
            <a:ext cx="4537857" cy="1169551"/>
          </a:xfrm>
          <a:prstGeom prst="rect">
            <a:avLst/>
          </a:prstGeom>
          <a:noFill/>
          <a:ln w="9525">
            <a:noFill/>
            <a:miter lim="800000"/>
            <a:headEnd/>
            <a:tailEnd/>
          </a:ln>
        </p:spPr>
        <p:txBody>
          <a:bodyPr wrap="square">
            <a:spAutoFit/>
          </a:bodyPr>
          <a:lstStyle/>
          <a:p>
            <a:r>
              <a:rPr lang="en-GB" sz="1400" dirty="0" smtClean="0">
                <a:latin typeface="+mj-lt"/>
              </a:rPr>
              <a:t>Sampling method:</a:t>
            </a:r>
          </a:p>
          <a:p>
            <a:pPr marL="285750" indent="-285750">
              <a:buFont typeface="Arial" panose="020B0604020202020204" pitchFamily="34" charset="0"/>
              <a:buChar char="•"/>
            </a:pPr>
            <a:r>
              <a:rPr lang="en-GB" sz="1400" dirty="0" smtClean="0">
                <a:latin typeface="+mj-lt"/>
              </a:rPr>
              <a:t>Collection </a:t>
            </a:r>
            <a:r>
              <a:rPr lang="en-GB" sz="1400" dirty="0">
                <a:latin typeface="+mj-lt"/>
              </a:rPr>
              <a:t>of </a:t>
            </a:r>
            <a:r>
              <a:rPr lang="en-GB" sz="1400" b="1" dirty="0">
                <a:latin typeface="+mj-lt"/>
              </a:rPr>
              <a:t>three</a:t>
            </a:r>
            <a:r>
              <a:rPr lang="en-GB" sz="1400" dirty="0">
                <a:latin typeface="+mj-lt"/>
              </a:rPr>
              <a:t> individuals (</a:t>
            </a:r>
            <a:r>
              <a:rPr lang="en-GB" sz="1400" b="1" dirty="0">
                <a:latin typeface="+mj-lt"/>
              </a:rPr>
              <a:t>with taxonomic traits</a:t>
            </a:r>
            <a:r>
              <a:rPr lang="en-GB" sz="1400" dirty="0">
                <a:latin typeface="+mj-lt"/>
              </a:rPr>
              <a:t>) for </a:t>
            </a:r>
            <a:r>
              <a:rPr lang="en-GB" sz="1400" dirty="0" smtClean="0">
                <a:latin typeface="+mj-lt"/>
              </a:rPr>
              <a:t>each presumed species </a:t>
            </a:r>
            <a:r>
              <a:rPr lang="en-GB" sz="1400" dirty="0">
                <a:latin typeface="+mj-lt"/>
              </a:rPr>
              <a:t>located in the plot</a:t>
            </a:r>
          </a:p>
          <a:p>
            <a:pPr marL="285750" indent="-285750">
              <a:buFont typeface="Arial" panose="020B0604020202020204" pitchFamily="34" charset="0"/>
              <a:buChar char="•"/>
            </a:pPr>
            <a:r>
              <a:rPr lang="en-GB" sz="1400" dirty="0" smtClean="0">
                <a:latin typeface="+mj-lt"/>
              </a:rPr>
              <a:t>Storage </a:t>
            </a:r>
            <a:r>
              <a:rPr lang="en-GB" sz="1400" dirty="0">
                <a:latin typeface="+mj-lt"/>
              </a:rPr>
              <a:t>of samples </a:t>
            </a:r>
          </a:p>
          <a:p>
            <a:pPr marL="285750" indent="-285750">
              <a:buFont typeface="Arial" panose="020B0604020202020204" pitchFamily="34" charset="0"/>
              <a:buChar char="•"/>
            </a:pPr>
            <a:r>
              <a:rPr lang="en-GB" sz="1400" b="1" dirty="0" smtClean="0">
                <a:latin typeface="+mj-lt"/>
              </a:rPr>
              <a:t>Shipment </a:t>
            </a:r>
            <a:r>
              <a:rPr lang="en-GB" sz="1400" b="1" dirty="0">
                <a:latin typeface="+mj-lt"/>
              </a:rPr>
              <a:t>to </a:t>
            </a:r>
            <a:r>
              <a:rPr lang="en-GB" sz="1400" b="1" dirty="0" smtClean="0">
                <a:latin typeface="+mj-lt"/>
              </a:rPr>
              <a:t>Herbaria</a:t>
            </a:r>
            <a:r>
              <a:rPr lang="en-GB" sz="1400" dirty="0" smtClean="0">
                <a:latin typeface="+mj-lt"/>
              </a:rPr>
              <a:t>: </a:t>
            </a:r>
            <a:r>
              <a:rPr lang="en-GB" sz="1400" dirty="0" err="1" smtClean="0">
                <a:latin typeface="+mj-lt"/>
              </a:rPr>
              <a:t>Lae</a:t>
            </a:r>
            <a:r>
              <a:rPr lang="en-GB" sz="1400" dirty="0" smtClean="0">
                <a:latin typeface="+mj-lt"/>
              </a:rPr>
              <a:t>, </a:t>
            </a:r>
            <a:r>
              <a:rPr lang="en-GB" sz="1400" dirty="0">
                <a:latin typeface="+mj-lt"/>
              </a:rPr>
              <a:t>S</a:t>
            </a:r>
            <a:r>
              <a:rPr lang="en-GB" sz="1400" dirty="0" smtClean="0">
                <a:latin typeface="+mj-lt"/>
              </a:rPr>
              <a:t>ydney, Rome?</a:t>
            </a:r>
          </a:p>
        </p:txBody>
      </p:sp>
      <p:sp>
        <p:nvSpPr>
          <p:cNvPr id="28" name="Rectangle 3"/>
          <p:cNvSpPr/>
          <p:nvPr/>
        </p:nvSpPr>
        <p:spPr>
          <a:xfrm>
            <a:off x="754414" y="2579413"/>
            <a:ext cx="1152046" cy="600164"/>
          </a:xfrm>
          <a:prstGeom prst="rect">
            <a:avLst/>
          </a:prstGeom>
          <a:solidFill>
            <a:schemeClr val="bg1">
              <a:lumMod val="75000"/>
            </a:schemeClr>
          </a:solidFill>
          <a:ln>
            <a:noFill/>
          </a:ln>
        </p:spPr>
        <p:txBody>
          <a:bodyPr wrap="square">
            <a:spAutoFit/>
          </a:bodyPr>
          <a:lstStyle/>
          <a:p>
            <a:pPr algn="ctr">
              <a:defRPr/>
            </a:pPr>
            <a:endParaRPr lang="en-GB" sz="700" b="1" dirty="0" smtClean="0">
              <a:latin typeface="+mj-lt"/>
              <a:ea typeface="ＭＳ Ｐゴシック" charset="0"/>
              <a:cs typeface="ＭＳ Ｐゴシック" charset="0"/>
            </a:endParaRPr>
          </a:p>
          <a:p>
            <a:pPr algn="ctr">
              <a:defRPr/>
            </a:pPr>
            <a:r>
              <a:rPr lang="en-GB" sz="1600" b="1" dirty="0" smtClean="0">
                <a:latin typeface="+mj-lt"/>
                <a:ea typeface="ＭＳ Ｐゴシック" charset="0"/>
                <a:cs typeface="ＭＳ Ｐゴシック" charset="0"/>
              </a:rPr>
              <a:t>Indices</a:t>
            </a:r>
          </a:p>
          <a:p>
            <a:pPr algn="ctr">
              <a:defRPr/>
            </a:pPr>
            <a:endParaRPr lang="en-GB" sz="1000" b="1" dirty="0">
              <a:latin typeface="+mj-lt"/>
              <a:ea typeface="ＭＳ Ｐゴシック" charset="0"/>
              <a:cs typeface="ＭＳ Ｐゴシック" charset="0"/>
            </a:endParaRPr>
          </a:p>
        </p:txBody>
      </p:sp>
      <p:pic>
        <p:nvPicPr>
          <p:cNvPr id="11266" name="Picture 2" descr="https://encrypted-tbn0.gstatic.com/images?q=tbn:ANd9GcT3UHSEsQldYxSoyBP4w11cpS0R6GIU7S88wtXMwj4_pc-18T9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5869" y="5013220"/>
            <a:ext cx="2575678" cy="154540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encrypted-tbn3.gstatic.com/images?q=tbn:ANd9GcQP0X6Q2SVJAzc4UR2T-CxpPqcHuggZm1t5OEeCjL6LRnq8bCSZ">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210" y="3405680"/>
            <a:ext cx="1126558" cy="146352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encrypted-tbn2.gstatic.com/images?q=tbn:ANd9GcTKzJh9iWuVKGcat6FDC1FQGk-eXbH19Z0EmNOvx1ALdi-h3Pco">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38"/>
          <a:stretch/>
        </p:blipFill>
        <p:spPr bwMode="auto">
          <a:xfrm>
            <a:off x="7524410" y="3212970"/>
            <a:ext cx="1127136" cy="164557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43"/>
          <p:cNvSpPr txBox="1">
            <a:spLocks noChangeArrowheads="1"/>
          </p:cNvSpPr>
          <p:nvPr/>
        </p:nvSpPr>
        <p:spPr bwMode="auto">
          <a:xfrm>
            <a:off x="314324" y="892175"/>
            <a:ext cx="8829676" cy="338554"/>
          </a:xfrm>
          <a:prstGeom prst="rect">
            <a:avLst/>
          </a:prstGeom>
          <a:noFill/>
          <a:ln w="9525">
            <a:noFill/>
            <a:miter lim="800000"/>
            <a:headEnd/>
            <a:tailEnd/>
          </a:ln>
        </p:spPr>
        <p:txBody>
          <a:bodyPr wrap="square">
            <a:spAutoFit/>
          </a:bodyPr>
          <a:lstStyle/>
          <a:p>
            <a:pPr algn="r"/>
            <a:r>
              <a:rPr lang="en-US" sz="1600" b="1" i="1" dirty="0" smtClean="0">
                <a:solidFill>
                  <a:schemeClr val="bg1"/>
                </a:solidFill>
              </a:rPr>
              <a:t>comprehensive floral survey</a:t>
            </a:r>
            <a:endParaRPr lang="en-US" sz="1600" b="1" i="1" dirty="0">
              <a:solidFill>
                <a:schemeClr val="bg1"/>
              </a:solidFill>
            </a:endParaRPr>
          </a:p>
        </p:txBody>
      </p:sp>
      <p:sp>
        <p:nvSpPr>
          <p:cNvPr id="2" name="TextBox 1"/>
          <p:cNvSpPr txBox="1"/>
          <p:nvPr/>
        </p:nvSpPr>
        <p:spPr>
          <a:xfrm>
            <a:off x="7164360" y="1619468"/>
            <a:ext cx="1479892" cy="369332"/>
          </a:xfrm>
          <a:prstGeom prst="rect">
            <a:avLst/>
          </a:prstGeom>
          <a:noFill/>
        </p:spPr>
        <p:txBody>
          <a:bodyPr wrap="none" rtlCol="0">
            <a:spAutoFit/>
          </a:bodyPr>
          <a:lstStyle/>
          <a:p>
            <a:r>
              <a:rPr lang="en-US" b="1" dirty="0" smtClean="0">
                <a:latin typeface="+mj-lt"/>
              </a:rPr>
              <a:t>6÷7k samples</a:t>
            </a:r>
            <a:endParaRPr lang="en-US" b="1" dirty="0">
              <a:latin typeface="+mj-lt"/>
            </a:endParaRPr>
          </a:p>
        </p:txBody>
      </p:sp>
      <p:sp>
        <p:nvSpPr>
          <p:cNvPr id="21" name="Rectangle 11"/>
          <p:cNvSpPr>
            <a:spLocks noChangeArrowheads="1"/>
          </p:cNvSpPr>
          <p:nvPr/>
        </p:nvSpPr>
        <p:spPr bwMode="auto">
          <a:xfrm>
            <a:off x="827480" y="6237390"/>
            <a:ext cx="48134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b="1" dirty="0" smtClean="0">
                <a:latin typeface="+mj-lt"/>
              </a:rPr>
              <a:t>+ Network of tropical forest experts</a:t>
            </a:r>
            <a:endParaRPr lang="en-GB" sz="1400" b="1" dirty="0">
              <a:latin typeface="+mj-lt"/>
            </a:endParaRPr>
          </a:p>
        </p:txBody>
      </p:sp>
      <p:sp>
        <p:nvSpPr>
          <p:cNvPr id="22" name="TextBox 54"/>
          <p:cNvSpPr txBox="1">
            <a:spLocks noChangeArrowheads="1"/>
          </p:cNvSpPr>
          <p:nvPr/>
        </p:nvSpPr>
        <p:spPr bwMode="auto">
          <a:xfrm>
            <a:off x="301624" y="304800"/>
            <a:ext cx="8829676" cy="400110"/>
          </a:xfrm>
          <a:prstGeom prst="rect">
            <a:avLst/>
          </a:prstGeom>
          <a:noFill/>
          <a:ln w="9525">
            <a:noFill/>
            <a:miter lim="800000"/>
            <a:headEnd/>
            <a:tailEnd/>
          </a:ln>
        </p:spPr>
        <p:txBody>
          <a:bodyPr wrap="square">
            <a:spAutoFit/>
          </a:bodyPr>
          <a:lstStyle/>
          <a:p>
            <a:r>
              <a:rPr lang="en-GB" sz="2000" b="1" dirty="0" smtClean="0">
                <a:solidFill>
                  <a:srgbClr val="262626"/>
                </a:solidFill>
              </a:rPr>
              <a:t>Floral diversity assessment - summary </a:t>
            </a:r>
            <a:endParaRPr lang="en-GB" sz="2000" b="1" dirty="0">
              <a:solidFill>
                <a:srgbClr val="262626"/>
              </a:solidFill>
            </a:endParaRPr>
          </a:p>
        </p:txBody>
      </p:sp>
    </p:spTree>
    <p:extLst>
      <p:ext uri="{BB962C8B-B14F-4D97-AF65-F5344CB8AC3E}">
        <p14:creationId xmlns:p14="http://schemas.microsoft.com/office/powerpoint/2010/main" val="12708887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b="1" smtClean="0">
                <a:solidFill>
                  <a:srgbClr val="FFFFFF"/>
                </a:solidFill>
                <a:ea typeface="ＭＳ Ｐゴシック" pitchFamily="-109" charset="-128"/>
              </a:rPr>
              <a:t>z</a:t>
            </a:r>
            <a:endParaRPr lang="en-US" sz="1800" b="1">
              <a:solidFill>
                <a:srgbClr val="FFFFFF"/>
              </a:solidFill>
              <a:ea typeface="ＭＳ Ｐゴシック" pitchFamily="-109" charset="-128"/>
            </a:endParaRPr>
          </a:p>
        </p:txBody>
      </p:sp>
      <p:sp>
        <p:nvSpPr>
          <p:cNvPr id="15" name="Rectangle 14"/>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17" name="TextBox 54"/>
          <p:cNvSpPr txBox="1">
            <a:spLocks noChangeArrowheads="1"/>
          </p:cNvSpPr>
          <p:nvPr/>
        </p:nvSpPr>
        <p:spPr bwMode="auto">
          <a:xfrm>
            <a:off x="314324" y="819090"/>
            <a:ext cx="8829676" cy="400110"/>
          </a:xfrm>
          <a:prstGeom prst="rect">
            <a:avLst/>
          </a:prstGeom>
          <a:noFill/>
          <a:ln w="9525">
            <a:noFill/>
            <a:miter lim="800000"/>
            <a:headEnd/>
            <a:tailEnd/>
          </a:ln>
        </p:spPr>
        <p:txBody>
          <a:bodyPr wrap="square">
            <a:spAutoFit/>
          </a:bodyPr>
          <a:lstStyle/>
          <a:p>
            <a:r>
              <a:rPr lang="en-GB" sz="2000" b="1" dirty="0" smtClean="0">
                <a:solidFill>
                  <a:srgbClr val="FFFFFF"/>
                </a:solidFill>
              </a:rPr>
              <a:t>Indicators – (3) functional traits based</a:t>
            </a:r>
            <a:endParaRPr lang="en-GB" sz="2000" b="1" dirty="0">
              <a:solidFill>
                <a:srgbClr val="FFFFFF"/>
              </a:solidFill>
            </a:endParaRPr>
          </a:p>
        </p:txBody>
      </p:sp>
      <p:sp>
        <p:nvSpPr>
          <p:cNvPr id="20" name="TextBox 43"/>
          <p:cNvSpPr txBox="1">
            <a:spLocks noChangeArrowheads="1"/>
          </p:cNvSpPr>
          <p:nvPr/>
        </p:nvSpPr>
        <p:spPr bwMode="auto">
          <a:xfrm>
            <a:off x="314324" y="892175"/>
            <a:ext cx="8829676" cy="338554"/>
          </a:xfrm>
          <a:prstGeom prst="rect">
            <a:avLst/>
          </a:prstGeom>
          <a:noFill/>
          <a:ln w="9525">
            <a:noFill/>
            <a:miter lim="800000"/>
            <a:headEnd/>
            <a:tailEnd/>
          </a:ln>
        </p:spPr>
        <p:txBody>
          <a:bodyPr wrap="square">
            <a:spAutoFit/>
          </a:bodyPr>
          <a:lstStyle/>
          <a:p>
            <a:pPr algn="r"/>
            <a:r>
              <a:rPr lang="en-US" sz="1600" b="1" i="1" dirty="0">
                <a:solidFill>
                  <a:schemeClr val="bg1"/>
                </a:solidFill>
              </a:rPr>
              <a:t>m</a:t>
            </a:r>
            <a:r>
              <a:rPr lang="en-US" sz="1600" b="1" i="1" dirty="0" smtClean="0">
                <a:solidFill>
                  <a:schemeClr val="bg1"/>
                </a:solidFill>
              </a:rPr>
              <a:t>ethodology background</a:t>
            </a:r>
            <a:endParaRPr lang="en-US" sz="1600" b="1" i="1" dirty="0">
              <a:solidFill>
                <a:schemeClr val="bg1"/>
              </a:solidFill>
            </a:endParaRPr>
          </a:p>
        </p:txBody>
      </p:sp>
      <p:sp>
        <p:nvSpPr>
          <p:cNvPr id="22" name="Rectangle 11"/>
          <p:cNvSpPr>
            <a:spLocks noChangeArrowheads="1"/>
          </p:cNvSpPr>
          <p:nvPr/>
        </p:nvSpPr>
        <p:spPr bwMode="auto">
          <a:xfrm>
            <a:off x="516487" y="2466181"/>
            <a:ext cx="6215813"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smtClean="0">
                <a:latin typeface="+mj-lt"/>
              </a:rPr>
              <a:t>They can be used to predict response of organisms to environmental variation:  </a:t>
            </a:r>
          </a:p>
          <a:p>
            <a:endParaRPr lang="en-US" sz="900" dirty="0" smtClean="0">
              <a:latin typeface="+mj-lt"/>
            </a:endParaRPr>
          </a:p>
          <a:p>
            <a:pPr>
              <a:buFont typeface="Arial" pitchFamily="34" charset="0"/>
              <a:buChar char="•"/>
            </a:pPr>
            <a:r>
              <a:rPr lang="en-US" sz="1400" dirty="0" smtClean="0">
                <a:latin typeface="+mj-lt"/>
              </a:rPr>
              <a:t>  among  </a:t>
            </a:r>
            <a:r>
              <a:rPr lang="en-US" sz="1400" b="1" dirty="0" smtClean="0">
                <a:latin typeface="+mj-lt"/>
              </a:rPr>
              <a:t>different forest management</a:t>
            </a:r>
          </a:p>
          <a:p>
            <a:pPr>
              <a:buFont typeface="Arial" pitchFamily="34" charset="0"/>
              <a:buChar char="•"/>
            </a:pPr>
            <a:r>
              <a:rPr lang="en-US" sz="1400" dirty="0" smtClean="0">
                <a:latin typeface="+mj-lt"/>
              </a:rPr>
              <a:t>  along </a:t>
            </a:r>
            <a:r>
              <a:rPr lang="en-US" sz="1400" b="1" dirty="0" smtClean="0">
                <a:latin typeface="+mj-lt"/>
              </a:rPr>
              <a:t>climatic gradients </a:t>
            </a:r>
            <a:r>
              <a:rPr lang="en-US" sz="1400" i="1" dirty="0" smtClean="0">
                <a:latin typeface="+mj-lt"/>
              </a:rPr>
              <a:t>(</a:t>
            </a:r>
            <a:r>
              <a:rPr lang="en-US" sz="1400" i="1" dirty="0" err="1" smtClean="0">
                <a:latin typeface="+mj-lt"/>
              </a:rPr>
              <a:t>Lavorel</a:t>
            </a:r>
            <a:r>
              <a:rPr lang="en-US" sz="1400" i="1" dirty="0" smtClean="0">
                <a:latin typeface="+mj-lt"/>
              </a:rPr>
              <a:t> et al. 2007)</a:t>
            </a:r>
            <a:endParaRPr lang="en-US" sz="1400" b="1" i="1" dirty="0" smtClean="0">
              <a:latin typeface="+mj-lt"/>
            </a:endParaRPr>
          </a:p>
          <a:p>
            <a:pPr>
              <a:buFont typeface="Arial" pitchFamily="34" charset="0"/>
              <a:buChar char="•"/>
            </a:pPr>
            <a:r>
              <a:rPr lang="en-US" sz="1400" dirty="0" smtClean="0">
                <a:latin typeface="+mj-lt"/>
              </a:rPr>
              <a:t>  </a:t>
            </a:r>
            <a:r>
              <a:rPr lang="en-US" sz="1400" b="1" dirty="0" smtClean="0">
                <a:latin typeface="+mj-lt"/>
              </a:rPr>
              <a:t>grazing</a:t>
            </a:r>
            <a:r>
              <a:rPr lang="en-US" sz="1400" dirty="0" smtClean="0">
                <a:latin typeface="+mj-lt"/>
              </a:rPr>
              <a:t> disturbance </a:t>
            </a:r>
            <a:r>
              <a:rPr lang="en-GB" sz="1400" i="1" dirty="0" smtClean="0">
                <a:latin typeface="+mj-lt"/>
              </a:rPr>
              <a:t>(Adler et al. 2005)</a:t>
            </a:r>
            <a:endParaRPr lang="en-US" sz="1400" i="1" dirty="0" smtClean="0">
              <a:latin typeface="+mj-lt"/>
            </a:endParaRPr>
          </a:p>
          <a:p>
            <a:pPr>
              <a:buFont typeface="Arial" pitchFamily="34" charset="0"/>
              <a:buChar char="•"/>
            </a:pPr>
            <a:r>
              <a:rPr lang="en-US" sz="1400" dirty="0" smtClean="0">
                <a:latin typeface="+mj-lt"/>
              </a:rPr>
              <a:t>  </a:t>
            </a:r>
            <a:r>
              <a:rPr lang="en-US" sz="1400" b="1" dirty="0" smtClean="0">
                <a:latin typeface="+mj-lt"/>
              </a:rPr>
              <a:t>nutrient availability </a:t>
            </a:r>
            <a:r>
              <a:rPr lang="en-GB" sz="1400" i="1" dirty="0" smtClean="0">
                <a:latin typeface="+mj-lt"/>
              </a:rPr>
              <a:t>(Dyer et al. 2001)</a:t>
            </a:r>
            <a:endParaRPr lang="en-GB" sz="1400" i="1" dirty="0">
              <a:latin typeface="+mj-lt"/>
            </a:endParaRPr>
          </a:p>
        </p:txBody>
      </p:sp>
      <p:pic>
        <p:nvPicPr>
          <p:cNvPr id="23" name="Picture 2" descr="http://topic.rncan.gc.ca/images/traits_e.png"/>
          <p:cNvPicPr>
            <a:picLocks noChangeAspect="1" noChangeArrowheads="1"/>
          </p:cNvPicPr>
          <p:nvPr/>
        </p:nvPicPr>
        <p:blipFill>
          <a:blip r:embed="rId3"/>
          <a:srcRect/>
          <a:stretch>
            <a:fillRect/>
          </a:stretch>
        </p:blipFill>
        <p:spPr bwMode="auto">
          <a:xfrm>
            <a:off x="655052" y="4077072"/>
            <a:ext cx="3412878" cy="2520280"/>
          </a:xfrm>
          <a:prstGeom prst="rect">
            <a:avLst/>
          </a:prstGeom>
          <a:noFill/>
        </p:spPr>
      </p:pic>
      <p:pic>
        <p:nvPicPr>
          <p:cNvPr id="25" name="Picture 8" descr="http://catherinehulshof.files.wordpress.com/2014/08/leaf-traits.jpg"/>
          <p:cNvPicPr>
            <a:picLocks noChangeAspect="1" noChangeArrowheads="1"/>
          </p:cNvPicPr>
          <p:nvPr/>
        </p:nvPicPr>
        <p:blipFill>
          <a:blip r:embed="rId4" cstate="print"/>
          <a:srcRect/>
          <a:stretch>
            <a:fillRect/>
          </a:stretch>
        </p:blipFill>
        <p:spPr bwMode="auto">
          <a:xfrm>
            <a:off x="4932050" y="4077440"/>
            <a:ext cx="3360000" cy="2520000"/>
          </a:xfrm>
          <a:prstGeom prst="rect">
            <a:avLst/>
          </a:prstGeom>
          <a:noFill/>
        </p:spPr>
      </p:pic>
      <p:sp>
        <p:nvSpPr>
          <p:cNvPr id="29" name="Rectangle 11"/>
          <p:cNvSpPr/>
          <p:nvPr/>
        </p:nvSpPr>
        <p:spPr>
          <a:xfrm rot="10800000">
            <a:off x="516488" y="1340767"/>
            <a:ext cx="7992992" cy="1022628"/>
          </a:xfrm>
          <a:prstGeom prst="rect">
            <a:avLst/>
          </a:prstGeom>
          <a:solidFill>
            <a:schemeClr val="accent3">
              <a:lumMod val="75000"/>
            </a:schemeClr>
          </a:solidFill>
          <a:ln w="9525">
            <a:noFill/>
            <a:miter lim="800000"/>
            <a:headEnd/>
            <a:tailEnd/>
          </a:ln>
        </p:spPr>
        <p:txBody>
          <a:bodyPr rot="10800000" vert="horz" anchor="ctr"/>
          <a:lstStyle/>
          <a:p>
            <a:r>
              <a:rPr lang="en-US" sz="1600" b="1" dirty="0">
                <a:solidFill>
                  <a:schemeClr val="bg1"/>
                </a:solidFill>
                <a:latin typeface="+mj-lt"/>
              </a:rPr>
              <a:t>Plant Functional Traits (PFTs)</a:t>
            </a:r>
            <a:r>
              <a:rPr lang="en-US" sz="1600" dirty="0">
                <a:solidFill>
                  <a:schemeClr val="bg1"/>
                </a:solidFill>
                <a:latin typeface="+mj-lt"/>
              </a:rPr>
              <a:t> have been proved to be </a:t>
            </a:r>
            <a:r>
              <a:rPr lang="en-US" sz="1600" dirty="0" smtClean="0">
                <a:solidFill>
                  <a:schemeClr val="bg1"/>
                </a:solidFill>
                <a:latin typeface="+mj-lt"/>
              </a:rPr>
              <a:t>a useful </a:t>
            </a:r>
            <a:r>
              <a:rPr lang="en-US" sz="1600" b="1" dirty="0">
                <a:solidFill>
                  <a:schemeClr val="bg1"/>
                </a:solidFill>
                <a:latin typeface="+mj-lt"/>
              </a:rPr>
              <a:t>surrogate of a complete floristic inventory, </a:t>
            </a:r>
            <a:r>
              <a:rPr lang="en-US" sz="1600" dirty="0">
                <a:solidFill>
                  <a:schemeClr val="bg1"/>
                </a:solidFill>
                <a:latin typeface="+mj-lt"/>
              </a:rPr>
              <a:t>and in some cases as </a:t>
            </a:r>
            <a:r>
              <a:rPr lang="en-US" sz="1600" b="1" dirty="0" smtClean="0">
                <a:solidFill>
                  <a:schemeClr val="bg1"/>
                </a:solidFill>
                <a:latin typeface="+mj-lt"/>
              </a:rPr>
              <a:t>biodiversity </a:t>
            </a:r>
            <a:r>
              <a:rPr lang="en-US" sz="1600" b="1" dirty="0">
                <a:solidFill>
                  <a:schemeClr val="bg1"/>
                </a:solidFill>
                <a:latin typeface="+mj-lt"/>
              </a:rPr>
              <a:t>indicators </a:t>
            </a:r>
            <a:r>
              <a:rPr lang="en-US" sz="1600" i="1" dirty="0">
                <a:solidFill>
                  <a:schemeClr val="bg1"/>
                </a:solidFill>
                <a:latin typeface="+mj-lt"/>
              </a:rPr>
              <a:t>(</a:t>
            </a:r>
            <a:r>
              <a:rPr lang="en-US" sz="1600" i="1" dirty="0" err="1">
                <a:solidFill>
                  <a:schemeClr val="bg1"/>
                </a:solidFill>
                <a:latin typeface="+mj-lt"/>
              </a:rPr>
              <a:t>Gillison</a:t>
            </a:r>
            <a:r>
              <a:rPr lang="en-US" sz="1600" i="1" dirty="0">
                <a:solidFill>
                  <a:schemeClr val="bg1"/>
                </a:solidFill>
                <a:latin typeface="+mj-lt"/>
              </a:rPr>
              <a:t> et al. 2013</a:t>
            </a:r>
            <a:r>
              <a:rPr lang="en-US" sz="1600" i="1" dirty="0" smtClean="0">
                <a:solidFill>
                  <a:schemeClr val="bg1"/>
                </a:solidFill>
                <a:latin typeface="+mj-lt"/>
              </a:rPr>
              <a:t>)</a:t>
            </a:r>
            <a:endParaRPr lang="en-US" sz="1600" i="1" dirty="0">
              <a:solidFill>
                <a:schemeClr val="bg1"/>
              </a:solidFill>
              <a:latin typeface="+mj-lt"/>
            </a:endParaRPr>
          </a:p>
        </p:txBody>
      </p:sp>
      <p:sp>
        <p:nvSpPr>
          <p:cNvPr id="10" name="TextBox 54"/>
          <p:cNvSpPr txBox="1">
            <a:spLocks noChangeArrowheads="1"/>
          </p:cNvSpPr>
          <p:nvPr/>
        </p:nvSpPr>
        <p:spPr bwMode="auto">
          <a:xfrm>
            <a:off x="301624" y="304800"/>
            <a:ext cx="8829676" cy="400110"/>
          </a:xfrm>
          <a:prstGeom prst="rect">
            <a:avLst/>
          </a:prstGeom>
          <a:noFill/>
          <a:ln w="9525">
            <a:noFill/>
            <a:miter lim="800000"/>
            <a:headEnd/>
            <a:tailEnd/>
          </a:ln>
        </p:spPr>
        <p:txBody>
          <a:bodyPr wrap="square">
            <a:spAutoFit/>
          </a:bodyPr>
          <a:lstStyle/>
          <a:p>
            <a:r>
              <a:rPr lang="en-GB" sz="2000" b="1" dirty="0" smtClean="0">
                <a:solidFill>
                  <a:srgbClr val="262626"/>
                </a:solidFill>
              </a:rPr>
              <a:t>Floral diversity assessment - summary </a:t>
            </a:r>
            <a:endParaRPr lang="en-GB" sz="2000" b="1" dirty="0">
              <a:solidFill>
                <a:srgbClr val="262626"/>
              </a:solidFill>
            </a:endParaRPr>
          </a:p>
        </p:txBody>
      </p:sp>
    </p:spTree>
    <p:extLst>
      <p:ext uri="{BB962C8B-B14F-4D97-AF65-F5344CB8AC3E}">
        <p14:creationId xmlns:p14="http://schemas.microsoft.com/office/powerpoint/2010/main" val="37394645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b="1" smtClean="0">
                <a:solidFill>
                  <a:srgbClr val="FFFFFF"/>
                </a:solidFill>
                <a:ea typeface="ＭＳ Ｐゴシック" pitchFamily="-109" charset="-128"/>
              </a:rPr>
              <a:t>z</a:t>
            </a:r>
            <a:endParaRPr lang="en-US" sz="1800" b="1">
              <a:solidFill>
                <a:srgbClr val="FFFFFF"/>
              </a:solidFill>
              <a:ea typeface="ＭＳ Ｐゴシック" pitchFamily="-109" charset="-128"/>
            </a:endParaRPr>
          </a:p>
        </p:txBody>
      </p:sp>
      <p:sp>
        <p:nvSpPr>
          <p:cNvPr id="15" name="Rectangle 14"/>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17" name="TextBox 54"/>
          <p:cNvSpPr txBox="1">
            <a:spLocks noChangeArrowheads="1"/>
          </p:cNvSpPr>
          <p:nvPr/>
        </p:nvSpPr>
        <p:spPr bwMode="auto">
          <a:xfrm>
            <a:off x="314324" y="819090"/>
            <a:ext cx="8829676" cy="400110"/>
          </a:xfrm>
          <a:prstGeom prst="rect">
            <a:avLst/>
          </a:prstGeom>
          <a:noFill/>
          <a:ln w="9525">
            <a:noFill/>
            <a:miter lim="800000"/>
            <a:headEnd/>
            <a:tailEnd/>
          </a:ln>
        </p:spPr>
        <p:txBody>
          <a:bodyPr wrap="square">
            <a:spAutoFit/>
          </a:bodyPr>
          <a:lstStyle/>
          <a:p>
            <a:r>
              <a:rPr lang="en-GB" sz="2000" b="1" dirty="0" smtClean="0">
                <a:solidFill>
                  <a:srgbClr val="FFFFFF"/>
                </a:solidFill>
              </a:rPr>
              <a:t>Indicators – (3) functional traits based</a:t>
            </a:r>
            <a:endParaRPr lang="en-GB" sz="2000" b="1" dirty="0">
              <a:solidFill>
                <a:srgbClr val="FFFFFF"/>
              </a:solidFill>
            </a:endParaRPr>
          </a:p>
        </p:txBody>
      </p:sp>
      <p:sp>
        <p:nvSpPr>
          <p:cNvPr id="20" name="TextBox 43"/>
          <p:cNvSpPr txBox="1">
            <a:spLocks noChangeArrowheads="1"/>
          </p:cNvSpPr>
          <p:nvPr/>
        </p:nvSpPr>
        <p:spPr bwMode="auto">
          <a:xfrm>
            <a:off x="314324" y="892175"/>
            <a:ext cx="8829676" cy="338554"/>
          </a:xfrm>
          <a:prstGeom prst="rect">
            <a:avLst/>
          </a:prstGeom>
          <a:noFill/>
          <a:ln w="9525">
            <a:noFill/>
            <a:miter lim="800000"/>
            <a:headEnd/>
            <a:tailEnd/>
          </a:ln>
        </p:spPr>
        <p:txBody>
          <a:bodyPr wrap="square">
            <a:spAutoFit/>
          </a:bodyPr>
          <a:lstStyle/>
          <a:p>
            <a:pPr algn="r"/>
            <a:r>
              <a:rPr lang="en-US" sz="1600" b="1" i="1" dirty="0" smtClean="0">
                <a:solidFill>
                  <a:schemeClr val="bg1"/>
                </a:solidFill>
              </a:rPr>
              <a:t>field data collection</a:t>
            </a:r>
            <a:endParaRPr lang="en-US" sz="1600" b="1" i="1" dirty="0">
              <a:solidFill>
                <a:srgbClr val="FF0000"/>
              </a:solidFill>
            </a:endParaRPr>
          </a:p>
        </p:txBody>
      </p:sp>
      <p:sp>
        <p:nvSpPr>
          <p:cNvPr id="12" name="Rectangle 11"/>
          <p:cNvSpPr>
            <a:spLocks noChangeArrowheads="1"/>
          </p:cNvSpPr>
          <p:nvPr/>
        </p:nvSpPr>
        <p:spPr bwMode="auto">
          <a:xfrm>
            <a:off x="323410" y="2641848"/>
            <a:ext cx="3816515" cy="461665"/>
          </a:xfrm>
          <a:prstGeom prst="rect">
            <a:avLst/>
          </a:prstGeom>
          <a:noFill/>
          <a:ln w="9525">
            <a:noFill/>
            <a:miter lim="800000"/>
            <a:headEnd/>
            <a:tailEnd/>
          </a:ln>
        </p:spPr>
        <p:txBody>
          <a:bodyPr wrap="square">
            <a:spAutoFit/>
          </a:bodyPr>
          <a:lstStyle/>
          <a:p>
            <a:r>
              <a:rPr lang="en-GB" sz="1200" b="1" dirty="0">
                <a:latin typeface="+mj-lt"/>
              </a:rPr>
              <a:t>Collection of three individuals </a:t>
            </a:r>
            <a:r>
              <a:rPr lang="en-GB" sz="1200" dirty="0">
                <a:latin typeface="+mj-lt"/>
              </a:rPr>
              <a:t>for each identified </a:t>
            </a:r>
            <a:r>
              <a:rPr lang="en-GB" sz="1200" dirty="0" err="1">
                <a:latin typeface="+mj-lt"/>
              </a:rPr>
              <a:t>morpho</a:t>
            </a:r>
            <a:r>
              <a:rPr lang="en-GB" sz="1200" dirty="0">
                <a:latin typeface="+mj-lt"/>
              </a:rPr>
              <a:t>-species (taxonomic traits not needed)</a:t>
            </a:r>
          </a:p>
        </p:txBody>
      </p:sp>
      <p:sp>
        <p:nvSpPr>
          <p:cNvPr id="13" name="Rectangle 11"/>
          <p:cNvSpPr>
            <a:spLocks noChangeArrowheads="1"/>
          </p:cNvSpPr>
          <p:nvPr/>
        </p:nvSpPr>
        <p:spPr bwMode="auto">
          <a:xfrm>
            <a:off x="4644010" y="2358475"/>
            <a:ext cx="3960550" cy="1646605"/>
          </a:xfrm>
          <a:prstGeom prst="rect">
            <a:avLst/>
          </a:prstGeom>
          <a:noFill/>
          <a:ln w="9525">
            <a:noFill/>
            <a:miter lim="800000"/>
            <a:headEnd/>
            <a:tailEnd/>
          </a:ln>
        </p:spPr>
        <p:txBody>
          <a:bodyPr wrap="square">
            <a:spAutoFit/>
          </a:bodyPr>
          <a:lstStyle/>
          <a:p>
            <a:r>
              <a:rPr lang="en-US" sz="1200" b="1" dirty="0">
                <a:latin typeface="+mj-lt"/>
              </a:rPr>
              <a:t>Growth form</a:t>
            </a:r>
            <a:r>
              <a:rPr lang="en-US" sz="1200" dirty="0">
                <a:latin typeface="+mj-lt"/>
              </a:rPr>
              <a:t>: life form</a:t>
            </a:r>
            <a:r>
              <a:rPr lang="en-US" sz="1200" baseline="30000" dirty="0">
                <a:latin typeface="+mj-lt"/>
              </a:rPr>
              <a:t>1</a:t>
            </a:r>
            <a:r>
              <a:rPr lang="en-US" sz="1200" dirty="0">
                <a:latin typeface="+mj-lt"/>
              </a:rPr>
              <a:t>, plant height</a:t>
            </a:r>
            <a:r>
              <a:rPr lang="en-US" sz="1200" baseline="30000" dirty="0">
                <a:latin typeface="+mj-lt"/>
              </a:rPr>
              <a:t>1</a:t>
            </a:r>
            <a:r>
              <a:rPr lang="en-US" sz="1200" dirty="0">
                <a:latin typeface="+mj-lt"/>
              </a:rPr>
              <a:t>, regeneration</a:t>
            </a:r>
            <a:r>
              <a:rPr lang="en-US" sz="1200" baseline="30000" dirty="0">
                <a:latin typeface="+mj-lt"/>
              </a:rPr>
              <a:t>1</a:t>
            </a:r>
            <a:r>
              <a:rPr lang="en-US" sz="1200" dirty="0">
                <a:latin typeface="+mj-lt"/>
              </a:rPr>
              <a:t> (</a:t>
            </a:r>
            <a:r>
              <a:rPr lang="en-US" sz="1200" dirty="0" err="1">
                <a:latin typeface="+mj-lt"/>
              </a:rPr>
              <a:t>clonality</a:t>
            </a:r>
            <a:r>
              <a:rPr lang="en-US" sz="1200" dirty="0">
                <a:latin typeface="+mj-lt"/>
              </a:rPr>
              <a:t> properties) and spinescence</a:t>
            </a:r>
            <a:r>
              <a:rPr lang="en-US" sz="1200" baseline="30000" dirty="0">
                <a:latin typeface="+mj-lt"/>
              </a:rPr>
              <a:t>1</a:t>
            </a:r>
            <a:endParaRPr lang="it-IT" sz="1200" dirty="0">
              <a:latin typeface="+mj-lt"/>
            </a:endParaRPr>
          </a:p>
          <a:p>
            <a:endParaRPr lang="en-US" sz="900" b="1" dirty="0" smtClean="0">
              <a:latin typeface="+mj-lt"/>
            </a:endParaRPr>
          </a:p>
          <a:p>
            <a:r>
              <a:rPr lang="en-US" sz="1200" b="1" dirty="0" smtClean="0">
                <a:latin typeface="+mj-lt"/>
              </a:rPr>
              <a:t>Leaf </a:t>
            </a:r>
            <a:r>
              <a:rPr lang="en-US" sz="1200" b="1" dirty="0">
                <a:latin typeface="+mj-lt"/>
              </a:rPr>
              <a:t>traits</a:t>
            </a:r>
            <a:r>
              <a:rPr lang="en-US" sz="1200" dirty="0">
                <a:latin typeface="+mj-lt"/>
              </a:rPr>
              <a:t>: Leaf inclination</a:t>
            </a:r>
            <a:r>
              <a:rPr lang="en-US" sz="1200" baseline="30000" dirty="0">
                <a:latin typeface="+mj-lt"/>
              </a:rPr>
              <a:t>1</a:t>
            </a:r>
            <a:r>
              <a:rPr lang="en-US" sz="1200" dirty="0">
                <a:latin typeface="+mj-lt"/>
              </a:rPr>
              <a:t>, Leaf chlorotype</a:t>
            </a:r>
            <a:r>
              <a:rPr lang="en-US" sz="1200" baseline="30000" dirty="0">
                <a:latin typeface="+mj-lt"/>
              </a:rPr>
              <a:t>2</a:t>
            </a:r>
            <a:r>
              <a:rPr lang="en-US" sz="1200" dirty="0">
                <a:latin typeface="+mj-lt"/>
              </a:rPr>
              <a:t>, Leaf morphotype</a:t>
            </a:r>
            <a:r>
              <a:rPr lang="en-US" sz="1200" baseline="30000" dirty="0">
                <a:latin typeface="+mj-lt"/>
              </a:rPr>
              <a:t>2</a:t>
            </a:r>
            <a:r>
              <a:rPr lang="en-US" sz="1200" dirty="0">
                <a:latin typeface="+mj-lt"/>
              </a:rPr>
              <a:t>, Specific Leaf Area</a:t>
            </a:r>
            <a:r>
              <a:rPr lang="en-US" sz="1200" baseline="30000" dirty="0">
                <a:latin typeface="+mj-lt"/>
              </a:rPr>
              <a:t>2</a:t>
            </a:r>
            <a:r>
              <a:rPr lang="en-US" sz="1200" dirty="0">
                <a:latin typeface="+mj-lt"/>
              </a:rPr>
              <a:t>, Specific Leaf Mass</a:t>
            </a:r>
            <a:r>
              <a:rPr lang="en-US" sz="1200" baseline="30000" dirty="0">
                <a:latin typeface="+mj-lt"/>
              </a:rPr>
              <a:t>2</a:t>
            </a:r>
            <a:r>
              <a:rPr lang="en-US" sz="1200" dirty="0">
                <a:latin typeface="+mj-lt"/>
              </a:rPr>
              <a:t> and Specific Leaf Weight</a:t>
            </a:r>
            <a:r>
              <a:rPr lang="en-US" sz="1200" baseline="30000" dirty="0">
                <a:latin typeface="+mj-lt"/>
              </a:rPr>
              <a:t>2</a:t>
            </a:r>
          </a:p>
          <a:p>
            <a:endParaRPr lang="en-US" sz="1200" baseline="30000" dirty="0">
              <a:latin typeface="+mj-lt"/>
            </a:endParaRPr>
          </a:p>
          <a:p>
            <a:r>
              <a:rPr lang="en-US" sz="1200" baseline="30000" dirty="0" smtClean="0">
                <a:latin typeface="+mj-lt"/>
              </a:rPr>
              <a:t>1</a:t>
            </a:r>
            <a:r>
              <a:rPr lang="en-US" sz="1200" dirty="0" smtClean="0">
                <a:latin typeface="+mj-lt"/>
              </a:rPr>
              <a:t> </a:t>
            </a:r>
            <a:r>
              <a:rPr lang="en-US" sz="1200" dirty="0">
                <a:latin typeface="+mj-lt"/>
              </a:rPr>
              <a:t>data obtained from the NTPD </a:t>
            </a:r>
            <a:r>
              <a:rPr lang="en-US" sz="1200" dirty="0" smtClean="0">
                <a:latin typeface="+mj-lt"/>
              </a:rPr>
              <a:t>protocol (in the field); </a:t>
            </a:r>
          </a:p>
          <a:p>
            <a:r>
              <a:rPr lang="en-US" sz="1200" baseline="30000" dirty="0" smtClean="0">
                <a:latin typeface="+mj-lt"/>
              </a:rPr>
              <a:t>2</a:t>
            </a:r>
            <a:r>
              <a:rPr lang="en-US" sz="1200" dirty="0" smtClean="0">
                <a:latin typeface="+mj-lt"/>
              </a:rPr>
              <a:t> </a:t>
            </a:r>
            <a:r>
              <a:rPr lang="en-US" sz="1200" dirty="0">
                <a:latin typeface="+mj-lt"/>
              </a:rPr>
              <a:t>data obtained subsequently from </a:t>
            </a:r>
            <a:r>
              <a:rPr lang="en-US" sz="1200" dirty="0" smtClean="0">
                <a:latin typeface="+mj-lt"/>
              </a:rPr>
              <a:t>herbaria</a:t>
            </a:r>
            <a:endParaRPr lang="it-IT" sz="1200" dirty="0">
              <a:latin typeface="+mj-lt"/>
            </a:endParaRPr>
          </a:p>
        </p:txBody>
      </p:sp>
      <p:sp>
        <p:nvSpPr>
          <p:cNvPr id="18" name="Rectangle 11"/>
          <p:cNvSpPr>
            <a:spLocks noChangeArrowheads="1"/>
          </p:cNvSpPr>
          <p:nvPr/>
        </p:nvSpPr>
        <p:spPr bwMode="auto">
          <a:xfrm>
            <a:off x="355476" y="2204864"/>
            <a:ext cx="3424436" cy="338554"/>
          </a:xfrm>
          <a:prstGeom prst="rect">
            <a:avLst/>
          </a:prstGeom>
          <a:solidFill>
            <a:schemeClr val="bg1">
              <a:lumMod val="75000"/>
            </a:schemeClr>
          </a:solidFill>
          <a:ln>
            <a:noFill/>
          </a:ln>
        </p:spPr>
        <p:txBody>
          <a:bodyPr wrap="square">
            <a:spAutoFit/>
          </a:bodyPr>
          <a:lstStyle/>
          <a:p>
            <a:r>
              <a:rPr lang="en-GB" sz="1600" b="1" dirty="0" smtClean="0">
                <a:latin typeface="+mj-lt"/>
                <a:ea typeface="ＭＳ Ｐゴシック" charset="0"/>
                <a:cs typeface="ＭＳ Ｐゴシック" charset="0"/>
              </a:rPr>
              <a:t>Non Tree Plant Diversity (NTPD)</a:t>
            </a:r>
            <a:endParaRPr lang="en-GB" sz="1600" b="1" dirty="0">
              <a:latin typeface="+mj-lt"/>
              <a:ea typeface="ＭＳ Ｐゴシック" charset="0"/>
              <a:cs typeface="ＭＳ Ｐゴシック" charset="0"/>
            </a:endParaRPr>
          </a:p>
        </p:txBody>
      </p:sp>
      <p:sp>
        <p:nvSpPr>
          <p:cNvPr id="19" name="CasellaDiTesto 10"/>
          <p:cNvSpPr txBox="1">
            <a:spLocks noChangeArrowheads="1"/>
          </p:cNvSpPr>
          <p:nvPr/>
        </p:nvSpPr>
        <p:spPr bwMode="auto">
          <a:xfrm>
            <a:off x="6876320" y="1412720"/>
            <a:ext cx="1928810" cy="646331"/>
          </a:xfrm>
          <a:prstGeom prst="rect">
            <a:avLst/>
          </a:prstGeom>
          <a:noFill/>
          <a:ln w="9525">
            <a:noFill/>
            <a:miter lim="800000"/>
            <a:headEnd/>
            <a:tailEnd/>
          </a:ln>
        </p:spPr>
        <p:txBody>
          <a:bodyPr wrap="square">
            <a:spAutoFit/>
          </a:bodyPr>
          <a:lstStyle/>
          <a:p>
            <a:r>
              <a:rPr lang="en-GB" sz="1200" dirty="0" smtClean="0">
                <a:latin typeface="+mj-lt"/>
              </a:rPr>
              <a:t>time </a:t>
            </a:r>
            <a:r>
              <a:rPr lang="en-GB" sz="1200" dirty="0">
                <a:latin typeface="+mj-lt"/>
              </a:rPr>
              <a:t>consuming and </a:t>
            </a:r>
            <a:r>
              <a:rPr lang="en-GB" sz="1200" dirty="0" smtClean="0">
                <a:latin typeface="+mj-lt"/>
              </a:rPr>
              <a:t>expensive: only a subset </a:t>
            </a:r>
            <a:r>
              <a:rPr lang="en-GB" sz="1200" dirty="0">
                <a:latin typeface="+mj-lt"/>
              </a:rPr>
              <a:t>of PFTs </a:t>
            </a:r>
            <a:r>
              <a:rPr lang="en-GB" sz="1200" dirty="0" smtClean="0">
                <a:latin typeface="+mj-lt"/>
              </a:rPr>
              <a:t>to be recorded</a:t>
            </a:r>
            <a:endParaRPr lang="it-IT" sz="1200" dirty="0">
              <a:latin typeface="+mj-lt"/>
            </a:endParaRPr>
          </a:p>
        </p:txBody>
      </p:sp>
      <p:sp>
        <p:nvSpPr>
          <p:cNvPr id="21" name="Rectangle 20"/>
          <p:cNvSpPr/>
          <p:nvPr/>
        </p:nvSpPr>
        <p:spPr>
          <a:xfrm>
            <a:off x="326230" y="1449835"/>
            <a:ext cx="4402932" cy="466997"/>
          </a:xfrm>
          <a:prstGeom prst="rect">
            <a:avLst/>
          </a:prstGeom>
          <a:solidFill>
            <a:schemeClr val="accent3">
              <a:lumMod val="75000"/>
            </a:schemeClr>
          </a:solidFill>
        </p:spPr>
        <p:txBody>
          <a:bodyPr anchor="ctr">
            <a:normAutofit/>
          </a:bodyPr>
          <a:lstStyle/>
          <a:p>
            <a:pPr fontAlgn="auto">
              <a:spcBef>
                <a:spcPts val="0"/>
              </a:spcBef>
              <a:spcAft>
                <a:spcPts val="0"/>
              </a:spcAft>
              <a:defRPr/>
            </a:pPr>
            <a:r>
              <a:rPr lang="en-US" sz="1800" b="1" spc="-100" dirty="0">
                <a:solidFill>
                  <a:srgbClr val="FFFFFF"/>
                </a:solidFill>
                <a:latin typeface="+mj-lt"/>
                <a:ea typeface="+mj-ea"/>
                <a:cs typeface="+mj-cs"/>
              </a:rPr>
              <a:t>Field collection for functional diversity indicators</a:t>
            </a:r>
            <a:endParaRPr lang="it-IT" sz="1800" b="1" spc="-100" dirty="0">
              <a:solidFill>
                <a:srgbClr val="FFFFFF"/>
              </a:solidFill>
              <a:latin typeface="+mj-lt"/>
              <a:ea typeface="+mj-ea"/>
              <a:cs typeface="+mj-cs"/>
            </a:endParaRPr>
          </a:p>
        </p:txBody>
      </p:sp>
      <p:sp>
        <p:nvSpPr>
          <p:cNvPr id="26" name="Rectangle 11"/>
          <p:cNvSpPr>
            <a:spLocks noChangeArrowheads="1"/>
          </p:cNvSpPr>
          <p:nvPr/>
        </p:nvSpPr>
        <p:spPr bwMode="auto">
          <a:xfrm>
            <a:off x="5142110" y="1484784"/>
            <a:ext cx="1662138" cy="369332"/>
          </a:xfrm>
          <a:prstGeom prst="rect">
            <a:avLst/>
          </a:prstGeom>
          <a:solidFill>
            <a:schemeClr val="tx2">
              <a:lumMod val="60000"/>
              <a:lumOff val="40000"/>
            </a:schemeClr>
          </a:solidFill>
          <a:ln w="9525">
            <a:noFill/>
            <a:miter lim="800000"/>
            <a:headEnd/>
            <a:tailEnd/>
          </a:ln>
        </p:spPr>
        <p:txBody>
          <a:bodyPr wrap="square">
            <a:spAutoFit/>
          </a:bodyPr>
          <a:lstStyle/>
          <a:p>
            <a:r>
              <a:rPr lang="en-GB" b="1" dirty="0" smtClean="0">
                <a:latin typeface="+mj-lt"/>
              </a:rPr>
              <a:t>1000 plots</a:t>
            </a:r>
            <a:endParaRPr lang="en-GB" b="1" dirty="0">
              <a:latin typeface="+mj-lt"/>
            </a:endParaRPr>
          </a:p>
        </p:txBody>
      </p:sp>
      <p:sp>
        <p:nvSpPr>
          <p:cNvPr id="27" name="Rectangle 11"/>
          <p:cNvSpPr>
            <a:spLocks noChangeArrowheads="1"/>
          </p:cNvSpPr>
          <p:nvPr/>
        </p:nvSpPr>
        <p:spPr bwMode="auto">
          <a:xfrm>
            <a:off x="356227" y="3501008"/>
            <a:ext cx="1152128" cy="584775"/>
          </a:xfrm>
          <a:prstGeom prst="rect">
            <a:avLst/>
          </a:prstGeom>
          <a:solidFill>
            <a:schemeClr val="bg1">
              <a:lumMod val="75000"/>
            </a:schemeClr>
          </a:solidFill>
          <a:ln>
            <a:noFill/>
          </a:ln>
        </p:spPr>
        <p:txBody>
          <a:bodyPr wrap="square">
            <a:spAutoFit/>
          </a:bodyPr>
          <a:lstStyle/>
          <a:p>
            <a:r>
              <a:rPr lang="en-GB" sz="1600" b="1" i="1" dirty="0" smtClean="0">
                <a:latin typeface="+mj-lt"/>
                <a:ea typeface="ＭＳ Ｐゴシック" charset="0"/>
                <a:cs typeface="ＭＳ Ｐゴシック" charset="0"/>
              </a:rPr>
              <a:t>Leaf inclination</a:t>
            </a:r>
            <a:endParaRPr lang="en-GB" sz="1600" b="1" i="1" dirty="0">
              <a:latin typeface="+mj-lt"/>
              <a:ea typeface="ＭＳ Ｐゴシック" charset="0"/>
              <a:cs typeface="ＭＳ Ｐゴシック" charset="0"/>
            </a:endParaRPr>
          </a:p>
        </p:txBody>
      </p:sp>
      <p:sp>
        <p:nvSpPr>
          <p:cNvPr id="28" name="Rectangle 11"/>
          <p:cNvSpPr>
            <a:spLocks noChangeArrowheads="1"/>
          </p:cNvSpPr>
          <p:nvPr/>
        </p:nvSpPr>
        <p:spPr bwMode="auto">
          <a:xfrm>
            <a:off x="1436347" y="3429000"/>
            <a:ext cx="2487563" cy="830262"/>
          </a:xfrm>
          <a:prstGeom prst="rect">
            <a:avLst/>
          </a:prstGeom>
          <a:noFill/>
          <a:ln w="9525">
            <a:noFill/>
            <a:miter lim="800000"/>
            <a:headEnd/>
            <a:tailEnd/>
          </a:ln>
        </p:spPr>
        <p:txBody>
          <a:bodyPr wrap="square">
            <a:spAutoFit/>
          </a:bodyPr>
          <a:lstStyle/>
          <a:p>
            <a:pPr>
              <a:buFont typeface="Arial" charset="0"/>
              <a:buChar char="•"/>
            </a:pPr>
            <a:r>
              <a:rPr lang="en-GB" sz="1200" dirty="0">
                <a:latin typeface="+mj-lt"/>
              </a:rPr>
              <a:t>  Vertical: &gt;30° above horizontal</a:t>
            </a:r>
          </a:p>
          <a:p>
            <a:pPr>
              <a:buFont typeface="Arial" charset="0"/>
              <a:buChar char="•"/>
            </a:pPr>
            <a:r>
              <a:rPr lang="en-GB" sz="1200" dirty="0">
                <a:latin typeface="+mj-lt"/>
              </a:rPr>
              <a:t>  Lateral: + or - &gt;30°</a:t>
            </a:r>
          </a:p>
          <a:p>
            <a:pPr>
              <a:buFont typeface="Arial" charset="0"/>
              <a:buChar char="•"/>
            </a:pPr>
            <a:r>
              <a:rPr lang="en-GB" sz="1200" dirty="0">
                <a:latin typeface="+mj-lt"/>
              </a:rPr>
              <a:t>  Pendulous: &gt;30° below horizontal</a:t>
            </a:r>
          </a:p>
          <a:p>
            <a:pPr>
              <a:buFont typeface="Arial" charset="0"/>
              <a:buChar char="•"/>
            </a:pPr>
            <a:r>
              <a:rPr lang="en-GB" sz="1200" dirty="0">
                <a:latin typeface="+mj-lt"/>
              </a:rPr>
              <a:t>  Composite: variety of inclinations</a:t>
            </a:r>
          </a:p>
        </p:txBody>
      </p:sp>
      <p:sp>
        <p:nvSpPr>
          <p:cNvPr id="30" name="Rectangle 29"/>
          <p:cNvSpPr>
            <a:spLocks noChangeArrowheads="1"/>
          </p:cNvSpPr>
          <p:nvPr/>
        </p:nvSpPr>
        <p:spPr bwMode="auto">
          <a:xfrm>
            <a:off x="347948" y="4489634"/>
            <a:ext cx="1152127" cy="584775"/>
          </a:xfrm>
          <a:prstGeom prst="rect">
            <a:avLst/>
          </a:prstGeom>
          <a:solidFill>
            <a:schemeClr val="bg1">
              <a:lumMod val="75000"/>
            </a:schemeClr>
          </a:solidFill>
          <a:ln>
            <a:noFill/>
          </a:ln>
        </p:spPr>
        <p:txBody>
          <a:bodyPr wrap="square">
            <a:spAutoFit/>
          </a:bodyPr>
          <a:lstStyle/>
          <a:p>
            <a:r>
              <a:rPr lang="en-GB" sz="1600" b="1" i="1" dirty="0" smtClean="0">
                <a:latin typeface="+mj-lt"/>
                <a:ea typeface="ＭＳ Ｐゴシック" charset="0"/>
                <a:cs typeface="ＭＳ Ｐゴシック" charset="0"/>
              </a:rPr>
              <a:t>Leaf </a:t>
            </a:r>
            <a:r>
              <a:rPr lang="en-GB" sz="1600" b="1" i="1" dirty="0" err="1" smtClean="0">
                <a:latin typeface="+mj-lt"/>
                <a:ea typeface="ＭＳ Ｐゴシック" charset="0"/>
                <a:cs typeface="ＭＳ Ｐゴシック" charset="0"/>
              </a:rPr>
              <a:t>chlorotype</a:t>
            </a:r>
            <a:endParaRPr lang="en-GB" sz="1600" b="1" i="1" dirty="0">
              <a:latin typeface="+mj-lt"/>
              <a:ea typeface="ＭＳ Ｐゴシック" charset="0"/>
              <a:cs typeface="ＭＳ Ｐゴシック" charset="0"/>
            </a:endParaRPr>
          </a:p>
        </p:txBody>
      </p:sp>
      <p:sp>
        <p:nvSpPr>
          <p:cNvPr id="32" name="Rectangle 11"/>
          <p:cNvSpPr>
            <a:spLocks noChangeArrowheads="1"/>
          </p:cNvSpPr>
          <p:nvPr/>
        </p:nvSpPr>
        <p:spPr bwMode="auto">
          <a:xfrm>
            <a:off x="1428067" y="4438899"/>
            <a:ext cx="4392488" cy="646331"/>
          </a:xfrm>
          <a:prstGeom prst="rect">
            <a:avLst/>
          </a:prstGeom>
          <a:noFill/>
          <a:ln w="9525">
            <a:noFill/>
            <a:miter lim="800000"/>
            <a:headEnd/>
            <a:tailEnd/>
          </a:ln>
        </p:spPr>
        <p:txBody>
          <a:bodyPr wrap="square">
            <a:spAutoFit/>
          </a:bodyPr>
          <a:lstStyle/>
          <a:p>
            <a:pPr>
              <a:buFont typeface="Arial" charset="0"/>
              <a:buChar char="•"/>
            </a:pPr>
            <a:r>
              <a:rPr lang="en-GB" sz="1200" dirty="0">
                <a:latin typeface="+mj-lt"/>
              </a:rPr>
              <a:t>  </a:t>
            </a:r>
            <a:r>
              <a:rPr lang="en-GB" sz="1200" dirty="0" err="1">
                <a:latin typeface="+mj-lt"/>
              </a:rPr>
              <a:t>Dorsiventral</a:t>
            </a:r>
            <a:r>
              <a:rPr lang="en-GB" sz="1200" dirty="0">
                <a:latin typeface="+mj-lt"/>
              </a:rPr>
              <a:t>: c</a:t>
            </a:r>
            <a:r>
              <a:rPr lang="en-US" sz="1200" dirty="0" err="1">
                <a:latin typeface="+mj-lt"/>
              </a:rPr>
              <a:t>hlorophyll</a:t>
            </a:r>
            <a:r>
              <a:rPr lang="en-US" sz="1200" dirty="0">
                <a:latin typeface="+mj-lt"/>
              </a:rPr>
              <a:t> </a:t>
            </a:r>
            <a:r>
              <a:rPr lang="en-US" sz="1200" dirty="0" smtClean="0">
                <a:latin typeface="+mj-lt"/>
              </a:rPr>
              <a:t>mainly </a:t>
            </a:r>
            <a:r>
              <a:rPr lang="en-US" sz="1200" dirty="0">
                <a:latin typeface="+mj-lt"/>
              </a:rPr>
              <a:t>on </a:t>
            </a:r>
            <a:r>
              <a:rPr lang="en-US" sz="1200" dirty="0" smtClean="0">
                <a:latin typeface="+mj-lt"/>
              </a:rPr>
              <a:t>upper </a:t>
            </a:r>
            <a:r>
              <a:rPr lang="en-US" sz="1200" dirty="0">
                <a:latin typeface="+mj-lt"/>
              </a:rPr>
              <a:t>side of </a:t>
            </a:r>
            <a:r>
              <a:rPr lang="en-US" sz="1200" dirty="0" smtClean="0">
                <a:latin typeface="+mj-lt"/>
              </a:rPr>
              <a:t>a </a:t>
            </a:r>
            <a:r>
              <a:rPr lang="en-US" sz="1200" dirty="0">
                <a:latin typeface="+mj-lt"/>
              </a:rPr>
              <a:t>flat leaf</a:t>
            </a:r>
            <a:endParaRPr lang="en-GB" sz="1200" dirty="0">
              <a:latin typeface="+mj-lt"/>
            </a:endParaRPr>
          </a:p>
          <a:p>
            <a:pPr>
              <a:buFont typeface="Arial" charset="0"/>
              <a:buChar char="•"/>
            </a:pPr>
            <a:r>
              <a:rPr lang="en-GB" sz="1200" dirty="0">
                <a:latin typeface="+mj-lt"/>
              </a:rPr>
              <a:t>  </a:t>
            </a:r>
            <a:r>
              <a:rPr lang="en-US" sz="1200" dirty="0">
                <a:latin typeface="+mj-lt"/>
              </a:rPr>
              <a:t>Isobilateral</a:t>
            </a:r>
            <a:r>
              <a:rPr lang="en-GB" sz="1200" dirty="0">
                <a:latin typeface="+mj-lt"/>
              </a:rPr>
              <a:t>: c</a:t>
            </a:r>
            <a:r>
              <a:rPr lang="en-US" sz="1200" dirty="0" err="1">
                <a:latin typeface="+mj-lt"/>
              </a:rPr>
              <a:t>hlorophyll</a:t>
            </a:r>
            <a:r>
              <a:rPr lang="en-US" sz="1200" dirty="0">
                <a:latin typeface="+mj-lt"/>
              </a:rPr>
              <a:t> </a:t>
            </a:r>
            <a:r>
              <a:rPr lang="en-US" sz="1200" dirty="0" smtClean="0">
                <a:latin typeface="+mj-lt"/>
              </a:rPr>
              <a:t>equally </a:t>
            </a:r>
            <a:r>
              <a:rPr lang="en-US" sz="1200" dirty="0">
                <a:latin typeface="+mj-lt"/>
              </a:rPr>
              <a:t>distributed on both sides of </a:t>
            </a:r>
            <a:r>
              <a:rPr lang="en-US" sz="1200" dirty="0" smtClean="0">
                <a:latin typeface="+mj-lt"/>
              </a:rPr>
              <a:t>leaf</a:t>
            </a:r>
            <a:endParaRPr lang="en-GB" sz="1200" dirty="0">
              <a:latin typeface="+mj-lt"/>
            </a:endParaRPr>
          </a:p>
          <a:p>
            <a:pPr>
              <a:buFont typeface="Arial" charset="0"/>
              <a:buChar char="•"/>
            </a:pPr>
            <a:r>
              <a:rPr lang="en-GB" sz="1200" dirty="0">
                <a:latin typeface="+mj-lt"/>
              </a:rPr>
              <a:t>  </a:t>
            </a:r>
            <a:r>
              <a:rPr lang="en-US" sz="1200" dirty="0" err="1">
                <a:latin typeface="+mj-lt"/>
              </a:rPr>
              <a:t>Achlorophyllous</a:t>
            </a:r>
            <a:r>
              <a:rPr lang="en-US" sz="1200" dirty="0">
                <a:latin typeface="+mj-lt"/>
              </a:rPr>
              <a:t> </a:t>
            </a:r>
            <a:r>
              <a:rPr lang="en-GB" sz="1200" dirty="0">
                <a:latin typeface="+mj-lt"/>
              </a:rPr>
              <a:t>: without </a:t>
            </a:r>
            <a:r>
              <a:rPr lang="en-GB" sz="1200" dirty="0" err="1">
                <a:latin typeface="+mj-lt"/>
              </a:rPr>
              <a:t>chlorophyllous</a:t>
            </a:r>
            <a:endParaRPr lang="en-GB" sz="1200" dirty="0">
              <a:latin typeface="+mj-lt"/>
            </a:endParaRPr>
          </a:p>
        </p:txBody>
      </p:sp>
      <p:sp>
        <p:nvSpPr>
          <p:cNvPr id="33" name="Rectangle 11"/>
          <p:cNvSpPr>
            <a:spLocks noChangeArrowheads="1"/>
          </p:cNvSpPr>
          <p:nvPr/>
        </p:nvSpPr>
        <p:spPr bwMode="auto">
          <a:xfrm>
            <a:off x="6084210" y="4454280"/>
            <a:ext cx="1283593" cy="584775"/>
          </a:xfrm>
          <a:prstGeom prst="rect">
            <a:avLst/>
          </a:prstGeom>
          <a:solidFill>
            <a:schemeClr val="bg1">
              <a:lumMod val="75000"/>
            </a:schemeClr>
          </a:solidFill>
          <a:ln>
            <a:noFill/>
          </a:ln>
        </p:spPr>
        <p:txBody>
          <a:bodyPr wrap="square">
            <a:spAutoFit/>
          </a:bodyPr>
          <a:lstStyle/>
          <a:p>
            <a:r>
              <a:rPr lang="it-IT" sz="1600" b="1" i="1" dirty="0">
                <a:latin typeface="+mj-lt"/>
                <a:ea typeface="ＭＳ Ｐゴシック" charset="0"/>
                <a:cs typeface="ＭＳ Ｐゴシック" charset="0"/>
              </a:rPr>
              <a:t>Life </a:t>
            </a:r>
            <a:r>
              <a:rPr lang="it-IT" sz="1600" b="1" i="1" dirty="0" err="1">
                <a:latin typeface="+mj-lt"/>
                <a:ea typeface="ＭＳ Ｐゴシック" charset="0"/>
                <a:cs typeface="ＭＳ Ｐゴシック" charset="0"/>
              </a:rPr>
              <a:t>morphotype</a:t>
            </a:r>
            <a:endParaRPr lang="en-GB" sz="1600" b="1" i="1" dirty="0">
              <a:latin typeface="+mj-lt"/>
              <a:ea typeface="ＭＳ Ｐゴシック" charset="0"/>
              <a:cs typeface="ＭＳ Ｐゴシック" charset="0"/>
            </a:endParaRPr>
          </a:p>
        </p:txBody>
      </p:sp>
      <p:sp>
        <p:nvSpPr>
          <p:cNvPr id="34" name="Rectangle 11"/>
          <p:cNvSpPr>
            <a:spLocks noChangeArrowheads="1"/>
          </p:cNvSpPr>
          <p:nvPr/>
        </p:nvSpPr>
        <p:spPr bwMode="auto">
          <a:xfrm>
            <a:off x="7308346" y="4221110"/>
            <a:ext cx="1296144" cy="1015663"/>
          </a:xfrm>
          <a:prstGeom prst="rect">
            <a:avLst/>
          </a:prstGeom>
          <a:noFill/>
          <a:ln w="9525">
            <a:noFill/>
            <a:miter lim="800000"/>
            <a:headEnd/>
            <a:tailEnd/>
          </a:ln>
        </p:spPr>
        <p:txBody>
          <a:bodyPr wrap="square">
            <a:spAutoFit/>
          </a:bodyPr>
          <a:lstStyle/>
          <a:p>
            <a:pPr>
              <a:buFont typeface="Arial" charset="0"/>
              <a:buChar char="•"/>
            </a:pPr>
            <a:r>
              <a:rPr lang="en-GB" sz="1200" dirty="0">
                <a:latin typeface="+mj-lt"/>
              </a:rPr>
              <a:t>  </a:t>
            </a:r>
            <a:r>
              <a:rPr lang="en-GB" sz="1200" dirty="0" err="1" smtClean="0">
                <a:latin typeface="+mj-lt"/>
              </a:rPr>
              <a:t>Rosulate</a:t>
            </a:r>
            <a:endParaRPr lang="en-GB" sz="1200" dirty="0">
              <a:latin typeface="+mj-lt"/>
            </a:endParaRPr>
          </a:p>
          <a:p>
            <a:pPr>
              <a:buFont typeface="Arial" charset="0"/>
              <a:buChar char="•"/>
            </a:pPr>
            <a:r>
              <a:rPr lang="en-GB" sz="1200" dirty="0">
                <a:latin typeface="+mj-lt"/>
              </a:rPr>
              <a:t>  Succulent</a:t>
            </a:r>
          </a:p>
          <a:p>
            <a:pPr>
              <a:buFont typeface="Arial" charset="0"/>
              <a:buChar char="•"/>
            </a:pPr>
            <a:r>
              <a:rPr lang="en-GB" sz="1200" dirty="0">
                <a:latin typeface="+mj-lt"/>
              </a:rPr>
              <a:t>  Parallel veined</a:t>
            </a:r>
          </a:p>
          <a:p>
            <a:pPr>
              <a:buFont typeface="Arial" charset="0"/>
              <a:buChar char="•"/>
            </a:pPr>
            <a:r>
              <a:rPr lang="en-GB" sz="1200" dirty="0">
                <a:latin typeface="+mj-lt"/>
              </a:rPr>
              <a:t>  </a:t>
            </a:r>
            <a:r>
              <a:rPr lang="en-GB" sz="1200" dirty="0" err="1">
                <a:latin typeface="+mj-lt"/>
              </a:rPr>
              <a:t>Filicoid</a:t>
            </a:r>
            <a:endParaRPr lang="en-GB" sz="1200" dirty="0">
              <a:latin typeface="+mj-lt"/>
            </a:endParaRPr>
          </a:p>
          <a:p>
            <a:pPr>
              <a:buFont typeface="Arial" charset="0"/>
              <a:buChar char="•"/>
            </a:pPr>
            <a:r>
              <a:rPr lang="en-GB" sz="1200" dirty="0">
                <a:latin typeface="+mj-lt"/>
              </a:rPr>
              <a:t>  Carnivorous</a:t>
            </a:r>
          </a:p>
        </p:txBody>
      </p:sp>
      <p:sp>
        <p:nvSpPr>
          <p:cNvPr id="38" name="Rectangle 11"/>
          <p:cNvSpPr>
            <a:spLocks noChangeArrowheads="1"/>
          </p:cNvSpPr>
          <p:nvPr/>
        </p:nvSpPr>
        <p:spPr bwMode="auto">
          <a:xfrm>
            <a:off x="1291658" y="5682734"/>
            <a:ext cx="1264195" cy="338554"/>
          </a:xfrm>
          <a:prstGeom prst="rect">
            <a:avLst/>
          </a:prstGeom>
          <a:solidFill>
            <a:schemeClr val="bg1">
              <a:lumMod val="75000"/>
            </a:schemeClr>
          </a:solidFill>
          <a:ln>
            <a:noFill/>
          </a:ln>
        </p:spPr>
        <p:txBody>
          <a:bodyPr wrap="square">
            <a:spAutoFit/>
          </a:bodyPr>
          <a:lstStyle/>
          <a:p>
            <a:r>
              <a:rPr lang="en-GB" sz="1600" b="1" i="1" dirty="0" err="1" smtClean="0">
                <a:latin typeface="+mj-lt"/>
                <a:ea typeface="ＭＳ Ｐゴシック" charset="0"/>
                <a:cs typeface="ＭＳ Ｐゴシック" charset="0"/>
              </a:rPr>
              <a:t>Spinescence</a:t>
            </a:r>
            <a:endParaRPr lang="en-GB" sz="1600" b="1" i="1" dirty="0">
              <a:latin typeface="+mj-lt"/>
              <a:ea typeface="ＭＳ Ｐゴシック" charset="0"/>
              <a:cs typeface="ＭＳ Ｐゴシック" charset="0"/>
            </a:endParaRPr>
          </a:p>
        </p:txBody>
      </p:sp>
      <p:sp>
        <p:nvSpPr>
          <p:cNvPr id="39" name="Rectangle 11"/>
          <p:cNvSpPr>
            <a:spLocks noChangeArrowheads="1"/>
          </p:cNvSpPr>
          <p:nvPr/>
        </p:nvSpPr>
        <p:spPr bwMode="auto">
          <a:xfrm>
            <a:off x="2555854" y="5301208"/>
            <a:ext cx="4824536" cy="1200329"/>
          </a:xfrm>
          <a:prstGeom prst="rect">
            <a:avLst/>
          </a:prstGeom>
          <a:noFill/>
          <a:ln w="9525">
            <a:noFill/>
            <a:miter lim="800000"/>
            <a:headEnd/>
            <a:tailEnd/>
          </a:ln>
        </p:spPr>
        <p:txBody>
          <a:bodyPr wrap="square">
            <a:spAutoFit/>
          </a:bodyPr>
          <a:lstStyle/>
          <a:p>
            <a:pPr>
              <a:buFont typeface="Arial" charset="0"/>
              <a:buChar char="•"/>
            </a:pPr>
            <a:r>
              <a:rPr lang="en-US" sz="1200" dirty="0">
                <a:latin typeface="+mj-lt"/>
              </a:rPr>
              <a:t> No spines, thorns or prickles; (a simple tick on the field protocol)</a:t>
            </a:r>
            <a:endParaRPr lang="en-GB" sz="1200" dirty="0">
              <a:latin typeface="+mj-lt"/>
            </a:endParaRPr>
          </a:p>
          <a:p>
            <a:pPr>
              <a:buFont typeface="Arial" charset="0"/>
              <a:buChar char="•"/>
            </a:pPr>
            <a:r>
              <a:rPr lang="en-US" sz="1200" dirty="0">
                <a:latin typeface="+mj-lt"/>
              </a:rPr>
              <a:t> Annotate if there are soft spines; and the plant hurts when hit carelessly</a:t>
            </a:r>
            <a:endParaRPr lang="en-GB" sz="1200" dirty="0">
              <a:latin typeface="+mj-lt"/>
            </a:endParaRPr>
          </a:p>
          <a:p>
            <a:r>
              <a:rPr lang="en-US" sz="1200" dirty="0" smtClean="0">
                <a:latin typeface="+mj-lt"/>
              </a:rPr>
              <a:t>   Presence </a:t>
            </a:r>
            <a:r>
              <a:rPr lang="en-US" sz="1200" dirty="0">
                <a:latin typeface="+mj-lt"/>
              </a:rPr>
              <a:t>of spines for one of the following categories:</a:t>
            </a:r>
            <a:endParaRPr lang="en-GB" sz="1200" dirty="0">
              <a:latin typeface="+mj-lt"/>
            </a:endParaRPr>
          </a:p>
          <a:p>
            <a:pPr>
              <a:buFont typeface="Arial" charset="0"/>
              <a:buChar char="•"/>
            </a:pPr>
            <a:r>
              <a:rPr lang="en-US" sz="1200" dirty="0" smtClean="0">
                <a:latin typeface="+mj-lt"/>
              </a:rPr>
              <a:t> </a:t>
            </a:r>
            <a:r>
              <a:rPr lang="en-US" sz="1200" dirty="0">
                <a:latin typeface="+mj-lt"/>
              </a:rPr>
              <a:t>Intermediate or high density of hard, sharp spine equivalents &gt;5mm</a:t>
            </a:r>
            <a:endParaRPr lang="en-GB" sz="1200" dirty="0">
              <a:latin typeface="+mj-lt"/>
            </a:endParaRPr>
          </a:p>
          <a:p>
            <a:pPr>
              <a:buFont typeface="Arial" charset="0"/>
              <a:buChar char="•"/>
            </a:pPr>
            <a:r>
              <a:rPr lang="en-US" sz="1200" dirty="0">
                <a:latin typeface="+mj-lt"/>
              </a:rPr>
              <a:t> Intermediate or high density of hard, sharp spine equivalents &gt;20 mm</a:t>
            </a:r>
            <a:endParaRPr lang="en-GB" sz="1200" dirty="0">
              <a:latin typeface="+mj-lt"/>
            </a:endParaRPr>
          </a:p>
          <a:p>
            <a:pPr>
              <a:buFont typeface="Arial" charset="0"/>
              <a:buChar char="•"/>
            </a:pPr>
            <a:r>
              <a:rPr lang="en-US" sz="1200" dirty="0">
                <a:latin typeface="+mj-lt"/>
              </a:rPr>
              <a:t> Intermediate or high density of hard, sharp spine equivalents &gt;100 </a:t>
            </a:r>
            <a:r>
              <a:rPr lang="en-US" sz="1200" dirty="0" smtClean="0">
                <a:latin typeface="+mj-lt"/>
              </a:rPr>
              <a:t>mm</a:t>
            </a:r>
          </a:p>
        </p:txBody>
      </p:sp>
      <p:sp>
        <p:nvSpPr>
          <p:cNvPr id="22" name="TextBox 54"/>
          <p:cNvSpPr txBox="1">
            <a:spLocks noChangeArrowheads="1"/>
          </p:cNvSpPr>
          <p:nvPr/>
        </p:nvSpPr>
        <p:spPr bwMode="auto">
          <a:xfrm>
            <a:off x="301624" y="304800"/>
            <a:ext cx="8829676" cy="400110"/>
          </a:xfrm>
          <a:prstGeom prst="rect">
            <a:avLst/>
          </a:prstGeom>
          <a:noFill/>
          <a:ln w="9525">
            <a:noFill/>
            <a:miter lim="800000"/>
            <a:headEnd/>
            <a:tailEnd/>
          </a:ln>
        </p:spPr>
        <p:txBody>
          <a:bodyPr wrap="square">
            <a:spAutoFit/>
          </a:bodyPr>
          <a:lstStyle/>
          <a:p>
            <a:r>
              <a:rPr lang="en-GB" sz="2000" b="1" dirty="0" smtClean="0">
                <a:solidFill>
                  <a:srgbClr val="262626"/>
                </a:solidFill>
              </a:rPr>
              <a:t>Floral diversity assessment - summary </a:t>
            </a:r>
            <a:endParaRPr lang="en-GB" sz="2000" b="1" dirty="0">
              <a:solidFill>
                <a:srgbClr val="262626"/>
              </a:solidFill>
            </a:endParaRPr>
          </a:p>
        </p:txBody>
      </p:sp>
    </p:spTree>
    <p:extLst>
      <p:ext uri="{BB962C8B-B14F-4D97-AF65-F5344CB8AC3E}">
        <p14:creationId xmlns:p14="http://schemas.microsoft.com/office/powerpoint/2010/main" val="38156258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b="1" smtClean="0">
                <a:solidFill>
                  <a:srgbClr val="FFFFFF"/>
                </a:solidFill>
                <a:ea typeface="ＭＳ Ｐゴシック" pitchFamily="-109" charset="-128"/>
              </a:rPr>
              <a:t>z</a:t>
            </a:r>
            <a:endParaRPr lang="en-US" sz="1800" b="1">
              <a:solidFill>
                <a:srgbClr val="FFFFFF"/>
              </a:solidFill>
              <a:ea typeface="ＭＳ Ｐゴシック" pitchFamily="-109" charset="-128"/>
            </a:endParaRPr>
          </a:p>
        </p:txBody>
      </p:sp>
      <p:sp>
        <p:nvSpPr>
          <p:cNvPr id="15" name="Rectangle 14"/>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17" name="TextBox 54"/>
          <p:cNvSpPr txBox="1">
            <a:spLocks noChangeArrowheads="1"/>
          </p:cNvSpPr>
          <p:nvPr/>
        </p:nvSpPr>
        <p:spPr bwMode="auto">
          <a:xfrm>
            <a:off x="314324" y="819090"/>
            <a:ext cx="8829676" cy="400110"/>
          </a:xfrm>
          <a:prstGeom prst="rect">
            <a:avLst/>
          </a:prstGeom>
          <a:noFill/>
          <a:ln w="9525">
            <a:noFill/>
            <a:miter lim="800000"/>
            <a:headEnd/>
            <a:tailEnd/>
          </a:ln>
        </p:spPr>
        <p:txBody>
          <a:bodyPr wrap="square">
            <a:spAutoFit/>
          </a:bodyPr>
          <a:lstStyle/>
          <a:p>
            <a:r>
              <a:rPr lang="en-GB" sz="2000" b="1" dirty="0" smtClean="0">
                <a:solidFill>
                  <a:srgbClr val="FFFFFF"/>
                </a:solidFill>
              </a:rPr>
              <a:t>Conclusion</a:t>
            </a:r>
            <a:endParaRPr lang="en-GB" sz="2000" b="1" dirty="0">
              <a:solidFill>
                <a:srgbClr val="FFFFFF"/>
              </a:solidFill>
            </a:endParaRPr>
          </a:p>
        </p:txBody>
      </p:sp>
      <p:sp>
        <p:nvSpPr>
          <p:cNvPr id="35" name="TextBox 43"/>
          <p:cNvSpPr txBox="1">
            <a:spLocks noChangeArrowheads="1"/>
          </p:cNvSpPr>
          <p:nvPr/>
        </p:nvSpPr>
        <p:spPr bwMode="auto">
          <a:xfrm>
            <a:off x="314324" y="892175"/>
            <a:ext cx="8829676" cy="338554"/>
          </a:xfrm>
          <a:prstGeom prst="rect">
            <a:avLst/>
          </a:prstGeom>
          <a:noFill/>
          <a:ln w="9525">
            <a:noFill/>
            <a:miter lim="800000"/>
            <a:headEnd/>
            <a:tailEnd/>
          </a:ln>
        </p:spPr>
        <p:txBody>
          <a:bodyPr wrap="square">
            <a:spAutoFit/>
          </a:bodyPr>
          <a:lstStyle/>
          <a:p>
            <a:pPr algn="r"/>
            <a:r>
              <a:rPr lang="en-US" sz="1600" b="1" i="1" dirty="0" smtClean="0">
                <a:solidFill>
                  <a:schemeClr val="bg1"/>
                </a:solidFill>
              </a:rPr>
              <a:t>summary table</a:t>
            </a:r>
            <a:endParaRPr lang="en-US" sz="1600" b="1" i="1" dirty="0">
              <a:solidFill>
                <a:srgbClr val="FF0000"/>
              </a:solidFill>
            </a:endParaRPr>
          </a:p>
        </p:txBody>
      </p:sp>
      <p:pic>
        <p:nvPicPr>
          <p:cNvPr id="1332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430" y="1423380"/>
            <a:ext cx="8206908" cy="503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54"/>
          <p:cNvSpPr txBox="1">
            <a:spLocks noChangeArrowheads="1"/>
          </p:cNvSpPr>
          <p:nvPr/>
        </p:nvSpPr>
        <p:spPr bwMode="auto">
          <a:xfrm>
            <a:off x="301624" y="304800"/>
            <a:ext cx="8829676" cy="400110"/>
          </a:xfrm>
          <a:prstGeom prst="rect">
            <a:avLst/>
          </a:prstGeom>
          <a:noFill/>
          <a:ln w="9525">
            <a:noFill/>
            <a:miter lim="800000"/>
            <a:headEnd/>
            <a:tailEnd/>
          </a:ln>
        </p:spPr>
        <p:txBody>
          <a:bodyPr wrap="square">
            <a:spAutoFit/>
          </a:bodyPr>
          <a:lstStyle/>
          <a:p>
            <a:r>
              <a:rPr lang="en-GB" sz="2000" b="1" dirty="0" smtClean="0">
                <a:solidFill>
                  <a:srgbClr val="262626"/>
                </a:solidFill>
              </a:rPr>
              <a:t>Floral diversity assessment - summary </a:t>
            </a:r>
            <a:endParaRPr lang="en-GB" sz="2000" b="1" dirty="0">
              <a:solidFill>
                <a:srgbClr val="262626"/>
              </a:solidFill>
            </a:endParaRPr>
          </a:p>
        </p:txBody>
      </p:sp>
    </p:spTree>
    <p:extLst>
      <p:ext uri="{BB962C8B-B14F-4D97-AF65-F5344CB8AC3E}">
        <p14:creationId xmlns:p14="http://schemas.microsoft.com/office/powerpoint/2010/main" val="16783318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Rectangle 452"/>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smtClean="0">
                <a:solidFill>
                  <a:srgbClr val="FFFFFF"/>
                </a:solidFill>
                <a:ea typeface="ＭＳ Ｐゴシック" pitchFamily="-109" charset="-128"/>
              </a:rPr>
              <a:t>z</a:t>
            </a:r>
            <a:endParaRPr lang="en-US" sz="1800">
              <a:solidFill>
                <a:srgbClr val="FFFFFF"/>
              </a:solidFill>
              <a:ea typeface="ＭＳ Ｐゴシック" pitchFamily="-109" charset="-128"/>
            </a:endParaRPr>
          </a:p>
        </p:txBody>
      </p:sp>
      <p:sp>
        <p:nvSpPr>
          <p:cNvPr id="40" name="Rectangle 39"/>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15364" name="TextBox 43"/>
          <p:cNvSpPr txBox="1">
            <a:spLocks noChangeArrowheads="1"/>
          </p:cNvSpPr>
          <p:nvPr/>
        </p:nvSpPr>
        <p:spPr bwMode="auto">
          <a:xfrm>
            <a:off x="314324" y="892175"/>
            <a:ext cx="5745593" cy="338554"/>
          </a:xfrm>
          <a:prstGeom prst="rect">
            <a:avLst/>
          </a:prstGeom>
          <a:noFill/>
          <a:ln w="9525">
            <a:noFill/>
            <a:miter lim="800000"/>
            <a:headEnd/>
            <a:tailEnd/>
          </a:ln>
        </p:spPr>
        <p:txBody>
          <a:bodyPr wrap="square">
            <a:spAutoFit/>
          </a:bodyPr>
          <a:lstStyle/>
          <a:p>
            <a:r>
              <a:rPr lang="en-US" sz="1600" b="1" dirty="0" smtClean="0">
                <a:solidFill>
                  <a:schemeClr val="bg1"/>
                </a:solidFill>
              </a:rPr>
              <a:t>Biodiversity assessment activities during NFI implementation</a:t>
            </a:r>
            <a:endParaRPr lang="en-US" sz="1600" b="1" dirty="0">
              <a:solidFill>
                <a:schemeClr val="bg1"/>
              </a:solidFill>
            </a:endParaRPr>
          </a:p>
        </p:txBody>
      </p:sp>
      <p:pic>
        <p:nvPicPr>
          <p:cNvPr id="15368" name="Picture 25" descr="alberalsol"/>
          <p:cNvPicPr>
            <a:picLocks noChangeAspect="1" noChangeArrowheads="1"/>
          </p:cNvPicPr>
          <p:nvPr/>
        </p:nvPicPr>
        <p:blipFill>
          <a:blip r:embed="rId2" cstate="print"/>
          <a:srcRect l="-78" t="18675" r="26610" b="31006"/>
          <a:stretch>
            <a:fillRect/>
          </a:stretch>
        </p:blipFill>
        <p:spPr bwMode="auto">
          <a:xfrm>
            <a:off x="6459538" y="0"/>
            <a:ext cx="2684462" cy="1231900"/>
          </a:xfrm>
          <a:prstGeom prst="rect">
            <a:avLst/>
          </a:prstGeom>
          <a:noFill/>
          <a:ln w="9525">
            <a:noFill/>
            <a:miter lim="800000"/>
            <a:headEnd/>
            <a:tailEnd/>
          </a:ln>
        </p:spPr>
      </p:pic>
      <p:sp>
        <p:nvSpPr>
          <p:cNvPr id="15369" name="TextBox 54"/>
          <p:cNvSpPr txBox="1">
            <a:spLocks noChangeArrowheads="1"/>
          </p:cNvSpPr>
          <p:nvPr/>
        </p:nvSpPr>
        <p:spPr bwMode="auto">
          <a:xfrm>
            <a:off x="314325" y="304800"/>
            <a:ext cx="2514600" cy="400110"/>
          </a:xfrm>
          <a:prstGeom prst="rect">
            <a:avLst/>
          </a:prstGeom>
          <a:noFill/>
          <a:ln w="9525">
            <a:noFill/>
            <a:miter lim="800000"/>
            <a:headEnd/>
            <a:tailEnd/>
          </a:ln>
        </p:spPr>
        <p:txBody>
          <a:bodyPr>
            <a:spAutoFit/>
          </a:bodyPr>
          <a:lstStyle/>
          <a:p>
            <a:r>
              <a:rPr lang="en-GB" sz="2000" b="1" dirty="0" smtClean="0">
                <a:solidFill>
                  <a:srgbClr val="262626"/>
                </a:solidFill>
              </a:rPr>
              <a:t>Timeline and scope</a:t>
            </a:r>
            <a:endParaRPr lang="en-GB" sz="2000" b="1" dirty="0">
              <a:solidFill>
                <a:srgbClr val="262626"/>
              </a:solidFill>
            </a:endParaRPr>
          </a:p>
        </p:txBody>
      </p:sp>
      <p:sp>
        <p:nvSpPr>
          <p:cNvPr id="24" name="Rektangel 36"/>
          <p:cNvSpPr>
            <a:spLocks noChangeArrowheads="1"/>
          </p:cNvSpPr>
          <p:nvPr/>
        </p:nvSpPr>
        <p:spPr bwMode="auto">
          <a:xfrm>
            <a:off x="5925115" y="5594866"/>
            <a:ext cx="663971" cy="338554"/>
          </a:xfrm>
          <a:prstGeom prst="rect">
            <a:avLst/>
          </a:prstGeom>
          <a:noFill/>
          <a:ln w="9525">
            <a:noFill/>
            <a:miter lim="800000"/>
            <a:headEnd/>
            <a:tailEnd/>
          </a:ln>
        </p:spPr>
        <p:txBody>
          <a:bodyPr wrap="square">
            <a:spAutoFit/>
          </a:bodyPr>
          <a:lstStyle/>
          <a:p>
            <a:pPr algn="ctr"/>
            <a:r>
              <a:rPr lang="en-US" sz="1600" b="1" noProof="1" smtClean="0">
                <a:cs typeface="Arial" charset="0"/>
              </a:rPr>
              <a:t>2017</a:t>
            </a:r>
            <a:endParaRPr lang="da-DK" sz="1600" b="1" dirty="0"/>
          </a:p>
        </p:txBody>
      </p:sp>
      <p:sp>
        <p:nvSpPr>
          <p:cNvPr id="25" name="Rektangel 37"/>
          <p:cNvSpPr>
            <a:spLocks noChangeArrowheads="1"/>
          </p:cNvSpPr>
          <p:nvPr/>
        </p:nvSpPr>
        <p:spPr bwMode="auto">
          <a:xfrm>
            <a:off x="4267200" y="5605046"/>
            <a:ext cx="665592" cy="338554"/>
          </a:xfrm>
          <a:prstGeom prst="rect">
            <a:avLst/>
          </a:prstGeom>
          <a:noFill/>
          <a:ln w="9525">
            <a:noFill/>
            <a:miter lim="800000"/>
            <a:headEnd/>
            <a:tailEnd/>
          </a:ln>
        </p:spPr>
        <p:txBody>
          <a:bodyPr wrap="square">
            <a:spAutoFit/>
          </a:bodyPr>
          <a:lstStyle/>
          <a:p>
            <a:pPr algn="ctr"/>
            <a:r>
              <a:rPr lang="en-US" sz="1600" b="1" noProof="1" smtClean="0">
                <a:cs typeface="Arial" charset="0"/>
              </a:rPr>
              <a:t>2016</a:t>
            </a:r>
            <a:endParaRPr lang="da-DK" sz="1600" b="1" dirty="0"/>
          </a:p>
        </p:txBody>
      </p:sp>
      <p:sp>
        <p:nvSpPr>
          <p:cNvPr id="27" name="Rektangel 39"/>
          <p:cNvSpPr>
            <a:spLocks noChangeArrowheads="1"/>
          </p:cNvSpPr>
          <p:nvPr/>
        </p:nvSpPr>
        <p:spPr bwMode="auto">
          <a:xfrm>
            <a:off x="2635815" y="5594866"/>
            <a:ext cx="663971" cy="338554"/>
          </a:xfrm>
          <a:prstGeom prst="rect">
            <a:avLst/>
          </a:prstGeom>
          <a:noFill/>
          <a:ln w="9525">
            <a:noFill/>
            <a:miter lim="800000"/>
            <a:headEnd/>
            <a:tailEnd/>
          </a:ln>
        </p:spPr>
        <p:txBody>
          <a:bodyPr wrap="square">
            <a:spAutoFit/>
          </a:bodyPr>
          <a:lstStyle/>
          <a:p>
            <a:pPr algn="ctr"/>
            <a:r>
              <a:rPr lang="en-US" sz="1600" b="1" noProof="1" smtClean="0">
                <a:cs typeface="Arial" charset="0"/>
              </a:rPr>
              <a:t> 2015</a:t>
            </a:r>
            <a:endParaRPr lang="da-DK" sz="1600" b="1" dirty="0"/>
          </a:p>
        </p:txBody>
      </p:sp>
      <p:sp>
        <p:nvSpPr>
          <p:cNvPr id="7" name="Rectangle 6"/>
          <p:cNvSpPr/>
          <p:nvPr/>
        </p:nvSpPr>
        <p:spPr>
          <a:xfrm>
            <a:off x="228600" y="2585819"/>
            <a:ext cx="1532376" cy="738664"/>
          </a:xfrm>
          <a:prstGeom prst="rect">
            <a:avLst/>
          </a:prstGeom>
          <a:noFill/>
        </p:spPr>
        <p:txBody>
          <a:bodyPr wrap="square">
            <a:spAutoFit/>
          </a:bodyPr>
          <a:lstStyle/>
          <a:p>
            <a:r>
              <a:rPr lang="en-GB" sz="1400" b="1" dirty="0" smtClean="0"/>
              <a:t>Regional field tests and training on-the-job</a:t>
            </a:r>
            <a:endParaRPr lang="en-US" sz="1400" b="1" dirty="0"/>
          </a:p>
        </p:txBody>
      </p:sp>
      <p:sp>
        <p:nvSpPr>
          <p:cNvPr id="8" name="Right Arrow 7"/>
          <p:cNvSpPr/>
          <p:nvPr/>
        </p:nvSpPr>
        <p:spPr bwMode="auto">
          <a:xfrm>
            <a:off x="304800" y="5262410"/>
            <a:ext cx="8458200" cy="390888"/>
          </a:xfrm>
          <a:prstGeom prst="rightArrow">
            <a:avLst>
              <a:gd name="adj1" fmla="val 50000"/>
              <a:gd name="adj2" fmla="val 96298"/>
            </a:avLst>
          </a:prstGeom>
          <a:solidFill>
            <a:srgbClr val="003300"/>
          </a:solidFill>
          <a:ln w="31750">
            <a:solidFill>
              <a:srgbClr val="FFFFFF"/>
            </a:solidFill>
            <a:miter lim="800000"/>
            <a:headEnd/>
            <a:tailEnd/>
          </a:ln>
        </p:spPr>
        <p:txBody>
          <a:bodyPr rot="10800000" vert="eaVert" rtlCol="0" anchor="ctr"/>
          <a:lstStyle/>
          <a:p>
            <a:pPr indent="-342900" algn="ctr">
              <a:buFont typeface="Calibri" pitchFamily="34" charset="0"/>
              <a:buAutoNum type="arabicPeriod"/>
            </a:pPr>
            <a:endParaRPr lang="en-US" sz="1400" b="1" noProof="1">
              <a:solidFill>
                <a:srgbClr val="FFFFFF"/>
              </a:solidFill>
            </a:endParaRPr>
          </a:p>
        </p:txBody>
      </p:sp>
      <p:sp>
        <p:nvSpPr>
          <p:cNvPr id="9" name="Rectangle 8"/>
          <p:cNvSpPr/>
          <p:nvPr/>
        </p:nvSpPr>
        <p:spPr>
          <a:xfrm>
            <a:off x="228600" y="3439180"/>
            <a:ext cx="1524000" cy="523220"/>
          </a:xfrm>
          <a:prstGeom prst="rect">
            <a:avLst/>
          </a:prstGeom>
          <a:noFill/>
        </p:spPr>
        <p:txBody>
          <a:bodyPr wrap="square">
            <a:spAutoFit/>
          </a:bodyPr>
          <a:lstStyle/>
          <a:p>
            <a:r>
              <a:rPr lang="en-GB" sz="1400" b="1" dirty="0" smtClean="0"/>
              <a:t>pilot phase </a:t>
            </a:r>
            <a:r>
              <a:rPr lang="en-GB" sz="1400" b="1" dirty="0" err="1" smtClean="0"/>
              <a:t>impl</a:t>
            </a:r>
            <a:r>
              <a:rPr lang="en-GB" sz="1400" b="1" dirty="0" smtClean="0"/>
              <a:t>.</a:t>
            </a:r>
          </a:p>
          <a:p>
            <a:r>
              <a:rPr lang="en-GB" sz="1400" b="1" dirty="0" smtClean="0"/>
              <a:t>(115 </a:t>
            </a:r>
            <a:r>
              <a:rPr lang="en-GB" sz="1400" b="1" dirty="0"/>
              <a:t>cluster </a:t>
            </a:r>
            <a:r>
              <a:rPr lang="en-GB" sz="1400" b="1" dirty="0" smtClean="0"/>
              <a:t>plots)</a:t>
            </a:r>
            <a:endParaRPr lang="en-US" sz="1400" b="1" dirty="0"/>
          </a:p>
        </p:txBody>
      </p:sp>
      <p:sp>
        <p:nvSpPr>
          <p:cNvPr id="95" name="Rectangle 94"/>
          <p:cNvSpPr/>
          <p:nvPr/>
        </p:nvSpPr>
        <p:spPr>
          <a:xfrm>
            <a:off x="228600" y="4122003"/>
            <a:ext cx="1488926" cy="954107"/>
          </a:xfrm>
          <a:prstGeom prst="rect">
            <a:avLst/>
          </a:prstGeom>
        </p:spPr>
        <p:txBody>
          <a:bodyPr wrap="square">
            <a:spAutoFit/>
          </a:bodyPr>
          <a:lstStyle/>
          <a:p>
            <a:r>
              <a:rPr lang="en-GB" sz="1400" b="1" dirty="0" smtClean="0"/>
              <a:t>second </a:t>
            </a:r>
            <a:r>
              <a:rPr lang="en-GB" sz="1400" b="1" dirty="0"/>
              <a:t>phase </a:t>
            </a:r>
            <a:r>
              <a:rPr lang="en-GB" sz="1400" b="1" dirty="0" err="1" smtClean="0"/>
              <a:t>impl</a:t>
            </a:r>
            <a:r>
              <a:rPr lang="en-GB" sz="1400" b="1" dirty="0" smtClean="0"/>
              <a:t>. (estimated total number of plots 435-1000) </a:t>
            </a:r>
            <a:endParaRPr lang="en-US" sz="1400" b="1" dirty="0"/>
          </a:p>
        </p:txBody>
      </p:sp>
      <p:grpSp>
        <p:nvGrpSpPr>
          <p:cNvPr id="468" name="Group 467"/>
          <p:cNvGrpSpPr/>
          <p:nvPr/>
        </p:nvGrpSpPr>
        <p:grpSpPr>
          <a:xfrm>
            <a:off x="1676400" y="1752600"/>
            <a:ext cx="5756754" cy="3614309"/>
            <a:chOff x="1676400" y="1752600"/>
            <a:chExt cx="5756754" cy="3614309"/>
          </a:xfrm>
        </p:grpSpPr>
        <p:grpSp>
          <p:nvGrpSpPr>
            <p:cNvPr id="456" name="Group 455"/>
            <p:cNvGrpSpPr/>
            <p:nvPr/>
          </p:nvGrpSpPr>
          <p:grpSpPr>
            <a:xfrm>
              <a:off x="1676400" y="1752600"/>
              <a:ext cx="1643819" cy="3613150"/>
              <a:chOff x="1219199" y="1873250"/>
              <a:chExt cx="1905000" cy="3613150"/>
            </a:xfrm>
          </p:grpSpPr>
          <p:cxnSp>
            <p:nvCxnSpPr>
              <p:cNvPr id="79" name="Lige forbindelse 355"/>
              <p:cNvCxnSpPr/>
              <p:nvPr/>
            </p:nvCxnSpPr>
            <p:spPr bwMode="auto">
              <a:xfrm rot="5400000" flipH="1" flipV="1">
                <a:off x="-587013"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Lige forbindelse 355"/>
              <p:cNvCxnSpPr/>
              <p:nvPr/>
            </p:nvCxnSpPr>
            <p:spPr bwMode="auto">
              <a:xfrm rot="5400000" flipH="1" flipV="1">
                <a:off x="-428263"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1" name="Lige forbindelse 355"/>
              <p:cNvCxnSpPr/>
              <p:nvPr/>
            </p:nvCxnSpPr>
            <p:spPr bwMode="auto">
              <a:xfrm rot="5400000" flipH="1" flipV="1">
                <a:off x="-269513"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Lige forbindelse 355"/>
              <p:cNvCxnSpPr/>
              <p:nvPr/>
            </p:nvCxnSpPr>
            <p:spPr bwMode="auto">
              <a:xfrm rot="5400000" flipH="1" flipV="1">
                <a:off x="-110763"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4" name="Lige forbindelse 355"/>
              <p:cNvCxnSpPr/>
              <p:nvPr/>
            </p:nvCxnSpPr>
            <p:spPr bwMode="auto">
              <a:xfrm rot="5400000" flipH="1" flipV="1">
                <a:off x="4798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Lige forbindelse 355"/>
              <p:cNvCxnSpPr/>
              <p:nvPr/>
            </p:nvCxnSpPr>
            <p:spPr bwMode="auto">
              <a:xfrm rot="5400000" flipH="1" flipV="1">
                <a:off x="20673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6" name="Lige forbindelse 355"/>
              <p:cNvCxnSpPr/>
              <p:nvPr/>
            </p:nvCxnSpPr>
            <p:spPr bwMode="auto">
              <a:xfrm rot="5400000" flipH="1" flipV="1">
                <a:off x="36548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7" name="Lige forbindelse 355"/>
              <p:cNvCxnSpPr/>
              <p:nvPr/>
            </p:nvCxnSpPr>
            <p:spPr bwMode="auto">
              <a:xfrm rot="5400000" flipH="1" flipV="1">
                <a:off x="52423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8" name="Lige forbindelse 355"/>
              <p:cNvCxnSpPr/>
              <p:nvPr/>
            </p:nvCxnSpPr>
            <p:spPr bwMode="auto">
              <a:xfrm rot="5400000" flipH="1" flipV="1">
                <a:off x="68298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9" name="Lige forbindelse 355"/>
              <p:cNvCxnSpPr/>
              <p:nvPr/>
            </p:nvCxnSpPr>
            <p:spPr bwMode="auto">
              <a:xfrm rot="5400000" flipH="1" flipV="1">
                <a:off x="84173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0" name="Lige forbindelse 355"/>
              <p:cNvCxnSpPr/>
              <p:nvPr/>
            </p:nvCxnSpPr>
            <p:spPr bwMode="auto">
              <a:xfrm rot="5400000" flipH="1" flipV="1">
                <a:off x="100048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Lige forbindelse 355"/>
              <p:cNvCxnSpPr/>
              <p:nvPr/>
            </p:nvCxnSpPr>
            <p:spPr bwMode="auto">
              <a:xfrm rot="5400000" flipH="1" flipV="1">
                <a:off x="1158512"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Lige forbindelse 355"/>
              <p:cNvCxnSpPr/>
              <p:nvPr/>
            </p:nvCxnSpPr>
            <p:spPr bwMode="auto">
              <a:xfrm rot="5400000" flipH="1" flipV="1">
                <a:off x="1317262"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6" name="Group 125"/>
            <p:cNvGrpSpPr/>
            <p:nvPr/>
          </p:nvGrpSpPr>
          <p:grpSpPr>
            <a:xfrm>
              <a:off x="3320218" y="1753759"/>
              <a:ext cx="1643819" cy="3613150"/>
              <a:chOff x="1219199" y="1873250"/>
              <a:chExt cx="1905000" cy="3613150"/>
            </a:xfrm>
          </p:grpSpPr>
          <p:cxnSp>
            <p:nvCxnSpPr>
              <p:cNvPr id="127" name="Lige forbindelse 355"/>
              <p:cNvCxnSpPr/>
              <p:nvPr/>
            </p:nvCxnSpPr>
            <p:spPr bwMode="auto">
              <a:xfrm rot="5400000" flipH="1" flipV="1">
                <a:off x="-587013"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8" name="Lige forbindelse 355"/>
              <p:cNvCxnSpPr/>
              <p:nvPr/>
            </p:nvCxnSpPr>
            <p:spPr bwMode="auto">
              <a:xfrm rot="5400000" flipH="1" flipV="1">
                <a:off x="-428263"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9" name="Lige forbindelse 355"/>
              <p:cNvCxnSpPr/>
              <p:nvPr/>
            </p:nvCxnSpPr>
            <p:spPr bwMode="auto">
              <a:xfrm rot="5400000" flipH="1" flipV="1">
                <a:off x="-269513"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0" name="Lige forbindelse 355"/>
              <p:cNvCxnSpPr/>
              <p:nvPr/>
            </p:nvCxnSpPr>
            <p:spPr bwMode="auto">
              <a:xfrm rot="5400000" flipH="1" flipV="1">
                <a:off x="-110763"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1" name="Lige forbindelse 355"/>
              <p:cNvCxnSpPr/>
              <p:nvPr/>
            </p:nvCxnSpPr>
            <p:spPr bwMode="auto">
              <a:xfrm rot="5400000" flipH="1" flipV="1">
                <a:off x="4798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2" name="Lige forbindelse 355"/>
              <p:cNvCxnSpPr/>
              <p:nvPr/>
            </p:nvCxnSpPr>
            <p:spPr bwMode="auto">
              <a:xfrm rot="5400000" flipH="1" flipV="1">
                <a:off x="20673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3" name="Lige forbindelse 355"/>
              <p:cNvCxnSpPr/>
              <p:nvPr/>
            </p:nvCxnSpPr>
            <p:spPr bwMode="auto">
              <a:xfrm rot="5400000" flipH="1" flipV="1">
                <a:off x="36548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4" name="Lige forbindelse 355"/>
              <p:cNvCxnSpPr/>
              <p:nvPr/>
            </p:nvCxnSpPr>
            <p:spPr bwMode="auto">
              <a:xfrm rot="5400000" flipH="1" flipV="1">
                <a:off x="52423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5" name="Lige forbindelse 355"/>
              <p:cNvCxnSpPr/>
              <p:nvPr/>
            </p:nvCxnSpPr>
            <p:spPr bwMode="auto">
              <a:xfrm rot="5400000" flipH="1" flipV="1">
                <a:off x="68298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6" name="Lige forbindelse 355"/>
              <p:cNvCxnSpPr/>
              <p:nvPr/>
            </p:nvCxnSpPr>
            <p:spPr bwMode="auto">
              <a:xfrm rot="5400000" flipH="1" flipV="1">
                <a:off x="84173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7" name="Lige forbindelse 355"/>
              <p:cNvCxnSpPr/>
              <p:nvPr/>
            </p:nvCxnSpPr>
            <p:spPr bwMode="auto">
              <a:xfrm rot="5400000" flipH="1" flipV="1">
                <a:off x="100048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8" name="Lige forbindelse 355"/>
              <p:cNvCxnSpPr/>
              <p:nvPr/>
            </p:nvCxnSpPr>
            <p:spPr bwMode="auto">
              <a:xfrm rot="5400000" flipH="1" flipV="1">
                <a:off x="1158512"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9" name="Lige forbindelse 355"/>
              <p:cNvCxnSpPr/>
              <p:nvPr/>
            </p:nvCxnSpPr>
            <p:spPr bwMode="auto">
              <a:xfrm rot="5400000" flipH="1" flipV="1">
                <a:off x="1317262"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0" name="Group 139"/>
            <p:cNvGrpSpPr/>
            <p:nvPr/>
          </p:nvGrpSpPr>
          <p:grpSpPr>
            <a:xfrm>
              <a:off x="4964037" y="1752600"/>
              <a:ext cx="1643819" cy="3613150"/>
              <a:chOff x="1219199" y="1873250"/>
              <a:chExt cx="1905000" cy="3613150"/>
            </a:xfrm>
          </p:grpSpPr>
          <p:cxnSp>
            <p:nvCxnSpPr>
              <p:cNvPr id="141" name="Lige forbindelse 355"/>
              <p:cNvCxnSpPr/>
              <p:nvPr/>
            </p:nvCxnSpPr>
            <p:spPr bwMode="auto">
              <a:xfrm rot="5400000" flipH="1" flipV="1">
                <a:off x="-587013"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2" name="Lige forbindelse 355"/>
              <p:cNvCxnSpPr/>
              <p:nvPr/>
            </p:nvCxnSpPr>
            <p:spPr bwMode="auto">
              <a:xfrm rot="5400000" flipH="1" flipV="1">
                <a:off x="-428263"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3" name="Lige forbindelse 355"/>
              <p:cNvCxnSpPr/>
              <p:nvPr/>
            </p:nvCxnSpPr>
            <p:spPr bwMode="auto">
              <a:xfrm rot="5400000" flipH="1" flipV="1">
                <a:off x="-269513"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4" name="Lige forbindelse 355"/>
              <p:cNvCxnSpPr/>
              <p:nvPr/>
            </p:nvCxnSpPr>
            <p:spPr bwMode="auto">
              <a:xfrm rot="5400000" flipH="1" flipV="1">
                <a:off x="-110763"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5" name="Lige forbindelse 355"/>
              <p:cNvCxnSpPr/>
              <p:nvPr/>
            </p:nvCxnSpPr>
            <p:spPr bwMode="auto">
              <a:xfrm rot="5400000" flipH="1" flipV="1">
                <a:off x="4798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6" name="Lige forbindelse 355"/>
              <p:cNvCxnSpPr/>
              <p:nvPr/>
            </p:nvCxnSpPr>
            <p:spPr bwMode="auto">
              <a:xfrm rot="5400000" flipH="1" flipV="1">
                <a:off x="20673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7" name="Lige forbindelse 355"/>
              <p:cNvCxnSpPr/>
              <p:nvPr/>
            </p:nvCxnSpPr>
            <p:spPr bwMode="auto">
              <a:xfrm rot="5400000" flipH="1" flipV="1">
                <a:off x="36548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8" name="Lige forbindelse 355"/>
              <p:cNvCxnSpPr/>
              <p:nvPr/>
            </p:nvCxnSpPr>
            <p:spPr bwMode="auto">
              <a:xfrm rot="5400000" flipH="1" flipV="1">
                <a:off x="52423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9" name="Lige forbindelse 355"/>
              <p:cNvCxnSpPr/>
              <p:nvPr/>
            </p:nvCxnSpPr>
            <p:spPr bwMode="auto">
              <a:xfrm rot="5400000" flipH="1" flipV="1">
                <a:off x="68298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0" name="Lige forbindelse 355"/>
              <p:cNvCxnSpPr/>
              <p:nvPr/>
            </p:nvCxnSpPr>
            <p:spPr bwMode="auto">
              <a:xfrm rot="5400000" flipH="1" flipV="1">
                <a:off x="84173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1" name="Lige forbindelse 355"/>
              <p:cNvCxnSpPr/>
              <p:nvPr/>
            </p:nvCxnSpPr>
            <p:spPr bwMode="auto">
              <a:xfrm rot="5400000" flipH="1" flipV="1">
                <a:off x="1000487"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2" name="Lige forbindelse 355"/>
              <p:cNvCxnSpPr/>
              <p:nvPr/>
            </p:nvCxnSpPr>
            <p:spPr bwMode="auto">
              <a:xfrm rot="5400000" flipH="1" flipV="1">
                <a:off x="1158512"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3" name="Lige forbindelse 355"/>
              <p:cNvCxnSpPr/>
              <p:nvPr/>
            </p:nvCxnSpPr>
            <p:spPr bwMode="auto">
              <a:xfrm rot="5400000" flipH="1" flipV="1">
                <a:off x="1317262" y="3679462"/>
                <a:ext cx="3613150" cy="725"/>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65" name="Group 464"/>
            <p:cNvGrpSpPr/>
            <p:nvPr/>
          </p:nvGrpSpPr>
          <p:grpSpPr>
            <a:xfrm>
              <a:off x="6610618" y="1752600"/>
              <a:ext cx="822536" cy="3613150"/>
              <a:chOff x="6534418" y="1873250"/>
              <a:chExt cx="822536" cy="3613150"/>
            </a:xfrm>
          </p:grpSpPr>
          <p:cxnSp>
            <p:nvCxnSpPr>
              <p:cNvPr id="155" name="Lige forbindelse 355"/>
              <p:cNvCxnSpPr/>
              <p:nvPr/>
            </p:nvCxnSpPr>
            <p:spPr bwMode="auto">
              <a:xfrm rot="5400000" flipH="1" flipV="1">
                <a:off x="4728156" y="3679512"/>
                <a:ext cx="3613150" cy="626"/>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6" name="Lige forbindelse 355"/>
              <p:cNvCxnSpPr/>
              <p:nvPr/>
            </p:nvCxnSpPr>
            <p:spPr bwMode="auto">
              <a:xfrm rot="5400000" flipH="1" flipV="1">
                <a:off x="4865141" y="3679512"/>
                <a:ext cx="3613150" cy="626"/>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7" name="Lige forbindelse 355"/>
              <p:cNvCxnSpPr/>
              <p:nvPr/>
            </p:nvCxnSpPr>
            <p:spPr bwMode="auto">
              <a:xfrm rot="5400000" flipH="1" flipV="1">
                <a:off x="5002126" y="3679512"/>
                <a:ext cx="3613150" cy="626"/>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Lige forbindelse 355"/>
              <p:cNvCxnSpPr/>
              <p:nvPr/>
            </p:nvCxnSpPr>
            <p:spPr bwMode="auto">
              <a:xfrm rot="5400000" flipH="1" flipV="1">
                <a:off x="5139111" y="3679512"/>
                <a:ext cx="3613150" cy="626"/>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9" name="Lige forbindelse 355"/>
              <p:cNvCxnSpPr/>
              <p:nvPr/>
            </p:nvCxnSpPr>
            <p:spPr bwMode="auto">
              <a:xfrm rot="5400000" flipH="1" flipV="1">
                <a:off x="5276096" y="3679512"/>
                <a:ext cx="3613150" cy="626"/>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0" name="Lige forbindelse 355"/>
              <p:cNvCxnSpPr/>
              <p:nvPr/>
            </p:nvCxnSpPr>
            <p:spPr bwMode="auto">
              <a:xfrm rot="5400000" flipH="1" flipV="1">
                <a:off x="5413081" y="3679512"/>
                <a:ext cx="3613150" cy="626"/>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1" name="Lige forbindelse 355"/>
              <p:cNvCxnSpPr/>
              <p:nvPr/>
            </p:nvCxnSpPr>
            <p:spPr bwMode="auto">
              <a:xfrm rot="5400000" flipH="1" flipV="1">
                <a:off x="5550066" y="3679512"/>
                <a:ext cx="3613150" cy="626"/>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sp>
        <p:nvSpPr>
          <p:cNvPr id="169" name="Rectangle 168"/>
          <p:cNvSpPr/>
          <p:nvPr/>
        </p:nvSpPr>
        <p:spPr>
          <a:xfrm>
            <a:off x="248152" y="1699736"/>
            <a:ext cx="1580648" cy="738664"/>
          </a:xfrm>
          <a:prstGeom prst="rect">
            <a:avLst/>
          </a:prstGeom>
          <a:noFill/>
        </p:spPr>
        <p:txBody>
          <a:bodyPr wrap="square">
            <a:spAutoFit/>
          </a:bodyPr>
          <a:lstStyle/>
          <a:p>
            <a:r>
              <a:rPr lang="en-GB" sz="1400" b="1" dirty="0" smtClean="0"/>
              <a:t>biodiversity assessment methodology</a:t>
            </a:r>
            <a:endParaRPr lang="en-US" sz="1400" b="1" dirty="0"/>
          </a:p>
        </p:txBody>
      </p:sp>
      <p:sp>
        <p:nvSpPr>
          <p:cNvPr id="459" name="Rectangle 458"/>
          <p:cNvSpPr/>
          <p:nvPr/>
        </p:nvSpPr>
        <p:spPr bwMode="auto">
          <a:xfrm>
            <a:off x="1662486" y="1786275"/>
            <a:ext cx="623514" cy="389026"/>
          </a:xfrm>
          <a:prstGeom prst="rect">
            <a:avLst/>
          </a:prstGeom>
          <a:solidFill>
            <a:srgbClr val="005000"/>
          </a:solidFill>
          <a:ln w="31750">
            <a:solidFill>
              <a:srgbClr val="FFFFFF"/>
            </a:solidFill>
            <a:miter lim="800000"/>
            <a:headEnd/>
            <a:tailEnd/>
          </a:ln>
        </p:spPr>
        <p:txBody>
          <a:bodyPr rot="10800000" vert="eaVert" rtlCol="0" anchor="ctr"/>
          <a:lstStyle/>
          <a:p>
            <a:pPr indent="-342900" algn="ctr">
              <a:buFont typeface="Calibri" pitchFamily="34" charset="0"/>
              <a:buAutoNum type="arabicPeriod"/>
            </a:pPr>
            <a:endParaRPr lang="en-US" sz="1400" b="1" noProof="1">
              <a:solidFill>
                <a:srgbClr val="FFFFFF"/>
              </a:solidFill>
            </a:endParaRPr>
          </a:p>
        </p:txBody>
      </p:sp>
      <p:sp>
        <p:nvSpPr>
          <p:cNvPr id="174" name="Rectangle 173"/>
          <p:cNvSpPr/>
          <p:nvPr/>
        </p:nvSpPr>
        <p:spPr bwMode="auto">
          <a:xfrm>
            <a:off x="2908200" y="2667000"/>
            <a:ext cx="216000" cy="389026"/>
          </a:xfrm>
          <a:prstGeom prst="rect">
            <a:avLst/>
          </a:prstGeom>
          <a:solidFill>
            <a:srgbClr val="005000"/>
          </a:solidFill>
          <a:ln w="31750">
            <a:solidFill>
              <a:srgbClr val="FFFFFF"/>
            </a:solidFill>
            <a:miter lim="800000"/>
            <a:headEnd/>
            <a:tailEnd/>
          </a:ln>
        </p:spPr>
        <p:txBody>
          <a:bodyPr rot="10800000" vert="eaVert" rtlCol="0" anchor="ctr"/>
          <a:lstStyle/>
          <a:p>
            <a:pPr indent="-342900" algn="ctr">
              <a:buFont typeface="Calibri" pitchFamily="34" charset="0"/>
              <a:buAutoNum type="arabicPeriod"/>
            </a:pPr>
            <a:endParaRPr lang="en-US" sz="1400" b="1" noProof="1">
              <a:solidFill>
                <a:srgbClr val="FFFFFF"/>
              </a:solidFill>
            </a:endParaRPr>
          </a:p>
        </p:txBody>
      </p:sp>
      <p:sp>
        <p:nvSpPr>
          <p:cNvPr id="175" name="Rectangle 174"/>
          <p:cNvSpPr/>
          <p:nvPr/>
        </p:nvSpPr>
        <p:spPr bwMode="auto">
          <a:xfrm>
            <a:off x="3184800" y="3440668"/>
            <a:ext cx="853800" cy="389026"/>
          </a:xfrm>
          <a:prstGeom prst="rect">
            <a:avLst/>
          </a:prstGeom>
          <a:solidFill>
            <a:srgbClr val="005000"/>
          </a:solidFill>
          <a:ln w="31750">
            <a:solidFill>
              <a:srgbClr val="FFFFFF"/>
            </a:solidFill>
            <a:miter lim="800000"/>
            <a:headEnd/>
            <a:tailEnd/>
          </a:ln>
        </p:spPr>
        <p:txBody>
          <a:bodyPr rot="10800000" vert="eaVert" rtlCol="0" anchor="ctr"/>
          <a:lstStyle/>
          <a:p>
            <a:pPr indent="-342900" algn="ctr">
              <a:buFont typeface="Calibri" pitchFamily="34" charset="0"/>
              <a:buAutoNum type="arabicPeriod"/>
            </a:pPr>
            <a:endParaRPr lang="en-US" sz="1400" b="1" noProof="1">
              <a:solidFill>
                <a:srgbClr val="FFFFFF"/>
              </a:solidFill>
            </a:endParaRPr>
          </a:p>
        </p:txBody>
      </p:sp>
      <p:cxnSp>
        <p:nvCxnSpPr>
          <p:cNvPr id="187" name="Lige forbindelse 349"/>
          <p:cNvCxnSpPr/>
          <p:nvPr/>
        </p:nvCxnSpPr>
        <p:spPr bwMode="auto">
          <a:xfrm rot="5400000" flipH="1" flipV="1">
            <a:off x="1729944" y="5690756"/>
            <a:ext cx="720000" cy="1588"/>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8" name="Lige forbindelse 349"/>
          <p:cNvCxnSpPr/>
          <p:nvPr/>
        </p:nvCxnSpPr>
        <p:spPr bwMode="auto">
          <a:xfrm rot="5400000" flipH="1" flipV="1">
            <a:off x="3373006" y="5690756"/>
            <a:ext cx="720000" cy="1588"/>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9" name="Lige forbindelse 349"/>
          <p:cNvCxnSpPr/>
          <p:nvPr/>
        </p:nvCxnSpPr>
        <p:spPr bwMode="auto">
          <a:xfrm rot="5400000" flipH="1" flipV="1">
            <a:off x="5011306" y="5690756"/>
            <a:ext cx="720000" cy="1588"/>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0" name="Lige forbindelse 349"/>
          <p:cNvCxnSpPr/>
          <p:nvPr/>
        </p:nvCxnSpPr>
        <p:spPr bwMode="auto">
          <a:xfrm rot="5400000" flipH="1" flipV="1">
            <a:off x="6655956" y="5690756"/>
            <a:ext cx="720000" cy="1588"/>
          </a:xfrm>
          <a:prstGeom prst="line">
            <a:avLst/>
          </a:prstGeom>
          <a:ln w="6350" cap="flat" cmpd="sng" algn="ctr">
            <a:solidFill>
              <a:schemeClr val="tx2">
                <a:lumMod val="7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2" name="Rektangel 39"/>
          <p:cNvSpPr>
            <a:spLocks noChangeArrowheads="1"/>
          </p:cNvSpPr>
          <p:nvPr/>
        </p:nvSpPr>
        <p:spPr bwMode="auto">
          <a:xfrm>
            <a:off x="1124515" y="5594866"/>
            <a:ext cx="663971" cy="338554"/>
          </a:xfrm>
          <a:prstGeom prst="rect">
            <a:avLst/>
          </a:prstGeom>
          <a:noFill/>
          <a:ln w="9525">
            <a:noFill/>
            <a:miter lim="800000"/>
            <a:headEnd/>
            <a:tailEnd/>
          </a:ln>
        </p:spPr>
        <p:txBody>
          <a:bodyPr wrap="square">
            <a:spAutoFit/>
          </a:bodyPr>
          <a:lstStyle/>
          <a:p>
            <a:pPr algn="ctr"/>
            <a:r>
              <a:rPr lang="en-US" sz="1600" b="1" noProof="1" smtClean="0">
                <a:cs typeface="Arial" charset="0"/>
              </a:rPr>
              <a:t> 2014</a:t>
            </a:r>
            <a:endParaRPr lang="da-DK" sz="1600" b="1" dirty="0"/>
          </a:p>
        </p:txBody>
      </p:sp>
      <p:sp>
        <p:nvSpPr>
          <p:cNvPr id="460" name="Rectangle 459"/>
          <p:cNvSpPr/>
          <p:nvPr/>
        </p:nvSpPr>
        <p:spPr>
          <a:xfrm>
            <a:off x="7467601" y="3733562"/>
            <a:ext cx="1523999" cy="1600438"/>
          </a:xfrm>
          <a:prstGeom prst="rect">
            <a:avLst/>
          </a:prstGeom>
          <a:solidFill>
            <a:schemeClr val="bg1"/>
          </a:solidFill>
        </p:spPr>
        <p:txBody>
          <a:bodyPr wrap="square">
            <a:spAutoFit/>
          </a:bodyPr>
          <a:lstStyle/>
          <a:p>
            <a:r>
              <a:rPr lang="en-GB" sz="1400" dirty="0"/>
              <a:t>total number of </a:t>
            </a:r>
            <a:r>
              <a:rPr lang="en-GB" sz="1400" dirty="0" smtClean="0"/>
              <a:t>plots to reach desired accuracy will </a:t>
            </a:r>
            <a:r>
              <a:rPr lang="en-GB" sz="1400" dirty="0"/>
              <a:t>be </a:t>
            </a:r>
            <a:r>
              <a:rPr lang="en-GB" sz="1400" dirty="0" smtClean="0"/>
              <a:t>decided on </a:t>
            </a:r>
            <a:r>
              <a:rPr lang="en-GB" sz="1400" dirty="0"/>
              <a:t>the basis of experience from pilot phase</a:t>
            </a:r>
            <a:endParaRPr lang="en-US" sz="1400" dirty="0"/>
          </a:p>
        </p:txBody>
      </p:sp>
      <p:sp>
        <p:nvSpPr>
          <p:cNvPr id="193" name="Rectangle 192"/>
          <p:cNvSpPr/>
          <p:nvPr/>
        </p:nvSpPr>
        <p:spPr>
          <a:xfrm>
            <a:off x="3429000" y="2590800"/>
            <a:ext cx="2602087" cy="307777"/>
          </a:xfrm>
          <a:prstGeom prst="rect">
            <a:avLst/>
          </a:prstGeom>
          <a:solidFill>
            <a:schemeClr val="bg1"/>
          </a:solidFill>
        </p:spPr>
        <p:txBody>
          <a:bodyPr wrap="square">
            <a:spAutoFit/>
          </a:bodyPr>
          <a:lstStyle/>
          <a:p>
            <a:r>
              <a:rPr lang="en-GB" sz="1400" dirty="0" smtClean="0"/>
              <a:t>5-10 NFI field teams of 6 people</a:t>
            </a:r>
            <a:endParaRPr lang="en-US" sz="1400" dirty="0"/>
          </a:p>
        </p:txBody>
      </p:sp>
      <p:sp>
        <p:nvSpPr>
          <p:cNvPr id="466" name="Rectangle 465"/>
          <p:cNvSpPr/>
          <p:nvPr/>
        </p:nvSpPr>
        <p:spPr>
          <a:xfrm>
            <a:off x="6014415" y="2590800"/>
            <a:ext cx="2519985" cy="307777"/>
          </a:xfrm>
          <a:prstGeom prst="rect">
            <a:avLst/>
          </a:prstGeom>
          <a:solidFill>
            <a:schemeClr val="bg1"/>
          </a:solidFill>
        </p:spPr>
        <p:txBody>
          <a:bodyPr wrap="none">
            <a:spAutoFit/>
          </a:bodyPr>
          <a:lstStyle/>
          <a:p>
            <a:r>
              <a:rPr lang="en-GB" sz="1400" dirty="0" smtClean="0"/>
              <a:t>5 regions (1-2 teams per region)</a:t>
            </a:r>
            <a:endParaRPr lang="en-US" sz="1400" dirty="0"/>
          </a:p>
        </p:txBody>
      </p:sp>
      <p:sp>
        <p:nvSpPr>
          <p:cNvPr id="467" name="Rectangle 466"/>
          <p:cNvSpPr/>
          <p:nvPr/>
        </p:nvSpPr>
        <p:spPr>
          <a:xfrm>
            <a:off x="4114800" y="2895600"/>
            <a:ext cx="3672929" cy="307777"/>
          </a:xfrm>
          <a:prstGeom prst="rect">
            <a:avLst/>
          </a:prstGeom>
          <a:solidFill>
            <a:schemeClr val="bg1"/>
          </a:solidFill>
        </p:spPr>
        <p:txBody>
          <a:bodyPr wrap="none">
            <a:spAutoFit/>
          </a:bodyPr>
          <a:lstStyle/>
          <a:p>
            <a:r>
              <a:rPr lang="en-US" sz="1400" dirty="0"/>
              <a:t>1 month </a:t>
            </a:r>
            <a:r>
              <a:rPr lang="en-US" sz="1400" dirty="0" smtClean="0"/>
              <a:t>training (approx</a:t>
            </a:r>
            <a:r>
              <a:rPr lang="en-US" sz="1400" dirty="0"/>
              <a:t>. 5 days </a:t>
            </a:r>
            <a:r>
              <a:rPr lang="en-US" sz="1400" dirty="0" smtClean="0"/>
              <a:t>in each region)</a:t>
            </a:r>
            <a:endParaRPr lang="en-US" sz="1400" dirty="0"/>
          </a:p>
        </p:txBody>
      </p:sp>
      <p:sp>
        <p:nvSpPr>
          <p:cNvPr id="92" name="Rectangle 91"/>
          <p:cNvSpPr/>
          <p:nvPr/>
        </p:nvSpPr>
        <p:spPr>
          <a:xfrm>
            <a:off x="2438400" y="1828800"/>
            <a:ext cx="2473842" cy="307777"/>
          </a:xfrm>
          <a:prstGeom prst="rect">
            <a:avLst/>
          </a:prstGeom>
          <a:solidFill>
            <a:schemeClr val="bg1"/>
          </a:solidFill>
        </p:spPr>
        <p:txBody>
          <a:bodyPr wrap="none">
            <a:spAutoFit/>
          </a:bodyPr>
          <a:lstStyle/>
          <a:p>
            <a:r>
              <a:rPr lang="en-GB" sz="1400" dirty="0" smtClean="0">
                <a:solidFill>
                  <a:srgbClr val="000000"/>
                </a:solidFill>
              </a:rPr>
              <a:t>PNGFA, </a:t>
            </a:r>
            <a:r>
              <a:rPr lang="en-GB" sz="1400" dirty="0" err="1" smtClean="0">
                <a:solidFill>
                  <a:srgbClr val="000000"/>
                </a:solidFill>
              </a:rPr>
              <a:t>Sapienza</a:t>
            </a:r>
            <a:r>
              <a:rPr lang="en-GB" sz="1400" dirty="0" smtClean="0">
                <a:solidFill>
                  <a:srgbClr val="000000"/>
                </a:solidFill>
              </a:rPr>
              <a:t>, UQ, </a:t>
            </a:r>
            <a:r>
              <a:rPr lang="en-GB" sz="1400" dirty="0" err="1" smtClean="0">
                <a:solidFill>
                  <a:srgbClr val="000000"/>
                </a:solidFill>
              </a:rPr>
              <a:t>Binatang</a:t>
            </a:r>
            <a:endParaRPr lang="en-US" sz="1400" dirty="0">
              <a:solidFill>
                <a:srgbClr val="000000"/>
              </a:solidFill>
            </a:endParaRPr>
          </a:p>
        </p:txBody>
      </p:sp>
      <p:sp>
        <p:nvSpPr>
          <p:cNvPr id="181" name="Rectangle 180"/>
          <p:cNvSpPr/>
          <p:nvPr/>
        </p:nvSpPr>
        <p:spPr bwMode="auto">
          <a:xfrm>
            <a:off x="4038600" y="4411574"/>
            <a:ext cx="3292200" cy="389026"/>
          </a:xfrm>
          <a:prstGeom prst="rect">
            <a:avLst/>
          </a:prstGeom>
          <a:solidFill>
            <a:srgbClr val="005000"/>
          </a:solidFill>
          <a:ln w="31750">
            <a:solidFill>
              <a:srgbClr val="FFFFFF"/>
            </a:solidFill>
            <a:miter lim="800000"/>
            <a:headEnd/>
            <a:tailEnd/>
          </a:ln>
        </p:spPr>
        <p:txBody>
          <a:bodyPr rot="10800000" vert="eaVert" rtlCol="0" anchor="ctr"/>
          <a:lstStyle/>
          <a:p>
            <a:pPr indent="-342900" algn="ctr">
              <a:buFont typeface="Calibri" pitchFamily="34" charset="0"/>
              <a:buAutoNum type="arabicPeriod"/>
            </a:pPr>
            <a:endParaRPr lang="en-US" sz="1400" b="1" noProof="1">
              <a:solidFill>
                <a:srgbClr val="FFFFFF"/>
              </a:solidFill>
            </a:endParaRPr>
          </a:p>
        </p:txBody>
      </p:sp>
      <p:sp>
        <p:nvSpPr>
          <p:cNvPr id="96" name="Rectangle 95"/>
          <p:cNvSpPr/>
          <p:nvPr/>
        </p:nvSpPr>
        <p:spPr>
          <a:xfrm>
            <a:off x="4267200" y="3502223"/>
            <a:ext cx="1468947" cy="307777"/>
          </a:xfrm>
          <a:prstGeom prst="rect">
            <a:avLst/>
          </a:prstGeom>
          <a:solidFill>
            <a:schemeClr val="bg1"/>
          </a:solidFill>
        </p:spPr>
        <p:txBody>
          <a:bodyPr wrap="none">
            <a:spAutoFit/>
          </a:bodyPr>
          <a:lstStyle/>
          <a:p>
            <a:r>
              <a:rPr lang="en-US" sz="1400" dirty="0" smtClean="0"/>
              <a:t>6 months approx.</a:t>
            </a:r>
            <a:endParaRPr lang="en-US" sz="1400" dirty="0"/>
          </a:p>
        </p:txBody>
      </p:sp>
    </p:spTree>
    <p:extLst>
      <p:ext uri="{BB962C8B-B14F-4D97-AF65-F5344CB8AC3E}">
        <p14:creationId xmlns:p14="http://schemas.microsoft.com/office/powerpoint/2010/main" val="878276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Rectangle 452"/>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smtClean="0">
                <a:solidFill>
                  <a:srgbClr val="FFFFFF"/>
                </a:solidFill>
                <a:ea typeface="ＭＳ Ｐゴシック" pitchFamily="-109" charset="-128"/>
              </a:rPr>
              <a:t>z</a:t>
            </a:r>
            <a:endParaRPr lang="en-US" sz="1800">
              <a:solidFill>
                <a:srgbClr val="FFFFFF"/>
              </a:solidFill>
              <a:ea typeface="ＭＳ Ｐゴシック" pitchFamily="-109" charset="-128"/>
            </a:endParaRPr>
          </a:p>
        </p:txBody>
      </p:sp>
      <p:sp>
        <p:nvSpPr>
          <p:cNvPr id="40" name="Rectangle 39"/>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15364" name="TextBox 43"/>
          <p:cNvSpPr txBox="1">
            <a:spLocks noChangeArrowheads="1"/>
          </p:cNvSpPr>
          <p:nvPr/>
        </p:nvSpPr>
        <p:spPr bwMode="auto">
          <a:xfrm>
            <a:off x="314325" y="892175"/>
            <a:ext cx="1816100" cy="338554"/>
          </a:xfrm>
          <a:prstGeom prst="rect">
            <a:avLst/>
          </a:prstGeom>
          <a:noFill/>
          <a:ln w="9525">
            <a:noFill/>
            <a:miter lim="800000"/>
            <a:headEnd/>
            <a:tailEnd/>
          </a:ln>
        </p:spPr>
        <p:txBody>
          <a:bodyPr>
            <a:spAutoFit/>
          </a:bodyPr>
          <a:lstStyle/>
          <a:p>
            <a:r>
              <a:rPr lang="en-US" sz="1600" b="1" dirty="0">
                <a:solidFill>
                  <a:schemeClr val="bg1"/>
                </a:solidFill>
              </a:rPr>
              <a:t>a</a:t>
            </a:r>
            <a:r>
              <a:rPr lang="en-US" sz="1600" b="1" dirty="0" smtClean="0">
                <a:solidFill>
                  <a:schemeClr val="bg1"/>
                </a:solidFill>
              </a:rPr>
              <a:t>n overview</a:t>
            </a:r>
            <a:endParaRPr lang="en-US" sz="1600" b="1" dirty="0">
              <a:solidFill>
                <a:schemeClr val="bg1"/>
              </a:solidFill>
            </a:endParaRPr>
          </a:p>
        </p:txBody>
      </p:sp>
      <p:pic>
        <p:nvPicPr>
          <p:cNvPr id="15368" name="Picture 25" descr="alberalsol"/>
          <p:cNvPicPr>
            <a:picLocks noChangeAspect="1" noChangeArrowheads="1"/>
          </p:cNvPicPr>
          <p:nvPr/>
        </p:nvPicPr>
        <p:blipFill>
          <a:blip r:embed="rId2" cstate="print"/>
          <a:srcRect l="-78" t="18675" r="26610" b="31006"/>
          <a:stretch>
            <a:fillRect/>
          </a:stretch>
        </p:blipFill>
        <p:spPr bwMode="auto">
          <a:xfrm>
            <a:off x="6459538" y="0"/>
            <a:ext cx="2684462" cy="1231900"/>
          </a:xfrm>
          <a:prstGeom prst="rect">
            <a:avLst/>
          </a:prstGeom>
          <a:noFill/>
          <a:ln w="9525">
            <a:noFill/>
            <a:miter lim="800000"/>
            <a:headEnd/>
            <a:tailEnd/>
          </a:ln>
        </p:spPr>
      </p:pic>
      <p:sp>
        <p:nvSpPr>
          <p:cNvPr id="15369" name="TextBox 54"/>
          <p:cNvSpPr txBox="1">
            <a:spLocks noChangeArrowheads="1"/>
          </p:cNvSpPr>
          <p:nvPr/>
        </p:nvSpPr>
        <p:spPr bwMode="auto">
          <a:xfrm>
            <a:off x="314324" y="304800"/>
            <a:ext cx="5857876" cy="400110"/>
          </a:xfrm>
          <a:prstGeom prst="rect">
            <a:avLst/>
          </a:prstGeom>
          <a:noFill/>
          <a:ln w="9525">
            <a:noFill/>
            <a:miter lim="800000"/>
            <a:headEnd/>
            <a:tailEnd/>
          </a:ln>
        </p:spPr>
        <p:txBody>
          <a:bodyPr wrap="square">
            <a:spAutoFit/>
          </a:bodyPr>
          <a:lstStyle/>
          <a:p>
            <a:r>
              <a:rPr lang="en-GB" sz="2000" b="1" dirty="0" smtClean="0">
                <a:solidFill>
                  <a:srgbClr val="262626"/>
                </a:solidFill>
              </a:rPr>
              <a:t>A project of the Mountain Partnership</a:t>
            </a:r>
            <a:endParaRPr lang="en-GB" sz="2000" b="1" dirty="0">
              <a:solidFill>
                <a:srgbClr val="262626"/>
              </a:solidFill>
            </a:endParaRPr>
          </a:p>
        </p:txBody>
      </p:sp>
      <p:sp>
        <p:nvSpPr>
          <p:cNvPr id="18" name="Rectangle 17"/>
          <p:cNvSpPr/>
          <p:nvPr/>
        </p:nvSpPr>
        <p:spPr>
          <a:xfrm>
            <a:off x="487461" y="2819400"/>
            <a:ext cx="8028783" cy="1200329"/>
          </a:xfrm>
          <a:prstGeom prst="rect">
            <a:avLst/>
          </a:prstGeom>
        </p:spPr>
        <p:txBody>
          <a:bodyPr wrap="square">
            <a:spAutoFit/>
          </a:bodyPr>
          <a:lstStyle/>
          <a:p>
            <a:r>
              <a:rPr lang="en-US" sz="1800" dirty="0" smtClean="0"/>
              <a:t>It’s part of a project called “</a:t>
            </a:r>
            <a:r>
              <a:rPr lang="en-US" sz="1800" i="1" dirty="0" smtClean="0"/>
              <a:t>Climate Change and Mountain Forests</a:t>
            </a:r>
            <a:r>
              <a:rPr lang="en-US" sz="1800" dirty="0" smtClean="0"/>
              <a:t>” financially supported by the Italian Development Agency and implemented by </a:t>
            </a:r>
            <a:r>
              <a:rPr lang="en-US" sz="1800" b="1" dirty="0" smtClean="0"/>
              <a:t>FAO</a:t>
            </a:r>
            <a:r>
              <a:rPr lang="en-US" sz="1800" dirty="0" smtClean="0"/>
              <a:t> in the framework of the activities of the </a:t>
            </a:r>
            <a:r>
              <a:rPr lang="en-US" sz="1800" b="1" dirty="0" smtClean="0"/>
              <a:t>Mountain Partnership,</a:t>
            </a:r>
            <a:r>
              <a:rPr lang="en-US" sz="1800" dirty="0" smtClean="0"/>
              <a:t> in cooperation with the </a:t>
            </a:r>
            <a:r>
              <a:rPr lang="en-US" sz="1800" b="1" dirty="0" smtClean="0"/>
              <a:t>Global Island Partnership </a:t>
            </a:r>
            <a:r>
              <a:rPr lang="en-US" sz="1800" dirty="0" smtClean="0"/>
              <a:t>(</a:t>
            </a:r>
            <a:r>
              <a:rPr lang="en-US" sz="1800" i="1" dirty="0" smtClean="0"/>
              <a:t>glispa.org</a:t>
            </a:r>
            <a:r>
              <a:rPr lang="en-US" sz="1800" dirty="0" smtClean="0"/>
              <a:t>)</a:t>
            </a:r>
            <a:endParaRPr lang="en-US" sz="18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86" r="938" b="1730"/>
          <a:stretch/>
        </p:blipFill>
        <p:spPr bwMode="auto">
          <a:xfrm>
            <a:off x="563664" y="4275826"/>
            <a:ext cx="2553192"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a:spLocks noChangeArrowheads="1"/>
          </p:cNvSpPr>
          <p:nvPr/>
        </p:nvSpPr>
        <p:spPr bwMode="auto">
          <a:xfrm>
            <a:off x="3134400" y="4267200"/>
            <a:ext cx="5400000" cy="1800000"/>
          </a:xfrm>
          <a:prstGeom prst="rect">
            <a:avLst/>
          </a:prstGeom>
          <a:solidFill>
            <a:srgbClr val="0000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12" name="TextBox 11"/>
          <p:cNvSpPr txBox="1"/>
          <p:nvPr/>
        </p:nvSpPr>
        <p:spPr>
          <a:xfrm>
            <a:off x="3124200" y="4280118"/>
            <a:ext cx="5392044" cy="1800000"/>
          </a:xfrm>
          <a:prstGeom prst="rect">
            <a:avLst/>
          </a:prstGeom>
          <a:solidFill>
            <a:srgbClr val="003300"/>
          </a:solidFill>
          <a:ln w="9525" algn="ctr">
            <a:noFill/>
            <a:miter lim="800000"/>
            <a:headEnd/>
            <a:tailEnd/>
          </a:ln>
        </p:spPr>
        <p:txBody>
          <a:bodyPr anchor="ctr"/>
          <a:lstStyle>
            <a:defPPr>
              <a:defRPr lang="en-US"/>
            </a:defPPr>
            <a:lvl1pPr algn="ctr">
              <a:defRPr sz="1800">
                <a:solidFill>
                  <a:srgbClr val="FFFFFF"/>
                </a:solidFill>
                <a:latin typeface="+mn-lt"/>
                <a:ea typeface="ＭＳ Ｐゴシック" pitchFamily="-109" charset="-128"/>
              </a:defRPr>
            </a:lvl1pPr>
          </a:lstStyle>
          <a:p>
            <a:r>
              <a:rPr lang="en-US" sz="1400" b="1" dirty="0"/>
              <a:t>The Mountain Partnership is a United Nations voluntary alliance </a:t>
            </a:r>
            <a:r>
              <a:rPr lang="en-US" sz="1400" dirty="0"/>
              <a:t>that brings members together to work towards a common goal: improving the lives of mountain peoples and protecting mountain environments around the world.  The Mountain Partnership has over 200 members from governments, </a:t>
            </a:r>
            <a:r>
              <a:rPr lang="en-US" sz="1400" dirty="0" smtClean="0"/>
              <a:t>intergovernmental organizations</a:t>
            </a:r>
            <a:r>
              <a:rPr lang="en-US" sz="1400" dirty="0"/>
              <a:t>, civil </a:t>
            </a:r>
            <a:r>
              <a:rPr lang="en-US" sz="1400" dirty="0" smtClean="0"/>
              <a:t>society, research institutions </a:t>
            </a:r>
            <a:r>
              <a:rPr lang="en-US" sz="1400" dirty="0"/>
              <a:t>and the private sector.  </a:t>
            </a:r>
            <a:endParaRPr lang="en-US" sz="1400" dirty="0" smtClean="0"/>
          </a:p>
          <a:p>
            <a:r>
              <a:rPr lang="en-US" sz="1400" dirty="0" smtClean="0"/>
              <a:t>MP </a:t>
            </a:r>
            <a:r>
              <a:rPr lang="en-US" sz="1400" dirty="0"/>
              <a:t>Secretariat is hosted by FAO HQ in Rome. </a:t>
            </a:r>
          </a:p>
          <a:p>
            <a:endParaRPr lang="en-US" sz="600" dirty="0"/>
          </a:p>
          <a:p>
            <a:r>
              <a:rPr lang="en-US" sz="1400" i="1" dirty="0"/>
              <a:t>mountainpartnership.org </a:t>
            </a:r>
          </a:p>
        </p:txBody>
      </p:sp>
      <p:sp>
        <p:nvSpPr>
          <p:cNvPr id="16" name="Rectangle 15"/>
          <p:cNvSpPr/>
          <p:nvPr/>
        </p:nvSpPr>
        <p:spPr>
          <a:xfrm>
            <a:off x="609600" y="1600200"/>
            <a:ext cx="7343775" cy="923330"/>
          </a:xfrm>
          <a:prstGeom prst="rect">
            <a:avLst/>
          </a:prstGeom>
          <a:solidFill>
            <a:schemeClr val="bg1">
              <a:lumMod val="95000"/>
            </a:schemeClr>
          </a:solidFill>
          <a:ln>
            <a:noFill/>
          </a:ln>
        </p:spPr>
        <p:txBody>
          <a:bodyPr>
            <a:spAutoFit/>
          </a:bodyPr>
          <a:lstStyle/>
          <a:p>
            <a:pPr fontAlgn="auto">
              <a:spcBef>
                <a:spcPts val="0"/>
              </a:spcBef>
              <a:spcAft>
                <a:spcPts val="0"/>
              </a:spcAft>
              <a:defRPr/>
            </a:pPr>
            <a:r>
              <a:rPr lang="en-US" sz="1800" b="1" dirty="0"/>
              <a:t>Aim: </a:t>
            </a:r>
          </a:p>
          <a:p>
            <a:pPr fontAlgn="auto">
              <a:spcBef>
                <a:spcPts val="0"/>
              </a:spcBef>
              <a:spcAft>
                <a:spcPts val="0"/>
              </a:spcAft>
              <a:defRPr/>
            </a:pPr>
            <a:r>
              <a:rPr lang="en-GB" sz="1800" b="1" dirty="0"/>
              <a:t>To </a:t>
            </a:r>
            <a:r>
              <a:rPr lang="en-GB" sz="1800" b="1" dirty="0" smtClean="0"/>
              <a:t>support the development of </a:t>
            </a:r>
            <a:r>
              <a:rPr lang="en-GB" sz="1800" b="1" dirty="0"/>
              <a:t>a methodology for biodiversity assessment </a:t>
            </a:r>
            <a:r>
              <a:rPr lang="en-GB" sz="1800" b="1" dirty="0" smtClean="0"/>
              <a:t>to integrate the </a:t>
            </a:r>
            <a:r>
              <a:rPr lang="en-GB" sz="1800" b="1" dirty="0"/>
              <a:t>design of </a:t>
            </a:r>
            <a:r>
              <a:rPr lang="en-GB" sz="1800" b="1" dirty="0" smtClean="0"/>
              <a:t>PNG’s Multipurpose National Forest Inventory</a:t>
            </a:r>
            <a:endParaRPr lang="en-US" sz="1800" b="1" dirty="0"/>
          </a:p>
        </p:txBody>
      </p:sp>
    </p:spTree>
    <p:extLst>
      <p:ext uri="{BB962C8B-B14F-4D97-AF65-F5344CB8AC3E}">
        <p14:creationId xmlns:p14="http://schemas.microsoft.com/office/powerpoint/2010/main" val="18443445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2" descr="alberalsol"/>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15000" contrast="5000"/>
                    </a14:imgEffect>
                  </a14:imgLayer>
                </a14:imgProps>
              </a:ext>
            </a:extLst>
          </a:blip>
          <a:srcRect l="-78" r="44336" b="64289"/>
          <a:stretch/>
        </p:blipFill>
        <p:spPr bwMode="auto">
          <a:xfrm>
            <a:off x="-20638" y="-7938"/>
            <a:ext cx="9164638" cy="3930651"/>
          </a:xfrm>
          <a:prstGeom prst="rect">
            <a:avLst/>
          </a:prstGeom>
          <a:noFill/>
          <a:ln w="9525">
            <a:noFill/>
            <a:miter lim="800000"/>
            <a:headEnd/>
            <a:tailEnd/>
          </a:ln>
        </p:spPr>
      </p:pic>
      <p:sp>
        <p:nvSpPr>
          <p:cNvPr id="10" name="Rectangle 9"/>
          <p:cNvSpPr>
            <a:spLocks noChangeArrowheads="1"/>
          </p:cNvSpPr>
          <p:nvPr/>
        </p:nvSpPr>
        <p:spPr bwMode="auto">
          <a:xfrm>
            <a:off x="0" y="3922713"/>
            <a:ext cx="9144000" cy="357187"/>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35844" name="TextBox 1"/>
          <p:cNvSpPr txBox="1">
            <a:spLocks noChangeArrowheads="1"/>
          </p:cNvSpPr>
          <p:nvPr/>
        </p:nvSpPr>
        <p:spPr bwMode="auto">
          <a:xfrm>
            <a:off x="0" y="4724400"/>
            <a:ext cx="9144000" cy="701675"/>
          </a:xfrm>
          <a:prstGeom prst="rect">
            <a:avLst/>
          </a:prstGeom>
          <a:noFill/>
          <a:ln w="9525">
            <a:noFill/>
            <a:miter lim="800000"/>
            <a:headEnd/>
            <a:tailEnd/>
          </a:ln>
        </p:spPr>
        <p:txBody>
          <a:bodyPr>
            <a:spAutoFit/>
          </a:bodyPr>
          <a:lstStyle/>
          <a:p>
            <a:pPr algn="ctr"/>
            <a:r>
              <a:rPr lang="nb-NO" sz="4000" b="1" i="1" dirty="0" err="1">
                <a:solidFill>
                  <a:srgbClr val="008000"/>
                </a:solidFill>
                <a:latin typeface="Georgia" pitchFamily="18" charset="0"/>
              </a:rPr>
              <a:t>thank</a:t>
            </a:r>
            <a:r>
              <a:rPr lang="nb-NO" sz="4000" b="1" i="1" dirty="0">
                <a:solidFill>
                  <a:srgbClr val="008000"/>
                </a:solidFill>
                <a:latin typeface="Georgia" pitchFamily="18" charset="0"/>
              </a:rPr>
              <a:t> </a:t>
            </a:r>
            <a:r>
              <a:rPr lang="nb-NO" sz="4000" b="1" i="1" dirty="0" err="1" smtClean="0">
                <a:solidFill>
                  <a:srgbClr val="006600"/>
                </a:solidFill>
                <a:latin typeface="Georgia" pitchFamily="18" charset="0"/>
              </a:rPr>
              <a:t>you</a:t>
            </a:r>
            <a:endParaRPr lang="nb-NO" sz="4000" b="1" i="1" dirty="0">
              <a:solidFill>
                <a:srgbClr val="CC6600"/>
              </a:solidFill>
              <a:latin typeface="Georgia" pitchFamily="18" charset="0"/>
            </a:endParaRPr>
          </a:p>
        </p:txBody>
      </p:sp>
      <p:pic>
        <p:nvPicPr>
          <p:cNvPr id="8" name="Picture 20" descr="FAO_10mm_black"/>
          <p:cNvPicPr>
            <a:picLocks noChangeAspect="1" noChangeArrowheads="1"/>
          </p:cNvPicPr>
          <p:nvPr/>
        </p:nvPicPr>
        <p:blipFill>
          <a:blip r:embed="rId4" cstate="print"/>
          <a:srcRect/>
          <a:stretch>
            <a:fillRect/>
          </a:stretch>
        </p:blipFill>
        <p:spPr bwMode="auto">
          <a:xfrm>
            <a:off x="8077202" y="5867400"/>
            <a:ext cx="720000" cy="720000"/>
          </a:xfrm>
          <a:prstGeom prst="rect">
            <a:avLst/>
          </a:prstGeom>
          <a:noFill/>
          <a:ln w="9525">
            <a:noFill/>
            <a:miter lim="800000"/>
            <a:headEnd/>
            <a:tailEnd/>
          </a:ln>
        </p:spPr>
      </p:pic>
      <p:pic>
        <p:nvPicPr>
          <p:cNvPr id="9" name="Picture 4" descr="http://www.mountainpartnership.org/fileadmin/templates/mountain_partnership/images/MP_logo_e.gif"/>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24000"/>
                    </a14:imgEffect>
                  </a14:imgLayer>
                </a14:imgProps>
              </a:ext>
              <a:ext uri="{28A0092B-C50C-407E-A947-70E740481C1C}">
                <a14:useLocalDpi xmlns:a14="http://schemas.microsoft.com/office/drawing/2010/main" val="0"/>
              </a:ext>
            </a:extLst>
          </a:blip>
          <a:srcRect/>
          <a:stretch>
            <a:fillRect/>
          </a:stretch>
        </p:blipFill>
        <p:spPr bwMode="auto">
          <a:xfrm>
            <a:off x="381000" y="5867400"/>
            <a:ext cx="1912220" cy="720000"/>
          </a:xfrm>
          <a:prstGeom prst="round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12828" b="17193"/>
          <a:stretch/>
        </p:blipFill>
        <p:spPr bwMode="auto">
          <a:xfrm>
            <a:off x="3819795" y="5964600"/>
            <a:ext cx="1971405" cy="512400"/>
          </a:xfrm>
          <a:prstGeom prst="roundRect">
            <a:avLst>
              <a:gd name="adj" fmla="val 16667"/>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810488" y="4429126"/>
            <a:ext cx="1703933" cy="1550597"/>
            <a:chOff x="6810488" y="4429126"/>
            <a:chExt cx="1703933" cy="1550597"/>
          </a:xfrm>
        </p:grpSpPr>
        <p:sp>
          <p:nvSpPr>
            <p:cNvPr id="44" name="Højrepil 49"/>
            <p:cNvSpPr>
              <a:spLocks noChangeArrowheads="1"/>
            </p:cNvSpPr>
            <p:nvPr/>
          </p:nvSpPr>
          <p:spPr bwMode="auto">
            <a:xfrm rot="10800000">
              <a:off x="6810488" y="4963848"/>
              <a:ext cx="321347" cy="501524"/>
            </a:xfrm>
            <a:prstGeom prst="rightArrow">
              <a:avLst>
                <a:gd name="adj1" fmla="val 100000"/>
                <a:gd name="adj2" fmla="val 50000"/>
              </a:avLst>
            </a:prstGeom>
            <a:solidFill>
              <a:srgbClr val="003300"/>
            </a:solidFill>
            <a:ln w="31750">
              <a:solidFill>
                <a:srgbClr val="FFFFFF"/>
              </a:solidFill>
              <a:miter lim="800000"/>
              <a:headEnd/>
              <a:tailEnd/>
            </a:ln>
          </p:spPr>
          <p:txBody>
            <a:bodyPr rot="10800000" vert="eaVert" anchor="ctr"/>
            <a:lstStyle/>
            <a:p>
              <a:pPr indent="-342900" algn="ctr">
                <a:buFont typeface="Calibri" pitchFamily="34" charset="0"/>
                <a:buAutoNum type="arabicPeriod"/>
              </a:pPr>
              <a:endParaRPr lang="en-US" sz="1400" b="1" noProof="1">
                <a:solidFill>
                  <a:srgbClr val="FFFFFF"/>
                </a:solidFill>
              </a:endParaRPr>
            </a:p>
          </p:txBody>
        </p:sp>
        <p:sp>
          <p:nvSpPr>
            <p:cNvPr id="45" name="Rektangel 50"/>
            <p:cNvSpPr>
              <a:spLocks noChangeArrowheads="1"/>
            </p:cNvSpPr>
            <p:nvPr/>
          </p:nvSpPr>
          <p:spPr bwMode="auto">
            <a:xfrm rot="5400000">
              <a:off x="7012841" y="4478143"/>
              <a:ext cx="1550597" cy="1452563"/>
            </a:xfrm>
            <a:prstGeom prst="rect">
              <a:avLst/>
            </a:prstGeom>
            <a:solidFill>
              <a:srgbClr val="003300"/>
            </a:solidFill>
            <a:ln w="9525">
              <a:noFill/>
              <a:miter lim="800000"/>
              <a:headEnd/>
              <a:tailEnd/>
            </a:ln>
          </p:spPr>
          <p:txBody>
            <a:bodyPr rot="10800000" vert="eaVert" anchor="ctr"/>
            <a:lstStyle/>
            <a:p>
              <a:pPr indent="-342900" algn="ctr">
                <a:buFont typeface="Calibri" pitchFamily="34" charset="0"/>
                <a:buAutoNum type="arabicPeriod"/>
              </a:pPr>
              <a:endParaRPr lang="en-US" sz="1400" b="1" noProof="1">
                <a:solidFill>
                  <a:srgbClr val="FFFFFF"/>
                </a:solidFill>
              </a:endParaRPr>
            </a:p>
          </p:txBody>
        </p:sp>
      </p:grpSp>
      <p:grpSp>
        <p:nvGrpSpPr>
          <p:cNvPr id="19" name="Group 18"/>
          <p:cNvGrpSpPr/>
          <p:nvPr/>
        </p:nvGrpSpPr>
        <p:grpSpPr>
          <a:xfrm>
            <a:off x="7060269" y="3086307"/>
            <a:ext cx="1452563" cy="1557413"/>
            <a:chOff x="7060269" y="3086307"/>
            <a:chExt cx="1452563" cy="1557413"/>
          </a:xfrm>
        </p:grpSpPr>
        <p:sp>
          <p:nvSpPr>
            <p:cNvPr id="41" name="Højrepil 49"/>
            <p:cNvSpPr>
              <a:spLocks noChangeArrowheads="1"/>
            </p:cNvSpPr>
            <p:nvPr/>
          </p:nvSpPr>
          <p:spPr bwMode="auto">
            <a:xfrm rot="5400000">
              <a:off x="7611018" y="4232285"/>
              <a:ext cx="321347" cy="501524"/>
            </a:xfrm>
            <a:prstGeom prst="rightArrow">
              <a:avLst>
                <a:gd name="adj1" fmla="val 100000"/>
                <a:gd name="adj2" fmla="val 50000"/>
              </a:avLst>
            </a:prstGeom>
            <a:solidFill>
              <a:srgbClr val="003300"/>
            </a:solidFill>
            <a:ln w="31750">
              <a:solidFill>
                <a:srgbClr val="FFFFFF"/>
              </a:solidFill>
              <a:miter lim="800000"/>
              <a:headEnd/>
              <a:tailEnd/>
            </a:ln>
          </p:spPr>
          <p:txBody>
            <a:bodyPr rot="10800000" vert="eaVert" anchor="ctr"/>
            <a:lstStyle/>
            <a:p>
              <a:pPr indent="-342900" algn="ctr">
                <a:buFont typeface="Calibri" pitchFamily="34" charset="0"/>
                <a:buAutoNum type="arabicPeriod"/>
              </a:pPr>
              <a:endParaRPr lang="en-US" sz="1400" b="1" noProof="1">
                <a:solidFill>
                  <a:srgbClr val="FFFFFF"/>
                </a:solidFill>
              </a:endParaRPr>
            </a:p>
          </p:txBody>
        </p:sp>
        <p:sp>
          <p:nvSpPr>
            <p:cNvPr id="42" name="Rektangel 50"/>
            <p:cNvSpPr>
              <a:spLocks noChangeArrowheads="1"/>
            </p:cNvSpPr>
            <p:nvPr/>
          </p:nvSpPr>
          <p:spPr bwMode="auto">
            <a:xfrm rot="5400000">
              <a:off x="7129429" y="3017147"/>
              <a:ext cx="1314243" cy="1452563"/>
            </a:xfrm>
            <a:prstGeom prst="rect">
              <a:avLst/>
            </a:prstGeom>
            <a:solidFill>
              <a:srgbClr val="003300"/>
            </a:solidFill>
            <a:ln w="9525">
              <a:noFill/>
              <a:miter lim="800000"/>
              <a:headEnd/>
              <a:tailEnd/>
            </a:ln>
          </p:spPr>
          <p:txBody>
            <a:bodyPr rot="10800000" vert="eaVert" anchor="ctr"/>
            <a:lstStyle/>
            <a:p>
              <a:pPr indent="-342900" algn="ctr">
                <a:buFont typeface="Calibri" pitchFamily="34" charset="0"/>
                <a:buAutoNum type="arabicPeriod"/>
              </a:pPr>
              <a:endParaRPr lang="en-US" sz="1400" b="1" noProof="1">
                <a:solidFill>
                  <a:srgbClr val="FFFFFF"/>
                </a:solidFill>
              </a:endParaRPr>
            </a:p>
          </p:txBody>
        </p:sp>
      </p:grpSp>
      <p:sp>
        <p:nvSpPr>
          <p:cNvPr id="40" name="Rectangle 39"/>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pic>
        <p:nvPicPr>
          <p:cNvPr id="15368" name="Picture 25" descr="alberalsol"/>
          <p:cNvPicPr>
            <a:picLocks noChangeAspect="1" noChangeArrowheads="1"/>
          </p:cNvPicPr>
          <p:nvPr/>
        </p:nvPicPr>
        <p:blipFill>
          <a:blip r:embed="rId2" cstate="print"/>
          <a:srcRect l="-78" t="18675" r="26610" b="31006"/>
          <a:stretch>
            <a:fillRect/>
          </a:stretch>
        </p:blipFill>
        <p:spPr bwMode="auto">
          <a:xfrm>
            <a:off x="6459538" y="0"/>
            <a:ext cx="2684462" cy="1231900"/>
          </a:xfrm>
          <a:prstGeom prst="rect">
            <a:avLst/>
          </a:prstGeom>
          <a:noFill/>
          <a:ln w="9525">
            <a:noFill/>
            <a:miter lim="800000"/>
            <a:headEnd/>
            <a:tailEnd/>
          </a:ln>
        </p:spPr>
      </p:pic>
      <p:sp>
        <p:nvSpPr>
          <p:cNvPr id="15369" name="TextBox 54"/>
          <p:cNvSpPr txBox="1">
            <a:spLocks noChangeArrowheads="1"/>
          </p:cNvSpPr>
          <p:nvPr/>
        </p:nvSpPr>
        <p:spPr bwMode="auto">
          <a:xfrm>
            <a:off x="314325" y="304800"/>
            <a:ext cx="2514600" cy="400110"/>
          </a:xfrm>
          <a:prstGeom prst="rect">
            <a:avLst/>
          </a:prstGeom>
          <a:noFill/>
          <a:ln w="9525">
            <a:noFill/>
            <a:miter lim="800000"/>
            <a:headEnd/>
            <a:tailEnd/>
          </a:ln>
        </p:spPr>
        <p:txBody>
          <a:bodyPr>
            <a:spAutoFit/>
          </a:bodyPr>
          <a:lstStyle/>
          <a:p>
            <a:r>
              <a:rPr lang="en-GB" sz="2000" b="1" dirty="0" smtClean="0">
                <a:solidFill>
                  <a:srgbClr val="262626"/>
                </a:solidFill>
              </a:rPr>
              <a:t>Background</a:t>
            </a:r>
            <a:endParaRPr lang="en-GB" sz="2000" b="1" dirty="0">
              <a:solidFill>
                <a:srgbClr val="262626"/>
              </a:solidFill>
            </a:endParaRPr>
          </a:p>
        </p:txBody>
      </p:sp>
      <p:sp>
        <p:nvSpPr>
          <p:cNvPr id="3" name="Rectangle 2"/>
          <p:cNvSpPr/>
          <p:nvPr/>
        </p:nvSpPr>
        <p:spPr>
          <a:xfrm>
            <a:off x="381000" y="1619071"/>
            <a:ext cx="6324600" cy="1200329"/>
          </a:xfrm>
          <a:prstGeom prst="rect">
            <a:avLst/>
          </a:prstGeom>
        </p:spPr>
        <p:txBody>
          <a:bodyPr wrap="square">
            <a:spAutoFit/>
          </a:bodyPr>
          <a:lstStyle/>
          <a:p>
            <a:r>
              <a:rPr lang="en-US" sz="1800" b="1" dirty="0"/>
              <a:t>PNG’s first</a:t>
            </a:r>
            <a:r>
              <a:rPr lang="en-US" sz="1800" dirty="0"/>
              <a:t> </a:t>
            </a:r>
            <a:r>
              <a:rPr lang="en-US" sz="1800" b="1" dirty="0"/>
              <a:t>multipurpose National Forest Inventory (NFI)</a:t>
            </a:r>
            <a:endParaRPr lang="en-US" sz="1800" dirty="0"/>
          </a:p>
          <a:p>
            <a:r>
              <a:rPr lang="en-US" sz="1800" dirty="0" smtClean="0"/>
              <a:t>a </a:t>
            </a:r>
            <a:r>
              <a:rPr lang="en-US" sz="1800" dirty="0"/>
              <a:t>key element for the </a:t>
            </a:r>
            <a:r>
              <a:rPr lang="en-US" sz="1800" b="1" dirty="0"/>
              <a:t>National Forest Monitoring System </a:t>
            </a:r>
            <a:r>
              <a:rPr lang="en-US" sz="1800" dirty="0"/>
              <a:t>that PNG is required to establish in order to participate in the expected </a:t>
            </a:r>
            <a:r>
              <a:rPr lang="en-US" sz="1800" b="1" dirty="0" smtClean="0"/>
              <a:t>REDD+ mechanism under UNFCCC</a:t>
            </a:r>
          </a:p>
        </p:txBody>
      </p:sp>
      <p:sp>
        <p:nvSpPr>
          <p:cNvPr id="4" name="Rectangle 3"/>
          <p:cNvSpPr/>
          <p:nvPr/>
        </p:nvSpPr>
        <p:spPr>
          <a:xfrm>
            <a:off x="381000" y="4895671"/>
            <a:ext cx="6172200" cy="1200329"/>
          </a:xfrm>
          <a:prstGeom prst="rect">
            <a:avLst/>
          </a:prstGeom>
        </p:spPr>
        <p:txBody>
          <a:bodyPr wrap="square">
            <a:spAutoFit/>
          </a:bodyPr>
          <a:lstStyle/>
          <a:p>
            <a:r>
              <a:rPr lang="en-US" sz="1800" dirty="0" smtClean="0"/>
              <a:t>In </a:t>
            </a:r>
            <a:r>
              <a:rPr lang="en-US" sz="1800" dirty="0"/>
              <a:t>addition to the traditional inventory activities for carbon and greenhouse gas measurement, PNG’s multipurpose </a:t>
            </a:r>
            <a:r>
              <a:rPr lang="en-US" sz="1800" dirty="0" smtClean="0"/>
              <a:t>NFI </a:t>
            </a:r>
            <a:r>
              <a:rPr lang="en-US" sz="1800" dirty="0"/>
              <a:t>aims to incorporate the multiple </a:t>
            </a:r>
            <a:r>
              <a:rPr lang="en-US" sz="1800" dirty="0" smtClean="0"/>
              <a:t>values (products and services) </a:t>
            </a:r>
            <a:r>
              <a:rPr lang="en-US" sz="1800" dirty="0"/>
              <a:t>that forests provide, </a:t>
            </a:r>
            <a:r>
              <a:rPr lang="en-US" sz="1800" dirty="0" smtClean="0"/>
              <a:t>including </a:t>
            </a:r>
            <a:r>
              <a:rPr lang="en-US" sz="1800" b="1" dirty="0" smtClean="0"/>
              <a:t>biodiversity </a:t>
            </a:r>
            <a:endParaRPr lang="en-US" sz="1800" b="1" dirty="0"/>
          </a:p>
        </p:txBody>
      </p:sp>
      <p:grpSp>
        <p:nvGrpSpPr>
          <p:cNvPr id="26" name="Group 40"/>
          <p:cNvGrpSpPr>
            <a:grpSpLocks noChangeAspect="1"/>
          </p:cNvGrpSpPr>
          <p:nvPr/>
        </p:nvGrpSpPr>
        <p:grpSpPr bwMode="auto">
          <a:xfrm>
            <a:off x="7061199" y="1639424"/>
            <a:ext cx="1452563" cy="1662576"/>
            <a:chOff x="1030" y="1173"/>
            <a:chExt cx="782" cy="921"/>
          </a:xfrm>
        </p:grpSpPr>
        <p:sp>
          <p:nvSpPr>
            <p:cNvPr id="27" name="Højrepil 49"/>
            <p:cNvSpPr>
              <a:spLocks noChangeArrowheads="1"/>
            </p:cNvSpPr>
            <p:nvPr/>
          </p:nvSpPr>
          <p:spPr bwMode="auto">
            <a:xfrm rot="5400000">
              <a:off x="1326" y="1873"/>
              <a:ext cx="173" cy="270"/>
            </a:xfrm>
            <a:prstGeom prst="rightArrow">
              <a:avLst>
                <a:gd name="adj1" fmla="val 100000"/>
                <a:gd name="adj2" fmla="val 50000"/>
              </a:avLst>
            </a:prstGeom>
            <a:solidFill>
              <a:srgbClr val="003300"/>
            </a:solidFill>
            <a:ln w="31750">
              <a:solidFill>
                <a:srgbClr val="FFFFFF"/>
              </a:solidFill>
              <a:miter lim="800000"/>
              <a:headEnd/>
              <a:tailEnd/>
            </a:ln>
          </p:spPr>
          <p:txBody>
            <a:bodyPr rot="10800000" vert="eaVert" anchor="ctr"/>
            <a:lstStyle/>
            <a:p>
              <a:pPr indent="-342900" algn="ctr">
                <a:buFont typeface="Calibri" pitchFamily="34" charset="0"/>
                <a:buAutoNum type="arabicPeriod"/>
              </a:pPr>
              <a:endParaRPr lang="en-US" sz="1400" b="1" noProof="1">
                <a:solidFill>
                  <a:srgbClr val="FFFFFF"/>
                </a:solidFill>
              </a:endParaRPr>
            </a:p>
          </p:txBody>
        </p:sp>
        <p:sp>
          <p:nvSpPr>
            <p:cNvPr id="28" name="Rektangel 50"/>
            <p:cNvSpPr>
              <a:spLocks noChangeArrowheads="1"/>
            </p:cNvSpPr>
            <p:nvPr/>
          </p:nvSpPr>
          <p:spPr bwMode="auto">
            <a:xfrm rot="5400000">
              <a:off x="1029" y="1174"/>
              <a:ext cx="783" cy="782"/>
            </a:xfrm>
            <a:prstGeom prst="rect">
              <a:avLst/>
            </a:prstGeom>
            <a:solidFill>
              <a:srgbClr val="003300"/>
            </a:solidFill>
            <a:ln w="9525">
              <a:noFill/>
              <a:miter lim="800000"/>
              <a:headEnd/>
              <a:tailEnd/>
            </a:ln>
          </p:spPr>
          <p:txBody>
            <a:bodyPr rot="10800000" vert="eaVert" anchor="ctr"/>
            <a:lstStyle/>
            <a:p>
              <a:pPr indent="-342900" algn="ctr">
                <a:buFont typeface="Calibri" pitchFamily="34" charset="0"/>
                <a:buAutoNum type="arabicPeriod"/>
              </a:pPr>
              <a:endParaRPr lang="en-US" sz="1400" b="1" noProof="1">
                <a:solidFill>
                  <a:srgbClr val="FFFFFF"/>
                </a:solidFill>
              </a:endParaRPr>
            </a:p>
          </p:txBody>
        </p:sp>
      </p:grpSp>
      <p:sp>
        <p:nvSpPr>
          <p:cNvPr id="29" name="Rectangle 28"/>
          <p:cNvSpPr/>
          <p:nvPr/>
        </p:nvSpPr>
        <p:spPr>
          <a:xfrm>
            <a:off x="7060355" y="1879937"/>
            <a:ext cx="1452479" cy="1015663"/>
          </a:xfrm>
          <a:prstGeom prst="rect">
            <a:avLst/>
          </a:prstGeom>
        </p:spPr>
        <p:txBody>
          <a:bodyPr wrap="square">
            <a:spAutoFit/>
          </a:bodyPr>
          <a:lstStyle/>
          <a:p>
            <a:pPr algn="ctr" eaLnBrk="1" hangingPunct="1"/>
            <a:r>
              <a:rPr lang="en-GB" altLang="en-US" b="1" dirty="0">
                <a:solidFill>
                  <a:schemeClr val="bg1"/>
                </a:solidFill>
              </a:rPr>
              <a:t>Potential negative effects of REDD activities on </a:t>
            </a:r>
            <a:r>
              <a:rPr lang="en-GB" altLang="en-US" b="1" dirty="0" smtClean="0">
                <a:solidFill>
                  <a:schemeClr val="bg1"/>
                </a:solidFill>
              </a:rPr>
              <a:t>biodiversity </a:t>
            </a:r>
            <a:r>
              <a:rPr lang="en-GB" altLang="en-US" b="1" dirty="0">
                <a:solidFill>
                  <a:schemeClr val="bg1"/>
                </a:solidFill>
              </a:rPr>
              <a:t>of forest ecosystems</a:t>
            </a:r>
            <a:endParaRPr lang="en-US" altLang="en-US" b="1" dirty="0">
              <a:solidFill>
                <a:schemeClr val="bg1"/>
              </a:solidFill>
            </a:endParaRPr>
          </a:p>
        </p:txBody>
      </p:sp>
      <p:sp>
        <p:nvSpPr>
          <p:cNvPr id="34" name="Rectangle 33"/>
          <p:cNvSpPr/>
          <p:nvPr/>
        </p:nvSpPr>
        <p:spPr>
          <a:xfrm>
            <a:off x="6981937" y="4589073"/>
            <a:ext cx="1628663" cy="1384995"/>
          </a:xfrm>
          <a:prstGeom prst="rect">
            <a:avLst/>
          </a:prstGeom>
        </p:spPr>
        <p:txBody>
          <a:bodyPr wrap="square">
            <a:spAutoFit/>
          </a:bodyPr>
          <a:lstStyle/>
          <a:p>
            <a:pPr algn="ctr" eaLnBrk="1" hangingPunct="1"/>
            <a:r>
              <a:rPr lang="en-GB" altLang="en-US" b="1" dirty="0" smtClean="0">
                <a:solidFill>
                  <a:schemeClr val="bg1"/>
                </a:solidFill>
              </a:rPr>
              <a:t>principles </a:t>
            </a:r>
            <a:r>
              <a:rPr lang="en-GB" altLang="en-US" b="1" dirty="0">
                <a:solidFill>
                  <a:schemeClr val="bg1"/>
                </a:solidFill>
              </a:rPr>
              <a:t>to be respected by actors undertaking REDD+ activities so as to </a:t>
            </a:r>
            <a:r>
              <a:rPr lang="en-GB" altLang="en-US" b="1" dirty="0" smtClean="0">
                <a:solidFill>
                  <a:schemeClr val="bg1"/>
                </a:solidFill>
              </a:rPr>
              <a:t>prevent </a:t>
            </a:r>
            <a:r>
              <a:rPr lang="en-GB" altLang="en-US" b="1" dirty="0">
                <a:solidFill>
                  <a:schemeClr val="bg1"/>
                </a:solidFill>
              </a:rPr>
              <a:t>harm </a:t>
            </a:r>
            <a:r>
              <a:rPr lang="en-GB" altLang="en-US" b="1" dirty="0" smtClean="0">
                <a:solidFill>
                  <a:schemeClr val="bg1"/>
                </a:solidFill>
              </a:rPr>
              <a:t>to and </a:t>
            </a:r>
            <a:r>
              <a:rPr lang="en-GB" altLang="en-US" b="1" dirty="0">
                <a:solidFill>
                  <a:schemeClr val="bg1"/>
                </a:solidFill>
              </a:rPr>
              <a:t>support </a:t>
            </a:r>
            <a:r>
              <a:rPr lang="en-GB" altLang="en-US" b="1" dirty="0" smtClean="0">
                <a:solidFill>
                  <a:schemeClr val="bg1"/>
                </a:solidFill>
              </a:rPr>
              <a:t>conservation of biodiversity</a:t>
            </a:r>
            <a:endParaRPr lang="en-GB" altLang="en-US" b="1" dirty="0">
              <a:solidFill>
                <a:schemeClr val="bg1"/>
              </a:solidFill>
            </a:endParaRPr>
          </a:p>
        </p:txBody>
      </p:sp>
      <p:sp>
        <p:nvSpPr>
          <p:cNvPr id="11" name="Rectangle 10"/>
          <p:cNvSpPr/>
          <p:nvPr/>
        </p:nvSpPr>
        <p:spPr>
          <a:xfrm>
            <a:off x="7060355" y="3332631"/>
            <a:ext cx="1452479" cy="646331"/>
          </a:xfrm>
          <a:prstGeom prst="rect">
            <a:avLst/>
          </a:prstGeom>
        </p:spPr>
        <p:txBody>
          <a:bodyPr wrap="square">
            <a:spAutoFit/>
          </a:bodyPr>
          <a:lstStyle/>
          <a:p>
            <a:pPr algn="ctr" eaLnBrk="1" hangingPunct="1"/>
            <a:r>
              <a:rPr lang="en-GB" altLang="en-US" b="1" dirty="0" smtClean="0">
                <a:solidFill>
                  <a:srgbClr val="FF0000"/>
                </a:solidFill>
              </a:rPr>
              <a:t>Cancun </a:t>
            </a:r>
            <a:r>
              <a:rPr lang="en-GB" altLang="en-US" b="1" dirty="0">
                <a:solidFill>
                  <a:srgbClr val="FF0000"/>
                </a:solidFill>
              </a:rPr>
              <a:t>Agreements </a:t>
            </a:r>
          </a:p>
          <a:p>
            <a:pPr algn="ctr" eaLnBrk="1" hangingPunct="1"/>
            <a:r>
              <a:rPr lang="en-GB" altLang="en-US" b="1" dirty="0" smtClean="0">
                <a:solidFill>
                  <a:srgbClr val="FF0000"/>
                </a:solidFill>
              </a:rPr>
              <a:t>UNFCCC COP16 2010</a:t>
            </a:r>
            <a:endParaRPr lang="en-GB" altLang="en-US" b="1" dirty="0">
              <a:solidFill>
                <a:srgbClr val="FF0000"/>
              </a:solidFill>
            </a:endParaRPr>
          </a:p>
        </p:txBody>
      </p:sp>
      <p:sp>
        <p:nvSpPr>
          <p:cNvPr id="12" name="Rectangle 11"/>
          <p:cNvSpPr/>
          <p:nvPr/>
        </p:nvSpPr>
        <p:spPr>
          <a:xfrm>
            <a:off x="7086599" y="3881735"/>
            <a:ext cx="1427163" cy="461665"/>
          </a:xfrm>
          <a:prstGeom prst="rect">
            <a:avLst/>
          </a:prstGeom>
        </p:spPr>
        <p:txBody>
          <a:bodyPr wrap="square">
            <a:spAutoFit/>
          </a:bodyPr>
          <a:lstStyle/>
          <a:p>
            <a:pPr algn="ctr" eaLnBrk="1" hangingPunct="1"/>
            <a:r>
              <a:rPr lang="en-GB" altLang="en-US" b="1" dirty="0">
                <a:solidFill>
                  <a:srgbClr val="FF0000"/>
                </a:solidFill>
              </a:rPr>
              <a:t>REDD+ safeguards and </a:t>
            </a:r>
            <a:r>
              <a:rPr lang="en-GB" altLang="en-US" b="1" dirty="0" smtClean="0">
                <a:solidFill>
                  <a:srgbClr val="FF0000"/>
                </a:solidFill>
              </a:rPr>
              <a:t>co-benefits </a:t>
            </a:r>
            <a:endParaRPr lang="en-GB" altLang="en-US" b="1" dirty="0">
              <a:solidFill>
                <a:srgbClr val="FF0000"/>
              </a:solidFill>
            </a:endParaRPr>
          </a:p>
        </p:txBody>
      </p:sp>
      <p:sp>
        <p:nvSpPr>
          <p:cNvPr id="24" name="TextBox 23"/>
          <p:cNvSpPr txBox="1"/>
          <p:nvPr/>
        </p:nvSpPr>
        <p:spPr>
          <a:xfrm>
            <a:off x="1446921" y="2971800"/>
            <a:ext cx="794408" cy="338554"/>
          </a:xfrm>
          <a:prstGeom prst="rect">
            <a:avLst/>
          </a:prstGeom>
          <a:noFill/>
        </p:spPr>
        <p:txBody>
          <a:bodyPr wrap="none" rtlCol="0">
            <a:spAutoFit/>
          </a:bodyPr>
          <a:lstStyle/>
          <a:p>
            <a:r>
              <a:rPr lang="en-US" sz="1600" b="1" dirty="0" smtClean="0">
                <a:latin typeface="+mj-lt"/>
              </a:rPr>
              <a:t>REDD</a:t>
            </a:r>
            <a:r>
              <a:rPr lang="en-US" sz="1600" b="1" dirty="0" smtClean="0">
                <a:solidFill>
                  <a:srgbClr val="FF0000"/>
                </a:solidFill>
                <a:latin typeface="Arial Black" panose="020B0A04020102020204" pitchFamily="34" charset="0"/>
              </a:rPr>
              <a:t>+</a:t>
            </a:r>
            <a:endParaRPr lang="en-US" sz="1600" b="1" dirty="0">
              <a:solidFill>
                <a:srgbClr val="FF0000"/>
              </a:solidFill>
              <a:latin typeface="Arial Black" panose="020B0A04020102020204" pitchFamily="34" charset="0"/>
            </a:endParaRPr>
          </a:p>
        </p:txBody>
      </p:sp>
      <p:sp>
        <p:nvSpPr>
          <p:cNvPr id="30" name="TextBox 29"/>
          <p:cNvSpPr txBox="1"/>
          <p:nvPr/>
        </p:nvSpPr>
        <p:spPr>
          <a:xfrm>
            <a:off x="1462942" y="3331850"/>
            <a:ext cx="3490058" cy="1354217"/>
          </a:xfrm>
          <a:prstGeom prst="rect">
            <a:avLst/>
          </a:prstGeom>
          <a:noFill/>
        </p:spPr>
        <p:txBody>
          <a:bodyPr wrap="none" rtlCol="0">
            <a:spAutoFit/>
          </a:bodyPr>
          <a:lstStyle/>
          <a:p>
            <a:r>
              <a:rPr lang="en-US" sz="1600" dirty="0" smtClean="0">
                <a:latin typeface="+mj-lt"/>
              </a:rPr>
              <a:t>Reducing Emissions from Deforestation </a:t>
            </a:r>
          </a:p>
          <a:p>
            <a:r>
              <a:rPr lang="en-US" sz="1600" dirty="0" smtClean="0">
                <a:latin typeface="+mj-lt"/>
              </a:rPr>
              <a:t>and forest Degradation </a:t>
            </a:r>
          </a:p>
          <a:p>
            <a:r>
              <a:rPr lang="en-US" b="1" dirty="0" smtClean="0">
                <a:solidFill>
                  <a:srgbClr val="FF0000"/>
                </a:solidFill>
                <a:latin typeface="Arial Black" panose="020B0A04020102020204" pitchFamily="34" charset="0"/>
              </a:rPr>
              <a:t>+  </a:t>
            </a:r>
            <a:r>
              <a:rPr lang="en-US" sz="1600" dirty="0" smtClean="0">
                <a:solidFill>
                  <a:srgbClr val="FF0000"/>
                </a:solidFill>
                <a:latin typeface="+mj-lt"/>
              </a:rPr>
              <a:t>Conservation of forest carbon stocks</a:t>
            </a:r>
          </a:p>
          <a:p>
            <a:r>
              <a:rPr lang="en-US" sz="1600" dirty="0">
                <a:solidFill>
                  <a:srgbClr val="FF0000"/>
                </a:solidFill>
                <a:latin typeface="+mj-lt"/>
              </a:rPr>
              <a:t> </a:t>
            </a:r>
            <a:r>
              <a:rPr lang="en-US" sz="1600" dirty="0" smtClean="0">
                <a:solidFill>
                  <a:srgbClr val="FF0000"/>
                </a:solidFill>
                <a:latin typeface="+mj-lt"/>
              </a:rPr>
              <a:t>    Sustainable management of forests </a:t>
            </a:r>
          </a:p>
          <a:p>
            <a:r>
              <a:rPr lang="en-US" sz="1600" dirty="0" smtClean="0">
                <a:solidFill>
                  <a:srgbClr val="FF0000"/>
                </a:solidFill>
                <a:latin typeface="+mj-lt"/>
              </a:rPr>
              <a:t>     Enhancement of forest carbon stocks</a:t>
            </a:r>
            <a:endParaRPr lang="en-US" sz="1600" dirty="0">
              <a:solidFill>
                <a:srgbClr val="FF0000"/>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Rectangle 452"/>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smtClean="0">
                <a:solidFill>
                  <a:srgbClr val="FFFFFF"/>
                </a:solidFill>
                <a:ea typeface="ＭＳ Ｐゴシック" pitchFamily="-109" charset="-128"/>
              </a:rPr>
              <a:t>z</a:t>
            </a:r>
            <a:endParaRPr lang="en-US" sz="1800" dirty="0">
              <a:solidFill>
                <a:srgbClr val="FFFFFF"/>
              </a:solidFill>
              <a:ea typeface="ＭＳ Ｐゴシック" pitchFamily="-109" charset="-128"/>
            </a:endParaRPr>
          </a:p>
        </p:txBody>
      </p:sp>
      <p:sp>
        <p:nvSpPr>
          <p:cNvPr id="40" name="Rectangle 39"/>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15364" name="TextBox 43"/>
          <p:cNvSpPr txBox="1">
            <a:spLocks noChangeArrowheads="1"/>
          </p:cNvSpPr>
          <p:nvPr/>
        </p:nvSpPr>
        <p:spPr bwMode="auto">
          <a:xfrm>
            <a:off x="314325" y="892175"/>
            <a:ext cx="5906294" cy="338554"/>
          </a:xfrm>
          <a:prstGeom prst="rect">
            <a:avLst/>
          </a:prstGeom>
          <a:noFill/>
          <a:ln w="9525">
            <a:noFill/>
            <a:miter lim="800000"/>
            <a:headEnd/>
            <a:tailEnd/>
          </a:ln>
        </p:spPr>
        <p:txBody>
          <a:bodyPr wrap="square">
            <a:spAutoFit/>
          </a:bodyPr>
          <a:lstStyle/>
          <a:p>
            <a:r>
              <a:rPr lang="en-US" sz="1600" b="1" dirty="0" smtClean="0">
                <a:solidFill>
                  <a:schemeClr val="bg1"/>
                </a:solidFill>
              </a:rPr>
              <a:t>Working with </a:t>
            </a:r>
            <a:r>
              <a:rPr lang="en-US" sz="1600" b="1" dirty="0">
                <a:solidFill>
                  <a:schemeClr val="bg1"/>
                </a:solidFill>
              </a:rPr>
              <a:t>PNG </a:t>
            </a:r>
            <a:r>
              <a:rPr lang="en-US" sz="1600" b="1" dirty="0" smtClean="0">
                <a:solidFill>
                  <a:schemeClr val="bg1"/>
                </a:solidFill>
              </a:rPr>
              <a:t>FA, </a:t>
            </a:r>
            <a:r>
              <a:rPr lang="en-US" sz="1600" b="1" dirty="0">
                <a:solidFill>
                  <a:schemeClr val="bg1"/>
                </a:solidFill>
              </a:rPr>
              <a:t>in synergy with the other FAO projects</a:t>
            </a:r>
          </a:p>
        </p:txBody>
      </p:sp>
      <p:pic>
        <p:nvPicPr>
          <p:cNvPr id="15368" name="Picture 25" descr="alberalsol"/>
          <p:cNvPicPr>
            <a:picLocks noChangeAspect="1" noChangeArrowheads="1"/>
          </p:cNvPicPr>
          <p:nvPr/>
        </p:nvPicPr>
        <p:blipFill>
          <a:blip r:embed="rId2" cstate="print"/>
          <a:srcRect l="-78" t="18675" r="26610" b="31006"/>
          <a:stretch>
            <a:fillRect/>
          </a:stretch>
        </p:blipFill>
        <p:spPr bwMode="auto">
          <a:xfrm>
            <a:off x="6459538" y="0"/>
            <a:ext cx="2684462" cy="1231900"/>
          </a:xfrm>
          <a:prstGeom prst="rect">
            <a:avLst/>
          </a:prstGeom>
          <a:noFill/>
          <a:ln w="9525">
            <a:noFill/>
            <a:miter lim="800000"/>
            <a:headEnd/>
            <a:tailEnd/>
          </a:ln>
        </p:spPr>
      </p:pic>
      <p:sp>
        <p:nvSpPr>
          <p:cNvPr id="3" name="Rectangle 2"/>
          <p:cNvSpPr/>
          <p:nvPr/>
        </p:nvSpPr>
        <p:spPr>
          <a:xfrm>
            <a:off x="5867400" y="1905000"/>
            <a:ext cx="2694781" cy="1200329"/>
          </a:xfrm>
          <a:prstGeom prst="rect">
            <a:avLst/>
          </a:prstGeom>
        </p:spPr>
        <p:txBody>
          <a:bodyPr wrap="square">
            <a:spAutoFit/>
          </a:bodyPr>
          <a:lstStyle/>
          <a:p>
            <a:r>
              <a:rPr lang="en-US" sz="1800" dirty="0"/>
              <a:t>i</a:t>
            </a:r>
            <a:r>
              <a:rPr lang="en-US" sz="1800" dirty="0" smtClean="0"/>
              <a:t>nformed decisions on REDD</a:t>
            </a:r>
            <a:r>
              <a:rPr lang="en-US" sz="1800" dirty="0"/>
              <a:t>+ </a:t>
            </a:r>
            <a:r>
              <a:rPr lang="en-US" sz="1800" dirty="0" smtClean="0"/>
              <a:t>activities and funding, aiming to maximize </a:t>
            </a:r>
            <a:r>
              <a:rPr lang="en-US" sz="1800" dirty="0"/>
              <a:t>both objectives</a:t>
            </a:r>
          </a:p>
        </p:txBody>
      </p:sp>
      <p:sp>
        <p:nvSpPr>
          <p:cNvPr id="20" name="Rectangle 19"/>
          <p:cNvSpPr/>
          <p:nvPr/>
        </p:nvSpPr>
        <p:spPr>
          <a:xfrm>
            <a:off x="5001419" y="3886200"/>
            <a:ext cx="3609181" cy="2031325"/>
          </a:xfrm>
          <a:prstGeom prst="rect">
            <a:avLst/>
          </a:prstGeom>
        </p:spPr>
        <p:txBody>
          <a:bodyPr wrap="square">
            <a:spAutoFit/>
          </a:bodyPr>
          <a:lstStyle/>
          <a:p>
            <a:r>
              <a:rPr lang="en-GB" sz="1400" b="1" dirty="0" smtClean="0">
                <a:solidFill>
                  <a:srgbClr val="0000FF"/>
                </a:solidFill>
              </a:rPr>
              <a:t>Due </a:t>
            </a:r>
            <a:r>
              <a:rPr lang="en-GB" sz="1400" b="1" dirty="0">
                <a:solidFill>
                  <a:srgbClr val="0000FF"/>
                </a:solidFill>
              </a:rPr>
              <a:t>to their exceptional biodiversity </a:t>
            </a:r>
            <a:r>
              <a:rPr lang="en-GB" sz="1400" b="1" dirty="0" smtClean="0">
                <a:solidFill>
                  <a:srgbClr val="0000FF"/>
                </a:solidFill>
              </a:rPr>
              <a:t>PNG forests provide</a:t>
            </a:r>
            <a:r>
              <a:rPr lang="en-GB" sz="1400" dirty="0" smtClean="0">
                <a:solidFill>
                  <a:srgbClr val="0000FF"/>
                </a:solidFill>
              </a:rPr>
              <a:t> </a:t>
            </a:r>
            <a:r>
              <a:rPr lang="en-GB" sz="1400" b="1" dirty="0" smtClean="0">
                <a:solidFill>
                  <a:srgbClr val="0000FF"/>
                </a:solidFill>
              </a:rPr>
              <a:t>resources </a:t>
            </a:r>
            <a:r>
              <a:rPr lang="en-GB" sz="1400" b="1" dirty="0">
                <a:solidFill>
                  <a:srgbClr val="0000FF"/>
                </a:solidFill>
              </a:rPr>
              <a:t>and ecosystem services of vital importance for the subsistence and adaptation </a:t>
            </a:r>
            <a:r>
              <a:rPr lang="en-GB" sz="1400" dirty="0">
                <a:solidFill>
                  <a:srgbClr val="0000FF"/>
                </a:solidFill>
              </a:rPr>
              <a:t>to climate change of </a:t>
            </a:r>
            <a:r>
              <a:rPr lang="en-GB" sz="1400" dirty="0" smtClean="0">
                <a:solidFill>
                  <a:srgbClr val="0000FF"/>
                </a:solidFill>
              </a:rPr>
              <a:t>local communities. </a:t>
            </a:r>
            <a:r>
              <a:rPr lang="en-GB" sz="1400" b="1" dirty="0" smtClean="0">
                <a:solidFill>
                  <a:srgbClr val="0000FF"/>
                </a:solidFill>
              </a:rPr>
              <a:t>Protecting biodiversity  reduces the risk of unsustainable </a:t>
            </a:r>
            <a:r>
              <a:rPr lang="en-GB" sz="1400" b="1" dirty="0">
                <a:solidFill>
                  <a:srgbClr val="0000FF"/>
                </a:solidFill>
              </a:rPr>
              <a:t>use of forest </a:t>
            </a:r>
            <a:r>
              <a:rPr lang="en-GB" sz="1400" b="1" dirty="0" smtClean="0">
                <a:solidFill>
                  <a:srgbClr val="0000FF"/>
                </a:solidFill>
              </a:rPr>
              <a:t>resources, which </a:t>
            </a:r>
            <a:r>
              <a:rPr lang="en-GB" sz="1400" b="1" dirty="0">
                <a:solidFill>
                  <a:srgbClr val="0000FF"/>
                </a:solidFill>
              </a:rPr>
              <a:t>undermines the resilience of forests and, consequently, their capacity to provide </a:t>
            </a:r>
            <a:r>
              <a:rPr lang="en-GB" sz="1400" b="1" dirty="0" smtClean="0">
                <a:solidFill>
                  <a:srgbClr val="0000FF"/>
                </a:solidFill>
              </a:rPr>
              <a:t>such goods </a:t>
            </a:r>
            <a:r>
              <a:rPr lang="en-GB" sz="1400" b="1" dirty="0">
                <a:solidFill>
                  <a:srgbClr val="0000FF"/>
                </a:solidFill>
              </a:rPr>
              <a:t>and </a:t>
            </a:r>
            <a:r>
              <a:rPr lang="en-GB" sz="1400" b="1" dirty="0" smtClean="0">
                <a:solidFill>
                  <a:srgbClr val="0000FF"/>
                </a:solidFill>
              </a:rPr>
              <a:t>services.</a:t>
            </a:r>
            <a:endParaRPr lang="en-US" sz="1400" b="1" dirty="0">
              <a:solidFill>
                <a:srgbClr val="0000FF"/>
              </a:solidFill>
            </a:endParaRPr>
          </a:p>
        </p:txBody>
      </p:sp>
      <p:sp>
        <p:nvSpPr>
          <p:cNvPr id="21" name="Rectangle 20"/>
          <p:cNvSpPr/>
          <p:nvPr/>
        </p:nvSpPr>
        <p:spPr>
          <a:xfrm>
            <a:off x="533400" y="3886200"/>
            <a:ext cx="4038600" cy="2031325"/>
          </a:xfrm>
          <a:prstGeom prst="rect">
            <a:avLst/>
          </a:prstGeom>
        </p:spPr>
        <p:txBody>
          <a:bodyPr wrap="square">
            <a:spAutoFit/>
          </a:bodyPr>
          <a:lstStyle/>
          <a:p>
            <a:r>
              <a:rPr lang="en-GB" sz="1400" b="1" dirty="0" smtClean="0"/>
              <a:t>Central </a:t>
            </a:r>
            <a:r>
              <a:rPr lang="en-GB" sz="1400" b="1" dirty="0"/>
              <a:t>role in mitigating the impacts of </a:t>
            </a:r>
            <a:r>
              <a:rPr lang="en-GB" sz="1400" b="1" dirty="0" smtClean="0"/>
              <a:t>climate </a:t>
            </a:r>
            <a:r>
              <a:rPr lang="en-GB" sz="1400" b="1" dirty="0"/>
              <a:t>change </a:t>
            </a:r>
            <a:r>
              <a:rPr lang="en-GB" sz="1400" dirty="0"/>
              <a:t>by removing from the atmosphere the carbon dioxide that is responsible for global warming</a:t>
            </a:r>
            <a:r>
              <a:rPr lang="en-GB" sz="1400" dirty="0" smtClean="0"/>
              <a:t>. </a:t>
            </a:r>
            <a:r>
              <a:rPr lang="en-GB" sz="1400" dirty="0"/>
              <a:t>Illegal logging, deforestation and unsustainable land use practices reduce the capacity of forests to function as “buffers” in the global carbon cycle, with the effect of accelerating the climate change itself and, in turn, of weakening the capacity of local populations to adapt.</a:t>
            </a:r>
            <a:endParaRPr lang="en-US" sz="1400" dirty="0"/>
          </a:p>
        </p:txBody>
      </p:sp>
      <p:sp>
        <p:nvSpPr>
          <p:cNvPr id="4" name="Rectangle 3"/>
          <p:cNvSpPr/>
          <p:nvPr/>
        </p:nvSpPr>
        <p:spPr>
          <a:xfrm>
            <a:off x="381000" y="1894522"/>
            <a:ext cx="4629150" cy="1200329"/>
          </a:xfrm>
          <a:prstGeom prst="rect">
            <a:avLst/>
          </a:prstGeom>
        </p:spPr>
        <p:txBody>
          <a:bodyPr wrap="square">
            <a:spAutoFit/>
          </a:bodyPr>
          <a:lstStyle/>
          <a:p>
            <a:pPr algn="ctr"/>
            <a:r>
              <a:rPr lang="en-US" sz="1800" dirty="0" smtClean="0">
                <a:solidFill>
                  <a:srgbClr val="000000"/>
                </a:solidFill>
              </a:rPr>
              <a:t>objective </a:t>
            </a:r>
            <a:r>
              <a:rPr lang="en-US" sz="1800" dirty="0">
                <a:solidFill>
                  <a:srgbClr val="000000"/>
                </a:solidFill>
              </a:rPr>
              <a:t>analysis of </a:t>
            </a:r>
            <a:r>
              <a:rPr lang="en-US" sz="1800" dirty="0" smtClean="0">
                <a:solidFill>
                  <a:srgbClr val="000000"/>
                </a:solidFill>
              </a:rPr>
              <a:t>the trade-off </a:t>
            </a:r>
            <a:r>
              <a:rPr lang="en-US" sz="1800" dirty="0">
                <a:solidFill>
                  <a:srgbClr val="000000"/>
                </a:solidFill>
              </a:rPr>
              <a:t>between </a:t>
            </a:r>
            <a:endParaRPr lang="en-US" sz="1800" dirty="0" smtClean="0">
              <a:solidFill>
                <a:srgbClr val="000000"/>
              </a:solidFill>
            </a:endParaRPr>
          </a:p>
          <a:p>
            <a:pPr algn="ctr"/>
            <a:r>
              <a:rPr lang="en-US" sz="1800" b="1" dirty="0" smtClean="0">
                <a:solidFill>
                  <a:srgbClr val="000000"/>
                </a:solidFill>
              </a:rPr>
              <a:t>reducing emissions</a:t>
            </a:r>
          </a:p>
          <a:p>
            <a:pPr algn="ctr"/>
            <a:r>
              <a:rPr lang="en-US" sz="1800" b="1" dirty="0" smtClean="0">
                <a:solidFill>
                  <a:srgbClr val="000000"/>
                </a:solidFill>
              </a:rPr>
              <a:t>and</a:t>
            </a:r>
          </a:p>
          <a:p>
            <a:pPr algn="ctr"/>
            <a:r>
              <a:rPr lang="en-US" sz="1800" b="1" dirty="0" smtClean="0">
                <a:solidFill>
                  <a:srgbClr val="000000"/>
                </a:solidFill>
              </a:rPr>
              <a:t>protecting </a:t>
            </a:r>
            <a:r>
              <a:rPr lang="en-US" sz="1800" b="1" dirty="0">
                <a:solidFill>
                  <a:srgbClr val="000000"/>
                </a:solidFill>
              </a:rPr>
              <a:t>biodiversity</a:t>
            </a:r>
            <a:r>
              <a:rPr lang="en-US" sz="1800" dirty="0">
                <a:solidFill>
                  <a:srgbClr val="000000"/>
                </a:solidFill>
              </a:rPr>
              <a:t> </a:t>
            </a:r>
          </a:p>
        </p:txBody>
      </p:sp>
      <p:sp>
        <p:nvSpPr>
          <p:cNvPr id="17" name="Højrepil 49"/>
          <p:cNvSpPr>
            <a:spLocks noChangeArrowheads="1"/>
          </p:cNvSpPr>
          <p:nvPr/>
        </p:nvSpPr>
        <p:spPr bwMode="auto">
          <a:xfrm>
            <a:off x="5029200" y="2209800"/>
            <a:ext cx="540897" cy="501524"/>
          </a:xfrm>
          <a:prstGeom prst="rightArrow">
            <a:avLst>
              <a:gd name="adj1" fmla="val 100000"/>
              <a:gd name="adj2" fmla="val 50000"/>
            </a:avLst>
          </a:prstGeom>
          <a:noFill/>
          <a:ln w="31750">
            <a:solidFill>
              <a:srgbClr val="008000"/>
            </a:solidFill>
            <a:miter lim="800000"/>
            <a:headEnd/>
            <a:tailEnd/>
          </a:ln>
        </p:spPr>
        <p:txBody>
          <a:bodyPr rot="10800000" vert="eaVert" anchor="ctr"/>
          <a:lstStyle/>
          <a:p>
            <a:pPr indent="-342900" algn="ctr">
              <a:buFont typeface="Calibri" pitchFamily="34" charset="0"/>
              <a:buAutoNum type="arabicPeriod"/>
            </a:pPr>
            <a:endParaRPr lang="en-US" sz="1400" b="1" noProof="1">
              <a:solidFill>
                <a:srgbClr val="FFFFFF"/>
              </a:solidFill>
            </a:endParaRPr>
          </a:p>
        </p:txBody>
      </p:sp>
      <p:sp>
        <p:nvSpPr>
          <p:cNvPr id="12" name="TextBox 54"/>
          <p:cNvSpPr txBox="1">
            <a:spLocks noChangeArrowheads="1"/>
          </p:cNvSpPr>
          <p:nvPr/>
        </p:nvSpPr>
        <p:spPr bwMode="auto">
          <a:xfrm>
            <a:off x="314325" y="304800"/>
            <a:ext cx="2514600" cy="400110"/>
          </a:xfrm>
          <a:prstGeom prst="rect">
            <a:avLst/>
          </a:prstGeom>
          <a:noFill/>
          <a:ln w="9525">
            <a:noFill/>
            <a:miter lim="800000"/>
            <a:headEnd/>
            <a:tailEnd/>
          </a:ln>
        </p:spPr>
        <p:txBody>
          <a:bodyPr>
            <a:spAutoFit/>
          </a:bodyPr>
          <a:lstStyle/>
          <a:p>
            <a:r>
              <a:rPr lang="en-GB" sz="2000" b="1" dirty="0" smtClean="0">
                <a:solidFill>
                  <a:srgbClr val="262626"/>
                </a:solidFill>
              </a:rPr>
              <a:t>Background</a:t>
            </a:r>
            <a:endParaRPr lang="en-GB" sz="2000" b="1" dirty="0">
              <a:solidFill>
                <a:srgbClr val="262626"/>
              </a:solidFill>
            </a:endParaRPr>
          </a:p>
        </p:txBody>
      </p:sp>
    </p:spTree>
    <p:extLst>
      <p:ext uri="{BB962C8B-B14F-4D97-AF65-F5344CB8AC3E}">
        <p14:creationId xmlns:p14="http://schemas.microsoft.com/office/powerpoint/2010/main" val="13992449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Rectangle 452"/>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smtClean="0">
                <a:solidFill>
                  <a:srgbClr val="FFFFFF"/>
                </a:solidFill>
                <a:ea typeface="ＭＳ Ｐゴシック" pitchFamily="-109" charset="-128"/>
              </a:rPr>
              <a:t>z</a:t>
            </a:r>
            <a:endParaRPr lang="en-US" sz="1800">
              <a:solidFill>
                <a:srgbClr val="FFFFFF"/>
              </a:solidFill>
              <a:ea typeface="ＭＳ Ｐゴシック" pitchFamily="-109" charset="-128"/>
            </a:endParaRPr>
          </a:p>
        </p:txBody>
      </p:sp>
      <p:sp>
        <p:nvSpPr>
          <p:cNvPr id="40" name="Rectangle 39"/>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15364" name="TextBox 43"/>
          <p:cNvSpPr txBox="1">
            <a:spLocks noChangeArrowheads="1"/>
          </p:cNvSpPr>
          <p:nvPr/>
        </p:nvSpPr>
        <p:spPr bwMode="auto">
          <a:xfrm>
            <a:off x="314324" y="892175"/>
            <a:ext cx="2733675" cy="338554"/>
          </a:xfrm>
          <a:prstGeom prst="rect">
            <a:avLst/>
          </a:prstGeom>
          <a:noFill/>
          <a:ln w="9525">
            <a:noFill/>
            <a:miter lim="800000"/>
            <a:headEnd/>
            <a:tailEnd/>
          </a:ln>
        </p:spPr>
        <p:txBody>
          <a:bodyPr wrap="square">
            <a:spAutoFit/>
          </a:bodyPr>
          <a:lstStyle/>
          <a:p>
            <a:r>
              <a:rPr lang="en-US" sz="1600" b="1" dirty="0" smtClean="0">
                <a:solidFill>
                  <a:schemeClr val="bg1"/>
                </a:solidFill>
              </a:rPr>
              <a:t>summary</a:t>
            </a:r>
            <a:endParaRPr lang="en-US" sz="1600" b="1" dirty="0">
              <a:solidFill>
                <a:schemeClr val="bg1"/>
              </a:solidFill>
            </a:endParaRPr>
          </a:p>
        </p:txBody>
      </p:sp>
      <p:pic>
        <p:nvPicPr>
          <p:cNvPr id="15368" name="Picture 25" descr="alberalsol"/>
          <p:cNvPicPr>
            <a:picLocks noChangeAspect="1" noChangeArrowheads="1"/>
          </p:cNvPicPr>
          <p:nvPr/>
        </p:nvPicPr>
        <p:blipFill>
          <a:blip r:embed="rId2" cstate="print"/>
          <a:srcRect l="-78" t="18675" r="26610" b="31006"/>
          <a:stretch>
            <a:fillRect/>
          </a:stretch>
        </p:blipFill>
        <p:spPr bwMode="auto">
          <a:xfrm>
            <a:off x="6459538" y="0"/>
            <a:ext cx="2684462" cy="1231900"/>
          </a:xfrm>
          <a:prstGeom prst="rect">
            <a:avLst/>
          </a:prstGeom>
          <a:noFill/>
          <a:ln w="9525">
            <a:noFill/>
            <a:miter lim="800000"/>
            <a:headEnd/>
            <a:tailEnd/>
          </a:ln>
        </p:spPr>
      </p:pic>
      <p:sp>
        <p:nvSpPr>
          <p:cNvPr id="15369" name="TextBox 54"/>
          <p:cNvSpPr txBox="1">
            <a:spLocks noChangeArrowheads="1"/>
          </p:cNvSpPr>
          <p:nvPr/>
        </p:nvSpPr>
        <p:spPr bwMode="auto">
          <a:xfrm>
            <a:off x="314325" y="304800"/>
            <a:ext cx="2514600" cy="400110"/>
          </a:xfrm>
          <a:prstGeom prst="rect">
            <a:avLst/>
          </a:prstGeom>
          <a:noFill/>
          <a:ln w="9525">
            <a:noFill/>
            <a:miter lim="800000"/>
            <a:headEnd/>
            <a:tailEnd/>
          </a:ln>
        </p:spPr>
        <p:txBody>
          <a:bodyPr>
            <a:spAutoFit/>
          </a:bodyPr>
          <a:lstStyle/>
          <a:p>
            <a:r>
              <a:rPr lang="en-GB" sz="2000" b="1" dirty="0" smtClean="0">
                <a:solidFill>
                  <a:srgbClr val="262626"/>
                </a:solidFill>
              </a:rPr>
              <a:t>Issues and constraints</a:t>
            </a:r>
            <a:endParaRPr lang="en-GB" sz="2000" b="1" dirty="0">
              <a:solidFill>
                <a:srgbClr val="262626"/>
              </a:solidFill>
            </a:endParaRPr>
          </a:p>
        </p:txBody>
      </p:sp>
      <p:sp>
        <p:nvSpPr>
          <p:cNvPr id="17" name="Rectangle 4"/>
          <p:cNvSpPr>
            <a:spLocks noChangeArrowheads="1"/>
          </p:cNvSpPr>
          <p:nvPr/>
        </p:nvSpPr>
        <p:spPr bwMode="auto">
          <a:xfrm>
            <a:off x="2971800" y="1524000"/>
            <a:ext cx="51347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itchFamily="34" charset="0"/>
                <a:ea typeface="MS PGothic" pitchFamily="34" charset="-128"/>
              </a:defRPr>
            </a:lvl1pPr>
            <a:lvl2pPr marL="742950" indent="-285750" eaLnBrk="0" hangingPunct="0">
              <a:defRPr sz="1600">
                <a:solidFill>
                  <a:schemeClr val="tx1"/>
                </a:solidFill>
                <a:latin typeface="Verdana" pitchFamily="34" charset="0"/>
                <a:ea typeface="MS PGothic" pitchFamily="34" charset="-128"/>
              </a:defRPr>
            </a:lvl2pPr>
            <a:lvl3pPr marL="1143000" indent="-228600" eaLnBrk="0" hangingPunct="0">
              <a:defRPr sz="1600">
                <a:solidFill>
                  <a:schemeClr val="tx1"/>
                </a:solidFill>
                <a:latin typeface="Verdana" pitchFamily="34" charset="0"/>
                <a:ea typeface="MS PGothic" pitchFamily="34" charset="-128"/>
              </a:defRPr>
            </a:lvl3pPr>
            <a:lvl4pPr marL="1600200" indent="-228600" eaLnBrk="0" hangingPunct="0">
              <a:defRPr sz="1600">
                <a:solidFill>
                  <a:schemeClr val="tx1"/>
                </a:solidFill>
                <a:latin typeface="Verdana" pitchFamily="34" charset="0"/>
                <a:ea typeface="MS PGothic" pitchFamily="34" charset="-128"/>
              </a:defRPr>
            </a:lvl4pPr>
            <a:lvl5pPr marL="2057400" indent="-228600" eaLnBrk="0" hangingPunct="0">
              <a:defRPr sz="16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Verdana" pitchFamily="34" charset="0"/>
                <a:ea typeface="MS PGothic" pitchFamily="34" charset="-128"/>
              </a:defRPr>
            </a:lvl9pPr>
          </a:lstStyle>
          <a:p>
            <a:pPr eaLnBrk="1" hangingPunct="1"/>
            <a:r>
              <a:rPr lang="en-GB" altLang="en-US" dirty="0" smtClean="0">
                <a:solidFill>
                  <a:schemeClr val="tx2">
                    <a:lumMod val="10000"/>
                  </a:schemeClr>
                </a:solidFill>
                <a:latin typeface="+mj-lt"/>
              </a:rPr>
              <a:t>National scale investigation. </a:t>
            </a:r>
          </a:p>
          <a:p>
            <a:pPr eaLnBrk="1" hangingPunct="1"/>
            <a:r>
              <a:rPr lang="en-GB" altLang="en-US" dirty="0" smtClean="0">
                <a:solidFill>
                  <a:schemeClr val="tx2">
                    <a:lumMod val="10000"/>
                  </a:schemeClr>
                </a:solidFill>
                <a:latin typeface="+mj-lt"/>
              </a:rPr>
              <a:t>Worldwide, practical </a:t>
            </a:r>
            <a:r>
              <a:rPr lang="en-GB" altLang="en-US" dirty="0">
                <a:solidFill>
                  <a:schemeClr val="tx2">
                    <a:lumMod val="10000"/>
                  </a:schemeClr>
                </a:solidFill>
                <a:latin typeface="+mj-lt"/>
              </a:rPr>
              <a:t>REDD+ experience </a:t>
            </a:r>
            <a:r>
              <a:rPr lang="en-GB" altLang="en-US" dirty="0" smtClean="0">
                <a:solidFill>
                  <a:schemeClr val="tx2">
                    <a:lumMod val="10000"/>
                  </a:schemeClr>
                </a:solidFill>
                <a:latin typeface="+mj-lt"/>
              </a:rPr>
              <a:t>on </a:t>
            </a:r>
            <a:r>
              <a:rPr lang="en-GB" altLang="en-US" b="1" dirty="0" smtClean="0">
                <a:solidFill>
                  <a:schemeClr val="tx2">
                    <a:lumMod val="10000"/>
                  </a:schemeClr>
                </a:solidFill>
                <a:latin typeface="+mj-lt"/>
              </a:rPr>
              <a:t>biodiversity</a:t>
            </a:r>
            <a:r>
              <a:rPr lang="en-GB" altLang="en-US" dirty="0" smtClean="0">
                <a:solidFill>
                  <a:schemeClr val="tx2">
                    <a:lumMod val="10000"/>
                  </a:schemeClr>
                </a:solidFill>
                <a:latin typeface="+mj-lt"/>
              </a:rPr>
              <a:t> is </a:t>
            </a:r>
            <a:r>
              <a:rPr lang="en-GB" altLang="en-US" dirty="0">
                <a:solidFill>
                  <a:schemeClr val="tx2">
                    <a:lumMod val="10000"/>
                  </a:schemeClr>
                </a:solidFill>
                <a:latin typeface="+mj-lt"/>
              </a:rPr>
              <a:t>still limited to sub-national pilot </a:t>
            </a:r>
            <a:r>
              <a:rPr lang="en-GB" altLang="en-US" dirty="0" smtClean="0">
                <a:solidFill>
                  <a:schemeClr val="tx2">
                    <a:lumMod val="10000"/>
                  </a:schemeClr>
                </a:solidFill>
                <a:latin typeface="+mj-lt"/>
              </a:rPr>
              <a:t>initiatives</a:t>
            </a:r>
            <a:endParaRPr lang="en-US" altLang="en-US" i="1" dirty="0">
              <a:solidFill>
                <a:schemeClr val="tx2">
                  <a:lumMod val="10000"/>
                </a:schemeClr>
              </a:solidFill>
              <a:latin typeface="+mj-lt"/>
            </a:endParaRPr>
          </a:p>
        </p:txBody>
      </p:sp>
      <p:sp>
        <p:nvSpPr>
          <p:cNvPr id="21" name="Rectangle 11"/>
          <p:cNvSpPr>
            <a:spLocks noChangeArrowheads="1"/>
          </p:cNvSpPr>
          <p:nvPr/>
        </p:nvSpPr>
        <p:spPr bwMode="auto">
          <a:xfrm>
            <a:off x="2971800" y="2633246"/>
            <a:ext cx="5761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itchFamily="34" charset="0"/>
                <a:ea typeface="MS PGothic" pitchFamily="34" charset="-128"/>
              </a:defRPr>
            </a:lvl1pPr>
            <a:lvl2pPr marL="742950" indent="-285750" eaLnBrk="0" hangingPunct="0">
              <a:defRPr sz="1600">
                <a:solidFill>
                  <a:schemeClr val="tx1"/>
                </a:solidFill>
                <a:latin typeface="Verdana" pitchFamily="34" charset="0"/>
                <a:ea typeface="MS PGothic" pitchFamily="34" charset="-128"/>
              </a:defRPr>
            </a:lvl2pPr>
            <a:lvl3pPr marL="1143000" indent="-228600" eaLnBrk="0" hangingPunct="0">
              <a:defRPr sz="1600">
                <a:solidFill>
                  <a:schemeClr val="tx1"/>
                </a:solidFill>
                <a:latin typeface="Verdana" pitchFamily="34" charset="0"/>
                <a:ea typeface="MS PGothic" pitchFamily="34" charset="-128"/>
              </a:defRPr>
            </a:lvl3pPr>
            <a:lvl4pPr marL="1600200" indent="-228600" eaLnBrk="0" hangingPunct="0">
              <a:defRPr sz="1600">
                <a:solidFill>
                  <a:schemeClr val="tx1"/>
                </a:solidFill>
                <a:latin typeface="Verdana" pitchFamily="34" charset="0"/>
                <a:ea typeface="MS PGothic" pitchFamily="34" charset="-128"/>
              </a:defRPr>
            </a:lvl4pPr>
            <a:lvl5pPr marL="2057400" indent="-228600" eaLnBrk="0" hangingPunct="0">
              <a:defRPr sz="16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Verdana" pitchFamily="34" charset="0"/>
                <a:ea typeface="MS PGothic" pitchFamily="34" charset="-128"/>
              </a:defRPr>
            </a:lvl9pPr>
          </a:lstStyle>
          <a:p>
            <a:pPr eaLnBrk="1" hangingPunct="1"/>
            <a:r>
              <a:rPr lang="en-GB" altLang="en-US" dirty="0">
                <a:solidFill>
                  <a:schemeClr val="tx2">
                    <a:lumMod val="10000"/>
                  </a:schemeClr>
                </a:solidFill>
                <a:latin typeface="+mj-lt"/>
              </a:rPr>
              <a:t>Third largest expanse of tropical rainforest on the planet</a:t>
            </a:r>
          </a:p>
        </p:txBody>
      </p:sp>
      <p:sp>
        <p:nvSpPr>
          <p:cNvPr id="22" name="Rectangle 12"/>
          <p:cNvSpPr>
            <a:spLocks noChangeArrowheads="1"/>
          </p:cNvSpPr>
          <p:nvPr/>
        </p:nvSpPr>
        <p:spPr bwMode="auto">
          <a:xfrm>
            <a:off x="2971800" y="2920583"/>
            <a:ext cx="5943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itchFamily="34" charset="0"/>
                <a:ea typeface="MS PGothic" pitchFamily="34" charset="-128"/>
              </a:defRPr>
            </a:lvl1pPr>
            <a:lvl2pPr marL="742950" indent="-285750" eaLnBrk="0" hangingPunct="0">
              <a:defRPr sz="1600">
                <a:solidFill>
                  <a:schemeClr val="tx1"/>
                </a:solidFill>
                <a:latin typeface="Verdana" pitchFamily="34" charset="0"/>
                <a:ea typeface="MS PGothic" pitchFamily="34" charset="-128"/>
              </a:defRPr>
            </a:lvl2pPr>
            <a:lvl3pPr marL="1143000" indent="-228600" eaLnBrk="0" hangingPunct="0">
              <a:defRPr sz="1600">
                <a:solidFill>
                  <a:schemeClr val="tx1"/>
                </a:solidFill>
                <a:latin typeface="Verdana" pitchFamily="34" charset="0"/>
                <a:ea typeface="MS PGothic" pitchFamily="34" charset="-128"/>
              </a:defRPr>
            </a:lvl3pPr>
            <a:lvl4pPr marL="1600200" indent="-228600" eaLnBrk="0" hangingPunct="0">
              <a:defRPr sz="1600">
                <a:solidFill>
                  <a:schemeClr val="tx1"/>
                </a:solidFill>
                <a:latin typeface="Verdana" pitchFamily="34" charset="0"/>
                <a:ea typeface="MS PGothic" pitchFamily="34" charset="-128"/>
              </a:defRPr>
            </a:lvl4pPr>
            <a:lvl5pPr marL="2057400" indent="-228600" eaLnBrk="0" hangingPunct="0">
              <a:defRPr sz="16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Verdana" pitchFamily="34" charset="0"/>
                <a:ea typeface="MS PGothic" pitchFamily="34" charset="-128"/>
              </a:defRPr>
            </a:lvl9pPr>
          </a:lstStyle>
          <a:p>
            <a:pPr eaLnBrk="1" hangingPunct="1"/>
            <a:r>
              <a:rPr lang="en-GB" altLang="en-US" dirty="0" smtClean="0">
                <a:solidFill>
                  <a:schemeClr val="tx2">
                    <a:lumMod val="10000"/>
                  </a:schemeClr>
                </a:solidFill>
                <a:latin typeface="+mj-lt"/>
              </a:rPr>
              <a:t>A </a:t>
            </a:r>
            <a:r>
              <a:rPr lang="en-GB" altLang="en-US" dirty="0" err="1">
                <a:solidFill>
                  <a:schemeClr val="tx2">
                    <a:lumMod val="10000"/>
                  </a:schemeClr>
                </a:solidFill>
                <a:latin typeface="+mj-lt"/>
              </a:rPr>
              <a:t>m</a:t>
            </a:r>
            <a:r>
              <a:rPr lang="en-GB" altLang="en-US" dirty="0" err="1" smtClean="0">
                <a:solidFill>
                  <a:schemeClr val="tx2">
                    <a:lumMod val="10000"/>
                  </a:schemeClr>
                </a:solidFill>
                <a:latin typeface="+mj-lt"/>
              </a:rPr>
              <a:t>egadiverse</a:t>
            </a:r>
            <a:r>
              <a:rPr lang="en-GB" altLang="en-US" dirty="0" smtClean="0">
                <a:solidFill>
                  <a:schemeClr val="tx2">
                    <a:lumMod val="10000"/>
                  </a:schemeClr>
                </a:solidFill>
                <a:latin typeface="+mj-lt"/>
              </a:rPr>
              <a:t> country: estimated </a:t>
            </a:r>
            <a:r>
              <a:rPr lang="en-GB" altLang="en-US" dirty="0">
                <a:solidFill>
                  <a:schemeClr val="tx2">
                    <a:lumMod val="10000"/>
                  </a:schemeClr>
                </a:solidFill>
                <a:latin typeface="+mj-lt"/>
              </a:rPr>
              <a:t>200,000 species of plant + animals </a:t>
            </a:r>
            <a:r>
              <a:rPr lang="en-GB" altLang="en-US" sz="1400" dirty="0">
                <a:solidFill>
                  <a:schemeClr val="tx2">
                    <a:lumMod val="10000"/>
                  </a:schemeClr>
                </a:solidFill>
                <a:latin typeface="+mj-lt"/>
              </a:rPr>
              <a:t>(26,318 reported by IUCN)</a:t>
            </a:r>
          </a:p>
        </p:txBody>
      </p:sp>
      <p:sp>
        <p:nvSpPr>
          <p:cNvPr id="24" name="Rectangle 14"/>
          <p:cNvSpPr>
            <a:spLocks noChangeArrowheads="1"/>
          </p:cNvSpPr>
          <p:nvPr/>
        </p:nvSpPr>
        <p:spPr bwMode="auto">
          <a:xfrm>
            <a:off x="2971800" y="3395246"/>
            <a:ext cx="5410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itchFamily="34" charset="0"/>
                <a:ea typeface="MS PGothic" pitchFamily="34" charset="-128"/>
              </a:defRPr>
            </a:lvl1pPr>
            <a:lvl2pPr marL="742950" indent="-285750" eaLnBrk="0" hangingPunct="0">
              <a:defRPr sz="1600">
                <a:solidFill>
                  <a:schemeClr val="tx1"/>
                </a:solidFill>
                <a:latin typeface="Verdana" pitchFamily="34" charset="0"/>
                <a:ea typeface="MS PGothic" pitchFamily="34" charset="-128"/>
              </a:defRPr>
            </a:lvl2pPr>
            <a:lvl3pPr marL="1143000" indent="-228600" eaLnBrk="0" hangingPunct="0">
              <a:defRPr sz="1600">
                <a:solidFill>
                  <a:schemeClr val="tx1"/>
                </a:solidFill>
                <a:latin typeface="Verdana" pitchFamily="34" charset="0"/>
                <a:ea typeface="MS PGothic" pitchFamily="34" charset="-128"/>
              </a:defRPr>
            </a:lvl3pPr>
            <a:lvl4pPr marL="1600200" indent="-228600" eaLnBrk="0" hangingPunct="0">
              <a:defRPr sz="1600">
                <a:solidFill>
                  <a:schemeClr val="tx1"/>
                </a:solidFill>
                <a:latin typeface="Verdana" pitchFamily="34" charset="0"/>
                <a:ea typeface="MS PGothic" pitchFamily="34" charset="-128"/>
              </a:defRPr>
            </a:lvl4pPr>
            <a:lvl5pPr marL="2057400" indent="-228600" eaLnBrk="0" hangingPunct="0">
              <a:defRPr sz="16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Verdana" pitchFamily="34" charset="0"/>
                <a:ea typeface="MS PGothic" pitchFamily="34" charset="-128"/>
              </a:defRPr>
            </a:lvl9pPr>
          </a:lstStyle>
          <a:p>
            <a:pPr eaLnBrk="1" hangingPunct="1"/>
            <a:r>
              <a:rPr lang="en-GB" altLang="en-US" dirty="0">
                <a:solidFill>
                  <a:schemeClr val="tx2">
                    <a:lumMod val="10000"/>
                  </a:schemeClr>
                </a:solidFill>
                <a:latin typeface="+mj-lt"/>
              </a:rPr>
              <a:t>Wide areas of the country yet to be surveyed</a:t>
            </a:r>
            <a:endParaRPr lang="it-IT" altLang="en-US" dirty="0">
              <a:solidFill>
                <a:schemeClr val="tx2">
                  <a:lumMod val="10000"/>
                </a:schemeClr>
              </a:solidFill>
              <a:latin typeface="+mj-lt"/>
            </a:endParaRPr>
          </a:p>
        </p:txBody>
      </p:sp>
      <p:sp>
        <p:nvSpPr>
          <p:cNvPr id="28" name="Rectangle 27"/>
          <p:cNvSpPr/>
          <p:nvPr/>
        </p:nvSpPr>
        <p:spPr>
          <a:xfrm>
            <a:off x="2895600" y="3886200"/>
            <a:ext cx="5837237" cy="1323439"/>
          </a:xfrm>
          <a:prstGeom prst="rect">
            <a:avLst/>
          </a:prstGeom>
        </p:spPr>
        <p:txBody>
          <a:bodyPr wrap="square">
            <a:spAutoFit/>
          </a:bodyPr>
          <a:lstStyle/>
          <a:p>
            <a:r>
              <a:rPr lang="en-US" sz="1600" dirty="0" smtClean="0"/>
              <a:t>A biodiversity </a:t>
            </a:r>
            <a:r>
              <a:rPr lang="en-US" sz="1600" dirty="0"/>
              <a:t>assessment </a:t>
            </a:r>
            <a:r>
              <a:rPr lang="en-US" sz="1600" dirty="0" smtClean="0"/>
              <a:t>methodology needs to be integrated in that of </a:t>
            </a:r>
            <a:r>
              <a:rPr lang="en-US" sz="1600" dirty="0"/>
              <a:t>a traditional forest </a:t>
            </a:r>
            <a:r>
              <a:rPr lang="en-US" sz="1600" dirty="0" smtClean="0"/>
              <a:t>inventory and to deal </a:t>
            </a:r>
            <a:r>
              <a:rPr lang="en-US" sz="1600" dirty="0"/>
              <a:t>with </a:t>
            </a:r>
            <a:r>
              <a:rPr lang="en-US" sz="1600" dirty="0" smtClean="0"/>
              <a:t>all constraints </a:t>
            </a:r>
            <a:r>
              <a:rPr lang="en-US" sz="1600" dirty="0"/>
              <a:t>related to the establishment of a forest </a:t>
            </a:r>
            <a:r>
              <a:rPr lang="en-US" sz="1600" dirty="0" smtClean="0"/>
              <a:t>inventory: restricted </a:t>
            </a:r>
            <a:r>
              <a:rPr lang="en-US" sz="1600" dirty="0"/>
              <a:t>time for sampling, </a:t>
            </a:r>
            <a:r>
              <a:rPr lang="en-US" sz="1600" dirty="0" smtClean="0"/>
              <a:t>difficult access, security issues, limited national expertise, etc.  </a:t>
            </a:r>
            <a:endParaRPr lang="en-US" sz="1600" dirty="0"/>
          </a:p>
        </p:txBody>
      </p:sp>
      <p:sp>
        <p:nvSpPr>
          <p:cNvPr id="37" name="Rectangle 36"/>
          <p:cNvSpPr/>
          <p:nvPr/>
        </p:nvSpPr>
        <p:spPr>
          <a:xfrm>
            <a:off x="609600" y="5562600"/>
            <a:ext cx="1984948" cy="369332"/>
          </a:xfrm>
          <a:prstGeom prst="rect">
            <a:avLst/>
          </a:prstGeom>
          <a:noFill/>
          <a:ln>
            <a:noFill/>
          </a:ln>
        </p:spPr>
        <p:txBody>
          <a:bodyPr wrap="square">
            <a:spAutoFit/>
          </a:bodyPr>
          <a:lstStyle/>
          <a:p>
            <a:pPr>
              <a:defRPr/>
            </a:pPr>
            <a:r>
              <a:rPr lang="en-GB" sz="1800" b="1" dirty="0" smtClean="0">
                <a:solidFill>
                  <a:srgbClr val="000000"/>
                </a:solidFill>
                <a:latin typeface="+mj-lt"/>
                <a:ea typeface="ＭＳ Ｐゴシック" charset="0"/>
                <a:cs typeface="ＭＳ Ｐゴシック" charset="0"/>
              </a:rPr>
              <a:t>SMART indicators</a:t>
            </a:r>
            <a:endParaRPr lang="en-GB" sz="1800" b="1" dirty="0">
              <a:solidFill>
                <a:srgbClr val="000000"/>
              </a:solidFill>
              <a:latin typeface="+mj-lt"/>
              <a:ea typeface="ＭＳ Ｐゴシック" charset="0"/>
              <a:cs typeface="ＭＳ Ｐゴシック" charset="0"/>
            </a:endParaRPr>
          </a:p>
        </p:txBody>
      </p:sp>
      <p:sp>
        <p:nvSpPr>
          <p:cNvPr id="14" name="Rectangle 13"/>
          <p:cNvSpPr/>
          <p:nvPr/>
        </p:nvSpPr>
        <p:spPr>
          <a:xfrm>
            <a:off x="685800" y="1532294"/>
            <a:ext cx="1600200" cy="923330"/>
          </a:xfrm>
          <a:prstGeom prst="rect">
            <a:avLst/>
          </a:prstGeom>
          <a:noFill/>
          <a:ln>
            <a:noFill/>
          </a:ln>
        </p:spPr>
        <p:txBody>
          <a:bodyPr wrap="square">
            <a:spAutoFit/>
          </a:bodyPr>
          <a:lstStyle/>
          <a:p>
            <a:pPr algn="ctr">
              <a:defRPr/>
            </a:pPr>
            <a:r>
              <a:rPr lang="en-GB" sz="1800" b="1" dirty="0" smtClean="0">
                <a:solidFill>
                  <a:srgbClr val="000000"/>
                </a:solidFill>
                <a:latin typeface="+mj-lt"/>
                <a:ea typeface="ＭＳ Ｐゴシック" charset="0"/>
                <a:cs typeface="ＭＳ Ｐゴシック" charset="0"/>
              </a:rPr>
              <a:t>Geographical scope </a:t>
            </a:r>
            <a:r>
              <a:rPr lang="en-GB" sz="1800" dirty="0" smtClean="0">
                <a:solidFill>
                  <a:srgbClr val="000000"/>
                </a:solidFill>
                <a:latin typeface="+mj-lt"/>
                <a:ea typeface="ＭＳ Ｐゴシック" charset="0"/>
                <a:cs typeface="ＭＳ Ｐゴシック" charset="0"/>
              </a:rPr>
              <a:t>of investigation</a:t>
            </a:r>
            <a:endParaRPr lang="en-GB" sz="1800" dirty="0">
              <a:solidFill>
                <a:srgbClr val="000000"/>
              </a:solidFill>
              <a:latin typeface="+mj-lt"/>
              <a:ea typeface="ＭＳ Ｐゴシック" charset="0"/>
              <a:cs typeface="ＭＳ Ｐゴシック" charset="0"/>
            </a:endParaRPr>
          </a:p>
        </p:txBody>
      </p:sp>
      <p:sp>
        <p:nvSpPr>
          <p:cNvPr id="16" name="Rectangle 15"/>
          <p:cNvSpPr/>
          <p:nvPr/>
        </p:nvSpPr>
        <p:spPr>
          <a:xfrm>
            <a:off x="609599" y="2743200"/>
            <a:ext cx="1905001" cy="923330"/>
          </a:xfrm>
          <a:prstGeom prst="rect">
            <a:avLst/>
          </a:prstGeom>
          <a:noFill/>
          <a:ln>
            <a:noFill/>
          </a:ln>
        </p:spPr>
        <p:txBody>
          <a:bodyPr wrap="square">
            <a:spAutoFit/>
          </a:bodyPr>
          <a:lstStyle/>
          <a:p>
            <a:pPr algn="ctr">
              <a:defRPr/>
            </a:pPr>
            <a:r>
              <a:rPr lang="en-GB" sz="1800" b="1" dirty="0" smtClean="0">
                <a:solidFill>
                  <a:srgbClr val="000000"/>
                </a:solidFill>
                <a:latin typeface="+mj-lt"/>
                <a:ea typeface="ＭＳ Ｐゴシック" charset="0"/>
                <a:cs typeface="ＭＳ Ｐゴシック" charset="0"/>
              </a:rPr>
              <a:t>High Biodiversity richness </a:t>
            </a:r>
            <a:r>
              <a:rPr lang="en-GB" sz="1800" b="1" dirty="0">
                <a:solidFill>
                  <a:srgbClr val="000000"/>
                </a:solidFill>
                <a:latin typeface="+mj-lt"/>
                <a:ea typeface="ＭＳ Ｐゴシック" charset="0"/>
                <a:cs typeface="ＭＳ Ｐゴシック" charset="0"/>
              </a:rPr>
              <a:t>and knowledge gaps</a:t>
            </a:r>
            <a:endParaRPr lang="it-IT" sz="1800" b="1" dirty="0">
              <a:solidFill>
                <a:srgbClr val="000000"/>
              </a:solidFill>
              <a:latin typeface="+mj-lt"/>
              <a:ea typeface="ＭＳ Ｐゴシック" charset="0"/>
              <a:cs typeface="ＭＳ Ｐゴシック" charset="0"/>
            </a:endParaRPr>
          </a:p>
        </p:txBody>
      </p:sp>
      <p:sp>
        <p:nvSpPr>
          <p:cNvPr id="15" name="Rectangle 14"/>
          <p:cNvSpPr/>
          <p:nvPr/>
        </p:nvSpPr>
        <p:spPr>
          <a:xfrm>
            <a:off x="533400" y="4006968"/>
            <a:ext cx="1990724" cy="646331"/>
          </a:xfrm>
          <a:prstGeom prst="rect">
            <a:avLst/>
          </a:prstGeom>
          <a:noFill/>
          <a:ln>
            <a:noFill/>
          </a:ln>
        </p:spPr>
        <p:txBody>
          <a:bodyPr wrap="square">
            <a:spAutoFit/>
          </a:bodyPr>
          <a:lstStyle/>
          <a:p>
            <a:pPr algn="ctr">
              <a:defRPr/>
            </a:pPr>
            <a:r>
              <a:rPr lang="en-GB" sz="1800" b="1" dirty="0" smtClean="0">
                <a:solidFill>
                  <a:srgbClr val="000000"/>
                </a:solidFill>
                <a:latin typeface="+mj-lt"/>
                <a:ea typeface="ＭＳ Ｐゴシック" charset="0"/>
                <a:cs typeface="ＭＳ Ｐゴシック" charset="0"/>
              </a:rPr>
              <a:t>Logistics constraints</a:t>
            </a:r>
            <a:endParaRPr lang="en-GB" sz="1800" b="1" dirty="0">
              <a:solidFill>
                <a:srgbClr val="000000"/>
              </a:solidFill>
              <a:latin typeface="+mj-lt"/>
              <a:ea typeface="ＭＳ Ｐゴシック" charset="0"/>
              <a:cs typeface="ＭＳ Ｐゴシック" charset="0"/>
            </a:endParaRPr>
          </a:p>
        </p:txBody>
      </p:sp>
      <p:sp>
        <p:nvSpPr>
          <p:cNvPr id="43" name="Rectangle 1"/>
          <p:cNvSpPr/>
          <p:nvPr/>
        </p:nvSpPr>
        <p:spPr>
          <a:xfrm>
            <a:off x="2895600" y="5334000"/>
            <a:ext cx="5638800" cy="830997"/>
          </a:xfrm>
          <a:prstGeom prst="rect">
            <a:avLst/>
          </a:prstGeom>
          <a:noFill/>
          <a:ln>
            <a:noFill/>
          </a:ln>
        </p:spPr>
        <p:txBody>
          <a:bodyPr wrap="square">
            <a:spAutoFit/>
          </a:bodyPr>
          <a:lstStyle/>
          <a:p>
            <a:pPr fontAlgn="auto">
              <a:spcBef>
                <a:spcPts val="0"/>
              </a:spcBef>
              <a:spcAft>
                <a:spcPts val="0"/>
              </a:spcAft>
              <a:defRPr/>
            </a:pPr>
            <a:r>
              <a:rPr lang="en-US" sz="1600" i="1" dirty="0">
                <a:solidFill>
                  <a:srgbClr val="000000"/>
                </a:solidFill>
                <a:latin typeface="+mn-lt"/>
                <a:cs typeface="+mn-cs"/>
              </a:rPr>
              <a:t>It would not be feasible to evaluate the entire biodiversity in a tropical forest, in terms of time and people needed, as well as costs </a:t>
            </a:r>
            <a:r>
              <a:rPr lang="en-US" i="1" dirty="0">
                <a:solidFill>
                  <a:srgbClr val="000000"/>
                </a:solidFill>
                <a:latin typeface="+mn-lt"/>
                <a:cs typeface="+mn-cs"/>
              </a:rPr>
              <a:t>(Lawton et al. 1998, Nature)</a:t>
            </a:r>
          </a:p>
        </p:txBody>
      </p:sp>
      <p:sp>
        <p:nvSpPr>
          <p:cNvPr id="44" name="Højrepil 49"/>
          <p:cNvSpPr>
            <a:spLocks noChangeArrowheads="1"/>
          </p:cNvSpPr>
          <p:nvPr/>
        </p:nvSpPr>
        <p:spPr bwMode="auto">
          <a:xfrm rot="5400000">
            <a:off x="1313813" y="5086987"/>
            <a:ext cx="312297" cy="501524"/>
          </a:xfrm>
          <a:prstGeom prst="rightArrow">
            <a:avLst>
              <a:gd name="adj1" fmla="val 100000"/>
              <a:gd name="adj2" fmla="val 50000"/>
            </a:avLst>
          </a:prstGeom>
          <a:solidFill>
            <a:srgbClr val="FFFFFF"/>
          </a:solidFill>
          <a:ln w="31750">
            <a:solidFill>
              <a:srgbClr val="008000"/>
            </a:solidFill>
            <a:miter lim="800000"/>
            <a:headEnd/>
            <a:tailEnd/>
          </a:ln>
        </p:spPr>
        <p:txBody>
          <a:bodyPr rot="10800000" vert="eaVert" anchor="ctr"/>
          <a:lstStyle/>
          <a:p>
            <a:pPr indent="-342900" algn="ctr">
              <a:buFont typeface="Calibri" pitchFamily="34" charset="0"/>
              <a:buAutoNum type="arabicPeriod"/>
            </a:pPr>
            <a:endParaRPr lang="en-US" sz="1400" b="1" noProof="1">
              <a:solidFill>
                <a:srgbClr val="FFFFFF"/>
              </a:solidFill>
            </a:endParaRPr>
          </a:p>
        </p:txBody>
      </p:sp>
    </p:spTree>
    <p:extLst>
      <p:ext uri="{BB962C8B-B14F-4D97-AF65-F5344CB8AC3E}">
        <p14:creationId xmlns:p14="http://schemas.microsoft.com/office/powerpoint/2010/main" val="17566237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Rectangle 452"/>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smtClean="0">
                <a:solidFill>
                  <a:srgbClr val="FFFFFF"/>
                </a:solidFill>
                <a:ea typeface="ＭＳ Ｐゴシック" pitchFamily="-109" charset="-128"/>
              </a:rPr>
              <a:t>z</a:t>
            </a:r>
            <a:endParaRPr lang="en-US" sz="1800" dirty="0">
              <a:solidFill>
                <a:srgbClr val="FFFFFF"/>
              </a:solidFill>
              <a:ea typeface="ＭＳ Ｐゴシック" pitchFamily="-109" charset="-128"/>
            </a:endParaRPr>
          </a:p>
        </p:txBody>
      </p:sp>
      <p:sp>
        <p:nvSpPr>
          <p:cNvPr id="40" name="Rectangle 39"/>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15364" name="TextBox 43"/>
          <p:cNvSpPr txBox="1">
            <a:spLocks noChangeArrowheads="1"/>
          </p:cNvSpPr>
          <p:nvPr/>
        </p:nvSpPr>
        <p:spPr bwMode="auto">
          <a:xfrm>
            <a:off x="314324" y="892175"/>
            <a:ext cx="6010277" cy="338554"/>
          </a:xfrm>
          <a:prstGeom prst="rect">
            <a:avLst/>
          </a:prstGeom>
          <a:noFill/>
          <a:ln w="9525">
            <a:noFill/>
            <a:miter lim="800000"/>
            <a:headEnd/>
            <a:tailEnd/>
          </a:ln>
        </p:spPr>
        <p:txBody>
          <a:bodyPr wrap="square">
            <a:spAutoFit/>
          </a:bodyPr>
          <a:lstStyle/>
          <a:p>
            <a:r>
              <a:rPr lang="en-US" sz="1600" b="1" dirty="0" smtClean="0">
                <a:solidFill>
                  <a:schemeClr val="bg1"/>
                </a:solidFill>
              </a:rPr>
              <a:t>Partners</a:t>
            </a:r>
            <a:endParaRPr lang="en-US" sz="1600" b="1" dirty="0">
              <a:solidFill>
                <a:schemeClr val="bg1"/>
              </a:solidFill>
            </a:endParaRPr>
          </a:p>
        </p:txBody>
      </p:sp>
      <p:pic>
        <p:nvPicPr>
          <p:cNvPr id="15368" name="Picture 25" descr="alberalsol"/>
          <p:cNvPicPr>
            <a:picLocks noChangeAspect="1" noChangeArrowheads="1"/>
          </p:cNvPicPr>
          <p:nvPr/>
        </p:nvPicPr>
        <p:blipFill>
          <a:blip r:embed="rId2" cstate="print"/>
          <a:srcRect l="-78" t="18675" r="26610" b="31006"/>
          <a:stretch>
            <a:fillRect/>
          </a:stretch>
        </p:blipFill>
        <p:spPr bwMode="auto">
          <a:xfrm>
            <a:off x="6459538" y="0"/>
            <a:ext cx="2684462" cy="1231900"/>
          </a:xfrm>
          <a:prstGeom prst="rect">
            <a:avLst/>
          </a:prstGeom>
          <a:noFill/>
          <a:ln w="9525">
            <a:noFill/>
            <a:miter lim="800000"/>
            <a:headEnd/>
            <a:tailEnd/>
          </a:ln>
        </p:spPr>
      </p:pic>
      <p:sp>
        <p:nvSpPr>
          <p:cNvPr id="15369" name="TextBox 54"/>
          <p:cNvSpPr txBox="1">
            <a:spLocks noChangeArrowheads="1"/>
          </p:cNvSpPr>
          <p:nvPr/>
        </p:nvSpPr>
        <p:spPr bwMode="auto">
          <a:xfrm>
            <a:off x="314324" y="304800"/>
            <a:ext cx="4638675" cy="400110"/>
          </a:xfrm>
          <a:prstGeom prst="rect">
            <a:avLst/>
          </a:prstGeom>
          <a:noFill/>
          <a:ln w="9525">
            <a:noFill/>
            <a:miter lim="800000"/>
            <a:headEnd/>
            <a:tailEnd/>
          </a:ln>
        </p:spPr>
        <p:txBody>
          <a:bodyPr wrap="square">
            <a:spAutoFit/>
          </a:bodyPr>
          <a:lstStyle/>
          <a:p>
            <a:r>
              <a:rPr lang="en-GB" sz="2000" b="1" dirty="0" smtClean="0">
                <a:solidFill>
                  <a:srgbClr val="262626"/>
                </a:solidFill>
              </a:rPr>
              <a:t>Biodiversity assessment tools for PNG NFI</a:t>
            </a:r>
            <a:endParaRPr lang="en-GB" sz="2000" b="1" dirty="0">
              <a:solidFill>
                <a:srgbClr val="262626"/>
              </a:solidFill>
            </a:endParaRPr>
          </a:p>
        </p:txBody>
      </p:sp>
      <p:sp>
        <p:nvSpPr>
          <p:cNvPr id="26" name="TextBox 25"/>
          <p:cNvSpPr txBox="1"/>
          <p:nvPr/>
        </p:nvSpPr>
        <p:spPr>
          <a:xfrm>
            <a:off x="3581400" y="2658070"/>
            <a:ext cx="4495800" cy="738664"/>
          </a:xfrm>
          <a:prstGeom prst="rect">
            <a:avLst/>
          </a:prstGeom>
          <a:noFill/>
          <a:ln>
            <a:noFill/>
          </a:ln>
        </p:spPr>
        <p:txBody>
          <a:bodyPr wrap="square">
            <a:spAutoFit/>
          </a:bodyPr>
          <a:lstStyle>
            <a:defPPr>
              <a:defRPr lang="en-US"/>
            </a:defPPr>
            <a:lvl1pPr>
              <a:defRPr>
                <a:ea typeface="ＭＳ Ｐゴシック" charset="0"/>
                <a:cs typeface="ＭＳ Ｐゴシック" charset="0"/>
              </a:defRPr>
            </a:lvl1pPr>
          </a:lstStyle>
          <a:p>
            <a:r>
              <a:rPr lang="en-US" sz="1400" b="1" dirty="0" smtClean="0"/>
              <a:t>Port </a:t>
            </a:r>
            <a:r>
              <a:rPr lang="en-US" sz="1400" b="1" dirty="0"/>
              <a:t>Moresby, 20-22 May </a:t>
            </a:r>
            <a:r>
              <a:rPr lang="en-US" sz="1400" b="1" dirty="0" smtClean="0"/>
              <a:t>2014</a:t>
            </a:r>
            <a:endParaRPr lang="en-US" sz="1400" dirty="0"/>
          </a:p>
          <a:p>
            <a:r>
              <a:rPr lang="en-US" sz="1400" dirty="0" smtClean="0"/>
              <a:t>3rd PNGFA workshop on “development </a:t>
            </a:r>
            <a:r>
              <a:rPr lang="en-US" sz="1400" dirty="0"/>
              <a:t>of methodologies for the first multipurpose </a:t>
            </a:r>
            <a:r>
              <a:rPr lang="en-US" sz="1400" dirty="0" smtClean="0"/>
              <a:t>NFI </a:t>
            </a:r>
            <a:r>
              <a:rPr lang="en-US" sz="1400" dirty="0"/>
              <a:t>in PNG</a:t>
            </a:r>
            <a:r>
              <a:rPr lang="en-US" sz="1400" dirty="0" smtClean="0"/>
              <a:t>” </a:t>
            </a:r>
          </a:p>
        </p:txBody>
      </p:sp>
      <p:sp>
        <p:nvSpPr>
          <p:cNvPr id="19" name="TextBox 24"/>
          <p:cNvSpPr txBox="1">
            <a:spLocks noChangeArrowheads="1"/>
          </p:cNvSpPr>
          <p:nvPr/>
        </p:nvSpPr>
        <p:spPr bwMode="auto">
          <a:xfrm>
            <a:off x="3581400" y="3773269"/>
            <a:ext cx="4800600" cy="738664"/>
          </a:xfrm>
          <a:prstGeom prst="rect">
            <a:avLst/>
          </a:prstGeom>
          <a:noFill/>
          <a:ln w="9525">
            <a:noFill/>
            <a:miter lim="800000"/>
            <a:headEnd/>
            <a:tailEnd/>
          </a:ln>
        </p:spPr>
        <p:txBody>
          <a:bodyPr wrap="square">
            <a:spAutoFit/>
          </a:bodyPr>
          <a:lstStyle/>
          <a:p>
            <a:r>
              <a:rPr lang="en-AU" sz="1400" b="1" dirty="0" smtClean="0">
                <a:ea typeface="ＭＳ Ｐゴシック" charset="0"/>
                <a:cs typeface="ＭＳ Ｐゴシック" charset="0"/>
              </a:rPr>
              <a:t>Brisbane</a:t>
            </a:r>
            <a:r>
              <a:rPr lang="en-AU" sz="1400" b="1" dirty="0">
                <a:ea typeface="ＭＳ Ｐゴシック" charset="0"/>
                <a:cs typeface="ＭＳ Ｐゴシック" charset="0"/>
              </a:rPr>
              <a:t>, </a:t>
            </a:r>
            <a:r>
              <a:rPr lang="en-AU" sz="1400" b="1" dirty="0" smtClean="0">
                <a:ea typeface="ＭＳ Ｐゴシック" charset="0"/>
                <a:cs typeface="ＭＳ Ｐゴシック" charset="0"/>
              </a:rPr>
              <a:t>8-10 </a:t>
            </a:r>
            <a:r>
              <a:rPr lang="en-AU" sz="1400" b="1" dirty="0">
                <a:ea typeface="ＭＳ Ｐゴシック" charset="0"/>
                <a:cs typeface="ＭＳ Ｐゴシック" charset="0"/>
              </a:rPr>
              <a:t>October </a:t>
            </a:r>
            <a:r>
              <a:rPr lang="en-AU" sz="1400" b="1" dirty="0" smtClean="0">
                <a:ea typeface="ＭＳ Ｐゴシック" charset="0"/>
                <a:cs typeface="ＭＳ Ｐゴシック" charset="0"/>
              </a:rPr>
              <a:t>2014</a:t>
            </a:r>
            <a:endParaRPr lang="en-US" sz="1400" b="1" dirty="0">
              <a:ea typeface="ＭＳ Ｐゴシック" charset="0"/>
              <a:cs typeface="ＭＳ Ｐゴシック" charset="0"/>
            </a:endParaRPr>
          </a:p>
          <a:p>
            <a:r>
              <a:rPr lang="en-AU" sz="1400" dirty="0" smtClean="0">
                <a:ea typeface="ＭＳ Ｐゴシック" charset="0"/>
                <a:cs typeface="ＭＳ Ｐゴシック" charset="0"/>
              </a:rPr>
              <a:t>Workshop </a:t>
            </a:r>
            <a:r>
              <a:rPr lang="en-AU" sz="1400" dirty="0">
                <a:ea typeface="ＭＳ Ｐゴシック" charset="0"/>
                <a:cs typeface="ＭＳ Ｐゴシック" charset="0"/>
              </a:rPr>
              <a:t>on </a:t>
            </a:r>
            <a:r>
              <a:rPr lang="en-AU" sz="1400" dirty="0" smtClean="0">
                <a:ea typeface="ＭＳ Ｐゴシック" charset="0"/>
                <a:cs typeface="ＭＳ Ｐゴシック" charset="0"/>
              </a:rPr>
              <a:t>“development of </a:t>
            </a:r>
            <a:r>
              <a:rPr lang="en-AU" sz="1400" dirty="0">
                <a:ea typeface="ＭＳ Ｐゴシック" charset="0"/>
                <a:cs typeface="ＭＳ Ｐゴシック" charset="0"/>
              </a:rPr>
              <a:t>a biodiversity assessment methodology for </a:t>
            </a:r>
            <a:r>
              <a:rPr lang="en-AU" sz="1400" dirty="0" smtClean="0">
                <a:ea typeface="ＭＳ Ｐゴシック" charset="0"/>
                <a:cs typeface="ＭＳ Ｐゴシック" charset="0"/>
              </a:rPr>
              <a:t>PNG NFI”</a:t>
            </a:r>
            <a:endParaRPr lang="en-US" sz="1400" dirty="0">
              <a:ea typeface="ＭＳ Ｐゴシック" charset="0"/>
              <a:cs typeface="ＭＳ Ｐゴシック" charset="0"/>
            </a:endParaRPr>
          </a:p>
        </p:txBody>
      </p:sp>
      <p:sp>
        <p:nvSpPr>
          <p:cNvPr id="25" name="Rectangle 24"/>
          <p:cNvSpPr/>
          <p:nvPr/>
        </p:nvSpPr>
        <p:spPr>
          <a:xfrm>
            <a:off x="381000" y="2581870"/>
            <a:ext cx="3124200" cy="923330"/>
          </a:xfrm>
          <a:prstGeom prst="rect">
            <a:avLst/>
          </a:prstGeom>
          <a:noFill/>
          <a:ln>
            <a:noFill/>
          </a:ln>
        </p:spPr>
        <p:txBody>
          <a:bodyPr wrap="square">
            <a:spAutoFit/>
          </a:bodyPr>
          <a:lstStyle/>
          <a:p>
            <a:r>
              <a:rPr lang="en-GB" sz="1800" b="1" dirty="0" smtClean="0">
                <a:solidFill>
                  <a:srgbClr val="000000"/>
                </a:solidFill>
                <a:ea typeface="ＭＳ Ｐゴシック" charset="0"/>
                <a:cs typeface="ＭＳ Ｐゴシック" charset="0"/>
              </a:rPr>
              <a:t>Floral </a:t>
            </a:r>
            <a:r>
              <a:rPr lang="en-GB" sz="1800" b="1" dirty="0">
                <a:solidFill>
                  <a:srgbClr val="000000"/>
                </a:solidFill>
                <a:ea typeface="ＭＳ Ｐゴシック" charset="0"/>
                <a:cs typeface="ＭＳ Ｐゴシック" charset="0"/>
              </a:rPr>
              <a:t>diversity assessment </a:t>
            </a:r>
          </a:p>
          <a:p>
            <a:r>
              <a:rPr lang="en-GB" sz="1800" b="1" dirty="0">
                <a:solidFill>
                  <a:srgbClr val="000000"/>
                </a:solidFill>
                <a:ea typeface="ＭＳ Ｐゴシック" charset="0"/>
                <a:cs typeface="ＭＳ Ｐゴシック" charset="0"/>
              </a:rPr>
              <a:t>methodology</a:t>
            </a:r>
          </a:p>
          <a:p>
            <a:r>
              <a:rPr lang="en-GB" sz="1800" dirty="0" smtClean="0">
                <a:solidFill>
                  <a:srgbClr val="000000"/>
                </a:solidFill>
                <a:ea typeface="ＭＳ Ｐゴシック" charset="0"/>
                <a:cs typeface="ＭＳ Ｐゴシック" charset="0"/>
              </a:rPr>
              <a:t>(</a:t>
            </a:r>
            <a:r>
              <a:rPr lang="en-GB" sz="1800" dirty="0" err="1" smtClean="0">
                <a:solidFill>
                  <a:srgbClr val="000000"/>
                </a:solidFill>
                <a:ea typeface="ＭＳ Ｐゴシック" charset="0"/>
                <a:cs typeface="ＭＳ Ｐゴシック" charset="0"/>
              </a:rPr>
              <a:t>Sapienza</a:t>
            </a:r>
            <a:r>
              <a:rPr lang="en-GB" sz="1800" dirty="0" smtClean="0">
                <a:solidFill>
                  <a:srgbClr val="000000"/>
                </a:solidFill>
                <a:ea typeface="ＭＳ Ｐゴシック" charset="0"/>
                <a:cs typeface="ＭＳ Ｐゴシック" charset="0"/>
              </a:rPr>
              <a:t> University of Rome)</a:t>
            </a:r>
          </a:p>
        </p:txBody>
      </p:sp>
      <p:sp>
        <p:nvSpPr>
          <p:cNvPr id="2" name="Rectangle 1"/>
          <p:cNvSpPr/>
          <p:nvPr/>
        </p:nvSpPr>
        <p:spPr>
          <a:xfrm>
            <a:off x="381000" y="3715940"/>
            <a:ext cx="2852737" cy="923330"/>
          </a:xfrm>
          <a:prstGeom prst="rect">
            <a:avLst/>
          </a:prstGeom>
        </p:spPr>
        <p:txBody>
          <a:bodyPr wrap="square">
            <a:spAutoFit/>
          </a:bodyPr>
          <a:lstStyle/>
          <a:p>
            <a:r>
              <a:rPr lang="en-AU" sz="1800" b="1" dirty="0" smtClean="0">
                <a:solidFill>
                  <a:srgbClr val="000000"/>
                </a:solidFill>
              </a:rPr>
              <a:t>Faunal assessment</a:t>
            </a:r>
            <a:endParaRPr lang="en-AU" sz="1800" b="1" dirty="0">
              <a:solidFill>
                <a:srgbClr val="000000"/>
              </a:solidFill>
            </a:endParaRPr>
          </a:p>
          <a:p>
            <a:r>
              <a:rPr lang="en-AU" sz="1800" b="1" dirty="0">
                <a:solidFill>
                  <a:srgbClr val="000000"/>
                </a:solidFill>
              </a:rPr>
              <a:t>methodology </a:t>
            </a:r>
          </a:p>
          <a:p>
            <a:r>
              <a:rPr lang="en-AU" sz="1800" dirty="0" smtClean="0">
                <a:solidFill>
                  <a:srgbClr val="000000"/>
                </a:solidFill>
              </a:rPr>
              <a:t>(University of Queensland)</a:t>
            </a:r>
          </a:p>
        </p:txBody>
      </p:sp>
      <p:sp>
        <p:nvSpPr>
          <p:cNvPr id="6" name="Rectangle 5"/>
          <p:cNvSpPr/>
          <p:nvPr/>
        </p:nvSpPr>
        <p:spPr>
          <a:xfrm>
            <a:off x="304800" y="1524000"/>
            <a:ext cx="8001000" cy="646331"/>
          </a:xfrm>
          <a:prstGeom prst="rect">
            <a:avLst/>
          </a:prstGeom>
        </p:spPr>
        <p:txBody>
          <a:bodyPr wrap="square">
            <a:spAutoFit/>
          </a:bodyPr>
          <a:lstStyle/>
          <a:p>
            <a:r>
              <a:rPr lang="en-US" sz="1800" dirty="0"/>
              <a:t>FAO invited </a:t>
            </a:r>
            <a:r>
              <a:rPr lang="en-US" sz="1800" dirty="0" smtClean="0"/>
              <a:t>two </a:t>
            </a:r>
            <a:r>
              <a:rPr lang="en-US" sz="1800" dirty="0"/>
              <a:t>MP </a:t>
            </a:r>
            <a:r>
              <a:rPr lang="en-US" sz="1800" dirty="0" smtClean="0"/>
              <a:t>members to work with </a:t>
            </a:r>
            <a:r>
              <a:rPr lang="en-US" sz="1800" b="1" dirty="0" smtClean="0"/>
              <a:t>PNG Forest Authority </a:t>
            </a:r>
            <a:r>
              <a:rPr lang="en-US" sz="1800" dirty="0" smtClean="0"/>
              <a:t>to design a methodology for </a:t>
            </a:r>
            <a:r>
              <a:rPr lang="en-US" sz="1800" dirty="0"/>
              <a:t>biodiversity </a:t>
            </a:r>
            <a:r>
              <a:rPr lang="en-US" sz="1800" dirty="0" smtClean="0"/>
              <a:t>assessment that could integrate the </a:t>
            </a:r>
            <a:r>
              <a:rPr lang="en-US" sz="1800" dirty="0"/>
              <a:t>planned </a:t>
            </a:r>
            <a:r>
              <a:rPr lang="en-US" sz="1800" dirty="0" smtClean="0"/>
              <a:t>NFI</a:t>
            </a:r>
            <a:endParaRPr lang="en-US" sz="1800" dirty="0"/>
          </a:p>
        </p:txBody>
      </p:sp>
    </p:spTree>
    <p:extLst>
      <p:ext uri="{BB962C8B-B14F-4D97-AF65-F5344CB8AC3E}">
        <p14:creationId xmlns:p14="http://schemas.microsoft.com/office/powerpoint/2010/main" val="21256993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a:solidFill>
                  <a:srgbClr val="FFFFFF"/>
                </a:solidFill>
                <a:ea typeface="ＭＳ Ｐゴシック" pitchFamily="-109" charset="-128"/>
              </a:rPr>
              <a:t>z</a:t>
            </a:r>
          </a:p>
        </p:txBody>
      </p:sp>
      <p:sp>
        <p:nvSpPr>
          <p:cNvPr id="15" name="Rectangle 14"/>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35" name="CasellaDiTesto 6"/>
          <p:cNvSpPr txBox="1">
            <a:spLocks noChangeArrowheads="1"/>
          </p:cNvSpPr>
          <p:nvPr/>
        </p:nvSpPr>
        <p:spPr bwMode="auto">
          <a:xfrm>
            <a:off x="3228819" y="3231499"/>
            <a:ext cx="2665842" cy="1477328"/>
          </a:xfrm>
          <a:prstGeom prst="rect">
            <a:avLst/>
          </a:prstGeom>
          <a:solidFill>
            <a:schemeClr val="accent3">
              <a:lumMod val="75000"/>
            </a:schemeClr>
          </a:solidFill>
        </p:spPr>
        <p:txBody>
          <a:bodyPr wrap="square">
            <a:spAutoFit/>
          </a:bodyPr>
          <a:lstStyle>
            <a:defPPr>
              <a:defRPr lang="en-US"/>
            </a:defPPr>
            <a:lvl1pPr algn="ctr" fontAlgn="auto">
              <a:spcBef>
                <a:spcPts val="0"/>
              </a:spcBef>
              <a:spcAft>
                <a:spcPts val="0"/>
              </a:spcAft>
              <a:defRPr b="1">
                <a:solidFill>
                  <a:schemeClr val="bg1"/>
                </a:solidFill>
                <a:latin typeface="Verdana" pitchFamily="34" charset="0"/>
                <a:ea typeface="Verdana" pitchFamily="34" charset="0"/>
                <a:cs typeface="Verdana" pitchFamily="34" charset="0"/>
              </a:defRPr>
            </a:lvl1pPr>
          </a:lstStyle>
          <a:p>
            <a:r>
              <a:rPr lang="en-GB" sz="1800" dirty="0" smtClean="0">
                <a:latin typeface="+mj-lt"/>
              </a:rPr>
              <a:t>A first larger set of indicators to be further assessed in terms of their performance with respect to REDD+ goals</a:t>
            </a:r>
            <a:endParaRPr lang="en-GB" sz="1800" dirty="0">
              <a:latin typeface="+mj-lt"/>
            </a:endParaRPr>
          </a:p>
        </p:txBody>
      </p:sp>
      <p:pic>
        <p:nvPicPr>
          <p:cNvPr id="40" name="Picture 4" descr="http://www.rfpp.ethz.ch/fellowships/concluded_fellowships/Derleth_measuringBiodiv.jpg?hires"/>
          <p:cNvPicPr>
            <a:picLocks noChangeAspect="1" noChangeArrowheads="1"/>
          </p:cNvPicPr>
          <p:nvPr/>
        </p:nvPicPr>
        <p:blipFill>
          <a:blip r:embed="rId3"/>
          <a:srcRect/>
          <a:stretch>
            <a:fillRect/>
          </a:stretch>
        </p:blipFill>
        <p:spPr bwMode="auto">
          <a:xfrm>
            <a:off x="6218833" y="3807579"/>
            <a:ext cx="2637183" cy="1911610"/>
          </a:xfrm>
          <a:prstGeom prst="rect">
            <a:avLst/>
          </a:prstGeom>
          <a:noFill/>
          <a:ln w="9525">
            <a:noFill/>
            <a:miter lim="800000"/>
            <a:headEnd/>
            <a:tailEnd/>
          </a:ln>
        </p:spPr>
      </p:pic>
      <p:sp>
        <p:nvSpPr>
          <p:cNvPr id="41" name="Højrepil 49"/>
          <p:cNvSpPr>
            <a:spLocks noChangeArrowheads="1"/>
          </p:cNvSpPr>
          <p:nvPr/>
        </p:nvSpPr>
        <p:spPr bwMode="auto">
          <a:xfrm>
            <a:off x="2442650" y="2438326"/>
            <a:ext cx="401158" cy="504000"/>
          </a:xfrm>
          <a:prstGeom prst="rightArrow">
            <a:avLst>
              <a:gd name="adj1" fmla="val 100000"/>
              <a:gd name="adj2" fmla="val 50000"/>
            </a:avLst>
          </a:prstGeom>
          <a:solidFill>
            <a:schemeClr val="bg1">
              <a:lumMod val="75000"/>
            </a:schemeClr>
          </a:solidFill>
          <a:ln w="31750">
            <a:solidFill>
              <a:srgbClr val="FFFFFF"/>
            </a:solidFill>
            <a:miter lim="800000"/>
            <a:headEnd/>
            <a:tailEnd/>
          </a:ln>
        </p:spPr>
        <p:txBody>
          <a:bodyPr rot="10800000" vert="eaVert" anchor="ctr"/>
          <a:lstStyle/>
          <a:p>
            <a:pPr indent="-342900" algn="ctr">
              <a:buFont typeface="Calibri" pitchFamily="34" charset="0"/>
              <a:buAutoNum type="arabicPeriod"/>
            </a:pPr>
            <a:endParaRPr lang="en-US" sz="1400" b="1" noProof="1">
              <a:solidFill>
                <a:srgbClr val="FFFFFF"/>
              </a:solidFill>
            </a:endParaRPr>
          </a:p>
        </p:txBody>
      </p:sp>
      <p:sp>
        <p:nvSpPr>
          <p:cNvPr id="42" name="CasellaDiTesto 4"/>
          <p:cNvSpPr txBox="1"/>
          <p:nvPr/>
        </p:nvSpPr>
        <p:spPr>
          <a:xfrm>
            <a:off x="683568" y="2375778"/>
            <a:ext cx="1800200" cy="584776"/>
          </a:xfrm>
          <a:prstGeom prst="rect">
            <a:avLst/>
          </a:prstGeom>
          <a:solidFill>
            <a:schemeClr val="bg1">
              <a:lumMod val="75000"/>
            </a:schemeClr>
          </a:solidFill>
          <a:ln>
            <a:noFill/>
          </a:ln>
        </p:spPr>
        <p:txBody>
          <a:bodyPr wrap="square">
            <a:spAutoFit/>
          </a:bodyPr>
          <a:lstStyle/>
          <a:p>
            <a:pPr algn="ctr" fontAlgn="auto">
              <a:spcBef>
                <a:spcPts val="1200"/>
              </a:spcBef>
              <a:spcAft>
                <a:spcPts val="0"/>
              </a:spcAft>
              <a:defRPr/>
            </a:pPr>
            <a:r>
              <a:rPr lang="en-GB" sz="1600" dirty="0">
                <a:latin typeface="+mj-lt"/>
                <a:ea typeface="ＭＳ Ｐゴシック" charset="0"/>
                <a:cs typeface="ＭＳ Ｐゴシック" charset="0"/>
              </a:rPr>
              <a:t>Critical literature </a:t>
            </a:r>
            <a:r>
              <a:rPr lang="en-GB" sz="1600" dirty="0" smtClean="0">
                <a:latin typeface="+mj-lt"/>
                <a:ea typeface="ＭＳ Ｐゴシック" charset="0"/>
                <a:cs typeface="ＭＳ Ｐゴシック" charset="0"/>
              </a:rPr>
              <a:t>review</a:t>
            </a:r>
            <a:endParaRPr lang="en-GB" sz="1600" dirty="0">
              <a:latin typeface="+mj-lt"/>
              <a:ea typeface="ＭＳ Ｐゴシック" charset="0"/>
              <a:cs typeface="ＭＳ Ｐゴシック" charset="0"/>
            </a:endParaRPr>
          </a:p>
        </p:txBody>
      </p:sp>
      <p:sp>
        <p:nvSpPr>
          <p:cNvPr id="43" name="Højrepil 49"/>
          <p:cNvSpPr>
            <a:spLocks noChangeArrowheads="1"/>
          </p:cNvSpPr>
          <p:nvPr/>
        </p:nvSpPr>
        <p:spPr bwMode="auto">
          <a:xfrm flipH="1">
            <a:off x="6300192" y="2332680"/>
            <a:ext cx="401158" cy="504000"/>
          </a:xfrm>
          <a:prstGeom prst="rightArrow">
            <a:avLst>
              <a:gd name="adj1" fmla="val 100000"/>
              <a:gd name="adj2" fmla="val 50000"/>
            </a:avLst>
          </a:prstGeom>
          <a:solidFill>
            <a:schemeClr val="bg1">
              <a:lumMod val="75000"/>
            </a:schemeClr>
          </a:solidFill>
          <a:ln w="31750">
            <a:solidFill>
              <a:srgbClr val="FFFFFF"/>
            </a:solidFill>
            <a:miter lim="800000"/>
            <a:headEnd/>
            <a:tailEnd/>
          </a:ln>
        </p:spPr>
        <p:txBody>
          <a:bodyPr rot="10800000" vert="eaVert" anchor="ctr"/>
          <a:lstStyle/>
          <a:p>
            <a:pPr indent="-342900" algn="ctr">
              <a:buFont typeface="Calibri" pitchFamily="34" charset="0"/>
              <a:buAutoNum type="arabicPeriod"/>
            </a:pPr>
            <a:endParaRPr lang="en-US" sz="1400" b="1" noProof="1">
              <a:solidFill>
                <a:srgbClr val="FFFFFF"/>
              </a:solidFill>
            </a:endParaRPr>
          </a:p>
        </p:txBody>
      </p:sp>
      <p:sp>
        <p:nvSpPr>
          <p:cNvPr id="34" name="CasellaDiTesto 5"/>
          <p:cNvSpPr txBox="1"/>
          <p:nvPr/>
        </p:nvSpPr>
        <p:spPr>
          <a:xfrm>
            <a:off x="6684591" y="2270229"/>
            <a:ext cx="1703833" cy="646331"/>
          </a:xfrm>
          <a:prstGeom prst="rect">
            <a:avLst/>
          </a:prstGeom>
          <a:solidFill>
            <a:schemeClr val="bg1">
              <a:lumMod val="75000"/>
            </a:schemeClr>
          </a:solidFill>
          <a:ln>
            <a:noFill/>
          </a:ln>
        </p:spPr>
        <p:txBody>
          <a:bodyPr wrap="square">
            <a:spAutoFit/>
          </a:bodyPr>
          <a:lstStyle>
            <a:defPPr>
              <a:defRPr lang="en-US"/>
            </a:defPPr>
            <a:lvl1pPr fontAlgn="auto">
              <a:spcBef>
                <a:spcPts val="0"/>
              </a:spcBef>
              <a:spcAft>
                <a:spcPts val="0"/>
              </a:spcAft>
              <a:defRPr sz="1400" b="1">
                <a:latin typeface="Verdana" charset="0"/>
                <a:ea typeface="ＭＳ Ｐゴシック" charset="0"/>
                <a:cs typeface="ＭＳ Ｐゴシック" charset="0"/>
              </a:defRPr>
            </a:lvl1pPr>
          </a:lstStyle>
          <a:p>
            <a:pPr algn="ctr">
              <a:spcBef>
                <a:spcPts val="600"/>
              </a:spcBef>
            </a:pPr>
            <a:r>
              <a:rPr lang="en-GB" sz="1800" b="0" dirty="0" smtClean="0">
                <a:latin typeface="+mj-lt"/>
              </a:rPr>
              <a:t>Expert-based </a:t>
            </a:r>
            <a:r>
              <a:rPr lang="en-GB" sz="1800" b="0" dirty="0">
                <a:latin typeface="+mj-lt"/>
              </a:rPr>
              <a:t>evaluation</a:t>
            </a:r>
          </a:p>
        </p:txBody>
      </p:sp>
      <p:sp>
        <p:nvSpPr>
          <p:cNvPr id="44" name="Højrepil 49"/>
          <p:cNvSpPr>
            <a:spLocks noChangeArrowheads="1"/>
          </p:cNvSpPr>
          <p:nvPr/>
        </p:nvSpPr>
        <p:spPr bwMode="auto">
          <a:xfrm rot="16200000" flipH="1">
            <a:off x="4362978" y="2770021"/>
            <a:ext cx="401158" cy="612000"/>
          </a:xfrm>
          <a:prstGeom prst="rightArrow">
            <a:avLst>
              <a:gd name="adj1" fmla="val 100000"/>
              <a:gd name="adj2" fmla="val 50000"/>
            </a:avLst>
          </a:prstGeom>
          <a:solidFill>
            <a:schemeClr val="bg1">
              <a:lumMod val="75000"/>
            </a:schemeClr>
          </a:solidFill>
          <a:ln w="31750">
            <a:solidFill>
              <a:srgbClr val="FFFFFF"/>
            </a:solidFill>
            <a:miter lim="800000"/>
            <a:headEnd/>
            <a:tailEnd/>
          </a:ln>
        </p:spPr>
        <p:txBody>
          <a:bodyPr rot="10800000" vert="eaVert" anchor="ctr"/>
          <a:lstStyle/>
          <a:p>
            <a:pPr indent="-342900" algn="ctr">
              <a:buFont typeface="Calibri" pitchFamily="34" charset="0"/>
              <a:buAutoNum type="arabicPeriod"/>
            </a:pPr>
            <a:endParaRPr lang="en-US" sz="1400" b="1" noProof="1">
              <a:solidFill>
                <a:srgbClr val="FFFFFF"/>
              </a:solidFill>
            </a:endParaRPr>
          </a:p>
        </p:txBody>
      </p:sp>
      <p:sp>
        <p:nvSpPr>
          <p:cNvPr id="37" name="CasellaDiTesto 13"/>
          <p:cNvSpPr txBox="1"/>
          <p:nvPr/>
        </p:nvSpPr>
        <p:spPr>
          <a:xfrm>
            <a:off x="3241948" y="2350954"/>
            <a:ext cx="2643187" cy="584776"/>
          </a:xfrm>
          <a:prstGeom prst="rect">
            <a:avLst/>
          </a:prstGeom>
          <a:solidFill>
            <a:schemeClr val="bg1">
              <a:lumMod val="75000"/>
            </a:schemeClr>
          </a:solidFill>
        </p:spPr>
        <p:txBody>
          <a:bodyPr>
            <a:spAutoFit/>
          </a:bodyPr>
          <a:lstStyle/>
          <a:p>
            <a:pPr algn="ctr" fontAlgn="auto">
              <a:spcBef>
                <a:spcPts val="0"/>
              </a:spcBef>
              <a:spcAft>
                <a:spcPts val="0"/>
              </a:spcAft>
              <a:defRPr/>
            </a:pPr>
            <a:r>
              <a:rPr lang="it-IT" sz="1600" b="1" dirty="0" smtClean="0">
                <a:latin typeface="+mj-lt"/>
                <a:ea typeface="Verdana" pitchFamily="34" charset="0"/>
                <a:cs typeface="Verdana" pitchFamily="34" charset="0"/>
              </a:rPr>
              <a:t>SELECTION OF </a:t>
            </a:r>
          </a:p>
          <a:p>
            <a:pPr algn="ctr" fontAlgn="auto">
              <a:spcBef>
                <a:spcPts val="0"/>
              </a:spcBef>
              <a:spcAft>
                <a:spcPts val="0"/>
              </a:spcAft>
              <a:defRPr/>
            </a:pPr>
            <a:r>
              <a:rPr lang="it-IT" sz="1600" b="1" dirty="0" smtClean="0">
                <a:latin typeface="+mj-lt"/>
                <a:ea typeface="Verdana" pitchFamily="34" charset="0"/>
                <a:cs typeface="Verdana" pitchFamily="34" charset="0"/>
              </a:rPr>
              <a:t>INDICATORS</a:t>
            </a:r>
            <a:endParaRPr lang="en-GB" sz="1600" b="1" dirty="0">
              <a:latin typeface="+mj-lt"/>
              <a:ea typeface="Verdana" pitchFamily="34" charset="0"/>
              <a:cs typeface="Verdana" pitchFamily="34" charset="0"/>
            </a:endParaRPr>
          </a:p>
        </p:txBody>
      </p:sp>
      <p:sp>
        <p:nvSpPr>
          <p:cNvPr id="45" name="Højrepil 49"/>
          <p:cNvSpPr>
            <a:spLocks noChangeArrowheads="1"/>
          </p:cNvSpPr>
          <p:nvPr/>
        </p:nvSpPr>
        <p:spPr bwMode="auto">
          <a:xfrm rot="5400000" flipH="1" flipV="1">
            <a:off x="4355173" y="4710298"/>
            <a:ext cx="401158" cy="612000"/>
          </a:xfrm>
          <a:prstGeom prst="rightArrow">
            <a:avLst>
              <a:gd name="adj1" fmla="val 100000"/>
              <a:gd name="adj2" fmla="val 50000"/>
            </a:avLst>
          </a:prstGeom>
          <a:solidFill>
            <a:schemeClr val="bg1"/>
          </a:solidFill>
          <a:ln w="31750">
            <a:solidFill>
              <a:srgbClr val="FF0000"/>
            </a:solidFill>
            <a:miter lim="800000"/>
            <a:headEnd/>
            <a:tailEnd/>
          </a:ln>
        </p:spPr>
        <p:txBody>
          <a:bodyPr rot="10800000" vert="eaVert" anchor="ctr"/>
          <a:lstStyle/>
          <a:p>
            <a:pPr indent="-342900" algn="ctr">
              <a:buFont typeface="Calibri" pitchFamily="34" charset="0"/>
              <a:buAutoNum type="arabicPeriod"/>
            </a:pPr>
            <a:endParaRPr lang="en-US" sz="1400" b="1" noProof="1"/>
          </a:p>
        </p:txBody>
      </p:sp>
      <p:sp>
        <p:nvSpPr>
          <p:cNvPr id="36" name="CasellaDiTesto 7"/>
          <p:cNvSpPr txBox="1">
            <a:spLocks noChangeArrowheads="1"/>
          </p:cNvSpPr>
          <p:nvPr/>
        </p:nvSpPr>
        <p:spPr bwMode="auto">
          <a:xfrm>
            <a:off x="3222898" y="5144869"/>
            <a:ext cx="2678816" cy="646331"/>
          </a:xfrm>
          <a:prstGeom prst="rect">
            <a:avLst/>
          </a:prstGeom>
          <a:solidFill>
            <a:schemeClr val="bg1"/>
          </a:solidFill>
          <a:ln w="25400">
            <a:solidFill>
              <a:srgbClr val="FF0000"/>
            </a:solidFill>
            <a:miter lim="800000"/>
            <a:headEnd/>
            <a:tailEnd/>
          </a:ln>
        </p:spPr>
        <p:txBody>
          <a:bodyPr wrap="square">
            <a:spAutoFit/>
          </a:bodyPr>
          <a:lstStyle/>
          <a:p>
            <a:pPr algn="ctr"/>
            <a:r>
              <a:rPr lang="en-GB" sz="1800" dirty="0" smtClean="0">
                <a:latin typeface="+mj-lt"/>
                <a:ea typeface="Verdana" pitchFamily="34" charset="0"/>
                <a:cs typeface="Verdana" pitchFamily="34" charset="0"/>
              </a:rPr>
              <a:t>No certainty </a:t>
            </a:r>
            <a:r>
              <a:rPr lang="en-GB" sz="1800" dirty="0">
                <a:latin typeface="+mj-lt"/>
                <a:ea typeface="Verdana" pitchFamily="34" charset="0"/>
                <a:cs typeface="Verdana" pitchFamily="34" charset="0"/>
              </a:rPr>
              <a:t>to </a:t>
            </a:r>
            <a:r>
              <a:rPr lang="en-GB" sz="1800" dirty="0" smtClean="0">
                <a:latin typeface="+mj-lt"/>
                <a:ea typeface="Verdana" pitchFamily="34" charset="0"/>
                <a:cs typeface="Verdana" pitchFamily="34" charset="0"/>
              </a:rPr>
              <a:t>select the </a:t>
            </a:r>
            <a:r>
              <a:rPr lang="en-GB" sz="1800" dirty="0">
                <a:latin typeface="+mj-lt"/>
                <a:ea typeface="Verdana" pitchFamily="34" charset="0"/>
                <a:cs typeface="Verdana" pitchFamily="34" charset="0"/>
              </a:rPr>
              <a:t>best indicators </a:t>
            </a:r>
            <a:r>
              <a:rPr lang="en-GB" sz="1800" i="1" dirty="0">
                <a:latin typeface="+mj-lt"/>
                <a:ea typeface="Verdana" pitchFamily="34" charset="0"/>
                <a:cs typeface="Verdana" pitchFamily="34" charset="0"/>
              </a:rPr>
              <a:t>a </a:t>
            </a:r>
            <a:r>
              <a:rPr lang="en-GB" sz="1800" i="1" dirty="0" smtClean="0">
                <a:latin typeface="+mj-lt"/>
                <a:ea typeface="Verdana" pitchFamily="34" charset="0"/>
                <a:cs typeface="Verdana" pitchFamily="34" charset="0"/>
              </a:rPr>
              <a:t>priori</a:t>
            </a:r>
            <a:endParaRPr lang="en-GB" sz="1800" dirty="0">
              <a:latin typeface="+mj-lt"/>
              <a:ea typeface="Verdana" pitchFamily="34" charset="0"/>
              <a:cs typeface="Verdana" pitchFamily="34" charset="0"/>
            </a:endParaRPr>
          </a:p>
        </p:txBody>
      </p:sp>
      <p:pic>
        <p:nvPicPr>
          <p:cNvPr id="4100" name="Picture 4" descr="https://encrypted-tbn3.gstatic.com/images?q=tbn:ANd9GcRqvdU4D1H-O8Ifw-XsxtOocOazRlEshvZq9a_zeD5KJpUqlIF7">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392"/>
          <a:stretch/>
        </p:blipFill>
        <p:spPr bwMode="auto">
          <a:xfrm>
            <a:off x="274000" y="3892937"/>
            <a:ext cx="2638800" cy="182843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54"/>
          <p:cNvSpPr txBox="1">
            <a:spLocks noChangeArrowheads="1"/>
          </p:cNvSpPr>
          <p:nvPr/>
        </p:nvSpPr>
        <p:spPr bwMode="auto">
          <a:xfrm>
            <a:off x="301624" y="304800"/>
            <a:ext cx="8829676" cy="400110"/>
          </a:xfrm>
          <a:prstGeom prst="rect">
            <a:avLst/>
          </a:prstGeom>
          <a:noFill/>
          <a:ln w="9525">
            <a:noFill/>
            <a:miter lim="800000"/>
            <a:headEnd/>
            <a:tailEnd/>
          </a:ln>
        </p:spPr>
        <p:txBody>
          <a:bodyPr wrap="square">
            <a:spAutoFit/>
          </a:bodyPr>
          <a:lstStyle/>
          <a:p>
            <a:r>
              <a:rPr lang="en-GB" sz="2000" b="1" dirty="0" smtClean="0">
                <a:solidFill>
                  <a:srgbClr val="262626"/>
                </a:solidFill>
              </a:rPr>
              <a:t>Floral diversity assessment - summary </a:t>
            </a:r>
            <a:endParaRPr lang="en-GB" sz="2000" b="1" dirty="0">
              <a:solidFill>
                <a:srgbClr val="262626"/>
              </a:solidFill>
            </a:endParaRPr>
          </a:p>
        </p:txBody>
      </p:sp>
      <p:sp>
        <p:nvSpPr>
          <p:cNvPr id="25" name="Rettangolo 10"/>
          <p:cNvSpPr>
            <a:spLocks noChangeArrowheads="1"/>
          </p:cNvSpPr>
          <p:nvPr/>
        </p:nvSpPr>
        <p:spPr bwMode="auto">
          <a:xfrm>
            <a:off x="304800" y="1287959"/>
            <a:ext cx="6629400" cy="830997"/>
          </a:xfrm>
          <a:prstGeom prst="rect">
            <a:avLst/>
          </a:prstGeom>
          <a:noFill/>
          <a:ln w="9525">
            <a:noFill/>
            <a:miter lim="800000"/>
            <a:headEnd/>
            <a:tailEnd/>
          </a:ln>
        </p:spPr>
        <p:txBody>
          <a:bodyPr wrap="square">
            <a:spAutoFit/>
          </a:bodyPr>
          <a:lstStyle/>
          <a:p>
            <a:r>
              <a:rPr lang="en-GB" sz="1600" b="1" i="1" dirty="0">
                <a:solidFill>
                  <a:srgbClr val="000000"/>
                </a:solidFill>
                <a:latin typeface="+mj-lt"/>
              </a:rPr>
              <a:t>Selection </a:t>
            </a:r>
            <a:r>
              <a:rPr lang="en-GB" sz="1600" b="1" i="1" dirty="0" smtClean="0">
                <a:solidFill>
                  <a:srgbClr val="000000"/>
                </a:solidFill>
                <a:latin typeface="+mj-lt"/>
              </a:rPr>
              <a:t>as a trade-off process</a:t>
            </a:r>
          </a:p>
          <a:p>
            <a:r>
              <a:rPr lang="en-GB" sz="1600" dirty="0" smtClean="0">
                <a:solidFill>
                  <a:srgbClr val="000000"/>
                </a:solidFill>
                <a:latin typeface="+mj-lt"/>
              </a:rPr>
              <a:t>indicators </a:t>
            </a:r>
            <a:r>
              <a:rPr lang="en-GB" sz="1600" dirty="0">
                <a:solidFill>
                  <a:srgbClr val="000000"/>
                </a:solidFill>
                <a:latin typeface="+mj-lt"/>
              </a:rPr>
              <a:t>that reflect some useful </a:t>
            </a:r>
            <a:r>
              <a:rPr lang="en-GB" sz="1600" dirty="0" smtClean="0">
                <a:solidFill>
                  <a:srgbClr val="000000"/>
                </a:solidFill>
                <a:latin typeface="+mj-lt"/>
              </a:rPr>
              <a:t>measures </a:t>
            </a:r>
            <a:r>
              <a:rPr lang="en-GB" sz="1600" dirty="0">
                <a:solidFill>
                  <a:srgbClr val="000000"/>
                </a:solidFill>
                <a:latin typeface="+mj-lt"/>
              </a:rPr>
              <a:t>of ecological integrity or </a:t>
            </a:r>
            <a:r>
              <a:rPr lang="en-GB" sz="1600" dirty="0" smtClean="0">
                <a:solidFill>
                  <a:srgbClr val="000000"/>
                </a:solidFill>
                <a:latin typeface="+mj-lt"/>
              </a:rPr>
              <a:t>biodiversity  </a:t>
            </a:r>
            <a:r>
              <a:rPr lang="en-GB" sz="1600" b="1" dirty="0" smtClean="0">
                <a:solidFill>
                  <a:srgbClr val="000000"/>
                </a:solidFill>
                <a:latin typeface="+mj-lt"/>
              </a:rPr>
              <a:t>vs. </a:t>
            </a:r>
            <a:r>
              <a:rPr lang="en-GB" sz="1600" dirty="0" smtClean="0">
                <a:solidFill>
                  <a:srgbClr val="000000"/>
                </a:solidFill>
                <a:latin typeface="+mj-lt"/>
              </a:rPr>
              <a:t>indicators that </a:t>
            </a:r>
            <a:r>
              <a:rPr lang="en-GB" sz="1600" dirty="0">
                <a:solidFill>
                  <a:srgbClr val="000000"/>
                </a:solidFill>
                <a:latin typeface="+mj-lt"/>
              </a:rPr>
              <a:t>can be </a:t>
            </a:r>
            <a:r>
              <a:rPr lang="en-GB" sz="1600" dirty="0" smtClean="0">
                <a:solidFill>
                  <a:srgbClr val="000000"/>
                </a:solidFill>
                <a:latin typeface="+mj-lt"/>
              </a:rPr>
              <a:t>feasibly sampled </a:t>
            </a:r>
            <a:r>
              <a:rPr lang="en-GB" sz="1400" i="1" dirty="0" smtClean="0">
                <a:solidFill>
                  <a:srgbClr val="000000"/>
                </a:solidFill>
                <a:latin typeface="+mj-lt"/>
              </a:rPr>
              <a:t>(Gardner et al. 2008)</a:t>
            </a:r>
            <a:endParaRPr lang="en-GB" sz="1600" i="1" dirty="0">
              <a:solidFill>
                <a:srgbClr val="000000"/>
              </a:solidFill>
              <a:latin typeface="+mj-lt"/>
            </a:endParaRPr>
          </a:p>
        </p:txBody>
      </p:sp>
      <p:sp>
        <p:nvSpPr>
          <p:cNvPr id="26" name="TextBox 43"/>
          <p:cNvSpPr txBox="1">
            <a:spLocks noChangeArrowheads="1"/>
          </p:cNvSpPr>
          <p:nvPr/>
        </p:nvSpPr>
        <p:spPr bwMode="auto">
          <a:xfrm>
            <a:off x="314324" y="892175"/>
            <a:ext cx="8829676" cy="338554"/>
          </a:xfrm>
          <a:prstGeom prst="rect">
            <a:avLst/>
          </a:prstGeom>
          <a:noFill/>
          <a:ln w="9525">
            <a:noFill/>
            <a:miter lim="800000"/>
            <a:headEnd/>
            <a:tailEnd/>
          </a:ln>
        </p:spPr>
        <p:txBody>
          <a:bodyPr wrap="square">
            <a:spAutoFit/>
          </a:bodyPr>
          <a:lstStyle/>
          <a:p>
            <a:pPr algn="r"/>
            <a:r>
              <a:rPr lang="en-US" sz="1600" b="1" i="1" dirty="0" smtClean="0">
                <a:solidFill>
                  <a:schemeClr val="bg1"/>
                </a:solidFill>
              </a:rPr>
              <a:t>Selection of indicators 1/4</a:t>
            </a:r>
            <a:endParaRPr lang="en-US" sz="1600" b="1" i="1" dirty="0">
              <a:solidFill>
                <a:srgbClr val="FF0000"/>
              </a:solidFill>
            </a:endParaRPr>
          </a:p>
        </p:txBody>
      </p:sp>
    </p:spTree>
    <p:extLst>
      <p:ext uri="{BB962C8B-B14F-4D97-AF65-F5344CB8AC3E}">
        <p14:creationId xmlns:p14="http://schemas.microsoft.com/office/powerpoint/2010/main" val="6358763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a:solidFill>
                  <a:srgbClr val="FFFFFF"/>
                </a:solidFill>
                <a:ea typeface="ＭＳ Ｐゴシック" pitchFamily="-109" charset="-128"/>
              </a:rPr>
              <a:t>z</a:t>
            </a:r>
          </a:p>
        </p:txBody>
      </p:sp>
      <p:sp>
        <p:nvSpPr>
          <p:cNvPr id="15" name="Rectangle 14"/>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13" name="Rectangle 3"/>
          <p:cNvSpPr/>
          <p:nvPr/>
        </p:nvSpPr>
        <p:spPr>
          <a:xfrm>
            <a:off x="493713" y="2204830"/>
            <a:ext cx="2220912" cy="707886"/>
          </a:xfrm>
          <a:prstGeom prst="rect">
            <a:avLst/>
          </a:prstGeom>
          <a:solidFill>
            <a:schemeClr val="bg1">
              <a:lumMod val="85000"/>
            </a:schemeClr>
          </a:solidFill>
          <a:ln>
            <a:noFill/>
          </a:ln>
        </p:spPr>
        <p:txBody>
          <a:bodyPr>
            <a:spAutoFit/>
          </a:bodyPr>
          <a:lstStyle/>
          <a:p>
            <a:pPr fontAlgn="auto">
              <a:spcBef>
                <a:spcPts val="0"/>
              </a:spcBef>
              <a:spcAft>
                <a:spcPts val="0"/>
              </a:spcAft>
              <a:defRPr/>
            </a:pPr>
            <a:r>
              <a:rPr lang="en-GB" sz="2000" b="1" dirty="0">
                <a:latin typeface="+mj-lt"/>
                <a:ea typeface="ＭＳ Ｐゴシック" charset="0"/>
                <a:cs typeface="ＭＳ Ｐゴシック" charset="0"/>
              </a:rPr>
              <a:t>Structure based indicators</a:t>
            </a:r>
            <a:endParaRPr lang="it-IT" sz="2000" b="1" dirty="0">
              <a:latin typeface="+mj-lt"/>
              <a:ea typeface="ＭＳ Ｐゴシック" charset="0"/>
              <a:cs typeface="ＭＳ Ｐゴシック" charset="0"/>
            </a:endParaRPr>
          </a:p>
        </p:txBody>
      </p:sp>
      <p:sp>
        <p:nvSpPr>
          <p:cNvPr id="16" name="Rectangle 3"/>
          <p:cNvSpPr/>
          <p:nvPr/>
        </p:nvSpPr>
        <p:spPr>
          <a:xfrm>
            <a:off x="3092454" y="3817995"/>
            <a:ext cx="2220912" cy="707886"/>
          </a:xfrm>
          <a:prstGeom prst="rect">
            <a:avLst/>
          </a:prstGeom>
          <a:solidFill>
            <a:schemeClr val="bg1">
              <a:lumMod val="85000"/>
            </a:schemeClr>
          </a:solidFill>
          <a:ln>
            <a:noFill/>
          </a:ln>
        </p:spPr>
        <p:txBody>
          <a:bodyPr>
            <a:spAutoFit/>
          </a:bodyPr>
          <a:lstStyle/>
          <a:p>
            <a:pPr fontAlgn="auto">
              <a:spcBef>
                <a:spcPts val="0"/>
              </a:spcBef>
              <a:spcAft>
                <a:spcPts val="0"/>
              </a:spcAft>
              <a:defRPr/>
            </a:pPr>
            <a:r>
              <a:rPr lang="en-GB" sz="2000" b="1" dirty="0">
                <a:latin typeface="+mj-lt"/>
                <a:ea typeface="ＭＳ Ｐゴシック" charset="0"/>
                <a:cs typeface="ＭＳ Ｐゴシック" charset="0"/>
              </a:rPr>
              <a:t>Taxon based indicators</a:t>
            </a:r>
            <a:endParaRPr lang="it-IT" sz="2000" b="1" dirty="0">
              <a:latin typeface="+mj-lt"/>
              <a:ea typeface="ＭＳ Ｐゴシック" charset="0"/>
              <a:cs typeface="ＭＳ Ｐゴシック" charset="0"/>
            </a:endParaRPr>
          </a:p>
        </p:txBody>
      </p:sp>
      <p:sp>
        <p:nvSpPr>
          <p:cNvPr id="19" name="Rectangle 3"/>
          <p:cNvSpPr/>
          <p:nvPr/>
        </p:nvSpPr>
        <p:spPr>
          <a:xfrm>
            <a:off x="467544" y="5375029"/>
            <a:ext cx="2220913" cy="707886"/>
          </a:xfrm>
          <a:prstGeom prst="rect">
            <a:avLst/>
          </a:prstGeom>
          <a:solidFill>
            <a:schemeClr val="bg1">
              <a:lumMod val="85000"/>
            </a:schemeClr>
          </a:solidFill>
          <a:ln>
            <a:noFill/>
          </a:ln>
        </p:spPr>
        <p:txBody>
          <a:bodyPr>
            <a:spAutoFit/>
          </a:bodyPr>
          <a:lstStyle/>
          <a:p>
            <a:pPr fontAlgn="auto">
              <a:spcBef>
                <a:spcPts val="0"/>
              </a:spcBef>
              <a:spcAft>
                <a:spcPts val="0"/>
              </a:spcAft>
              <a:defRPr/>
            </a:pPr>
            <a:r>
              <a:rPr lang="en-GB" sz="2000" b="1" dirty="0">
                <a:latin typeface="+mj-lt"/>
                <a:ea typeface="ＭＳ Ｐゴシック" charset="0"/>
                <a:cs typeface="ＭＳ Ｐゴシック" charset="0"/>
              </a:rPr>
              <a:t>Indicators of functional diversity</a:t>
            </a:r>
            <a:endParaRPr lang="it-IT" sz="2000" b="1" dirty="0">
              <a:latin typeface="+mj-lt"/>
              <a:ea typeface="ＭＳ Ｐゴシック" charset="0"/>
              <a:cs typeface="ＭＳ Ｐゴシック" charset="0"/>
            </a:endParaRPr>
          </a:p>
        </p:txBody>
      </p:sp>
      <p:sp>
        <p:nvSpPr>
          <p:cNvPr id="26" name="Rectangle 11"/>
          <p:cNvSpPr>
            <a:spLocks noChangeArrowheads="1"/>
          </p:cNvSpPr>
          <p:nvPr/>
        </p:nvSpPr>
        <p:spPr bwMode="auto">
          <a:xfrm>
            <a:off x="2786063" y="2492862"/>
            <a:ext cx="3786187" cy="769441"/>
          </a:xfrm>
          <a:prstGeom prst="rect">
            <a:avLst/>
          </a:prstGeom>
          <a:noFill/>
          <a:ln w="9525">
            <a:noFill/>
            <a:miter lim="800000"/>
            <a:headEnd/>
            <a:tailEnd/>
          </a:ln>
        </p:spPr>
        <p:txBody>
          <a:bodyPr>
            <a:spAutoFit/>
          </a:bodyPr>
          <a:lstStyle/>
          <a:p>
            <a:r>
              <a:rPr lang="en-GB" sz="1600" dirty="0">
                <a:latin typeface="+mj-lt"/>
              </a:rPr>
              <a:t>Stand  level: stand structural complexity </a:t>
            </a:r>
            <a:endParaRPr lang="en-GB" sz="1600" dirty="0" smtClean="0">
              <a:latin typeface="+mj-lt"/>
            </a:endParaRPr>
          </a:p>
          <a:p>
            <a:r>
              <a:rPr lang="en-GB" sz="1400" dirty="0" smtClean="0">
                <a:latin typeface="+mj-lt"/>
              </a:rPr>
              <a:t>(</a:t>
            </a:r>
            <a:r>
              <a:rPr lang="en-GB" sz="1400" dirty="0" err="1">
                <a:latin typeface="+mj-lt"/>
              </a:rPr>
              <a:t>eg</a:t>
            </a:r>
            <a:r>
              <a:rPr lang="en-GB" sz="1400" dirty="0">
                <a:latin typeface="+mj-lt"/>
              </a:rPr>
              <a:t>. horizontal and vertical arrangement, age, and size of trees)</a:t>
            </a:r>
          </a:p>
        </p:txBody>
      </p:sp>
      <p:sp>
        <p:nvSpPr>
          <p:cNvPr id="27" name="Rectangle 11"/>
          <p:cNvSpPr>
            <a:spLocks noChangeArrowheads="1"/>
          </p:cNvSpPr>
          <p:nvPr/>
        </p:nvSpPr>
        <p:spPr bwMode="auto">
          <a:xfrm>
            <a:off x="2786063" y="2132820"/>
            <a:ext cx="3929062" cy="338554"/>
          </a:xfrm>
          <a:prstGeom prst="rect">
            <a:avLst/>
          </a:prstGeom>
          <a:noFill/>
          <a:ln w="9525">
            <a:noFill/>
            <a:miter lim="800000"/>
            <a:headEnd/>
            <a:tailEnd/>
          </a:ln>
        </p:spPr>
        <p:txBody>
          <a:bodyPr wrap="square">
            <a:spAutoFit/>
          </a:bodyPr>
          <a:lstStyle/>
          <a:p>
            <a:r>
              <a:rPr lang="en-GB" sz="1600" dirty="0">
                <a:latin typeface="+mj-lt"/>
              </a:rPr>
              <a:t>Landscape  level: connectivity, heterogeneity</a:t>
            </a:r>
          </a:p>
        </p:txBody>
      </p:sp>
      <p:sp>
        <p:nvSpPr>
          <p:cNvPr id="28" name="Rectangle 11"/>
          <p:cNvSpPr>
            <a:spLocks noChangeArrowheads="1"/>
          </p:cNvSpPr>
          <p:nvPr/>
        </p:nvSpPr>
        <p:spPr bwMode="auto">
          <a:xfrm>
            <a:off x="5378453" y="3750163"/>
            <a:ext cx="2866057" cy="830997"/>
          </a:xfrm>
          <a:prstGeom prst="rect">
            <a:avLst/>
          </a:prstGeom>
          <a:noFill/>
          <a:ln w="9525">
            <a:noFill/>
            <a:miter lim="800000"/>
            <a:headEnd/>
            <a:tailEnd/>
          </a:ln>
        </p:spPr>
        <p:txBody>
          <a:bodyPr wrap="square">
            <a:spAutoFit/>
          </a:bodyPr>
          <a:lstStyle/>
          <a:p>
            <a:r>
              <a:rPr lang="en-GB" sz="1600" dirty="0">
                <a:latin typeface="+mj-lt"/>
              </a:rPr>
              <a:t>Group of taxa whose richness is  highly correlated with that of unrelated groups  </a:t>
            </a:r>
          </a:p>
        </p:txBody>
      </p:sp>
      <p:sp>
        <p:nvSpPr>
          <p:cNvPr id="29" name="Rectangle 11"/>
          <p:cNvSpPr>
            <a:spLocks noChangeArrowheads="1"/>
          </p:cNvSpPr>
          <p:nvPr/>
        </p:nvSpPr>
        <p:spPr bwMode="auto">
          <a:xfrm>
            <a:off x="2843808" y="5445280"/>
            <a:ext cx="2880320" cy="553998"/>
          </a:xfrm>
          <a:prstGeom prst="rect">
            <a:avLst/>
          </a:prstGeom>
          <a:noFill/>
          <a:ln w="9525">
            <a:noFill/>
            <a:miter lim="800000"/>
            <a:headEnd/>
            <a:tailEnd/>
          </a:ln>
        </p:spPr>
        <p:txBody>
          <a:bodyPr wrap="square">
            <a:spAutoFit/>
          </a:bodyPr>
          <a:lstStyle/>
          <a:p>
            <a:r>
              <a:rPr lang="en-GB" sz="1600" dirty="0">
                <a:latin typeface="+mj-lt"/>
              </a:rPr>
              <a:t>Based on plant  functional </a:t>
            </a:r>
            <a:r>
              <a:rPr lang="en-GB" sz="1600" dirty="0" smtClean="0">
                <a:latin typeface="+mj-lt"/>
              </a:rPr>
              <a:t>traits </a:t>
            </a:r>
            <a:r>
              <a:rPr lang="en-GB" sz="1400" i="1" dirty="0" smtClean="0">
                <a:latin typeface="+mj-lt"/>
              </a:rPr>
              <a:t>(</a:t>
            </a:r>
            <a:r>
              <a:rPr lang="en-GB" sz="1400" i="1" dirty="0" err="1" smtClean="0">
                <a:latin typeface="+mj-lt"/>
              </a:rPr>
              <a:t>Dìaz</a:t>
            </a:r>
            <a:r>
              <a:rPr lang="en-GB" sz="1400" i="1" dirty="0" smtClean="0">
                <a:latin typeface="+mj-lt"/>
              </a:rPr>
              <a:t> &amp; </a:t>
            </a:r>
            <a:r>
              <a:rPr lang="en-GB" sz="1400" i="1" dirty="0" err="1" smtClean="0">
                <a:latin typeface="+mj-lt"/>
              </a:rPr>
              <a:t>Cabido</a:t>
            </a:r>
            <a:r>
              <a:rPr lang="en-GB" sz="1400" i="1" dirty="0" smtClean="0">
                <a:latin typeface="+mj-lt"/>
              </a:rPr>
              <a:t> 2001) </a:t>
            </a:r>
            <a:endParaRPr lang="en-GB" sz="1400" i="1" dirty="0">
              <a:latin typeface="+mj-lt"/>
            </a:endParaRPr>
          </a:p>
        </p:txBody>
      </p:sp>
      <p:sp>
        <p:nvSpPr>
          <p:cNvPr id="30" name="Rectangle 11"/>
          <p:cNvSpPr>
            <a:spLocks noChangeArrowheads="1"/>
          </p:cNvSpPr>
          <p:nvPr/>
        </p:nvSpPr>
        <p:spPr bwMode="auto">
          <a:xfrm>
            <a:off x="493713" y="1524000"/>
            <a:ext cx="6742657" cy="338554"/>
          </a:xfrm>
          <a:prstGeom prst="rect">
            <a:avLst/>
          </a:prstGeom>
          <a:noFill/>
          <a:ln>
            <a:noFill/>
          </a:ln>
          <a:extLst/>
        </p:spPr>
        <p:txBody>
          <a:bodyPr wrap="square">
            <a:spAutoFit/>
          </a:bodyPr>
          <a:lstStyle/>
          <a:p>
            <a:pPr fontAlgn="auto">
              <a:spcBef>
                <a:spcPts val="0"/>
              </a:spcBef>
              <a:spcAft>
                <a:spcPts val="0"/>
              </a:spcAft>
              <a:defRPr/>
            </a:pPr>
            <a:r>
              <a:rPr lang="en-GB" sz="1600" dirty="0" smtClean="0">
                <a:latin typeface="+mj-lt"/>
                <a:cs typeface="+mn-cs"/>
              </a:rPr>
              <a:t>Focus on 3 typologies </a:t>
            </a:r>
            <a:r>
              <a:rPr lang="en-GB" sz="1600" dirty="0">
                <a:latin typeface="+mj-lt"/>
                <a:cs typeface="+mn-cs"/>
              </a:rPr>
              <a:t>of indicators, </a:t>
            </a:r>
            <a:r>
              <a:rPr lang="en-GB" sz="1600" dirty="0" smtClean="0">
                <a:latin typeface="+mj-lt"/>
                <a:cs typeface="+mn-cs"/>
              </a:rPr>
              <a:t>as proposed </a:t>
            </a:r>
            <a:r>
              <a:rPr lang="it-IT" sz="1600" dirty="0" smtClean="0">
                <a:latin typeface="+mj-lt"/>
                <a:cs typeface="+mn-cs"/>
              </a:rPr>
              <a:t>by </a:t>
            </a:r>
            <a:r>
              <a:rPr lang="en-GB" sz="1600" dirty="0">
                <a:latin typeface="+mj-lt"/>
                <a:cs typeface="+mn-cs"/>
              </a:rPr>
              <a:t>Lindenmayer </a:t>
            </a:r>
            <a:r>
              <a:rPr lang="en-GB" sz="1600" i="1" dirty="0">
                <a:latin typeface="+mj-lt"/>
                <a:cs typeface="+mn-cs"/>
              </a:rPr>
              <a:t>(</a:t>
            </a:r>
            <a:r>
              <a:rPr lang="en-GB" sz="1600" i="1" dirty="0" smtClean="0">
                <a:latin typeface="+mj-lt"/>
                <a:cs typeface="+mn-cs"/>
              </a:rPr>
              <a:t>1999)</a:t>
            </a:r>
            <a:endParaRPr lang="en-GB" sz="1600" i="1" dirty="0">
              <a:latin typeface="+mj-lt"/>
              <a:cs typeface="+mn-cs"/>
            </a:endParaRPr>
          </a:p>
        </p:txBody>
      </p:sp>
      <p:pic>
        <p:nvPicPr>
          <p:cNvPr id="33" name="Picture 8" descr="http://catherinehulshof.files.wordpress.com/2014/08/leaf-traits.jpg"/>
          <p:cNvPicPr>
            <a:picLocks noChangeAspect="1" noChangeArrowheads="1"/>
          </p:cNvPicPr>
          <p:nvPr/>
        </p:nvPicPr>
        <p:blipFill>
          <a:blip r:embed="rId3"/>
          <a:srcRect/>
          <a:stretch>
            <a:fillRect/>
          </a:stretch>
        </p:blipFill>
        <p:spPr bwMode="auto">
          <a:xfrm>
            <a:off x="6939284" y="4970123"/>
            <a:ext cx="1881188" cy="1411287"/>
          </a:xfrm>
          <a:prstGeom prst="rect">
            <a:avLst/>
          </a:prstGeom>
          <a:noFill/>
          <a:ln w="9525">
            <a:noFill/>
            <a:miter lim="800000"/>
            <a:headEnd/>
            <a:tailEnd/>
          </a:ln>
        </p:spPr>
      </p:pic>
      <p:pic>
        <p:nvPicPr>
          <p:cNvPr id="21"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72" y="1945939"/>
            <a:ext cx="1872000" cy="13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3" descr="Queen-Alexandras-birdwing-feeding.jpg"/>
          <p:cNvPicPr>
            <a:picLocks noChangeAspect="1"/>
          </p:cNvPicPr>
          <p:nvPr/>
        </p:nvPicPr>
        <p:blipFill>
          <a:blip r:embed="rId5"/>
          <a:srcRect l="8884" t="12006" b="12936"/>
          <a:stretch>
            <a:fillRect/>
          </a:stretch>
        </p:blipFill>
        <p:spPr bwMode="auto">
          <a:xfrm>
            <a:off x="923215" y="3249240"/>
            <a:ext cx="1416475" cy="1800000"/>
          </a:xfrm>
          <a:prstGeom prst="rect">
            <a:avLst/>
          </a:prstGeom>
          <a:noFill/>
          <a:ln w="57150">
            <a:solidFill>
              <a:schemeClr val="bg1"/>
            </a:solidFill>
            <a:miter lim="800000"/>
            <a:headEnd/>
            <a:tailEnd/>
          </a:ln>
        </p:spPr>
      </p:pic>
      <p:sp>
        <p:nvSpPr>
          <p:cNvPr id="18" name="TextBox 54"/>
          <p:cNvSpPr txBox="1">
            <a:spLocks noChangeArrowheads="1"/>
          </p:cNvSpPr>
          <p:nvPr/>
        </p:nvSpPr>
        <p:spPr bwMode="auto">
          <a:xfrm>
            <a:off x="301624" y="304800"/>
            <a:ext cx="8829676" cy="400110"/>
          </a:xfrm>
          <a:prstGeom prst="rect">
            <a:avLst/>
          </a:prstGeom>
          <a:noFill/>
          <a:ln w="9525">
            <a:noFill/>
            <a:miter lim="800000"/>
            <a:headEnd/>
            <a:tailEnd/>
          </a:ln>
        </p:spPr>
        <p:txBody>
          <a:bodyPr wrap="square">
            <a:spAutoFit/>
          </a:bodyPr>
          <a:lstStyle/>
          <a:p>
            <a:r>
              <a:rPr lang="en-GB" sz="2000" b="1" dirty="0" smtClean="0">
                <a:solidFill>
                  <a:srgbClr val="262626"/>
                </a:solidFill>
              </a:rPr>
              <a:t>Floral diversity assessment - summary </a:t>
            </a:r>
            <a:endParaRPr lang="en-GB" sz="2000" b="1" dirty="0">
              <a:solidFill>
                <a:srgbClr val="262626"/>
              </a:solidFill>
            </a:endParaRPr>
          </a:p>
        </p:txBody>
      </p:sp>
      <p:sp>
        <p:nvSpPr>
          <p:cNvPr id="24" name="TextBox 43"/>
          <p:cNvSpPr txBox="1">
            <a:spLocks noChangeArrowheads="1"/>
          </p:cNvSpPr>
          <p:nvPr/>
        </p:nvSpPr>
        <p:spPr bwMode="auto">
          <a:xfrm>
            <a:off x="314324" y="892175"/>
            <a:ext cx="8829676" cy="338554"/>
          </a:xfrm>
          <a:prstGeom prst="rect">
            <a:avLst/>
          </a:prstGeom>
          <a:noFill/>
          <a:ln w="9525">
            <a:noFill/>
            <a:miter lim="800000"/>
            <a:headEnd/>
            <a:tailEnd/>
          </a:ln>
        </p:spPr>
        <p:txBody>
          <a:bodyPr wrap="square">
            <a:spAutoFit/>
          </a:bodyPr>
          <a:lstStyle/>
          <a:p>
            <a:pPr algn="r"/>
            <a:r>
              <a:rPr lang="en-US" sz="1600" b="1" i="1" dirty="0" smtClean="0">
                <a:solidFill>
                  <a:schemeClr val="bg1"/>
                </a:solidFill>
              </a:rPr>
              <a:t>Selection of indicators </a:t>
            </a:r>
            <a:r>
              <a:rPr lang="en-US" sz="1600" b="1" i="1" dirty="0">
                <a:solidFill>
                  <a:schemeClr val="bg1"/>
                </a:solidFill>
              </a:rPr>
              <a:t>2</a:t>
            </a:r>
            <a:r>
              <a:rPr lang="en-US" sz="1600" b="1" i="1" dirty="0" smtClean="0">
                <a:solidFill>
                  <a:schemeClr val="bg1"/>
                </a:solidFill>
              </a:rPr>
              <a:t>/4</a:t>
            </a:r>
            <a:endParaRPr lang="en-US" sz="1600" b="1" i="1" dirty="0">
              <a:solidFill>
                <a:srgbClr val="FF0000"/>
              </a:solidFill>
            </a:endParaRPr>
          </a:p>
        </p:txBody>
      </p:sp>
    </p:spTree>
    <p:extLst>
      <p:ext uri="{BB962C8B-B14F-4D97-AF65-F5344CB8AC3E}">
        <p14:creationId xmlns:p14="http://schemas.microsoft.com/office/powerpoint/2010/main" val="16734021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31464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a:solidFill>
                  <a:srgbClr val="FFFFFF"/>
                </a:solidFill>
                <a:ea typeface="ＭＳ Ｐゴシック" pitchFamily="-109" charset="-128"/>
              </a:rPr>
              <a:t>z</a:t>
            </a:r>
          </a:p>
        </p:txBody>
      </p:sp>
      <p:sp>
        <p:nvSpPr>
          <p:cNvPr id="15" name="Rectangle 14"/>
          <p:cNvSpPr>
            <a:spLocks noChangeArrowheads="1"/>
          </p:cNvSpPr>
          <p:nvPr/>
        </p:nvSpPr>
        <p:spPr bwMode="auto">
          <a:xfrm>
            <a:off x="0" y="879475"/>
            <a:ext cx="9144000" cy="357188"/>
          </a:xfrm>
          <a:prstGeom prst="rect">
            <a:avLst/>
          </a:prstGeom>
          <a:solidFill>
            <a:srgbClr val="003300"/>
          </a:solidFill>
          <a:ln w="9525" algn="ctr">
            <a:noFill/>
            <a:miter lim="800000"/>
            <a:headEnd/>
            <a:tailEnd/>
          </a:ln>
        </p:spPr>
        <p:txBody>
          <a:bodyPr anchor="ctr"/>
          <a:lstStyle/>
          <a:p>
            <a:pPr algn="ctr">
              <a:defRPr/>
            </a:pPr>
            <a:endParaRPr lang="nb-NO" sz="1800">
              <a:solidFill>
                <a:srgbClr val="FFFFFF"/>
              </a:solidFill>
              <a:latin typeface="+mn-lt"/>
              <a:ea typeface="ＭＳ Ｐゴシック" pitchFamily="-109" charset="-128"/>
            </a:endParaRPr>
          </a:p>
        </p:txBody>
      </p:sp>
      <p:sp>
        <p:nvSpPr>
          <p:cNvPr id="20" name="Rectangle 3"/>
          <p:cNvSpPr/>
          <p:nvPr/>
        </p:nvSpPr>
        <p:spPr>
          <a:xfrm>
            <a:off x="571500" y="2429083"/>
            <a:ext cx="2220913" cy="646331"/>
          </a:xfrm>
          <a:prstGeom prst="rect">
            <a:avLst/>
          </a:prstGeom>
          <a:solidFill>
            <a:schemeClr val="bg1">
              <a:lumMod val="85000"/>
            </a:schemeClr>
          </a:solidFill>
          <a:ln>
            <a:noFill/>
          </a:ln>
        </p:spPr>
        <p:txBody>
          <a:bodyPr>
            <a:spAutoFit/>
          </a:bodyPr>
          <a:lstStyle/>
          <a:p>
            <a:pPr algn="ctr" fontAlgn="auto">
              <a:spcBef>
                <a:spcPts val="0"/>
              </a:spcBef>
              <a:spcAft>
                <a:spcPts val="0"/>
              </a:spcAft>
              <a:defRPr/>
            </a:pPr>
            <a:r>
              <a:rPr lang="en-GB" sz="1800" b="1" dirty="0" smtClean="0">
                <a:latin typeface="+mj-lt"/>
                <a:ea typeface="ＭＳ Ｐゴシック" charset="0"/>
                <a:cs typeface="ＭＳ Ｐゴシック" charset="0"/>
              </a:rPr>
              <a:t>Structure based indicators </a:t>
            </a:r>
            <a:endParaRPr lang="it-IT" sz="1800" b="1" dirty="0">
              <a:latin typeface="+mj-lt"/>
              <a:ea typeface="ＭＳ Ｐゴシック" charset="0"/>
              <a:cs typeface="ＭＳ Ｐゴシック" charset="0"/>
            </a:endParaRPr>
          </a:p>
        </p:txBody>
      </p:sp>
      <p:sp>
        <p:nvSpPr>
          <p:cNvPr id="21" name="Rectangle 3"/>
          <p:cNvSpPr/>
          <p:nvPr/>
        </p:nvSpPr>
        <p:spPr>
          <a:xfrm>
            <a:off x="6357938" y="2420860"/>
            <a:ext cx="2220912" cy="646331"/>
          </a:xfrm>
          <a:prstGeom prst="rect">
            <a:avLst/>
          </a:prstGeom>
          <a:solidFill>
            <a:schemeClr val="bg1">
              <a:lumMod val="85000"/>
            </a:schemeClr>
          </a:solidFill>
          <a:ln>
            <a:noFill/>
          </a:ln>
        </p:spPr>
        <p:txBody>
          <a:bodyPr>
            <a:spAutoFit/>
          </a:bodyPr>
          <a:lstStyle/>
          <a:p>
            <a:pPr algn="ctr" fontAlgn="auto">
              <a:spcBef>
                <a:spcPts val="0"/>
              </a:spcBef>
              <a:spcAft>
                <a:spcPts val="0"/>
              </a:spcAft>
              <a:defRPr/>
            </a:pPr>
            <a:r>
              <a:rPr lang="en-GB" sz="1800" b="1" dirty="0" smtClean="0">
                <a:latin typeface="+mj-lt"/>
                <a:ea typeface="ＭＳ Ｐゴシック" charset="0"/>
                <a:cs typeface="ＭＳ Ｐゴシック" charset="0"/>
              </a:rPr>
              <a:t>Taxon </a:t>
            </a:r>
            <a:r>
              <a:rPr lang="en-GB" sz="1800" b="1" dirty="0">
                <a:latin typeface="+mj-lt"/>
                <a:ea typeface="ＭＳ Ｐゴシック" charset="0"/>
                <a:cs typeface="ＭＳ Ｐゴシック" charset="0"/>
              </a:rPr>
              <a:t>based indicators</a:t>
            </a:r>
            <a:endParaRPr lang="it-IT" sz="1800" b="1" dirty="0">
              <a:latin typeface="+mj-lt"/>
              <a:ea typeface="ＭＳ Ｐゴシック" charset="0"/>
              <a:cs typeface="ＭＳ Ｐゴシック" charset="0"/>
            </a:endParaRPr>
          </a:p>
        </p:txBody>
      </p:sp>
      <p:sp>
        <p:nvSpPr>
          <p:cNvPr id="22" name="Rettangolo 11"/>
          <p:cNvSpPr>
            <a:spLocks noChangeArrowheads="1"/>
          </p:cNvSpPr>
          <p:nvPr/>
        </p:nvSpPr>
        <p:spPr bwMode="auto">
          <a:xfrm>
            <a:off x="629245" y="3154347"/>
            <a:ext cx="2338206" cy="1138773"/>
          </a:xfrm>
          <a:prstGeom prst="rect">
            <a:avLst/>
          </a:prstGeom>
          <a:noFill/>
          <a:ln w="9525">
            <a:noFill/>
            <a:miter lim="800000"/>
            <a:headEnd/>
            <a:tailEnd/>
          </a:ln>
        </p:spPr>
        <p:txBody>
          <a:bodyPr wrap="square">
            <a:spAutoFit/>
          </a:bodyPr>
          <a:lstStyle/>
          <a:p>
            <a:r>
              <a:rPr lang="en-GB" sz="1600" dirty="0">
                <a:latin typeface="+mj-lt"/>
              </a:rPr>
              <a:t>Stand  level: </a:t>
            </a:r>
            <a:r>
              <a:rPr lang="en-GB" sz="1600" b="1" dirty="0">
                <a:latin typeface="+mj-lt"/>
              </a:rPr>
              <a:t>stand</a:t>
            </a:r>
            <a:r>
              <a:rPr lang="en-GB" sz="1600" dirty="0">
                <a:latin typeface="+mj-lt"/>
              </a:rPr>
              <a:t> </a:t>
            </a:r>
            <a:r>
              <a:rPr lang="en-GB" sz="1600" b="1" dirty="0">
                <a:latin typeface="+mj-lt"/>
              </a:rPr>
              <a:t>structural complexity</a:t>
            </a:r>
            <a:r>
              <a:rPr lang="en-GB" sz="1400" dirty="0">
                <a:latin typeface="+mj-lt"/>
              </a:rPr>
              <a:t> </a:t>
            </a:r>
            <a:endParaRPr lang="en-GB" sz="1400" dirty="0" smtClean="0">
              <a:latin typeface="+mj-lt"/>
            </a:endParaRPr>
          </a:p>
          <a:p>
            <a:r>
              <a:rPr lang="en-GB" sz="1200" dirty="0" smtClean="0">
                <a:latin typeface="+mj-lt"/>
              </a:rPr>
              <a:t>(</a:t>
            </a:r>
            <a:r>
              <a:rPr lang="en-GB" sz="1200" dirty="0" err="1">
                <a:latin typeface="+mj-lt"/>
              </a:rPr>
              <a:t>eg</a:t>
            </a:r>
            <a:r>
              <a:rPr lang="en-GB" sz="1200" dirty="0">
                <a:latin typeface="+mj-lt"/>
              </a:rPr>
              <a:t>. horizontal and vertical arrangement, age, and size of trees)</a:t>
            </a:r>
          </a:p>
        </p:txBody>
      </p:sp>
      <p:sp>
        <p:nvSpPr>
          <p:cNvPr id="23" name="Rettangolo 12"/>
          <p:cNvSpPr>
            <a:spLocks noChangeArrowheads="1"/>
          </p:cNvSpPr>
          <p:nvPr/>
        </p:nvSpPr>
        <p:spPr bwMode="auto">
          <a:xfrm>
            <a:off x="6429375" y="3140960"/>
            <a:ext cx="2214563" cy="338554"/>
          </a:xfrm>
          <a:prstGeom prst="rect">
            <a:avLst/>
          </a:prstGeom>
          <a:noFill/>
          <a:ln w="9525">
            <a:noFill/>
            <a:miter lim="800000"/>
            <a:headEnd/>
            <a:tailEnd/>
          </a:ln>
        </p:spPr>
        <p:txBody>
          <a:bodyPr>
            <a:spAutoFit/>
          </a:bodyPr>
          <a:lstStyle/>
          <a:p>
            <a:r>
              <a:rPr lang="en-US" sz="1600" b="1" dirty="0">
                <a:latin typeface="+mj-lt"/>
              </a:rPr>
              <a:t>Tree composition</a:t>
            </a:r>
            <a:endParaRPr lang="en-GB" sz="1400" dirty="0">
              <a:latin typeface="+mj-lt"/>
            </a:endParaRPr>
          </a:p>
        </p:txBody>
      </p:sp>
      <p:sp>
        <p:nvSpPr>
          <p:cNvPr id="24" name="Rettangolo 14"/>
          <p:cNvSpPr/>
          <p:nvPr/>
        </p:nvSpPr>
        <p:spPr>
          <a:xfrm>
            <a:off x="467544" y="4662795"/>
            <a:ext cx="5223495" cy="1646605"/>
          </a:xfrm>
          <a:prstGeom prst="rect">
            <a:avLst/>
          </a:prstGeom>
          <a:solidFill>
            <a:schemeClr val="bg1">
              <a:lumMod val="95000"/>
            </a:schemeClr>
          </a:solidFill>
        </p:spPr>
        <p:txBody>
          <a:bodyPr wrap="square">
            <a:spAutoFit/>
          </a:bodyPr>
          <a:lstStyle/>
          <a:p>
            <a:pPr fontAlgn="auto">
              <a:spcBef>
                <a:spcPts val="0"/>
              </a:spcBef>
              <a:spcAft>
                <a:spcPts val="0"/>
              </a:spcAft>
              <a:defRPr/>
            </a:pPr>
            <a:r>
              <a:rPr lang="en-US" sz="1400" b="1" dirty="0">
                <a:latin typeface="+mn-lt"/>
                <a:cs typeface="+mn-cs"/>
              </a:rPr>
              <a:t>Promising indicators for biodiversity in REDD+</a:t>
            </a:r>
            <a:r>
              <a:rPr lang="en-US" sz="1400" dirty="0">
                <a:latin typeface="+mn-lt"/>
                <a:cs typeface="+mn-cs"/>
              </a:rPr>
              <a:t> </a:t>
            </a:r>
            <a:r>
              <a:rPr lang="en-US" sz="1400" i="1" dirty="0">
                <a:latin typeface="+mn-lt"/>
                <a:cs typeface="+mn-cs"/>
              </a:rPr>
              <a:t>(Imai et al. 2014):</a:t>
            </a:r>
          </a:p>
          <a:p>
            <a:pPr fontAlgn="auto">
              <a:spcBef>
                <a:spcPts val="0"/>
              </a:spcBef>
              <a:spcAft>
                <a:spcPts val="0"/>
              </a:spcAft>
              <a:defRPr/>
            </a:pPr>
            <a:endParaRPr lang="en-US" sz="1000" b="1" dirty="0">
              <a:latin typeface="+mn-lt"/>
              <a:cs typeface="+mn-cs"/>
            </a:endParaRPr>
          </a:p>
          <a:p>
            <a:pPr fontAlgn="auto">
              <a:spcBef>
                <a:spcPts val="0"/>
              </a:spcBef>
              <a:spcAft>
                <a:spcPts val="0"/>
              </a:spcAft>
              <a:buFont typeface="Arial" pitchFamily="34" charset="0"/>
              <a:buChar char="•"/>
              <a:defRPr/>
            </a:pPr>
            <a:r>
              <a:rPr lang="en-US" sz="1400" b="1" dirty="0">
                <a:latin typeface="+mn-lt"/>
                <a:cs typeface="+mn-cs"/>
              </a:rPr>
              <a:t>  Easy sampling </a:t>
            </a:r>
            <a:r>
              <a:rPr lang="en-US" sz="1400" i="1" dirty="0">
                <a:latin typeface="+mn-lt"/>
                <a:cs typeface="+mn-cs"/>
              </a:rPr>
              <a:t>(</a:t>
            </a:r>
            <a:r>
              <a:rPr lang="en-US" sz="1400" i="1" dirty="0" smtClean="0">
                <a:latin typeface="+mn-lt"/>
                <a:cs typeface="+mn-cs"/>
              </a:rPr>
              <a:t>Gardner </a:t>
            </a:r>
            <a:r>
              <a:rPr lang="en-US" sz="1400" i="1" dirty="0">
                <a:latin typeface="+mn-lt"/>
                <a:cs typeface="+mn-cs"/>
              </a:rPr>
              <a:t>et al. 2008)</a:t>
            </a:r>
          </a:p>
          <a:p>
            <a:pPr fontAlgn="auto">
              <a:spcBef>
                <a:spcPts val="0"/>
              </a:spcBef>
              <a:spcAft>
                <a:spcPts val="0"/>
              </a:spcAft>
              <a:defRPr/>
            </a:pPr>
            <a:endParaRPr lang="en-US" sz="1000" b="1" dirty="0">
              <a:latin typeface="+mn-lt"/>
              <a:cs typeface="+mn-cs"/>
            </a:endParaRPr>
          </a:p>
          <a:p>
            <a:pPr fontAlgn="auto">
              <a:spcBef>
                <a:spcPts val="0"/>
              </a:spcBef>
              <a:spcAft>
                <a:spcPts val="0"/>
              </a:spcAft>
              <a:buFont typeface="Arial" pitchFamily="34" charset="0"/>
              <a:buChar char="•"/>
              <a:defRPr/>
            </a:pPr>
            <a:r>
              <a:rPr lang="en-US" sz="1400" b="1" dirty="0">
                <a:latin typeface="+mn-lt"/>
                <a:cs typeface="+mn-cs"/>
              </a:rPr>
              <a:t> Taxonomy is generally well described </a:t>
            </a:r>
          </a:p>
          <a:p>
            <a:pPr fontAlgn="auto">
              <a:spcBef>
                <a:spcPts val="0"/>
              </a:spcBef>
              <a:spcAft>
                <a:spcPts val="0"/>
              </a:spcAft>
              <a:defRPr/>
            </a:pPr>
            <a:endParaRPr lang="en-US" sz="1000" b="1" dirty="0">
              <a:latin typeface="+mn-lt"/>
              <a:cs typeface="+mn-cs"/>
            </a:endParaRPr>
          </a:p>
          <a:p>
            <a:pPr fontAlgn="auto">
              <a:spcBef>
                <a:spcPts val="0"/>
              </a:spcBef>
              <a:spcAft>
                <a:spcPts val="0"/>
              </a:spcAft>
              <a:buFont typeface="Arial" pitchFamily="34" charset="0"/>
              <a:buChar char="•"/>
              <a:defRPr/>
            </a:pPr>
            <a:r>
              <a:rPr lang="en-US" sz="1400" b="1" dirty="0">
                <a:latin typeface="+mn-lt"/>
                <a:cs typeface="+mn-cs"/>
              </a:rPr>
              <a:t> It </a:t>
            </a:r>
            <a:r>
              <a:rPr lang="en-US" sz="1400" b="1" dirty="0" smtClean="0">
                <a:latin typeface="+mn-lt"/>
                <a:cs typeface="+mn-cs"/>
              </a:rPr>
              <a:t>shows high </a:t>
            </a:r>
            <a:r>
              <a:rPr lang="en-US" sz="1400" b="1" dirty="0">
                <a:latin typeface="+mn-lt"/>
                <a:cs typeface="+mn-cs"/>
              </a:rPr>
              <a:t>cross-taxon </a:t>
            </a:r>
            <a:r>
              <a:rPr lang="en-US" sz="1400" b="1" dirty="0" smtClean="0">
                <a:latin typeface="+mn-lt"/>
                <a:cs typeface="+mn-cs"/>
              </a:rPr>
              <a:t>congruence </a:t>
            </a:r>
          </a:p>
          <a:p>
            <a:pPr fontAlgn="auto">
              <a:spcBef>
                <a:spcPts val="0"/>
              </a:spcBef>
              <a:spcAft>
                <a:spcPts val="0"/>
              </a:spcAft>
              <a:defRPr/>
            </a:pPr>
            <a:r>
              <a:rPr lang="en-US" sz="1400" b="1" i="1" dirty="0" smtClean="0">
                <a:latin typeface="+mn-lt"/>
                <a:cs typeface="+mn-cs"/>
              </a:rPr>
              <a:t>  </a:t>
            </a:r>
            <a:r>
              <a:rPr lang="en-US" sz="1400" i="1" dirty="0" smtClean="0">
                <a:latin typeface="+mn-lt"/>
                <a:cs typeface="+mn-cs"/>
              </a:rPr>
              <a:t>(Barlow </a:t>
            </a:r>
            <a:r>
              <a:rPr lang="en-US" sz="1400" i="1" dirty="0">
                <a:latin typeface="+mn-lt"/>
                <a:cs typeface="+mn-cs"/>
              </a:rPr>
              <a:t>et al. 2007; Howard et al. 1998; Kati et al. 2004)</a:t>
            </a:r>
            <a:endParaRPr lang="en-GB" sz="1400" i="1" dirty="0">
              <a:latin typeface="+mn-lt"/>
              <a:cs typeface="+mn-cs"/>
            </a:endParaRPr>
          </a:p>
        </p:txBody>
      </p:sp>
      <p:sp>
        <p:nvSpPr>
          <p:cNvPr id="25" name="CasellaDiTesto 15"/>
          <p:cNvSpPr txBox="1">
            <a:spLocks noChangeArrowheads="1"/>
          </p:cNvSpPr>
          <p:nvPr/>
        </p:nvSpPr>
        <p:spPr bwMode="auto">
          <a:xfrm>
            <a:off x="6156318" y="4606174"/>
            <a:ext cx="2232212" cy="1631216"/>
          </a:xfrm>
          <a:prstGeom prst="rect">
            <a:avLst/>
          </a:prstGeom>
          <a:noFill/>
          <a:ln w="25400">
            <a:solidFill>
              <a:srgbClr val="FF0000"/>
            </a:solidFill>
            <a:miter lim="800000"/>
            <a:headEnd/>
            <a:tailEnd/>
          </a:ln>
        </p:spPr>
        <p:txBody>
          <a:bodyPr wrap="square">
            <a:spAutoFit/>
          </a:bodyPr>
          <a:lstStyle/>
          <a:p>
            <a:pPr algn="ctr"/>
            <a:r>
              <a:rPr lang="en-GB" sz="2000" dirty="0" smtClean="0">
                <a:latin typeface="+mj-lt"/>
              </a:rPr>
              <a:t>Sufficient</a:t>
            </a:r>
            <a:r>
              <a:rPr lang="it-IT" sz="2000" dirty="0" smtClean="0">
                <a:latin typeface="+mj-lt"/>
              </a:rPr>
              <a:t> data </a:t>
            </a:r>
            <a:r>
              <a:rPr lang="it-IT" sz="2000" dirty="0">
                <a:latin typeface="+mj-lt"/>
              </a:rPr>
              <a:t>from </a:t>
            </a:r>
            <a:r>
              <a:rPr lang="it-IT" sz="2000" dirty="0" smtClean="0">
                <a:latin typeface="+mj-lt"/>
              </a:rPr>
              <a:t>NFI to </a:t>
            </a:r>
            <a:r>
              <a:rPr lang="en-GB" sz="2000" dirty="0" smtClean="0">
                <a:latin typeface="+mj-lt"/>
              </a:rPr>
              <a:t>evaluate biodiversity or conservation status of PNG forests</a:t>
            </a:r>
            <a:r>
              <a:rPr lang="it-IT" sz="2000" dirty="0" smtClean="0">
                <a:latin typeface="+mj-lt"/>
              </a:rPr>
              <a:t>?</a:t>
            </a:r>
            <a:endParaRPr lang="en-GB" sz="2000" dirty="0">
              <a:latin typeface="+mj-lt"/>
            </a:endParaRPr>
          </a:p>
        </p:txBody>
      </p:sp>
      <p:pic>
        <p:nvPicPr>
          <p:cNvPr id="34" name="Picture 2" descr="http://tff.icpresskit.com/files/home.jpg"/>
          <p:cNvPicPr>
            <a:picLocks noChangeAspect="1" noChangeArrowheads="1"/>
          </p:cNvPicPr>
          <p:nvPr/>
        </p:nvPicPr>
        <p:blipFill>
          <a:blip r:embed="rId3"/>
          <a:srcRect/>
          <a:stretch>
            <a:fillRect/>
          </a:stretch>
        </p:blipFill>
        <p:spPr bwMode="auto">
          <a:xfrm>
            <a:off x="3160415" y="2365786"/>
            <a:ext cx="2810148" cy="1855302"/>
          </a:xfrm>
          <a:prstGeom prst="rect">
            <a:avLst/>
          </a:prstGeom>
          <a:noFill/>
          <a:ln w="9525">
            <a:noFill/>
            <a:miter lim="800000"/>
            <a:headEnd/>
            <a:tailEnd/>
          </a:ln>
        </p:spPr>
      </p:pic>
      <p:sp>
        <p:nvSpPr>
          <p:cNvPr id="37" name="Freccia in giù 5"/>
          <p:cNvSpPr/>
          <p:nvPr/>
        </p:nvSpPr>
        <p:spPr>
          <a:xfrm>
            <a:off x="2064610" y="1490370"/>
            <a:ext cx="288000" cy="82800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8" name="Freccia in giù 6"/>
          <p:cNvSpPr/>
          <p:nvPr/>
        </p:nvSpPr>
        <p:spPr>
          <a:xfrm>
            <a:off x="6784030" y="1500530"/>
            <a:ext cx="288000" cy="82800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5" name="CasellaDiTesto 6"/>
          <p:cNvSpPr txBox="1">
            <a:spLocks noChangeArrowheads="1"/>
          </p:cNvSpPr>
          <p:nvPr/>
        </p:nvSpPr>
        <p:spPr bwMode="auto">
          <a:xfrm>
            <a:off x="2147475" y="1492398"/>
            <a:ext cx="4855469" cy="400110"/>
          </a:xfrm>
          <a:prstGeom prst="rect">
            <a:avLst/>
          </a:prstGeom>
          <a:solidFill>
            <a:schemeClr val="accent3">
              <a:lumMod val="75000"/>
            </a:schemeClr>
          </a:solidFill>
        </p:spPr>
        <p:txBody>
          <a:bodyPr wrap="square">
            <a:spAutoFit/>
          </a:bodyPr>
          <a:lstStyle>
            <a:defPPr>
              <a:defRPr lang="en-US"/>
            </a:defPPr>
            <a:lvl1pPr algn="ctr" fontAlgn="auto">
              <a:spcBef>
                <a:spcPts val="0"/>
              </a:spcBef>
              <a:spcAft>
                <a:spcPts val="0"/>
              </a:spcAft>
              <a:defRPr b="1">
                <a:solidFill>
                  <a:schemeClr val="bg1"/>
                </a:solidFill>
                <a:latin typeface="Verdana" pitchFamily="34" charset="0"/>
                <a:ea typeface="Verdana" pitchFamily="34" charset="0"/>
                <a:cs typeface="Verdana" pitchFamily="34" charset="0"/>
              </a:defRPr>
            </a:lvl1pPr>
          </a:lstStyle>
          <a:p>
            <a:r>
              <a:rPr lang="en-GB" sz="2000" dirty="0" smtClean="0">
                <a:latin typeface="+mj-lt"/>
              </a:rPr>
              <a:t>TREE data from National Forest Inventory</a:t>
            </a:r>
            <a:endParaRPr lang="en-GB" sz="2000" dirty="0">
              <a:latin typeface="+mj-lt"/>
            </a:endParaRPr>
          </a:p>
        </p:txBody>
      </p:sp>
      <p:sp>
        <p:nvSpPr>
          <p:cNvPr id="18" name="TextBox 54"/>
          <p:cNvSpPr txBox="1">
            <a:spLocks noChangeArrowheads="1"/>
          </p:cNvSpPr>
          <p:nvPr/>
        </p:nvSpPr>
        <p:spPr bwMode="auto">
          <a:xfrm>
            <a:off x="301624" y="304800"/>
            <a:ext cx="8829676" cy="400110"/>
          </a:xfrm>
          <a:prstGeom prst="rect">
            <a:avLst/>
          </a:prstGeom>
          <a:noFill/>
          <a:ln w="9525">
            <a:noFill/>
            <a:miter lim="800000"/>
            <a:headEnd/>
            <a:tailEnd/>
          </a:ln>
        </p:spPr>
        <p:txBody>
          <a:bodyPr wrap="square">
            <a:spAutoFit/>
          </a:bodyPr>
          <a:lstStyle/>
          <a:p>
            <a:r>
              <a:rPr lang="en-GB" sz="2000" b="1" dirty="0" smtClean="0">
                <a:solidFill>
                  <a:srgbClr val="262626"/>
                </a:solidFill>
              </a:rPr>
              <a:t>Floral diversity assessment - summary </a:t>
            </a:r>
            <a:endParaRPr lang="en-GB" sz="2000" b="1" dirty="0">
              <a:solidFill>
                <a:srgbClr val="262626"/>
              </a:solidFill>
            </a:endParaRPr>
          </a:p>
        </p:txBody>
      </p:sp>
      <p:sp>
        <p:nvSpPr>
          <p:cNvPr id="26" name="TextBox 43"/>
          <p:cNvSpPr txBox="1">
            <a:spLocks noChangeArrowheads="1"/>
          </p:cNvSpPr>
          <p:nvPr/>
        </p:nvSpPr>
        <p:spPr bwMode="auto">
          <a:xfrm>
            <a:off x="314324" y="892175"/>
            <a:ext cx="8829676" cy="338554"/>
          </a:xfrm>
          <a:prstGeom prst="rect">
            <a:avLst/>
          </a:prstGeom>
          <a:noFill/>
          <a:ln w="9525">
            <a:noFill/>
            <a:miter lim="800000"/>
            <a:headEnd/>
            <a:tailEnd/>
          </a:ln>
        </p:spPr>
        <p:txBody>
          <a:bodyPr wrap="square">
            <a:spAutoFit/>
          </a:bodyPr>
          <a:lstStyle/>
          <a:p>
            <a:pPr algn="r"/>
            <a:r>
              <a:rPr lang="en-US" sz="1600" b="1" i="1" dirty="0" smtClean="0">
                <a:solidFill>
                  <a:schemeClr val="bg1"/>
                </a:solidFill>
              </a:rPr>
              <a:t>Selection of indicators </a:t>
            </a:r>
            <a:r>
              <a:rPr lang="en-US" sz="1600" b="1" i="1" dirty="0">
                <a:solidFill>
                  <a:schemeClr val="bg1"/>
                </a:solidFill>
              </a:rPr>
              <a:t>3</a:t>
            </a:r>
            <a:r>
              <a:rPr lang="en-US" sz="1600" b="1" i="1" dirty="0" smtClean="0">
                <a:solidFill>
                  <a:schemeClr val="bg1"/>
                </a:solidFill>
              </a:rPr>
              <a:t>/4</a:t>
            </a:r>
            <a:endParaRPr lang="en-US" sz="1600" b="1" i="1" dirty="0">
              <a:solidFill>
                <a:srgbClr val="FF0000"/>
              </a:solidFill>
            </a:endParaRPr>
          </a:p>
        </p:txBody>
      </p:sp>
    </p:spTree>
    <p:extLst>
      <p:ext uri="{BB962C8B-B14F-4D97-AF65-F5344CB8AC3E}">
        <p14:creationId xmlns:p14="http://schemas.microsoft.com/office/powerpoint/2010/main" val="552215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9"/>
  <p:tag name="MMPROD_UIDATA" val="&lt;database version=&quot;7.0&quot;&gt;&lt;object type=&quot;1&quot; unique_id=&quot;10001&quot;&gt;&lt;object type=&quot;8&quot; unique_id=&quot;10827&quot;&gt;&lt;/object&gt;&lt;object type=&quot;2&quot; unique_id=&quot;10828&quot;&gt;&lt;object type=&quot;3&quot; unique_id=&quot;10829&quot;&gt;&lt;property id=&quot;20148&quot; value=&quot;5&quot;/&gt;&lt;property id=&quot;20300&quot; value=&quot;Slide 1&quot;/&gt;&lt;property id=&quot;20307&quot; value=&quot;256&quot;/&gt;&lt;/object&gt;&lt;object type=&quot;3&quot; unique_id=&quot;10830&quot;&gt;&lt;property id=&quot;20148&quot; value=&quot;5&quot;/&gt;&lt;property id=&quot;20300&quot; value=&quot;Slide 2&quot;/&gt;&lt;property id=&quot;20307&quot; value=&quot;258&quot;/&gt;&lt;/object&gt;&lt;object type=&quot;3&quot; unique_id=&quot;10831&quot;&gt;&lt;property id=&quot;20148&quot; value=&quot;5&quot;/&gt;&lt;property id=&quot;20300&quot; value=&quot;Slide 3&quot;/&gt;&lt;property id=&quot;20307&quot; value=&quot;259&quot;/&gt;&lt;/object&gt;&lt;object type=&quot;3&quot; unique_id=&quot;10832&quot;&gt;&lt;property id=&quot;20148&quot; value=&quot;5&quot;/&gt;&lt;property id=&quot;20300&quot; value=&quot;Slide 4&quot;/&gt;&lt;property id=&quot;20307&quot; value=&quot;260&quot;/&gt;&lt;/object&gt;&lt;object type=&quot;3&quot; unique_id=&quot;10833&quot;&gt;&lt;property id=&quot;20148&quot; value=&quot;5&quot;/&gt;&lt;property id=&quot;20300&quot; value=&quot;Slide 5&quot;/&gt;&lt;property id=&quot;20307&quot; value=&quot;261&quot;/&gt;&lt;/object&gt;&lt;object type=&quot;3&quot; unique_id=&quot;10834&quot;&gt;&lt;property id=&quot;20148&quot; value=&quot;5&quot;/&gt;&lt;property id=&quot;20300&quot; value=&quot;Slide 6&quot;/&gt;&lt;property id=&quot;20307&quot; value=&quot;262&quot;/&gt;&lt;/object&gt;&lt;object type=&quot;3&quot; unique_id=&quot;10835&quot;&gt;&lt;property id=&quot;20148&quot; value=&quot;5&quot;/&gt;&lt;property id=&quot;20300&quot; value=&quot;Slide 7&quot;/&gt;&lt;property id=&quot;20307&quot; value=&quot;263&quot;/&gt;&lt;/object&gt;&lt;object type=&quot;3&quot; unique_id=&quot;10836&quot;&gt;&lt;property id=&quot;20148&quot; value=&quot;5&quot;/&gt;&lt;property id=&quot;20300&quot; value=&quot;Slide 8&quot;/&gt;&lt;property id=&quot;20307&quot; value=&quot;264&quot;/&gt;&lt;/object&gt;&lt;object type=&quot;3&quot; unique_id=&quot;10837&quot;&gt;&lt;property id=&quot;20148&quot; value=&quot;5&quot;/&gt;&lt;property id=&quot;20300&quot; value=&quot;Slide 9&quot;/&gt;&lt;property id=&quot;20307&quot; value=&quot;265&quot;/&gt;&lt;/object&gt;&lt;object type=&quot;3&quot; unique_id=&quot;10838&quot;&gt;&lt;property id=&quot;20148&quot; value=&quot;5&quot;/&gt;&lt;property id=&quot;20300&quot; value=&quot;Slide 10&quot;/&gt;&lt;property id=&quot;20307&quot; value=&quot;266&quot;/&gt;&lt;/object&gt;&lt;object type=&quot;3&quot; unique_id=&quot;10839&quot;&gt;&lt;property id=&quot;20148&quot; value=&quot;5&quot;/&gt;&lt;property id=&quot;20300&quot; value=&quot;Slide 11&quot;/&gt;&lt;property id=&quot;20307&quot; value=&quot;267&quot;/&gt;&lt;/object&gt;&lt;object type=&quot;3&quot; unique_id=&quot;10840&quot;&gt;&lt;property id=&quot;20148&quot; value=&quot;5&quot;/&gt;&lt;property id=&quot;20300&quot; value=&quot;Slide 12&quot;/&gt;&lt;property id=&quot;20307&quot; value=&quot;268&quot;/&gt;&lt;/object&gt;&lt;object type=&quot;3&quot; unique_id=&quot;10841&quot;&gt;&lt;property id=&quot;20148&quot; value=&quot;5&quot;/&gt;&lt;property id=&quot;20300&quot; value=&quot;Slide 13&quot;/&gt;&lt;property id=&quot;20307&quot; value=&quot;269&quot;/&gt;&lt;/object&gt;&lt;object type=&quot;3&quot; unique_id=&quot;10842&quot;&gt;&lt;property id=&quot;20148&quot; value=&quot;5&quot;/&gt;&lt;property id=&quot;20300&quot; value=&quot;Slide 14&quot;/&gt;&lt;property id=&quot;20307&quot; value=&quot;270&quot;/&gt;&lt;/object&gt;&lt;object type=&quot;3&quot; unique_id=&quot;10843&quot;&gt;&lt;property id=&quot;20148&quot; value=&quot;5&quot;/&gt;&lt;property id=&quot;20300&quot; value=&quot;Slide 15&quot;/&gt;&lt;property id=&quot;20307&quot; value=&quot;271&quot;/&gt;&lt;/object&gt;&lt;object type=&quot;3&quot; unique_id=&quot;10844&quot;&gt;&lt;property id=&quot;20148&quot; value=&quot;5&quot;/&gt;&lt;property id=&quot;20300&quot; value=&quot;Slide 16&quot;/&gt;&lt;property id=&quot;20307&quot; value=&quot;272&quot;/&gt;&lt;/object&gt;&lt;object type=&quot;3&quot; unique_id=&quot;10845&quot;&gt;&lt;property id=&quot;20148&quot; value=&quot;5&quot;/&gt;&lt;property id=&quot;20300&quot; value=&quot;Slide 17&quot;/&gt;&lt;property id=&quot;20307&quot; value=&quot;273&quot;/&gt;&lt;/object&gt;&lt;object type=&quot;3&quot; unique_id=&quot;10846&quot;&gt;&lt;property id=&quot;20148&quot; value=&quot;5&quot;/&gt;&lt;property id=&quot;20300&quot; value=&quot;Slide 18&quot;/&gt;&lt;property id=&quot;20307&quot; value=&quot;274&quot;/&gt;&lt;/object&gt;&lt;object type=&quot;3&quot; unique_id=&quot;10847&quot;&gt;&lt;property id=&quot;20148&quot; value=&quot;5&quot;/&gt;&lt;property id=&quot;20300&quot; value=&quot;Slide 19&quot;/&gt;&lt;property id=&quot;20307&quot; value=&quot;275&quot;/&gt;&lt;/object&gt;&lt;object type=&quot;3&quot; unique_id=&quot;10848&quot;&gt;&lt;property id=&quot;20148&quot; value=&quot;5&quot;/&gt;&lt;property id=&quot;20300&quot; value=&quot;Slide 20&quot;/&gt;&lt;property id=&quot;20307&quot; value=&quot;276&quot;/&gt;&lt;/object&gt;&lt;object type=&quot;3&quot; unique_id=&quot;10849&quot;&gt;&lt;property id=&quot;20148&quot; value=&quot;5&quot;/&gt;&lt;property id=&quot;20300&quot; value=&quot;Slide 21&quot;/&gt;&lt;property id=&quot;20307&quot; value=&quot;277&quot;/&gt;&lt;/object&gt;&lt;object type=&quot;3&quot; unique_id=&quot;10850&quot;&gt;&lt;property id=&quot;20148&quot; value=&quot;5&quot;/&gt;&lt;property id=&quot;20300&quot; value=&quot;Slide 22&quot;/&gt;&lt;property id=&quot;20307&quot; value=&quot;278&quot;/&gt;&lt;/object&gt;&lt;object type=&quot;3&quot; unique_id=&quot;10851&quot;&gt;&lt;property id=&quot;20148&quot; value=&quot;5&quot;/&gt;&lt;property id=&quot;20300&quot; value=&quot;Slide 23&quot;/&gt;&lt;property id=&quot;20307&quot; value=&quot;279&quot;/&gt;&lt;/object&gt;&lt;object type=&quot;3&quot; unique_id=&quot;10852&quot;&gt;&lt;property id=&quot;20148&quot; value=&quot;5&quot;/&gt;&lt;property id=&quot;20300&quot; value=&quot;Slide 24&quot;/&gt;&lt;property id=&quot;20307&quot; value=&quot;280&quot;/&gt;&lt;/object&gt;&lt;object type=&quot;3&quot; unique_id=&quot;10853&quot;&gt;&lt;property id=&quot;20148&quot; value=&quot;5&quot;/&gt;&lt;property id=&quot;20300&quot; value=&quot;Slide 25&quot;/&gt;&lt;property id=&quot;20307&quot; value=&quot;281&quot;/&gt;&lt;/object&gt;&lt;object type=&quot;3&quot; unique_id=&quot;10854&quot;&gt;&lt;property id=&quot;20148&quot; value=&quot;5&quot;/&gt;&lt;property id=&quot;20300&quot; value=&quot;Slide 26&quot;/&gt;&lt;property id=&quot;20307&quot; value=&quot;282&quot;/&gt;&lt;/object&gt;&lt;/object&gt;&lt;/object&gt;&lt;/database&gt;"/>
  <p:tag name="SECTOMILLISECCONVERTED" val="1"/>
</p:tagLst>
</file>

<file path=ppt/theme/theme1.xml><?xml version="1.0" encoding="utf-8"?>
<a:theme xmlns:a="http://schemas.openxmlformats.org/drawingml/2006/main" name="Kontortema">
  <a:themeElements>
    <a:clrScheme name="Custom 31">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147BB0"/>
      </a:hlink>
      <a:folHlink>
        <a:srgbClr val="2E7E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3300"/>
        </a:solidFill>
        <a:ln w="31750">
          <a:solidFill>
            <a:srgbClr val="FFFFFF"/>
          </a:solidFill>
          <a:miter lim="800000"/>
          <a:headEnd/>
          <a:tailEnd/>
        </a:ln>
      </a:spPr>
      <a:bodyPr rot="10800000" vert="eaVert" anchor="ctr"/>
      <a:lstStyle>
        <a:defPPr indent="-342900" algn="ctr">
          <a:buFont typeface="Calibri" pitchFamily="34" charset="0"/>
          <a:buAutoNum type="arabicPeriod"/>
          <a:defRPr sz="1400" b="1" noProof="1">
            <a:solidFill>
              <a:srgbClr val="FFFFFF"/>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3431</TotalTime>
  <Words>2825</Words>
  <Application>Microsoft Macintosh PowerPoint</Application>
  <PresentationFormat>On-screen Show (4:3)</PresentationFormat>
  <Paragraphs>439</Paragraphs>
  <Slides>20</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Kontortema</vt:lpstr>
      <vt:lpstr>2_Office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Marcelli, Gabriele (FOEP)</dc:creator>
  <cp:lastModifiedBy>Giorgio Grussu</cp:lastModifiedBy>
  <cp:revision>169</cp:revision>
  <cp:lastPrinted>2014-10-02T13:09:20Z</cp:lastPrinted>
  <dcterms:created xsi:type="dcterms:W3CDTF">2006-08-16T00:00:00Z</dcterms:created>
  <dcterms:modified xsi:type="dcterms:W3CDTF">2015-04-30T01:42:04Z</dcterms:modified>
</cp:coreProperties>
</file>