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2" r:id="rId3"/>
    <p:sldId id="257" r:id="rId4"/>
    <p:sldId id="258" r:id="rId5"/>
    <p:sldId id="259" r:id="rId6"/>
    <p:sldId id="278" r:id="rId7"/>
    <p:sldId id="279" r:id="rId8"/>
    <p:sldId id="260" r:id="rId9"/>
    <p:sldId id="271" r:id="rId10"/>
    <p:sldId id="274" r:id="rId11"/>
    <p:sldId id="275" r:id="rId12"/>
    <p:sldId id="276" r:id="rId13"/>
    <p:sldId id="277" r:id="rId14"/>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1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1" autoAdjust="0"/>
    <p:restoredTop sz="94660"/>
  </p:normalViewPr>
  <p:slideViewPr>
    <p:cSldViewPr>
      <p:cViewPr>
        <p:scale>
          <a:sx n="100" d="100"/>
          <a:sy n="100" d="100"/>
        </p:scale>
        <p:origin x="-294" y="49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61A125-94DC-4C06-8F8F-B303F21AE384}" type="datetimeFigureOut">
              <a:rPr lang="sv-SE" smtClean="0"/>
              <a:t>2012-12-03</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63825C-4A9F-410A-83B5-1896FD095FB4}" type="slidenum">
              <a:rPr lang="sv-SE" smtClean="0"/>
              <a:t>‹#›</a:t>
            </a:fld>
            <a:endParaRPr lang="sv-SE"/>
          </a:p>
        </p:txBody>
      </p:sp>
    </p:spTree>
    <p:extLst>
      <p:ext uri="{BB962C8B-B14F-4D97-AF65-F5344CB8AC3E}">
        <p14:creationId xmlns:p14="http://schemas.microsoft.com/office/powerpoint/2010/main" val="2503160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5.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IWI start">
    <p:spTree>
      <p:nvGrpSpPr>
        <p:cNvPr id="1" name=""/>
        <p:cNvGrpSpPr/>
        <p:nvPr/>
      </p:nvGrpSpPr>
      <p:grpSpPr>
        <a:xfrm>
          <a:off x="0" y="0"/>
          <a:ext cx="0" cy="0"/>
          <a:chOff x="0" y="0"/>
          <a:chExt cx="0" cy="0"/>
        </a:xfrm>
      </p:grpSpPr>
      <p:pic>
        <p:nvPicPr>
          <p:cNvPr id="7" name="Picture 6" descr="G:\Communications\Production\SIWI Projects\SIWI PP mall 2011\PP graphics\SIWI_front_pag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18" y="-5868"/>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p:cNvSpPr>
            <a:spLocks noGrp="1"/>
          </p:cNvSpPr>
          <p:nvPr>
            <p:ph type="ctrTitle"/>
          </p:nvPr>
        </p:nvSpPr>
        <p:spPr>
          <a:xfrm>
            <a:off x="685800" y="908720"/>
            <a:ext cx="7772400" cy="1470025"/>
          </a:xfrm>
        </p:spPr>
        <p:txBody>
          <a:bodyPr/>
          <a:lstStyle/>
          <a:p>
            <a:r>
              <a:rPr lang="sv-SE" dirty="0" smtClean="0"/>
              <a:t>Klicka här för att ändra format</a:t>
            </a:r>
            <a:endParaRPr lang="sv-SE" dirty="0"/>
          </a:p>
        </p:txBody>
      </p:sp>
      <p:sp>
        <p:nvSpPr>
          <p:cNvPr id="3" name="Underrubrik 2"/>
          <p:cNvSpPr>
            <a:spLocks noGrp="1"/>
          </p:cNvSpPr>
          <p:nvPr>
            <p:ph type="subTitle" idx="1"/>
          </p:nvPr>
        </p:nvSpPr>
        <p:spPr>
          <a:xfrm>
            <a:off x="1371600" y="266449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Tree>
    <p:extLst>
      <p:ext uri="{BB962C8B-B14F-4D97-AF65-F5344CB8AC3E}">
        <p14:creationId xmlns:p14="http://schemas.microsoft.com/office/powerpoint/2010/main" val="238263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SWH 2 boxes">
    <p:spTree>
      <p:nvGrpSpPr>
        <p:cNvPr id="1" name=""/>
        <p:cNvGrpSpPr/>
        <p:nvPr/>
      </p:nvGrpSpPr>
      <p:grpSpPr>
        <a:xfrm>
          <a:off x="0" y="0"/>
          <a:ext cx="0" cy="0"/>
          <a:chOff x="0" y="0"/>
          <a:chExt cx="0" cy="0"/>
        </a:xfrm>
      </p:grpSpPr>
      <p:pic>
        <p:nvPicPr>
          <p:cNvPr id="8" name="Picture 4" descr="G:\Communications\Production\SIWI Projects\SIWI PP mall 2011\PP graphics\Wave.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5292"/>
          <a:stretch/>
        </p:blipFill>
        <p:spPr bwMode="auto">
          <a:xfrm>
            <a:off x="3332" y="4097620"/>
            <a:ext cx="9144000" cy="261003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2" descr="G:\Communications\Production\SIWI Projects\SIWI PP mall 2011\PP graphics\SIWI_copyright.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586" y="6312811"/>
            <a:ext cx="3816350" cy="1762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G:\Communications\Production\SIWI Projects\SIWI PP mall 2011\PP graphics\Header_3_lines.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2692" y="260648"/>
            <a:ext cx="8869363" cy="1182688"/>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p:cNvSpPr>
            <a:spLocks noGrp="1"/>
          </p:cNvSpPr>
          <p:nvPr>
            <p:ph type="title"/>
          </p:nvPr>
        </p:nvSpPr>
        <p:spPr/>
        <p:txBody>
          <a:bodyPr>
            <a:normAutofit/>
          </a:bodyPr>
          <a:lstStyle>
            <a:lvl1pPr>
              <a:defRPr sz="3600">
                <a:solidFill>
                  <a:schemeClr val="bg1"/>
                </a:solidFill>
              </a:defRPr>
            </a:lvl1p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13" name="Picture 3" descr="G:\Communications\Production\SIWI Projects\SIWI PP mall 2011\PP graphics\swh-logga.jpg"/>
          <p:cNvPicPr>
            <a:picLocks noChangeAspect="1" noChangeArrowheads="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41441" y="6044256"/>
            <a:ext cx="3121025" cy="51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714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831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WWW 1 box">
    <p:spTree>
      <p:nvGrpSpPr>
        <p:cNvPr id="1" name=""/>
        <p:cNvGrpSpPr/>
        <p:nvPr/>
      </p:nvGrpSpPr>
      <p:grpSpPr>
        <a:xfrm>
          <a:off x="0" y="0"/>
          <a:ext cx="0" cy="0"/>
          <a:chOff x="0" y="0"/>
          <a:chExt cx="0" cy="0"/>
        </a:xfrm>
      </p:grpSpPr>
      <p:pic>
        <p:nvPicPr>
          <p:cNvPr id="21" name="Picture 4" descr="G:\Communications\Production\SIWI Projects\SIWI PP mall 2011\PP graphics\Wave.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5292"/>
          <a:stretch/>
        </p:blipFill>
        <p:spPr bwMode="auto">
          <a:xfrm>
            <a:off x="-4627" y="4097620"/>
            <a:ext cx="9144000" cy="261003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 name="Picture 2" descr="G:\Communications\Production\SIWI Projects\SIWI PP mall 2011\PP graphics\SIWI_copyright.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586" y="6312811"/>
            <a:ext cx="3816350" cy="17621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G:\Communications\Production\SIWI Projects\SIWI PP mall 2011\PP graphics\Header_3_lines.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2692" y="260648"/>
            <a:ext cx="8869363" cy="1182688"/>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p:cNvSpPr>
            <a:spLocks noGrp="1"/>
          </p:cNvSpPr>
          <p:nvPr>
            <p:ph type="title"/>
          </p:nvPr>
        </p:nvSpPr>
        <p:spPr/>
        <p:txBody>
          <a:bodyPr>
            <a:normAutofit/>
          </a:bodyPr>
          <a:lstStyle>
            <a:lvl1pPr>
              <a:defRPr sz="3600">
                <a:solidFill>
                  <a:schemeClr val="bg1"/>
                </a:solidFill>
              </a:defRPr>
            </a:lvl1pPr>
          </a:lstStyle>
          <a:p>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4" name="Picture 3" descr="G:\Communications\12-103 CMA Production\SIWI PP mall 2011\PP graphics\WWW_logga.jpg"/>
          <p:cNvPicPr>
            <a:picLocks noChangeAspect="1" noChangeArrowheads="1"/>
          </p:cNvPicPr>
          <p:nvPr userDrawn="1"/>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86"/>
          <a:stretch/>
        </p:blipFill>
        <p:spPr bwMode="auto">
          <a:xfrm>
            <a:off x="5292080" y="5949006"/>
            <a:ext cx="3709975" cy="61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244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WWW 2 boxes">
    <p:spTree>
      <p:nvGrpSpPr>
        <p:cNvPr id="1" name=""/>
        <p:cNvGrpSpPr/>
        <p:nvPr/>
      </p:nvGrpSpPr>
      <p:grpSpPr>
        <a:xfrm>
          <a:off x="0" y="0"/>
          <a:ext cx="0" cy="0"/>
          <a:chOff x="0" y="0"/>
          <a:chExt cx="0" cy="0"/>
        </a:xfrm>
      </p:grpSpPr>
      <p:pic>
        <p:nvPicPr>
          <p:cNvPr id="8" name="Picture 4" descr="G:\Communications\Production\SIWI Projects\SIWI PP mall 2011\PP graphics\Wave.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5292"/>
          <a:stretch/>
        </p:blipFill>
        <p:spPr bwMode="auto">
          <a:xfrm>
            <a:off x="3332" y="4097620"/>
            <a:ext cx="9144000" cy="261003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2" descr="G:\Communications\Production\SIWI Projects\SIWI PP mall 2011\PP graphics\SIWI_copyright.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586" y="6312811"/>
            <a:ext cx="3816350" cy="1762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G:\Communications\Production\SIWI Projects\SIWI PP mall 2011\PP graphics\Header_3_lines.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2692" y="260648"/>
            <a:ext cx="8869363" cy="1182688"/>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p:cNvSpPr>
            <a:spLocks noGrp="1"/>
          </p:cNvSpPr>
          <p:nvPr>
            <p:ph type="title"/>
          </p:nvPr>
        </p:nvSpPr>
        <p:spPr/>
        <p:txBody>
          <a:bodyPr>
            <a:normAutofit/>
          </a:bodyPr>
          <a:lstStyle>
            <a:lvl1pPr>
              <a:defRPr sz="3600">
                <a:solidFill>
                  <a:schemeClr val="bg1"/>
                </a:solidFill>
              </a:defRPr>
            </a:lvl1p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10" name="Picture 3" descr="G:\Communications\12-103 CMA Production\SIWI PP mall 2011\PP graphics\WWW_logga.jpg"/>
          <p:cNvPicPr>
            <a:picLocks noChangeAspect="1" noChangeArrowheads="1"/>
          </p:cNvPicPr>
          <p:nvPr userDrawn="1"/>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86"/>
          <a:stretch/>
        </p:blipFill>
        <p:spPr bwMode="auto">
          <a:xfrm>
            <a:off x="5292080" y="5949006"/>
            <a:ext cx="3709975" cy="61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332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9326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WGF 1 box">
    <p:spTree>
      <p:nvGrpSpPr>
        <p:cNvPr id="1" name=""/>
        <p:cNvGrpSpPr/>
        <p:nvPr/>
      </p:nvGrpSpPr>
      <p:grpSpPr>
        <a:xfrm>
          <a:off x="0" y="0"/>
          <a:ext cx="0" cy="0"/>
          <a:chOff x="0" y="0"/>
          <a:chExt cx="0" cy="0"/>
        </a:xfrm>
      </p:grpSpPr>
      <p:pic>
        <p:nvPicPr>
          <p:cNvPr id="21" name="Picture 4" descr="G:\Communications\Production\SIWI Projects\SIWI PP mall 2011\PP graphics\Wave.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5292"/>
          <a:stretch/>
        </p:blipFill>
        <p:spPr bwMode="auto">
          <a:xfrm>
            <a:off x="-4627" y="4097620"/>
            <a:ext cx="9144000" cy="261003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 name="Picture 2" descr="G:\Communications\Production\SIWI Projects\SIWI PP mall 2011\PP graphics\SIWI_copyright.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586" y="6312811"/>
            <a:ext cx="3816350" cy="17621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G:\Communications\Production\SIWI Projects\SIWI PP mall 2011\PP graphics\Header_3_lines.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2692" y="260648"/>
            <a:ext cx="8869363" cy="1182688"/>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p:cNvSpPr>
            <a:spLocks noGrp="1"/>
          </p:cNvSpPr>
          <p:nvPr>
            <p:ph type="title"/>
          </p:nvPr>
        </p:nvSpPr>
        <p:spPr/>
        <p:txBody>
          <a:bodyPr>
            <a:normAutofit/>
          </a:bodyPr>
          <a:lstStyle>
            <a:lvl1pPr>
              <a:defRPr sz="3600">
                <a:solidFill>
                  <a:schemeClr val="bg1"/>
                </a:solidFill>
              </a:defRPr>
            </a:lvl1pPr>
          </a:lstStyle>
          <a:p>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2050" name="Picture 2" descr="G:\Communications\12-103 CMA Production\SIWI PP mall 2011\PP graphics\WGF_logga.jpg"/>
          <p:cNvPicPr>
            <a:picLocks noChangeAspect="1" noChangeArrowheads="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52380" y="6022031"/>
            <a:ext cx="3749675" cy="53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832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WGF 2 boxes">
    <p:spTree>
      <p:nvGrpSpPr>
        <p:cNvPr id="1" name=""/>
        <p:cNvGrpSpPr/>
        <p:nvPr/>
      </p:nvGrpSpPr>
      <p:grpSpPr>
        <a:xfrm>
          <a:off x="0" y="0"/>
          <a:ext cx="0" cy="0"/>
          <a:chOff x="0" y="0"/>
          <a:chExt cx="0" cy="0"/>
        </a:xfrm>
      </p:grpSpPr>
      <p:pic>
        <p:nvPicPr>
          <p:cNvPr id="8" name="Picture 4" descr="G:\Communications\Production\SIWI Projects\SIWI PP mall 2011\PP graphics\Wave.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5292"/>
          <a:stretch/>
        </p:blipFill>
        <p:spPr bwMode="auto">
          <a:xfrm>
            <a:off x="3332" y="4097620"/>
            <a:ext cx="9144000" cy="261003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2" descr="G:\Communications\Production\SIWI Projects\SIWI PP mall 2011\PP graphics\SIWI_copyright.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586" y="6312811"/>
            <a:ext cx="3816350" cy="1762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G:\Communications\Production\SIWI Projects\SIWI PP mall 2011\PP graphics\Header_3_lines.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2692" y="260648"/>
            <a:ext cx="8869363" cy="1182688"/>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p:cNvSpPr>
            <a:spLocks noGrp="1"/>
          </p:cNvSpPr>
          <p:nvPr>
            <p:ph type="title"/>
          </p:nvPr>
        </p:nvSpPr>
        <p:spPr/>
        <p:txBody>
          <a:bodyPr>
            <a:normAutofit/>
          </a:bodyPr>
          <a:lstStyle>
            <a:lvl1pPr>
              <a:defRPr sz="3600">
                <a:solidFill>
                  <a:schemeClr val="bg1"/>
                </a:solidFill>
              </a:defRPr>
            </a:lvl1p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12" name="Picture 2" descr="G:\Communications\12-103 CMA Production\SIWI PP mall 2011\PP graphics\WGF_logga.jpg"/>
          <p:cNvPicPr>
            <a:picLocks noChangeAspect="1" noChangeArrowheads="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52380" y="6022031"/>
            <a:ext cx="3749675" cy="53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398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IWI 1 box">
    <p:spTree>
      <p:nvGrpSpPr>
        <p:cNvPr id="1" name=""/>
        <p:cNvGrpSpPr/>
        <p:nvPr/>
      </p:nvGrpSpPr>
      <p:grpSpPr>
        <a:xfrm>
          <a:off x="0" y="0"/>
          <a:ext cx="0" cy="0"/>
          <a:chOff x="0" y="0"/>
          <a:chExt cx="0" cy="0"/>
        </a:xfrm>
      </p:grpSpPr>
      <p:pic>
        <p:nvPicPr>
          <p:cNvPr id="21" name="Picture 4" descr="G:\Communications\Production\SIWI Projects\SIWI PP mall 2011\PP graphics\Wave.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5292"/>
          <a:stretch/>
        </p:blipFill>
        <p:spPr bwMode="auto">
          <a:xfrm>
            <a:off x="3332" y="4097620"/>
            <a:ext cx="9144000" cy="261003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 name="Picture 2" descr="G:\Communications\Production\SIWI Projects\SIWI PP mall 2011\PP graphics\SIWI_copyright.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586" y="6312811"/>
            <a:ext cx="3816350" cy="17621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G:\Communications\Production\SIWI Projects\SIWI PP mall 2011\PP graphics\SIWI_logo.jpg"/>
          <p:cNvPicPr>
            <a:picLocks noChangeAspect="1" noChangeArrowheads="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08304" y="6070392"/>
            <a:ext cx="1554162" cy="50641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G:\Communications\Production\SIWI Projects\SIWI PP mall 2011\PP graphics\Header_3_lines.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32692" y="260648"/>
            <a:ext cx="8869363" cy="1182688"/>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p:cNvSpPr>
            <a:spLocks noGrp="1"/>
          </p:cNvSpPr>
          <p:nvPr>
            <p:ph type="title"/>
          </p:nvPr>
        </p:nvSpPr>
        <p:spPr/>
        <p:txBody>
          <a:bodyPr>
            <a:normAutofit/>
          </a:bodyPr>
          <a:lstStyle>
            <a:lvl1pPr>
              <a:defRPr sz="3600">
                <a:solidFill>
                  <a:schemeClr val="bg1"/>
                </a:solidFill>
              </a:defRPr>
            </a:lvl1pPr>
          </a:lstStyle>
          <a:p>
            <a:endParaRPr lang="sv-SE" dirty="0"/>
          </a:p>
        </p:txBody>
      </p:sp>
      <p:sp>
        <p:nvSpPr>
          <p:cNvPr id="3" name="Platshållare för innehåll 2"/>
          <p:cNvSpPr>
            <a:spLocks noGrp="1"/>
          </p:cNvSpPr>
          <p:nvPr>
            <p:ph idx="1"/>
          </p:nvPr>
        </p:nvSpPr>
        <p:spPr/>
        <p:txBody>
          <a:bodyPr/>
          <a:lstStyle>
            <a:lvl1pPr>
              <a:defRPr lang="sv-SE" sz="3600" kern="1200" dirty="0" smtClean="0">
                <a:solidFill>
                  <a:schemeClr val="tx1"/>
                </a:solidFill>
                <a:latin typeface="+mj-lt"/>
                <a:ea typeface="+mj-ea"/>
                <a:cs typeface="+mj-cs"/>
              </a:defRPr>
            </a:lvl1pPr>
            <a:lvl2pPr>
              <a:defRPr/>
            </a:lvl2pPr>
            <a:lvl3pPr>
              <a:defRPr/>
            </a:lvl3pPr>
            <a:lvl4pPr>
              <a:defRPr/>
            </a:lvl4pPr>
            <a:lvl5pPr>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1244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SIWI 2 boxes">
    <p:spTree>
      <p:nvGrpSpPr>
        <p:cNvPr id="1" name=""/>
        <p:cNvGrpSpPr/>
        <p:nvPr/>
      </p:nvGrpSpPr>
      <p:grpSpPr>
        <a:xfrm>
          <a:off x="0" y="0"/>
          <a:ext cx="0" cy="0"/>
          <a:chOff x="0" y="0"/>
          <a:chExt cx="0" cy="0"/>
        </a:xfrm>
      </p:grpSpPr>
      <p:pic>
        <p:nvPicPr>
          <p:cNvPr id="8" name="Picture 4" descr="G:\Communications\Production\SIWI Projects\SIWI PP mall 2011\PP graphics\Wave.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5292"/>
          <a:stretch/>
        </p:blipFill>
        <p:spPr bwMode="auto">
          <a:xfrm>
            <a:off x="3332" y="4097620"/>
            <a:ext cx="9144000" cy="261003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2" descr="G:\Communications\Production\SIWI Projects\SIWI PP mall 2011\PP graphics\SIWI_copyright.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586" y="6312811"/>
            <a:ext cx="3816350" cy="1762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G:\Communications\Production\SIWI Projects\SIWI PP mall 2011\PP graphics\SIWI_logo.jpg"/>
          <p:cNvPicPr>
            <a:picLocks noChangeAspect="1" noChangeArrowheads="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08304" y="6070392"/>
            <a:ext cx="1554162" cy="5064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G:\Communications\Production\SIWI Projects\SIWI PP mall 2011\PP graphics\Header_3_lines.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32692" y="260648"/>
            <a:ext cx="8869363" cy="1182688"/>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p:cNvSpPr>
            <a:spLocks noGrp="1"/>
          </p:cNvSpPr>
          <p:nvPr>
            <p:ph type="title"/>
          </p:nvPr>
        </p:nvSpPr>
        <p:spPr/>
        <p:txBody>
          <a:bodyPr>
            <a:normAutofit/>
          </a:bodyPr>
          <a:lstStyle>
            <a:lvl1pPr>
              <a:defRPr sz="3600">
                <a:solidFill>
                  <a:schemeClr val="bg1"/>
                </a:solidFill>
              </a:defRPr>
            </a:lvl1p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1694949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WI no box">
    <p:spTree>
      <p:nvGrpSpPr>
        <p:cNvPr id="1" name=""/>
        <p:cNvGrpSpPr/>
        <p:nvPr/>
      </p:nvGrpSpPr>
      <p:grpSpPr>
        <a:xfrm>
          <a:off x="0" y="0"/>
          <a:ext cx="0" cy="0"/>
          <a:chOff x="0" y="0"/>
          <a:chExt cx="0" cy="0"/>
        </a:xfrm>
      </p:grpSpPr>
      <p:pic>
        <p:nvPicPr>
          <p:cNvPr id="7" name="Picture 2" descr="G:\Communications\Production\SIWI Projects\SIWI PP mall 2011\PP graphics\Header_3_line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692" y="260648"/>
            <a:ext cx="8869363" cy="1182688"/>
          </a:xfrm>
          <a:prstGeom prst="rect">
            <a:avLst/>
          </a:prstGeom>
          <a:noFill/>
          <a:extLst>
            <a:ext uri="{909E8E84-426E-40DD-AFC4-6F175D3DCCD1}">
              <a14:hiddenFill xmlns:a14="http://schemas.microsoft.com/office/drawing/2010/main">
                <a:solidFill>
                  <a:srgbClr val="FFFFFF"/>
                </a:solidFill>
              </a14:hiddenFill>
            </a:ext>
          </a:extLst>
        </p:spPr>
      </p:pic>
      <p:sp>
        <p:nvSpPr>
          <p:cNvPr id="8" name="Rubrik 1"/>
          <p:cNvSpPr>
            <a:spLocks noGrp="1"/>
          </p:cNvSpPr>
          <p:nvPr>
            <p:ph type="title"/>
          </p:nvPr>
        </p:nvSpPr>
        <p:spPr>
          <a:xfrm>
            <a:off x="457200" y="274638"/>
            <a:ext cx="8229600" cy="1143000"/>
          </a:xfrm>
        </p:spPr>
        <p:txBody>
          <a:bodyPr>
            <a:normAutofit/>
          </a:bodyPr>
          <a:lstStyle>
            <a:lvl1pPr>
              <a:defRPr sz="3600">
                <a:solidFill>
                  <a:schemeClr val="bg1"/>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4054378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WI wave">
    <p:spTree>
      <p:nvGrpSpPr>
        <p:cNvPr id="1" name=""/>
        <p:cNvGrpSpPr/>
        <p:nvPr/>
      </p:nvGrpSpPr>
      <p:grpSpPr>
        <a:xfrm>
          <a:off x="0" y="0"/>
          <a:ext cx="0" cy="0"/>
          <a:chOff x="0" y="0"/>
          <a:chExt cx="0" cy="0"/>
        </a:xfrm>
      </p:grpSpPr>
      <p:pic>
        <p:nvPicPr>
          <p:cNvPr id="6" name="Picture 4" descr="G:\Communications\Production\SIWI Projects\SIWI PP mall 2011\PP graphics\Wave.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5292"/>
          <a:stretch/>
        </p:blipFill>
        <p:spPr bwMode="auto">
          <a:xfrm>
            <a:off x="3332" y="4097620"/>
            <a:ext cx="9144000" cy="261003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Picture 2" descr="G:\Communications\Production\SIWI Projects\SIWI PP mall 2011\PP graphics\SIWI_copyright.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586" y="6312811"/>
            <a:ext cx="3816350" cy="1762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G:\Communications\Production\SIWI Projects\SIWI PP mall 2011\PP graphics\SIWI_logo.jpg"/>
          <p:cNvPicPr>
            <a:picLocks noChangeAspect="1" noChangeArrowheads="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08304" y="6070392"/>
            <a:ext cx="1554162" cy="506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912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0499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SIWI no heading">
    <p:spTree>
      <p:nvGrpSpPr>
        <p:cNvPr id="1" name=""/>
        <p:cNvGrpSpPr/>
        <p:nvPr/>
      </p:nvGrpSpPr>
      <p:grpSpPr>
        <a:xfrm>
          <a:off x="0" y="0"/>
          <a:ext cx="0" cy="0"/>
          <a:chOff x="0" y="0"/>
          <a:chExt cx="0" cy="0"/>
        </a:xfrm>
      </p:grpSpPr>
      <p:pic>
        <p:nvPicPr>
          <p:cNvPr id="9" name="Picture 4" descr="G:\Communications\Production\SIWI Projects\SIWI PP mall 2011\PP graphics\Wave.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5292"/>
          <a:stretch/>
        </p:blipFill>
        <p:spPr bwMode="auto">
          <a:xfrm>
            <a:off x="3332" y="4097620"/>
            <a:ext cx="9144000" cy="261003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2" descr="G:\Communications\Production\SIWI Projects\SIWI PP mall 2011\PP graphics\SIWI_copyright.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586" y="6312811"/>
            <a:ext cx="3816350" cy="1762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G:\Communications\Production\SIWI Projects\SIWI PP mall 2011\PP graphics\SIWI_logo.jpg"/>
          <p:cNvPicPr>
            <a:picLocks noChangeAspect="1" noChangeArrowheads="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08304" y="6070392"/>
            <a:ext cx="1554162" cy="506412"/>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229067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SWH start">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pic>
        <p:nvPicPr>
          <p:cNvPr id="2052" name="Picture 4" descr="G:\Communications\Production\SIWI Projects\SIWI PP mall 2011\PP graphics\SWH_front_pag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88" y="230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latshållare för datum 3"/>
          <p:cNvSpPr>
            <a:spLocks noGrp="1"/>
          </p:cNvSpPr>
          <p:nvPr>
            <p:ph type="dt" sz="half" idx="10"/>
          </p:nvPr>
        </p:nvSpPr>
        <p:spPr/>
        <p:txBody>
          <a:bodyPr/>
          <a:lstStyle/>
          <a:p>
            <a:fld id="{D0528202-7708-4436-9B4D-817B467589BD}" type="datetimeFigureOut">
              <a:rPr lang="sv-SE" smtClean="0"/>
              <a:t>2012-12-03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489B49E-4335-4A9E-B244-58610EB55F43}" type="slidenum">
              <a:rPr lang="sv-SE" smtClean="0"/>
              <a:t>‹#›</a:t>
            </a:fld>
            <a:endParaRPr lang="sv-SE"/>
          </a:p>
        </p:txBody>
      </p:sp>
    </p:spTree>
    <p:extLst>
      <p:ext uri="{BB962C8B-B14F-4D97-AF65-F5344CB8AC3E}">
        <p14:creationId xmlns:p14="http://schemas.microsoft.com/office/powerpoint/2010/main" val="1971366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WH 1 box">
    <p:spTree>
      <p:nvGrpSpPr>
        <p:cNvPr id="1" name=""/>
        <p:cNvGrpSpPr/>
        <p:nvPr/>
      </p:nvGrpSpPr>
      <p:grpSpPr>
        <a:xfrm>
          <a:off x="0" y="0"/>
          <a:ext cx="0" cy="0"/>
          <a:chOff x="0" y="0"/>
          <a:chExt cx="0" cy="0"/>
        </a:xfrm>
      </p:grpSpPr>
      <p:pic>
        <p:nvPicPr>
          <p:cNvPr id="21" name="Picture 4" descr="G:\Communications\Production\SIWI Projects\SIWI PP mall 2011\PP graphics\Wave.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5292"/>
          <a:stretch/>
        </p:blipFill>
        <p:spPr bwMode="auto">
          <a:xfrm>
            <a:off x="3332" y="4097620"/>
            <a:ext cx="9144000" cy="261003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 name="Picture 2" descr="G:\Communications\Production\SIWI Projects\SIWI PP mall 2011\PP graphics\SIWI_copyright.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586" y="6312811"/>
            <a:ext cx="3816350" cy="17621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G:\Communications\Production\SIWI Projects\SIWI PP mall 2011\PP graphics\Header_3_lines.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2692" y="260648"/>
            <a:ext cx="8869363" cy="1182688"/>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p:cNvSpPr>
            <a:spLocks noGrp="1"/>
          </p:cNvSpPr>
          <p:nvPr>
            <p:ph type="title"/>
          </p:nvPr>
        </p:nvSpPr>
        <p:spPr/>
        <p:txBody>
          <a:bodyPr>
            <a:normAutofit/>
          </a:bodyPr>
          <a:lstStyle>
            <a:lvl1pPr>
              <a:defRPr sz="3600">
                <a:solidFill>
                  <a:schemeClr val="bg1"/>
                </a:solidFill>
              </a:defRPr>
            </a:lvl1pPr>
          </a:lstStyle>
          <a:p>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1027" name="Picture 3" descr="G:\Communications\Production\SIWI Projects\SIWI PP mall 2011\PP graphics\swh-logga.jpg"/>
          <p:cNvPicPr>
            <a:picLocks noChangeAspect="1" noChangeArrowheads="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41441" y="6044256"/>
            <a:ext cx="3121025" cy="51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300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528202-7708-4436-9B4D-817B467589BD}" type="datetimeFigureOut">
              <a:rPr lang="sv-SE" smtClean="0"/>
              <a:t>2012-12-03</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89B49E-4335-4A9E-B244-58610EB55F43}" type="slidenum">
              <a:rPr lang="sv-SE" smtClean="0"/>
              <a:t>‹#›</a:t>
            </a:fld>
            <a:endParaRPr lang="sv-SE"/>
          </a:p>
        </p:txBody>
      </p:sp>
    </p:spTree>
    <p:extLst>
      <p:ext uri="{BB962C8B-B14F-4D97-AF65-F5344CB8AC3E}">
        <p14:creationId xmlns:p14="http://schemas.microsoft.com/office/powerpoint/2010/main" val="2242744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8" r:id="rId4"/>
    <p:sldLayoutId id="2147483657" r:id="rId5"/>
    <p:sldLayoutId id="2147483655" r:id="rId6"/>
    <p:sldLayoutId id="2147483656" r:id="rId7"/>
    <p:sldLayoutId id="2147483659" r:id="rId8"/>
    <p:sldLayoutId id="2147483660" r:id="rId9"/>
    <p:sldLayoutId id="2147483661" r:id="rId10"/>
    <p:sldLayoutId id="2147483662" r:id="rId11"/>
    <p:sldLayoutId id="2147483664" r:id="rId12"/>
    <p:sldLayoutId id="2147483665" r:id="rId13"/>
    <p:sldLayoutId id="2147483666" r:id="rId14"/>
    <p:sldLayoutId id="2147483667" r:id="rId15"/>
    <p:sldLayoutId id="2147483668"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611560" y="2492896"/>
            <a:ext cx="7848872" cy="2016224"/>
          </a:xfrm>
        </p:spPr>
        <p:txBody>
          <a:bodyPr>
            <a:noAutofit/>
          </a:bodyPr>
          <a:lstStyle/>
          <a:p>
            <a:r>
              <a:rPr lang="en-US" sz="3200" b="1" dirty="0">
                <a:solidFill>
                  <a:schemeClr val="accent1"/>
                </a:solidFill>
              </a:rPr>
              <a:t>Building resilience through sustainable management of mountain water resources and closing the gap  between policy and implementation</a:t>
            </a:r>
            <a:endParaRPr lang="sv-SE" sz="3200" b="1" dirty="0"/>
          </a:p>
        </p:txBody>
      </p:sp>
      <p:sp>
        <p:nvSpPr>
          <p:cNvPr id="5" name="Underrubrik 4"/>
          <p:cNvSpPr>
            <a:spLocks noGrp="1"/>
          </p:cNvSpPr>
          <p:nvPr>
            <p:ph type="subTitle" idx="1"/>
          </p:nvPr>
        </p:nvSpPr>
        <p:spPr>
          <a:xfrm>
            <a:off x="7740352" y="5085184"/>
            <a:ext cx="64096" cy="168424"/>
          </a:xfrm>
        </p:spPr>
        <p:txBody>
          <a:bodyPr>
            <a:normAutofit fontScale="25000" lnSpcReduction="20000"/>
          </a:bodyPr>
          <a:lstStyle/>
          <a:p>
            <a:endParaRPr lang="sv-SE" sz="2000" dirty="0">
              <a:solidFill>
                <a:schemeClr val="accent1"/>
              </a:solidFill>
            </a:endParaRPr>
          </a:p>
        </p:txBody>
      </p:sp>
      <p:pic>
        <p:nvPicPr>
          <p:cNvPr id="6" name="Picture 5" descr="wcclogowe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1925" y="404664"/>
            <a:ext cx="3319996" cy="1217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9971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544" y="1772816"/>
            <a:ext cx="7355160" cy="4525963"/>
          </a:xfrm>
        </p:spPr>
        <p:txBody>
          <a:bodyPr>
            <a:normAutofit lnSpcReduction="10000"/>
          </a:bodyPr>
          <a:lstStyle/>
          <a:p>
            <a:pPr marL="304800" indent="-304800">
              <a:lnSpc>
                <a:spcPct val="90000"/>
              </a:lnSpc>
            </a:pPr>
            <a:r>
              <a:rPr lang="en-US" sz="1800" dirty="0">
                <a:solidFill>
                  <a:schemeClr val="tx2"/>
                </a:solidFill>
              </a:rPr>
              <a:t>Objective is to assist all Parties, in particular developing countries, including the least developed countries and small island developing States to: </a:t>
            </a:r>
          </a:p>
          <a:p>
            <a:pPr lvl="1">
              <a:lnSpc>
                <a:spcPct val="90000"/>
              </a:lnSpc>
            </a:pPr>
            <a:r>
              <a:rPr lang="en-US" sz="1800" dirty="0">
                <a:solidFill>
                  <a:schemeClr val="tx2"/>
                </a:solidFill>
              </a:rPr>
              <a:t>Improve their understanding and assessment of impacts, vulnerability and adaptation to climate change; and </a:t>
            </a:r>
          </a:p>
          <a:p>
            <a:pPr lvl="1">
              <a:lnSpc>
                <a:spcPct val="90000"/>
              </a:lnSpc>
            </a:pPr>
            <a:r>
              <a:rPr lang="en-US" sz="1800" dirty="0">
                <a:solidFill>
                  <a:schemeClr val="tx2"/>
                </a:solidFill>
              </a:rPr>
              <a:t>Make informed decisions on practical adaptation actions and measures to respond to climate change on a sound scientific, technical and socio-economic basis, taking into account current and future climate change and variability. </a:t>
            </a:r>
          </a:p>
          <a:p>
            <a:pPr marL="304800" indent="-304800">
              <a:lnSpc>
                <a:spcPct val="90000"/>
              </a:lnSpc>
            </a:pPr>
            <a:r>
              <a:rPr lang="en-US" sz="2000" dirty="0">
                <a:solidFill>
                  <a:schemeClr val="tx2"/>
                </a:solidFill>
              </a:rPr>
              <a:t>Durban outcome </a:t>
            </a:r>
          </a:p>
          <a:p>
            <a:pPr lvl="1">
              <a:lnSpc>
                <a:spcPct val="90000"/>
              </a:lnSpc>
            </a:pPr>
            <a:r>
              <a:rPr lang="en-US" sz="1800" dirty="0">
                <a:solidFill>
                  <a:schemeClr val="tx2"/>
                </a:solidFill>
              </a:rPr>
              <a:t>requested the SBSTA to reconsider, at its session at SBSTA 38 (May/June 2013), </a:t>
            </a:r>
            <a:r>
              <a:rPr lang="en-US" sz="1800" b="1" dirty="0">
                <a:solidFill>
                  <a:schemeClr val="tx2"/>
                </a:solidFill>
              </a:rPr>
              <a:t>work areas </a:t>
            </a:r>
            <a:r>
              <a:rPr lang="en-US" sz="1800" dirty="0">
                <a:solidFill>
                  <a:schemeClr val="tx2"/>
                </a:solidFill>
              </a:rPr>
              <a:t>of the NWP with a view to making recommendations to COP 19 (December 2013) on how best to support the objectives of the work </a:t>
            </a:r>
            <a:r>
              <a:rPr lang="en-US" sz="1800" dirty="0" err="1">
                <a:solidFill>
                  <a:schemeClr val="tx2"/>
                </a:solidFill>
              </a:rPr>
              <a:t>programme</a:t>
            </a:r>
            <a:r>
              <a:rPr lang="en-US" sz="1800" dirty="0">
                <a:solidFill>
                  <a:schemeClr val="tx2"/>
                </a:solidFill>
              </a:rPr>
              <a:t>, and support work of the Cancun Adaptation Framework; </a:t>
            </a:r>
          </a:p>
          <a:p>
            <a:pPr lvl="1">
              <a:lnSpc>
                <a:spcPct val="90000"/>
              </a:lnSpc>
            </a:pPr>
            <a:r>
              <a:rPr lang="en-US" sz="1800" dirty="0">
                <a:solidFill>
                  <a:schemeClr val="tx2"/>
                </a:solidFill>
              </a:rPr>
              <a:t>The COP </a:t>
            </a:r>
            <a:r>
              <a:rPr lang="en-US" sz="1800" b="1" dirty="0">
                <a:solidFill>
                  <a:schemeClr val="tx2"/>
                </a:solidFill>
              </a:rPr>
              <a:t>invited Parties and relevant organizations to submit, by 17 September 2012,</a:t>
            </a:r>
            <a:r>
              <a:rPr lang="en-US" sz="1800" dirty="0">
                <a:solidFill>
                  <a:schemeClr val="tx2"/>
                </a:solidFill>
              </a:rPr>
              <a:t>  their views on potential future areas of work under the NWP for consideration by SBSTA 38.</a:t>
            </a:r>
            <a:endParaRPr lang="en-US" sz="1900" dirty="0">
              <a:solidFill>
                <a:schemeClr val="tx2"/>
              </a:solidFill>
            </a:endParaRPr>
          </a:p>
        </p:txBody>
      </p:sp>
      <p:sp>
        <p:nvSpPr>
          <p:cNvPr id="5" name="Rectangle 2"/>
          <p:cNvSpPr txBox="1">
            <a:spLocks noGrp="1" noChangeArrowheads="1"/>
          </p:cNvSpPr>
          <p:nvPr>
            <p:ph type="title"/>
          </p:nvPr>
        </p:nvSpPr>
        <p:spPr>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bg1"/>
                </a:solidFill>
                <a:latin typeface="+mj-lt"/>
                <a:ea typeface="+mj-ea"/>
                <a:cs typeface="+mj-cs"/>
              </a:defRPr>
            </a:lvl1pPr>
          </a:lstStyle>
          <a:p>
            <a:r>
              <a:rPr lang="en-US" sz="3200" dirty="0"/>
              <a:t>Nairobi work </a:t>
            </a:r>
            <a:r>
              <a:rPr lang="en-US" sz="3200" dirty="0" err="1"/>
              <a:t>programme</a:t>
            </a:r>
            <a:endParaRPr lang="en-US" sz="32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4945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544" y="1772816"/>
            <a:ext cx="7355160" cy="4525963"/>
          </a:xfrm>
        </p:spPr>
        <p:txBody>
          <a:bodyPr>
            <a:normAutofit/>
          </a:bodyPr>
          <a:lstStyle/>
          <a:p>
            <a:r>
              <a:rPr lang="en-US" sz="2100" dirty="0">
                <a:solidFill>
                  <a:schemeClr val="tx2"/>
                </a:solidFill>
              </a:rPr>
              <a:t>Under the Cancun Adaptation Framework, a process established to enable LDCs to formulate and implement NAPs:</a:t>
            </a:r>
          </a:p>
          <a:p>
            <a:pPr lvl="1"/>
            <a:r>
              <a:rPr lang="en-US" sz="1900" dirty="0">
                <a:solidFill>
                  <a:schemeClr val="tx2"/>
                </a:solidFill>
              </a:rPr>
              <a:t>Will </a:t>
            </a:r>
            <a:r>
              <a:rPr lang="en-US" sz="1900" b="1" dirty="0">
                <a:solidFill>
                  <a:schemeClr val="tx2"/>
                </a:solidFill>
              </a:rPr>
              <a:t>build upon</a:t>
            </a:r>
            <a:r>
              <a:rPr lang="en-US" sz="1900" dirty="0">
                <a:solidFill>
                  <a:schemeClr val="tx2"/>
                </a:solidFill>
              </a:rPr>
              <a:t> their experience in preparing and implementing NAPAs, </a:t>
            </a:r>
          </a:p>
          <a:p>
            <a:pPr lvl="1"/>
            <a:r>
              <a:rPr lang="en-US" sz="1900" dirty="0">
                <a:solidFill>
                  <a:schemeClr val="tx2"/>
                </a:solidFill>
              </a:rPr>
              <a:t>A means of </a:t>
            </a:r>
            <a:r>
              <a:rPr lang="en-US" sz="1900" b="1" dirty="0">
                <a:solidFill>
                  <a:schemeClr val="tx2"/>
                </a:solidFill>
              </a:rPr>
              <a:t>identifying medium- and long-term adaptation needs</a:t>
            </a:r>
          </a:p>
          <a:p>
            <a:pPr lvl="1"/>
            <a:r>
              <a:rPr lang="en-US" sz="1900" dirty="0">
                <a:solidFill>
                  <a:schemeClr val="tx2"/>
                </a:solidFill>
              </a:rPr>
              <a:t>A means of developing and implementing strategies and </a:t>
            </a:r>
            <a:r>
              <a:rPr lang="en-US" sz="1900" dirty="0" err="1">
                <a:solidFill>
                  <a:schemeClr val="tx2"/>
                </a:solidFill>
              </a:rPr>
              <a:t>programmes</a:t>
            </a:r>
            <a:r>
              <a:rPr lang="en-US" sz="1900" dirty="0">
                <a:solidFill>
                  <a:schemeClr val="tx2"/>
                </a:solidFill>
              </a:rPr>
              <a:t> to address those needs.  </a:t>
            </a:r>
          </a:p>
          <a:p>
            <a:endParaRPr lang="en-US" sz="2100" dirty="0">
              <a:solidFill>
                <a:schemeClr val="tx2"/>
              </a:solidFill>
            </a:endParaRPr>
          </a:p>
          <a:p>
            <a:r>
              <a:rPr lang="en-US" sz="2100" dirty="0">
                <a:solidFill>
                  <a:schemeClr val="tx2"/>
                </a:solidFill>
              </a:rPr>
              <a:t>Other developing country Parties are also invited to employ the modalities formulated to support the NAPs in the elaboration of their planning efforts</a:t>
            </a:r>
          </a:p>
          <a:p>
            <a:pPr lvl="1">
              <a:lnSpc>
                <a:spcPct val="90000"/>
              </a:lnSpc>
            </a:pPr>
            <a:r>
              <a:rPr lang="en-US" sz="1800" dirty="0" smtClean="0">
                <a:solidFill>
                  <a:schemeClr val="tx2"/>
                </a:solidFill>
              </a:rPr>
              <a:t>.</a:t>
            </a:r>
            <a:endParaRPr lang="en-US" sz="1900" dirty="0">
              <a:solidFill>
                <a:schemeClr val="tx2"/>
              </a:solidFill>
            </a:endParaRPr>
          </a:p>
        </p:txBody>
      </p:sp>
      <p:sp>
        <p:nvSpPr>
          <p:cNvPr id="5" name="Rectangle 2"/>
          <p:cNvSpPr txBox="1">
            <a:spLocks noGrp="1" noChangeArrowheads="1"/>
          </p:cNvSpPr>
          <p:nvPr>
            <p:ph type="title"/>
          </p:nvPr>
        </p:nvSpPr>
        <p:spPr>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bg1"/>
                </a:solidFill>
                <a:latin typeface="+mj-lt"/>
                <a:ea typeface="+mj-ea"/>
                <a:cs typeface="+mj-cs"/>
              </a:defRPr>
            </a:lvl1pPr>
          </a:lstStyle>
          <a:p>
            <a:r>
              <a:rPr lang="en-US" sz="3200" dirty="0"/>
              <a:t>National Adaptation Plans (NAPs)</a:t>
            </a:r>
            <a:endParaRPr lang="en-US" sz="32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56029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544" y="1916832"/>
            <a:ext cx="7355160" cy="4525963"/>
          </a:xfrm>
        </p:spPr>
        <p:txBody>
          <a:bodyPr>
            <a:normAutofit/>
          </a:bodyPr>
          <a:lstStyle/>
          <a:p>
            <a:r>
              <a:rPr lang="en-US" sz="2100" dirty="0">
                <a:solidFill>
                  <a:schemeClr val="tx2"/>
                </a:solidFill>
              </a:rPr>
              <a:t>Call for Submissions from Parties and organizations</a:t>
            </a:r>
          </a:p>
          <a:p>
            <a:pPr lvl="1"/>
            <a:r>
              <a:rPr lang="en-US" sz="1900" dirty="0">
                <a:solidFill>
                  <a:schemeClr val="tx2"/>
                </a:solidFill>
              </a:rPr>
              <a:t>On </a:t>
            </a:r>
            <a:r>
              <a:rPr lang="en-GB" sz="1900" b="1" dirty="0">
                <a:solidFill>
                  <a:schemeClr val="tx2"/>
                </a:solidFill>
              </a:rPr>
              <a:t>how they have responded to the invitation to support the NAP process in the LDCs</a:t>
            </a:r>
            <a:r>
              <a:rPr lang="en-GB" sz="1900" dirty="0">
                <a:solidFill>
                  <a:schemeClr val="tx2"/>
                </a:solidFill>
              </a:rPr>
              <a:t> and, where possible, to consider </a:t>
            </a:r>
            <a:r>
              <a:rPr lang="en-GB" sz="1900" b="1" dirty="0">
                <a:solidFill>
                  <a:schemeClr val="tx2"/>
                </a:solidFill>
              </a:rPr>
              <a:t>establishing support programmes</a:t>
            </a:r>
            <a:r>
              <a:rPr lang="en-GB" sz="1900" dirty="0">
                <a:solidFill>
                  <a:schemeClr val="tx2"/>
                </a:solidFill>
              </a:rPr>
              <a:t> for the NAP process within their mandates, as appropriate, which could facilitate financial and technical support to LDCs. (by 13 Feb 2012)</a:t>
            </a:r>
          </a:p>
          <a:p>
            <a:pPr lvl="1"/>
            <a:r>
              <a:rPr lang="en-GB" sz="1900" dirty="0">
                <a:solidFill>
                  <a:schemeClr val="tx2"/>
                </a:solidFill>
              </a:rPr>
              <a:t>On their experiences with the </a:t>
            </a:r>
            <a:r>
              <a:rPr lang="en-GB" sz="1900" b="1" dirty="0">
                <a:solidFill>
                  <a:schemeClr val="tx2"/>
                </a:solidFill>
              </a:rPr>
              <a:t>application of the guidelines</a:t>
            </a:r>
            <a:r>
              <a:rPr lang="en-GB" sz="1900" dirty="0">
                <a:solidFill>
                  <a:schemeClr val="tx2"/>
                </a:solidFill>
              </a:rPr>
              <a:t> for the NAP process for LDCs. (13 Feb </a:t>
            </a:r>
            <a:r>
              <a:rPr lang="en-GB" sz="1900" u="sng" dirty="0">
                <a:solidFill>
                  <a:schemeClr val="tx2"/>
                </a:solidFill>
              </a:rPr>
              <a:t>next year</a:t>
            </a:r>
            <a:r>
              <a:rPr lang="en-GB" sz="1900" dirty="0">
                <a:solidFill>
                  <a:schemeClr val="tx2"/>
                </a:solidFill>
              </a:rPr>
              <a:t>)</a:t>
            </a:r>
          </a:p>
        </p:txBody>
      </p:sp>
      <p:sp>
        <p:nvSpPr>
          <p:cNvPr id="5" name="Rectangle 2"/>
          <p:cNvSpPr txBox="1">
            <a:spLocks noGrp="1" noChangeArrowheads="1"/>
          </p:cNvSpPr>
          <p:nvPr>
            <p:ph type="title"/>
          </p:nvPr>
        </p:nvSpPr>
        <p:spPr>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bg1"/>
                </a:solidFill>
                <a:latin typeface="+mj-lt"/>
                <a:ea typeface="+mj-ea"/>
                <a:cs typeface="+mj-cs"/>
              </a:defRPr>
            </a:lvl1pPr>
          </a:lstStyle>
          <a:p>
            <a:r>
              <a:rPr lang="en-US" sz="3200" dirty="0"/>
              <a:t>National Adaptation Plans (NAPs)</a:t>
            </a:r>
            <a:endParaRPr lang="en-US" sz="32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18416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544" y="1772816"/>
            <a:ext cx="7355160" cy="4525963"/>
          </a:xfrm>
        </p:spPr>
        <p:txBody>
          <a:bodyPr>
            <a:normAutofit/>
          </a:bodyPr>
          <a:lstStyle/>
          <a:p>
            <a:pPr marL="304800" indent="-304800">
              <a:lnSpc>
                <a:spcPct val="90000"/>
              </a:lnSpc>
            </a:pPr>
            <a:r>
              <a:rPr lang="en-GB" sz="2100" dirty="0">
                <a:solidFill>
                  <a:schemeClr val="tx2"/>
                </a:solidFill>
              </a:rPr>
              <a:t>Cancun Outcome (COP 16) </a:t>
            </a:r>
          </a:p>
          <a:p>
            <a:pPr lvl="1">
              <a:lnSpc>
                <a:spcPct val="90000"/>
              </a:lnSpc>
            </a:pPr>
            <a:r>
              <a:rPr lang="en-US" sz="2100" dirty="0">
                <a:solidFill>
                  <a:schemeClr val="tx2"/>
                </a:solidFill>
              </a:rPr>
              <a:t>A work </a:t>
            </a:r>
            <a:r>
              <a:rPr lang="en-US" sz="2100" dirty="0" err="1">
                <a:solidFill>
                  <a:schemeClr val="tx2"/>
                </a:solidFill>
              </a:rPr>
              <a:t>programme</a:t>
            </a:r>
            <a:r>
              <a:rPr lang="en-US" sz="2100" dirty="0">
                <a:solidFill>
                  <a:schemeClr val="tx2"/>
                </a:solidFill>
              </a:rPr>
              <a:t> in order to consider approaches to address loss and damage associated with climate change impacts in developing countries that are particularly vulnerable to the adverse effects of climate change, including impacts related to </a:t>
            </a:r>
            <a:r>
              <a:rPr lang="en-US" sz="2100" b="1" dirty="0">
                <a:solidFill>
                  <a:schemeClr val="tx2"/>
                </a:solidFill>
              </a:rPr>
              <a:t>extreme weather events and slow onset events</a:t>
            </a:r>
          </a:p>
          <a:p>
            <a:pPr lvl="1">
              <a:lnSpc>
                <a:spcPct val="90000"/>
              </a:lnSpc>
            </a:pPr>
            <a:r>
              <a:rPr lang="en-US" sz="2100" b="1" dirty="0">
                <a:solidFill>
                  <a:schemeClr val="tx2"/>
                </a:solidFill>
              </a:rPr>
              <a:t>Three thematic areas:</a:t>
            </a:r>
          </a:p>
          <a:p>
            <a:pPr lvl="2">
              <a:lnSpc>
                <a:spcPct val="90000"/>
              </a:lnSpc>
              <a:buFont typeface="Candara" pitchFamily="34" charset="0"/>
              <a:buAutoNum type="arabicPeriod"/>
            </a:pPr>
            <a:r>
              <a:rPr lang="en-US" sz="2100" b="1" dirty="0">
                <a:solidFill>
                  <a:schemeClr val="tx2"/>
                </a:solidFill>
              </a:rPr>
              <a:t>Assessment of risk of Loss and Damage</a:t>
            </a:r>
          </a:p>
          <a:p>
            <a:pPr lvl="2">
              <a:lnSpc>
                <a:spcPct val="90000"/>
              </a:lnSpc>
              <a:buFont typeface="Candara" pitchFamily="34" charset="0"/>
              <a:buAutoNum type="arabicPeriod"/>
            </a:pPr>
            <a:r>
              <a:rPr lang="en-US" sz="2100" b="1" dirty="0">
                <a:solidFill>
                  <a:schemeClr val="tx2"/>
                </a:solidFill>
              </a:rPr>
              <a:t>A range of options to address Loss and Damage</a:t>
            </a:r>
          </a:p>
          <a:p>
            <a:pPr lvl="2">
              <a:lnSpc>
                <a:spcPct val="90000"/>
              </a:lnSpc>
              <a:buFont typeface="Candara" pitchFamily="34" charset="0"/>
              <a:buAutoNum type="arabicPeriod"/>
            </a:pPr>
            <a:r>
              <a:rPr lang="en-US" sz="2100" b="1" dirty="0">
                <a:solidFill>
                  <a:schemeClr val="tx2"/>
                </a:solidFill>
              </a:rPr>
              <a:t>The role of the Convention in enhancing the implementation</a:t>
            </a:r>
          </a:p>
        </p:txBody>
      </p:sp>
      <p:sp>
        <p:nvSpPr>
          <p:cNvPr id="5" name="Rectangle 2"/>
          <p:cNvSpPr txBox="1">
            <a:spLocks noGrp="1" noChangeArrowheads="1"/>
          </p:cNvSpPr>
          <p:nvPr>
            <p:ph type="title"/>
          </p:nvPr>
        </p:nvSpPr>
        <p:spPr>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bg1"/>
                </a:solidFill>
                <a:latin typeface="+mj-lt"/>
                <a:ea typeface="+mj-ea"/>
                <a:cs typeface="+mj-cs"/>
              </a:defRPr>
            </a:lvl1pPr>
          </a:lstStyle>
          <a:p>
            <a:r>
              <a:rPr lang="en-US" sz="3200" dirty="0" err="1" smtClean="0"/>
              <a:t>Programme</a:t>
            </a:r>
            <a:r>
              <a:rPr lang="en-US" sz="3200" dirty="0" smtClean="0"/>
              <a:t> on Loss and Damage</a:t>
            </a:r>
            <a:endParaRPr lang="en-US" sz="32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2903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ovisa.Selander\Desktop\5760878531_d2b27cb144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329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smtClean="0"/>
              <a:t>The </a:t>
            </a:r>
            <a:r>
              <a:rPr lang="sv-SE" dirty="0" err="1" smtClean="0"/>
              <a:t>Water</a:t>
            </a:r>
            <a:r>
              <a:rPr lang="sv-SE" dirty="0" smtClean="0"/>
              <a:t> and </a:t>
            </a:r>
            <a:r>
              <a:rPr lang="sv-SE" dirty="0" err="1" smtClean="0"/>
              <a:t>Climate</a:t>
            </a:r>
            <a:r>
              <a:rPr lang="sv-SE" dirty="0" smtClean="0"/>
              <a:t> </a:t>
            </a:r>
            <a:r>
              <a:rPr lang="sv-SE" dirty="0" err="1" smtClean="0"/>
              <a:t>Coalition</a:t>
            </a:r>
            <a:r>
              <a:rPr lang="sv-SE" dirty="0" smtClean="0"/>
              <a:t>…</a:t>
            </a:r>
            <a:endParaRPr lang="sv-SE" dirty="0"/>
          </a:p>
        </p:txBody>
      </p:sp>
      <p:sp>
        <p:nvSpPr>
          <p:cNvPr id="6" name="Platshållare för innehåll 5"/>
          <p:cNvSpPr>
            <a:spLocks noGrp="1"/>
          </p:cNvSpPr>
          <p:nvPr>
            <p:ph idx="1"/>
          </p:nvPr>
        </p:nvSpPr>
        <p:spPr>
          <a:xfrm>
            <a:off x="467544" y="1844824"/>
            <a:ext cx="8229600" cy="4525963"/>
          </a:xfrm>
        </p:spPr>
        <p:txBody>
          <a:bodyPr>
            <a:normAutofit/>
          </a:bodyPr>
          <a:lstStyle/>
          <a:p>
            <a:r>
              <a:rPr lang="en-GB" sz="2400" dirty="0">
                <a:solidFill>
                  <a:schemeClr val="tx2"/>
                </a:solidFill>
              </a:rPr>
              <a:t>Brings together stakeholders from the global water community</a:t>
            </a:r>
            <a:br>
              <a:rPr lang="en-GB" sz="2400" dirty="0">
                <a:solidFill>
                  <a:schemeClr val="tx2"/>
                </a:solidFill>
              </a:rPr>
            </a:br>
            <a:r>
              <a:rPr lang="en-GB" sz="2400" dirty="0">
                <a:solidFill>
                  <a:schemeClr val="tx2"/>
                </a:solidFill>
              </a:rPr>
              <a:t>- </a:t>
            </a:r>
            <a:r>
              <a:rPr lang="en-GB" sz="2400" dirty="0" smtClean="0">
                <a:solidFill>
                  <a:schemeClr val="tx2"/>
                </a:solidFill>
              </a:rPr>
              <a:t>to promote </a:t>
            </a:r>
            <a:r>
              <a:rPr lang="en-GB" sz="2400" dirty="0">
                <a:solidFill>
                  <a:schemeClr val="tx2"/>
                </a:solidFill>
              </a:rPr>
              <a:t>progressive and integrated water and climate change policy</a:t>
            </a:r>
            <a:r>
              <a:rPr lang="en-US" sz="2400" dirty="0">
                <a:solidFill>
                  <a:schemeClr val="tx2"/>
                </a:solidFill>
              </a:rPr>
              <a:t>	</a:t>
            </a:r>
          </a:p>
          <a:p>
            <a:pPr marL="342900" lvl="1" indent="-342900">
              <a:buFont typeface="Arial" pitchFamily="34" charset="0"/>
              <a:buChar char="•"/>
            </a:pPr>
            <a:r>
              <a:rPr lang="en-GB" sz="2400" dirty="0">
                <a:solidFill>
                  <a:schemeClr val="tx2"/>
                </a:solidFill>
              </a:rPr>
              <a:t>Targeted global advocacy, </a:t>
            </a:r>
            <a:r>
              <a:rPr lang="en-GB" sz="2400" dirty="0" smtClean="0">
                <a:solidFill>
                  <a:schemeClr val="tx2"/>
                </a:solidFill>
              </a:rPr>
              <a:t>collaboration </a:t>
            </a:r>
            <a:r>
              <a:rPr lang="en-GB" sz="2400" dirty="0">
                <a:solidFill>
                  <a:schemeClr val="tx2"/>
                </a:solidFill>
              </a:rPr>
              <a:t>to develop policy recommendations, statements, interventions, events, seminars and workshops</a:t>
            </a:r>
            <a:br>
              <a:rPr lang="en-GB" sz="2400" dirty="0">
                <a:solidFill>
                  <a:schemeClr val="tx2"/>
                </a:solidFill>
              </a:rPr>
            </a:br>
            <a:r>
              <a:rPr lang="en-GB" sz="2400" dirty="0">
                <a:solidFill>
                  <a:schemeClr val="tx2"/>
                </a:solidFill>
              </a:rPr>
              <a:t>- </a:t>
            </a:r>
            <a:r>
              <a:rPr lang="en-US" sz="2400" dirty="0">
                <a:solidFill>
                  <a:schemeClr val="tx2"/>
                </a:solidFill>
              </a:rPr>
              <a:t>Cap-Net, CIWEM, CI, </a:t>
            </a:r>
            <a:r>
              <a:rPr lang="en-US" sz="2400" dirty="0" err="1" smtClean="0">
                <a:solidFill>
                  <a:schemeClr val="tx2"/>
                </a:solidFill>
              </a:rPr>
              <a:t>Instituto</a:t>
            </a:r>
            <a:r>
              <a:rPr lang="en-US" sz="2400" dirty="0" smtClean="0">
                <a:solidFill>
                  <a:schemeClr val="tx2"/>
                </a:solidFill>
              </a:rPr>
              <a:t> </a:t>
            </a:r>
            <a:r>
              <a:rPr lang="en-US" sz="2400" dirty="0" err="1" smtClean="0">
                <a:solidFill>
                  <a:schemeClr val="tx2"/>
                </a:solidFill>
              </a:rPr>
              <a:t>Ipanema</a:t>
            </a:r>
            <a:r>
              <a:rPr lang="en-US" sz="2400" dirty="0" smtClean="0">
                <a:solidFill>
                  <a:schemeClr val="tx2"/>
                </a:solidFill>
              </a:rPr>
              <a:t>, IUCN</a:t>
            </a:r>
            <a:r>
              <a:rPr lang="en-US" sz="2400" dirty="0">
                <a:solidFill>
                  <a:schemeClr val="tx2"/>
                </a:solidFill>
              </a:rPr>
              <a:t>, IWA, FAN, GCI, </a:t>
            </a:r>
            <a:r>
              <a:rPr lang="en-US" sz="2400" dirty="0" err="1">
                <a:solidFill>
                  <a:schemeClr val="tx2"/>
                </a:solidFill>
              </a:rPr>
              <a:t>Progressio</a:t>
            </a:r>
            <a:r>
              <a:rPr lang="en-US" sz="2400" dirty="0">
                <a:solidFill>
                  <a:schemeClr val="tx2"/>
                </a:solidFill>
              </a:rPr>
              <a:t>, SF,  SIWI, TNC, UNC, WWF, </a:t>
            </a:r>
            <a:r>
              <a:rPr lang="en-US" sz="2400" dirty="0" err="1">
                <a:solidFill>
                  <a:schemeClr val="tx2"/>
                </a:solidFill>
              </a:rPr>
              <a:t>Udyama</a:t>
            </a:r>
            <a:r>
              <a:rPr lang="en-US" sz="2400" dirty="0">
                <a:solidFill>
                  <a:schemeClr val="tx2"/>
                </a:solidFill>
              </a:rPr>
              <a:t/>
            </a:r>
            <a:br>
              <a:rPr lang="en-US" sz="2400" dirty="0">
                <a:solidFill>
                  <a:schemeClr val="tx2"/>
                </a:solidFill>
              </a:rPr>
            </a:br>
            <a:r>
              <a:rPr lang="en-US" sz="2400" dirty="0">
                <a:solidFill>
                  <a:schemeClr val="tx2"/>
                </a:solidFill>
              </a:rPr>
              <a:t>- </a:t>
            </a:r>
            <a:r>
              <a:rPr lang="en-US" sz="2400" i="1" dirty="0">
                <a:solidFill>
                  <a:schemeClr val="tx2"/>
                </a:solidFill>
              </a:rPr>
              <a:t>Collaborative Partners</a:t>
            </a:r>
            <a:r>
              <a:rPr lang="en-US" sz="2400" dirty="0">
                <a:solidFill>
                  <a:schemeClr val="tx2"/>
                </a:solidFill>
              </a:rPr>
              <a:t>: GWP, CONAGUA</a:t>
            </a:r>
            <a:endParaRPr lang="sv-SE" sz="2400" dirty="0">
              <a:solidFill>
                <a:schemeClr val="tx2"/>
              </a:solidFill>
            </a:endParaRPr>
          </a:p>
        </p:txBody>
      </p:sp>
    </p:spTree>
    <p:extLst>
      <p:ext uri="{BB962C8B-B14F-4D97-AF65-F5344CB8AC3E}">
        <p14:creationId xmlns:p14="http://schemas.microsoft.com/office/powerpoint/2010/main" val="836845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Key</a:t>
            </a:r>
            <a:r>
              <a:rPr lang="sv-SE" dirty="0" smtClean="0"/>
              <a:t> </a:t>
            </a:r>
            <a:r>
              <a:rPr lang="sv-SE" dirty="0" err="1" smtClean="0"/>
              <a:t>messages</a:t>
            </a:r>
            <a:endParaRPr lang="sv-SE" dirty="0"/>
          </a:p>
        </p:txBody>
      </p:sp>
      <p:sp>
        <p:nvSpPr>
          <p:cNvPr id="3" name="Platshållare för innehåll 2"/>
          <p:cNvSpPr>
            <a:spLocks noGrp="1"/>
          </p:cNvSpPr>
          <p:nvPr>
            <p:ph sz="half" idx="1"/>
          </p:nvPr>
        </p:nvSpPr>
        <p:spPr>
          <a:xfrm>
            <a:off x="467544" y="1471092"/>
            <a:ext cx="4474840" cy="4425355"/>
          </a:xfrm>
        </p:spPr>
        <p:txBody>
          <a:bodyPr>
            <a:normAutofit fontScale="25000" lnSpcReduction="20000"/>
          </a:bodyPr>
          <a:lstStyle/>
          <a:p>
            <a:pPr marL="0" indent="0">
              <a:buNone/>
            </a:pPr>
            <a:r>
              <a:rPr lang="en-GB" sz="5100" dirty="0">
                <a:solidFill>
                  <a:schemeClr val="tx2"/>
                </a:solidFill>
              </a:rPr>
              <a:t> </a:t>
            </a:r>
            <a:endParaRPr lang="en-GB" sz="8000" dirty="0">
              <a:solidFill>
                <a:schemeClr val="tx2"/>
              </a:solidFill>
            </a:endParaRPr>
          </a:p>
          <a:p>
            <a:r>
              <a:rPr lang="en-GB" sz="8800" dirty="0">
                <a:solidFill>
                  <a:schemeClr val="tx2"/>
                </a:solidFill>
              </a:rPr>
              <a:t>The cross-cutting nature of water must be fully recognised</a:t>
            </a:r>
          </a:p>
          <a:p>
            <a:r>
              <a:rPr lang="en-GB" sz="8800" dirty="0">
                <a:solidFill>
                  <a:schemeClr val="tx2"/>
                </a:solidFill>
              </a:rPr>
              <a:t>Climate change is water change – water resources management must be fully integrated in climate adaptation and mitigation at all levels</a:t>
            </a:r>
          </a:p>
          <a:p>
            <a:r>
              <a:rPr lang="en-GB" sz="8800" dirty="0">
                <a:solidFill>
                  <a:schemeClr val="tx2"/>
                </a:solidFill>
              </a:rPr>
              <a:t>Gaps between policy and implementation must be overarched </a:t>
            </a:r>
          </a:p>
          <a:p>
            <a:r>
              <a:rPr lang="en-GB" sz="8800" dirty="0">
                <a:solidFill>
                  <a:schemeClr val="tx2"/>
                </a:solidFill>
              </a:rPr>
              <a:t>Water </a:t>
            </a:r>
            <a:r>
              <a:rPr lang="en-GB" sz="8800" dirty="0">
                <a:solidFill>
                  <a:schemeClr val="tx2"/>
                </a:solidFill>
                <a:ea typeface="ＭＳ Ｐゴシック" pitchFamily="34" charset="-128"/>
              </a:rPr>
              <a:t>expertise needs to be represented where decisions are made </a:t>
            </a:r>
          </a:p>
          <a:p>
            <a:r>
              <a:rPr lang="en-GB" sz="8800" dirty="0">
                <a:solidFill>
                  <a:schemeClr val="tx2"/>
                </a:solidFill>
              </a:rPr>
              <a:t>Water must be integrated more effectively into programmes and mechanisms under UNFCCC</a:t>
            </a:r>
          </a:p>
          <a:p>
            <a:endParaRPr lang="en-GB" sz="8800" dirty="0">
              <a:solidFill>
                <a:schemeClr val="tx2"/>
              </a:solidFill>
            </a:endParaRPr>
          </a:p>
          <a:p>
            <a:pPr lvl="1" indent="0">
              <a:buFontTx/>
              <a:buNone/>
            </a:pPr>
            <a:r>
              <a:rPr lang="en-US" sz="8800" dirty="0">
                <a:solidFill>
                  <a:schemeClr val="tx2"/>
                </a:solidFill>
              </a:rPr>
              <a:t/>
            </a:r>
            <a:br>
              <a:rPr lang="en-US" sz="8800" dirty="0">
                <a:solidFill>
                  <a:schemeClr val="tx2"/>
                </a:solidFill>
              </a:rPr>
            </a:br>
            <a:endParaRPr lang="en-US" sz="8800" dirty="0">
              <a:solidFill>
                <a:schemeClr val="tx2"/>
              </a:solidFill>
            </a:endParaRPr>
          </a:p>
          <a:p>
            <a:endParaRPr lang="sv-SE" dirty="0">
              <a:solidFill>
                <a:schemeClr val="tx2"/>
              </a:solidFill>
            </a:endParaRPr>
          </a:p>
        </p:txBody>
      </p:sp>
      <p:pic>
        <p:nvPicPr>
          <p:cNvPr id="5" name="Picture 2" descr="G:\5 CMA\13-109 WWW\2011\Bilder-2011\Anton-ls\P10205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2789" y="1484784"/>
            <a:ext cx="3706813"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1744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544" y="1700808"/>
            <a:ext cx="4392488" cy="4525963"/>
          </a:xfrm>
        </p:spPr>
        <p:txBody>
          <a:bodyPr>
            <a:normAutofit fontScale="92500" lnSpcReduction="10000"/>
          </a:bodyPr>
          <a:lstStyle/>
          <a:p>
            <a:pPr>
              <a:defRPr/>
            </a:pPr>
            <a:r>
              <a:rPr lang="en-US" sz="2400" dirty="0">
                <a:solidFill>
                  <a:schemeClr val="tx2"/>
                </a:solidFill>
              </a:rPr>
              <a:t>UNFCCC </a:t>
            </a:r>
            <a:r>
              <a:rPr lang="en-US" sz="2400" dirty="0" err="1">
                <a:solidFill>
                  <a:schemeClr val="tx2"/>
                </a:solidFill>
              </a:rPr>
              <a:t>programmes</a:t>
            </a:r>
            <a:r>
              <a:rPr lang="en-US" sz="2400" dirty="0">
                <a:solidFill>
                  <a:schemeClr val="tx2"/>
                </a:solidFill>
              </a:rPr>
              <a:t> and mechanisms must </a:t>
            </a:r>
            <a:r>
              <a:rPr lang="en-US" sz="2400" dirty="0" smtClean="0">
                <a:solidFill>
                  <a:schemeClr val="tx2"/>
                </a:solidFill>
              </a:rPr>
              <a:t>promote </a:t>
            </a:r>
            <a:r>
              <a:rPr lang="en-US" sz="2400" dirty="0">
                <a:solidFill>
                  <a:schemeClr val="tx2"/>
                </a:solidFill>
              </a:rPr>
              <a:t>mitigation and adaptation coherence – there is an urgent need for bridging the divide! Water can serve as an example on the </a:t>
            </a:r>
            <a:r>
              <a:rPr lang="en-US" sz="2400" dirty="0" smtClean="0">
                <a:solidFill>
                  <a:schemeClr val="tx2"/>
                </a:solidFill>
              </a:rPr>
              <a:t>linkages</a:t>
            </a:r>
          </a:p>
          <a:p>
            <a:pPr>
              <a:defRPr/>
            </a:pPr>
            <a:r>
              <a:rPr lang="en-US" sz="2400" dirty="0" smtClean="0">
                <a:solidFill>
                  <a:schemeClr val="tx2"/>
                </a:solidFill>
              </a:rPr>
              <a:t>Establish a water </a:t>
            </a:r>
            <a:r>
              <a:rPr lang="en-US" sz="2400" dirty="0" err="1" smtClean="0">
                <a:solidFill>
                  <a:schemeClr val="tx2"/>
                </a:solidFill>
              </a:rPr>
              <a:t>programme</a:t>
            </a:r>
            <a:r>
              <a:rPr lang="en-US" sz="2400" dirty="0" smtClean="0">
                <a:solidFill>
                  <a:schemeClr val="tx2"/>
                </a:solidFill>
              </a:rPr>
              <a:t> under the UNFCCC to enhance a comprehensive approach – long term </a:t>
            </a:r>
            <a:endParaRPr lang="en-US" sz="2400" dirty="0">
              <a:solidFill>
                <a:schemeClr val="tx2"/>
              </a:solidFill>
            </a:endParaRPr>
          </a:p>
          <a:p>
            <a:pPr>
              <a:defRPr/>
            </a:pPr>
            <a:r>
              <a:rPr lang="en-US" sz="2400" dirty="0">
                <a:solidFill>
                  <a:schemeClr val="tx2"/>
                </a:solidFill>
                <a:ea typeface="ＭＳ Ｐゴシック" pitchFamily="34" charset="-128"/>
              </a:rPr>
              <a:t>Establish water as a priority under the Green Climate </a:t>
            </a:r>
            <a:r>
              <a:rPr lang="en-US" sz="2400" dirty="0" smtClean="0">
                <a:solidFill>
                  <a:schemeClr val="tx2"/>
                </a:solidFill>
                <a:ea typeface="ＭＳ Ｐゴシック" pitchFamily="34" charset="-128"/>
              </a:rPr>
              <a:t>Fund and other financial mechanisms</a:t>
            </a:r>
          </a:p>
          <a:p>
            <a:pPr>
              <a:defRPr/>
            </a:pPr>
            <a:endParaRPr lang="en-US" sz="2400" dirty="0">
              <a:solidFill>
                <a:schemeClr val="tx2"/>
              </a:solidFill>
              <a:ea typeface="ＭＳ Ｐゴシック" pitchFamily="34" charset="-128"/>
            </a:endParaRPr>
          </a:p>
          <a:p>
            <a:endParaRPr lang="sv-SE" dirty="0"/>
          </a:p>
        </p:txBody>
      </p:sp>
      <p:sp>
        <p:nvSpPr>
          <p:cNvPr id="5" name="Rectangle 2"/>
          <p:cNvSpPr>
            <a:spLocks noGrp="1" noChangeArrowheads="1"/>
          </p:cNvSpPr>
          <p:nvPr>
            <p:ph type="title"/>
          </p:nvPr>
        </p:nvSpPr>
        <p:spPr>
          <a:xfrm>
            <a:off x="179512" y="260648"/>
            <a:ext cx="8964488" cy="1296144"/>
          </a:xfrm>
        </p:spPr>
        <p:txBody>
          <a:bodyPr>
            <a:normAutofit fontScale="90000"/>
          </a:bodyPr>
          <a:lstStyle/>
          <a:p>
            <a:r>
              <a:rPr lang="en-US" sz="3200" dirty="0" smtClean="0"/>
              <a:t/>
            </a:r>
            <a:br>
              <a:rPr lang="en-US" sz="3200" dirty="0" smtClean="0"/>
            </a:br>
            <a:r>
              <a:rPr lang="en-US" sz="3200" dirty="0" smtClean="0"/>
              <a:t>Suggestions by the Water and Climate Coalition</a:t>
            </a:r>
            <a:br>
              <a:rPr lang="en-US" sz="3200" dirty="0" smtClean="0"/>
            </a:br>
            <a:endParaRPr lang="en-US" sz="3200" dirty="0" smtClean="0">
              <a:effectLst>
                <a:outerShdw blurRad="38100" dist="38100" dir="2700000" algn="tl">
                  <a:srgbClr val="000000">
                    <a:alpha val="43137"/>
                  </a:srgbClr>
                </a:outerShdw>
              </a:effectLst>
            </a:endParaRPr>
          </a:p>
        </p:txBody>
      </p:sp>
      <p:pic>
        <p:nvPicPr>
          <p:cNvPr id="4098" name="Picture 2" descr="C:\Users\Lovisa.Selander\Desktop\5757930347_047686b0f6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2060848"/>
            <a:ext cx="3888432" cy="2916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357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544" y="1844824"/>
            <a:ext cx="7355160" cy="4525963"/>
          </a:xfrm>
        </p:spPr>
        <p:txBody>
          <a:bodyPr>
            <a:normAutofit/>
          </a:bodyPr>
          <a:lstStyle/>
          <a:p>
            <a:pPr>
              <a:defRPr/>
            </a:pPr>
            <a:r>
              <a:rPr lang="en-US" sz="2400" dirty="0">
                <a:solidFill>
                  <a:schemeClr val="tx2"/>
                </a:solidFill>
                <a:ea typeface="ＭＳ Ｐゴシック" pitchFamily="34" charset="-128"/>
              </a:rPr>
              <a:t>Water knowledge must inform the Adaptation Committee</a:t>
            </a:r>
          </a:p>
          <a:p>
            <a:pPr>
              <a:defRPr/>
            </a:pPr>
            <a:r>
              <a:rPr lang="en-US" sz="2400" dirty="0">
                <a:solidFill>
                  <a:schemeClr val="tx2"/>
                </a:solidFill>
                <a:ea typeface="ＭＳ Ｐゴシック" pitchFamily="34" charset="-128"/>
              </a:rPr>
              <a:t>Establish a thematic focus area on water resources in the next phase of the Nairobi Work </a:t>
            </a:r>
            <a:r>
              <a:rPr lang="en-US" sz="2400" dirty="0" err="1">
                <a:solidFill>
                  <a:schemeClr val="tx2"/>
                </a:solidFill>
                <a:ea typeface="ＭＳ Ｐゴシック" pitchFamily="34" charset="-128"/>
              </a:rPr>
              <a:t>Programme</a:t>
            </a:r>
            <a:endParaRPr lang="en-US" sz="2400" dirty="0">
              <a:solidFill>
                <a:schemeClr val="tx2"/>
              </a:solidFill>
              <a:ea typeface="ＭＳ Ｐゴシック" pitchFamily="34" charset="-128"/>
            </a:endParaRPr>
          </a:p>
          <a:p>
            <a:pPr>
              <a:defRPr/>
            </a:pPr>
            <a:r>
              <a:rPr lang="en-US" sz="2400" dirty="0">
                <a:solidFill>
                  <a:schemeClr val="tx2"/>
                </a:solidFill>
                <a:ea typeface="ＭＳ Ｐゴシック" pitchFamily="34" charset="-128"/>
              </a:rPr>
              <a:t>Water Resources Management must be integrated in NAPs and NAMAs</a:t>
            </a:r>
          </a:p>
          <a:p>
            <a:pPr>
              <a:defRPr/>
            </a:pPr>
            <a:r>
              <a:rPr lang="en-US" sz="2400" dirty="0">
                <a:solidFill>
                  <a:schemeClr val="tx2"/>
                </a:solidFill>
                <a:ea typeface="ＭＳ Ｐゴシック" pitchFamily="34" charset="-128"/>
              </a:rPr>
              <a:t>Water as a resource AND a hazard should be explicitly </a:t>
            </a:r>
            <a:r>
              <a:rPr lang="en-US" sz="2400" dirty="0" err="1">
                <a:solidFill>
                  <a:schemeClr val="tx2"/>
                </a:solidFill>
                <a:ea typeface="ＭＳ Ｐゴシック" pitchFamily="34" charset="-128"/>
              </a:rPr>
              <a:t>recognised</a:t>
            </a:r>
            <a:r>
              <a:rPr lang="en-US" sz="2400" dirty="0">
                <a:solidFill>
                  <a:schemeClr val="tx2"/>
                </a:solidFill>
                <a:ea typeface="ＭＳ Ｐゴシック" pitchFamily="34" charset="-128"/>
              </a:rPr>
              <a:t> in the </a:t>
            </a:r>
            <a:r>
              <a:rPr lang="en-US" sz="2400" dirty="0" err="1">
                <a:solidFill>
                  <a:schemeClr val="tx2"/>
                </a:solidFill>
                <a:ea typeface="ＭＳ Ｐゴシック" pitchFamily="34" charset="-128"/>
              </a:rPr>
              <a:t>Programme</a:t>
            </a:r>
            <a:r>
              <a:rPr lang="en-US" sz="2400" dirty="0">
                <a:solidFill>
                  <a:schemeClr val="tx2"/>
                </a:solidFill>
                <a:ea typeface="ＭＳ Ｐゴシック" pitchFamily="34" charset="-128"/>
              </a:rPr>
              <a:t> on Loss and Damage </a:t>
            </a:r>
            <a:endParaRPr lang="en-US" sz="2400" dirty="0" smtClean="0">
              <a:solidFill>
                <a:schemeClr val="tx2"/>
              </a:solidFill>
              <a:ea typeface="ＭＳ Ｐゴシック" pitchFamily="34" charset="-128"/>
            </a:endParaRPr>
          </a:p>
          <a:p>
            <a:pPr>
              <a:defRPr/>
            </a:pPr>
            <a:r>
              <a:rPr lang="en-US" sz="2400" dirty="0" smtClean="0">
                <a:solidFill>
                  <a:schemeClr val="tx2"/>
                </a:solidFill>
                <a:ea typeface="ＭＳ Ｐゴシック" pitchFamily="34" charset="-128"/>
              </a:rPr>
              <a:t>Water resources management must be integrated in a possible </a:t>
            </a:r>
            <a:r>
              <a:rPr lang="en-US" sz="2400" dirty="0" err="1" smtClean="0">
                <a:solidFill>
                  <a:schemeClr val="tx2"/>
                </a:solidFill>
                <a:ea typeface="ＭＳ Ｐゴシック" pitchFamily="34" charset="-128"/>
              </a:rPr>
              <a:t>programme</a:t>
            </a:r>
            <a:r>
              <a:rPr lang="en-US" sz="2400" dirty="0" smtClean="0">
                <a:solidFill>
                  <a:schemeClr val="tx2"/>
                </a:solidFill>
                <a:ea typeface="ＭＳ Ｐゴシック" pitchFamily="34" charset="-128"/>
              </a:rPr>
              <a:t> on agriculture under UNFCCC/SBSTA</a:t>
            </a:r>
            <a:endParaRPr lang="en-US" sz="2400" dirty="0">
              <a:solidFill>
                <a:schemeClr val="tx2"/>
              </a:solidFill>
              <a:ea typeface="ＭＳ Ｐゴシック" pitchFamily="34" charset="-128"/>
            </a:endParaRPr>
          </a:p>
          <a:p>
            <a:endParaRPr lang="sv-SE" sz="2400" dirty="0"/>
          </a:p>
        </p:txBody>
      </p:sp>
      <p:sp>
        <p:nvSpPr>
          <p:cNvPr id="5" name="Rectangle 2"/>
          <p:cNvSpPr txBox="1">
            <a:spLocks noGrp="1" noChangeArrowheads="1"/>
          </p:cNvSpPr>
          <p:nvPr>
            <p:ph type="title"/>
          </p:nvPr>
        </p:nvSpPr>
        <p:spPr>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3600" kern="1200">
                <a:solidFill>
                  <a:schemeClr val="bg1"/>
                </a:solidFill>
                <a:latin typeface="+mj-lt"/>
                <a:ea typeface="+mj-ea"/>
                <a:cs typeface="+mj-cs"/>
              </a:defRPr>
            </a:lvl1pPr>
          </a:lstStyle>
          <a:p>
            <a:r>
              <a:rPr lang="en-US" sz="3200" dirty="0" smtClean="0"/>
              <a:t/>
            </a:r>
            <a:br>
              <a:rPr lang="en-US" sz="3200" dirty="0" smtClean="0"/>
            </a:br>
            <a:r>
              <a:rPr lang="en-US" sz="3200" dirty="0" smtClean="0"/>
              <a:t>Suggestions by the Water and Climate Coalition</a:t>
            </a:r>
            <a:br>
              <a:rPr lang="en-US" sz="3200" dirty="0" smtClean="0"/>
            </a:br>
            <a:endParaRPr lang="en-US" sz="32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36603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403648" y="4797152"/>
            <a:ext cx="6400800" cy="960512"/>
          </a:xfrm>
        </p:spPr>
        <p:txBody>
          <a:bodyPr>
            <a:normAutofit lnSpcReduction="10000"/>
          </a:bodyPr>
          <a:lstStyle/>
          <a:p>
            <a:r>
              <a:rPr lang="sv-SE" sz="2000" dirty="0">
                <a:solidFill>
                  <a:schemeClr val="accent1"/>
                </a:solidFill>
              </a:rPr>
              <a:t>Karin Lexén, </a:t>
            </a:r>
            <a:r>
              <a:rPr lang="sv-SE" sz="2000" dirty="0" smtClean="0">
                <a:solidFill>
                  <a:schemeClr val="accent1"/>
                </a:solidFill>
              </a:rPr>
              <a:t/>
            </a:r>
            <a:br>
              <a:rPr lang="sv-SE" sz="2000" dirty="0" smtClean="0">
                <a:solidFill>
                  <a:schemeClr val="accent1"/>
                </a:solidFill>
              </a:rPr>
            </a:br>
            <a:r>
              <a:rPr lang="sv-SE" sz="2000" dirty="0" smtClean="0">
                <a:solidFill>
                  <a:schemeClr val="accent1"/>
                </a:solidFill>
              </a:rPr>
              <a:t>Director</a:t>
            </a:r>
            <a:r>
              <a:rPr lang="sv-SE" sz="2000" dirty="0">
                <a:solidFill>
                  <a:schemeClr val="accent1"/>
                </a:solidFill>
              </a:rPr>
              <a:t>, </a:t>
            </a:r>
            <a:r>
              <a:rPr lang="sv-SE" sz="2000" dirty="0" smtClean="0">
                <a:solidFill>
                  <a:schemeClr val="accent1"/>
                </a:solidFill>
              </a:rPr>
              <a:t>World </a:t>
            </a:r>
            <a:r>
              <a:rPr lang="sv-SE" sz="2000" dirty="0" err="1">
                <a:solidFill>
                  <a:schemeClr val="accent1"/>
                </a:solidFill>
              </a:rPr>
              <a:t>Water</a:t>
            </a:r>
            <a:r>
              <a:rPr lang="sv-SE" sz="2000" dirty="0">
                <a:solidFill>
                  <a:schemeClr val="accent1"/>
                </a:solidFill>
              </a:rPr>
              <a:t> </a:t>
            </a:r>
            <a:r>
              <a:rPr lang="sv-SE" sz="2000" dirty="0" err="1">
                <a:solidFill>
                  <a:schemeClr val="accent1"/>
                </a:solidFill>
              </a:rPr>
              <a:t>Week</a:t>
            </a:r>
            <a:r>
              <a:rPr lang="sv-SE" sz="2000" dirty="0">
                <a:solidFill>
                  <a:schemeClr val="accent1"/>
                </a:solidFill>
              </a:rPr>
              <a:t> &amp; </a:t>
            </a:r>
            <a:r>
              <a:rPr lang="sv-SE" sz="2000" dirty="0" err="1">
                <a:solidFill>
                  <a:schemeClr val="accent1"/>
                </a:solidFill>
              </a:rPr>
              <a:t>Prizes</a:t>
            </a:r>
            <a:r>
              <a:rPr lang="sv-SE" sz="2000" dirty="0">
                <a:solidFill>
                  <a:schemeClr val="accent1"/>
                </a:solidFill>
              </a:rPr>
              <a:t>, </a:t>
            </a:r>
            <a:r>
              <a:rPr lang="sv-SE" sz="2000" dirty="0" smtClean="0">
                <a:solidFill>
                  <a:schemeClr val="accent1"/>
                </a:solidFill>
              </a:rPr>
              <a:t>SIWI</a:t>
            </a:r>
            <a:br>
              <a:rPr lang="sv-SE" sz="2000" dirty="0" smtClean="0">
                <a:solidFill>
                  <a:schemeClr val="accent1"/>
                </a:solidFill>
              </a:rPr>
            </a:br>
            <a:r>
              <a:rPr lang="sv-SE" sz="2000" dirty="0" smtClean="0">
                <a:solidFill>
                  <a:schemeClr val="accent1"/>
                </a:solidFill>
              </a:rPr>
              <a:t>k</a:t>
            </a:r>
            <a:r>
              <a:rPr lang="sv-SE" sz="2000" dirty="0" smtClean="0">
                <a:solidFill>
                  <a:schemeClr val="accent1"/>
                </a:solidFill>
              </a:rPr>
              <a:t>arin.lexen@siwi.org</a:t>
            </a:r>
            <a:endParaRPr lang="sv-SE" sz="2000" dirty="0">
              <a:solidFill>
                <a:schemeClr val="accent1"/>
              </a:solidFill>
            </a:endParaRPr>
          </a:p>
        </p:txBody>
      </p:sp>
      <p:pic>
        <p:nvPicPr>
          <p:cNvPr id="6" name="Picture 5" descr="wcclogoweb.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925" y="404664"/>
            <a:ext cx="2311883" cy="848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Lovisa.Selander\Desktop\5760878531_d2b27cb144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252748"/>
            <a:ext cx="4725872" cy="3544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14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1916832"/>
            <a:ext cx="7355160" cy="4525963"/>
          </a:xfrm>
        </p:spPr>
        <p:txBody>
          <a:bodyPr>
            <a:normAutofit/>
          </a:bodyPr>
          <a:lstStyle/>
          <a:p>
            <a:pPr marL="457200" lvl="1" indent="0">
              <a:lnSpc>
                <a:spcPct val="90000"/>
              </a:lnSpc>
              <a:buNone/>
            </a:pPr>
            <a:r>
              <a:rPr lang="en-US" dirty="0" smtClean="0">
                <a:solidFill>
                  <a:schemeClr val="tx2"/>
                </a:solidFill>
              </a:rPr>
              <a:t>Financial </a:t>
            </a:r>
            <a:r>
              <a:rPr lang="en-US" dirty="0">
                <a:solidFill>
                  <a:schemeClr val="tx2"/>
                </a:solidFill>
              </a:rPr>
              <a:t>mechanism to assist the developing countries with </a:t>
            </a:r>
            <a:r>
              <a:rPr lang="en-US" b="1" dirty="0">
                <a:solidFill>
                  <a:schemeClr val="tx2"/>
                </a:solidFill>
              </a:rPr>
              <a:t>adaptation and mitigation;</a:t>
            </a:r>
          </a:p>
          <a:p>
            <a:pPr lvl="1">
              <a:lnSpc>
                <a:spcPct val="90000"/>
              </a:lnSpc>
            </a:pPr>
            <a:r>
              <a:rPr lang="en-US" dirty="0">
                <a:solidFill>
                  <a:schemeClr val="tx2"/>
                </a:solidFill>
              </a:rPr>
              <a:t>Cancun agreements: GCF will support </a:t>
            </a:r>
            <a:r>
              <a:rPr lang="en-US" b="1" dirty="0">
                <a:solidFill>
                  <a:schemeClr val="tx2"/>
                </a:solidFill>
              </a:rPr>
              <a:t>projects, </a:t>
            </a:r>
            <a:r>
              <a:rPr lang="en-US" b="1" dirty="0" err="1">
                <a:solidFill>
                  <a:schemeClr val="tx2"/>
                </a:solidFill>
              </a:rPr>
              <a:t>programmes</a:t>
            </a:r>
            <a:r>
              <a:rPr lang="en-US" b="1" dirty="0">
                <a:solidFill>
                  <a:schemeClr val="tx2"/>
                </a:solidFill>
              </a:rPr>
              <a:t>, policies and other activities</a:t>
            </a:r>
            <a:r>
              <a:rPr lang="en-US" dirty="0">
                <a:solidFill>
                  <a:schemeClr val="tx2"/>
                </a:solidFill>
              </a:rPr>
              <a:t> in developing country Parties (such as NAMAs, NAPAs, NAPs);</a:t>
            </a:r>
          </a:p>
          <a:p>
            <a:pPr lvl="1">
              <a:lnSpc>
                <a:spcPct val="90000"/>
              </a:lnSpc>
            </a:pPr>
            <a:r>
              <a:rPr lang="en-US" dirty="0">
                <a:solidFill>
                  <a:schemeClr val="tx2"/>
                </a:solidFill>
              </a:rPr>
              <a:t>Objective to raise </a:t>
            </a:r>
            <a:r>
              <a:rPr lang="en-US" b="1" dirty="0">
                <a:solidFill>
                  <a:schemeClr val="tx2"/>
                </a:solidFill>
              </a:rPr>
              <a:t>$100 billion a year by 2020;</a:t>
            </a:r>
          </a:p>
          <a:p>
            <a:pPr lvl="1">
              <a:lnSpc>
                <a:spcPct val="90000"/>
              </a:lnSpc>
            </a:pPr>
            <a:r>
              <a:rPr lang="en-US" b="1" dirty="0">
                <a:solidFill>
                  <a:schemeClr val="tx2"/>
                </a:solidFill>
              </a:rPr>
              <a:t>Fast Start Funding</a:t>
            </a:r>
            <a:r>
              <a:rPr lang="en-US" dirty="0">
                <a:solidFill>
                  <a:schemeClr val="tx2"/>
                </a:solidFill>
              </a:rPr>
              <a:t> of the GCF was agreed, encompassing $30 billion for the period 2010-2012. </a:t>
            </a:r>
          </a:p>
          <a:p>
            <a:pPr marL="304800" indent="-304800">
              <a:lnSpc>
                <a:spcPct val="90000"/>
              </a:lnSpc>
              <a:buFontTx/>
              <a:buNone/>
            </a:pPr>
            <a:endParaRPr lang="en-US" sz="2400" dirty="0"/>
          </a:p>
          <a:p>
            <a:endParaRPr lang="sv-SE" sz="2400" dirty="0"/>
          </a:p>
        </p:txBody>
      </p:sp>
      <p:sp>
        <p:nvSpPr>
          <p:cNvPr id="5" name="Rectangle 2"/>
          <p:cNvSpPr txBox="1">
            <a:spLocks noGrp="1" noChangeArrowheads="1"/>
          </p:cNvSpPr>
          <p:nvPr>
            <p:ph type="title"/>
          </p:nvPr>
        </p:nvSpPr>
        <p:spPr>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3600" kern="1200">
                <a:solidFill>
                  <a:schemeClr val="bg1"/>
                </a:solidFill>
                <a:latin typeface="+mj-lt"/>
                <a:ea typeface="+mj-ea"/>
                <a:cs typeface="+mj-cs"/>
              </a:defRPr>
            </a:lvl1pPr>
          </a:lstStyle>
          <a:p>
            <a:r>
              <a:rPr lang="en-US" sz="3200" dirty="0" smtClean="0"/>
              <a:t/>
            </a:r>
            <a:br>
              <a:rPr lang="en-US" sz="3200" dirty="0" smtClean="0"/>
            </a:br>
            <a:r>
              <a:rPr lang="en-US" sz="3200" dirty="0" smtClean="0"/>
              <a:t/>
            </a:r>
            <a:br>
              <a:rPr lang="en-US" sz="3200" dirty="0" smtClean="0"/>
            </a:br>
            <a:r>
              <a:rPr lang="en-US" sz="3200" dirty="0" smtClean="0"/>
              <a:t>Green </a:t>
            </a:r>
            <a:r>
              <a:rPr lang="en-US" sz="3200" dirty="0"/>
              <a:t>Climate Fund (GCF) under the Convention</a:t>
            </a:r>
            <a:br>
              <a:rPr lang="en-US" sz="3200" dirty="0"/>
            </a:br>
            <a:r>
              <a:rPr lang="en-US" sz="3200" dirty="0" smtClean="0"/>
              <a:t/>
            </a:r>
            <a:br>
              <a:rPr lang="en-US" sz="3200" dirty="0" smtClean="0"/>
            </a:br>
            <a:endParaRPr lang="en-US" sz="32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56342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544" y="1772816"/>
            <a:ext cx="7355160" cy="4525963"/>
          </a:xfrm>
        </p:spPr>
        <p:txBody>
          <a:bodyPr>
            <a:normAutofit fontScale="92500"/>
          </a:bodyPr>
          <a:lstStyle/>
          <a:p>
            <a:r>
              <a:rPr lang="en-US" sz="2100" dirty="0">
                <a:solidFill>
                  <a:schemeClr val="tx2"/>
                </a:solidFill>
              </a:rPr>
              <a:t>To promote the implementation of enhanced action on adaptation in a coherent manner under the Convention;</a:t>
            </a:r>
          </a:p>
          <a:p>
            <a:r>
              <a:rPr lang="en-US" sz="2100" dirty="0">
                <a:solidFill>
                  <a:schemeClr val="tx2"/>
                </a:solidFill>
              </a:rPr>
              <a:t>Following functions, inter alia:   </a:t>
            </a:r>
          </a:p>
          <a:p>
            <a:pPr lvl="1"/>
            <a:r>
              <a:rPr lang="en-US" sz="1900" dirty="0">
                <a:solidFill>
                  <a:schemeClr val="tx2"/>
                </a:solidFill>
              </a:rPr>
              <a:t>Providing technical support and guidance to the Parties;  </a:t>
            </a:r>
          </a:p>
          <a:p>
            <a:pPr lvl="1"/>
            <a:r>
              <a:rPr lang="en-US" sz="1900" dirty="0">
                <a:solidFill>
                  <a:schemeClr val="tx2"/>
                </a:solidFill>
              </a:rPr>
              <a:t>Sharing of relevant info, knowledge, experience and good practices; </a:t>
            </a:r>
          </a:p>
          <a:p>
            <a:pPr lvl="1"/>
            <a:r>
              <a:rPr lang="en-US" sz="1900" dirty="0">
                <a:solidFill>
                  <a:schemeClr val="tx2"/>
                </a:solidFill>
              </a:rPr>
              <a:t>Promoting synergy and strengthening engagement with national, regional and international organizations, </a:t>
            </a:r>
            <a:r>
              <a:rPr lang="en-US" sz="1900" dirty="0" err="1">
                <a:solidFill>
                  <a:schemeClr val="tx2"/>
                </a:solidFill>
              </a:rPr>
              <a:t>centres</a:t>
            </a:r>
            <a:r>
              <a:rPr lang="en-US" sz="1900" dirty="0">
                <a:solidFill>
                  <a:schemeClr val="tx2"/>
                </a:solidFill>
              </a:rPr>
              <a:t> and networks; </a:t>
            </a:r>
          </a:p>
          <a:p>
            <a:pPr lvl="1"/>
            <a:r>
              <a:rPr lang="en-US" sz="1900" dirty="0">
                <a:solidFill>
                  <a:schemeClr val="tx2"/>
                </a:solidFill>
              </a:rPr>
              <a:t>Providing information and recommendations, drawing on adaptation good practices, for consideration by the COP when providing guidance on means to incentivize the implementation of adaptation actions, including finance, technology and capacity-building;  </a:t>
            </a:r>
          </a:p>
          <a:p>
            <a:pPr lvl="1"/>
            <a:r>
              <a:rPr lang="en-US" sz="1900" dirty="0">
                <a:solidFill>
                  <a:schemeClr val="tx2"/>
                </a:solidFill>
              </a:rPr>
              <a:t>Considering information communicated by Parties on their monitoring and review of adaptation actions, support provided and received. </a:t>
            </a:r>
          </a:p>
          <a:p>
            <a:endParaRPr lang="sv-SE" sz="2200" dirty="0">
              <a:solidFill>
                <a:schemeClr val="tx2"/>
              </a:solidFill>
            </a:endParaRPr>
          </a:p>
        </p:txBody>
      </p:sp>
      <p:sp>
        <p:nvSpPr>
          <p:cNvPr id="5" name="Rectangle 2"/>
          <p:cNvSpPr txBox="1">
            <a:spLocks noGrp="1" noChangeArrowheads="1"/>
          </p:cNvSpPr>
          <p:nvPr>
            <p:ph type="title"/>
          </p:nvPr>
        </p:nvSpPr>
        <p:spPr>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bg1"/>
                </a:solidFill>
                <a:latin typeface="+mj-lt"/>
                <a:ea typeface="+mj-ea"/>
                <a:cs typeface="+mj-cs"/>
              </a:defRPr>
            </a:lvl1pPr>
          </a:lstStyle>
          <a:p>
            <a:r>
              <a:rPr lang="en-US" sz="3200" dirty="0" smtClean="0"/>
              <a:t>Adaptation </a:t>
            </a:r>
            <a:r>
              <a:rPr lang="en-US" sz="3200" dirty="0"/>
              <a:t>Committee</a:t>
            </a:r>
            <a:endParaRPr lang="en-US" sz="32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8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TotalTime>
  <Words>695</Words>
  <Application>Microsoft Office PowerPoint</Application>
  <PresentationFormat>On-screen Show (4:3)</PresentationFormat>
  <Paragraphs>63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Office-tema</vt:lpstr>
      <vt:lpstr>Building resilience through sustainable management of mountain water resources and closing the gap  between policy and implementation</vt:lpstr>
      <vt:lpstr>PowerPoint Presentation</vt:lpstr>
      <vt:lpstr>The Water and Climate Coalition…</vt:lpstr>
      <vt:lpstr>Key messages</vt:lpstr>
      <vt:lpstr> Suggestions by the Water and Climate Coalition </vt:lpstr>
      <vt:lpstr> Suggestions by the Water and Climate Coalition </vt:lpstr>
      <vt:lpstr>PowerPoint Presentation</vt:lpstr>
      <vt:lpstr>  Green Climate Fund (GCF) under the Convention  </vt:lpstr>
      <vt:lpstr>Adaptation Committee</vt:lpstr>
      <vt:lpstr>Nairobi work programme</vt:lpstr>
      <vt:lpstr>National Adaptation Plans (NAPs)</vt:lpstr>
      <vt:lpstr>National Adaptation Plans (NAPs)</vt:lpstr>
      <vt:lpstr>Programme on Loss and Damage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Britt-Louise Andersson</dc:creator>
  <cp:lastModifiedBy>Karin Lexen</cp:lastModifiedBy>
  <cp:revision>39</cp:revision>
  <dcterms:created xsi:type="dcterms:W3CDTF">2011-08-17T13:23:24Z</dcterms:created>
  <dcterms:modified xsi:type="dcterms:W3CDTF">2012-12-03T08:38:01Z</dcterms:modified>
</cp:coreProperties>
</file>