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29"/>
  </p:notesMasterIdLst>
  <p:sldIdLst>
    <p:sldId id="257" r:id="rId3"/>
    <p:sldId id="287" r:id="rId4"/>
    <p:sldId id="258" r:id="rId5"/>
    <p:sldId id="260" r:id="rId6"/>
    <p:sldId id="282" r:id="rId7"/>
    <p:sldId id="265" r:id="rId8"/>
    <p:sldId id="278" r:id="rId9"/>
    <p:sldId id="288" r:id="rId10"/>
    <p:sldId id="290" r:id="rId11"/>
    <p:sldId id="280" r:id="rId12"/>
    <p:sldId id="281" r:id="rId13"/>
    <p:sldId id="291" r:id="rId14"/>
    <p:sldId id="289" r:id="rId15"/>
    <p:sldId id="286" r:id="rId16"/>
    <p:sldId id="292" r:id="rId17"/>
    <p:sldId id="285" r:id="rId18"/>
    <p:sldId id="284" r:id="rId19"/>
    <p:sldId id="283" r:id="rId20"/>
    <p:sldId id="261" r:id="rId21"/>
    <p:sldId id="271" r:id="rId22"/>
    <p:sldId id="268" r:id="rId23"/>
    <p:sldId id="269" r:id="rId24"/>
    <p:sldId id="293" r:id="rId25"/>
    <p:sldId id="294" r:id="rId26"/>
    <p:sldId id="279" r:id="rId27"/>
    <p:sldId id="273" r:id="rId28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DBA82-7E9C-462B-A0D1-5D508063284A}" type="datetimeFigureOut">
              <a:rPr lang="sv-SE" smtClean="0"/>
              <a:t>2012-12-02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23B54-C0E6-4E42-B998-478B37D36A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0963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6388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fld id="{9F88E283-7E6A-4D25-9EBD-B708ECF1849B}" type="slidenum">
              <a:rPr lang="sv-SE" smtClean="0">
                <a:solidFill>
                  <a:prstClr val="black"/>
                </a:solidFill>
                <a:latin typeface="Calibri" pitchFamily="34" charset="0"/>
              </a:rPr>
              <a:pPr>
                <a:defRPr/>
              </a:pPr>
              <a:t>1</a:t>
            </a:fld>
            <a:endParaRPr lang="sv-SE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23B54-C0E6-4E42-B998-478B37D36A4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7832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‘Ghang Ghar’ house on stilts of the Mishing communities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FA2D82-5E61-4727-BA5E-CF92705596A7}" type="slidenum">
              <a:rPr lang="en-GB" smtClean="0"/>
              <a:pPr>
                <a:defRPr/>
              </a:pPr>
              <a:t>21</a:t>
            </a:fld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6E7AA-E415-4B66-8DA3-FE4C960A8D08}" type="slidenum">
              <a:rPr lang="sv-SE" smtClean="0"/>
              <a:t>24</a:t>
            </a:fld>
            <a:endParaRPr lang="sv-S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030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AB4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 userDrawn="1"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1B5A4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63033" y="312003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prstClr val="white"/>
                </a:solidFill>
                <a:cs typeface="Arial" pitchFamily="34" charset="0"/>
              </a:rPr>
              <a:t>Thank you</a:t>
            </a:r>
            <a:endParaRPr lang="en-GB" sz="4800" dirty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359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442120E-9E1B-4DF5-ACE9-7F1C11ADE062}" type="datetimeFigureOut">
              <a:rPr lang="en-US" b="1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12/2/2012</a:t>
            </a:fld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5340AA-4085-460B-AC0F-4F59EF36D741}" type="slidenum">
              <a:rPr lang="en-US" b="1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260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27BA62E-F02F-471A-B7F4-54731A0504A7}" type="datetimeFigureOut">
              <a:rPr lang="en-US" b="1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12/2/2012</a:t>
            </a:fld>
            <a:endParaRPr lang="en-GB" b="1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64C99A-325A-42C9-98B5-C180B9A1F0B1}" type="slidenum">
              <a:rPr lang="en-GB" b="1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30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2022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299" y="262761"/>
            <a:ext cx="6581176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12057" y="4208923"/>
            <a:ext cx="66693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prstClr val="white"/>
                </a:solidFill>
              </a:rPr>
              <a:t>International Centre for Integrated Mountain Development</a:t>
            </a:r>
          </a:p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</a:rPr>
              <a:t>Kathmandu, Nepal</a:t>
            </a:r>
            <a:endParaRPr lang="en-GB" sz="1400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5636" y="4203865"/>
            <a:ext cx="6139543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6848474" y="0"/>
            <a:ext cx="2295525" cy="6857999"/>
          </a:xfrm>
          <a:prstGeom prst="rect">
            <a:avLst/>
          </a:prstGeom>
          <a:solidFill>
            <a:srgbClr val="1B5A4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3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5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6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7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8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0" name="Freeform 30"/>
          <p:cNvSpPr>
            <a:spLocks noEditPoints="1"/>
          </p:cNvSpPr>
          <p:nvPr userDrawn="1"/>
        </p:nvSpPr>
        <p:spPr bwMode="auto">
          <a:xfrm>
            <a:off x="7142163" y="6457951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825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AB4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 userDrawn="1"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1B5A4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63033" y="312003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prstClr val="white"/>
                </a:solidFill>
                <a:cs typeface="Arial" pitchFamily="34" charset="0"/>
              </a:rPr>
              <a:t>Thank you</a:t>
            </a:r>
            <a:endParaRPr lang="en-GB" sz="4800" dirty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7580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299" y="262761"/>
            <a:ext cx="6581176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12057" y="4208923"/>
            <a:ext cx="66693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prstClr val="white"/>
                </a:solidFill>
              </a:rPr>
              <a:t>International Centre for Integrated Mountain Development</a:t>
            </a:r>
          </a:p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</a:rPr>
              <a:t>Kathmandu, Nepal</a:t>
            </a:r>
            <a:endParaRPr lang="en-GB" sz="1400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5636" y="4203865"/>
            <a:ext cx="6139543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6848474" y="0"/>
            <a:ext cx="2295525" cy="6857999"/>
          </a:xfrm>
          <a:prstGeom prst="rect">
            <a:avLst/>
          </a:prstGeom>
          <a:solidFill>
            <a:srgbClr val="1B5A4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3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5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6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7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8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0" name="Freeform 30"/>
          <p:cNvSpPr>
            <a:spLocks noEditPoints="1"/>
          </p:cNvSpPr>
          <p:nvPr userDrawn="1"/>
        </p:nvSpPr>
        <p:spPr bwMode="auto">
          <a:xfrm>
            <a:off x="7142163" y="6457951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123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AB4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 userDrawn="1"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1B5A4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63033" y="312003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prstClr val="white"/>
                </a:solidFill>
                <a:cs typeface="Arial" pitchFamily="34" charset="0"/>
              </a:rPr>
              <a:t>Thank you</a:t>
            </a:r>
            <a:endParaRPr lang="en-GB" sz="4800" dirty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5641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299" y="262761"/>
            <a:ext cx="6581176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12057" y="4208923"/>
            <a:ext cx="66693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prstClr val="white"/>
                </a:solidFill>
              </a:rPr>
              <a:t>International Centre for Integrated Mountain Development</a:t>
            </a:r>
          </a:p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</a:rPr>
              <a:t>Kathmandu, Nepal</a:t>
            </a:r>
            <a:endParaRPr lang="en-GB" sz="1400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5636" y="4203865"/>
            <a:ext cx="6139543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6848474" y="0"/>
            <a:ext cx="2295525" cy="6857999"/>
          </a:xfrm>
          <a:prstGeom prst="rect">
            <a:avLst/>
          </a:prstGeom>
          <a:solidFill>
            <a:srgbClr val="1B5A4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3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5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6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7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8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0" name="Freeform 30"/>
          <p:cNvSpPr>
            <a:spLocks noEditPoints="1"/>
          </p:cNvSpPr>
          <p:nvPr userDrawn="1"/>
        </p:nvSpPr>
        <p:spPr bwMode="auto">
          <a:xfrm>
            <a:off x="7142163" y="6457951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46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AB4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 userDrawn="1"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1B5A4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63033" y="312003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prstClr val="white"/>
                </a:solidFill>
                <a:cs typeface="Arial" pitchFamily="34" charset="0"/>
              </a:rPr>
              <a:t>Thank you</a:t>
            </a:r>
            <a:endParaRPr lang="en-GB" sz="4800" dirty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015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880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:\Communications\Production\SIWI Projects\SIWI PP mall 2011\PP graphics\SIWI_front_pag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635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266449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20347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:\Communications\Production\SIWI Projects\SIWI PP mall 2011\PP graphics\Wav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2"/>
          <a:stretch>
            <a:fillRect/>
          </a:stretch>
        </p:blipFill>
        <p:spPr bwMode="auto">
          <a:xfrm>
            <a:off x="3175" y="4097338"/>
            <a:ext cx="91440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G:\Communications\Production\SIWI Projects\SIWI PP mall 2011\PP graphics\SIWI_copyright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313488"/>
            <a:ext cx="381635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:\Communications\Production\SIWI Projects\SIWI PP mall 2011\PP graphics\SIWI_logo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6070600"/>
            <a:ext cx="1554163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G:\Communications\Production\SIWI Projects\SIWI PP mall 2011\PP graphics\Header_3_lines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60350"/>
            <a:ext cx="8869363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50289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Communications\Production\SIWI Projects\SIWI PP mall 2011\PP graphics\Wav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2"/>
          <a:stretch>
            <a:fillRect/>
          </a:stretch>
        </p:blipFill>
        <p:spPr bwMode="auto">
          <a:xfrm>
            <a:off x="3175" y="4097338"/>
            <a:ext cx="91440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G:\Communications\Production\SIWI Projects\SIWI PP mall 2011\PP graphics\SIWI_copyright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313488"/>
            <a:ext cx="381635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G:\Communications\Production\SIWI Projects\SIWI PP mall 2011\PP graphics\SIWI_logo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6070600"/>
            <a:ext cx="1554163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G:\Communications\Production\SIWI Projects\SIWI PP mall 2011\PP graphics\Header_3_lines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60350"/>
            <a:ext cx="8869363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Calibri" pitchFamily="34" charset="0"/>
                <a:cs typeface="Calibri" pitchFamily="34" charset="0"/>
              </a:defRPr>
            </a:lvl1pPr>
            <a:lvl2pPr>
              <a:defRPr sz="2400">
                <a:latin typeface="Calibri" pitchFamily="34" charset="0"/>
                <a:cs typeface="Calibri" pitchFamily="34" charset="0"/>
              </a:defRPr>
            </a:lvl2pPr>
            <a:lvl3pPr>
              <a:defRPr sz="2000">
                <a:latin typeface="Calibri" pitchFamily="34" charset="0"/>
                <a:cs typeface="Calibri" pitchFamily="34" charset="0"/>
              </a:defRPr>
            </a:lvl3pPr>
            <a:lvl4pPr>
              <a:defRPr sz="1800">
                <a:latin typeface="Calibri" pitchFamily="34" charset="0"/>
                <a:cs typeface="Calibri" pitchFamily="34" charset="0"/>
              </a:defRPr>
            </a:lvl4pPr>
            <a:lvl5pPr>
              <a:defRPr sz="1800">
                <a:latin typeface="Calibri" pitchFamily="34" charset="0"/>
                <a:cs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Calibri" pitchFamily="34" charset="0"/>
                <a:cs typeface="Calibri" pitchFamily="34" charset="0"/>
              </a:defRPr>
            </a:lvl1pPr>
            <a:lvl2pPr>
              <a:defRPr sz="2400">
                <a:latin typeface="Calibri" pitchFamily="34" charset="0"/>
                <a:cs typeface="Calibri" pitchFamily="34" charset="0"/>
              </a:defRPr>
            </a:lvl2pPr>
            <a:lvl3pPr>
              <a:defRPr sz="2000">
                <a:latin typeface="Calibri" pitchFamily="34" charset="0"/>
                <a:cs typeface="Calibri" pitchFamily="34" charset="0"/>
              </a:defRPr>
            </a:lvl3pPr>
            <a:lvl4pPr>
              <a:defRPr sz="1800">
                <a:latin typeface="Calibri" pitchFamily="34" charset="0"/>
                <a:cs typeface="Calibri" pitchFamily="34" charset="0"/>
              </a:defRPr>
            </a:lvl4pPr>
            <a:lvl5pPr>
              <a:defRPr sz="1800">
                <a:latin typeface="Calibri" pitchFamily="34" charset="0"/>
                <a:cs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82591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901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AB4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74" y="354775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Rectangle 5"/>
          <p:cNvSpPr>
            <a:spLocks noChangeArrowheads="1"/>
          </p:cNvSpPr>
          <p:nvPr userDrawn="1"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1B5A4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664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AB4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74" y="354775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8752B"/>
                </a:solidFill>
              </a:defRPr>
            </a:lvl1pPr>
            <a:lvl2pPr>
              <a:defRPr>
                <a:solidFill>
                  <a:srgbClr val="28752B"/>
                </a:solidFill>
              </a:defRPr>
            </a:lvl2pPr>
            <a:lvl3pPr>
              <a:defRPr>
                <a:solidFill>
                  <a:srgbClr val="28752B"/>
                </a:solidFill>
              </a:defRPr>
            </a:lvl3pPr>
            <a:lvl4pPr>
              <a:defRPr>
                <a:solidFill>
                  <a:srgbClr val="28752B"/>
                </a:solidFill>
              </a:defRPr>
            </a:lvl4pPr>
            <a:lvl5pPr>
              <a:defRPr>
                <a:solidFill>
                  <a:srgbClr val="28752B"/>
                </a:solidFill>
              </a:defRPr>
            </a:lvl5pPr>
            <a:lvl6pPr>
              <a:buNone/>
              <a:defRPr>
                <a:solidFill>
                  <a:srgbClr val="28752B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  <p:sp>
        <p:nvSpPr>
          <p:cNvPr id="18" name="Rectangle 5"/>
          <p:cNvSpPr>
            <a:spLocks noChangeArrowheads="1"/>
          </p:cNvSpPr>
          <p:nvPr userDrawn="1"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1B5A4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63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AB4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 userDrawn="1"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1B5A4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63033" y="314478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prstClr val="white"/>
                </a:solidFill>
                <a:cs typeface="Arial" pitchFamily="34" charset="0"/>
              </a:rPr>
              <a:t>Thank you</a:t>
            </a:r>
            <a:endParaRPr lang="en-GB" sz="4800" dirty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671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Bakgrundsrubriken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367708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38518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38518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38518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38518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38518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38518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38518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38518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38518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38518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8518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38518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38518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38518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38518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38518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38518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385182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875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77424" y="465710"/>
            <a:ext cx="667375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640762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419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598935"/>
            <a:ext cx="7772400" cy="1470025"/>
          </a:xfrm>
        </p:spPr>
        <p:txBody>
          <a:bodyPr/>
          <a:lstStyle/>
          <a:p>
            <a:r>
              <a:rPr lang="en-US" sz="3200" dirty="0">
                <a:effectLst/>
              </a:rPr>
              <a:t>Climate change, water and infrastructure </a:t>
            </a:r>
            <a:r>
              <a:rPr lang="en-US" sz="3200" dirty="0" smtClean="0">
                <a:effectLst/>
              </a:rPr>
              <a:t/>
            </a:r>
            <a:br>
              <a:rPr lang="en-US" sz="3200" dirty="0" smtClean="0">
                <a:effectLst/>
              </a:rPr>
            </a:br>
            <a:r>
              <a:rPr lang="en-US" sz="3200" dirty="0" smtClean="0">
                <a:effectLst/>
              </a:rPr>
              <a:t>- </a:t>
            </a:r>
            <a:r>
              <a:rPr lang="en-US" sz="3200" dirty="0">
                <a:effectLst/>
              </a:rPr>
              <a:t>the importance of good governance when climate proofing society</a:t>
            </a:r>
            <a:endParaRPr lang="sv-SE" sz="3200" dirty="0">
              <a:effectLst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332584"/>
            <a:ext cx="6400800" cy="1752600"/>
          </a:xfrm>
        </p:spPr>
        <p:txBody>
          <a:bodyPr/>
          <a:lstStyle/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Mats Eriksson, Programme Director</a:t>
            </a:r>
            <a:endParaRPr lang="en-GB" dirty="0"/>
          </a:p>
          <a:p>
            <a:pPr>
              <a:defRPr/>
            </a:pPr>
            <a:r>
              <a:rPr lang="en-GB" dirty="0" smtClean="0"/>
              <a:t>Stockholm International Water Institute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9344546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 smtClean="0"/>
              <a:t>Koshi</a:t>
            </a:r>
            <a:r>
              <a:rPr lang="sv-SE" dirty="0" smtClean="0"/>
              <a:t> Basin </a:t>
            </a:r>
            <a:r>
              <a:rPr lang="sv-SE" dirty="0" err="1" smtClean="0"/>
              <a:t>disaster</a:t>
            </a:r>
            <a:r>
              <a:rPr lang="sv-SE" dirty="0" smtClean="0"/>
              <a:t> Nepal/India 2008</a:t>
            </a:r>
            <a:endParaRPr lang="sv-SE" dirty="0"/>
          </a:p>
        </p:txBody>
      </p:sp>
      <p:sp>
        <p:nvSpPr>
          <p:cNvPr id="14" name="Rubrik 1"/>
          <p:cNvSpPr txBox="1">
            <a:spLocks/>
          </p:cNvSpPr>
          <p:nvPr/>
        </p:nvSpPr>
        <p:spPr bwMode="auto">
          <a:xfrm>
            <a:off x="323528" y="1594668"/>
            <a:ext cx="2373313" cy="320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851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851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851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851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851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851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851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851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851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algn="l"/>
            <a:r>
              <a:rPr lang="sv-SE" sz="1800" dirty="0" err="1" smtClean="0"/>
              <a:t>Breach</a:t>
            </a:r>
            <a:r>
              <a:rPr lang="sv-SE" sz="1800" dirty="0" smtClean="0"/>
              <a:t> </a:t>
            </a:r>
            <a:r>
              <a:rPr lang="sv-SE" sz="1800" dirty="0" err="1" smtClean="0"/>
              <a:t>of</a:t>
            </a:r>
            <a:r>
              <a:rPr lang="sv-SE" sz="1800" dirty="0" smtClean="0"/>
              <a:t> an </a:t>
            </a:r>
            <a:r>
              <a:rPr lang="sv-SE" sz="1800" dirty="0" err="1" smtClean="0"/>
              <a:t>embankment</a:t>
            </a:r>
            <a:r>
              <a:rPr lang="sv-SE" sz="1800" dirty="0" smtClean="0"/>
              <a:t> in  a </a:t>
            </a:r>
            <a:r>
              <a:rPr lang="sv-SE" sz="1800" i="1" dirty="0" err="1" smtClean="0"/>
              <a:t>transboundary</a:t>
            </a:r>
            <a:r>
              <a:rPr lang="sv-SE" sz="1800" dirty="0" smtClean="0"/>
              <a:t> </a:t>
            </a:r>
            <a:r>
              <a:rPr lang="sv-SE" sz="1800" dirty="0" err="1" smtClean="0"/>
              <a:t>setting</a:t>
            </a:r>
            <a:endParaRPr lang="sv-SE" sz="1800" dirty="0" smtClean="0"/>
          </a:p>
          <a:p>
            <a:pPr algn="l"/>
            <a:endParaRPr lang="sv-SE" sz="1800" dirty="0"/>
          </a:p>
          <a:p>
            <a:pPr algn="l"/>
            <a:r>
              <a:rPr lang="sv-SE" sz="1800" dirty="0" smtClean="0"/>
              <a:t>A man-</a:t>
            </a:r>
            <a:r>
              <a:rPr lang="sv-SE" sz="1800" dirty="0" err="1" smtClean="0"/>
              <a:t>made</a:t>
            </a:r>
            <a:r>
              <a:rPr lang="sv-SE" sz="1800" dirty="0" smtClean="0"/>
              <a:t> </a:t>
            </a:r>
            <a:r>
              <a:rPr lang="sv-SE" sz="1800" dirty="0" err="1" smtClean="0"/>
              <a:t>disaster</a:t>
            </a:r>
            <a:r>
              <a:rPr lang="sv-SE" sz="1800" dirty="0" smtClean="0"/>
              <a:t> </a:t>
            </a:r>
            <a:r>
              <a:rPr lang="sv-SE" sz="1800" dirty="0" err="1" smtClean="0"/>
              <a:t>due</a:t>
            </a:r>
            <a:r>
              <a:rPr lang="sv-SE" sz="1800" dirty="0" smtClean="0"/>
              <a:t> </a:t>
            </a:r>
            <a:r>
              <a:rPr lang="sv-SE" sz="1800" dirty="0" err="1" smtClean="0"/>
              <a:t>to</a:t>
            </a:r>
            <a:r>
              <a:rPr lang="sv-SE" sz="1800" dirty="0" smtClean="0"/>
              <a:t> </a:t>
            </a:r>
            <a:r>
              <a:rPr lang="sv-SE" sz="1800" dirty="0" err="1" smtClean="0"/>
              <a:t>poor</a:t>
            </a:r>
            <a:r>
              <a:rPr lang="sv-SE" sz="1800" dirty="0" smtClean="0"/>
              <a:t> </a:t>
            </a:r>
            <a:r>
              <a:rPr lang="sv-SE" sz="1800" dirty="0" err="1" smtClean="0"/>
              <a:t>governance</a:t>
            </a:r>
            <a:r>
              <a:rPr lang="sv-SE" sz="1800" dirty="0" smtClean="0"/>
              <a:t> setup, </a:t>
            </a:r>
            <a:br>
              <a:rPr lang="sv-SE" sz="1800" dirty="0" smtClean="0"/>
            </a:br>
            <a:r>
              <a:rPr lang="sv-SE" sz="1800" dirty="0" smtClean="0"/>
              <a:t/>
            </a:r>
            <a:br>
              <a:rPr lang="sv-SE" sz="1800" dirty="0" smtClean="0"/>
            </a:br>
            <a:r>
              <a:rPr lang="sv-SE" sz="1800" dirty="0" smtClean="0"/>
              <a:t>leading </a:t>
            </a:r>
            <a:r>
              <a:rPr lang="sv-SE" sz="1800" dirty="0" err="1" smtClean="0"/>
              <a:t>to</a:t>
            </a:r>
            <a:r>
              <a:rPr lang="sv-SE" sz="1800" dirty="0" smtClean="0"/>
              <a:t> </a:t>
            </a:r>
            <a:r>
              <a:rPr lang="sv-SE" sz="1800" dirty="0" err="1" smtClean="0"/>
              <a:t>neglected</a:t>
            </a:r>
            <a:r>
              <a:rPr lang="sv-SE" sz="1800" dirty="0" smtClean="0"/>
              <a:t> </a:t>
            </a:r>
            <a:r>
              <a:rPr lang="sv-SE" sz="1800" dirty="0" err="1" smtClean="0"/>
              <a:t>monitoring</a:t>
            </a:r>
            <a:r>
              <a:rPr lang="sv-SE" sz="1800" dirty="0" smtClean="0"/>
              <a:t> and </a:t>
            </a:r>
            <a:r>
              <a:rPr lang="sv-SE" sz="1800" dirty="0" err="1" smtClean="0"/>
              <a:t>maintenance</a:t>
            </a:r>
            <a:endParaRPr lang="sv-SE" sz="18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488" y="1594668"/>
            <a:ext cx="5794984" cy="435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3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-84382"/>
            <a:ext cx="4721671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960440" cy="554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82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Koshi</a:t>
            </a:r>
            <a:r>
              <a:rPr lang="sv-SE" dirty="0" smtClean="0"/>
              <a:t>: </a:t>
            </a:r>
            <a:r>
              <a:rPr lang="sv-SE" dirty="0" err="1" smtClean="0"/>
              <a:t>disaster</a:t>
            </a:r>
            <a:r>
              <a:rPr lang="sv-SE" dirty="0" smtClean="0"/>
              <a:t> </a:t>
            </a:r>
            <a:r>
              <a:rPr lang="sv-SE" dirty="0" err="1" smtClean="0"/>
              <a:t>due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poor</a:t>
            </a:r>
            <a:r>
              <a:rPr lang="sv-SE" dirty="0" smtClean="0"/>
              <a:t> </a:t>
            </a:r>
            <a:r>
              <a:rPr lang="sv-SE" dirty="0" err="1" smtClean="0"/>
              <a:t>governance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628800"/>
            <a:ext cx="3168352" cy="4497363"/>
          </a:xfrm>
        </p:spPr>
        <p:txBody>
          <a:bodyPr/>
          <a:lstStyle/>
          <a:p>
            <a:r>
              <a:rPr lang="sv-SE" sz="2000" dirty="0" err="1" smtClean="0"/>
              <a:t>Breach</a:t>
            </a:r>
            <a:r>
              <a:rPr lang="sv-SE" sz="2000" dirty="0" smtClean="0"/>
              <a:t> </a:t>
            </a:r>
            <a:r>
              <a:rPr lang="sv-SE" sz="2000" dirty="0" err="1" smtClean="0"/>
              <a:t>of</a:t>
            </a:r>
            <a:r>
              <a:rPr lang="sv-SE" sz="2000" dirty="0" smtClean="0"/>
              <a:t> the </a:t>
            </a:r>
            <a:r>
              <a:rPr lang="sv-SE" sz="2000" dirty="0" err="1" smtClean="0"/>
              <a:t>embankment</a:t>
            </a:r>
            <a:r>
              <a:rPr lang="sv-SE" sz="2000" dirty="0" smtClean="0"/>
              <a:t> </a:t>
            </a:r>
            <a:r>
              <a:rPr lang="sv-SE" sz="2000" dirty="0" err="1" smtClean="0"/>
              <a:t>happened</a:t>
            </a:r>
            <a:r>
              <a:rPr lang="sv-SE" sz="2000" dirty="0" smtClean="0"/>
              <a:t> at 1/3 </a:t>
            </a:r>
            <a:r>
              <a:rPr lang="sv-SE" sz="2000" dirty="0" err="1" smtClean="0"/>
              <a:t>of</a:t>
            </a:r>
            <a:r>
              <a:rPr lang="sv-SE" sz="2000" dirty="0" smtClean="0"/>
              <a:t> </a:t>
            </a:r>
            <a:r>
              <a:rPr lang="sv-SE" sz="2000" dirty="0" err="1" smtClean="0"/>
              <a:t>average</a:t>
            </a:r>
            <a:r>
              <a:rPr lang="sv-SE" sz="2000" dirty="0" smtClean="0"/>
              <a:t> river </a:t>
            </a:r>
            <a:r>
              <a:rPr lang="sv-SE" sz="2000" dirty="0" err="1" smtClean="0"/>
              <a:t>flow</a:t>
            </a:r>
            <a:endParaRPr lang="sv-SE" sz="2000" dirty="0" smtClean="0"/>
          </a:p>
          <a:p>
            <a:r>
              <a:rPr lang="sv-SE" sz="2000" dirty="0" smtClean="0"/>
              <a:t>7000 </a:t>
            </a:r>
            <a:r>
              <a:rPr lang="sv-SE" sz="2000" dirty="0" err="1" smtClean="0"/>
              <a:t>people</a:t>
            </a:r>
            <a:r>
              <a:rPr lang="sv-SE" sz="2000" dirty="0" smtClean="0"/>
              <a:t> </a:t>
            </a:r>
            <a:r>
              <a:rPr lang="sv-SE" sz="2000" dirty="0" err="1" smtClean="0"/>
              <a:t>dead</a:t>
            </a:r>
            <a:endParaRPr lang="sv-SE" sz="2000" dirty="0" smtClean="0"/>
          </a:p>
          <a:p>
            <a:r>
              <a:rPr lang="sv-SE" sz="2000" dirty="0" smtClean="0"/>
              <a:t>3,650,000 </a:t>
            </a:r>
            <a:r>
              <a:rPr lang="sv-SE" sz="2000" dirty="0" err="1" smtClean="0"/>
              <a:t>displaced</a:t>
            </a:r>
            <a:endParaRPr lang="sv-SE" sz="2000" dirty="0" smtClean="0"/>
          </a:p>
          <a:p>
            <a:r>
              <a:rPr lang="sv-SE" sz="2000" dirty="0" err="1" smtClean="0"/>
              <a:t>Breach</a:t>
            </a:r>
            <a:r>
              <a:rPr lang="sv-SE" sz="2000" dirty="0" smtClean="0"/>
              <a:t> </a:t>
            </a:r>
            <a:r>
              <a:rPr lang="sv-SE" sz="2000" dirty="0" err="1" smtClean="0"/>
              <a:t>have</a:t>
            </a:r>
            <a:r>
              <a:rPr lang="sv-SE" sz="2000" dirty="0" smtClean="0"/>
              <a:t> </a:t>
            </a:r>
            <a:r>
              <a:rPr lang="sv-SE" sz="2000" dirty="0" err="1" smtClean="0"/>
              <a:t>happened</a:t>
            </a:r>
            <a:r>
              <a:rPr lang="sv-SE" sz="2000" dirty="0" smtClean="0"/>
              <a:t> 8 </a:t>
            </a:r>
            <a:r>
              <a:rPr lang="sv-SE" sz="2000" dirty="0" err="1" smtClean="0"/>
              <a:t>times</a:t>
            </a:r>
            <a:r>
              <a:rPr lang="sv-SE" sz="2000" dirty="0" smtClean="0"/>
              <a:t> </a:t>
            </a:r>
            <a:r>
              <a:rPr lang="sv-SE" sz="2000" dirty="0" err="1" smtClean="0"/>
              <a:t>since</a:t>
            </a:r>
            <a:r>
              <a:rPr lang="sv-SE" sz="2000" dirty="0" smtClean="0"/>
              <a:t> 1954!</a:t>
            </a:r>
          </a:p>
          <a:p>
            <a:r>
              <a:rPr lang="sv-SE" sz="2000" dirty="0" err="1" smtClean="0"/>
              <a:t>Governance</a:t>
            </a:r>
            <a:r>
              <a:rPr lang="sv-SE" sz="2000" dirty="0" smtClean="0"/>
              <a:t> and </a:t>
            </a:r>
            <a:r>
              <a:rPr lang="sv-SE" sz="2000" dirty="0" err="1" smtClean="0"/>
              <a:t>maintenance</a:t>
            </a:r>
            <a:r>
              <a:rPr lang="sv-SE" sz="2000" dirty="0" smtClean="0"/>
              <a:t> = Indian </a:t>
            </a:r>
            <a:r>
              <a:rPr lang="sv-SE" sz="2000" dirty="0" err="1" smtClean="0"/>
              <a:t>authorities</a:t>
            </a:r>
            <a:r>
              <a:rPr lang="sv-SE" sz="2000" dirty="0" smtClean="0"/>
              <a:t> on </a:t>
            </a:r>
            <a:r>
              <a:rPr lang="sv-SE" sz="2000" dirty="0" err="1" smtClean="0"/>
              <a:t>Nepalese</a:t>
            </a:r>
            <a:r>
              <a:rPr lang="sv-SE" sz="2000" dirty="0" smtClean="0"/>
              <a:t> </a:t>
            </a:r>
            <a:r>
              <a:rPr lang="sv-SE" sz="2000" dirty="0" err="1" smtClean="0"/>
              <a:t>territory</a:t>
            </a:r>
            <a:endParaRPr lang="sv-SE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63030"/>
            <a:ext cx="57150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77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idx="4294967295"/>
          </p:nvPr>
        </p:nvSpPr>
        <p:spPr>
          <a:xfrm>
            <a:off x="614511" y="332656"/>
            <a:ext cx="2373313" cy="2338388"/>
          </a:xfrm>
        </p:spPr>
        <p:txBody>
          <a:bodyPr anchor="t"/>
          <a:lstStyle/>
          <a:p>
            <a:pPr algn="l"/>
            <a:r>
              <a:rPr lang="sv-SE" sz="1800" dirty="0" err="1" smtClean="0"/>
              <a:t>Koshi</a:t>
            </a:r>
            <a:r>
              <a:rPr lang="sv-SE" sz="1800" dirty="0" smtClean="0"/>
              <a:t> </a:t>
            </a:r>
            <a:r>
              <a:rPr lang="sv-SE" sz="1800" dirty="0" err="1" smtClean="0"/>
              <a:t>basin</a:t>
            </a:r>
            <a:r>
              <a:rPr lang="sv-SE" sz="1800" dirty="0" smtClean="0"/>
              <a:t> </a:t>
            </a:r>
            <a:r>
              <a:rPr lang="sv-SE" sz="1800" dirty="0" err="1" smtClean="0"/>
              <a:t>disaster</a:t>
            </a:r>
            <a:r>
              <a:rPr lang="sv-SE" sz="1800" dirty="0" smtClean="0"/>
              <a:t> (</a:t>
            </a:r>
            <a:r>
              <a:rPr lang="sv-SE" sz="1800" dirty="0" smtClean="0"/>
              <a:t>Nepal/India) </a:t>
            </a:r>
            <a:r>
              <a:rPr lang="sv-SE" sz="1800" dirty="0" smtClean="0"/>
              <a:t>August 2008</a:t>
            </a:r>
            <a:br>
              <a:rPr lang="sv-SE" sz="1800" dirty="0" smtClean="0"/>
            </a:br>
            <a:r>
              <a:rPr lang="sv-SE" sz="1800" dirty="0" smtClean="0"/>
              <a:t/>
            </a:r>
            <a:br>
              <a:rPr lang="sv-SE" sz="1800" dirty="0" smtClean="0"/>
            </a:br>
            <a:r>
              <a:rPr lang="sv-SE" sz="1800" dirty="0" err="1" smtClean="0"/>
              <a:t>Breach</a:t>
            </a:r>
            <a:r>
              <a:rPr lang="sv-SE" sz="1800" dirty="0" smtClean="0"/>
              <a:t> </a:t>
            </a:r>
            <a:r>
              <a:rPr lang="sv-SE" sz="1800" dirty="0" err="1" smtClean="0"/>
              <a:t>of</a:t>
            </a:r>
            <a:r>
              <a:rPr lang="sv-SE" sz="1800" dirty="0" smtClean="0"/>
              <a:t> an </a:t>
            </a:r>
            <a:r>
              <a:rPr lang="sv-SE" sz="1800" dirty="0" err="1" smtClean="0"/>
              <a:t>embankment</a:t>
            </a:r>
            <a:r>
              <a:rPr lang="sv-SE" sz="1800" dirty="0" smtClean="0"/>
              <a:t> in  a </a:t>
            </a:r>
            <a:r>
              <a:rPr lang="sv-SE" sz="1800" dirty="0" err="1" smtClean="0"/>
              <a:t>transboundary</a:t>
            </a:r>
            <a:r>
              <a:rPr lang="sv-SE" sz="1800" dirty="0" smtClean="0"/>
              <a:t> </a:t>
            </a:r>
            <a:r>
              <a:rPr lang="sv-SE" sz="1800" dirty="0" err="1" smtClean="0"/>
              <a:t>setting</a:t>
            </a:r>
            <a:endParaRPr lang="sv-SE" sz="1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0"/>
            <a:ext cx="5580112" cy="649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54874"/>
            <a:ext cx="2664296" cy="357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64904"/>
            <a:ext cx="4714875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1171575"/>
            <a:ext cx="610235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400050"/>
            <a:ext cx="5076825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36484"/>
            <a:ext cx="4249737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75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Example</a:t>
            </a:r>
            <a:r>
              <a:rPr lang="sv-SE" dirty="0" smtClean="0"/>
              <a:t> 2: Red River Delta, Vietnam </a:t>
            </a:r>
            <a:br>
              <a:rPr lang="sv-SE" dirty="0" smtClean="0"/>
            </a:br>
            <a:r>
              <a:rPr lang="sv-SE" dirty="0" smtClean="0"/>
              <a:t>– </a:t>
            </a:r>
            <a:r>
              <a:rPr lang="sv-SE" dirty="0" err="1" smtClean="0"/>
              <a:t>which</a:t>
            </a:r>
            <a:r>
              <a:rPr lang="sv-SE" dirty="0" smtClean="0"/>
              <a:t> is </a:t>
            </a:r>
            <a:r>
              <a:rPr lang="sv-SE" dirty="0" err="1" smtClean="0"/>
              <a:t>appropriate</a:t>
            </a:r>
            <a:r>
              <a:rPr lang="sv-SE" dirty="0" smtClean="0"/>
              <a:t> </a:t>
            </a:r>
            <a:r>
              <a:rPr lang="sv-SE" dirty="0" err="1" smtClean="0"/>
              <a:t>governance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r>
              <a:rPr lang="sv-SE" dirty="0" smtClean="0"/>
              <a:t>?</a:t>
            </a:r>
            <a:endParaRPr lang="sv-S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4313" y="1616765"/>
            <a:ext cx="2675519" cy="4132531"/>
          </a:xfrm>
        </p:spPr>
        <p:txBody>
          <a:bodyPr/>
          <a:lstStyle/>
          <a:p>
            <a:r>
              <a:rPr lang="sv-SE" dirty="0" smtClean="0"/>
              <a:t>Canal systems in </a:t>
            </a:r>
            <a:r>
              <a:rPr lang="sv-SE" dirty="0" err="1" smtClean="0"/>
              <a:t>low-lying</a:t>
            </a:r>
            <a:r>
              <a:rPr lang="sv-SE" dirty="0" smtClean="0"/>
              <a:t> </a:t>
            </a:r>
            <a:r>
              <a:rPr lang="sv-SE" dirty="0" err="1" smtClean="0"/>
              <a:t>paddy</a:t>
            </a:r>
            <a:r>
              <a:rPr lang="sv-SE" dirty="0" smtClean="0"/>
              <a:t> </a:t>
            </a:r>
            <a:r>
              <a:rPr lang="sv-SE" dirty="0" err="1" smtClean="0"/>
              <a:t>fields</a:t>
            </a:r>
            <a:endParaRPr lang="sv-SE" dirty="0" smtClean="0"/>
          </a:p>
          <a:p>
            <a:r>
              <a:rPr lang="sv-SE" dirty="0" err="1" smtClean="0"/>
              <a:t>drain</a:t>
            </a:r>
            <a:r>
              <a:rPr lang="sv-SE" dirty="0" smtClean="0"/>
              <a:t> </a:t>
            </a:r>
            <a:r>
              <a:rPr lang="sv-SE" dirty="0" err="1" smtClean="0"/>
              <a:t>water</a:t>
            </a:r>
            <a:r>
              <a:rPr lang="sv-SE" dirty="0" smtClean="0"/>
              <a:t> </a:t>
            </a:r>
            <a:r>
              <a:rPr lang="sv-SE" i="1" dirty="0" err="1" smtClean="0"/>
              <a:t>away</a:t>
            </a:r>
            <a:r>
              <a:rPr lang="sv-SE" dirty="0" smtClean="0"/>
              <a:t> </a:t>
            </a:r>
            <a:r>
              <a:rPr lang="sv-SE" dirty="0" err="1" smtClean="0"/>
              <a:t>during</a:t>
            </a:r>
            <a:r>
              <a:rPr lang="sv-SE" dirty="0" smtClean="0"/>
              <a:t> </a:t>
            </a:r>
            <a:r>
              <a:rPr lang="sv-SE" dirty="0" err="1" smtClean="0"/>
              <a:t>floods</a:t>
            </a:r>
            <a:endParaRPr lang="sv-SE" dirty="0" smtClean="0"/>
          </a:p>
          <a:p>
            <a:r>
              <a:rPr lang="sv-SE" dirty="0" err="1" smtClean="0"/>
              <a:t>Lead</a:t>
            </a:r>
            <a:r>
              <a:rPr lang="sv-SE" dirty="0" smtClean="0"/>
              <a:t> </a:t>
            </a:r>
            <a:r>
              <a:rPr lang="sv-SE" dirty="0" err="1" smtClean="0"/>
              <a:t>water</a:t>
            </a:r>
            <a:r>
              <a:rPr lang="sv-SE" dirty="0" smtClean="0"/>
              <a:t> </a:t>
            </a:r>
            <a:r>
              <a:rPr lang="sv-SE" i="1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fields</a:t>
            </a:r>
            <a:r>
              <a:rPr lang="sv-SE" dirty="0" smtClean="0"/>
              <a:t> </a:t>
            </a:r>
            <a:r>
              <a:rPr lang="sv-SE" dirty="0" err="1" smtClean="0"/>
              <a:t>during</a:t>
            </a:r>
            <a:r>
              <a:rPr lang="sv-SE" dirty="0" smtClean="0"/>
              <a:t> </a:t>
            </a:r>
            <a:r>
              <a:rPr lang="sv-SE" dirty="0" err="1" smtClean="0"/>
              <a:t>droughts</a:t>
            </a:r>
            <a:r>
              <a:rPr lang="sv-SE" dirty="0" smtClean="0"/>
              <a:t> </a:t>
            </a:r>
          </a:p>
          <a:p>
            <a:pPr marL="0" indent="0" algn="ctr">
              <a:buNone/>
            </a:pPr>
            <a:r>
              <a:rPr lang="sv-SE" dirty="0" smtClean="0"/>
              <a:t>-----</a:t>
            </a:r>
            <a:endParaRPr lang="sv-SE" dirty="0"/>
          </a:p>
          <a:p>
            <a:r>
              <a:rPr lang="sv-SE" dirty="0" smtClean="0"/>
              <a:t>Canals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centrally</a:t>
            </a:r>
            <a:r>
              <a:rPr lang="sv-SE" dirty="0" smtClean="0"/>
              <a:t> </a:t>
            </a:r>
            <a:r>
              <a:rPr lang="sv-SE" dirty="0" err="1" smtClean="0"/>
              <a:t>governed</a:t>
            </a:r>
            <a:endParaRPr lang="sv-SE" dirty="0" smtClean="0"/>
          </a:p>
          <a:p>
            <a:r>
              <a:rPr lang="sv-SE" dirty="0" smtClean="0"/>
              <a:t>Is </a:t>
            </a:r>
            <a:r>
              <a:rPr lang="sv-SE" dirty="0" err="1" smtClean="0"/>
              <a:t>more</a:t>
            </a:r>
            <a:r>
              <a:rPr lang="sv-SE" dirty="0" smtClean="0"/>
              <a:t> </a:t>
            </a:r>
            <a:r>
              <a:rPr lang="sv-SE" dirty="0" err="1" smtClean="0"/>
              <a:t>local</a:t>
            </a:r>
            <a:r>
              <a:rPr lang="sv-SE" dirty="0" smtClean="0"/>
              <a:t> </a:t>
            </a:r>
            <a:r>
              <a:rPr lang="sv-SE" dirty="0" err="1" smtClean="0"/>
              <a:t>governance</a:t>
            </a:r>
            <a:r>
              <a:rPr lang="sv-SE" dirty="0" smtClean="0"/>
              <a:t> </a:t>
            </a:r>
            <a:r>
              <a:rPr lang="sv-SE" dirty="0" err="1" smtClean="0"/>
              <a:t>desirable</a:t>
            </a:r>
            <a:r>
              <a:rPr lang="sv-SE" dirty="0" smtClean="0"/>
              <a:t>?</a:t>
            </a:r>
            <a:endParaRPr lang="sv-SE" dirty="0"/>
          </a:p>
        </p:txBody>
      </p:sp>
      <p:pic>
        <p:nvPicPr>
          <p:cNvPr id="7170" name="Picture 2" descr="E:\Pictures\Vietnam juli 2012\DSC_98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00808"/>
            <a:ext cx="562720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0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Example</a:t>
            </a:r>
            <a:r>
              <a:rPr lang="sv-SE" dirty="0" smtClean="0"/>
              <a:t> 3: Central Nepal </a:t>
            </a:r>
            <a:br>
              <a:rPr lang="sv-SE" dirty="0" smtClean="0"/>
            </a:br>
            <a:r>
              <a:rPr lang="sv-SE" dirty="0" smtClean="0"/>
              <a:t>– </a:t>
            </a:r>
            <a:r>
              <a:rPr lang="sv-SE" dirty="0" err="1" smtClean="0"/>
              <a:t>mismatch</a:t>
            </a:r>
            <a:r>
              <a:rPr lang="sv-SE" dirty="0" smtClean="0"/>
              <a:t> </a:t>
            </a:r>
            <a:r>
              <a:rPr lang="sv-SE" dirty="0" err="1" smtClean="0"/>
              <a:t>between</a:t>
            </a:r>
            <a:r>
              <a:rPr lang="sv-SE" dirty="0" smtClean="0"/>
              <a:t> central and </a:t>
            </a:r>
            <a:r>
              <a:rPr lang="sv-SE" dirty="0" err="1" smtClean="0"/>
              <a:t>local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72816"/>
            <a:ext cx="3024336" cy="4320480"/>
          </a:xfrm>
        </p:spPr>
        <p:txBody>
          <a:bodyPr/>
          <a:lstStyle/>
          <a:p>
            <a:r>
              <a:rPr lang="sv-SE" dirty="0" err="1" smtClean="0"/>
              <a:t>Flood</a:t>
            </a:r>
            <a:r>
              <a:rPr lang="sv-SE" dirty="0" smtClean="0"/>
              <a:t> </a:t>
            </a:r>
            <a:r>
              <a:rPr lang="sv-SE" dirty="0" err="1" smtClean="0"/>
              <a:t>protection</a:t>
            </a:r>
            <a:r>
              <a:rPr lang="sv-SE" dirty="0" smtClean="0"/>
              <a:t> </a:t>
            </a:r>
            <a:r>
              <a:rPr lang="sv-SE" dirty="0" err="1" smtClean="0"/>
              <a:t>being</a:t>
            </a:r>
            <a:r>
              <a:rPr lang="sv-SE" dirty="0" smtClean="0"/>
              <a:t> </a:t>
            </a:r>
            <a:r>
              <a:rPr lang="sv-SE" dirty="0" err="1" smtClean="0"/>
              <a:t>built</a:t>
            </a:r>
            <a:r>
              <a:rPr lang="sv-SE" dirty="0" smtClean="0"/>
              <a:t> </a:t>
            </a:r>
            <a:r>
              <a:rPr lang="sv-SE" dirty="0" err="1" smtClean="0"/>
              <a:t>when</a:t>
            </a:r>
            <a:r>
              <a:rPr lang="sv-SE" dirty="0" smtClean="0"/>
              <a:t> </a:t>
            </a:r>
            <a:r>
              <a:rPr lang="sv-SE" dirty="0" err="1" smtClean="0"/>
              <a:t>drought</a:t>
            </a:r>
            <a:r>
              <a:rPr lang="sv-SE" dirty="0" smtClean="0"/>
              <a:t> is a problem</a:t>
            </a:r>
          </a:p>
          <a:p>
            <a:r>
              <a:rPr lang="sv-SE" dirty="0" err="1" smtClean="0"/>
              <a:t>Mismatch</a:t>
            </a:r>
            <a:r>
              <a:rPr lang="sv-SE" dirty="0" smtClean="0"/>
              <a:t> </a:t>
            </a:r>
            <a:r>
              <a:rPr lang="sv-SE" dirty="0" err="1" smtClean="0"/>
              <a:t>between</a:t>
            </a:r>
            <a:r>
              <a:rPr lang="sv-SE" dirty="0" smtClean="0"/>
              <a:t> central </a:t>
            </a:r>
            <a:r>
              <a:rPr lang="sv-SE" dirty="0" err="1" smtClean="0"/>
              <a:t>governance</a:t>
            </a:r>
            <a:r>
              <a:rPr lang="sv-SE" dirty="0" smtClean="0"/>
              <a:t> </a:t>
            </a:r>
            <a:r>
              <a:rPr lang="sv-SE" dirty="0" err="1" smtClean="0"/>
              <a:t>decisions</a:t>
            </a:r>
            <a:r>
              <a:rPr lang="sv-SE" dirty="0" smtClean="0"/>
              <a:t> and </a:t>
            </a:r>
            <a:r>
              <a:rPr lang="sv-SE" dirty="0" err="1" smtClean="0"/>
              <a:t>local</a:t>
            </a:r>
            <a:r>
              <a:rPr lang="sv-SE" dirty="0" smtClean="0"/>
              <a:t> </a:t>
            </a:r>
            <a:r>
              <a:rPr lang="sv-SE" dirty="0" err="1" smtClean="0"/>
              <a:t>needs</a:t>
            </a:r>
            <a:endParaRPr lang="sv-SE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28800"/>
            <a:ext cx="5580112" cy="418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70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Example</a:t>
            </a:r>
            <a:r>
              <a:rPr lang="sv-SE" dirty="0" smtClean="0"/>
              <a:t> 4: </a:t>
            </a:r>
            <a:r>
              <a:rPr lang="sv-SE" dirty="0" err="1" smtClean="0"/>
              <a:t>Chitral</a:t>
            </a:r>
            <a:r>
              <a:rPr lang="sv-SE" dirty="0" smtClean="0"/>
              <a:t>, NW Pakistan</a:t>
            </a:r>
            <a:endParaRPr lang="sv-S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3528" y="1628800"/>
            <a:ext cx="2592288" cy="4248472"/>
          </a:xfrm>
        </p:spPr>
        <p:txBody>
          <a:bodyPr/>
          <a:lstStyle/>
          <a:p>
            <a:r>
              <a:rPr lang="sv-SE" dirty="0" err="1" smtClean="0"/>
              <a:t>Extremely</a:t>
            </a:r>
            <a:r>
              <a:rPr lang="sv-SE" dirty="0" smtClean="0"/>
              <a:t> </a:t>
            </a:r>
            <a:r>
              <a:rPr lang="sv-SE" dirty="0" err="1" smtClean="0"/>
              <a:t>challenging</a:t>
            </a:r>
            <a:r>
              <a:rPr lang="sv-SE" dirty="0" smtClean="0"/>
              <a:t> areas for </a:t>
            </a:r>
            <a:r>
              <a:rPr lang="sv-SE" dirty="0" err="1" smtClean="0"/>
              <a:t>infrastructure</a:t>
            </a:r>
            <a:r>
              <a:rPr lang="sv-SE" dirty="0" smtClean="0"/>
              <a:t> </a:t>
            </a:r>
            <a:r>
              <a:rPr lang="sv-SE" dirty="0" err="1" smtClean="0"/>
              <a:t>development</a:t>
            </a:r>
            <a:endParaRPr lang="sv-SE" dirty="0"/>
          </a:p>
        </p:txBody>
      </p:sp>
      <p:pic>
        <p:nvPicPr>
          <p:cNvPr id="6146" name="Picture 2" descr="E:\ICIMOD lap top My documents\Mats Documents\My Pictures\Chitral Nov 2006\B00010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38759"/>
            <a:ext cx="6048672" cy="402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63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Example</a:t>
            </a:r>
            <a:r>
              <a:rPr lang="sv-SE" dirty="0" smtClean="0"/>
              <a:t> 4: </a:t>
            </a:r>
            <a:r>
              <a:rPr lang="sv-SE" dirty="0" err="1" smtClean="0"/>
              <a:t>Chitral</a:t>
            </a:r>
            <a:r>
              <a:rPr lang="sv-SE" dirty="0" smtClean="0"/>
              <a:t>, NW Pakistan</a:t>
            </a:r>
            <a:br>
              <a:rPr lang="sv-SE" dirty="0" smtClean="0"/>
            </a:br>
            <a:r>
              <a:rPr lang="sv-SE" dirty="0"/>
              <a:t>– </a:t>
            </a:r>
            <a:r>
              <a:rPr lang="sv-SE" dirty="0" err="1" smtClean="0"/>
              <a:t>local</a:t>
            </a:r>
            <a:r>
              <a:rPr lang="sv-SE" dirty="0" smtClean="0"/>
              <a:t> </a:t>
            </a:r>
            <a:r>
              <a:rPr lang="sv-SE" dirty="0" err="1" smtClean="0"/>
              <a:t>knowledge</a:t>
            </a:r>
            <a:r>
              <a:rPr lang="sv-SE" dirty="0" smtClean="0"/>
              <a:t> </a:t>
            </a:r>
            <a:r>
              <a:rPr lang="sv-SE" dirty="0" err="1" smtClean="0"/>
              <a:t>disregarded</a:t>
            </a:r>
            <a:endParaRPr lang="sv-S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9512" y="1628800"/>
            <a:ext cx="2520280" cy="4467200"/>
          </a:xfrm>
        </p:spPr>
        <p:txBody>
          <a:bodyPr/>
          <a:lstStyle/>
          <a:p>
            <a:r>
              <a:rPr lang="sv-SE" dirty="0" err="1" smtClean="0"/>
              <a:t>Foreign</a:t>
            </a:r>
            <a:r>
              <a:rPr lang="sv-SE" dirty="0" smtClean="0"/>
              <a:t> </a:t>
            </a:r>
            <a:r>
              <a:rPr lang="sv-SE" dirty="0" err="1" smtClean="0"/>
              <a:t>contractors</a:t>
            </a:r>
            <a:r>
              <a:rPr lang="sv-SE" dirty="0" smtClean="0"/>
              <a:t> </a:t>
            </a:r>
            <a:r>
              <a:rPr lang="sv-SE" dirty="0" err="1" smtClean="0"/>
              <a:t>have</a:t>
            </a:r>
            <a:r>
              <a:rPr lang="sv-SE" dirty="0" smtClean="0"/>
              <a:t> </a:t>
            </a:r>
            <a:r>
              <a:rPr lang="sv-SE" dirty="0" err="1" smtClean="0"/>
              <a:t>limited</a:t>
            </a:r>
            <a:r>
              <a:rPr lang="sv-SE" dirty="0" smtClean="0"/>
              <a:t> </a:t>
            </a:r>
            <a:r>
              <a:rPr lang="sv-SE" dirty="0" err="1" smtClean="0"/>
              <a:t>understanding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local</a:t>
            </a:r>
            <a:r>
              <a:rPr lang="sv-SE" dirty="0" smtClean="0"/>
              <a:t> </a:t>
            </a:r>
            <a:r>
              <a:rPr lang="sv-SE" dirty="0" err="1" smtClean="0"/>
              <a:t>conditions</a:t>
            </a:r>
            <a:endParaRPr lang="sv-SE" dirty="0" smtClean="0"/>
          </a:p>
          <a:p>
            <a:r>
              <a:rPr lang="sv-SE" dirty="0" err="1" smtClean="0"/>
              <a:t>Warnings</a:t>
            </a:r>
            <a:r>
              <a:rPr lang="sv-SE" dirty="0" smtClean="0"/>
              <a:t> from </a:t>
            </a:r>
            <a:r>
              <a:rPr lang="sv-SE" dirty="0" err="1" smtClean="0"/>
              <a:t>local</a:t>
            </a:r>
            <a:r>
              <a:rPr lang="sv-SE" dirty="0" smtClean="0"/>
              <a:t> </a:t>
            </a:r>
            <a:r>
              <a:rPr lang="sv-SE" dirty="0" err="1" smtClean="0"/>
              <a:t>community</a:t>
            </a:r>
            <a:r>
              <a:rPr lang="sv-SE" dirty="0" smtClean="0"/>
              <a:t> </a:t>
            </a:r>
            <a:r>
              <a:rPr lang="sv-SE" dirty="0" err="1" smtClean="0"/>
              <a:t>disregarded</a:t>
            </a:r>
            <a:endParaRPr lang="sv-SE" dirty="0" smtClean="0"/>
          </a:p>
          <a:p>
            <a:r>
              <a:rPr lang="sv-SE" dirty="0" err="1" smtClean="0"/>
              <a:t>Result</a:t>
            </a:r>
            <a:r>
              <a:rPr lang="sv-SE" dirty="0" smtClean="0"/>
              <a:t>: houses, </a:t>
            </a:r>
            <a:r>
              <a:rPr lang="sv-SE" dirty="0" err="1" smtClean="0"/>
              <a:t>equipment</a:t>
            </a:r>
            <a:r>
              <a:rPr lang="sv-SE" dirty="0" smtClean="0"/>
              <a:t> and </a:t>
            </a:r>
            <a:r>
              <a:rPr lang="sv-SE" dirty="0" err="1" smtClean="0"/>
              <a:t>people</a:t>
            </a:r>
            <a:r>
              <a:rPr lang="sv-SE" dirty="0" smtClean="0"/>
              <a:t> </a:t>
            </a:r>
            <a:r>
              <a:rPr lang="sv-SE" dirty="0" err="1" smtClean="0"/>
              <a:t>washed</a:t>
            </a:r>
            <a:r>
              <a:rPr lang="sv-SE" dirty="0" smtClean="0"/>
              <a:t> </a:t>
            </a:r>
            <a:r>
              <a:rPr lang="sv-SE" dirty="0" err="1" smtClean="0"/>
              <a:t>away</a:t>
            </a:r>
            <a:endParaRPr lang="sv-SE" dirty="0"/>
          </a:p>
        </p:txBody>
      </p:sp>
      <p:pic>
        <p:nvPicPr>
          <p:cNvPr id="5122" name="Picture 2" descr="E:\ICIMOD lap top My documents\Mats Documents\My Pictures\Chitral Nov 2006\B0001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28800"/>
            <a:ext cx="6196500" cy="412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65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098" name="Picture 2" descr="E:\ICIMOD lap top My documents\Mats Documents\My Pictures\Chitral Nov 2006\B0001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106"/>
            <a:ext cx="9144000" cy="60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74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167" y="0"/>
            <a:ext cx="6897217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7149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648072"/>
          </a:xfrm>
        </p:spPr>
        <p:txBody>
          <a:bodyPr/>
          <a:lstStyle/>
          <a:p>
            <a:r>
              <a:rPr lang="sv-SE" dirty="0" smtClean="0"/>
              <a:t>Main </a:t>
            </a:r>
            <a:r>
              <a:rPr lang="sv-SE" dirty="0" err="1" smtClean="0"/>
              <a:t>message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63334"/>
            <a:ext cx="7992888" cy="599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4144" y="908720"/>
            <a:ext cx="47859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Infrastructure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sv-S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governance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v-S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particularly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sv-S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mitigation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is </a:t>
            </a:r>
            <a:r>
              <a:rPr lang="sv-S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overlooked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leading </a:t>
            </a:r>
            <a:r>
              <a:rPr lang="sv-S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faulty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constructions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sv-S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poor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governance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systems </a:t>
            </a:r>
            <a:r>
              <a:rPr lang="sv-S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disasters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v-S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v-S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loss </a:t>
            </a:r>
            <a:r>
              <a:rPr lang="sv-S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human </a:t>
            </a:r>
            <a:r>
              <a:rPr lang="sv-S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lives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sv-S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v-S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v-S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livelihoods</a:t>
            </a:r>
            <a:r>
              <a:rPr lang="sv-S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a </a:t>
            </a:r>
            <a:r>
              <a:rPr lang="sv-S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4941168"/>
            <a:ext cx="3744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Decision-</a:t>
            </a:r>
            <a:r>
              <a:rPr lang="sv-S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making</a:t>
            </a:r>
            <a:r>
              <a:rPr lang="sv-S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v-S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governance</a:t>
            </a:r>
            <a:r>
              <a:rPr lang="sv-S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v-S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transparency</a:t>
            </a:r>
            <a:r>
              <a:rPr lang="sv-S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sv-S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accountability</a:t>
            </a:r>
            <a:r>
              <a:rPr lang="sv-S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needs</a:t>
            </a:r>
            <a:r>
              <a:rPr lang="sv-S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 </a:t>
            </a:r>
            <a:r>
              <a:rPr lang="sv-S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improved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sv-S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planning, </a:t>
            </a:r>
            <a:r>
              <a:rPr lang="sv-S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sv-S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maintenance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mitigation</a:t>
            </a:r>
            <a:r>
              <a:rPr lang="sv-S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infrastructure</a:t>
            </a:r>
            <a:r>
              <a:rPr lang="sv-S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sv-S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787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iw_materi\Desktop\nerladdat2 0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9852" y="979781"/>
            <a:ext cx="662473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 err="1" smtClean="0"/>
              <a:t>Local</a:t>
            </a:r>
            <a:r>
              <a:rPr lang="sv-SE" dirty="0" smtClean="0"/>
              <a:t> </a:t>
            </a:r>
            <a:r>
              <a:rPr lang="sv-SE" dirty="0" err="1" smtClean="0"/>
              <a:t>water</a:t>
            </a:r>
            <a:r>
              <a:rPr lang="sv-SE" dirty="0" smtClean="0"/>
              <a:t> management </a:t>
            </a:r>
            <a:br>
              <a:rPr lang="sv-SE" dirty="0" smtClean="0"/>
            </a:br>
            <a:r>
              <a:rPr lang="sv-SE" dirty="0" smtClean="0"/>
              <a:t>as a solution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1082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315" name="Picture 2" descr="D:\Documents\Docs\ICIMOD\Projects\Too much too little water\Sida - module 3\Phase 1_2008-09\Photos\Documentary covers\Assam\Assam Photos film team\DSC_828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-1001" r="11339"/>
          <a:stretch>
            <a:fillRect/>
          </a:stretch>
        </p:blipFill>
        <p:spPr>
          <a:xfrm>
            <a:off x="-128588" y="0"/>
            <a:ext cx="9272588" cy="6858000"/>
          </a:xfrm>
        </p:spPr>
      </p:pic>
      <p:sp>
        <p:nvSpPr>
          <p:cNvPr id="4" name="TextBox 3"/>
          <p:cNvSpPr txBox="1"/>
          <p:nvPr/>
        </p:nvSpPr>
        <p:spPr>
          <a:xfrm>
            <a:off x="213360" y="213360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061456"/>
                </a:solidFill>
              </a:rPr>
              <a:t>Mishing</a:t>
            </a:r>
            <a:r>
              <a:rPr lang="en-GB" dirty="0" smtClean="0">
                <a:solidFill>
                  <a:srgbClr val="061456"/>
                </a:solidFill>
              </a:rPr>
              <a:t> Community, Brahmaputra floodplain, Assam, India</a:t>
            </a:r>
            <a:endParaRPr lang="en-GB" dirty="0">
              <a:solidFill>
                <a:srgbClr val="0614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19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ICIMOD-Local GOvernance Project\Kumatiya embankmen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557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3" descr="CIMG153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43608" y="2621726"/>
            <a:ext cx="9153524" cy="68643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1955" y="404664"/>
            <a:ext cx="5052045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 of maintenance of embankments</a:t>
            </a:r>
            <a:endParaRPr lang="en-I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328" y="5453751"/>
            <a:ext cx="5288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governs our flood mitigation structures?</a:t>
            </a:r>
            <a:endParaRPr lang="en-IN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4911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Matters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importance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23528" y="1834480"/>
            <a:ext cx="8134672" cy="4114800"/>
          </a:xfrm>
        </p:spPr>
        <p:txBody>
          <a:bodyPr/>
          <a:lstStyle/>
          <a:p>
            <a:r>
              <a:rPr lang="sv-SE" sz="2400" b="0" dirty="0" smtClean="0"/>
              <a:t>Urgent </a:t>
            </a:r>
            <a:r>
              <a:rPr lang="sv-SE" sz="2400" b="0" dirty="0" err="1" smtClean="0"/>
              <a:t>need</a:t>
            </a:r>
            <a:r>
              <a:rPr lang="sv-SE" sz="2400" b="0" dirty="0" smtClean="0"/>
              <a:t> </a:t>
            </a:r>
            <a:r>
              <a:rPr lang="sv-SE" sz="2400" b="0" dirty="0" err="1" smtClean="0"/>
              <a:t>to</a:t>
            </a:r>
            <a:r>
              <a:rPr lang="sv-SE" sz="2400" b="0" dirty="0" smtClean="0"/>
              <a:t> </a:t>
            </a:r>
            <a:r>
              <a:rPr lang="sv-SE" sz="2400" b="0" dirty="0" err="1" smtClean="0"/>
              <a:t>improve</a:t>
            </a:r>
            <a:r>
              <a:rPr lang="sv-SE" sz="2400" b="0" dirty="0" smtClean="0"/>
              <a:t> </a:t>
            </a:r>
            <a:r>
              <a:rPr lang="sv-SE" sz="2400" b="0" dirty="0" err="1" smtClean="0"/>
              <a:t>infrastructure</a:t>
            </a:r>
            <a:r>
              <a:rPr lang="sv-SE" sz="2400" b="0" dirty="0" smtClean="0"/>
              <a:t> for management </a:t>
            </a:r>
            <a:r>
              <a:rPr lang="sv-SE" sz="2400" b="0" dirty="0" err="1" smtClean="0"/>
              <a:t>of</a:t>
            </a:r>
            <a:r>
              <a:rPr lang="sv-SE" sz="2400" b="0" dirty="0" smtClean="0"/>
              <a:t> </a:t>
            </a:r>
            <a:r>
              <a:rPr lang="sv-SE" sz="2400" b="0" dirty="0" err="1" smtClean="0"/>
              <a:t>water</a:t>
            </a:r>
            <a:r>
              <a:rPr lang="sv-SE" sz="2400" b="0" dirty="0" smtClean="0"/>
              <a:t> </a:t>
            </a:r>
            <a:r>
              <a:rPr lang="sv-SE" sz="2400" b="0" dirty="0" err="1" smtClean="0"/>
              <a:t>hazards</a:t>
            </a:r>
            <a:r>
              <a:rPr lang="sv-SE" sz="2400" b="0" dirty="0" smtClean="0"/>
              <a:t> and </a:t>
            </a:r>
            <a:r>
              <a:rPr lang="sv-SE" sz="2400" b="0" dirty="0" err="1" smtClean="0"/>
              <a:t>resources</a:t>
            </a:r>
            <a:r>
              <a:rPr lang="sv-SE" sz="2400" b="0" dirty="0" smtClean="0"/>
              <a:t>.</a:t>
            </a:r>
            <a:br>
              <a:rPr lang="sv-SE" sz="2400" b="0" dirty="0" smtClean="0"/>
            </a:br>
            <a:endParaRPr lang="sv-SE" sz="2400" b="0" dirty="0"/>
          </a:p>
          <a:p>
            <a:r>
              <a:rPr lang="sv-SE" sz="2400" b="0" dirty="0" err="1"/>
              <a:t>Infrastructure</a:t>
            </a:r>
            <a:r>
              <a:rPr lang="sv-SE" sz="2400" b="0" dirty="0"/>
              <a:t> </a:t>
            </a:r>
            <a:r>
              <a:rPr lang="sv-SE" sz="2400" b="0" dirty="0" err="1"/>
              <a:t>development</a:t>
            </a:r>
            <a:r>
              <a:rPr lang="sv-SE" sz="2400" b="0" dirty="0"/>
              <a:t> </a:t>
            </a:r>
            <a:r>
              <a:rPr lang="sv-SE" sz="2400" b="0" dirty="0" err="1"/>
              <a:t>particularly</a:t>
            </a:r>
            <a:r>
              <a:rPr lang="sv-SE" sz="2400" b="0" dirty="0"/>
              <a:t> </a:t>
            </a:r>
            <a:r>
              <a:rPr lang="sv-SE" sz="2400" b="0" dirty="0" err="1" smtClean="0"/>
              <a:t>vulnerable</a:t>
            </a:r>
            <a:r>
              <a:rPr lang="sv-SE" sz="2400" b="0" dirty="0" smtClean="0"/>
              <a:t> </a:t>
            </a:r>
            <a:r>
              <a:rPr lang="sv-SE" sz="2400" b="0" dirty="0" err="1" smtClean="0"/>
              <a:t>to</a:t>
            </a:r>
            <a:r>
              <a:rPr lang="sv-SE" sz="2400" b="0" dirty="0" smtClean="0"/>
              <a:t> </a:t>
            </a:r>
            <a:r>
              <a:rPr lang="sv-SE" sz="2400" b="0" dirty="0" err="1" smtClean="0"/>
              <a:t>corruption</a:t>
            </a:r>
            <a:r>
              <a:rPr lang="sv-SE" sz="2400" b="0" dirty="0" smtClean="0"/>
              <a:t>. </a:t>
            </a:r>
            <a:r>
              <a:rPr lang="sv-SE" sz="2400" b="0" dirty="0" err="1"/>
              <a:t>Currently</a:t>
            </a:r>
            <a:r>
              <a:rPr lang="sv-SE" sz="2400" b="0" dirty="0"/>
              <a:t> 5-20% </a:t>
            </a:r>
            <a:r>
              <a:rPr lang="sv-SE" sz="2400" b="0" dirty="0" err="1"/>
              <a:t>of</a:t>
            </a:r>
            <a:r>
              <a:rPr lang="sv-SE" sz="2400" b="0" dirty="0"/>
              <a:t> </a:t>
            </a:r>
            <a:r>
              <a:rPr lang="sv-SE" sz="2400" b="0" dirty="0" err="1"/>
              <a:t>construction</a:t>
            </a:r>
            <a:r>
              <a:rPr lang="sv-SE" sz="2400" b="0" dirty="0"/>
              <a:t> </a:t>
            </a:r>
            <a:r>
              <a:rPr lang="sv-SE" sz="2400" b="0" dirty="0" err="1"/>
              <a:t>costs</a:t>
            </a:r>
            <a:r>
              <a:rPr lang="sv-SE" sz="2400" b="0" dirty="0"/>
              <a:t> </a:t>
            </a:r>
            <a:r>
              <a:rPr lang="sv-SE" sz="2400" b="0" dirty="0" err="1"/>
              <a:t>are</a:t>
            </a:r>
            <a:r>
              <a:rPr lang="sv-SE" sz="2400" b="0" dirty="0"/>
              <a:t> </a:t>
            </a:r>
            <a:r>
              <a:rPr lang="sv-SE" sz="2400" b="0" dirty="0" err="1"/>
              <a:t>lost</a:t>
            </a:r>
            <a:r>
              <a:rPr lang="sv-SE" sz="2400" b="0" dirty="0"/>
              <a:t> </a:t>
            </a:r>
            <a:r>
              <a:rPr lang="sv-SE" sz="2400" b="0" dirty="0" err="1"/>
              <a:t>to</a:t>
            </a:r>
            <a:r>
              <a:rPr lang="sv-SE" sz="2400" b="0" dirty="0"/>
              <a:t> </a:t>
            </a:r>
            <a:r>
              <a:rPr lang="sv-SE" sz="2400" b="0" dirty="0" err="1" smtClean="0"/>
              <a:t>corruption</a:t>
            </a:r>
            <a:r>
              <a:rPr lang="sv-SE" sz="2400" b="0" dirty="0" smtClean="0"/>
              <a:t> (18 </a:t>
            </a:r>
            <a:r>
              <a:rPr lang="sv-SE" sz="2400" b="0" dirty="0"/>
              <a:t>billion USD/</a:t>
            </a:r>
            <a:r>
              <a:rPr lang="sv-SE" sz="2400" b="0" dirty="0" err="1"/>
              <a:t>year</a:t>
            </a:r>
            <a:r>
              <a:rPr lang="sv-SE" sz="2400" b="0" dirty="0"/>
              <a:t> </a:t>
            </a:r>
            <a:r>
              <a:rPr lang="sv-SE" sz="2400" b="0" dirty="0" smtClean="0"/>
              <a:t>).</a:t>
            </a:r>
            <a:br>
              <a:rPr lang="sv-SE" sz="2400" b="0" dirty="0" smtClean="0"/>
            </a:br>
            <a:endParaRPr lang="sv-SE" sz="2400" b="0" dirty="0"/>
          </a:p>
          <a:p>
            <a:r>
              <a:rPr lang="sv-SE" sz="2400" b="0" dirty="0" smtClean="0"/>
              <a:t>Same </a:t>
            </a:r>
            <a:r>
              <a:rPr lang="sv-SE" sz="2400" b="0" dirty="0" err="1"/>
              <a:t>channels</a:t>
            </a:r>
            <a:r>
              <a:rPr lang="sv-SE" sz="2400" b="0" dirty="0"/>
              <a:t> for implementation (same </a:t>
            </a:r>
            <a:r>
              <a:rPr lang="sv-SE" sz="2400" b="0" dirty="0" err="1"/>
              <a:t>bottlenecks</a:t>
            </a:r>
            <a:r>
              <a:rPr lang="sv-SE" sz="2400" b="0" dirty="0"/>
              <a:t>) = </a:t>
            </a:r>
            <a:r>
              <a:rPr lang="sv-SE" sz="2400" b="0" dirty="0" err="1"/>
              <a:t>mismatch</a:t>
            </a:r>
            <a:r>
              <a:rPr lang="sv-SE" sz="2400" b="0" dirty="0"/>
              <a:t> </a:t>
            </a:r>
            <a:r>
              <a:rPr lang="sv-SE" sz="2400" b="0" dirty="0" err="1"/>
              <a:t>between</a:t>
            </a:r>
            <a:r>
              <a:rPr lang="sv-SE" sz="2400" b="0" dirty="0"/>
              <a:t> </a:t>
            </a:r>
            <a:r>
              <a:rPr lang="sv-SE" sz="2400" b="0" dirty="0" err="1"/>
              <a:t>financial</a:t>
            </a:r>
            <a:r>
              <a:rPr lang="sv-SE" sz="2400" b="0" dirty="0"/>
              <a:t> </a:t>
            </a:r>
            <a:r>
              <a:rPr lang="sv-SE" sz="2400" b="0" dirty="0" err="1"/>
              <a:t>flows</a:t>
            </a:r>
            <a:r>
              <a:rPr lang="sv-SE" sz="2400" b="0" dirty="0"/>
              <a:t> and the </a:t>
            </a:r>
            <a:r>
              <a:rPr lang="sv-SE" sz="2400" b="0" dirty="0" err="1"/>
              <a:t>capacity</a:t>
            </a:r>
            <a:r>
              <a:rPr lang="sv-SE" sz="2400" b="0" dirty="0"/>
              <a:t> for </a:t>
            </a:r>
            <a:r>
              <a:rPr lang="sv-SE" sz="2400" b="0" dirty="0" err="1"/>
              <a:t>financial</a:t>
            </a:r>
            <a:r>
              <a:rPr lang="sv-SE" sz="2400" b="0" dirty="0"/>
              <a:t> management = risk for </a:t>
            </a:r>
            <a:r>
              <a:rPr lang="sv-SE" sz="2400" b="0" dirty="0" err="1" smtClean="0"/>
              <a:t>un-ethical</a:t>
            </a:r>
            <a:r>
              <a:rPr lang="sv-SE" sz="2400" b="0" dirty="0" smtClean="0"/>
              <a:t> </a:t>
            </a:r>
            <a:r>
              <a:rPr lang="sv-SE" sz="2400" b="0" dirty="0" err="1" smtClean="0"/>
              <a:t>practices</a:t>
            </a:r>
            <a:r>
              <a:rPr lang="sv-SE" sz="2400" b="0" dirty="0" smtClean="0"/>
              <a:t>.</a:t>
            </a:r>
            <a:endParaRPr lang="sv-SE" sz="2200" b="0" dirty="0"/>
          </a:p>
        </p:txBody>
      </p:sp>
    </p:spTree>
    <p:extLst>
      <p:ext uri="{BB962C8B-B14F-4D97-AF65-F5344CB8AC3E}">
        <p14:creationId xmlns:p14="http://schemas.microsoft.com/office/powerpoint/2010/main" val="112178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dirty="0" err="1" smtClean="0"/>
              <a:t>How</a:t>
            </a:r>
            <a:r>
              <a:rPr lang="sv-SE" sz="2800" dirty="0" smtClean="0"/>
              <a:t> </a:t>
            </a:r>
            <a:r>
              <a:rPr lang="sv-SE" sz="2800" dirty="0" err="1" smtClean="0"/>
              <a:t>to</a:t>
            </a:r>
            <a:r>
              <a:rPr lang="sv-SE" sz="2800" dirty="0" smtClean="0"/>
              <a:t> </a:t>
            </a:r>
            <a:r>
              <a:rPr lang="sv-SE" sz="2800" dirty="0" err="1" smtClean="0"/>
              <a:t>minimize</a:t>
            </a:r>
            <a:r>
              <a:rPr lang="sv-SE" sz="2800" dirty="0" smtClean="0"/>
              <a:t> </a:t>
            </a:r>
            <a:r>
              <a:rPr lang="sv-SE" sz="2800" dirty="0" err="1" smtClean="0"/>
              <a:t>corruption</a:t>
            </a:r>
            <a:r>
              <a:rPr lang="sv-SE" sz="2800" dirty="0" smtClean="0"/>
              <a:t> </a:t>
            </a:r>
            <a:r>
              <a:rPr lang="sv-SE" sz="2800" dirty="0" smtClean="0"/>
              <a:t>risks?</a:t>
            </a:r>
            <a:endParaRPr lang="sv-SE" sz="28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1700808"/>
            <a:ext cx="7772400" cy="4395192"/>
          </a:xfrm>
        </p:spPr>
        <p:txBody>
          <a:bodyPr>
            <a:normAutofit fontScale="70000" lnSpcReduction="20000"/>
          </a:bodyPr>
          <a:lstStyle/>
          <a:p>
            <a:r>
              <a:rPr lang="sv-SE" sz="3600" dirty="0" err="1" smtClean="0"/>
              <a:t>Improve</a:t>
            </a:r>
            <a:r>
              <a:rPr lang="sv-SE" sz="3600" dirty="0" smtClean="0"/>
              <a:t> water adaptation </a:t>
            </a:r>
            <a:r>
              <a:rPr lang="sv-SE" sz="3600" dirty="0" err="1" smtClean="0"/>
              <a:t>measure</a:t>
            </a:r>
            <a:r>
              <a:rPr lang="sv-SE" sz="3600" dirty="0" smtClean="0"/>
              <a:t> </a:t>
            </a:r>
            <a:r>
              <a:rPr lang="sv-SE" sz="3600" dirty="0" err="1" smtClean="0"/>
              <a:t>selection</a:t>
            </a:r>
            <a:r>
              <a:rPr lang="sv-SE" sz="3600" dirty="0" smtClean="0"/>
              <a:t>:</a:t>
            </a:r>
          </a:p>
          <a:p>
            <a:pPr lvl="1">
              <a:buFont typeface="Wingdings" pitchFamily="2" charset="2"/>
              <a:buChar char="ü"/>
            </a:pPr>
            <a:r>
              <a:rPr lang="sv-SE" sz="3300" dirty="0" smtClean="0"/>
              <a:t>Open and transparent </a:t>
            </a:r>
            <a:r>
              <a:rPr lang="sv-SE" sz="3300" dirty="0" err="1"/>
              <a:t>c</a:t>
            </a:r>
            <a:r>
              <a:rPr lang="sv-SE" sz="3300" dirty="0" err="1" smtClean="0"/>
              <a:t>ost</a:t>
            </a:r>
            <a:r>
              <a:rPr lang="sv-SE" sz="3300" dirty="0" smtClean="0"/>
              <a:t>-benefit </a:t>
            </a:r>
            <a:r>
              <a:rPr lang="sv-SE" sz="3300" dirty="0" err="1" smtClean="0"/>
              <a:t>analyses</a:t>
            </a:r>
            <a:r>
              <a:rPr lang="sv-SE" sz="3300" dirty="0" smtClean="0"/>
              <a:t> (</a:t>
            </a:r>
            <a:r>
              <a:rPr lang="sv-SE" sz="3300" dirty="0" err="1" smtClean="0"/>
              <a:t>including</a:t>
            </a:r>
            <a:r>
              <a:rPr lang="sv-SE" sz="3300" dirty="0" smtClean="0"/>
              <a:t> social </a:t>
            </a:r>
            <a:r>
              <a:rPr lang="sv-SE" sz="3300" dirty="0" err="1" smtClean="0"/>
              <a:t>benefits</a:t>
            </a:r>
            <a:r>
              <a:rPr lang="sv-SE" sz="3300" dirty="0"/>
              <a:t>)</a:t>
            </a:r>
            <a:r>
              <a:rPr lang="sv-SE" sz="3300" dirty="0" smtClean="0"/>
              <a:t> </a:t>
            </a:r>
            <a:r>
              <a:rPr lang="sv-SE" sz="3300" dirty="0" smtClean="0"/>
              <a:t>of investment options</a:t>
            </a:r>
          </a:p>
          <a:p>
            <a:pPr lvl="1">
              <a:buFont typeface="Wingdings" pitchFamily="2" charset="2"/>
              <a:buChar char="ü"/>
            </a:pPr>
            <a:endParaRPr lang="sv-SE" sz="3300" dirty="0" smtClean="0"/>
          </a:p>
          <a:p>
            <a:r>
              <a:rPr lang="sv-SE" sz="3600" dirty="0" err="1" smtClean="0"/>
              <a:t>Improve</a:t>
            </a:r>
            <a:r>
              <a:rPr lang="sv-SE" sz="3600" dirty="0" smtClean="0"/>
              <a:t> </a:t>
            </a:r>
            <a:r>
              <a:rPr lang="sv-SE" sz="3600" dirty="0" err="1" smtClean="0"/>
              <a:t>governance</a:t>
            </a:r>
            <a:r>
              <a:rPr lang="sv-SE" sz="3600" dirty="0" smtClean="0"/>
              <a:t> systems</a:t>
            </a:r>
          </a:p>
          <a:p>
            <a:pPr lvl="1">
              <a:buFont typeface="Wingdings" pitchFamily="2" charset="2"/>
              <a:buChar char="ü"/>
            </a:pPr>
            <a:r>
              <a:rPr lang="sv-SE" sz="3300" dirty="0" smtClean="0"/>
              <a:t>Mutual </a:t>
            </a:r>
            <a:r>
              <a:rPr lang="sv-SE" sz="3300" dirty="0" err="1" smtClean="0"/>
              <a:t>accountability</a:t>
            </a:r>
            <a:r>
              <a:rPr lang="sv-SE" sz="3300" dirty="0" smtClean="0"/>
              <a:t> - </a:t>
            </a:r>
            <a:r>
              <a:rPr lang="sv-SE" sz="3300" dirty="0" err="1" smtClean="0"/>
              <a:t>Build</a:t>
            </a:r>
            <a:r>
              <a:rPr lang="sv-SE" sz="3300" dirty="0" smtClean="0"/>
              <a:t> in </a:t>
            </a:r>
            <a:r>
              <a:rPr lang="sv-SE" sz="3300" dirty="0" err="1" smtClean="0"/>
              <a:t>better</a:t>
            </a:r>
            <a:r>
              <a:rPr lang="sv-SE" sz="3300" dirty="0" smtClean="0"/>
              <a:t> </a:t>
            </a:r>
            <a:r>
              <a:rPr lang="sv-SE" sz="3300" dirty="0" err="1" smtClean="0"/>
              <a:t>accountability</a:t>
            </a:r>
            <a:r>
              <a:rPr lang="sv-SE" sz="3300" dirty="0" smtClean="0"/>
              <a:t> systems </a:t>
            </a:r>
            <a:r>
              <a:rPr lang="sv-SE" sz="3300" dirty="0" err="1" smtClean="0"/>
              <a:t>between</a:t>
            </a:r>
            <a:r>
              <a:rPr lang="sv-SE" sz="3300" dirty="0" smtClean="0"/>
              <a:t> and </a:t>
            </a:r>
            <a:r>
              <a:rPr lang="sv-SE" sz="3300" dirty="0" err="1" smtClean="0"/>
              <a:t>within</a:t>
            </a:r>
            <a:r>
              <a:rPr lang="sv-SE" sz="3300" dirty="0" smtClean="0"/>
              <a:t> </a:t>
            </a:r>
            <a:r>
              <a:rPr lang="sv-SE" sz="3300" dirty="0" err="1" smtClean="0"/>
              <a:t>governments</a:t>
            </a:r>
            <a:r>
              <a:rPr lang="sv-SE" sz="3300" dirty="0" smtClean="0"/>
              <a:t> </a:t>
            </a:r>
            <a:br>
              <a:rPr lang="sv-SE" sz="3300" dirty="0" smtClean="0"/>
            </a:br>
            <a:r>
              <a:rPr lang="sv-SE" sz="3300" dirty="0" smtClean="0"/>
              <a:t>as </a:t>
            </a:r>
            <a:r>
              <a:rPr lang="sv-SE" sz="3300" dirty="0" err="1" smtClean="0"/>
              <a:t>well</a:t>
            </a:r>
            <a:r>
              <a:rPr lang="sv-SE" sz="3300" dirty="0" smtClean="0"/>
              <a:t> as the private </a:t>
            </a:r>
            <a:r>
              <a:rPr lang="sv-SE" sz="3300" dirty="0" err="1" smtClean="0"/>
              <a:t>sector</a:t>
            </a:r>
            <a:endParaRPr lang="sv-SE" sz="3300" dirty="0"/>
          </a:p>
          <a:p>
            <a:pPr lvl="1">
              <a:buFont typeface="Wingdings" pitchFamily="2" charset="2"/>
              <a:buChar char="ü"/>
            </a:pPr>
            <a:r>
              <a:rPr lang="sv-SE" sz="3300" dirty="0" err="1" smtClean="0"/>
              <a:t>Ensure</a:t>
            </a:r>
            <a:r>
              <a:rPr lang="sv-SE" sz="3300" dirty="0" smtClean="0"/>
              <a:t> </a:t>
            </a:r>
            <a:r>
              <a:rPr lang="sv-SE" sz="3300" dirty="0" err="1" smtClean="0"/>
              <a:t>transparency</a:t>
            </a:r>
            <a:r>
              <a:rPr lang="sv-SE" sz="3300" dirty="0" smtClean="0"/>
              <a:t> in </a:t>
            </a:r>
            <a:r>
              <a:rPr lang="sv-SE" sz="3300" dirty="0" err="1" smtClean="0"/>
              <a:t>flows</a:t>
            </a:r>
            <a:r>
              <a:rPr lang="sv-SE" sz="3300" dirty="0" smtClean="0"/>
              <a:t> </a:t>
            </a:r>
            <a:r>
              <a:rPr lang="sv-SE" sz="3300" dirty="0" err="1" smtClean="0"/>
              <a:t>of</a:t>
            </a:r>
            <a:r>
              <a:rPr lang="sv-SE" sz="3300" dirty="0" smtClean="0"/>
              <a:t> </a:t>
            </a:r>
            <a:r>
              <a:rPr lang="sv-SE" sz="3300" dirty="0" err="1" smtClean="0"/>
              <a:t>funding</a:t>
            </a:r>
            <a:endParaRPr lang="sv-SE" sz="3300" dirty="0" smtClean="0"/>
          </a:p>
          <a:p>
            <a:pPr lvl="1">
              <a:buFont typeface="Wingdings" pitchFamily="2" charset="2"/>
              <a:buChar char="ü"/>
            </a:pPr>
            <a:r>
              <a:rPr lang="sv-SE" sz="3300" dirty="0" err="1" smtClean="0"/>
              <a:t>Need</a:t>
            </a:r>
            <a:r>
              <a:rPr lang="sv-SE" sz="3300" dirty="0" smtClean="0"/>
              <a:t> for </a:t>
            </a:r>
            <a:r>
              <a:rPr lang="sv-SE" sz="3300" dirty="0" err="1" smtClean="0"/>
              <a:t>oversight</a:t>
            </a:r>
            <a:r>
              <a:rPr lang="sv-SE" sz="3300" dirty="0" smtClean="0"/>
              <a:t> </a:t>
            </a:r>
            <a:r>
              <a:rPr lang="sv-SE" sz="3300" dirty="0" err="1" smtClean="0"/>
              <a:t>bodies</a:t>
            </a:r>
            <a:r>
              <a:rPr lang="sv-SE" sz="3300" dirty="0" smtClean="0"/>
              <a:t> </a:t>
            </a:r>
            <a:r>
              <a:rPr lang="sv-SE" sz="3300" dirty="0" err="1" smtClean="0"/>
              <a:t>with</a:t>
            </a:r>
            <a:r>
              <a:rPr lang="sv-SE" sz="3300" dirty="0" smtClean="0"/>
              <a:t> </a:t>
            </a:r>
            <a:r>
              <a:rPr lang="sv-SE" sz="3300" dirty="0" err="1" smtClean="0"/>
              <a:t>technical</a:t>
            </a:r>
            <a:r>
              <a:rPr lang="sv-SE" sz="3300" dirty="0" smtClean="0"/>
              <a:t> </a:t>
            </a:r>
            <a:r>
              <a:rPr lang="sv-SE" sz="3300" dirty="0" err="1" smtClean="0"/>
              <a:t>expertise</a:t>
            </a:r>
            <a:r>
              <a:rPr lang="sv-SE" sz="3300" dirty="0" smtClean="0"/>
              <a:t>, </a:t>
            </a:r>
            <a:r>
              <a:rPr lang="sv-SE" sz="3300" dirty="0" err="1" smtClean="0"/>
              <a:t>free</a:t>
            </a:r>
            <a:r>
              <a:rPr lang="sv-SE" sz="3300" dirty="0" smtClean="0"/>
              <a:t> from </a:t>
            </a:r>
            <a:r>
              <a:rPr lang="sv-SE" sz="3300" dirty="0" err="1" smtClean="0"/>
              <a:t>conflict</a:t>
            </a:r>
            <a:r>
              <a:rPr lang="sv-SE" sz="3300" dirty="0" smtClean="0"/>
              <a:t> </a:t>
            </a:r>
            <a:r>
              <a:rPr lang="sv-SE" sz="3300" dirty="0" err="1" smtClean="0"/>
              <a:t>of</a:t>
            </a:r>
            <a:r>
              <a:rPr lang="sv-SE" sz="3300" dirty="0" smtClean="0"/>
              <a:t> </a:t>
            </a:r>
            <a:r>
              <a:rPr lang="sv-SE" sz="3300" dirty="0" err="1" smtClean="0"/>
              <a:t>interest</a:t>
            </a:r>
            <a:endParaRPr lang="sv-SE" sz="3300" dirty="0" smtClean="0"/>
          </a:p>
          <a:p>
            <a:pPr lvl="1">
              <a:buFont typeface="Wingdings" pitchFamily="2" charset="2"/>
              <a:buChar char="ü"/>
            </a:pPr>
            <a:r>
              <a:rPr lang="sv-SE" sz="3300" dirty="0" smtClean="0"/>
              <a:t>Public </a:t>
            </a:r>
            <a:r>
              <a:rPr lang="sv-SE" sz="3300" dirty="0" err="1" smtClean="0"/>
              <a:t>engagement</a:t>
            </a:r>
            <a:r>
              <a:rPr lang="sv-SE" sz="3300" dirty="0" smtClean="0"/>
              <a:t> and </a:t>
            </a:r>
            <a:r>
              <a:rPr lang="sv-SE" sz="3300" dirty="0" err="1" smtClean="0"/>
              <a:t>involvement</a:t>
            </a:r>
            <a:endParaRPr lang="sv-SE" sz="3300" dirty="0" smtClean="0"/>
          </a:p>
          <a:p>
            <a:endParaRPr lang="sv-SE" sz="3300" dirty="0" smtClean="0"/>
          </a:p>
        </p:txBody>
      </p:sp>
    </p:spTree>
    <p:extLst>
      <p:ext uri="{BB962C8B-B14F-4D97-AF65-F5344CB8AC3E}">
        <p14:creationId xmlns:p14="http://schemas.microsoft.com/office/powerpoint/2010/main" val="250921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Recommendations</a:t>
            </a:r>
            <a:r>
              <a:rPr lang="sv-SE" dirty="0" smtClean="0"/>
              <a:t>: </a:t>
            </a:r>
            <a:r>
              <a:rPr lang="sv-SE" dirty="0" err="1" smtClean="0"/>
              <a:t>There</a:t>
            </a:r>
            <a:r>
              <a:rPr lang="sv-SE" dirty="0" smtClean="0"/>
              <a:t> is a </a:t>
            </a:r>
            <a:r>
              <a:rPr lang="sv-SE" dirty="0" err="1" smtClean="0"/>
              <a:t>need</a:t>
            </a:r>
            <a:r>
              <a:rPr lang="sv-SE" dirty="0" smtClean="0"/>
              <a:t>…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1981200"/>
            <a:ext cx="8134672" cy="4114800"/>
          </a:xfrm>
        </p:spPr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sz="2200" b="0" dirty="0" smtClean="0"/>
              <a:t>to </a:t>
            </a:r>
            <a:r>
              <a:rPr lang="en-US" sz="2200" dirty="0" smtClean="0"/>
              <a:t>improve governance </a:t>
            </a:r>
            <a:r>
              <a:rPr lang="en-US" sz="2200" dirty="0"/>
              <a:t>systems </a:t>
            </a:r>
            <a:r>
              <a:rPr lang="en-US" sz="2200" b="0" dirty="0"/>
              <a:t>of embankments and similar </a:t>
            </a:r>
            <a:r>
              <a:rPr lang="en-US" sz="2200" b="0" dirty="0" smtClean="0"/>
              <a:t>flood mitigation infrastructure.</a:t>
            </a:r>
            <a:endParaRPr lang="sv-SE" sz="2200" b="0" dirty="0"/>
          </a:p>
          <a:p>
            <a:pPr marL="457200" indent="-457200">
              <a:buFont typeface="+mj-lt"/>
              <a:buAutoNum type="arabicParenR"/>
            </a:pPr>
            <a:r>
              <a:rPr lang="en-US" sz="2200" b="0" dirty="0" smtClean="0"/>
              <a:t>to </a:t>
            </a:r>
            <a:r>
              <a:rPr lang="en-US" sz="2200" dirty="0"/>
              <a:t>build capacity </a:t>
            </a:r>
            <a:r>
              <a:rPr lang="en-US" sz="2200" dirty="0" smtClean="0"/>
              <a:t>in governments </a:t>
            </a:r>
            <a:r>
              <a:rPr lang="en-US" sz="2200" b="0" dirty="0"/>
              <a:t>on national and local level to take </a:t>
            </a:r>
            <a:r>
              <a:rPr lang="en-US" sz="2200" b="0" dirty="0" smtClean="0"/>
              <a:t>informed decisions </a:t>
            </a:r>
            <a:r>
              <a:rPr lang="en-US" sz="2200" b="0" dirty="0"/>
              <a:t>when planning for new </a:t>
            </a:r>
            <a:r>
              <a:rPr lang="en-US" sz="2200" b="0" dirty="0" smtClean="0"/>
              <a:t>infrastructure.</a:t>
            </a:r>
            <a:endParaRPr lang="sv-SE" sz="2200" b="0" dirty="0"/>
          </a:p>
          <a:p>
            <a:pPr marL="457200" indent="-457200">
              <a:buFont typeface="+mj-lt"/>
              <a:buAutoNum type="arabicParenR"/>
            </a:pPr>
            <a:r>
              <a:rPr lang="en-US" sz="2200" b="0" dirty="0" smtClean="0"/>
              <a:t>to </a:t>
            </a:r>
            <a:r>
              <a:rPr lang="en-US" sz="2200" dirty="0"/>
              <a:t>involve the local level </a:t>
            </a:r>
            <a:r>
              <a:rPr lang="en-US" sz="2200" b="0" dirty="0"/>
              <a:t>in all parts of the process (planning, construction, governance, maintenance).</a:t>
            </a:r>
            <a:endParaRPr lang="sv-SE" sz="2200" b="0" dirty="0"/>
          </a:p>
          <a:p>
            <a:pPr marL="457200" indent="-457200">
              <a:buFont typeface="+mj-lt"/>
              <a:buAutoNum type="arabicParenR"/>
            </a:pPr>
            <a:r>
              <a:rPr lang="en-US" sz="2200" b="0" dirty="0" smtClean="0"/>
              <a:t>to </a:t>
            </a:r>
            <a:r>
              <a:rPr lang="en-US" sz="2200" dirty="0"/>
              <a:t>fight corruption </a:t>
            </a:r>
            <a:r>
              <a:rPr lang="en-US" sz="2200" b="0" dirty="0"/>
              <a:t>in all parts of the process when planning </a:t>
            </a:r>
            <a:r>
              <a:rPr lang="en-US" sz="2200" b="0" dirty="0" smtClean="0"/>
              <a:t>for and </a:t>
            </a:r>
            <a:r>
              <a:rPr lang="en-US" sz="2200" b="0" dirty="0"/>
              <a:t>constructing new infrastructure.</a:t>
            </a:r>
            <a:endParaRPr lang="sv-SE" sz="2200" b="0" dirty="0"/>
          </a:p>
          <a:p>
            <a:pPr marL="457200" indent="-457200">
              <a:buFont typeface="+mj-lt"/>
              <a:buAutoNum type="arabicParenR"/>
            </a:pPr>
            <a:r>
              <a:rPr lang="en-US" sz="2200" b="0" dirty="0" smtClean="0"/>
              <a:t>to </a:t>
            </a:r>
            <a:r>
              <a:rPr lang="en-US" sz="2200" dirty="0"/>
              <a:t>support watch dogs </a:t>
            </a:r>
            <a:r>
              <a:rPr lang="en-US" sz="2200" b="0" dirty="0"/>
              <a:t>keeping track on infrastructure development</a:t>
            </a:r>
            <a:r>
              <a:rPr lang="en-US" sz="2200" b="0" dirty="0" smtClean="0"/>
              <a:t>.</a:t>
            </a:r>
            <a:endParaRPr lang="sv-SE" sz="2200" b="0" dirty="0"/>
          </a:p>
        </p:txBody>
      </p:sp>
    </p:spTree>
    <p:extLst>
      <p:ext uri="{BB962C8B-B14F-4D97-AF65-F5344CB8AC3E}">
        <p14:creationId xmlns:p14="http://schemas.microsoft.com/office/powerpoint/2010/main" val="232682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1500"/>
            <a:ext cx="8572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Platshållare för innehåll 2"/>
          <p:cNvSpPr>
            <a:spLocks noGrp="1"/>
          </p:cNvSpPr>
          <p:nvPr>
            <p:ph type="subTitle" idx="1"/>
          </p:nvPr>
        </p:nvSpPr>
        <p:spPr>
          <a:xfrm>
            <a:off x="-748680" y="3908648"/>
            <a:ext cx="6400800" cy="1752600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sv-SE" dirty="0" smtClean="0"/>
          </a:p>
          <a:p>
            <a:pPr marL="0" indent="0" algn="ctr">
              <a:buFontTx/>
              <a:buNone/>
            </a:pPr>
            <a:endParaRPr lang="sv-SE" dirty="0" smtClean="0"/>
          </a:p>
          <a:p>
            <a:pPr marL="0" indent="0" algn="ctr">
              <a:buFontTx/>
              <a:buNone/>
            </a:pPr>
            <a:endParaRPr lang="sv-SE" dirty="0" smtClean="0"/>
          </a:p>
          <a:p>
            <a:pPr marL="0" indent="0" algn="ctr">
              <a:buFontTx/>
              <a:buNone/>
            </a:pPr>
            <a:r>
              <a:rPr lang="sv-SE" sz="5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sv-SE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sz="5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sv-SE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marL="0" indent="0" algn="ctr">
              <a:buFontTx/>
              <a:buNone/>
            </a:pPr>
            <a:endParaRPr lang="sv-SE" sz="3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4458" y="5517232"/>
            <a:ext cx="3239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mats.eriksson@siwi.org</a:t>
            </a:r>
          </a:p>
        </p:txBody>
      </p:sp>
    </p:spTree>
    <p:extLst>
      <p:ext uri="{BB962C8B-B14F-4D97-AF65-F5344CB8AC3E}">
        <p14:creationId xmlns:p14="http://schemas.microsoft.com/office/powerpoint/2010/main" val="254861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sv-SE" dirty="0" err="1" smtClean="0"/>
              <a:t>Conclusions</a:t>
            </a:r>
            <a:endParaRPr lang="sv-SE" dirty="0"/>
          </a:p>
        </p:txBody>
      </p:sp>
      <p:sp>
        <p:nvSpPr>
          <p:cNvPr id="6147" name="Platshållare för innehåll 2"/>
          <p:cNvSpPr>
            <a:spLocks noGrp="1"/>
          </p:cNvSpPr>
          <p:nvPr>
            <p:ph idx="1"/>
          </p:nvPr>
        </p:nvSpPr>
        <p:spPr>
          <a:xfrm>
            <a:off x="685800" y="1844824"/>
            <a:ext cx="7990656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sv-SE" sz="2800" dirty="0" err="1" smtClean="0"/>
              <a:t>I</a:t>
            </a:r>
            <a:r>
              <a:rPr lang="sv-SE" sz="2800" dirty="0" err="1" smtClean="0"/>
              <a:t>nfrastructure</a:t>
            </a:r>
            <a:r>
              <a:rPr lang="sv-SE" sz="2800" dirty="0" smtClean="0"/>
              <a:t> </a:t>
            </a:r>
            <a:r>
              <a:rPr lang="sv-SE" sz="2800" dirty="0" err="1" smtClean="0"/>
              <a:t>development</a:t>
            </a:r>
            <a:r>
              <a:rPr lang="sv-SE" sz="2800" dirty="0" smtClean="0"/>
              <a:t> and </a:t>
            </a:r>
            <a:r>
              <a:rPr lang="sv-SE" sz="2800" dirty="0" err="1" smtClean="0"/>
              <a:t>governance</a:t>
            </a:r>
            <a:r>
              <a:rPr lang="sv-SE" sz="2800" dirty="0" smtClean="0"/>
              <a:t>, </a:t>
            </a:r>
            <a:r>
              <a:rPr lang="sv-SE" sz="2800" dirty="0" err="1" smtClean="0"/>
              <a:t>particularly</a:t>
            </a:r>
            <a:r>
              <a:rPr lang="sv-SE" sz="2800" dirty="0" smtClean="0"/>
              <a:t> for </a:t>
            </a:r>
            <a:r>
              <a:rPr lang="sv-SE" sz="2800" dirty="0" err="1" smtClean="0"/>
              <a:t>flood</a:t>
            </a:r>
            <a:r>
              <a:rPr lang="sv-SE" sz="2800" dirty="0" smtClean="0"/>
              <a:t> </a:t>
            </a:r>
            <a:r>
              <a:rPr lang="sv-SE" sz="2800" dirty="0" err="1" smtClean="0"/>
              <a:t>mitigation</a:t>
            </a:r>
            <a:r>
              <a:rPr lang="sv-SE" sz="2800" dirty="0" smtClean="0"/>
              <a:t>, is </a:t>
            </a:r>
            <a:r>
              <a:rPr lang="sv-SE" sz="2800" dirty="0" err="1" smtClean="0"/>
              <a:t>overlooked</a:t>
            </a:r>
            <a:r>
              <a:rPr lang="sv-SE" sz="2800" dirty="0" smtClean="0"/>
              <a:t> leading </a:t>
            </a:r>
            <a:r>
              <a:rPr lang="sv-SE" sz="2800" dirty="0" err="1" smtClean="0"/>
              <a:t>to</a:t>
            </a:r>
            <a:r>
              <a:rPr lang="sv-SE" sz="2800" dirty="0" smtClean="0"/>
              <a:t> </a:t>
            </a:r>
            <a:r>
              <a:rPr lang="sv-SE" sz="2800" dirty="0" err="1" smtClean="0"/>
              <a:t>faulty</a:t>
            </a:r>
            <a:r>
              <a:rPr lang="sv-SE" sz="2800" dirty="0" smtClean="0"/>
              <a:t> </a:t>
            </a:r>
            <a:r>
              <a:rPr lang="sv-SE" sz="2800" dirty="0" err="1" smtClean="0"/>
              <a:t>constructions</a:t>
            </a:r>
            <a:r>
              <a:rPr lang="sv-SE" sz="2800" dirty="0" smtClean="0"/>
              <a:t> and </a:t>
            </a:r>
            <a:r>
              <a:rPr lang="sv-SE" sz="2800" dirty="0" err="1" smtClean="0"/>
              <a:t>poor</a:t>
            </a:r>
            <a:r>
              <a:rPr lang="sv-SE" sz="2800" dirty="0" smtClean="0"/>
              <a:t> </a:t>
            </a:r>
            <a:r>
              <a:rPr lang="sv-SE" sz="2800" dirty="0" err="1" smtClean="0"/>
              <a:t>governance</a:t>
            </a:r>
            <a:r>
              <a:rPr lang="sv-SE" sz="2800" dirty="0" smtClean="0"/>
              <a:t> systems </a:t>
            </a:r>
            <a:r>
              <a:rPr lang="sv-SE" sz="2800" dirty="0" err="1" smtClean="0"/>
              <a:t>with</a:t>
            </a:r>
            <a:r>
              <a:rPr lang="sv-SE" sz="2800" dirty="0" smtClean="0"/>
              <a:t> </a:t>
            </a:r>
            <a:r>
              <a:rPr lang="sv-SE" sz="2800" dirty="0" err="1" smtClean="0"/>
              <a:t>disasters</a:t>
            </a:r>
            <a:r>
              <a:rPr lang="sv-SE" sz="2800" dirty="0" smtClean="0"/>
              <a:t> and loss </a:t>
            </a:r>
            <a:r>
              <a:rPr lang="sv-SE" sz="2800" dirty="0" err="1" smtClean="0"/>
              <a:t>of</a:t>
            </a:r>
            <a:r>
              <a:rPr lang="sv-SE" sz="2800" dirty="0" smtClean="0"/>
              <a:t> human </a:t>
            </a:r>
            <a:r>
              <a:rPr lang="sv-SE" sz="2800" dirty="0" err="1" smtClean="0"/>
              <a:t>lives</a:t>
            </a:r>
            <a:r>
              <a:rPr lang="sv-SE" sz="2800" dirty="0" smtClean="0"/>
              <a:t> and </a:t>
            </a:r>
            <a:r>
              <a:rPr lang="sv-SE" sz="2800" dirty="0" err="1" smtClean="0"/>
              <a:t>livelihoods</a:t>
            </a:r>
            <a:r>
              <a:rPr lang="sv-SE" sz="2800" dirty="0" smtClean="0"/>
              <a:t> as a </a:t>
            </a:r>
            <a:r>
              <a:rPr lang="sv-SE" sz="2800" dirty="0" err="1" smtClean="0"/>
              <a:t>result</a:t>
            </a:r>
            <a:r>
              <a:rPr lang="sv-SE" sz="2800" dirty="0" smtClean="0"/>
              <a:t>.</a:t>
            </a:r>
            <a:endParaRPr lang="sv-SE" sz="2800" dirty="0" smtClean="0"/>
          </a:p>
          <a:p>
            <a:pPr marL="0" indent="0">
              <a:buFontTx/>
              <a:buNone/>
            </a:pPr>
            <a:endParaRPr lang="sv-SE" sz="2800" dirty="0" smtClean="0"/>
          </a:p>
          <a:p>
            <a:pPr marL="0" indent="0">
              <a:buFontTx/>
              <a:buNone/>
            </a:pPr>
            <a:r>
              <a:rPr lang="sv-SE" sz="2800" dirty="0" smtClean="0"/>
              <a:t>Decision-</a:t>
            </a:r>
            <a:r>
              <a:rPr lang="sv-SE" sz="2800" dirty="0" err="1" smtClean="0"/>
              <a:t>making</a:t>
            </a:r>
            <a:r>
              <a:rPr lang="sv-SE" sz="2800" dirty="0" smtClean="0"/>
              <a:t> and </a:t>
            </a:r>
            <a:r>
              <a:rPr lang="sv-SE" sz="2800" dirty="0" err="1" smtClean="0"/>
              <a:t>governance</a:t>
            </a:r>
            <a:r>
              <a:rPr lang="sv-SE" sz="2800" dirty="0" smtClean="0"/>
              <a:t> </a:t>
            </a:r>
            <a:r>
              <a:rPr lang="sv-SE" sz="2800" dirty="0" err="1" smtClean="0"/>
              <a:t>needs</a:t>
            </a:r>
            <a:r>
              <a:rPr lang="sv-SE" sz="2800" dirty="0" smtClean="0"/>
              <a:t> </a:t>
            </a:r>
            <a:r>
              <a:rPr lang="sv-SE" sz="2800" dirty="0" err="1" smtClean="0"/>
              <a:t>to</a:t>
            </a:r>
            <a:r>
              <a:rPr lang="sv-SE" sz="2800" dirty="0" smtClean="0"/>
              <a:t> be </a:t>
            </a:r>
            <a:r>
              <a:rPr lang="sv-SE" sz="2800" dirty="0" err="1" smtClean="0"/>
              <a:t>improved</a:t>
            </a:r>
            <a:r>
              <a:rPr lang="sv-SE" sz="2800" dirty="0" smtClean="0"/>
              <a:t> for </a:t>
            </a:r>
            <a:r>
              <a:rPr lang="sv-SE" sz="2800" dirty="0" err="1" smtClean="0"/>
              <a:t>better</a:t>
            </a:r>
            <a:r>
              <a:rPr lang="sv-SE" sz="2800" dirty="0" smtClean="0"/>
              <a:t> planning, </a:t>
            </a:r>
            <a:r>
              <a:rPr lang="sv-SE" sz="2800" dirty="0" err="1" smtClean="0"/>
              <a:t>construction</a:t>
            </a:r>
            <a:r>
              <a:rPr lang="sv-SE" sz="2800" dirty="0"/>
              <a:t> </a:t>
            </a:r>
            <a:r>
              <a:rPr lang="sv-SE" sz="2800" dirty="0" smtClean="0"/>
              <a:t>and </a:t>
            </a:r>
            <a:r>
              <a:rPr lang="sv-SE" sz="2800" dirty="0" err="1" smtClean="0"/>
              <a:t>maintenance</a:t>
            </a:r>
            <a:r>
              <a:rPr lang="sv-SE" sz="2800" dirty="0" smtClean="0"/>
              <a:t> </a:t>
            </a:r>
            <a:r>
              <a:rPr lang="sv-SE" sz="2800" dirty="0" err="1" smtClean="0"/>
              <a:t>of</a:t>
            </a:r>
            <a:r>
              <a:rPr lang="sv-SE" sz="2800" dirty="0" smtClean="0"/>
              <a:t> </a:t>
            </a:r>
            <a:r>
              <a:rPr lang="sv-SE" sz="2800" dirty="0" err="1" smtClean="0"/>
              <a:t>flood</a:t>
            </a:r>
            <a:r>
              <a:rPr lang="sv-SE" sz="2800" dirty="0" smtClean="0"/>
              <a:t> </a:t>
            </a:r>
            <a:r>
              <a:rPr lang="sv-SE" sz="2800" dirty="0" err="1" smtClean="0"/>
              <a:t>mitigation</a:t>
            </a:r>
            <a:r>
              <a:rPr lang="sv-SE" sz="2800" dirty="0" smtClean="0"/>
              <a:t> </a:t>
            </a:r>
            <a:r>
              <a:rPr lang="sv-SE" sz="2800" dirty="0" err="1" smtClean="0"/>
              <a:t>infrastructure</a:t>
            </a:r>
            <a:endParaRPr lang="sv-SE" sz="2800" dirty="0" smtClean="0"/>
          </a:p>
        </p:txBody>
      </p:sp>
    </p:spTree>
    <p:extLst>
      <p:ext uri="{BB962C8B-B14F-4D97-AF65-F5344CB8AC3E}">
        <p14:creationId xmlns:p14="http://schemas.microsoft.com/office/powerpoint/2010/main" val="2070492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70" y="1340768"/>
            <a:ext cx="915177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ruta 2"/>
          <p:cNvSpPr txBox="1"/>
          <p:nvPr/>
        </p:nvSpPr>
        <p:spPr>
          <a:xfrm>
            <a:off x="2267744" y="2276872"/>
            <a:ext cx="96693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2800" dirty="0" smtClean="0"/>
              <a:t>2009</a:t>
            </a:r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285763" y="242645"/>
            <a:ext cx="8534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800" b="1" dirty="0" smtClean="0">
                <a:solidFill>
                  <a:schemeClr val="bg1"/>
                </a:solidFill>
              </a:rPr>
              <a:t>The </a:t>
            </a:r>
            <a:r>
              <a:rPr lang="sv-SE" sz="2800" b="1" dirty="0" err="1" smtClean="0">
                <a:solidFill>
                  <a:schemeClr val="bg1"/>
                </a:solidFill>
              </a:rPr>
              <a:t>majority</a:t>
            </a:r>
            <a:r>
              <a:rPr lang="sv-SE" sz="2800" b="1" dirty="0" smtClean="0">
                <a:solidFill>
                  <a:schemeClr val="bg1"/>
                </a:solidFill>
              </a:rPr>
              <a:t> of all </a:t>
            </a:r>
            <a:r>
              <a:rPr lang="sv-SE" sz="2800" b="1" dirty="0" err="1" smtClean="0">
                <a:solidFill>
                  <a:schemeClr val="bg1"/>
                </a:solidFill>
              </a:rPr>
              <a:t>hazards</a:t>
            </a:r>
            <a:r>
              <a:rPr lang="sv-SE" sz="2800" b="1" dirty="0" smtClean="0">
                <a:solidFill>
                  <a:schemeClr val="bg1"/>
                </a:solidFill>
              </a:rPr>
              <a:t> are </a:t>
            </a:r>
            <a:r>
              <a:rPr lang="sv-SE" sz="2800" b="1" dirty="0" err="1" smtClean="0">
                <a:solidFill>
                  <a:schemeClr val="bg1"/>
                </a:solidFill>
              </a:rPr>
              <a:t>water-induced</a:t>
            </a:r>
            <a:r>
              <a:rPr lang="sv-SE" sz="2800" b="1" dirty="0" smtClean="0">
                <a:solidFill>
                  <a:schemeClr val="bg1"/>
                </a:solidFill>
              </a:rPr>
              <a:t> </a:t>
            </a:r>
            <a:br>
              <a:rPr lang="sv-SE" sz="2800" b="1" dirty="0" smtClean="0">
                <a:solidFill>
                  <a:schemeClr val="bg1"/>
                </a:solidFill>
              </a:rPr>
            </a:br>
            <a:r>
              <a:rPr lang="sv-SE" sz="2800" b="1" dirty="0" smtClean="0">
                <a:solidFill>
                  <a:schemeClr val="bg1"/>
                </a:solidFill>
              </a:rPr>
              <a:t>(= </a:t>
            </a:r>
            <a:r>
              <a:rPr lang="sv-SE" sz="2800" b="1" dirty="0" err="1" smtClean="0">
                <a:solidFill>
                  <a:schemeClr val="bg1"/>
                </a:solidFill>
              </a:rPr>
              <a:t>climate-determined</a:t>
            </a:r>
            <a:r>
              <a:rPr lang="sv-SE" sz="2800" b="1" dirty="0" smtClean="0">
                <a:solidFill>
                  <a:schemeClr val="bg1"/>
                </a:solidFill>
              </a:rPr>
              <a:t>)</a:t>
            </a:r>
            <a:endParaRPr lang="sv-SE" sz="2800" b="1" dirty="0">
              <a:solidFill>
                <a:schemeClr val="bg1"/>
              </a:solidFill>
            </a:endParaRPr>
          </a:p>
        </p:txBody>
      </p:sp>
      <p:sp>
        <p:nvSpPr>
          <p:cNvPr id="7" name="Platshållare för innehåll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381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Some</a:t>
            </a:r>
            <a:r>
              <a:rPr lang="sv-SE" dirty="0" smtClean="0"/>
              <a:t> </a:t>
            </a:r>
            <a:r>
              <a:rPr lang="sv-SE" dirty="0" err="1" smtClean="0"/>
              <a:t>figures</a:t>
            </a:r>
            <a:r>
              <a:rPr lang="sv-SE" dirty="0" smtClean="0"/>
              <a:t>: 2010 </a:t>
            </a:r>
            <a:r>
              <a:rPr lang="sv-SE" dirty="0" err="1" smtClean="0"/>
              <a:t>Flood</a:t>
            </a:r>
            <a:r>
              <a:rPr lang="sv-SE" dirty="0" smtClean="0"/>
              <a:t> </a:t>
            </a:r>
            <a:r>
              <a:rPr lang="sv-SE" dirty="0" err="1" smtClean="0"/>
              <a:t>impact</a:t>
            </a:r>
            <a:r>
              <a:rPr lang="sv-SE" dirty="0" smtClean="0"/>
              <a:t> in Indus</a:t>
            </a:r>
            <a:endParaRPr lang="sv-S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86443"/>
            <a:ext cx="5760640" cy="508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8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siw_materi\AppData\Local\Microsoft\Windows\Temporary Internet Files\Low\Content.IE5\LM7NLUSY\trends_in_natural_disasters_004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0196" y="0"/>
            <a:ext cx="6939071" cy="6453336"/>
          </a:xfrm>
          <a:prstGeom prst="rect">
            <a:avLst/>
          </a:prstGeom>
          <a:noFill/>
        </p:spPr>
      </p:pic>
      <p:sp>
        <p:nvSpPr>
          <p:cNvPr id="4" name="Rektangel 3"/>
          <p:cNvSpPr/>
          <p:nvPr/>
        </p:nvSpPr>
        <p:spPr bwMode="auto">
          <a:xfrm>
            <a:off x="5004048" y="260648"/>
            <a:ext cx="2736304" cy="28803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v-SE" sz="2400" dirty="0" smtClean="0">
              <a:latin typeface="Times New Roman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charset="0"/>
              </a:rPr>
              <a:t> Trends in </a:t>
            </a:r>
            <a:r>
              <a:rPr kumimoji="0" lang="sv-SE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charset="0"/>
              </a:rPr>
              <a:t>number</a:t>
            </a:r>
            <a:r>
              <a:rPr kumimoji="0" lang="sv-SE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charset="0"/>
              </a:rPr>
              <a:t> </a:t>
            </a:r>
            <a:r>
              <a:rPr lang="sv-SE" sz="2400" b="1" dirty="0" smtClean="0">
                <a:solidFill>
                  <a:srgbClr val="C00000"/>
                </a:solidFill>
                <a:latin typeface="Times New Roman" charset="0"/>
              </a:rPr>
              <a:t/>
            </a:r>
            <a:br>
              <a:rPr lang="sv-SE" sz="2400" b="1" dirty="0" smtClean="0">
                <a:solidFill>
                  <a:srgbClr val="C00000"/>
                </a:solidFill>
                <a:latin typeface="Times New Roman" charset="0"/>
              </a:rPr>
            </a:br>
            <a:r>
              <a:rPr kumimoji="0" lang="sv-SE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charset="0"/>
              </a:rPr>
              <a:t> of </a:t>
            </a:r>
            <a:r>
              <a:rPr kumimoji="0" lang="sv-SE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charset="0"/>
              </a:rPr>
              <a:t>reported</a:t>
            </a:r>
            <a:r>
              <a:rPr kumimoji="0" lang="sv-SE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charset="0"/>
              </a:rPr>
              <a:t> events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v-SE" sz="2400" dirty="0" smtClean="0">
              <a:solidFill>
                <a:srgbClr val="C00000"/>
              </a:solidFill>
              <a:latin typeface="Times New Roman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v-SE" sz="2400" dirty="0">
              <a:solidFill>
                <a:srgbClr val="C00000"/>
              </a:solidFill>
              <a:latin typeface="Times New Roman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v-SE" sz="2400" dirty="0">
              <a:solidFill>
                <a:srgbClr val="C00000"/>
              </a:solidFill>
              <a:latin typeface="Times New Roman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charset="0"/>
              </a:rPr>
              <a:t>Source: UNEP</a:t>
            </a:r>
          </a:p>
        </p:txBody>
      </p:sp>
      <p:sp>
        <p:nvSpPr>
          <p:cNvPr id="5" name="Rektangel 3"/>
          <p:cNvSpPr>
            <a:spLocks noChangeArrowheads="1"/>
          </p:cNvSpPr>
          <p:nvPr/>
        </p:nvSpPr>
        <p:spPr bwMode="auto">
          <a:xfrm>
            <a:off x="5003502" y="256360"/>
            <a:ext cx="2736850" cy="2881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0" hangingPunct="0"/>
            <a:endParaRPr lang="sv-SE" sz="2400">
              <a:latin typeface="Times New Roman" pitchFamily="18" charset="0"/>
            </a:endParaRPr>
          </a:p>
          <a:p>
            <a:pPr eaLnBrk="0" hangingPunct="0"/>
            <a:r>
              <a:rPr lang="sv-SE" sz="2400" b="1">
                <a:solidFill>
                  <a:srgbClr val="C00000"/>
                </a:solidFill>
                <a:latin typeface="Times New Roman" pitchFamily="18" charset="0"/>
              </a:rPr>
              <a:t>Trends in number of reported events</a:t>
            </a:r>
          </a:p>
          <a:p>
            <a:pPr eaLnBrk="0" hangingPunct="0"/>
            <a:endParaRPr lang="sv-SE" sz="2400" b="1">
              <a:solidFill>
                <a:srgbClr val="C00000"/>
              </a:solidFill>
              <a:latin typeface="Times New Roman" pitchFamily="18" charset="0"/>
            </a:endParaRPr>
          </a:p>
          <a:p>
            <a:pPr eaLnBrk="0" hangingPunct="0"/>
            <a:r>
              <a:rPr lang="sv-SE" sz="2400" b="1">
                <a:solidFill>
                  <a:srgbClr val="C00000"/>
                </a:solidFill>
                <a:latin typeface="Times New Roman" pitchFamily="18" charset="0"/>
              </a:rPr>
              <a:t>Climate and water-induced disasters increase in number</a:t>
            </a:r>
          </a:p>
        </p:txBody>
      </p:sp>
    </p:spTree>
    <p:extLst>
      <p:ext uri="{BB962C8B-B14F-4D97-AF65-F5344CB8AC3E}">
        <p14:creationId xmlns:p14="http://schemas.microsoft.com/office/powerpoint/2010/main" val="327611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Dams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well</a:t>
            </a:r>
            <a:r>
              <a:rPr lang="sv-SE" dirty="0" smtClean="0"/>
              <a:t> </a:t>
            </a:r>
            <a:r>
              <a:rPr lang="sv-SE" dirty="0" err="1" smtClean="0"/>
              <a:t>monitored</a:t>
            </a:r>
            <a:r>
              <a:rPr lang="sv-SE" dirty="0" smtClean="0"/>
              <a:t> and </a:t>
            </a:r>
            <a:r>
              <a:rPr lang="sv-SE" dirty="0" err="1" smtClean="0"/>
              <a:t>governed</a:t>
            </a:r>
            <a:endParaRPr lang="sv-SE" dirty="0"/>
          </a:p>
        </p:txBody>
      </p:sp>
      <p:pic>
        <p:nvPicPr>
          <p:cNvPr id="4" name="Picture 6" descr="Aurec 028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912" y="1988840"/>
            <a:ext cx="4686672" cy="3750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latshållare för innehåll 5"/>
          <p:cNvSpPr>
            <a:spLocks noGrp="1"/>
          </p:cNvSpPr>
          <p:nvPr>
            <p:ph sz="half" idx="2"/>
          </p:nvPr>
        </p:nvSpPr>
        <p:spPr>
          <a:xfrm>
            <a:off x="323528" y="1988840"/>
            <a:ext cx="3168352" cy="3733875"/>
          </a:xfrm>
        </p:spPr>
        <p:txBody>
          <a:bodyPr/>
          <a:lstStyle/>
          <a:p>
            <a:pPr marL="0" indent="0" algn="ctr">
              <a:buNone/>
            </a:pPr>
            <a:r>
              <a:rPr lang="sv-SE" sz="2400" u="sng" dirty="0" smtClean="0"/>
              <a:t>BURKINA FASO:</a:t>
            </a:r>
          </a:p>
          <a:p>
            <a:pPr marL="0" indent="0">
              <a:buNone/>
            </a:pPr>
            <a:endParaRPr lang="sv-SE" sz="1800" dirty="0" smtClean="0"/>
          </a:p>
          <a:p>
            <a:pPr marL="0" indent="0">
              <a:buNone/>
            </a:pPr>
            <a:r>
              <a:rPr lang="sv-SE" sz="2400" dirty="0" err="1" smtClean="0"/>
              <a:t>Following</a:t>
            </a:r>
            <a:r>
              <a:rPr lang="sv-SE" sz="2400" dirty="0" smtClean="0"/>
              <a:t> </a:t>
            </a:r>
            <a:r>
              <a:rPr lang="sv-SE" sz="2400" dirty="0" err="1" smtClean="0"/>
              <a:t>destructive</a:t>
            </a:r>
            <a:r>
              <a:rPr lang="sv-SE" sz="2400" dirty="0" smtClean="0"/>
              <a:t> </a:t>
            </a:r>
            <a:r>
              <a:rPr lang="sv-SE" sz="2400" dirty="0" err="1" smtClean="0"/>
              <a:t>floods</a:t>
            </a:r>
            <a:r>
              <a:rPr lang="sv-SE" sz="2400" dirty="0" smtClean="0"/>
              <a:t> in 2007, </a:t>
            </a:r>
            <a:br>
              <a:rPr lang="sv-SE" sz="2400" dirty="0" smtClean="0"/>
            </a:br>
            <a:r>
              <a:rPr lang="sv-SE" sz="2400" dirty="0" smtClean="0"/>
              <a:t/>
            </a:r>
            <a:br>
              <a:rPr lang="sv-SE" sz="2400" dirty="0" smtClean="0"/>
            </a:br>
            <a:r>
              <a:rPr lang="sv-SE" sz="2400" dirty="0" smtClean="0"/>
              <a:t>dams for irrigation </a:t>
            </a:r>
            <a:br>
              <a:rPr lang="sv-SE" sz="2400" dirty="0" smtClean="0"/>
            </a:br>
            <a:r>
              <a:rPr lang="sv-SE" sz="2400" dirty="0" err="1" smtClean="0"/>
              <a:t>are</a:t>
            </a:r>
            <a:r>
              <a:rPr lang="sv-SE" sz="2400" dirty="0" smtClean="0"/>
              <a:t> re-</a:t>
            </a:r>
            <a:r>
              <a:rPr lang="sv-SE" sz="2400" dirty="0" err="1" smtClean="0"/>
              <a:t>constructed</a:t>
            </a:r>
            <a:r>
              <a:rPr lang="sv-SE" sz="2400" dirty="0" smtClean="0"/>
              <a:t> </a:t>
            </a:r>
            <a:br>
              <a:rPr lang="sv-SE" sz="2400" dirty="0" smtClean="0"/>
            </a:br>
            <a:r>
              <a:rPr lang="sv-SE" sz="2400" dirty="0" smtClean="0"/>
              <a:t>in a </a:t>
            </a:r>
            <a:r>
              <a:rPr lang="sv-SE" sz="2400" dirty="0" err="1" smtClean="0"/>
              <a:t>climate</a:t>
            </a:r>
            <a:r>
              <a:rPr lang="sv-SE" sz="2400" dirty="0" smtClean="0"/>
              <a:t> </a:t>
            </a:r>
            <a:r>
              <a:rPr lang="sv-SE" sz="2400" dirty="0" err="1" smtClean="0"/>
              <a:t>proof</a:t>
            </a:r>
            <a:r>
              <a:rPr lang="sv-SE" sz="2400" dirty="0" smtClean="0"/>
              <a:t> </a:t>
            </a:r>
            <a:r>
              <a:rPr lang="sv-SE" sz="2400" dirty="0" err="1" smtClean="0"/>
              <a:t>way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17575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 smtClean="0"/>
              <a:t>Embankments</a:t>
            </a:r>
            <a:endParaRPr lang="sv-SE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dirty="0" err="1" smtClean="0"/>
              <a:t>Poor</a:t>
            </a:r>
            <a:r>
              <a:rPr lang="sv-SE" dirty="0" smtClean="0"/>
              <a:t> </a:t>
            </a:r>
            <a:r>
              <a:rPr lang="sv-SE" dirty="0" err="1" smtClean="0"/>
              <a:t>governance</a:t>
            </a:r>
            <a:endParaRPr lang="sv-SE" dirty="0" smtClean="0"/>
          </a:p>
          <a:p>
            <a:r>
              <a:rPr lang="sv-SE" dirty="0" err="1" smtClean="0"/>
              <a:t>Inadequate</a:t>
            </a:r>
            <a:r>
              <a:rPr lang="sv-SE" dirty="0" smtClean="0"/>
              <a:t> </a:t>
            </a:r>
            <a:r>
              <a:rPr lang="sv-SE" dirty="0" err="1" smtClean="0"/>
              <a:t>monitoring</a:t>
            </a:r>
            <a:r>
              <a:rPr lang="sv-SE" dirty="0" smtClean="0"/>
              <a:t> and </a:t>
            </a:r>
            <a:r>
              <a:rPr lang="sv-SE" dirty="0" err="1" smtClean="0"/>
              <a:t>maintenance</a:t>
            </a:r>
            <a:endParaRPr lang="sv-SE" dirty="0" smtClean="0"/>
          </a:p>
          <a:p>
            <a:r>
              <a:rPr lang="sv-SE" dirty="0" err="1" smtClean="0"/>
              <a:t>One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the </a:t>
            </a:r>
            <a:r>
              <a:rPr lang="sv-SE" dirty="0" err="1" smtClean="0"/>
              <a:t>highest</a:t>
            </a:r>
            <a:r>
              <a:rPr lang="sv-SE" dirty="0" smtClean="0"/>
              <a:t> </a:t>
            </a:r>
            <a:r>
              <a:rPr lang="sv-SE" dirty="0" err="1" smtClean="0"/>
              <a:t>destructive</a:t>
            </a:r>
            <a:r>
              <a:rPr lang="sv-SE" dirty="0" smtClean="0"/>
              <a:t> potential </a:t>
            </a:r>
            <a:r>
              <a:rPr lang="sv-SE" dirty="0" err="1" smtClean="0"/>
              <a:t>among</a:t>
            </a:r>
            <a:r>
              <a:rPr lang="sv-SE" dirty="0" smtClean="0"/>
              <a:t> </a:t>
            </a:r>
            <a:r>
              <a:rPr lang="sv-SE" dirty="0" err="1" smtClean="0"/>
              <a:t>infrastructures</a:t>
            </a:r>
            <a:endParaRPr lang="sv-SE" dirty="0" smtClean="0"/>
          </a:p>
          <a:p>
            <a:r>
              <a:rPr lang="sv-SE" dirty="0" err="1" smtClean="0"/>
              <a:t>Subject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un-ethical</a:t>
            </a:r>
            <a:r>
              <a:rPr lang="sv-SE" dirty="0" smtClean="0"/>
              <a:t> </a:t>
            </a:r>
            <a:r>
              <a:rPr lang="sv-SE" dirty="0" err="1" smtClean="0"/>
              <a:t>governance</a:t>
            </a:r>
            <a:r>
              <a:rPr lang="sv-SE" dirty="0" smtClean="0"/>
              <a:t> and management</a:t>
            </a:r>
            <a:endParaRPr lang="sv-S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76" y="1556792"/>
            <a:ext cx="4032448" cy="516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9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20" y="1556792"/>
            <a:ext cx="404308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3761033" cy="504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Example</a:t>
            </a:r>
            <a:r>
              <a:rPr lang="sv-SE" dirty="0" smtClean="0"/>
              <a:t> 1: </a:t>
            </a:r>
            <a:r>
              <a:rPr lang="sv-SE" dirty="0" err="1" smtClean="0"/>
              <a:t>Koshi</a:t>
            </a:r>
            <a:r>
              <a:rPr lang="sv-SE" dirty="0" smtClean="0"/>
              <a:t> Basin, Nepal/India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3997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formgivning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formgivning">
      <a:majorFont>
        <a:latin typeface="Verdan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CIMOD First">
  <a:themeElements>
    <a:clrScheme name="WelcomeICIMOD">
      <a:dk1>
        <a:srgbClr val="FFFFFF"/>
      </a:dk1>
      <a:lt1>
        <a:sysClr val="window" lastClr="FFFFFF"/>
      </a:lt1>
      <a:dk2>
        <a:srgbClr val="FFFFFF"/>
      </a:dk2>
      <a:lt2>
        <a:srgbClr val="4062E3"/>
      </a:lt2>
      <a:accent1>
        <a:srgbClr val="79498D"/>
      </a:accent1>
      <a:accent2>
        <a:srgbClr val="AE236A"/>
      </a:accent2>
      <a:accent3>
        <a:srgbClr val="F88941"/>
      </a:accent3>
      <a:accent4>
        <a:srgbClr val="DEC441"/>
      </a:accent4>
      <a:accent5>
        <a:srgbClr val="9FA500"/>
      </a:accent5>
      <a:accent6>
        <a:srgbClr val="707070"/>
      </a:accent6>
      <a:hlink>
        <a:srgbClr val="0000E1"/>
      </a:hlink>
      <a:folHlink>
        <a:srgbClr val="800080"/>
      </a:folHlink>
    </a:clrScheme>
    <a:fontScheme name="ICIMOD welco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545</Words>
  <Application>Microsoft Office PowerPoint</Application>
  <PresentationFormat>On-screen Show (4:3)</PresentationFormat>
  <Paragraphs>94</Paragraphs>
  <Slides>26</Slides>
  <Notes>4</Notes>
  <HiddenSlides>7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Standardformgivning</vt:lpstr>
      <vt:lpstr>ICIMOD First</vt:lpstr>
      <vt:lpstr>Climate change, water and infrastructure  - the importance of good governance when climate proofing society</vt:lpstr>
      <vt:lpstr>Main message</vt:lpstr>
      <vt:lpstr>Conclusions</vt:lpstr>
      <vt:lpstr>PowerPoint Presentation</vt:lpstr>
      <vt:lpstr>Some figures: 2010 Flood impact in Indus</vt:lpstr>
      <vt:lpstr>PowerPoint Presentation</vt:lpstr>
      <vt:lpstr>Dams are well monitored and governed</vt:lpstr>
      <vt:lpstr>Embankments</vt:lpstr>
      <vt:lpstr>Example 1: Koshi Basin, Nepal/India</vt:lpstr>
      <vt:lpstr>Koshi Basin disaster Nepal/India 2008</vt:lpstr>
      <vt:lpstr>PowerPoint Presentation</vt:lpstr>
      <vt:lpstr>Koshi: disaster due to poor governance</vt:lpstr>
      <vt:lpstr>Koshi basin disaster (Nepal/India) August 2008  Breach of an embankment in  a transboundary setting</vt:lpstr>
      <vt:lpstr>Example 2: Red River Delta, Vietnam  – which is appropriate governance level?</vt:lpstr>
      <vt:lpstr>Example 3: Central Nepal  – mismatch between central and local level</vt:lpstr>
      <vt:lpstr>Example 4: Chitral, NW Pakistan</vt:lpstr>
      <vt:lpstr>Example 4: Chitral, NW Pakistan – local knowledge disregarded</vt:lpstr>
      <vt:lpstr>PowerPoint Presentation</vt:lpstr>
      <vt:lpstr>PowerPoint Presentation</vt:lpstr>
      <vt:lpstr>PowerPoint Presentation</vt:lpstr>
      <vt:lpstr>PowerPoint Presentation</vt:lpstr>
      <vt:lpstr>Lack of maintenance of embankments</vt:lpstr>
      <vt:lpstr>Matters of importance</vt:lpstr>
      <vt:lpstr>How to minimize corruption risks?</vt:lpstr>
      <vt:lpstr>Recommendations: There is a need…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and Adaptation to Climate Change</dc:title>
  <dc:creator>Mats Eriksson</dc:creator>
  <cp:lastModifiedBy>Mats Eriksson</cp:lastModifiedBy>
  <cp:revision>54</cp:revision>
  <dcterms:created xsi:type="dcterms:W3CDTF">2012-03-07T13:45:00Z</dcterms:created>
  <dcterms:modified xsi:type="dcterms:W3CDTF">2012-12-03T07:16:25Z</dcterms:modified>
</cp:coreProperties>
</file>