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76" r:id="rId4"/>
    <p:sldId id="258" r:id="rId5"/>
    <p:sldId id="259" r:id="rId6"/>
    <p:sldId id="266" r:id="rId7"/>
    <p:sldId id="264" r:id="rId8"/>
    <p:sldId id="267" r:id="rId9"/>
    <p:sldId id="269" r:id="rId10"/>
    <p:sldId id="278" r:id="rId11"/>
    <p:sldId id="279" r:id="rId12"/>
  </p:sldIdLst>
  <p:sldSz cx="9144000" cy="6858000" type="screen4x3"/>
  <p:notesSz cx="6781800" cy="9842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3300"/>
    <a:srgbClr val="000099"/>
    <a:srgbClr val="FF0000"/>
    <a:srgbClr val="E2DDA6"/>
    <a:srgbClr val="800000"/>
    <a:srgbClr val="FF9900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87981" autoAdjust="0"/>
  </p:normalViewPr>
  <p:slideViewPr>
    <p:cSldViewPr>
      <p:cViewPr>
        <p:scale>
          <a:sx n="80" d="100"/>
          <a:sy n="80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24" y="-72"/>
      </p:cViewPr>
      <p:guideLst>
        <p:guide orient="horz" pos="3100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48788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8AB7DC-ABD5-4FB0-97B8-774EEDA9B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8188"/>
            <a:ext cx="4921250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75188"/>
            <a:ext cx="54260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48788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1E24C7-3EBB-4A0C-869E-B551AABDF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9E357-8E97-4DAD-B6EB-7B6D7A056F6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 different axes in first graph.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DC010-0D78-4C09-907F-597D97BABB7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9938" r:id="rId4" imgW="0" imgH="0" progId="PowerPoint.Show.8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00175"/>
            <a:ext cx="8137525" cy="11652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300663"/>
            <a:ext cx="7777162" cy="685800"/>
          </a:xfrm>
        </p:spPr>
        <p:txBody>
          <a:bodyPr/>
          <a:lstStyle>
            <a:lvl1pPr marL="0" indent="0"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44450"/>
            <a:ext cx="18923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44450"/>
            <a:ext cx="5526088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04900" y="44450"/>
            <a:ext cx="7570788" cy="608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44450"/>
            <a:ext cx="7488237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04900" y="1600200"/>
            <a:ext cx="3708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600200"/>
            <a:ext cx="370998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:\FOMR (FORM)\FAO-Finland Programme\Presentations\Logos\FAO_blue_50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04263" y="6415088"/>
            <a:ext cx="4397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600200"/>
            <a:ext cx="37099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 r="-994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4450"/>
            <a:ext cx="74882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1600200"/>
            <a:ext cx="75707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245225"/>
            <a:ext cx="14747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7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245225"/>
            <a:ext cx="1474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§"/>
        <a:defRPr sz="2800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8313" y="1340768"/>
            <a:ext cx="8137525" cy="1368425"/>
          </a:xfrm>
        </p:spPr>
        <p:txBody>
          <a:bodyPr/>
          <a:lstStyle/>
          <a:p>
            <a:pPr>
              <a:defRPr/>
            </a:pPr>
            <a:r>
              <a:rPr lang="en-US" sz="3600" cap="small" dirty="0" smtClean="0"/>
              <a:t>hydrological trends in small watersheds in the </a:t>
            </a:r>
            <a:r>
              <a:rPr lang="en-US" sz="3600" cap="small" dirty="0" err="1" smtClean="0"/>
              <a:t>fouta</a:t>
            </a:r>
            <a:r>
              <a:rPr lang="en-US" sz="3600" cap="small" dirty="0" smtClean="0"/>
              <a:t> </a:t>
            </a:r>
            <a:r>
              <a:rPr lang="en-US" sz="3600" cap="small" dirty="0" err="1" smtClean="0"/>
              <a:t>djallon</a:t>
            </a:r>
            <a:r>
              <a:rPr lang="en-US" sz="3600" cap="small" dirty="0" smtClean="0"/>
              <a:t> highlands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1835696" y="3717032"/>
            <a:ext cx="5040560" cy="685800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Thomas </a:t>
            </a:r>
            <a:r>
              <a:rPr lang="en-US" sz="2000" b="1" dirty="0" smtClean="0">
                <a:solidFill>
                  <a:schemeClr val="tx1"/>
                </a:solidFill>
              </a:rPr>
              <a:t>Hofer, FAO </a:t>
            </a:r>
            <a:r>
              <a:rPr lang="en-US" sz="2000" b="1" dirty="0" smtClean="0">
                <a:solidFill>
                  <a:schemeClr val="tx1"/>
                </a:solidFill>
              </a:rPr>
              <a:t>/ </a:t>
            </a:r>
            <a:r>
              <a:rPr lang="en-US" sz="2000" b="1" dirty="0" smtClean="0">
                <a:solidFill>
                  <a:schemeClr val="tx1"/>
                </a:solidFill>
              </a:rPr>
              <a:t>MPS, 3.12.2012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Research work: </a:t>
            </a:r>
            <a:r>
              <a:rPr lang="en-US" sz="2000" b="1" dirty="0" err="1" smtClean="0">
                <a:solidFill>
                  <a:schemeClr val="tx1"/>
                </a:solidFill>
              </a:rPr>
              <a:t>Veerle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Verschoren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(II)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539552" y="1196677"/>
            <a:ext cx="8316912" cy="5400675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Difficult to differentiate between climate variability and climate change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Hydrological trends: result of climate change or land use patterns / intensification?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Differentiated mountain terrain: difficult to identify overarching trends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4067944" y="6066244"/>
            <a:ext cx="16866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Photo </a:t>
            </a:r>
            <a:r>
              <a:rPr lang="en-GB" sz="1200" dirty="0" err="1">
                <a:solidFill>
                  <a:schemeClr val="tx1"/>
                </a:solidFill>
              </a:rPr>
              <a:t>Marketta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Juppi</a:t>
            </a:r>
            <a:r>
              <a:rPr lang="en-GB" sz="12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4035" name="Picture 6" descr="oIMG_4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936"/>
            <a:ext cx="8821544" cy="587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16013" y="116632"/>
            <a:ext cx="7488237" cy="8366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outa_djallon limit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8137525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619250" y="6216650"/>
            <a:ext cx="5438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Fouta Djallon entre Pita et Dalaba    </a:t>
            </a:r>
            <a:r>
              <a:rPr lang="fr-FR" sz="1200">
                <a:solidFill>
                  <a:schemeClr val="tx1"/>
                </a:solidFill>
              </a:rPr>
              <a:t>(photo Marketta Juppi)</a:t>
            </a:r>
          </a:p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4099" name="Picture 6" descr="oIMG_4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5693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163215"/>
            <a:ext cx="7570788" cy="521811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</a:t>
            </a:r>
            <a:r>
              <a:rPr lang="en-US" sz="2400" cap="small" dirty="0" smtClean="0"/>
              <a:t>tudy area: Fouta Djallon Highlands (FDH)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Shifting cultivation!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Water tower of West-Africa,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High precipitation gradient (&lt;650 mm NE and &gt;2000 mm SW)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 smtClean="0">
              <a:cs typeface="Arial"/>
            </a:endParaRPr>
          </a:p>
          <a:p>
            <a:pPr>
              <a:defRPr/>
            </a:pPr>
            <a:r>
              <a:rPr lang="en-US" sz="2400" dirty="0" smtClean="0"/>
              <a:t>F</a:t>
            </a:r>
            <a:r>
              <a:rPr lang="en-US" sz="2400" cap="small" dirty="0" smtClean="0"/>
              <a:t>ield observations</a:t>
            </a:r>
            <a:endParaRPr lang="en-US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Increased seasonal dry out of small rivers, disappearance of springs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Faster drain during the rainy season 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 smtClean="0">
              <a:cs typeface="Arial"/>
            </a:endParaRPr>
          </a:p>
          <a:p>
            <a:pPr>
              <a:defRPr/>
            </a:pPr>
            <a:r>
              <a:rPr lang="en-US" sz="2400" dirty="0" smtClean="0"/>
              <a:t>R</a:t>
            </a:r>
            <a:r>
              <a:rPr lang="en-US" sz="2400" cap="small" dirty="0" smtClean="0"/>
              <a:t>esearch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Many </a:t>
            </a:r>
            <a:r>
              <a:rPr lang="en-US" sz="1800" dirty="0" smtClean="0"/>
              <a:t>natural and human induced influencing factors</a:t>
            </a: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Limited data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	Focus on small watersheds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Annual precipitation</a:t>
            </a:r>
            <a:endParaRPr lang="en-US" dirty="0" smtClean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867400" y="1068388"/>
            <a:ext cx="3276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smtClean="0">
                <a:solidFill>
                  <a:srgbClr val="003300"/>
                </a:solidFill>
              </a:rPr>
              <a:t>High inter-annual variation</a:t>
            </a:r>
            <a:endParaRPr lang="en-US" dirty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smtClean="0">
                <a:solidFill>
                  <a:srgbClr val="003300"/>
                </a:solidFill>
              </a:rPr>
              <a:t>Drastic decline after </a:t>
            </a:r>
            <a:r>
              <a:rPr lang="en-US" dirty="0" smtClean="0">
                <a:solidFill>
                  <a:srgbClr val="003300"/>
                </a:solidFill>
              </a:rPr>
              <a:t>1970</a:t>
            </a:r>
            <a:endParaRPr lang="en-US" dirty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800" dirty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3300"/>
                </a:solidFill>
              </a:rPr>
              <a:t> Before 1970: 1975 mm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3300"/>
                </a:solidFill>
              </a:rPr>
              <a:t> After 1970:    1719 mm</a:t>
            </a:r>
          </a:p>
          <a:p>
            <a:pPr>
              <a:buFont typeface="Wingdings" pitchFamily="2" charset="2"/>
              <a:buChar char="Ø"/>
            </a:pPr>
            <a:endParaRPr lang="en-US" sz="800" dirty="0">
              <a:solidFill>
                <a:srgbClr val="003300"/>
              </a:solidFill>
            </a:endParaRPr>
          </a:p>
          <a:p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dirty="0">
                <a:solidFill>
                  <a:srgbClr val="003300"/>
                </a:solidFill>
              </a:rPr>
              <a:t>Decrease of 13%</a:t>
            </a: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3722688"/>
            <a:ext cx="34559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3300"/>
                </a:solidFill>
              </a:rPr>
              <a:t> Reduction in rainfall in </a:t>
            </a:r>
            <a:r>
              <a:rPr lang="en-US" dirty="0" smtClean="0">
                <a:solidFill>
                  <a:srgbClr val="003300"/>
                </a:solidFill>
              </a:rPr>
              <a:t>every</a:t>
            </a:r>
            <a:br>
              <a:rPr lang="en-US" dirty="0" smtClean="0">
                <a:solidFill>
                  <a:srgbClr val="003300"/>
                </a:solidFill>
              </a:rPr>
            </a:br>
            <a:r>
              <a:rPr lang="en-US" dirty="0" smtClean="0">
                <a:solidFill>
                  <a:srgbClr val="003300"/>
                </a:solidFill>
              </a:rPr>
              <a:t>   </a:t>
            </a:r>
            <a:r>
              <a:rPr lang="en-US" dirty="0">
                <a:solidFill>
                  <a:srgbClr val="003300"/>
                </a:solidFill>
              </a:rPr>
              <a:t>month except July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3300"/>
                </a:solidFill>
              </a:rPr>
              <a:t> The rainy season is shorter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3300"/>
                </a:solidFill>
              </a:rPr>
              <a:t> Lower peak values in the rainy </a:t>
            </a:r>
            <a:r>
              <a:rPr lang="en-US" dirty="0" smtClean="0">
                <a:solidFill>
                  <a:srgbClr val="003300"/>
                </a:solidFill>
              </a:rPr>
              <a:t/>
            </a:r>
            <a:br>
              <a:rPr lang="en-US" dirty="0" smtClean="0">
                <a:solidFill>
                  <a:srgbClr val="003300"/>
                </a:solidFill>
              </a:rPr>
            </a:br>
            <a:r>
              <a:rPr lang="en-US" dirty="0" smtClean="0">
                <a:solidFill>
                  <a:srgbClr val="003300"/>
                </a:solidFill>
              </a:rPr>
              <a:t>  season</a:t>
            </a:r>
            <a:r>
              <a:rPr lang="en-US" dirty="0">
                <a:solidFill>
                  <a:srgbClr val="003300"/>
                </a:solidFill>
              </a:rPr>
              <a:t>, which mainly </a:t>
            </a:r>
            <a:r>
              <a:rPr lang="en-US" dirty="0" smtClean="0">
                <a:solidFill>
                  <a:srgbClr val="003300"/>
                </a:solidFill>
              </a:rPr>
              <a:t/>
            </a:r>
            <a:br>
              <a:rPr lang="en-US" dirty="0" smtClean="0">
                <a:solidFill>
                  <a:srgbClr val="003300"/>
                </a:solidFill>
              </a:rPr>
            </a:br>
            <a:r>
              <a:rPr lang="en-US" dirty="0" smtClean="0">
                <a:solidFill>
                  <a:srgbClr val="003300"/>
                </a:solidFill>
              </a:rPr>
              <a:t>  contribute </a:t>
            </a:r>
            <a:r>
              <a:rPr lang="en-US" dirty="0">
                <a:solidFill>
                  <a:srgbClr val="003300"/>
                </a:solidFill>
              </a:rPr>
              <a:t>to the discharge</a:t>
            </a:r>
          </a:p>
        </p:txBody>
      </p:sp>
      <p:sp>
        <p:nvSpPr>
          <p:cNvPr id="10245" name="TextBox 13"/>
          <p:cNvSpPr txBox="1">
            <a:spLocks noChangeArrowheads="1"/>
          </p:cNvSpPr>
          <p:nvPr/>
        </p:nvSpPr>
        <p:spPr bwMode="auto">
          <a:xfrm>
            <a:off x="323850" y="6535738"/>
            <a:ext cx="7632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Data derived from Global Surface Summary of the Day,  National  Climate data centre. </a:t>
            </a: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969963"/>
            <a:ext cx="58832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787" y="3573016"/>
            <a:ext cx="462121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discharge</a:t>
            </a:r>
            <a:endParaRPr lang="en-US" dirty="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92" y="1052513"/>
            <a:ext cx="6223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395288" y="3455988"/>
            <a:ext cx="84978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No long term data series of discharge are available. </a:t>
            </a:r>
          </a:p>
          <a:p>
            <a:endParaRPr lang="en-US" dirty="0" smtClean="0">
              <a:solidFill>
                <a:srgbClr val="003300"/>
              </a:solidFill>
            </a:endParaRPr>
          </a:p>
          <a:p>
            <a:endParaRPr lang="en-US" dirty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3300"/>
                </a:solidFill>
              </a:rPr>
              <a:t>  Similar </a:t>
            </a:r>
            <a:r>
              <a:rPr lang="en-US" dirty="0">
                <a:solidFill>
                  <a:srgbClr val="003300"/>
                </a:solidFill>
              </a:rPr>
              <a:t>as the precipitation, a change around 1970</a:t>
            </a:r>
          </a:p>
          <a:p>
            <a:endParaRPr lang="en-US" sz="800" dirty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3300"/>
                </a:solidFill>
              </a:rPr>
              <a:t> Before 1970: 1287 mm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3300"/>
                </a:solidFill>
              </a:rPr>
              <a:t> After 1970:    1065 mm </a:t>
            </a:r>
          </a:p>
          <a:p>
            <a:endParaRPr lang="en-US" sz="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>
                <a:solidFill>
                  <a:srgbClr val="003300"/>
                </a:solidFill>
              </a:rPr>
              <a:t> Decrease of 17%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250825" y="6535738"/>
            <a:ext cx="7416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Data derived from Governmental Hydrological Service Guinea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6372225" y="1125538"/>
            <a:ext cx="259238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en-US" sz="1500" b="1">
                <a:solidFill>
                  <a:srgbClr val="003300"/>
                </a:solidFill>
              </a:rPr>
              <a:t>Red: </a:t>
            </a:r>
            <a:r>
              <a:rPr lang="en-US" sz="1500">
                <a:solidFill>
                  <a:srgbClr val="003300"/>
                </a:solidFill>
              </a:rPr>
              <a:t>Calculated discharges</a:t>
            </a:r>
          </a:p>
          <a:p>
            <a:pPr>
              <a:spcAft>
                <a:spcPts val="400"/>
              </a:spcAft>
            </a:pPr>
            <a:endParaRPr lang="en-US" sz="1500">
              <a:solidFill>
                <a:srgbClr val="0033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500" b="1">
                <a:solidFill>
                  <a:srgbClr val="003300"/>
                </a:solidFill>
              </a:rPr>
              <a:t>Green: </a:t>
            </a:r>
            <a:r>
              <a:rPr lang="en-US" sz="1500">
                <a:solidFill>
                  <a:srgbClr val="003300"/>
                </a:solidFill>
              </a:rPr>
              <a:t>Calculated and measured discharges</a:t>
            </a:r>
          </a:p>
          <a:p>
            <a:pPr>
              <a:spcAft>
                <a:spcPts val="400"/>
              </a:spcAft>
            </a:pPr>
            <a:endParaRPr lang="en-US" sz="1500">
              <a:solidFill>
                <a:srgbClr val="0033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500" b="1">
                <a:solidFill>
                  <a:srgbClr val="003300"/>
                </a:solidFill>
              </a:rPr>
              <a:t>Blue: </a:t>
            </a:r>
            <a:r>
              <a:rPr lang="en-US" sz="1500">
                <a:solidFill>
                  <a:srgbClr val="003300"/>
                </a:solidFill>
              </a:rPr>
              <a:t>Measured discharges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trends 1970-2001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980728"/>
            <a:ext cx="80041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592" y="4509120"/>
            <a:ext cx="741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3300"/>
                </a:solidFill>
              </a:rPr>
              <a:t>  No </a:t>
            </a:r>
            <a:r>
              <a:rPr lang="en-US" dirty="0">
                <a:solidFill>
                  <a:srgbClr val="003300"/>
                </a:solidFill>
              </a:rPr>
              <a:t>long term trends in precipitation and in </a:t>
            </a:r>
            <a:r>
              <a:rPr lang="en-US" dirty="0" smtClean="0">
                <a:solidFill>
                  <a:srgbClr val="003300"/>
                </a:solidFill>
              </a:rPr>
              <a:t>discharge.</a:t>
            </a:r>
            <a:br>
              <a:rPr lang="en-US" dirty="0" smtClean="0">
                <a:solidFill>
                  <a:srgbClr val="003300"/>
                </a:solidFill>
              </a:rPr>
            </a:br>
            <a:endParaRPr lang="en-US" dirty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3300"/>
                </a:solidFill>
              </a:rPr>
              <a:t>  The </a:t>
            </a:r>
            <a:r>
              <a:rPr lang="en-US" dirty="0">
                <a:solidFill>
                  <a:srgbClr val="003300"/>
                </a:solidFill>
              </a:rPr>
              <a:t>annual variation of </a:t>
            </a:r>
            <a:r>
              <a:rPr lang="en-US" dirty="0" smtClean="0">
                <a:solidFill>
                  <a:srgbClr val="003300"/>
                </a:solidFill>
              </a:rPr>
              <a:t>discharge </a:t>
            </a:r>
            <a:r>
              <a:rPr lang="en-US" dirty="0">
                <a:solidFill>
                  <a:srgbClr val="003300"/>
                </a:solidFill>
              </a:rPr>
              <a:t>can only be partly explained </a:t>
            </a:r>
            <a:r>
              <a:rPr lang="en-US" dirty="0" smtClean="0">
                <a:solidFill>
                  <a:srgbClr val="003300"/>
                </a:solidFill>
              </a:rPr>
              <a:t>by</a:t>
            </a:r>
            <a:br>
              <a:rPr lang="en-US" dirty="0" smtClean="0">
                <a:solidFill>
                  <a:srgbClr val="003300"/>
                </a:solidFill>
              </a:rPr>
            </a:br>
            <a:r>
              <a:rPr lang="en-US" dirty="0" smtClean="0">
                <a:solidFill>
                  <a:srgbClr val="003300"/>
                </a:solidFill>
              </a:rPr>
              <a:t>    </a:t>
            </a:r>
            <a:r>
              <a:rPr lang="en-US" dirty="0">
                <a:solidFill>
                  <a:srgbClr val="003300"/>
                </a:solidFill>
              </a:rPr>
              <a:t>the variation in precipitation, the influence of land use in unclear.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55650" y="-100013"/>
            <a:ext cx="8229600" cy="1143001"/>
          </a:xfrm>
        </p:spPr>
        <p:txBody>
          <a:bodyPr/>
          <a:lstStyle/>
          <a:p>
            <a:r>
              <a:rPr lang="en-US" smtClean="0"/>
              <a:t>Dry season 1970-2001</a:t>
            </a:r>
          </a:p>
        </p:txBody>
      </p:sp>
      <p:sp>
        <p:nvSpPr>
          <p:cNvPr id="174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2195736" y="3645024"/>
            <a:ext cx="4391025" cy="792039"/>
          </a:xfrm>
          <a:ln>
            <a:solidFill>
              <a:srgbClr val="003300"/>
            </a:solidFill>
          </a:ln>
        </p:spPr>
        <p:txBody>
          <a:bodyPr/>
          <a:lstStyle/>
          <a:p>
            <a:pPr algn="ctr"/>
            <a:r>
              <a:rPr lang="en-US" sz="1800" b="0" dirty="0" smtClean="0"/>
              <a:t>Discharge of the dry season (Jan-May) </a:t>
            </a:r>
          </a:p>
          <a:p>
            <a:pPr algn="ctr"/>
            <a:r>
              <a:rPr lang="en-US" sz="1800" b="0" dirty="0" smtClean="0"/>
              <a:t>Annual </a:t>
            </a:r>
            <a:r>
              <a:rPr lang="en-US" sz="1800" b="0" dirty="0" smtClean="0"/>
              <a:t>precipitation of the year before</a:t>
            </a:r>
          </a:p>
        </p:txBody>
      </p:sp>
      <p:sp>
        <p:nvSpPr>
          <p:cNvPr id="17412" name="TextBox 14"/>
          <p:cNvSpPr txBox="1">
            <a:spLocks noChangeArrowheads="1"/>
          </p:cNvSpPr>
          <p:nvPr/>
        </p:nvSpPr>
        <p:spPr bwMode="auto">
          <a:xfrm>
            <a:off x="683568" y="4941168"/>
            <a:ext cx="8064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3300"/>
                </a:solidFill>
              </a:rPr>
              <a:t>  The </a:t>
            </a:r>
            <a:r>
              <a:rPr lang="en-US" dirty="0" smtClean="0">
                <a:solidFill>
                  <a:srgbClr val="003300"/>
                </a:solidFill>
              </a:rPr>
              <a:t>dry season discharge (Jan.-May) decreased </a:t>
            </a:r>
            <a:r>
              <a:rPr lang="en-US" dirty="0" smtClean="0">
                <a:solidFill>
                  <a:srgbClr val="003300"/>
                </a:solidFill>
              </a:rPr>
              <a:t>exponentially.</a:t>
            </a:r>
            <a:br>
              <a:rPr lang="en-US" dirty="0" smtClean="0">
                <a:solidFill>
                  <a:srgbClr val="003300"/>
                </a:solidFill>
              </a:rPr>
            </a:br>
            <a:endParaRPr lang="en-US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3300"/>
                </a:solidFill>
              </a:rPr>
              <a:t>  No link between the precipitation and the discharge is found. 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893763"/>
            <a:ext cx="73580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(I)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467544" y="1052513"/>
            <a:ext cx="8316912" cy="5400675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A </a:t>
            </a:r>
            <a:r>
              <a:rPr lang="en-US" sz="2400" dirty="0" smtClean="0"/>
              <a:t>strong reduction in annual precipitation took place around 1970 (-13%), which resulted in a discharge decrease of 17% after </a:t>
            </a:r>
            <a:r>
              <a:rPr lang="en-US" sz="2400" dirty="0" smtClean="0"/>
              <a:t>1970.</a:t>
            </a:r>
            <a:endParaRPr lang="en-US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In the period 1970-2001 no significant trends are found in the annual precipitation and in the annual </a:t>
            </a:r>
            <a:r>
              <a:rPr lang="en-US" sz="2400" dirty="0" smtClean="0"/>
              <a:t>discharge.</a:t>
            </a:r>
            <a:endParaRPr lang="en-US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The discharge during the dry season declined between 1970-2001, the explanations are currently unknown.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The frequency of complete dry out of the river started and increased after </a:t>
            </a:r>
            <a:r>
              <a:rPr lang="en-US" sz="2400" dirty="0" smtClean="0"/>
              <a:t>1970.</a:t>
            </a:r>
            <a:endParaRPr lang="en-US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ychedelika">
  <a:themeElements>
    <a:clrScheme name="Psychedeli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ychedeli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sychedeli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chedeli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chedeli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chedeli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chedeli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chedeli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chedeli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chedeli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chedeli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chedeli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chedeli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chedeli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</TotalTime>
  <Words>387</Words>
  <Application>Microsoft Office PowerPoint</Application>
  <PresentationFormat>On-screen Show (4:3)</PresentationFormat>
  <Paragraphs>72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Psychedelika</vt:lpstr>
      <vt:lpstr>Microsoft Office PowerPoint 97-2003 Presentation</vt:lpstr>
      <vt:lpstr>hydrological trends in small watersheds in the fouta djallon highlands  </vt:lpstr>
      <vt:lpstr>Slide 2</vt:lpstr>
      <vt:lpstr>Slide 3</vt:lpstr>
      <vt:lpstr>Introduction </vt:lpstr>
      <vt:lpstr> Annual precipitation</vt:lpstr>
      <vt:lpstr>Annual discharge</vt:lpstr>
      <vt:lpstr>Annual trends 1970-2001</vt:lpstr>
      <vt:lpstr>Dry season 1970-2001</vt:lpstr>
      <vt:lpstr>Take home messages (I)</vt:lpstr>
      <vt:lpstr>Take home messages (II)</vt:lpstr>
      <vt:lpstr>Slide 11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ceci</dc:creator>
  <cp:lastModifiedBy>meeting</cp:lastModifiedBy>
  <cp:revision>314</cp:revision>
  <dcterms:created xsi:type="dcterms:W3CDTF">2004-10-13T11:12:13Z</dcterms:created>
  <dcterms:modified xsi:type="dcterms:W3CDTF">2012-12-02T19:10:47Z</dcterms:modified>
</cp:coreProperties>
</file>