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7" r:id="rId6"/>
    <p:sldId id="264" r:id="rId7"/>
    <p:sldId id="265" r:id="rId8"/>
    <p:sldId id="266" r:id="rId9"/>
    <p:sldId id="262" r:id="rId10"/>
    <p:sldId id="263" r:id="rId11"/>
    <p:sldId id="261" r:id="rId12"/>
    <p:sldId id="269" r:id="rId13"/>
    <p:sldId id="276" r:id="rId14"/>
    <p:sldId id="277" r:id="rId15"/>
    <p:sldId id="278" r:id="rId16"/>
    <p:sldId id="280" r:id="rId17"/>
    <p:sldId id="282" r:id="rId18"/>
    <p:sldId id="283" r:id="rId19"/>
    <p:sldId id="272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ppaz" initials="" lastIdx="0" clrIdx="0"/>
  <p:cmAuthor id="2" name="Mauro" initials="mb" lastIdx="1" clrIdx="1">
    <p:extLst>
      <p:ext uri="{19B8F6BF-5375-455C-9EA6-DF929625EA0E}">
        <p15:presenceInfo xmlns:p15="http://schemas.microsoft.com/office/powerpoint/2012/main" userId="Mau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82" autoAdjust="0"/>
    <p:restoredTop sz="84162" autoAdjust="0"/>
  </p:normalViewPr>
  <p:slideViewPr>
    <p:cSldViewPr snapToGrid="0">
      <p:cViewPr varScale="1">
        <p:scale>
          <a:sx n="58" d="100"/>
          <a:sy n="58" d="100"/>
        </p:scale>
        <p:origin x="732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375856203349188E-2"/>
          <c:y val="3.8811393435984887E-2"/>
          <c:w val="0.95875065690322858"/>
          <c:h val="0.747898989528563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'Statistica partecipanti'!$B$1</c:f>
              <c:strCache>
                <c:ptCount val="1"/>
                <c:pt idx="0">
                  <c:v>n. beneficiaries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'Statistica partecipanti'!$A$2:$A$71</c:f>
              <c:strCache>
                <c:ptCount val="70"/>
                <c:pt idx="0">
                  <c:v>Angola</c:v>
                </c:pt>
                <c:pt idx="1">
                  <c:v>Afghanistan</c:v>
                </c:pt>
                <c:pt idx="2">
                  <c:v>Argentina </c:v>
                </c:pt>
                <c:pt idx="3">
                  <c:v>Armenia</c:v>
                </c:pt>
                <c:pt idx="4">
                  <c:v>Australia</c:v>
                </c:pt>
                <c:pt idx="5">
                  <c:v>Azerbaijan</c:v>
                </c:pt>
                <c:pt idx="6">
                  <c:v>Bangladesh</c:v>
                </c:pt>
                <c:pt idx="7">
                  <c:v>Bhutan</c:v>
                </c:pt>
                <c:pt idx="8">
                  <c:v>Bolivia </c:v>
                </c:pt>
                <c:pt idx="9">
                  <c:v>Bulgaria</c:v>
                </c:pt>
                <c:pt idx="10">
                  <c:v>Brazil </c:v>
                </c:pt>
                <c:pt idx="11">
                  <c:v>Cambodia</c:v>
                </c:pt>
                <c:pt idx="12">
                  <c:v>Cape Verde</c:v>
                </c:pt>
                <c:pt idx="13">
                  <c:v>Chile </c:v>
                </c:pt>
                <c:pt idx="14">
                  <c:v>China</c:v>
                </c:pt>
                <c:pt idx="15">
                  <c:v>Colombia</c:v>
                </c:pt>
                <c:pt idx="16">
                  <c:v>Costa Rica</c:v>
                </c:pt>
                <c:pt idx="17">
                  <c:v>Cuba</c:v>
                </c:pt>
                <c:pt idx="18">
                  <c:v>Dominican Republic</c:v>
                </c:pt>
                <c:pt idx="19">
                  <c:v>Ecuador</c:v>
                </c:pt>
                <c:pt idx="20">
                  <c:v>Egypt</c:v>
                </c:pt>
                <c:pt idx="21">
                  <c:v>Ethiopia</c:v>
                </c:pt>
                <c:pt idx="22">
                  <c:v>France</c:v>
                </c:pt>
                <c:pt idx="23">
                  <c:v>Georgia</c:v>
                </c:pt>
                <c:pt idx="24">
                  <c:v>Ghana</c:v>
                </c:pt>
                <c:pt idx="25">
                  <c:v>Greece</c:v>
                </c:pt>
                <c:pt idx="26">
                  <c:v>Guatemala</c:v>
                </c:pt>
                <c:pt idx="27">
                  <c:v>Guyana</c:v>
                </c:pt>
                <c:pt idx="28">
                  <c:v>India</c:v>
                </c:pt>
                <c:pt idx="29">
                  <c:v>Indonesia</c:v>
                </c:pt>
                <c:pt idx="30">
                  <c:v>Iran</c:v>
                </c:pt>
                <c:pt idx="31">
                  <c:v>Italy</c:v>
                </c:pt>
                <c:pt idx="32">
                  <c:v>Ivory Cost</c:v>
                </c:pt>
                <c:pt idx="33">
                  <c:v>Jamaica</c:v>
                </c:pt>
                <c:pt idx="34">
                  <c:v>Kazakhstan</c:v>
                </c:pt>
                <c:pt idx="35">
                  <c:v>Kyrgyzstan</c:v>
                </c:pt>
                <c:pt idx="36">
                  <c:v>Laos</c:v>
                </c:pt>
                <c:pt idx="37">
                  <c:v>Lebanon</c:v>
                </c:pt>
                <c:pt idx="38">
                  <c:v>Lesotho</c:v>
                </c:pt>
                <c:pt idx="39">
                  <c:v>Madagascar </c:v>
                </c:pt>
                <c:pt idx="40">
                  <c:v>Malaysia</c:v>
                </c:pt>
                <c:pt idx="41">
                  <c:v>Malawi</c:v>
                </c:pt>
                <c:pt idx="42">
                  <c:v>Mongolia</c:v>
                </c:pt>
                <c:pt idx="43">
                  <c:v>Myanmar</c:v>
                </c:pt>
                <c:pt idx="44">
                  <c:v>Nepal</c:v>
                </c:pt>
                <c:pt idx="45">
                  <c:v>Netherlands</c:v>
                </c:pt>
                <c:pt idx="46">
                  <c:v>Nigeria</c:v>
                </c:pt>
                <c:pt idx="47">
                  <c:v>Panama</c:v>
                </c:pt>
                <c:pt idx="48">
                  <c:v>Pakistan</c:v>
                </c:pt>
                <c:pt idx="49">
                  <c:v>Perù</c:v>
                </c:pt>
                <c:pt idx="50">
                  <c:v>Philippines</c:v>
                </c:pt>
                <c:pt idx="51">
                  <c:v>Poland</c:v>
                </c:pt>
                <c:pt idx="52">
                  <c:v>Romania</c:v>
                </c:pt>
                <c:pt idx="53">
                  <c:v>Russia (Altai Republic)</c:v>
                </c:pt>
                <c:pt idx="54">
                  <c:v>Rwanda</c:v>
                </c:pt>
                <c:pt idx="55">
                  <c:v>Spain</c:v>
                </c:pt>
                <c:pt idx="56">
                  <c:v>Sri Lanka</c:v>
                </c:pt>
                <c:pt idx="57">
                  <c:v>Switzerland</c:v>
                </c:pt>
                <c:pt idx="58">
                  <c:v>Syria</c:v>
                </c:pt>
                <c:pt idx="59">
                  <c:v>Tajikistan</c:v>
                </c:pt>
                <c:pt idx="60">
                  <c:v>Thailand</c:v>
                </c:pt>
                <c:pt idx="61">
                  <c:v>Turkey</c:v>
                </c:pt>
                <c:pt idx="62">
                  <c:v>Uganda</c:v>
                </c:pt>
                <c:pt idx="63">
                  <c:v>Ukraine </c:v>
                </c:pt>
                <c:pt idx="64">
                  <c:v>USA</c:v>
                </c:pt>
                <c:pt idx="65">
                  <c:v>Uzbekistan</c:v>
                </c:pt>
                <c:pt idx="66">
                  <c:v>Venezuela</c:v>
                </c:pt>
                <c:pt idx="67">
                  <c:v>Vietnam</c:v>
                </c:pt>
                <c:pt idx="68">
                  <c:v>Yemen</c:v>
                </c:pt>
                <c:pt idx="69">
                  <c:v>Zambia</c:v>
                </c:pt>
              </c:strCache>
            </c:strRef>
          </c:cat>
          <c:val>
            <c:numRef>
              <c:f>'Statistica partecipanti'!$B$2:$B$71</c:f>
              <c:numCache>
                <c:formatCode>General</c:formatCode>
                <c:ptCount val="70"/>
                <c:pt idx="0">
                  <c:v>1</c:v>
                </c:pt>
                <c:pt idx="1">
                  <c:v>3</c:v>
                </c:pt>
                <c:pt idx="2">
                  <c:v>8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5</c:v>
                </c:pt>
                <c:pt idx="7">
                  <c:v>3</c:v>
                </c:pt>
                <c:pt idx="8">
                  <c:v>4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5</c:v>
                </c:pt>
                <c:pt idx="14">
                  <c:v>4</c:v>
                </c:pt>
                <c:pt idx="15">
                  <c:v>7</c:v>
                </c:pt>
                <c:pt idx="16">
                  <c:v>3</c:v>
                </c:pt>
                <c:pt idx="17">
                  <c:v>1</c:v>
                </c:pt>
                <c:pt idx="18">
                  <c:v>1</c:v>
                </c:pt>
                <c:pt idx="19">
                  <c:v>6</c:v>
                </c:pt>
                <c:pt idx="20">
                  <c:v>1</c:v>
                </c:pt>
                <c:pt idx="21">
                  <c:v>5</c:v>
                </c:pt>
                <c:pt idx="22">
                  <c:v>1</c:v>
                </c:pt>
                <c:pt idx="23">
                  <c:v>2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17</c:v>
                </c:pt>
                <c:pt idx="29">
                  <c:v>2</c:v>
                </c:pt>
                <c:pt idx="30">
                  <c:v>9</c:v>
                </c:pt>
                <c:pt idx="31">
                  <c:v>15</c:v>
                </c:pt>
                <c:pt idx="32">
                  <c:v>1</c:v>
                </c:pt>
                <c:pt idx="33">
                  <c:v>2</c:v>
                </c:pt>
                <c:pt idx="34">
                  <c:v>1</c:v>
                </c:pt>
                <c:pt idx="35">
                  <c:v>10</c:v>
                </c:pt>
                <c:pt idx="36">
                  <c:v>1</c:v>
                </c:pt>
                <c:pt idx="37">
                  <c:v>4</c:v>
                </c:pt>
                <c:pt idx="38">
                  <c:v>2</c:v>
                </c:pt>
                <c:pt idx="39">
                  <c:v>2</c:v>
                </c:pt>
                <c:pt idx="40">
                  <c:v>1</c:v>
                </c:pt>
                <c:pt idx="41">
                  <c:v>3</c:v>
                </c:pt>
                <c:pt idx="42">
                  <c:v>3</c:v>
                </c:pt>
                <c:pt idx="43">
                  <c:v>4</c:v>
                </c:pt>
                <c:pt idx="44">
                  <c:v>24</c:v>
                </c:pt>
                <c:pt idx="45">
                  <c:v>2</c:v>
                </c:pt>
                <c:pt idx="46">
                  <c:v>1</c:v>
                </c:pt>
                <c:pt idx="47">
                  <c:v>1</c:v>
                </c:pt>
                <c:pt idx="48">
                  <c:v>12</c:v>
                </c:pt>
                <c:pt idx="49">
                  <c:v>18</c:v>
                </c:pt>
                <c:pt idx="50">
                  <c:v>2</c:v>
                </c:pt>
                <c:pt idx="51">
                  <c:v>1</c:v>
                </c:pt>
                <c:pt idx="52">
                  <c:v>5</c:v>
                </c:pt>
                <c:pt idx="53">
                  <c:v>1</c:v>
                </c:pt>
                <c:pt idx="54">
                  <c:v>2</c:v>
                </c:pt>
                <c:pt idx="55">
                  <c:v>2</c:v>
                </c:pt>
                <c:pt idx="56">
                  <c:v>1</c:v>
                </c:pt>
                <c:pt idx="57">
                  <c:v>4</c:v>
                </c:pt>
                <c:pt idx="58">
                  <c:v>1</c:v>
                </c:pt>
                <c:pt idx="59">
                  <c:v>6</c:v>
                </c:pt>
                <c:pt idx="60">
                  <c:v>3</c:v>
                </c:pt>
                <c:pt idx="61">
                  <c:v>4</c:v>
                </c:pt>
                <c:pt idx="62">
                  <c:v>3</c:v>
                </c:pt>
                <c:pt idx="63">
                  <c:v>1</c:v>
                </c:pt>
                <c:pt idx="64">
                  <c:v>1</c:v>
                </c:pt>
                <c:pt idx="65">
                  <c:v>2</c:v>
                </c:pt>
                <c:pt idx="66">
                  <c:v>3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2E-4EFC-B091-423D992623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66104"/>
        <c:axId val="303589464"/>
      </c:barChart>
      <c:catAx>
        <c:axId val="5466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3589464"/>
        <c:crosses val="autoZero"/>
        <c:auto val="1"/>
        <c:lblAlgn val="ctr"/>
        <c:lblOffset val="100"/>
        <c:noMultiLvlLbl val="0"/>
      </c:catAx>
      <c:valAx>
        <c:axId val="303589464"/>
        <c:scaling>
          <c:orientation val="minMax"/>
          <c:max val="2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466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'Statistica partecipanti'!$E$1</c:f>
              <c:strCache>
                <c:ptCount val="1"/>
                <c:pt idx="0">
                  <c:v>n. teachers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'Statistica partecipanti'!$D$2:$D$19</c:f>
              <c:strCache>
                <c:ptCount val="18"/>
                <c:pt idx="0">
                  <c:v>Argentina</c:v>
                </c:pt>
                <c:pt idx="1">
                  <c:v>Austria</c:v>
                </c:pt>
                <c:pt idx="2">
                  <c:v>Canada</c:v>
                </c:pt>
                <c:pt idx="3">
                  <c:v>Chile</c:v>
                </c:pt>
                <c:pt idx="4">
                  <c:v>Ecuador</c:v>
                </c:pt>
                <c:pt idx="5">
                  <c:v>Finland</c:v>
                </c:pt>
                <c:pt idx="6">
                  <c:v>France</c:v>
                </c:pt>
                <c:pt idx="7">
                  <c:v>Germany</c:v>
                </c:pt>
                <c:pt idx="8">
                  <c:v>India</c:v>
                </c:pt>
                <c:pt idx="9">
                  <c:v>Italy</c:v>
                </c:pt>
                <c:pt idx="10">
                  <c:v>Malta</c:v>
                </c:pt>
                <c:pt idx="11">
                  <c:v>Nepal</c:v>
                </c:pt>
                <c:pt idx="12">
                  <c:v>Netherlands</c:v>
                </c:pt>
                <c:pt idx="13">
                  <c:v>Poland</c:v>
                </c:pt>
                <c:pt idx="14">
                  <c:v>Russian Federation</c:v>
                </c:pt>
                <c:pt idx="15">
                  <c:v>Switzerland</c:v>
                </c:pt>
                <c:pt idx="16">
                  <c:v>Uganda</c:v>
                </c:pt>
                <c:pt idx="17">
                  <c:v>UK</c:v>
                </c:pt>
              </c:strCache>
            </c:strRef>
          </c:cat>
          <c:val>
            <c:numRef>
              <c:f>'Statistica partecipanti'!$E$2:$E$19</c:f>
              <c:numCache>
                <c:formatCode>General</c:formatCode>
                <c:ptCount val="18"/>
                <c:pt idx="0">
                  <c:v>1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36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2</c:v>
                </c:pt>
                <c:pt idx="14">
                  <c:v>2</c:v>
                </c:pt>
                <c:pt idx="15">
                  <c:v>8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0C-4C4B-8A9F-B833A93D4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3097336"/>
        <c:axId val="303197248"/>
      </c:barChart>
      <c:catAx>
        <c:axId val="303097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3197248"/>
        <c:crosses val="autoZero"/>
        <c:auto val="1"/>
        <c:lblAlgn val="ctr"/>
        <c:lblOffset val="100"/>
        <c:noMultiLvlLbl val="0"/>
      </c:catAx>
      <c:valAx>
        <c:axId val="303197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3097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0B014-091A-4B69-94DA-51A453BB9163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2E880-5C4E-45EA-B5A9-FDDD22D107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977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 smtClean="0"/>
              <a:t>Ladies and gentlemen, </a:t>
            </a:r>
            <a:r>
              <a:rPr lang="it-IT" baseline="0" dirty="0" err="1" smtClean="0"/>
              <a:t>thanks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lot</a:t>
            </a:r>
            <a:r>
              <a:rPr lang="it-IT" baseline="0" dirty="0" smtClean="0"/>
              <a:t> for the </a:t>
            </a:r>
            <a:r>
              <a:rPr lang="it-IT" baseline="0" dirty="0" err="1" smtClean="0"/>
              <a:t>kind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invitation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participate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side </a:t>
            </a:r>
            <a:r>
              <a:rPr lang="it-IT" baseline="0" dirty="0" err="1" smtClean="0"/>
              <a:t>event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concerning</a:t>
            </a:r>
            <a:r>
              <a:rPr lang="it-IT" baseline="0" dirty="0" smtClean="0"/>
              <a:t> Mountain </a:t>
            </a:r>
            <a:r>
              <a:rPr lang="it-IT" baseline="0" dirty="0" err="1" smtClean="0"/>
              <a:t>Education</a:t>
            </a:r>
            <a:r>
              <a:rPr lang="it-IT" baseline="0" dirty="0" smtClean="0"/>
              <a:t>. My </a:t>
            </a:r>
            <a:r>
              <a:rPr lang="it-IT" baseline="0" dirty="0" err="1" smtClean="0"/>
              <a:t>name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Michele Freppaz, and </a:t>
            </a:r>
            <a:r>
              <a:rPr lang="it-IT" baseline="0" dirty="0" err="1" smtClean="0"/>
              <a:t>I’m</a:t>
            </a:r>
            <a:r>
              <a:rPr lang="it-IT" baseline="0" dirty="0" smtClean="0"/>
              <a:t> professor in mountain </a:t>
            </a:r>
            <a:r>
              <a:rPr lang="it-IT" baseline="0" dirty="0" err="1" smtClean="0"/>
              <a:t>soil</a:t>
            </a:r>
            <a:r>
              <a:rPr lang="it-IT" baseline="0" dirty="0" smtClean="0"/>
              <a:t> science and </a:t>
            </a:r>
            <a:r>
              <a:rPr lang="it-IT" baseline="0" dirty="0" err="1" smtClean="0"/>
              <a:t>snow</a:t>
            </a:r>
            <a:r>
              <a:rPr lang="it-IT" baseline="0" dirty="0" smtClean="0"/>
              <a:t> science </a:t>
            </a:r>
            <a:r>
              <a:rPr lang="it-IT" baseline="0" dirty="0" err="1" smtClean="0"/>
              <a:t>at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University</a:t>
            </a:r>
            <a:r>
              <a:rPr lang="it-IT" baseline="0" dirty="0" smtClean="0"/>
              <a:t> of Torino, NW </a:t>
            </a:r>
            <a:r>
              <a:rPr lang="it-IT" baseline="0" dirty="0" err="1" smtClean="0"/>
              <a:t>Italy</a:t>
            </a:r>
            <a:r>
              <a:rPr lang="it-IT" baseline="0" dirty="0" smtClean="0"/>
              <a:t>. In </a:t>
            </a:r>
            <a:r>
              <a:rPr lang="it-IT" baseline="0" dirty="0" err="1" smtClean="0"/>
              <a:t>my</a:t>
            </a:r>
            <a:r>
              <a:rPr lang="it-IT" baseline="0" dirty="0" smtClean="0"/>
              <a:t> talk </a:t>
            </a:r>
            <a:r>
              <a:rPr lang="it-IT" baseline="0" dirty="0" err="1" smtClean="0"/>
              <a:t>I’d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like</a:t>
            </a:r>
            <a:r>
              <a:rPr lang="it-IT" baseline="0" dirty="0" smtClean="0"/>
              <a:t> to share with </a:t>
            </a:r>
            <a:r>
              <a:rPr lang="it-IT" baseline="0" dirty="0" err="1" smtClean="0"/>
              <a:t>you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experience</a:t>
            </a:r>
            <a:r>
              <a:rPr lang="it-IT" baseline="0" dirty="0" smtClean="0"/>
              <a:t> of IPROMO - The  International Program for Mountain - in building </a:t>
            </a:r>
            <a:r>
              <a:rPr lang="it-IT" baseline="0" dirty="0" err="1" smtClean="0"/>
              <a:t>capacity</a:t>
            </a:r>
            <a:r>
              <a:rPr lang="it-IT" baseline="0" dirty="0" smtClean="0"/>
              <a:t> for </a:t>
            </a:r>
            <a:r>
              <a:rPr lang="it-IT" baseline="0" dirty="0" err="1" smtClean="0"/>
              <a:t>mountains</a:t>
            </a:r>
            <a:r>
              <a:rPr lang="it-IT" baseline="0" dirty="0" smtClean="0"/>
              <a:t>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E880-5C4E-45EA-B5A9-FDDD22D1077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3338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</a:t>
            </a:r>
            <a:r>
              <a:rPr lang="it-IT" baseline="0" dirty="0" smtClean="0"/>
              <a:t> 10 </a:t>
            </a:r>
            <a:r>
              <a:rPr lang="it-IT" baseline="0" dirty="0" err="1" smtClean="0"/>
              <a:t>years</a:t>
            </a:r>
            <a:r>
              <a:rPr lang="it-IT" baseline="0" dirty="0" smtClean="0"/>
              <a:t> 80 </a:t>
            </a:r>
            <a:r>
              <a:rPr lang="it-IT" baseline="0" dirty="0" err="1" smtClean="0"/>
              <a:t>teachers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have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involved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coming</a:t>
            </a:r>
            <a:r>
              <a:rPr lang="it-IT" baseline="0" dirty="0" smtClean="0"/>
              <a:t> from 16 </a:t>
            </a:r>
            <a:r>
              <a:rPr lang="it-IT" baseline="0" dirty="0" err="1" smtClean="0"/>
              <a:t>different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countries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different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institutions</a:t>
            </a:r>
            <a:r>
              <a:rPr lang="it-IT" baseline="0" dirty="0" smtClean="0"/>
              <a:t>, of </a:t>
            </a:r>
            <a:r>
              <a:rPr lang="it-IT" baseline="0" dirty="0" err="1" smtClean="0"/>
              <a:t>course</a:t>
            </a:r>
            <a:r>
              <a:rPr lang="it-IT" baseline="0" dirty="0" smtClean="0"/>
              <a:t> from the </a:t>
            </a:r>
            <a:r>
              <a:rPr lang="it-IT" baseline="0" dirty="0" err="1" smtClean="0"/>
              <a:t>University</a:t>
            </a:r>
            <a:r>
              <a:rPr lang="it-IT" baseline="0" dirty="0" smtClean="0"/>
              <a:t> of Torino, </a:t>
            </a:r>
            <a:r>
              <a:rPr lang="it-IT" baseline="0" dirty="0" err="1" smtClean="0"/>
              <a:t>but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also</a:t>
            </a:r>
            <a:r>
              <a:rPr lang="it-IT" baseline="0" dirty="0" smtClean="0"/>
              <a:t> from </a:t>
            </a:r>
            <a:r>
              <a:rPr lang="it-IT" baseline="0" dirty="0" err="1" smtClean="0"/>
              <a:t>other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universities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resercg</a:t>
            </a:r>
            <a:r>
              <a:rPr lang="it-IT" baseline="0" dirty="0" smtClean="0"/>
              <a:t> centres.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E880-5C4E-45EA-B5A9-FDDD22D1077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869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After</a:t>
            </a:r>
            <a:r>
              <a:rPr lang="it-IT" dirty="0" smtClean="0"/>
              <a:t> 10 </a:t>
            </a:r>
            <a:r>
              <a:rPr lang="it-IT" dirty="0" err="1" smtClean="0"/>
              <a:t>years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it’s</a:t>
            </a:r>
            <a:r>
              <a:rPr lang="it-IT" baseline="0" dirty="0" smtClean="0"/>
              <a:t> time to </a:t>
            </a:r>
            <a:r>
              <a:rPr lang="it-IT" baseline="0" dirty="0" err="1" smtClean="0"/>
              <a:t>make</a:t>
            </a:r>
            <a:r>
              <a:rPr lang="it-IT" baseline="0" dirty="0" smtClean="0"/>
              <a:t> an </a:t>
            </a:r>
            <a:r>
              <a:rPr lang="it-IT" baseline="0" dirty="0" err="1" smtClean="0"/>
              <a:t>assessment</a:t>
            </a:r>
            <a:r>
              <a:rPr lang="it-IT" baseline="0" dirty="0" smtClean="0"/>
              <a:t>, a budget of </a:t>
            </a:r>
            <a:r>
              <a:rPr lang="it-IT" baseline="0" dirty="0" err="1" smtClean="0"/>
              <a:t>our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activities</a:t>
            </a:r>
            <a:r>
              <a:rPr lang="it-IT" baseline="0" dirty="0" smtClean="0"/>
              <a:t>. A </a:t>
            </a:r>
            <a:r>
              <a:rPr lang="it-IT" baseline="0" dirty="0" err="1" smtClean="0"/>
              <a:t>questionnaire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sent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all</a:t>
            </a:r>
            <a:r>
              <a:rPr lang="it-IT" baseline="0" dirty="0" smtClean="0"/>
              <a:t> the IPROMO </a:t>
            </a:r>
            <a:r>
              <a:rPr lang="it-IT" baseline="0" dirty="0" err="1" smtClean="0"/>
              <a:t>participants</a:t>
            </a:r>
            <a:r>
              <a:rPr lang="it-IT" baseline="0" dirty="0" smtClean="0"/>
              <a:t>. 78 </a:t>
            </a:r>
            <a:r>
              <a:rPr lang="it-IT" baseline="0" dirty="0" err="1" smtClean="0"/>
              <a:t>participants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filled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questionnaire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mainly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form</a:t>
            </a:r>
            <a:r>
              <a:rPr lang="it-IT" baseline="0" dirty="0" smtClean="0"/>
              <a:t> Southern Asia and South America,  </a:t>
            </a:r>
            <a:r>
              <a:rPr lang="it-IT" baseline="0" dirty="0" err="1" smtClean="0"/>
              <a:t>most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them</a:t>
            </a:r>
            <a:r>
              <a:rPr lang="it-IT" baseline="0" dirty="0" smtClean="0"/>
              <a:t> with an </a:t>
            </a:r>
            <a:r>
              <a:rPr lang="it-IT" baseline="0" dirty="0" err="1" smtClean="0"/>
              <a:t>average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ranging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between</a:t>
            </a:r>
            <a:r>
              <a:rPr lang="it-IT" baseline="0" dirty="0" smtClean="0"/>
              <a:t> 30 and 35 </a:t>
            </a:r>
            <a:r>
              <a:rPr lang="it-IT" baseline="0" dirty="0" err="1" smtClean="0"/>
              <a:t>years</a:t>
            </a:r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E880-5C4E-45EA-B5A9-FDDD22D1077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0818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While</a:t>
            </a:r>
            <a:r>
              <a:rPr lang="it-IT" baseline="0" dirty="0" smtClean="0"/>
              <a:t> more </a:t>
            </a:r>
            <a:r>
              <a:rPr lang="it-IT" baseline="0" dirty="0" err="1" smtClean="0"/>
              <a:t>than</a:t>
            </a:r>
            <a:r>
              <a:rPr lang="it-IT" baseline="0" dirty="0" smtClean="0"/>
              <a:t> 80% are </a:t>
            </a:r>
            <a:r>
              <a:rPr lang="it-IT" baseline="0" dirty="0" err="1" smtClean="0"/>
              <a:t>still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contact</a:t>
            </a:r>
            <a:r>
              <a:rPr lang="it-IT" baseline="0" dirty="0" smtClean="0"/>
              <a:t> with </a:t>
            </a:r>
            <a:r>
              <a:rPr lang="it-IT" baseline="0" dirty="0" err="1" smtClean="0"/>
              <a:t>other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participants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revealing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importance</a:t>
            </a:r>
            <a:r>
              <a:rPr lang="it-IT" baseline="0" dirty="0" smtClean="0"/>
              <a:t> of the </a:t>
            </a:r>
            <a:r>
              <a:rPr lang="it-IT" baseline="0" dirty="0" err="1" smtClean="0"/>
              <a:t>ever-expanding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virtual</a:t>
            </a:r>
            <a:r>
              <a:rPr lang="it-IT" baseline="0" dirty="0" smtClean="0"/>
              <a:t> network of IPROMO </a:t>
            </a:r>
            <a:r>
              <a:rPr lang="it-IT" baseline="0" dirty="0" err="1" smtClean="0"/>
              <a:t>alumni</a:t>
            </a:r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E880-5C4E-45EA-B5A9-FDDD22D1077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1316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E880-5C4E-45EA-B5A9-FDDD22D10774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203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As</a:t>
            </a:r>
            <a:r>
              <a:rPr lang="it-IT" baseline="0" dirty="0" smtClean="0"/>
              <a:t> I </a:t>
            </a:r>
            <a:r>
              <a:rPr lang="it-IT" baseline="0" dirty="0" err="1" smtClean="0"/>
              <a:t>mentioned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before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every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course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participants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organized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working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groups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which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develop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specific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subjects</a:t>
            </a:r>
            <a:r>
              <a:rPr lang="it-IT" baseline="0" dirty="0" smtClean="0"/>
              <a:t> under the </a:t>
            </a:r>
            <a:r>
              <a:rPr lang="it-IT" baseline="0" dirty="0" err="1" smtClean="0"/>
              <a:t>supervision</a:t>
            </a:r>
            <a:r>
              <a:rPr lang="it-IT" baseline="0" dirty="0" smtClean="0"/>
              <a:t> of the chairman. At the end of the </a:t>
            </a:r>
            <a:r>
              <a:rPr lang="it-IT" baseline="0" dirty="0" err="1" smtClean="0"/>
              <a:t>course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each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group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presents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their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activities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during</a:t>
            </a:r>
            <a:r>
              <a:rPr lang="it-IT" baseline="0" dirty="0" smtClean="0"/>
              <a:t> an </a:t>
            </a:r>
            <a:r>
              <a:rPr lang="it-IT" baseline="0" dirty="0" err="1" smtClean="0"/>
              <a:t>official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event</a:t>
            </a:r>
            <a:r>
              <a:rPr lang="it-IT" baseline="0" dirty="0" smtClean="0"/>
              <a:t>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E880-5C4E-45EA-B5A9-FDDD22D10774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1582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picture</a:t>
            </a:r>
            <a:r>
              <a:rPr lang="it-IT" baseline="0" dirty="0" smtClean="0"/>
              <a:t> of the IPROMO </a:t>
            </a:r>
            <a:r>
              <a:rPr lang="it-IT" baseline="0" dirty="0" err="1" smtClean="0"/>
              <a:t>class</a:t>
            </a:r>
            <a:r>
              <a:rPr lang="it-IT" baseline="0" dirty="0" smtClean="0"/>
              <a:t> in 2015, in the </a:t>
            </a:r>
            <a:r>
              <a:rPr lang="it-IT" baseline="0" dirty="0" err="1" smtClean="0"/>
              <a:t>Rectorate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Courtyard</a:t>
            </a:r>
            <a:r>
              <a:rPr lang="it-IT" baseline="0" dirty="0" smtClean="0"/>
              <a:t> of the </a:t>
            </a:r>
            <a:r>
              <a:rPr lang="it-IT" baseline="0" dirty="0" err="1" smtClean="0"/>
              <a:t>University</a:t>
            </a:r>
            <a:r>
              <a:rPr lang="it-IT" baseline="0" dirty="0" smtClean="0"/>
              <a:t> of Torino, </a:t>
            </a:r>
            <a:r>
              <a:rPr lang="it-IT" baseline="0" dirty="0" err="1" smtClean="0"/>
              <a:t>below</a:t>
            </a:r>
            <a:r>
              <a:rPr lang="it-IT" baseline="0" dirty="0" smtClean="0"/>
              <a:t> Minerva, </a:t>
            </a:r>
            <a:r>
              <a:rPr lang="it-IT" baseline="0" dirty="0" err="1" smtClean="0"/>
              <a:t>goddess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wisdom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knowledge</a:t>
            </a:r>
            <a:r>
              <a:rPr lang="it-IT" baseline="0" dirty="0" smtClean="0"/>
              <a:t>. I </a:t>
            </a:r>
            <a:r>
              <a:rPr lang="it-IT" baseline="0" dirty="0" err="1" smtClean="0"/>
              <a:t>hope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Minerva </a:t>
            </a:r>
            <a:r>
              <a:rPr lang="it-IT" baseline="0" dirty="0" err="1" smtClean="0"/>
              <a:t>will</a:t>
            </a:r>
            <a:r>
              <a:rPr lang="it-IT" baseline="0" dirty="0" smtClean="0"/>
              <a:t> help </a:t>
            </a:r>
            <a:r>
              <a:rPr lang="it-IT" baseline="0" dirty="0" err="1" smtClean="0"/>
              <a:t>us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going</a:t>
            </a:r>
            <a:r>
              <a:rPr lang="it-IT" baseline="0" dirty="0" smtClean="0"/>
              <a:t> on with IPROMO, </a:t>
            </a:r>
            <a:r>
              <a:rPr lang="it-IT" baseline="0" dirty="0" err="1" smtClean="0"/>
              <a:t>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least</a:t>
            </a:r>
            <a:r>
              <a:rPr lang="it-IT" baseline="0" dirty="0" smtClean="0"/>
              <a:t> for </a:t>
            </a:r>
            <a:r>
              <a:rPr lang="it-IT" baseline="0" dirty="0" err="1" smtClean="0"/>
              <a:t>other</a:t>
            </a:r>
            <a:r>
              <a:rPr lang="it-IT" baseline="0" dirty="0" smtClean="0"/>
              <a:t> 10 </a:t>
            </a:r>
            <a:r>
              <a:rPr lang="it-IT" baseline="0" dirty="0" err="1" smtClean="0"/>
              <a:t>years</a:t>
            </a:r>
            <a:r>
              <a:rPr lang="it-IT" baseline="0" dirty="0" smtClean="0"/>
              <a:t>. </a:t>
            </a:r>
            <a:r>
              <a:rPr lang="it-IT" baseline="0" dirty="0" err="1" smtClean="0"/>
              <a:t>Thanks</a:t>
            </a:r>
            <a:r>
              <a:rPr lang="it-IT" baseline="0" dirty="0" smtClean="0"/>
              <a:t> for </a:t>
            </a:r>
            <a:r>
              <a:rPr lang="it-IT" baseline="0" dirty="0" err="1" smtClean="0"/>
              <a:t>your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attention</a:t>
            </a:r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E880-5C4E-45EA-B5A9-FDDD22D10774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197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The IPROMO </a:t>
            </a:r>
            <a:r>
              <a:rPr lang="it-IT" dirty="0" err="1" smtClean="0"/>
              <a:t>programme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launched</a:t>
            </a:r>
            <a:r>
              <a:rPr lang="it-IT" dirty="0" smtClean="0"/>
              <a:t> by FAO – Mountain Partnership in 2006,</a:t>
            </a:r>
            <a:r>
              <a:rPr lang="it-IT" baseline="0" dirty="0" smtClean="0"/>
              <a:t> to face the </a:t>
            </a:r>
            <a:r>
              <a:rPr lang="it-IT" baseline="0" dirty="0" err="1" smtClean="0"/>
              <a:t>request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several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members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who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identified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lack</a:t>
            </a:r>
            <a:r>
              <a:rPr lang="it-IT" baseline="0" dirty="0" smtClean="0"/>
              <a:t> of mountain </a:t>
            </a:r>
            <a:r>
              <a:rPr lang="it-IT" baseline="0" dirty="0" err="1" smtClean="0"/>
              <a:t>related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capacity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development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programmes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as</a:t>
            </a:r>
            <a:r>
              <a:rPr lang="it-IT" baseline="0" dirty="0" smtClean="0"/>
              <a:t> a concrete </a:t>
            </a:r>
            <a:r>
              <a:rPr lang="it-IT" baseline="0" dirty="0" err="1" smtClean="0"/>
              <a:t>obstacle</a:t>
            </a:r>
            <a:r>
              <a:rPr lang="it-IT" baseline="0" dirty="0" smtClean="0"/>
              <a:t> to the </a:t>
            </a:r>
            <a:r>
              <a:rPr lang="it-IT" baseline="0" dirty="0" err="1" smtClean="0"/>
              <a:t>sustainable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development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mountains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around</a:t>
            </a:r>
            <a:r>
              <a:rPr lang="it-IT" baseline="0" dirty="0" smtClean="0"/>
              <a:t> the world.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E880-5C4E-45EA-B5A9-FDDD22D1077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1600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The idea </a:t>
            </a:r>
            <a:r>
              <a:rPr lang="it-IT" dirty="0" err="1" smtClean="0"/>
              <a:t>was</a:t>
            </a:r>
            <a:r>
              <a:rPr lang="it-IT" dirty="0" smtClean="0"/>
              <a:t> to </a:t>
            </a:r>
            <a:r>
              <a:rPr lang="it-IT" dirty="0" err="1" smtClean="0"/>
              <a:t>periodically</a:t>
            </a:r>
            <a:r>
              <a:rPr lang="it-IT" dirty="0" smtClean="0"/>
              <a:t> </a:t>
            </a:r>
            <a:r>
              <a:rPr lang="it-IT" dirty="0" err="1" smtClean="0"/>
              <a:t>organize</a:t>
            </a:r>
            <a:r>
              <a:rPr lang="it-IT" baseline="0" dirty="0" smtClean="0"/>
              <a:t> an intensive </a:t>
            </a:r>
            <a:r>
              <a:rPr lang="it-IT" baseline="0" dirty="0" err="1" smtClean="0"/>
              <a:t>course</a:t>
            </a:r>
            <a:r>
              <a:rPr lang="it-IT" baseline="0" dirty="0" smtClean="0"/>
              <a:t> on </a:t>
            </a:r>
            <a:r>
              <a:rPr lang="it-IT" baseline="0" dirty="0" err="1" smtClean="0"/>
              <a:t>topics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concerning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sustainable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mountan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development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dedicated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technicians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planners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decision-makers</a:t>
            </a:r>
            <a:r>
              <a:rPr lang="it-IT" baseline="0" dirty="0" smtClean="0"/>
              <a:t> from mountain </a:t>
            </a:r>
            <a:r>
              <a:rPr lang="it-IT" baseline="0" dirty="0" err="1" smtClean="0"/>
              <a:t>regions</a:t>
            </a:r>
            <a:r>
              <a:rPr lang="it-IT" baseline="0" dirty="0" smtClean="0"/>
              <a:t> of the world, </a:t>
            </a:r>
            <a:r>
              <a:rPr lang="it-IT" baseline="0" dirty="0" err="1" smtClean="0"/>
              <a:t>particularly</a:t>
            </a:r>
            <a:r>
              <a:rPr lang="it-IT" baseline="0" dirty="0" smtClean="0"/>
              <a:t> from </a:t>
            </a:r>
            <a:r>
              <a:rPr lang="it-IT" baseline="0" dirty="0" err="1" smtClean="0"/>
              <a:t>areas</a:t>
            </a:r>
            <a:r>
              <a:rPr lang="it-IT" baseline="0" dirty="0" smtClean="0"/>
              <a:t> with severe </a:t>
            </a:r>
            <a:r>
              <a:rPr lang="it-IT" baseline="0" dirty="0" err="1" smtClean="0"/>
              <a:t>degradation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potentially</a:t>
            </a:r>
            <a:r>
              <a:rPr lang="it-IT" baseline="0" dirty="0" smtClean="0"/>
              <a:t> more sensitive to global </a:t>
            </a:r>
            <a:r>
              <a:rPr lang="it-IT" baseline="0" dirty="0" err="1" smtClean="0"/>
              <a:t>change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impacts</a:t>
            </a:r>
            <a:r>
              <a:rPr lang="it-IT" baseline="0" dirty="0" smtClean="0"/>
              <a:t>. The </a:t>
            </a:r>
            <a:r>
              <a:rPr lang="it-IT" baseline="0" dirty="0" err="1" smtClean="0"/>
              <a:t>subjects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should</a:t>
            </a:r>
            <a:r>
              <a:rPr lang="it-IT" baseline="0" dirty="0" smtClean="0"/>
              <a:t> cover a wide </a:t>
            </a:r>
            <a:r>
              <a:rPr lang="it-IT" baseline="0" dirty="0" err="1" smtClean="0"/>
              <a:t>spectra</a:t>
            </a:r>
            <a:r>
              <a:rPr lang="it-IT" baseline="0" dirty="0" smtClean="0"/>
              <a:t>, in the </a:t>
            </a:r>
            <a:r>
              <a:rPr lang="it-IT" baseline="0" dirty="0" err="1" smtClean="0"/>
              <a:t>field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natural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sciences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forestry</a:t>
            </a:r>
            <a:r>
              <a:rPr lang="it-IT" baseline="0" dirty="0" smtClean="0"/>
              <a:t> and socio-</a:t>
            </a:r>
            <a:r>
              <a:rPr lang="it-IT" baseline="0" dirty="0" err="1" smtClean="0"/>
              <a:t>economics</a:t>
            </a:r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E880-5C4E-45EA-B5A9-FDDD22D1077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63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 2007 the </a:t>
            </a:r>
            <a:r>
              <a:rPr lang="it-IT" dirty="0" err="1" smtClean="0"/>
              <a:t>dream</a:t>
            </a:r>
            <a:r>
              <a:rPr lang="it-IT" dirty="0" smtClean="0"/>
              <a:t> come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true.FAO</a:t>
            </a:r>
            <a:r>
              <a:rPr lang="it-IT" baseline="0" dirty="0" smtClean="0"/>
              <a:t>-Mountain Partnership and </a:t>
            </a:r>
            <a:r>
              <a:rPr lang="it-IT" baseline="0" dirty="0" err="1" smtClean="0"/>
              <a:t>University</a:t>
            </a:r>
            <a:r>
              <a:rPr lang="it-IT" baseline="0" dirty="0" smtClean="0"/>
              <a:t> of Torino </a:t>
            </a:r>
            <a:r>
              <a:rPr lang="it-IT" baseline="0" dirty="0" err="1" smtClean="0"/>
              <a:t>shared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their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ideas</a:t>
            </a:r>
            <a:r>
              <a:rPr lang="it-IT" baseline="0" dirty="0" smtClean="0"/>
              <a:t> on </a:t>
            </a:r>
            <a:r>
              <a:rPr lang="it-IT" baseline="0" dirty="0" err="1" smtClean="0"/>
              <a:t>mountan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education</a:t>
            </a:r>
            <a:r>
              <a:rPr lang="it-IT" baseline="0" dirty="0" smtClean="0"/>
              <a:t> and in 2007 </a:t>
            </a:r>
            <a:r>
              <a:rPr lang="it-IT" baseline="0" dirty="0" err="1" smtClean="0"/>
              <a:t>signed</a:t>
            </a:r>
            <a:r>
              <a:rPr lang="it-IT" baseline="0" dirty="0" smtClean="0"/>
              <a:t> a MOU with the </a:t>
            </a:r>
            <a:r>
              <a:rPr lang="it-IT" baseline="0" dirty="0" err="1" smtClean="0"/>
              <a:t>aim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support</a:t>
            </a:r>
            <a:r>
              <a:rPr lang="it-IT" baseline="0" dirty="0" smtClean="0"/>
              <a:t> the IPROMO </a:t>
            </a:r>
            <a:r>
              <a:rPr lang="it-IT" baseline="0" dirty="0" err="1" smtClean="0"/>
              <a:t>course</a:t>
            </a:r>
            <a:r>
              <a:rPr lang="it-IT" baseline="0" dirty="0" smtClean="0"/>
              <a:t>. The </a:t>
            </a:r>
            <a:r>
              <a:rPr lang="it-IT" baseline="0" dirty="0" err="1" smtClean="0"/>
              <a:t>course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should</a:t>
            </a:r>
            <a:r>
              <a:rPr lang="it-IT" baseline="0" dirty="0" smtClean="0"/>
              <a:t> be </a:t>
            </a:r>
            <a:r>
              <a:rPr lang="it-IT" baseline="0" dirty="0" err="1" smtClean="0"/>
              <a:t>organized</a:t>
            </a:r>
            <a:r>
              <a:rPr lang="it-IT" baseline="0" dirty="0" smtClean="0"/>
              <a:t> in the mountain, in small mountain </a:t>
            </a:r>
            <a:r>
              <a:rPr lang="it-IT" baseline="0" dirty="0" err="1" smtClean="0"/>
              <a:t>villages</a:t>
            </a:r>
            <a:r>
              <a:rPr lang="it-IT" baseline="0" dirty="0" smtClean="0"/>
              <a:t> in NW </a:t>
            </a:r>
            <a:r>
              <a:rPr lang="it-IT" baseline="0" dirty="0" err="1" smtClean="0"/>
              <a:t>Italian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Alps</a:t>
            </a:r>
            <a:r>
              <a:rPr lang="it-IT" baseline="0" dirty="0" smtClean="0"/>
              <a:t>, for </a:t>
            </a:r>
            <a:r>
              <a:rPr lang="it-IT" baseline="0" dirty="0" err="1" smtClean="0"/>
              <a:t>technicians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planners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decision-makers</a:t>
            </a:r>
            <a:r>
              <a:rPr lang="it-IT" baseline="0" dirty="0" smtClean="0"/>
              <a:t> from mountain </a:t>
            </a:r>
            <a:r>
              <a:rPr lang="it-IT" baseline="0" dirty="0" err="1" smtClean="0"/>
              <a:t>regions</a:t>
            </a:r>
            <a:r>
              <a:rPr lang="it-IT" baseline="0" dirty="0" smtClean="0"/>
              <a:t> of the world. The </a:t>
            </a:r>
            <a:r>
              <a:rPr lang="it-IT" baseline="0" dirty="0" err="1" smtClean="0"/>
              <a:t>course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should</a:t>
            </a:r>
            <a:r>
              <a:rPr lang="it-IT" baseline="0" dirty="0" smtClean="0"/>
              <a:t> be intense, 2 weeks, with </a:t>
            </a:r>
            <a:r>
              <a:rPr lang="it-IT" baseline="0" dirty="0" err="1" smtClean="0"/>
              <a:t>individual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working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groups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coordinated</a:t>
            </a:r>
            <a:r>
              <a:rPr lang="it-IT" baseline="0" dirty="0" smtClean="0"/>
              <a:t> by a chairman.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E880-5C4E-45EA-B5A9-FDDD22D1077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4017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 2008 the first </a:t>
            </a:r>
            <a:r>
              <a:rPr lang="it-IT" dirty="0" err="1" smtClean="0"/>
              <a:t>edition</a:t>
            </a:r>
            <a:r>
              <a:rPr lang="it-IT" dirty="0" smtClean="0"/>
              <a:t> of IPROMO </a:t>
            </a:r>
            <a:r>
              <a:rPr lang="it-IT" dirty="0" err="1" smtClean="0"/>
              <a:t>was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organized</a:t>
            </a:r>
            <a:r>
              <a:rPr lang="it-IT" baseline="0" dirty="0" smtClean="0"/>
              <a:t>, in a small walser mountain </a:t>
            </a:r>
            <a:r>
              <a:rPr lang="it-IT" baseline="0" dirty="0" err="1" smtClean="0"/>
              <a:t>village</a:t>
            </a:r>
            <a:r>
              <a:rPr lang="it-IT" baseline="0" dirty="0" smtClean="0"/>
              <a:t>, Alagna Valsesia, </a:t>
            </a:r>
            <a:r>
              <a:rPr lang="it-IT" baseline="0" dirty="0" err="1" smtClean="0"/>
              <a:t>close</a:t>
            </a:r>
            <a:r>
              <a:rPr lang="it-IT" baseline="0" dirty="0" smtClean="0"/>
              <a:t> to the Monte Rosa </a:t>
            </a:r>
            <a:r>
              <a:rPr lang="it-IT" baseline="0" dirty="0" err="1" smtClean="0"/>
              <a:t>Massif</a:t>
            </a:r>
            <a:r>
              <a:rPr lang="it-IT" baseline="0" dirty="0" smtClean="0"/>
              <a:t>, NW </a:t>
            </a:r>
            <a:r>
              <a:rPr lang="it-IT" baseline="0" dirty="0" err="1" smtClean="0"/>
              <a:t>Italy</a:t>
            </a:r>
            <a:r>
              <a:rPr lang="it-IT" baseline="0" dirty="0" smtClean="0"/>
              <a:t>. The </a:t>
            </a:r>
            <a:r>
              <a:rPr lang="it-IT" baseline="0" dirty="0" err="1" smtClean="0"/>
              <a:t>funding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guarantee</a:t>
            </a:r>
            <a:r>
              <a:rPr lang="it-IT" baseline="0" dirty="0" smtClean="0"/>
              <a:t> by </a:t>
            </a:r>
            <a:r>
              <a:rPr lang="it-IT" baseline="0" dirty="0" err="1" smtClean="0"/>
              <a:t>local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donors</a:t>
            </a:r>
            <a:r>
              <a:rPr lang="it-IT" baseline="0" dirty="0" smtClean="0"/>
              <a:t> and 25 </a:t>
            </a:r>
            <a:r>
              <a:rPr lang="it-IT" baseline="0" dirty="0" err="1" smtClean="0"/>
              <a:t>participants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hosted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form</a:t>
            </a:r>
            <a:r>
              <a:rPr lang="it-IT" baseline="0" dirty="0" smtClean="0"/>
              <a:t> 19 </a:t>
            </a:r>
            <a:r>
              <a:rPr lang="it-IT" baseline="0" dirty="0" err="1" smtClean="0"/>
              <a:t>different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countries</a:t>
            </a:r>
            <a:r>
              <a:rPr lang="it-IT" baseline="0" dirty="0" smtClean="0"/>
              <a:t>. 15 </a:t>
            </a:r>
            <a:r>
              <a:rPr lang="it-IT" baseline="0" dirty="0" err="1" smtClean="0"/>
              <a:t>teachers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involved</a:t>
            </a:r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E880-5C4E-45EA-B5A9-FDDD22D1077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5675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participants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hosted</a:t>
            </a:r>
            <a:r>
              <a:rPr lang="it-IT" baseline="0" dirty="0" smtClean="0"/>
              <a:t> in the </a:t>
            </a:r>
            <a:r>
              <a:rPr lang="it-IT" baseline="0" dirty="0" err="1" smtClean="0"/>
              <a:t>main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village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but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also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our</a:t>
            </a:r>
            <a:r>
              <a:rPr lang="it-IT" baseline="0" dirty="0" smtClean="0"/>
              <a:t> high-</a:t>
            </a:r>
            <a:r>
              <a:rPr lang="it-IT" baseline="0" dirty="0" err="1" smtClean="0"/>
              <a:t>elevation</a:t>
            </a:r>
            <a:r>
              <a:rPr lang="it-IT" baseline="0" dirty="0" smtClean="0"/>
              <a:t> mountain </a:t>
            </a:r>
            <a:r>
              <a:rPr lang="it-IT" baseline="0" dirty="0" err="1" smtClean="0"/>
              <a:t>research</a:t>
            </a:r>
            <a:r>
              <a:rPr lang="it-IT" baseline="0" dirty="0" smtClean="0"/>
              <a:t> station, the Istituto Scientifico Angelo Mosso. The </a:t>
            </a:r>
            <a:r>
              <a:rPr lang="it-IT" baseline="0" dirty="0" err="1" smtClean="0"/>
              <a:t>Istitute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built</a:t>
            </a:r>
            <a:r>
              <a:rPr lang="it-IT" baseline="0" dirty="0" smtClean="0"/>
              <a:t> in 1907, </a:t>
            </a:r>
            <a:r>
              <a:rPr lang="it-IT" baseline="0" dirty="0" err="1" smtClean="0"/>
              <a:t>thanks</a:t>
            </a:r>
            <a:r>
              <a:rPr lang="it-IT" baseline="0" dirty="0" smtClean="0"/>
              <a:t> to the Queen Regina Margherita, and </a:t>
            </a:r>
            <a:r>
              <a:rPr lang="it-IT" baseline="0" dirty="0" err="1" smtClean="0"/>
              <a:t>represents</a:t>
            </a:r>
            <a:r>
              <a:rPr lang="it-IT" baseline="0" dirty="0" smtClean="0"/>
              <a:t> the base camp for the </a:t>
            </a:r>
            <a:r>
              <a:rPr lang="it-IT" baseline="0" dirty="0" err="1" smtClean="0"/>
              <a:t>scientists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who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carried</a:t>
            </a:r>
            <a:r>
              <a:rPr lang="it-IT" baseline="0" dirty="0" smtClean="0"/>
              <a:t> out </a:t>
            </a:r>
            <a:r>
              <a:rPr lang="it-IT" baseline="0" dirty="0" err="1" smtClean="0"/>
              <a:t>their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research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activity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at</a:t>
            </a:r>
            <a:r>
              <a:rPr lang="it-IT" baseline="0" dirty="0" smtClean="0"/>
              <a:t> the top of Monte Rosa </a:t>
            </a:r>
            <a:r>
              <a:rPr lang="it-IT" baseline="0" dirty="0" err="1" smtClean="0"/>
              <a:t>Massif</a:t>
            </a:r>
            <a:r>
              <a:rPr lang="it-IT" baseline="0" dirty="0" smtClean="0"/>
              <a:t>, in the Capanna Regina Margherita </a:t>
            </a:r>
            <a:r>
              <a:rPr lang="it-IT" baseline="0" dirty="0" err="1" smtClean="0"/>
              <a:t>Hut</a:t>
            </a:r>
            <a:r>
              <a:rPr lang="it-IT" baseline="0" dirty="0" smtClean="0"/>
              <a:t> (4559 m </a:t>
            </a:r>
            <a:r>
              <a:rPr lang="it-IT" baseline="0" dirty="0" err="1" smtClean="0"/>
              <a:t>asl</a:t>
            </a:r>
            <a:r>
              <a:rPr lang="it-IT" baseline="0" dirty="0" smtClean="0"/>
              <a:t>), </a:t>
            </a:r>
            <a:r>
              <a:rPr lang="it-IT" baseline="0" dirty="0" err="1" smtClean="0"/>
              <a:t>built</a:t>
            </a:r>
            <a:r>
              <a:rPr lang="it-IT" baseline="0" dirty="0" smtClean="0"/>
              <a:t> in 1902.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E880-5C4E-45EA-B5A9-FDDD22D1077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1619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Time </a:t>
            </a:r>
            <a:r>
              <a:rPr lang="it-IT" dirty="0" err="1" smtClean="0"/>
              <a:t>goes</a:t>
            </a:r>
            <a:r>
              <a:rPr lang="it-IT" dirty="0" smtClean="0"/>
              <a:t> </a:t>
            </a:r>
            <a:r>
              <a:rPr lang="it-IT" dirty="0" err="1" smtClean="0"/>
              <a:t>very</a:t>
            </a:r>
            <a:r>
              <a:rPr lang="it-IT" dirty="0" smtClean="0"/>
              <a:t> fast and last </a:t>
            </a:r>
            <a:r>
              <a:rPr lang="it-IT" dirty="0" err="1" smtClean="0"/>
              <a:t>year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organized</a:t>
            </a:r>
            <a:r>
              <a:rPr lang="it-IT" baseline="0" dirty="0" smtClean="0"/>
              <a:t> the 10 </a:t>
            </a:r>
            <a:r>
              <a:rPr lang="it-IT" baseline="0" dirty="0" err="1" smtClean="0"/>
              <a:t>th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edition</a:t>
            </a:r>
            <a:r>
              <a:rPr lang="it-IT" baseline="0" dirty="0" smtClean="0"/>
              <a:t>, in a small </a:t>
            </a:r>
            <a:r>
              <a:rPr lang="it-IT" baseline="0" dirty="0" err="1" smtClean="0"/>
              <a:t>town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south</a:t>
            </a:r>
            <a:r>
              <a:rPr lang="it-IT" baseline="0" dirty="0" smtClean="0"/>
              <a:t> Piemonte, Ormea, in the </a:t>
            </a:r>
            <a:r>
              <a:rPr lang="it-IT" baseline="0" dirty="0" err="1" smtClean="0"/>
              <a:t>Ligurian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Alps</a:t>
            </a:r>
            <a:r>
              <a:rPr lang="it-IT" baseline="0" dirty="0" smtClean="0"/>
              <a:t>.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had</a:t>
            </a:r>
            <a:r>
              <a:rPr lang="it-IT" baseline="0" dirty="0" smtClean="0"/>
              <a:t> 32 </a:t>
            </a:r>
            <a:r>
              <a:rPr lang="it-IT" baseline="0" dirty="0" err="1" smtClean="0"/>
              <a:t>participants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coming</a:t>
            </a:r>
            <a:r>
              <a:rPr lang="it-IT" baseline="0" dirty="0" smtClean="0"/>
              <a:t> from 22 </a:t>
            </a:r>
            <a:r>
              <a:rPr lang="it-IT" baseline="0" dirty="0" err="1" smtClean="0"/>
              <a:t>countries</a:t>
            </a:r>
            <a:r>
              <a:rPr lang="it-IT" baseline="0" dirty="0" smtClean="0"/>
              <a:t> and 21 </a:t>
            </a:r>
            <a:r>
              <a:rPr lang="it-IT" baseline="0" dirty="0" err="1" smtClean="0"/>
              <a:t>teachers</a:t>
            </a:r>
            <a:r>
              <a:rPr lang="it-IT" baseline="0" dirty="0" smtClean="0"/>
              <a:t>. The IPROMO </a:t>
            </a:r>
            <a:r>
              <a:rPr lang="it-IT" baseline="0" dirty="0" err="1" smtClean="0"/>
              <a:t>inititive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offcially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become</a:t>
            </a:r>
            <a:r>
              <a:rPr lang="it-IT" baseline="0" dirty="0" smtClean="0"/>
              <a:t> an International </a:t>
            </a:r>
            <a:r>
              <a:rPr lang="it-IT" baseline="0" dirty="0" err="1" smtClean="0"/>
              <a:t>Summer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Scholl.hosted</a:t>
            </a:r>
            <a:r>
              <a:rPr lang="it-IT" baseline="0" dirty="0" smtClean="0"/>
              <a:t>  by the </a:t>
            </a:r>
            <a:r>
              <a:rPr lang="it-IT" baseline="0" dirty="0" err="1" smtClean="0"/>
              <a:t>University</a:t>
            </a:r>
            <a:r>
              <a:rPr lang="it-IT" baseline="0" dirty="0" smtClean="0"/>
              <a:t> of Torino.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E880-5C4E-45EA-B5A9-FDDD22D1077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1317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Here</a:t>
            </a:r>
            <a:r>
              <a:rPr lang="it-IT" baseline="0" dirty="0" smtClean="0"/>
              <a:t> a list of the </a:t>
            </a:r>
            <a:r>
              <a:rPr lang="it-IT" baseline="0" dirty="0" err="1" smtClean="0"/>
              <a:t>topics</a:t>
            </a:r>
            <a:r>
              <a:rPr lang="it-IT" baseline="0" dirty="0" smtClean="0"/>
              <a:t> of the last and first 10 </a:t>
            </a:r>
            <a:r>
              <a:rPr lang="it-IT" baseline="0" dirty="0" err="1" smtClean="0"/>
              <a:t>years</a:t>
            </a:r>
            <a:r>
              <a:rPr lang="it-IT" baseline="0" dirty="0" smtClean="0"/>
              <a:t> of IPROMO. </a:t>
            </a:r>
            <a:r>
              <a:rPr lang="it-IT" baseline="0" dirty="0" err="1" smtClean="0"/>
              <a:t>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you</a:t>
            </a:r>
            <a:r>
              <a:rPr lang="it-IT" baseline="0" dirty="0" smtClean="0"/>
              <a:t> can </a:t>
            </a:r>
            <a:r>
              <a:rPr lang="it-IT" baseline="0" dirty="0" err="1" smtClean="0"/>
              <a:t>see</a:t>
            </a:r>
            <a:r>
              <a:rPr lang="it-IT" baseline="0" dirty="0" smtClean="0"/>
              <a:t>, the </a:t>
            </a:r>
            <a:r>
              <a:rPr lang="it-IT" baseline="0" dirty="0" err="1" smtClean="0"/>
              <a:t>subjects</a:t>
            </a:r>
            <a:r>
              <a:rPr lang="it-IT" baseline="0" dirty="0" smtClean="0"/>
              <a:t> deal with global </a:t>
            </a:r>
            <a:r>
              <a:rPr lang="it-IT" baseline="0" dirty="0" err="1" smtClean="0"/>
              <a:t>change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biodiversity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natural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hazards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food</a:t>
            </a:r>
            <a:r>
              <a:rPr lang="it-IT" baseline="0" dirty="0" smtClean="0"/>
              <a:t> security in mountain </a:t>
            </a:r>
            <a:r>
              <a:rPr lang="it-IT" baseline="0" dirty="0" err="1" smtClean="0"/>
              <a:t>areas</a:t>
            </a:r>
            <a:r>
              <a:rPr lang="it-IT" baseline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E880-5C4E-45EA-B5A9-FDDD22D1077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0371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Globally</a:t>
            </a:r>
            <a:r>
              <a:rPr lang="it-IT" dirty="0" smtClean="0"/>
              <a:t>, IPROMO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reached</a:t>
            </a:r>
            <a:r>
              <a:rPr lang="it-IT" baseline="0" dirty="0" smtClean="0"/>
              <a:t> more </a:t>
            </a:r>
            <a:r>
              <a:rPr lang="it-IT" baseline="0" dirty="0" err="1" smtClean="0"/>
              <a:t>than</a:t>
            </a:r>
            <a:r>
              <a:rPr lang="it-IT" baseline="0" dirty="0" smtClean="0"/>
              <a:t> 250 </a:t>
            </a:r>
            <a:r>
              <a:rPr lang="it-IT" baseline="0" dirty="0" err="1" smtClean="0"/>
              <a:t>technicians</a:t>
            </a:r>
            <a:r>
              <a:rPr lang="it-IT" baseline="0" dirty="0" smtClean="0"/>
              <a:t> from 70 </a:t>
            </a:r>
            <a:r>
              <a:rPr lang="it-IT" baseline="0" dirty="0" err="1" smtClean="0"/>
              <a:t>different</a:t>
            </a:r>
            <a:r>
              <a:rPr lang="it-IT" baseline="0" dirty="0" smtClean="0"/>
              <a:t> mountain </a:t>
            </a:r>
            <a:r>
              <a:rPr lang="it-IT" baseline="0" dirty="0" err="1" smtClean="0"/>
              <a:t>regions</a:t>
            </a:r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E880-5C4E-45EA-B5A9-FDDD22D1077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882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DA19-17FB-4A2A-B75A-1F33FDF53A3D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520A-A26D-41B6-86C9-047CCC7252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137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DA19-17FB-4A2A-B75A-1F33FDF53A3D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520A-A26D-41B6-86C9-047CCC7252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8380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DA19-17FB-4A2A-B75A-1F33FDF53A3D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520A-A26D-41B6-86C9-047CCC7252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91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DA19-17FB-4A2A-B75A-1F33FDF53A3D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520A-A26D-41B6-86C9-047CCC7252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15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DA19-17FB-4A2A-B75A-1F33FDF53A3D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520A-A26D-41B6-86C9-047CCC7252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632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DA19-17FB-4A2A-B75A-1F33FDF53A3D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520A-A26D-41B6-86C9-047CCC7252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30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DA19-17FB-4A2A-B75A-1F33FDF53A3D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520A-A26D-41B6-86C9-047CCC7252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334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DA19-17FB-4A2A-B75A-1F33FDF53A3D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520A-A26D-41B6-86C9-047CCC7252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3187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DA19-17FB-4A2A-B75A-1F33FDF53A3D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520A-A26D-41B6-86C9-047CCC7252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874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DA19-17FB-4A2A-B75A-1F33FDF53A3D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520A-A26D-41B6-86C9-047CCC7252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149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DA19-17FB-4A2A-B75A-1F33FDF53A3D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520A-A26D-41B6-86C9-047CCC7252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647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0DA19-17FB-4A2A-B75A-1F33FDF53A3D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D520A-A26D-41B6-86C9-047CCC7252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468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jpe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21" Type="http://schemas.openxmlformats.org/officeDocument/2006/relationships/image" Target="../media/image30.jpeg"/><Relationship Id="rId34" Type="http://schemas.openxmlformats.org/officeDocument/2006/relationships/image" Target="../media/image43.pn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17" Type="http://schemas.openxmlformats.org/officeDocument/2006/relationships/image" Target="../media/image26.jpe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3.png"/><Relationship Id="rId20" Type="http://schemas.openxmlformats.org/officeDocument/2006/relationships/image" Target="../media/image29.jpeg"/><Relationship Id="rId29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5" Type="http://schemas.openxmlformats.org/officeDocument/2006/relationships/chart" Target="../charts/chart2.xml"/><Relationship Id="rId15" Type="http://schemas.openxmlformats.org/officeDocument/2006/relationships/image" Target="../media/image25.png"/><Relationship Id="rId23" Type="http://schemas.openxmlformats.org/officeDocument/2006/relationships/image" Target="../media/image32.jpe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20.jpe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5.png"/><Relationship Id="rId9" Type="http://schemas.openxmlformats.org/officeDocument/2006/relationships/image" Target="../media/image19.jpeg"/><Relationship Id="rId14" Type="http://schemas.openxmlformats.org/officeDocument/2006/relationships/image" Target="../media/image24.png"/><Relationship Id="rId22" Type="http://schemas.openxmlformats.org/officeDocument/2006/relationships/image" Target="../media/image31.jpe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jpeg"/><Relationship Id="rId8" Type="http://schemas.openxmlformats.org/officeDocument/2006/relationships/image" Target="../media/image18.jpeg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0.jpg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ichele.freppaz@unito.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859954" y="511771"/>
            <a:ext cx="6696833" cy="5421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experience of IPROMO </a:t>
            </a:r>
            <a:endParaRPr lang="en-GB" sz="36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capacity for </a:t>
            </a:r>
            <a:r>
              <a:rPr lang="en-GB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mountains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3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3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Michele Freppaz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GB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degli</a:t>
            </a:r>
            <a:r>
              <a:rPr lang="en-GB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</a:t>
            </a:r>
            <a:r>
              <a:rPr lang="en-GB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Torino</a:t>
            </a:r>
            <a:endParaRPr lang="it-IT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8444" y="5906381"/>
            <a:ext cx="1524924" cy="78855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2" y="6001631"/>
            <a:ext cx="2330936" cy="6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0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370890" y="168178"/>
            <a:ext cx="4256486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it-IT" sz="2800" b="1" dirty="0" err="1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r>
              <a:rPr lang="it-IT" sz="28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The </a:t>
            </a:r>
            <a:r>
              <a:rPr lang="it-IT" sz="2800" b="1" dirty="0" err="1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</a:t>
            </a:r>
            <a:r>
              <a:rPr lang="it-IT" sz="28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staff</a:t>
            </a:r>
          </a:p>
        </p:txBody>
      </p:sp>
      <p:sp>
        <p:nvSpPr>
          <p:cNvPr id="3" name="Rettangolo 2"/>
          <p:cNvSpPr/>
          <p:nvPr/>
        </p:nvSpPr>
        <p:spPr>
          <a:xfrm>
            <a:off x="872460" y="956911"/>
            <a:ext cx="17826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80 </a:t>
            </a:r>
            <a:r>
              <a:rPr lang="it-IT" dirty="0" err="1" smtClean="0"/>
              <a:t>instructors</a:t>
            </a:r>
            <a:endParaRPr lang="it-IT" dirty="0" smtClean="0"/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16 </a:t>
            </a:r>
            <a:r>
              <a:rPr lang="it-IT" dirty="0" err="1" smtClean="0"/>
              <a:t>countries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1031" y="5985164"/>
            <a:ext cx="1524924" cy="78855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9786" y="835109"/>
            <a:ext cx="1019626" cy="303273"/>
          </a:xfrm>
          <a:prstGeom prst="rect">
            <a:avLst/>
          </a:prstGeom>
        </p:spPr>
      </p:pic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037028"/>
              </p:ext>
            </p:extLst>
          </p:nvPr>
        </p:nvGraphicFramePr>
        <p:xfrm>
          <a:off x="275132" y="1962721"/>
          <a:ext cx="6285345" cy="3470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7435" y="1302327"/>
            <a:ext cx="416476" cy="57265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7435" y="2048579"/>
            <a:ext cx="935134" cy="56425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518" y="2869517"/>
            <a:ext cx="1405081" cy="55558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7435" y="3681786"/>
            <a:ext cx="981835" cy="48952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7435" y="4551439"/>
            <a:ext cx="1661680" cy="41874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020" y="5156136"/>
            <a:ext cx="468332" cy="630687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2897" y="6075962"/>
            <a:ext cx="1596218" cy="457496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8275" y="1308264"/>
            <a:ext cx="1436173" cy="397164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0663" y="1300820"/>
            <a:ext cx="1820736" cy="404608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637" b="43568"/>
          <a:stretch/>
        </p:blipFill>
        <p:spPr>
          <a:xfrm>
            <a:off x="7852569" y="5297654"/>
            <a:ext cx="2145145" cy="274463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0619" y="1945653"/>
            <a:ext cx="997378" cy="420019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253" y="1862902"/>
            <a:ext cx="796001" cy="44428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639" y="2625895"/>
            <a:ext cx="708290" cy="759684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5737" y="2776499"/>
            <a:ext cx="649851" cy="353428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272" y="3637501"/>
            <a:ext cx="976345" cy="523501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9619" y="3443834"/>
            <a:ext cx="562044" cy="542551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3487" y="4234922"/>
            <a:ext cx="801922" cy="792678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0641" y="4293645"/>
            <a:ext cx="696748" cy="696748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7292" y="5724791"/>
            <a:ext cx="1370422" cy="456155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2254" y="5164603"/>
            <a:ext cx="1127284" cy="549551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1430" y="4447207"/>
            <a:ext cx="368108" cy="368108"/>
          </a:xfrm>
          <a:prstGeom prst="rect">
            <a:avLst/>
          </a:prstGeom>
        </p:spPr>
      </p:pic>
      <p:pic>
        <p:nvPicPr>
          <p:cNvPr id="35" name="Immagine 34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1031" y="3464433"/>
            <a:ext cx="696569" cy="696569"/>
          </a:xfrm>
          <a:prstGeom prst="rect">
            <a:avLst/>
          </a:prstGeom>
        </p:spPr>
      </p:pic>
      <p:pic>
        <p:nvPicPr>
          <p:cNvPr id="36" name="Immagine 35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1886" y="1835987"/>
            <a:ext cx="1204101" cy="364507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4632" y="2735470"/>
            <a:ext cx="593700" cy="447861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5960" y="2612829"/>
            <a:ext cx="620054" cy="620054"/>
          </a:xfrm>
          <a:prstGeom prst="rect">
            <a:avLst/>
          </a:prstGeom>
        </p:spPr>
      </p:pic>
      <p:pic>
        <p:nvPicPr>
          <p:cNvPr id="39" name="Immagine 38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9122" y="3350089"/>
            <a:ext cx="945270" cy="623404"/>
          </a:xfrm>
          <a:prstGeom prst="rect">
            <a:avLst/>
          </a:prstGeom>
        </p:spPr>
      </p:pic>
      <p:pic>
        <p:nvPicPr>
          <p:cNvPr id="41" name="Immagine 40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3604" y="4293645"/>
            <a:ext cx="503126" cy="503126"/>
          </a:xfrm>
          <a:prstGeom prst="rect">
            <a:avLst/>
          </a:prstGeom>
        </p:spPr>
      </p:pic>
      <p:pic>
        <p:nvPicPr>
          <p:cNvPr id="42" name="Immagine 41"/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7316" y="5116923"/>
            <a:ext cx="688881" cy="387333"/>
          </a:xfrm>
          <a:prstGeom prst="rect">
            <a:avLst/>
          </a:prstGeom>
        </p:spPr>
      </p:pic>
      <p:pic>
        <p:nvPicPr>
          <p:cNvPr id="43" name="Immagine 42"/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2507" y="6304710"/>
            <a:ext cx="430979" cy="366436"/>
          </a:xfrm>
          <a:prstGeom prst="rect">
            <a:avLst/>
          </a:prstGeom>
        </p:spPr>
      </p:pic>
      <p:pic>
        <p:nvPicPr>
          <p:cNvPr id="44" name="Immagine 43"/>
          <p:cNvPicPr>
            <a:picLocks noChangeAspect="1"/>
          </p:cNvPicPr>
          <p:nvPr/>
        </p:nvPicPr>
        <p:blipFill rotWithShape="1"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667" t="72667" r="38958" b="1833"/>
          <a:stretch/>
        </p:blipFill>
        <p:spPr>
          <a:xfrm>
            <a:off x="9523990" y="6238178"/>
            <a:ext cx="558264" cy="499499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7074" y="2679038"/>
            <a:ext cx="513246" cy="412650"/>
          </a:xfrm>
          <a:prstGeom prst="rect">
            <a:avLst/>
          </a:prstGeom>
        </p:spPr>
      </p:pic>
      <p:pic>
        <p:nvPicPr>
          <p:cNvPr id="48" name="Immagine 47"/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8275" y="5572360"/>
            <a:ext cx="791113" cy="50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339458" y="251305"/>
            <a:ext cx="559396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IPROMO </a:t>
            </a:r>
            <a:r>
              <a:rPr lang="it-IT" sz="28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it-IT" sz="28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r>
              <a:rPr lang="it-IT" sz="28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impact </a:t>
            </a:r>
            <a:r>
              <a:rPr lang="it-IT" sz="2800" b="1" dirty="0" err="1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</a:t>
            </a:r>
            <a:r>
              <a:rPr lang="it-IT" sz="28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2800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1031" y="5985164"/>
            <a:ext cx="1524924" cy="78855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94" y="5985164"/>
            <a:ext cx="2330936" cy="693304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62" t="18328" r="28632" b="9091"/>
          <a:stretch/>
        </p:blipFill>
        <p:spPr bwMode="auto">
          <a:xfrm>
            <a:off x="817507" y="1029186"/>
            <a:ext cx="4987867" cy="49020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ttangolo 6"/>
          <p:cNvSpPr/>
          <p:nvPr/>
        </p:nvSpPr>
        <p:spPr>
          <a:xfrm>
            <a:off x="7766732" y="1209822"/>
            <a:ext cx="25161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78 </a:t>
            </a:r>
            <a:r>
              <a:rPr lang="it-IT" sz="2400" b="1" dirty="0" err="1" smtClean="0"/>
              <a:t>Questionnaires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were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filled</a:t>
            </a:r>
            <a:endParaRPr lang="en-US" sz="2400" b="1" dirty="0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95" t="20277" r="31440" b="19585"/>
          <a:stretch/>
        </p:blipFill>
        <p:spPr bwMode="auto">
          <a:xfrm>
            <a:off x="6930685" y="2451123"/>
            <a:ext cx="3520346" cy="3480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ttangolo 8"/>
          <p:cNvSpPr/>
          <p:nvPr/>
        </p:nvSpPr>
        <p:spPr>
          <a:xfrm>
            <a:off x="8506508" y="2398266"/>
            <a:ext cx="2516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Age</a:t>
            </a:r>
            <a:endParaRPr lang="en-US" sz="2400" b="1" dirty="0"/>
          </a:p>
        </p:txBody>
      </p:sp>
      <p:sp>
        <p:nvSpPr>
          <p:cNvPr id="10" name="Rettangolo 9"/>
          <p:cNvSpPr/>
          <p:nvPr/>
        </p:nvSpPr>
        <p:spPr>
          <a:xfrm>
            <a:off x="218594" y="868920"/>
            <a:ext cx="2516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Nationality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9459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l="25877" t="21657" r="25439" b="21891"/>
          <a:stretch/>
        </p:blipFill>
        <p:spPr>
          <a:xfrm>
            <a:off x="2085152" y="1040860"/>
            <a:ext cx="7806927" cy="509208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267299" y="251305"/>
            <a:ext cx="573830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 to the </a:t>
            </a:r>
            <a:r>
              <a:rPr lang="it-IT" sz="28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IPROMO Community</a:t>
            </a:r>
            <a:endParaRPr lang="it-IT" sz="2800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1031" y="5985164"/>
            <a:ext cx="1524924" cy="78855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94" y="5985164"/>
            <a:ext cx="2330936" cy="693304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654506" y="6147150"/>
            <a:ext cx="7328417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it-IT" sz="2400" b="1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ever-expanding</a:t>
            </a:r>
            <a:r>
              <a:rPr lang="it-IT" sz="2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</a:t>
            </a:r>
            <a:r>
              <a:rPr lang="it-IT" sz="2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network of IPROMO </a:t>
            </a:r>
            <a:r>
              <a:rPr lang="it-IT" sz="2400" b="1" dirty="0" err="1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alumni</a:t>
            </a:r>
            <a:r>
              <a:rPr lang="it-IT" sz="24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it-IT" sz="2400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53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042510" y="168178"/>
            <a:ext cx="354250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2018: The 11th Edition</a:t>
            </a:r>
            <a:endParaRPr lang="it-IT" sz="2800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07647" y="838123"/>
            <a:ext cx="1082078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International Summer School</a:t>
            </a:r>
          </a:p>
          <a:p>
            <a:pPr algn="ctr"/>
            <a:r>
              <a:rPr lang="en-US" sz="2800" b="1" dirty="0" err="1"/>
              <a:t>Bioeconomy</a:t>
            </a:r>
            <a:r>
              <a:rPr lang="en-US" sz="2800" b="1" dirty="0"/>
              <a:t> in mountain areas – an opportunity for local development </a:t>
            </a:r>
            <a:endParaRPr lang="it-IT" sz="2800" dirty="0"/>
          </a:p>
          <a:p>
            <a:pPr algn="ctr"/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27946" t="15633" r="25659" b="26643"/>
          <a:stretch/>
        </p:blipFill>
        <p:spPr>
          <a:xfrm>
            <a:off x="2982287" y="1967024"/>
            <a:ext cx="6305009" cy="441251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5233" y="1967024"/>
            <a:ext cx="1469648" cy="61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43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29773" t="32695" r="27238" b="31853"/>
          <a:stretch/>
        </p:blipFill>
        <p:spPr>
          <a:xfrm>
            <a:off x="223283" y="1254643"/>
            <a:ext cx="5188690" cy="240688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496744" y="306495"/>
            <a:ext cx="33230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June 24-26</a:t>
            </a:r>
          </a:p>
          <a:p>
            <a:pPr algn="ctr"/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Field Trip to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Aosta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Valley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/>
          <a:srcRect l="13775" t="31100" r="20075" b="30400"/>
          <a:stretch/>
        </p:blipFill>
        <p:spPr>
          <a:xfrm>
            <a:off x="2165380" y="3855917"/>
            <a:ext cx="8568952" cy="2805312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832" y="340243"/>
            <a:ext cx="190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9856" y="1254643"/>
            <a:ext cx="3353006" cy="218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8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446" y="1380259"/>
            <a:ext cx="91059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ccia circolare a destra 2"/>
          <p:cNvSpPr/>
          <p:nvPr/>
        </p:nvSpPr>
        <p:spPr>
          <a:xfrm flipH="1">
            <a:off x="4102776" y="2065173"/>
            <a:ext cx="511754" cy="1224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041410" y="306495"/>
            <a:ext cx="22337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June 26 – July 2</a:t>
            </a:r>
          </a:p>
          <a:p>
            <a:pPr algn="ctr"/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Ormea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6690"/>
            <a:ext cx="41529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4585" y="306495"/>
            <a:ext cx="1524924" cy="78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15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7946" t="16460" r="25427" b="8294"/>
          <a:stretch/>
        </p:blipFill>
        <p:spPr>
          <a:xfrm>
            <a:off x="3213067" y="1232065"/>
            <a:ext cx="5890437" cy="534693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041410" y="306495"/>
            <a:ext cx="22337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June 26 – July 2</a:t>
            </a:r>
          </a:p>
          <a:p>
            <a:pPr algn="ctr"/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Ormea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6690"/>
            <a:ext cx="41529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4585" y="306495"/>
            <a:ext cx="1524924" cy="78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05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bs.twimg.com/media/BeQChnvCUAAHh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288" y="332657"/>
            <a:ext cx="7514112" cy="564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522601" y="6093297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Danilo </a:t>
            </a:r>
            <a:r>
              <a:rPr lang="it-IT" sz="2400" dirty="0" err="1"/>
              <a:t>Godone</a:t>
            </a:r>
            <a:r>
              <a:rPr lang="it-IT" sz="2400" dirty="0" smtClean="0"/>
              <a:t>, chairman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14484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68616" y="166104"/>
            <a:ext cx="457779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err="1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</a:t>
            </a:r>
            <a:r>
              <a:rPr lang="it-IT" sz="28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r>
              <a:rPr lang="it-IT" sz="28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Presentation</a:t>
            </a:r>
            <a:endParaRPr lang="it-IT" sz="2800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434989" y="847360"/>
            <a:ext cx="322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 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0242" y="5915566"/>
            <a:ext cx="1524924" cy="78855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6" y="1562936"/>
            <a:ext cx="5948107" cy="372516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23607" y="1672227"/>
            <a:ext cx="162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IPROMO 2016</a:t>
            </a:r>
          </a:p>
          <a:p>
            <a:pPr algn="ctr"/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65" y="1562936"/>
            <a:ext cx="5523101" cy="3678471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6342065" y="1672227"/>
            <a:ext cx="162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IPROMO 2017</a:t>
            </a:r>
          </a:p>
          <a:p>
            <a:pPr algn="ctr"/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6739" y="4814371"/>
            <a:ext cx="673162" cy="28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1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35" r="2971" b="8975"/>
          <a:stretch/>
        </p:blipFill>
        <p:spPr>
          <a:xfrm>
            <a:off x="0" y="14513"/>
            <a:ext cx="12191999" cy="683623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58140" y="5937497"/>
            <a:ext cx="11475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  <a:hlinkClick r:id="rId4"/>
              </a:rPr>
              <a:t>michele.freppaz@unito.it</a:t>
            </a:r>
            <a:endParaRPr lang="it-IT" sz="2400" b="1" dirty="0">
              <a:solidFill>
                <a:schemeClr val="bg1"/>
              </a:solidFill>
            </a:endParaRPr>
          </a:p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http</a:t>
            </a:r>
            <a:r>
              <a:rPr lang="it-IT" sz="2400" b="1" dirty="0">
                <a:solidFill>
                  <a:schemeClr val="bg1"/>
                </a:solidFill>
              </a:rPr>
              <a:t>://www.fao.org/mountain-partnership/our-work/capacitydevelopment/ipromo/en/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976370" y="4718304"/>
            <a:ext cx="2036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IPROMO, 2015</a:t>
            </a:r>
          </a:p>
        </p:txBody>
      </p:sp>
    </p:spTree>
    <p:extLst>
      <p:ext uri="{BB962C8B-B14F-4D97-AF65-F5344CB8AC3E}">
        <p14:creationId xmlns:p14="http://schemas.microsoft.com/office/powerpoint/2010/main" val="163925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1031" y="5985164"/>
            <a:ext cx="1524924" cy="788554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716702" y="168178"/>
            <a:ext cx="156485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it-IT" sz="2800" b="1" dirty="0" err="1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</a:t>
            </a:r>
            <a:endParaRPr lang="it-IT" sz="2800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37419" y="1628154"/>
            <a:ext cx="58324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The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on research and training on sustainable management of mountain areas </a:t>
            </a:r>
            <a:r>
              <a:rPr lang="en-US" sz="2400" dirty="0"/>
              <a:t>(</a:t>
            </a:r>
            <a:r>
              <a:rPr lang="en-US" sz="2400" dirty="0" smtClean="0"/>
              <a:t>IPROMO) was </a:t>
            </a:r>
            <a:r>
              <a:rPr lang="en-US" sz="2400" dirty="0"/>
              <a:t>created in 2006 at the request of several Mountain Partnership members who had identified </a:t>
            </a:r>
            <a:r>
              <a:rPr lang="en-US" sz="2400" dirty="0" smtClean="0"/>
              <a:t>the </a:t>
            </a:r>
            <a:r>
              <a:rPr lang="en-US" sz="2400" b="1" dirty="0" smtClean="0"/>
              <a:t>lack of mountain related capacity development </a:t>
            </a:r>
            <a:r>
              <a:rPr lang="en-US" sz="2400" b="1" dirty="0" err="1" smtClean="0"/>
              <a:t>programmes</a:t>
            </a:r>
            <a:r>
              <a:rPr lang="en-US" sz="2400" b="1" dirty="0" smtClean="0"/>
              <a:t> as a concrete obstacle to the sustainable development of mountains around the world</a:t>
            </a:r>
            <a:r>
              <a:rPr lang="en-US" sz="2400" dirty="0" smtClean="0"/>
              <a:t>. </a:t>
            </a:r>
            <a:endParaRPr lang="it-IT" sz="24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65" t="9493" r="32153" b="18616"/>
          <a:stretch/>
        </p:blipFill>
        <p:spPr>
          <a:xfrm>
            <a:off x="6677891" y="4808555"/>
            <a:ext cx="1792341" cy="196516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1" y="785089"/>
            <a:ext cx="4747491" cy="356061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813755" y="3942735"/>
            <a:ext cx="1750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IPROMO 2017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770403" y="168178"/>
            <a:ext cx="1457450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idea</a:t>
            </a:r>
            <a:endParaRPr lang="it-IT" sz="2800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61817" y="880008"/>
            <a:ext cx="57660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The </a:t>
            </a:r>
            <a:r>
              <a:rPr lang="it-IT" sz="2400" b="1" dirty="0" smtClean="0"/>
              <a:t>idea</a:t>
            </a:r>
            <a:r>
              <a:rPr lang="it-IT" sz="2400" dirty="0" smtClean="0"/>
              <a:t> </a:t>
            </a:r>
            <a:r>
              <a:rPr lang="it-IT" sz="2400" dirty="0" err="1" smtClean="0"/>
              <a:t>was</a:t>
            </a:r>
            <a:r>
              <a:rPr lang="it-IT" sz="2400" dirty="0" smtClean="0"/>
              <a:t> to </a:t>
            </a:r>
            <a:r>
              <a:rPr lang="it-IT" sz="2400" dirty="0" err="1" smtClean="0"/>
              <a:t>periodically</a:t>
            </a:r>
            <a:r>
              <a:rPr lang="it-IT" sz="2400" dirty="0" smtClean="0"/>
              <a:t> </a:t>
            </a:r>
            <a:r>
              <a:rPr lang="it-IT" sz="2400" dirty="0" err="1" smtClean="0"/>
              <a:t>organize</a:t>
            </a:r>
            <a:r>
              <a:rPr lang="it-IT" sz="2400" dirty="0" smtClean="0"/>
              <a:t> a full-immersion </a:t>
            </a:r>
            <a:r>
              <a:rPr lang="it-IT" sz="2400" dirty="0" err="1" smtClean="0"/>
              <a:t>course</a:t>
            </a:r>
            <a:r>
              <a:rPr lang="it-IT" sz="2400" dirty="0" smtClean="0"/>
              <a:t> on </a:t>
            </a:r>
            <a:r>
              <a:rPr lang="it-IT" sz="2400" dirty="0" err="1" smtClean="0"/>
              <a:t>topics</a:t>
            </a:r>
            <a:r>
              <a:rPr lang="it-IT" sz="2400" dirty="0" smtClean="0"/>
              <a:t> </a:t>
            </a:r>
            <a:r>
              <a:rPr lang="it-IT" sz="2400" dirty="0" err="1" smtClean="0"/>
              <a:t>concerning</a:t>
            </a:r>
            <a:r>
              <a:rPr lang="it-IT" sz="2400" dirty="0" smtClean="0"/>
              <a:t> the </a:t>
            </a:r>
            <a:r>
              <a:rPr lang="it-IT" sz="2400" dirty="0" err="1" smtClean="0"/>
              <a:t>sustainable</a:t>
            </a:r>
            <a:r>
              <a:rPr lang="it-IT" sz="2400" dirty="0" smtClean="0"/>
              <a:t> mountain </a:t>
            </a:r>
            <a:r>
              <a:rPr lang="it-IT" sz="2400" dirty="0" err="1" smtClean="0"/>
              <a:t>development</a:t>
            </a:r>
            <a:r>
              <a:rPr lang="it-IT" sz="2400" dirty="0" smtClean="0"/>
              <a:t>. </a:t>
            </a:r>
          </a:p>
          <a:p>
            <a:pPr algn="just"/>
            <a:endParaRPr lang="it-IT" sz="2400" dirty="0"/>
          </a:p>
          <a:p>
            <a:pPr lvl="0" algn="just"/>
            <a:r>
              <a:rPr lang="it-IT" sz="2400" b="1" dirty="0" smtClean="0"/>
              <a:t>Target: </a:t>
            </a:r>
            <a:r>
              <a:rPr lang="en-GB" sz="2400" dirty="0"/>
              <a:t>t</a:t>
            </a:r>
            <a:r>
              <a:rPr lang="en-GB" sz="2400" dirty="0" smtClean="0"/>
              <a:t>echnicians</a:t>
            </a:r>
            <a:r>
              <a:rPr lang="en-GB" sz="2400" dirty="0"/>
              <a:t>, planners and decision-makers from mountain regions of the world, particularly from areas with severe overexploitation and degradation, i.e. regions that are potentially more sensitive to global change impacts. </a:t>
            </a:r>
            <a:endParaRPr lang="en-GB" sz="2400" dirty="0" smtClean="0"/>
          </a:p>
          <a:p>
            <a:pPr lvl="0" algn="just"/>
            <a:endParaRPr lang="en-GB" sz="2400" dirty="0"/>
          </a:p>
          <a:p>
            <a:pPr lvl="0" algn="just"/>
            <a:r>
              <a:rPr lang="en-GB" sz="2400" b="1" dirty="0" smtClean="0"/>
              <a:t>Subjects: </a:t>
            </a:r>
            <a:r>
              <a:rPr lang="en-GB" sz="2400" dirty="0"/>
              <a:t>a</a:t>
            </a:r>
            <a:r>
              <a:rPr lang="en-GB" sz="2400" dirty="0" smtClean="0"/>
              <a:t>ctivities </a:t>
            </a:r>
            <a:r>
              <a:rPr lang="en-GB" sz="2400" dirty="0"/>
              <a:t>in the fields of natural sciences, forestry, and socio-economics. </a:t>
            </a:r>
            <a:endParaRPr lang="it-IT" sz="2400" dirty="0"/>
          </a:p>
          <a:p>
            <a:pPr algn="just"/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1031" y="5985164"/>
            <a:ext cx="1524924" cy="78855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037" y="1256456"/>
            <a:ext cx="5048799" cy="378659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843252" y="4601496"/>
            <a:ext cx="1750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IPROMO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535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383055" y="168178"/>
            <a:ext cx="2232150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designers</a:t>
            </a:r>
            <a:endParaRPr lang="it-IT" sz="2800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04798" y="1055499"/>
            <a:ext cx="61052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FAO - Mountain Partnership and </a:t>
            </a:r>
            <a:r>
              <a:rPr lang="it-IT" sz="2400" dirty="0" err="1" smtClean="0"/>
              <a:t>University</a:t>
            </a:r>
            <a:r>
              <a:rPr lang="it-IT" sz="2400" dirty="0" smtClean="0"/>
              <a:t> of Torino-DISAFA-</a:t>
            </a:r>
            <a:r>
              <a:rPr lang="it-IT" sz="2400" dirty="0" err="1" smtClean="0"/>
              <a:t>NatRisk</a:t>
            </a:r>
            <a:r>
              <a:rPr lang="it-IT" sz="2400" dirty="0" smtClean="0"/>
              <a:t> </a:t>
            </a:r>
            <a:r>
              <a:rPr lang="it-IT" sz="2400" dirty="0" err="1" smtClean="0"/>
              <a:t>shared</a:t>
            </a:r>
            <a:r>
              <a:rPr lang="it-IT" sz="2400" dirty="0" smtClean="0"/>
              <a:t> </a:t>
            </a:r>
            <a:r>
              <a:rPr lang="it-IT" sz="2400" dirty="0" err="1" smtClean="0"/>
              <a:t>their</a:t>
            </a:r>
            <a:r>
              <a:rPr lang="it-IT" sz="2400" dirty="0" smtClean="0"/>
              <a:t> </a:t>
            </a:r>
            <a:r>
              <a:rPr lang="it-IT" sz="2400" dirty="0" err="1" smtClean="0"/>
              <a:t>ideas</a:t>
            </a:r>
            <a:r>
              <a:rPr lang="it-IT" sz="2400" dirty="0" smtClean="0"/>
              <a:t> on mountain </a:t>
            </a:r>
            <a:r>
              <a:rPr lang="it-IT" sz="2400" dirty="0" err="1" smtClean="0"/>
              <a:t>education</a:t>
            </a:r>
            <a:r>
              <a:rPr lang="it-IT" sz="2400" dirty="0" smtClean="0"/>
              <a:t> and in 2007 </a:t>
            </a:r>
            <a:r>
              <a:rPr lang="it-IT" sz="2400" dirty="0" err="1" smtClean="0"/>
              <a:t>signed</a:t>
            </a:r>
            <a:r>
              <a:rPr lang="it-IT" sz="2400" dirty="0" smtClean="0"/>
              <a:t> </a:t>
            </a:r>
            <a:r>
              <a:rPr lang="it-IT" sz="2400" dirty="0"/>
              <a:t>a</a:t>
            </a:r>
            <a:r>
              <a:rPr lang="it-IT" sz="2400" dirty="0" smtClean="0"/>
              <a:t> MOU with the </a:t>
            </a:r>
            <a:r>
              <a:rPr lang="it-IT" sz="2400" dirty="0" err="1" smtClean="0"/>
              <a:t>aim</a:t>
            </a:r>
            <a:r>
              <a:rPr lang="it-IT" sz="2400" dirty="0" smtClean="0"/>
              <a:t> to </a:t>
            </a:r>
            <a:r>
              <a:rPr lang="it-IT" sz="2400" dirty="0" err="1" smtClean="0"/>
              <a:t>support</a:t>
            </a:r>
            <a:r>
              <a:rPr lang="it-IT" sz="2400" dirty="0" smtClean="0"/>
              <a:t> the IPROMO Course.</a:t>
            </a: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1031" y="5985164"/>
            <a:ext cx="1524924" cy="788554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04798" y="3214803"/>
            <a:ext cx="59944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dirty="0" err="1"/>
              <a:t>Venues</a:t>
            </a:r>
            <a:r>
              <a:rPr lang="it-IT" sz="2400" b="1" dirty="0"/>
              <a:t>: </a:t>
            </a:r>
            <a:r>
              <a:rPr lang="it-IT" sz="2400" dirty="0"/>
              <a:t>small </a:t>
            </a:r>
            <a:r>
              <a:rPr lang="it-IT" sz="2400" dirty="0" err="1"/>
              <a:t>villages</a:t>
            </a:r>
            <a:r>
              <a:rPr lang="it-IT" sz="2400" dirty="0"/>
              <a:t> in the NW </a:t>
            </a:r>
            <a:r>
              <a:rPr lang="it-IT" sz="2400" dirty="0" err="1"/>
              <a:t>Italian</a:t>
            </a:r>
            <a:r>
              <a:rPr lang="it-IT" sz="2400" dirty="0"/>
              <a:t> </a:t>
            </a:r>
            <a:r>
              <a:rPr lang="it-IT" sz="2400" dirty="0" err="1"/>
              <a:t>Alps</a:t>
            </a:r>
            <a:r>
              <a:rPr lang="it-IT" sz="2400" dirty="0" smtClean="0"/>
              <a:t>.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b="1" dirty="0" err="1" smtClean="0"/>
              <a:t>Beneficiaries</a:t>
            </a:r>
            <a:r>
              <a:rPr lang="it-IT" sz="2400" b="1" dirty="0" smtClean="0"/>
              <a:t>: </a:t>
            </a:r>
            <a:r>
              <a:rPr lang="it-IT" sz="2400" dirty="0" err="1" smtClean="0"/>
              <a:t>technicians</a:t>
            </a:r>
            <a:r>
              <a:rPr lang="it-IT" sz="2400" dirty="0" smtClean="0"/>
              <a:t>, </a:t>
            </a:r>
            <a:r>
              <a:rPr lang="it-IT" sz="2400" dirty="0" err="1" smtClean="0"/>
              <a:t>planners</a:t>
            </a:r>
            <a:r>
              <a:rPr lang="it-IT" sz="2400" dirty="0" smtClean="0"/>
              <a:t>, </a:t>
            </a:r>
            <a:r>
              <a:rPr lang="it-IT" sz="2400" dirty="0" err="1" smtClean="0"/>
              <a:t>decision-makers</a:t>
            </a:r>
            <a:r>
              <a:rPr lang="it-IT" sz="2400" dirty="0" smtClean="0"/>
              <a:t> from mountain </a:t>
            </a:r>
            <a:r>
              <a:rPr lang="it-IT" sz="2400" dirty="0" err="1" smtClean="0"/>
              <a:t>regions</a:t>
            </a:r>
            <a:r>
              <a:rPr lang="it-IT" sz="2400" dirty="0" smtClean="0"/>
              <a:t> of the World.</a:t>
            </a:r>
          </a:p>
          <a:p>
            <a:pPr algn="just"/>
            <a:endParaRPr lang="it-IT" sz="2400" b="1" dirty="0"/>
          </a:p>
          <a:p>
            <a:pPr algn="just"/>
            <a:r>
              <a:rPr lang="it-IT" sz="2400" b="1" dirty="0" err="1" smtClean="0"/>
              <a:t>Structure</a:t>
            </a:r>
            <a:r>
              <a:rPr lang="it-IT" sz="2400" b="1" dirty="0"/>
              <a:t>: </a:t>
            </a:r>
            <a:r>
              <a:rPr lang="it-IT" sz="2400" dirty="0"/>
              <a:t>2 weeks of intensive </a:t>
            </a:r>
            <a:r>
              <a:rPr lang="it-IT" sz="2400" dirty="0" err="1" smtClean="0"/>
              <a:t>course</a:t>
            </a:r>
            <a:r>
              <a:rPr lang="it-IT" sz="2400" dirty="0" smtClean="0"/>
              <a:t>. </a:t>
            </a:r>
            <a:r>
              <a:rPr lang="it-IT" sz="2400" dirty="0" err="1"/>
              <a:t>Individual</a:t>
            </a:r>
            <a:r>
              <a:rPr lang="it-IT" sz="2400" dirty="0"/>
              <a:t> and </a:t>
            </a:r>
            <a:r>
              <a:rPr lang="it-IT" sz="2400" dirty="0" err="1"/>
              <a:t>working</a:t>
            </a:r>
            <a:r>
              <a:rPr lang="it-IT" sz="2400" dirty="0"/>
              <a:t> </a:t>
            </a:r>
            <a:r>
              <a:rPr lang="it-IT" sz="2400" dirty="0" err="1"/>
              <a:t>groups</a:t>
            </a:r>
            <a:r>
              <a:rPr lang="it-IT" sz="2400" dirty="0"/>
              <a:t> </a:t>
            </a:r>
            <a:r>
              <a:rPr lang="it-IT" sz="2400" dirty="0" err="1"/>
              <a:t>coordinated</a:t>
            </a:r>
            <a:r>
              <a:rPr lang="it-IT" sz="2400" dirty="0"/>
              <a:t> by a chairman.</a:t>
            </a:r>
          </a:p>
          <a:p>
            <a:pPr algn="just"/>
            <a:endParaRPr lang="it-IT" sz="2400" b="1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82" t="40943" r="23340" b="40067"/>
          <a:stretch/>
        </p:blipFill>
        <p:spPr>
          <a:xfrm>
            <a:off x="6918037" y="1194046"/>
            <a:ext cx="2105891" cy="108368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700" y="1360011"/>
            <a:ext cx="2330936" cy="693304"/>
          </a:xfrm>
          <a:prstGeom prst="rect">
            <a:avLst/>
          </a:prstGeom>
        </p:spPr>
      </p:pic>
      <p:sp>
        <p:nvSpPr>
          <p:cNvPr id="10" name="Più 9"/>
          <p:cNvSpPr/>
          <p:nvPr/>
        </p:nvSpPr>
        <p:spPr>
          <a:xfrm>
            <a:off x="9107061" y="1496291"/>
            <a:ext cx="406400" cy="387927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19" t="36512" r="31706" b="36408"/>
          <a:stretch/>
        </p:blipFill>
        <p:spPr>
          <a:xfrm>
            <a:off x="7266270" y="3658608"/>
            <a:ext cx="4087982" cy="1079689"/>
          </a:xfrm>
          <a:prstGeom prst="rect">
            <a:avLst/>
          </a:prstGeom>
        </p:spPr>
      </p:pic>
      <p:sp>
        <p:nvSpPr>
          <p:cNvPr id="5" name="Freccia in giù 4"/>
          <p:cNvSpPr/>
          <p:nvPr/>
        </p:nvSpPr>
        <p:spPr>
          <a:xfrm>
            <a:off x="9166054" y="2389239"/>
            <a:ext cx="302410" cy="114464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846115" y="168178"/>
            <a:ext cx="330603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2008: The 1st Edition</a:t>
            </a:r>
            <a:endParaRPr lang="it-IT" sz="2800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007258" y="902156"/>
            <a:ext cx="5497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Mountain Environment and Global Change</a:t>
            </a:r>
            <a:endParaRPr lang="en-US" sz="24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06056" y="2020186"/>
            <a:ext cx="325356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/>
              <a:t>Venue</a:t>
            </a:r>
            <a:r>
              <a:rPr lang="it-IT" sz="2400" b="1" dirty="0" smtClean="0"/>
              <a:t>: </a:t>
            </a:r>
            <a:r>
              <a:rPr lang="it-IT" sz="2400" dirty="0" smtClean="0"/>
              <a:t>Alagna Valsesia, small Walser </a:t>
            </a:r>
            <a:r>
              <a:rPr lang="it-IT" sz="2400" dirty="0" err="1" smtClean="0"/>
              <a:t>village</a:t>
            </a:r>
            <a:r>
              <a:rPr lang="it-IT" sz="2400" dirty="0" smtClean="0"/>
              <a:t> </a:t>
            </a:r>
            <a:r>
              <a:rPr lang="it-IT" sz="2400" dirty="0" err="1" smtClean="0"/>
              <a:t>close</a:t>
            </a:r>
            <a:r>
              <a:rPr lang="it-IT" sz="2400" dirty="0" smtClean="0"/>
              <a:t> to the Monte Rosa </a:t>
            </a:r>
            <a:r>
              <a:rPr lang="it-IT" sz="2400" dirty="0" err="1" smtClean="0"/>
              <a:t>Massif</a:t>
            </a:r>
            <a:r>
              <a:rPr lang="it-IT" sz="2400" dirty="0" smtClean="0"/>
              <a:t> (NW </a:t>
            </a:r>
            <a:r>
              <a:rPr lang="it-IT" sz="2400" dirty="0" err="1" smtClean="0"/>
              <a:t>Italy</a:t>
            </a:r>
            <a:r>
              <a:rPr lang="it-IT" sz="2400" dirty="0" smtClean="0"/>
              <a:t>).</a:t>
            </a:r>
          </a:p>
          <a:p>
            <a:endParaRPr lang="it-IT" sz="2400" dirty="0"/>
          </a:p>
          <a:p>
            <a:r>
              <a:rPr lang="it-IT" sz="2400" b="1" dirty="0" smtClean="0"/>
              <a:t>Local </a:t>
            </a:r>
            <a:r>
              <a:rPr lang="it-IT" sz="2400" b="1" dirty="0" err="1" smtClean="0"/>
              <a:t>Donors</a:t>
            </a:r>
            <a:endParaRPr lang="it-IT" sz="2400" b="1" dirty="0"/>
          </a:p>
          <a:p>
            <a:endParaRPr lang="it-IT" sz="2400" dirty="0"/>
          </a:p>
          <a:p>
            <a:r>
              <a:rPr lang="it-IT" sz="2400" dirty="0" smtClean="0"/>
              <a:t>15 </a:t>
            </a:r>
            <a:r>
              <a:rPr lang="it-IT" sz="2400" dirty="0" err="1"/>
              <a:t>I</a:t>
            </a:r>
            <a:r>
              <a:rPr lang="it-IT" sz="2400" dirty="0" err="1" smtClean="0"/>
              <a:t>nstructors</a:t>
            </a:r>
            <a:r>
              <a:rPr lang="it-IT" sz="2400" dirty="0" smtClean="0"/>
              <a:t> (5 </a:t>
            </a:r>
            <a:r>
              <a:rPr lang="it-IT" sz="2400" dirty="0" err="1" smtClean="0"/>
              <a:t>countries</a:t>
            </a:r>
            <a:r>
              <a:rPr lang="it-IT" sz="2400" dirty="0" smtClean="0"/>
              <a:t>)</a:t>
            </a:r>
          </a:p>
          <a:p>
            <a:endParaRPr lang="it-IT" sz="2400" dirty="0"/>
          </a:p>
          <a:p>
            <a:r>
              <a:rPr lang="it-IT" sz="2400" dirty="0" smtClean="0"/>
              <a:t>25 </a:t>
            </a:r>
            <a:r>
              <a:rPr lang="it-IT" sz="2400" dirty="0" err="1" smtClean="0"/>
              <a:t>Participants</a:t>
            </a:r>
            <a:r>
              <a:rPr lang="it-IT" sz="2400" dirty="0" smtClean="0"/>
              <a:t> (19 </a:t>
            </a:r>
            <a:r>
              <a:rPr lang="it-IT" sz="2400" dirty="0" err="1" smtClean="0"/>
              <a:t>countries</a:t>
            </a:r>
            <a:r>
              <a:rPr lang="it-IT" sz="2400" dirty="0" smtClean="0"/>
              <a:t>)</a:t>
            </a:r>
          </a:p>
          <a:p>
            <a:endParaRPr lang="it-IT" sz="2400" dirty="0"/>
          </a:p>
          <a:p>
            <a:endParaRPr lang="it-IT" sz="2400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1031" y="5985164"/>
            <a:ext cx="1524924" cy="788554"/>
          </a:xfrm>
          <a:prstGeom prst="rect">
            <a:avLst/>
          </a:prstGeom>
        </p:spPr>
      </p:pic>
      <p:pic>
        <p:nvPicPr>
          <p:cNvPr id="2054" name="Picture 6" descr="Risultati immagini per Alagna Valsesi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4463" y="2020186"/>
            <a:ext cx="5623433" cy="375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12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322334" y="60552"/>
            <a:ext cx="330603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2008: The 1st Edition</a:t>
            </a:r>
            <a:endParaRPr lang="it-IT" sz="2800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26714" y="902156"/>
            <a:ext cx="5497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Mountain Environment and Global Change</a:t>
            </a:r>
            <a:endParaRPr lang="en-US" sz="24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532" y="1702570"/>
            <a:ext cx="5571744" cy="417880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988173" y="6273256"/>
            <a:ext cx="7207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Mountain </a:t>
            </a:r>
            <a:r>
              <a:rPr lang="it-IT" dirty="0" err="1" smtClean="0"/>
              <a:t>Research</a:t>
            </a:r>
            <a:r>
              <a:rPr lang="it-IT" dirty="0" smtClean="0"/>
              <a:t> Station </a:t>
            </a:r>
            <a:r>
              <a:rPr lang="it-IT" i="1" dirty="0" smtClean="0"/>
              <a:t>Istituto Scientifico Angelo Mosso</a:t>
            </a:r>
            <a:r>
              <a:rPr lang="it-IT" dirty="0" smtClean="0"/>
              <a:t>, 2901 m </a:t>
            </a:r>
            <a:r>
              <a:rPr lang="it-IT" dirty="0" err="1" smtClean="0"/>
              <a:t>asl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1031" y="5985164"/>
            <a:ext cx="1524924" cy="78855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7" y="1702570"/>
            <a:ext cx="5549504" cy="416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9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042510" y="168178"/>
            <a:ext cx="3542508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2017: The 10th Edition</a:t>
            </a:r>
            <a:endParaRPr lang="it-IT" sz="2800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24043" y="2468749"/>
            <a:ext cx="35333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/>
              <a:t>Venue</a:t>
            </a:r>
            <a:r>
              <a:rPr lang="it-IT" sz="2400" b="1" dirty="0" smtClean="0"/>
              <a:t>: </a:t>
            </a:r>
            <a:r>
              <a:rPr lang="it-IT" sz="2400" dirty="0" smtClean="0"/>
              <a:t>Ormea, a small </a:t>
            </a:r>
            <a:r>
              <a:rPr lang="it-IT" sz="2400" dirty="0" err="1" smtClean="0"/>
              <a:t>town</a:t>
            </a:r>
            <a:r>
              <a:rPr lang="it-IT" sz="2400" dirty="0" smtClean="0"/>
              <a:t> in the </a:t>
            </a:r>
            <a:r>
              <a:rPr lang="it-IT" sz="2400" dirty="0" err="1" smtClean="0"/>
              <a:t>Ligurian</a:t>
            </a:r>
            <a:r>
              <a:rPr lang="it-IT" sz="2400" dirty="0" smtClean="0"/>
              <a:t> </a:t>
            </a:r>
            <a:r>
              <a:rPr lang="it-IT" sz="2400" dirty="0" err="1" smtClean="0"/>
              <a:t>Alps</a:t>
            </a:r>
            <a:r>
              <a:rPr lang="it-IT" sz="2400" dirty="0" smtClean="0"/>
              <a:t> (NW </a:t>
            </a:r>
            <a:r>
              <a:rPr lang="it-IT" sz="2400" dirty="0" err="1" smtClean="0"/>
              <a:t>Italy</a:t>
            </a:r>
            <a:r>
              <a:rPr lang="it-IT" sz="2400" dirty="0" smtClean="0"/>
              <a:t>) and Pieve Tesino</a:t>
            </a:r>
          </a:p>
          <a:p>
            <a:endParaRPr lang="it-IT" sz="2400" dirty="0"/>
          </a:p>
          <a:p>
            <a:r>
              <a:rPr lang="it-IT" sz="2400" b="1" dirty="0" smtClean="0"/>
              <a:t>Local </a:t>
            </a:r>
            <a:r>
              <a:rPr lang="it-IT" sz="2400" b="1" dirty="0" err="1" smtClean="0"/>
              <a:t>Donors</a:t>
            </a:r>
            <a:endParaRPr lang="it-IT" sz="2400" b="1" dirty="0"/>
          </a:p>
          <a:p>
            <a:endParaRPr lang="it-IT" sz="2400" dirty="0"/>
          </a:p>
          <a:p>
            <a:r>
              <a:rPr lang="it-IT" sz="2400" dirty="0" smtClean="0"/>
              <a:t>21 </a:t>
            </a:r>
            <a:r>
              <a:rPr lang="it-IT" sz="2400" dirty="0" err="1"/>
              <a:t>I</a:t>
            </a:r>
            <a:r>
              <a:rPr lang="it-IT" sz="2400" dirty="0" err="1" smtClean="0"/>
              <a:t>nstructors</a:t>
            </a:r>
            <a:r>
              <a:rPr lang="it-IT" sz="2400" dirty="0" smtClean="0"/>
              <a:t> (4 </a:t>
            </a:r>
            <a:r>
              <a:rPr lang="it-IT" sz="2400" dirty="0" err="1" smtClean="0"/>
              <a:t>countries</a:t>
            </a:r>
            <a:r>
              <a:rPr lang="it-IT" sz="2400" dirty="0" smtClean="0"/>
              <a:t>)</a:t>
            </a:r>
          </a:p>
          <a:p>
            <a:endParaRPr lang="it-IT" sz="2400" dirty="0"/>
          </a:p>
          <a:p>
            <a:r>
              <a:rPr lang="it-IT" sz="2400" dirty="0" smtClean="0"/>
              <a:t>32 </a:t>
            </a:r>
            <a:r>
              <a:rPr lang="it-IT" sz="2400" dirty="0" err="1" smtClean="0"/>
              <a:t>Participants</a:t>
            </a:r>
            <a:r>
              <a:rPr lang="it-IT" sz="2400" dirty="0" smtClean="0"/>
              <a:t> (22 </a:t>
            </a:r>
            <a:r>
              <a:rPr lang="it-IT" sz="2400" dirty="0" err="1" smtClean="0"/>
              <a:t>countries</a:t>
            </a:r>
            <a:r>
              <a:rPr lang="it-IT" sz="2400" dirty="0" smtClean="0"/>
              <a:t>)</a:t>
            </a:r>
          </a:p>
        </p:txBody>
      </p:sp>
      <p:sp>
        <p:nvSpPr>
          <p:cNvPr id="4" name="Rettangolo 3"/>
          <p:cNvSpPr/>
          <p:nvPr/>
        </p:nvSpPr>
        <p:spPr>
          <a:xfrm>
            <a:off x="1200912" y="838123"/>
            <a:ext cx="92342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International Summer School</a:t>
            </a:r>
          </a:p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Environmental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economic issues to enhance mountain sustainability  </a:t>
            </a:r>
          </a:p>
        </p:txBody>
      </p:sp>
      <p:pic>
        <p:nvPicPr>
          <p:cNvPr id="4098" name="Picture 2" descr="Risultati immagini per Ormea immagini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1689" y="2148006"/>
            <a:ext cx="5363482" cy="357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1031" y="5985164"/>
            <a:ext cx="1524924" cy="78855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568" y="3703759"/>
            <a:ext cx="1695478" cy="71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823225" y="168178"/>
            <a:ext cx="3351815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it-IT" sz="2800" b="1" dirty="0" err="1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r>
              <a:rPr lang="it-IT" sz="28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The </a:t>
            </a:r>
            <a:r>
              <a:rPr lang="it-IT" sz="2800" b="1" dirty="0" err="1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themes</a:t>
            </a:r>
            <a:endParaRPr lang="it-IT" sz="2800" b="1" dirty="0" smtClean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58" t="18945" r="21778" b="7951"/>
          <a:stretch/>
        </p:blipFill>
        <p:spPr bwMode="auto">
          <a:xfrm>
            <a:off x="2523744" y="1344168"/>
            <a:ext cx="7086600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3867" y="5914677"/>
            <a:ext cx="1524924" cy="78855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77091" y="882503"/>
            <a:ext cx="25096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Mountain Environment and Global </a:t>
            </a:r>
            <a:r>
              <a:rPr lang="en-US" b="1" dirty="0" smtClean="0"/>
              <a:t>Change</a:t>
            </a:r>
          </a:p>
          <a:p>
            <a:endParaRPr lang="en-US" b="1" dirty="0"/>
          </a:p>
          <a:p>
            <a:r>
              <a:rPr lang="en-US" b="1" dirty="0" smtClean="0"/>
              <a:t>Developing </a:t>
            </a:r>
            <a:r>
              <a:rPr lang="en-US" b="1" dirty="0"/>
              <a:t>economic opportunities for mountain </a:t>
            </a:r>
            <a:r>
              <a:rPr lang="en-US" b="1" dirty="0" smtClean="0"/>
              <a:t>areas</a:t>
            </a:r>
          </a:p>
          <a:p>
            <a:endParaRPr lang="en-US" b="1" dirty="0"/>
          </a:p>
          <a:p>
            <a:r>
              <a:rPr lang="it-IT" b="1" dirty="0" err="1"/>
              <a:t>Protecting</a:t>
            </a:r>
            <a:r>
              <a:rPr lang="it-IT" b="1" dirty="0"/>
              <a:t> Mountain </a:t>
            </a:r>
            <a:r>
              <a:rPr lang="it-IT" b="1" dirty="0" err="1"/>
              <a:t>Biodiversity</a:t>
            </a:r>
            <a:endParaRPr lang="it-IT" b="1" dirty="0"/>
          </a:p>
          <a:p>
            <a:endParaRPr lang="en-US" b="1" dirty="0" smtClean="0"/>
          </a:p>
          <a:p>
            <a:r>
              <a:rPr lang="en-US" b="1" dirty="0"/>
              <a:t>Natural Hazards and Disaster Risk Management in Mountain Areas</a:t>
            </a:r>
          </a:p>
          <a:p>
            <a:endParaRPr lang="en-US" b="1" dirty="0" smtClean="0"/>
          </a:p>
          <a:p>
            <a:r>
              <a:rPr lang="en-US" b="1" dirty="0"/>
              <a:t>Understanding and Adapting to Climate Change in Mountain Areas</a:t>
            </a:r>
          </a:p>
          <a:p>
            <a:endParaRPr lang="en-US" b="1" dirty="0"/>
          </a:p>
        </p:txBody>
      </p:sp>
      <p:sp>
        <p:nvSpPr>
          <p:cNvPr id="6" name="Rettangolo 5"/>
          <p:cNvSpPr/>
          <p:nvPr/>
        </p:nvSpPr>
        <p:spPr>
          <a:xfrm>
            <a:off x="9498070" y="721535"/>
            <a:ext cx="262840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/>
              <a:t>Understanding</a:t>
            </a:r>
            <a:r>
              <a:rPr lang="it-IT" b="1" dirty="0"/>
              <a:t> </a:t>
            </a:r>
            <a:r>
              <a:rPr lang="it-IT" b="1" dirty="0" err="1"/>
              <a:t>Upland</a:t>
            </a:r>
            <a:r>
              <a:rPr lang="it-IT" b="1" dirty="0"/>
              <a:t> </a:t>
            </a:r>
            <a:r>
              <a:rPr lang="it-IT" b="1" dirty="0" err="1"/>
              <a:t>Watershed</a:t>
            </a:r>
            <a:r>
              <a:rPr lang="it-IT" b="1" dirty="0"/>
              <a:t> </a:t>
            </a:r>
            <a:r>
              <a:rPr lang="it-IT" b="1" dirty="0" smtClean="0"/>
              <a:t>Management</a:t>
            </a:r>
          </a:p>
          <a:p>
            <a:endParaRPr lang="it-IT" b="1" dirty="0"/>
          </a:p>
          <a:p>
            <a:r>
              <a:rPr lang="en-US" b="1" dirty="0"/>
              <a:t>Promoting Sustainable Farming in Mountain Regions</a:t>
            </a:r>
          </a:p>
          <a:p>
            <a:endParaRPr lang="it-IT" b="1" dirty="0" smtClean="0"/>
          </a:p>
          <a:p>
            <a:r>
              <a:rPr lang="en-US" b="1" dirty="0"/>
              <a:t>Food </a:t>
            </a:r>
            <a:r>
              <a:rPr lang="en-US" b="1" dirty="0" smtClean="0"/>
              <a:t>security </a:t>
            </a:r>
            <a:r>
              <a:rPr lang="en-US" b="1" dirty="0"/>
              <a:t>in mountain areas 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/>
              <a:t>Managing mountain resources and diversities - the role of protected </a:t>
            </a:r>
            <a:r>
              <a:rPr lang="en-US" b="1" dirty="0" smtClean="0"/>
              <a:t>areas</a:t>
            </a:r>
          </a:p>
          <a:p>
            <a:endParaRPr lang="en-US" b="1" dirty="0"/>
          </a:p>
          <a:p>
            <a:r>
              <a:rPr lang="en-US" b="1" dirty="0"/>
              <a:t>Environmental and economic issues to enhance mountain sustainability  </a:t>
            </a:r>
          </a:p>
          <a:p>
            <a:endParaRPr lang="en-US" b="1" dirty="0"/>
          </a:p>
          <a:p>
            <a:endParaRPr lang="en-US" b="1" dirty="0"/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9411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28598" y="168178"/>
            <a:ext cx="4141070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it-IT" sz="2800" b="1" dirty="0" err="1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r>
              <a:rPr lang="it-IT" sz="28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The </a:t>
            </a:r>
            <a:r>
              <a:rPr lang="it-IT" sz="2800" b="1" dirty="0" err="1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beneficiaries</a:t>
            </a:r>
            <a:endParaRPr lang="it-IT" sz="2800" b="1" dirty="0" smtClean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631939" y="1738990"/>
            <a:ext cx="18472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257 </a:t>
            </a:r>
            <a:r>
              <a:rPr lang="it-IT" dirty="0" err="1" smtClean="0"/>
              <a:t>beneficiaries</a:t>
            </a:r>
            <a:endParaRPr lang="it-IT" dirty="0" smtClean="0"/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70 </a:t>
            </a:r>
            <a:r>
              <a:rPr lang="it-IT" dirty="0" err="1" smtClean="0"/>
              <a:t>countries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1031" y="5985164"/>
            <a:ext cx="1524924" cy="788554"/>
          </a:xfrm>
          <a:prstGeom prst="rect">
            <a:avLst/>
          </a:prstGeom>
        </p:spPr>
      </p:pic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572790"/>
              </p:ext>
            </p:extLst>
          </p:nvPr>
        </p:nvGraphicFramePr>
        <p:xfrm>
          <a:off x="712787" y="811212"/>
          <a:ext cx="10766426" cy="5235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322" y="1147988"/>
            <a:ext cx="2330936" cy="6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2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6612</TotalTime>
  <Words>1210</Words>
  <Application>Microsoft Office PowerPoint</Application>
  <PresentationFormat>Widescreen</PresentationFormat>
  <Paragraphs>132</Paragraphs>
  <Slides>19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Freppaz</dc:creator>
  <cp:lastModifiedBy>Freppaz</cp:lastModifiedBy>
  <cp:revision>233</cp:revision>
  <dcterms:created xsi:type="dcterms:W3CDTF">2017-11-26T16:13:09Z</dcterms:created>
  <dcterms:modified xsi:type="dcterms:W3CDTF">2018-06-18T16:32:37Z</dcterms:modified>
</cp:coreProperties>
</file>