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7" r:id="rId2"/>
    <p:sldMasterId id="2147483819" r:id="rId3"/>
    <p:sldMasterId id="2147483831" r:id="rId4"/>
    <p:sldMasterId id="2147483843" r:id="rId5"/>
    <p:sldMasterId id="2147483855" r:id="rId6"/>
    <p:sldMasterId id="2147483867" r:id="rId7"/>
  </p:sldMasterIdLst>
  <p:notesMasterIdLst>
    <p:notesMasterId r:id="rId32"/>
  </p:notesMasterIdLst>
  <p:handoutMasterIdLst>
    <p:handoutMasterId r:id="rId33"/>
  </p:handoutMasterIdLst>
  <p:sldIdLst>
    <p:sldId id="358" r:id="rId8"/>
    <p:sldId id="324" r:id="rId9"/>
    <p:sldId id="346" r:id="rId10"/>
    <p:sldId id="353" r:id="rId11"/>
    <p:sldId id="362" r:id="rId12"/>
    <p:sldId id="370" r:id="rId13"/>
    <p:sldId id="360" r:id="rId14"/>
    <p:sldId id="364" r:id="rId15"/>
    <p:sldId id="345" r:id="rId16"/>
    <p:sldId id="374" r:id="rId17"/>
    <p:sldId id="373" r:id="rId18"/>
    <p:sldId id="372" r:id="rId19"/>
    <p:sldId id="366" r:id="rId20"/>
    <p:sldId id="368" r:id="rId21"/>
    <p:sldId id="344" r:id="rId22"/>
    <p:sldId id="336" r:id="rId23"/>
    <p:sldId id="316" r:id="rId24"/>
    <p:sldId id="339" r:id="rId25"/>
    <p:sldId id="315" r:id="rId26"/>
    <p:sldId id="350" r:id="rId27"/>
    <p:sldId id="354" r:id="rId28"/>
    <p:sldId id="365" r:id="rId29"/>
    <p:sldId id="357" r:id="rId30"/>
    <p:sldId id="332" r:id="rId31"/>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2" userDrawn="1">
          <p15:clr>
            <a:srgbClr val="A4A3A4"/>
          </p15:clr>
        </p15:guide>
        <p15:guide id="2" pos="1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isi, Fabio (FOA)" initials="PF(" lastIdx="1" clrIdx="0">
    <p:extLst>
      <p:ext uri="{19B8F6BF-5375-455C-9EA6-DF929625EA0E}">
        <p15:presenceInfo xmlns:p15="http://schemas.microsoft.com/office/powerpoint/2012/main" userId="S-1-5-21-2107199734-1002509562-578033828-97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3608"/>
    <a:srgbClr val="073A5F"/>
    <a:srgbClr val="FFF305"/>
    <a:srgbClr val="EE9E34"/>
    <a:srgbClr val="0DA45D"/>
    <a:srgbClr val="FF9900"/>
    <a:srgbClr val="00642D"/>
    <a:srgbClr val="3BA36A"/>
    <a:srgbClr val="BC5C3E"/>
    <a:srgbClr val="8944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90" autoAdjust="0"/>
    <p:restoredTop sz="89648" autoAdjust="0"/>
  </p:normalViewPr>
  <p:slideViewPr>
    <p:cSldViewPr>
      <p:cViewPr varScale="1">
        <p:scale>
          <a:sx n="96" d="100"/>
          <a:sy n="96" d="100"/>
        </p:scale>
        <p:origin x="78" y="120"/>
      </p:cViewPr>
      <p:guideLst>
        <p:guide orient="horz" pos="1162"/>
        <p:guide pos="11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6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parisifa\Desktop\Varie%20ed%20Eventuali\Slides\Graphs%20MP%20Member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parisifa\Desktop\Varie%20ed%20Eventuali\Slides\Graphs%20MP%20Memb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autoTitleDeleted val="1"/>
    <c:view3D>
      <c:rotX val="75"/>
      <c:rotY val="0"/>
      <c:rAngAx val="0"/>
    </c:view3D>
    <c:floor>
      <c:thickness val="0"/>
    </c:floor>
    <c:sideWall>
      <c:thickness val="0"/>
    </c:sideWall>
    <c:backWall>
      <c:thickness val="0"/>
    </c:backWall>
    <c:plotArea>
      <c:layout/>
      <c:pie3DChart>
        <c:varyColors val="1"/>
        <c:ser>
          <c:idx val="0"/>
          <c:order val="0"/>
          <c:tx>
            <c:strRef>
              <c:f>Sheet1!$B$1</c:f>
              <c:strCache>
                <c:ptCount val="1"/>
                <c:pt idx="0">
                  <c:v>Column2</c:v>
                </c:pt>
              </c:strCache>
            </c:strRef>
          </c:tx>
          <c:spPr>
            <a:solidFill>
              <a:srgbClr val="B73022"/>
            </a:solidFill>
          </c:spPr>
          <c:explosion val="20"/>
          <c:dPt>
            <c:idx val="0"/>
            <c:bubble3D val="0"/>
            <c:spPr>
              <a:solidFill>
                <a:srgbClr val="FF0000"/>
              </a:solidFill>
            </c:spPr>
          </c:dPt>
          <c:dPt>
            <c:idx val="1"/>
            <c:bubble3D val="0"/>
            <c:spPr>
              <a:solidFill>
                <a:srgbClr val="7030A0"/>
              </a:solidFill>
            </c:spPr>
          </c:dPt>
          <c:dPt>
            <c:idx val="2"/>
            <c:bubble3D val="0"/>
            <c:spPr>
              <a:solidFill>
                <a:srgbClr val="008000"/>
              </a:solidFill>
            </c:spPr>
          </c:dPt>
          <c:dPt>
            <c:idx val="3"/>
            <c:bubble3D val="0"/>
            <c:spPr>
              <a:solidFill>
                <a:srgbClr val="FFFF00"/>
              </a:solidFill>
            </c:spPr>
          </c:dPt>
          <c:dLbls>
            <c:delete val="1"/>
          </c:dLbls>
          <c:cat>
            <c:strRef>
              <c:f>Sheet1!$A$2:$A$5</c:f>
              <c:strCache>
                <c:ptCount val="4"/>
                <c:pt idx="0">
                  <c:v>58 Governments</c:v>
                </c:pt>
                <c:pt idx="1">
                  <c:v>15 INGOs</c:v>
                </c:pt>
                <c:pt idx="2">
                  <c:v>226 Civil society Organizations</c:v>
                </c:pt>
                <c:pt idx="3">
                  <c:v>6 Sub-national authorities</c:v>
                </c:pt>
              </c:strCache>
            </c:strRef>
          </c:cat>
          <c:val>
            <c:numRef>
              <c:f>Sheet1!$B$2:$B$5</c:f>
              <c:numCache>
                <c:formatCode>0%</c:formatCode>
                <c:ptCount val="4"/>
                <c:pt idx="0">
                  <c:v>0.19016393442623</c:v>
                </c:pt>
                <c:pt idx="1">
                  <c:v>4.91803278688525E-2</c:v>
                </c:pt>
                <c:pt idx="2">
                  <c:v>0.74098360655737705</c:v>
                </c:pt>
                <c:pt idx="3">
                  <c:v>1.9672131147540999E-2</c:v>
                </c:pt>
              </c:numCache>
            </c:numRef>
          </c:val>
        </c:ser>
        <c:ser>
          <c:idx val="1"/>
          <c:order val="1"/>
          <c:tx>
            <c:strRef>
              <c:f>Sheet1!$C$1</c:f>
              <c:strCache>
                <c:ptCount val="1"/>
                <c:pt idx="0">
                  <c:v>Column1</c:v>
                </c:pt>
              </c:strCache>
            </c:strRef>
          </c:tx>
          <c:explosion val="25"/>
          <c:dPt>
            <c:idx val="0"/>
            <c:bubble3D val="0"/>
          </c:dPt>
          <c:dPt>
            <c:idx val="1"/>
            <c:bubble3D val="0"/>
          </c:dPt>
          <c:dPt>
            <c:idx val="2"/>
            <c:bubble3D val="0"/>
          </c:dPt>
          <c:dPt>
            <c:idx val="3"/>
            <c:bubble3D val="0"/>
          </c:dPt>
          <c:dLbls>
            <c:spPr>
              <a:noFill/>
              <a:ln>
                <a:noFill/>
              </a:ln>
              <a:effectLst/>
            </c:spPr>
            <c:txPr>
              <a:bodyPr rot="0" vert="horz"/>
              <a:lstStyle/>
              <a:p>
                <a:pPr>
                  <a:defRPr/>
                </a:pPr>
                <a:endParaRPr lang="en-US"/>
              </a:p>
            </c:txPr>
            <c:dLblPos val="inEnd"/>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58 Governments</c:v>
                </c:pt>
                <c:pt idx="1">
                  <c:v>15 INGOs</c:v>
                </c:pt>
                <c:pt idx="2">
                  <c:v>226 Civil society Organizations</c:v>
                </c:pt>
                <c:pt idx="3">
                  <c:v>6 Sub-national authorities</c:v>
                </c:pt>
              </c:strCache>
            </c:strRef>
          </c:cat>
          <c:val>
            <c:numRef>
              <c:f>Sheet1!$C$2:$C$5</c:f>
              <c:numCache>
                <c:formatCode>General</c:formatCode>
                <c:ptCount val="4"/>
                <c:pt idx="0">
                  <c:v>58</c:v>
                </c:pt>
                <c:pt idx="1">
                  <c:v>15</c:v>
                </c:pt>
                <c:pt idx="2">
                  <c:v>226</c:v>
                </c:pt>
                <c:pt idx="3">
                  <c:v>6</c:v>
                </c:pt>
              </c:numCache>
            </c:numRef>
          </c:val>
        </c:ser>
        <c:dLbls>
          <c:dLblPos val="inEnd"/>
          <c:showLegendKey val="0"/>
          <c:showVal val="0"/>
          <c:showCatName val="0"/>
          <c:showSerName val="0"/>
          <c:showPercent val="1"/>
          <c:showBubbleSize val="0"/>
          <c:showLeaderLines val="1"/>
        </c:dLbls>
      </c:pie3DChart>
      <c:spPr>
        <a:effectLst/>
      </c:spPr>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bg1"/>
                </a:solidFill>
                <a:latin typeface="+mn-lt"/>
                <a:ea typeface="+mn-ea"/>
                <a:cs typeface="+mn-cs"/>
              </a:defRPr>
            </a:pPr>
            <a:r>
              <a:rPr lang="en-US" dirty="0">
                <a:solidFill>
                  <a:schemeClr val="bg1"/>
                </a:solidFill>
              </a:rPr>
              <a:t>Number of </a:t>
            </a:r>
            <a:r>
              <a:rPr lang="en-US" dirty="0" smtClean="0">
                <a:solidFill>
                  <a:schemeClr val="bg1"/>
                </a:solidFill>
              </a:rPr>
              <a:t>Governments</a:t>
            </a:r>
            <a:endParaRPr lang="en-US" dirty="0">
              <a:solidFill>
                <a:schemeClr val="bg1"/>
              </a:solidFill>
            </a:endParaRPr>
          </a:p>
        </c:rich>
      </c:tx>
      <c:layout>
        <c:manualLayout>
          <c:xMode val="edge"/>
          <c:yMode val="edge"/>
          <c:x val="0.23613056151655665"/>
          <c:y val="4.2561439001135529E-2"/>
        </c:manualLayout>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bg1"/>
              </a:solidFill>
              <a:latin typeface="+mn-lt"/>
              <a:ea typeface="+mn-ea"/>
              <a:cs typeface="+mn-cs"/>
            </a:defRPr>
          </a:pPr>
          <a:endParaRPr lang="en-US"/>
        </a:p>
      </c:txPr>
    </c:title>
    <c:autoTitleDeleted val="0"/>
    <c:plotArea>
      <c:layout>
        <c:manualLayout>
          <c:layoutTarget val="inner"/>
          <c:xMode val="edge"/>
          <c:yMode val="edge"/>
          <c:x val="5.1054268823931846E-2"/>
          <c:y val="0.21720521036912832"/>
          <c:w val="0.89789146235213635"/>
          <c:h val="0.55826029838808322"/>
        </c:manualLayout>
      </c:layout>
      <c:lineChart>
        <c:grouping val="standard"/>
        <c:varyColors val="0"/>
        <c:ser>
          <c:idx val="0"/>
          <c:order val="0"/>
          <c:tx>
            <c:strRef>
              <c:f>'Graph Numbers'!$B$2:$B$16</c:f>
              <c:strCache>
                <c:ptCount val="15"/>
                <c:pt idx="0">
                  <c:v>39</c:v>
                </c:pt>
                <c:pt idx="1">
                  <c:v>42</c:v>
                </c:pt>
                <c:pt idx="2">
                  <c:v>44</c:v>
                </c:pt>
                <c:pt idx="3">
                  <c:v>46</c:v>
                </c:pt>
                <c:pt idx="4">
                  <c:v>47</c:v>
                </c:pt>
                <c:pt idx="5">
                  <c:v>48</c:v>
                </c:pt>
                <c:pt idx="6">
                  <c:v>49</c:v>
                </c:pt>
                <c:pt idx="7">
                  <c:v>49</c:v>
                </c:pt>
                <c:pt idx="8">
                  <c:v>49</c:v>
                </c:pt>
                <c:pt idx="9">
                  <c:v>49</c:v>
                </c:pt>
                <c:pt idx="10">
                  <c:v>52</c:v>
                </c:pt>
                <c:pt idx="11">
                  <c:v>52</c:v>
                </c:pt>
                <c:pt idx="12">
                  <c:v>56</c:v>
                </c:pt>
                <c:pt idx="13">
                  <c:v>56</c:v>
                </c:pt>
                <c:pt idx="14">
                  <c:v>59</c:v>
                </c:pt>
              </c:strCache>
            </c:strRef>
          </c:tx>
          <c:spPr>
            <a:ln w="25400" cap="rnd">
              <a:solidFill>
                <a:schemeClr val="lt1"/>
              </a:solidFill>
              <a:round/>
            </a:ln>
            <a:effectLst>
              <a:outerShdw dist="25400" dir="2700000" algn="tl" rotWithShape="0">
                <a:schemeClr val="accent1"/>
              </a:outerShdw>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spPr>
              <a:solidFill>
                <a:schemeClr val="accent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1">
                          <a:lumMod val="60000"/>
                          <a:lumOff val="40000"/>
                        </a:schemeClr>
                      </a:solidFill>
                    </a:ln>
                    <a:effectLst/>
                  </c:spPr>
                </c15:leaderLines>
              </c:ext>
            </c:extLst>
          </c:dLbls>
          <c:cat>
            <c:numRef>
              <c:f>'Graph Numbers'!$A$2:$A$17</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'Graph Numbers'!$B$2:$B$17</c:f>
              <c:numCache>
                <c:formatCode>General</c:formatCode>
                <c:ptCount val="16"/>
                <c:pt idx="0">
                  <c:v>39</c:v>
                </c:pt>
                <c:pt idx="1">
                  <c:v>42</c:v>
                </c:pt>
                <c:pt idx="2">
                  <c:v>44</c:v>
                </c:pt>
                <c:pt idx="3">
                  <c:v>46</c:v>
                </c:pt>
                <c:pt idx="4">
                  <c:v>47</c:v>
                </c:pt>
                <c:pt idx="5">
                  <c:v>48</c:v>
                </c:pt>
                <c:pt idx="6">
                  <c:v>49</c:v>
                </c:pt>
                <c:pt idx="7">
                  <c:v>49</c:v>
                </c:pt>
                <c:pt idx="8">
                  <c:v>49</c:v>
                </c:pt>
                <c:pt idx="9">
                  <c:v>49</c:v>
                </c:pt>
                <c:pt idx="10">
                  <c:v>52</c:v>
                </c:pt>
                <c:pt idx="11">
                  <c:v>52</c:v>
                </c:pt>
                <c:pt idx="12">
                  <c:v>56</c:v>
                </c:pt>
                <c:pt idx="13">
                  <c:v>56</c:v>
                </c:pt>
                <c:pt idx="14">
                  <c:v>59</c:v>
                </c:pt>
                <c:pt idx="15">
                  <c:v>59</c:v>
                </c:pt>
              </c:numCache>
            </c:numRef>
          </c:val>
          <c:smooth val="0"/>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410346864"/>
        <c:axId val="410342160"/>
      </c:lineChart>
      <c:catAx>
        <c:axId val="410346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30" baseline="0">
                <a:solidFill>
                  <a:schemeClr val="lt1"/>
                </a:solidFill>
                <a:latin typeface="+mn-lt"/>
                <a:ea typeface="+mn-ea"/>
                <a:cs typeface="+mn-cs"/>
              </a:defRPr>
            </a:pPr>
            <a:endParaRPr lang="en-US"/>
          </a:p>
        </c:txPr>
        <c:crossAx val="410342160"/>
        <c:crosses val="autoZero"/>
        <c:auto val="1"/>
        <c:lblAlgn val="ctr"/>
        <c:lblOffset val="100"/>
        <c:noMultiLvlLbl val="0"/>
      </c:catAx>
      <c:valAx>
        <c:axId val="410342160"/>
        <c:scaling>
          <c:orientation val="minMax"/>
          <c:min val="30"/>
        </c:scaling>
        <c:delete val="1"/>
        <c:axPos val="l"/>
        <c:numFmt formatCode="General" sourceLinked="1"/>
        <c:majorTickMark val="out"/>
        <c:minorTickMark val="none"/>
        <c:tickLblPos val="nextTo"/>
        <c:crossAx val="410346864"/>
        <c:crosses val="autoZero"/>
        <c:crossBetween val="between"/>
      </c:valAx>
      <c:spPr>
        <a:noFill/>
        <a:ln>
          <a:noFill/>
        </a:ln>
        <a:effectLst/>
      </c:spPr>
    </c:plotArea>
    <c:plotVisOnly val="1"/>
    <c:dispBlanksAs val="gap"/>
    <c:showDLblsOverMax val="0"/>
  </c:chart>
  <c:spPr>
    <a:solidFill>
      <a:srgbClr val="FF0000"/>
    </a:solidFill>
    <a:ln w="9525" cap="flat" cmpd="sng" algn="ctr">
      <a:solidFill>
        <a:schemeClr val="lt1">
          <a:lumMod val="85000"/>
        </a:schemeClr>
      </a:solidFill>
      <a:round/>
    </a:ln>
    <a:effectLst/>
    <a:scene3d>
      <a:camera prst="orthographicFront"/>
      <a:lightRig rig="threePt" dir="t"/>
    </a:scene3d>
    <a:sp3d prstMaterial="matte">
      <a:bevelT w="127000" h="63500"/>
    </a:sp3d>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number of organizations</a:t>
            </a: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5.1059941520467833E-2"/>
          <c:y val="5.5241938574505434E-2"/>
          <c:w val="0.89788011695906433"/>
          <c:h val="0.81637438330510137"/>
        </c:manualLayout>
      </c:layout>
      <c:lineChart>
        <c:grouping val="stacked"/>
        <c:varyColors val="0"/>
        <c:ser>
          <c:idx val="0"/>
          <c:order val="0"/>
          <c:tx>
            <c:strRef>
              <c:f>'Graph Numbers'!$C$2:$C$16</c:f>
              <c:strCache>
                <c:ptCount val="15"/>
                <c:pt idx="0">
                  <c:v>54</c:v>
                </c:pt>
                <c:pt idx="1">
                  <c:v>70</c:v>
                </c:pt>
                <c:pt idx="2">
                  <c:v>83</c:v>
                </c:pt>
                <c:pt idx="3">
                  <c:v>92</c:v>
                </c:pt>
                <c:pt idx="4">
                  <c:v>101</c:v>
                </c:pt>
                <c:pt idx="5">
                  <c:v>108</c:v>
                </c:pt>
                <c:pt idx="6">
                  <c:v>115</c:v>
                </c:pt>
                <c:pt idx="7">
                  <c:v>124</c:v>
                </c:pt>
                <c:pt idx="8">
                  <c:v>135</c:v>
                </c:pt>
                <c:pt idx="9">
                  <c:v>151</c:v>
                </c:pt>
                <c:pt idx="10">
                  <c:v>172</c:v>
                </c:pt>
                <c:pt idx="11">
                  <c:v>180</c:v>
                </c:pt>
                <c:pt idx="12">
                  <c:v>210</c:v>
                </c:pt>
                <c:pt idx="13">
                  <c:v>232</c:v>
                </c:pt>
                <c:pt idx="14">
                  <c:v>261</c:v>
                </c:pt>
              </c:strCache>
            </c:strRef>
          </c:tx>
          <c:spPr>
            <a:ln w="25400" cap="rnd">
              <a:solidFill>
                <a:schemeClr val="lt1"/>
              </a:solidFill>
              <a:round/>
            </a:ln>
            <a:effectLst>
              <a:outerShdw dist="25400" dir="2700000" algn="tl" rotWithShape="0">
                <a:schemeClr val="accent3"/>
              </a:outerShdw>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spPr>
              <a:solidFill>
                <a:schemeClr val="accent3"/>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3">
                          <a:lumMod val="60000"/>
                          <a:lumOff val="40000"/>
                        </a:schemeClr>
                      </a:solidFill>
                    </a:ln>
                    <a:effectLst/>
                  </c:spPr>
                </c15:leaderLines>
              </c:ext>
            </c:extLst>
          </c:dLbls>
          <c:cat>
            <c:numRef>
              <c:f>'Graph Numbers'!$A$2:$A$17</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'Graph Numbers'!$C$2:$C$17</c:f>
              <c:numCache>
                <c:formatCode>General</c:formatCode>
                <c:ptCount val="16"/>
                <c:pt idx="0">
                  <c:v>54</c:v>
                </c:pt>
                <c:pt idx="1">
                  <c:v>70</c:v>
                </c:pt>
                <c:pt idx="2">
                  <c:v>83</c:v>
                </c:pt>
                <c:pt idx="3">
                  <c:v>92</c:v>
                </c:pt>
                <c:pt idx="4">
                  <c:v>101</c:v>
                </c:pt>
                <c:pt idx="5">
                  <c:v>108</c:v>
                </c:pt>
                <c:pt idx="6">
                  <c:v>115</c:v>
                </c:pt>
                <c:pt idx="7">
                  <c:v>124</c:v>
                </c:pt>
                <c:pt idx="8">
                  <c:v>135</c:v>
                </c:pt>
                <c:pt idx="9">
                  <c:v>151</c:v>
                </c:pt>
                <c:pt idx="10">
                  <c:v>172</c:v>
                </c:pt>
                <c:pt idx="11">
                  <c:v>180</c:v>
                </c:pt>
                <c:pt idx="12">
                  <c:v>210</c:v>
                </c:pt>
                <c:pt idx="13">
                  <c:v>232</c:v>
                </c:pt>
                <c:pt idx="14">
                  <c:v>261</c:v>
                </c:pt>
                <c:pt idx="15">
                  <c:v>276</c:v>
                </c:pt>
              </c:numCache>
            </c:numRef>
          </c:val>
          <c:smooth val="0"/>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294111128"/>
        <c:axId val="410342552"/>
      </c:lineChart>
      <c:catAx>
        <c:axId val="2941111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30" baseline="0">
                <a:solidFill>
                  <a:schemeClr val="lt1"/>
                </a:solidFill>
                <a:latin typeface="+mn-lt"/>
                <a:ea typeface="+mn-ea"/>
                <a:cs typeface="+mn-cs"/>
              </a:defRPr>
            </a:pPr>
            <a:endParaRPr lang="en-US"/>
          </a:p>
        </c:txPr>
        <c:crossAx val="410342552"/>
        <c:crosses val="autoZero"/>
        <c:auto val="1"/>
        <c:lblAlgn val="ctr"/>
        <c:lblOffset val="100"/>
        <c:noMultiLvlLbl val="0"/>
      </c:catAx>
      <c:valAx>
        <c:axId val="410342552"/>
        <c:scaling>
          <c:orientation val="minMax"/>
          <c:min val="30"/>
        </c:scaling>
        <c:delete val="1"/>
        <c:axPos val="l"/>
        <c:numFmt formatCode="General" sourceLinked="1"/>
        <c:majorTickMark val="out"/>
        <c:minorTickMark val="none"/>
        <c:tickLblPos val="nextTo"/>
        <c:crossAx val="294111128"/>
        <c:crosses val="autoZero"/>
        <c:crossBetween val="between"/>
      </c:valAx>
      <c:spPr>
        <a:noFill/>
        <a:ln>
          <a:noFill/>
        </a:ln>
        <a:effectLst/>
      </c:spPr>
    </c:plotArea>
    <c:plotVisOnly val="1"/>
    <c:dispBlanksAs val="zero"/>
    <c:showDLblsOverMax val="0"/>
  </c:chart>
  <c:spPr>
    <a:solidFill>
      <a:srgbClr val="008000"/>
    </a:solidFill>
    <a:ln w="9525" cap="flat" cmpd="sng" algn="ctr">
      <a:solidFill>
        <a:schemeClr val="lt1">
          <a:lumMod val="85000"/>
        </a:schemeClr>
      </a:solidFill>
      <a:round/>
    </a:ln>
    <a:effectLst/>
    <a:scene3d>
      <a:camera prst="orthographicFront"/>
      <a:lightRig rig="threePt" dir="t"/>
    </a:scene3d>
    <a:sp3d prstMaterial="matte">
      <a:bevelT w="127000" h="63500"/>
    </a:sp3d>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6-15T18:21:34.946" idx="1">
    <p:pos x="5193" y="212"/>
    <p:text>Maybe better to title "Communication" only?</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02862B1F-0297-464E-9ED7-B9E75ED2BC87}" type="datetimeFigureOut">
              <a:rPr lang="en-US" smtClean="0"/>
              <a:pPr/>
              <a:t>6/15/2018</a:t>
            </a:fld>
            <a:endParaRPr lang="en-US"/>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754C14D5-035C-4EE4-9C52-4B9CAE1D5E00}" type="slidenum">
              <a:rPr lang="en-US" smtClean="0"/>
              <a:pPr/>
              <a:t>‹#›</a:t>
            </a:fld>
            <a:endParaRPr lang="en-US"/>
          </a:p>
        </p:txBody>
      </p:sp>
    </p:spTree>
    <p:extLst>
      <p:ext uri="{BB962C8B-B14F-4D97-AF65-F5344CB8AC3E}">
        <p14:creationId xmlns:p14="http://schemas.microsoft.com/office/powerpoint/2010/main" val="4164812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552BCD6A-9CBB-4910-8BA4-3E32500849DD}" type="datetimeFigureOut">
              <a:rPr lang="en-US" smtClean="0"/>
              <a:pPr/>
              <a:t>6/15/2018</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8050"/>
            <a:ext cx="5435600" cy="44688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D4DE2829-FBA7-4602-8A30-1E7BCA302B6B}" type="slidenum">
              <a:rPr lang="en-US" smtClean="0"/>
              <a:pPr/>
              <a:t>‹#›</a:t>
            </a:fld>
            <a:endParaRPr lang="en-US"/>
          </a:p>
        </p:txBody>
      </p:sp>
    </p:spTree>
    <p:extLst>
      <p:ext uri="{BB962C8B-B14F-4D97-AF65-F5344CB8AC3E}">
        <p14:creationId xmlns:p14="http://schemas.microsoft.com/office/powerpoint/2010/main" val="42304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BD142471-0D61-4AC5-80E5-E42EC3688EF4}" type="slidenum">
              <a:rPr lang="en-US" smtClean="0"/>
              <a:pPr/>
              <a:t>2</a:t>
            </a:fld>
            <a:endParaRPr lang="en-US"/>
          </a:p>
        </p:txBody>
      </p:sp>
    </p:spTree>
    <p:extLst>
      <p:ext uri="{BB962C8B-B14F-4D97-AF65-F5344CB8AC3E}">
        <p14:creationId xmlns:p14="http://schemas.microsoft.com/office/powerpoint/2010/main" val="220232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Alianza para las Montañas es una plataforma para ejercer una acción conjunta y ejecutar programas. Los miembros unen sus fuerzas para promover, facilitar y llevar a cabo iniciativas en los ámbitos nacional, regional e internacional, mientras promueven la concienciación acerca de los retos que enfrentan los pueblos de las montañas y su entorno.</a:t>
            </a:r>
          </a:p>
          <a:p>
            <a:r>
              <a:rPr lang="en-US" sz="1200" b="1" kern="1200" dirty="0" err="1" smtClean="0">
                <a:solidFill>
                  <a:schemeClr val="tx1"/>
                </a:solidFill>
                <a:effectLst/>
                <a:latin typeface="+mn-lt"/>
                <a:ea typeface="+mn-ea"/>
                <a:cs typeface="+mn-cs"/>
              </a:rPr>
              <a:t>Abogar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por</a:t>
            </a:r>
            <a:r>
              <a:rPr lang="en-US" sz="1200" b="1" kern="1200" dirty="0" smtClean="0">
                <a:solidFill>
                  <a:schemeClr val="tx1"/>
                </a:solidFill>
                <a:effectLst/>
                <a:latin typeface="+mn-lt"/>
                <a:ea typeface="+mn-ea"/>
                <a:cs typeface="+mn-cs"/>
              </a:rPr>
              <a:t> la </a:t>
            </a:r>
            <a:r>
              <a:rPr lang="en-US" sz="1200" b="1" kern="1200" dirty="0" err="1" smtClean="0">
                <a:solidFill>
                  <a:schemeClr val="tx1"/>
                </a:solidFill>
                <a:effectLst/>
                <a:latin typeface="+mn-lt"/>
                <a:ea typeface="+mn-ea"/>
                <a:cs typeface="+mn-cs"/>
              </a:rPr>
              <a:t>atención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mundial</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dirección de campañas internacionales y realización de eventos para destacar las cuestiones de la montaña globalmente</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promoción de la inclusión del desarrollo sostenible de las montañas en las negociaciones y políticas globales, regionales y nacionales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elaboración de políticas y publicación de informes, mensajes claves e informes de la ONU</a:t>
            </a: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Promover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proyectos</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conjuntos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compartir información sobre las convocatorias de proyectos y oportunidades de financiación</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crear un ambiente favorable para promover la colaboración entre los miembros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apoyar a los miembros en el desarrollo de propuestas conjuntas y proyectos</a:t>
            </a:r>
            <a:endParaRPr lang="en-U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Compartir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conocimientos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producir publicaciones técnicas, folletos, videos y boletines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investigar y analizar datos para generar evidencia empírica</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alentar la comunicación entre los miembros</a:t>
            </a:r>
            <a:endParaRPr lang="en-US" sz="1200" kern="1200" dirty="0" smtClean="0">
              <a:solidFill>
                <a:schemeClr val="tx1"/>
              </a:solidFill>
              <a:effectLst/>
              <a:latin typeface="+mn-lt"/>
              <a:ea typeface="+mn-ea"/>
              <a:cs typeface="+mn-cs"/>
            </a:endParaRPr>
          </a:p>
          <a:p>
            <a:r>
              <a:rPr lang="es-CR"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Fortalecer</a:t>
            </a:r>
            <a:r>
              <a:rPr lang="en-US" sz="1200" b="1" kern="1200" dirty="0" smtClean="0">
                <a:solidFill>
                  <a:schemeClr val="tx1"/>
                </a:solidFill>
                <a:effectLst/>
                <a:latin typeface="+mn-lt"/>
                <a:ea typeface="+mn-ea"/>
                <a:cs typeface="+mn-cs"/>
              </a:rPr>
              <a:t> la </a:t>
            </a:r>
            <a:r>
              <a:rPr lang="en-US" sz="1200" b="1" kern="1200" dirty="0" err="1" smtClean="0">
                <a:solidFill>
                  <a:schemeClr val="tx1"/>
                </a:solidFill>
                <a:effectLst/>
                <a:latin typeface="+mn-lt"/>
                <a:ea typeface="+mn-ea"/>
                <a:cs typeface="+mn-cs"/>
              </a:rPr>
              <a:t>capacidad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s-ES" sz="1200" kern="1200" dirty="0" smtClean="0">
                <a:solidFill>
                  <a:schemeClr val="tx1"/>
                </a:solidFill>
                <a:effectLst/>
                <a:latin typeface="+mn-lt"/>
                <a:ea typeface="+mn-ea"/>
                <a:cs typeface="+mn-cs"/>
              </a:rPr>
              <a:t>organizar el curso anual Programa Internacional de Investigación y Formación sobre la Gestión Sostenible de la Áreas Montañosas (IPROMO)</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promover la transferencia de tecnología entre los miembros</a:t>
            </a:r>
            <a:endParaRPr lang="en-U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realizar talleres y sesiones de capacitación</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16</a:t>
            </a:fld>
            <a:endParaRPr lang="en-US"/>
          </a:p>
        </p:txBody>
      </p:sp>
    </p:spTree>
    <p:extLst>
      <p:ext uri="{BB962C8B-B14F-4D97-AF65-F5344CB8AC3E}">
        <p14:creationId xmlns:p14="http://schemas.microsoft.com/office/powerpoint/2010/main" val="137979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 </a:t>
            </a:r>
            <a:r>
              <a:rPr lang="es-ES" sz="1200" kern="1200" dirty="0" smtClean="0">
                <a:solidFill>
                  <a:schemeClr val="tx1"/>
                </a:solidFill>
                <a:effectLst/>
                <a:latin typeface="+mn-lt"/>
                <a:ea typeface="+mn-ea"/>
                <a:cs typeface="+mn-cs"/>
              </a:rPr>
              <a:t>Los miembros de la Alianza para las Montañas unen sus fuerzas para desarrollar una certificación voluntaria para marcar “productos de montaña de alto valor”, como estrategia para impulsar las economías locales. </a:t>
            </a:r>
            <a:endParaRPr lang="en-U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iniciativa forma parte del proyecto Cambio Climático y Bosques de Montaña, a cargo de la Alianza para las Montañas. Este proyecto está financiado por el Gobierno de Italia, y se concentrará en el análisis de la cadena de valor y desarrollo de la capacidad en áreas de montaña diferentes.</a:t>
            </a:r>
            <a:endParaRPr lang="en-US" sz="1200" kern="1200" dirty="0" smtClean="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17</a:t>
            </a:fld>
            <a:endParaRPr lang="en-US"/>
          </a:p>
        </p:txBody>
      </p:sp>
    </p:spTree>
    <p:extLst>
      <p:ext uri="{BB962C8B-B14F-4D97-AF65-F5344CB8AC3E}">
        <p14:creationId xmlns:p14="http://schemas.microsoft.com/office/powerpoint/2010/main" val="2382941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E2829-FBA7-4602-8A30-1E7BCA302B6B}" type="slidenum">
              <a:rPr lang="en-US" smtClean="0"/>
              <a:pPr/>
              <a:t>18</a:t>
            </a:fld>
            <a:endParaRPr lang="en-US"/>
          </a:p>
        </p:txBody>
      </p:sp>
    </p:spTree>
    <p:extLst>
      <p:ext uri="{BB962C8B-B14F-4D97-AF65-F5344CB8AC3E}">
        <p14:creationId xmlns:p14="http://schemas.microsoft.com/office/powerpoint/2010/main" val="3000603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Fourteen additional food products were selected from 6 countries (Bolivia, Kyrgyzstan, Peru, Nepal, India, and Panama) and 2 handicraft products from Kyrgyzstan and Mongolia, which were granted the label and were promoted by the Mountain Partnership Secretariat and Slow Food through the respective communication networks. Such products include: Bolivian cheeses, Peruvian jams, Nepalese lentils and beans, Indian chamomile tea and rice, Panama’s coffee, Kyrgyz teas, as well as Kyrgyz silk-and-felt scarves and felt toys from Mongolia.</a:t>
            </a:r>
          </a:p>
          <a:p>
            <a:r>
              <a:rPr lang="en-GB" sz="1200" kern="1200" dirty="0" smtClean="0">
                <a:solidFill>
                  <a:schemeClr val="tx1"/>
                </a:solidFill>
                <a:effectLst/>
                <a:latin typeface="+mn-lt"/>
                <a:ea typeface="+mn-ea"/>
                <a:cs typeface="+mn-cs"/>
              </a:rPr>
              <a:t>Plus preliminary activities in Cuba.</a:t>
            </a: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19</a:t>
            </a:fld>
            <a:endParaRPr lang="en-US"/>
          </a:p>
        </p:txBody>
      </p:sp>
    </p:spTree>
    <p:extLst>
      <p:ext uri="{BB962C8B-B14F-4D97-AF65-F5344CB8AC3E}">
        <p14:creationId xmlns:p14="http://schemas.microsoft.com/office/powerpoint/2010/main" val="250601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E2829-FBA7-4602-8A30-1E7BCA302B6B}" type="slidenum">
              <a:rPr lang="en-US" smtClean="0"/>
              <a:pPr/>
              <a:t>20</a:t>
            </a:fld>
            <a:endParaRPr lang="en-US"/>
          </a:p>
        </p:txBody>
      </p:sp>
    </p:spTree>
    <p:extLst>
      <p:ext uri="{BB962C8B-B14F-4D97-AF65-F5344CB8AC3E}">
        <p14:creationId xmlns:p14="http://schemas.microsoft.com/office/powerpoint/2010/main" val="4128513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E2829-FBA7-4602-8A30-1E7BCA302B6B}" type="slidenum">
              <a:rPr lang="en-US" smtClean="0"/>
              <a:pPr/>
              <a:t>21</a:t>
            </a:fld>
            <a:endParaRPr lang="en-US"/>
          </a:p>
        </p:txBody>
      </p:sp>
    </p:spTree>
    <p:extLst>
      <p:ext uri="{BB962C8B-B14F-4D97-AF65-F5344CB8AC3E}">
        <p14:creationId xmlns:p14="http://schemas.microsoft.com/office/powerpoint/2010/main" val="267236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t> </a:t>
            </a:r>
            <a:r>
              <a:rPr lang="en-US" sz="800" kern="1200" dirty="0" smtClean="0">
                <a:solidFill>
                  <a:schemeClr val="tx1"/>
                </a:solidFill>
                <a:effectLst/>
                <a:latin typeface="+mn-lt"/>
                <a:ea typeface="+mn-ea"/>
                <a:cs typeface="+mn-cs"/>
              </a:rPr>
              <a:t>In mountain areas, below the permanent </a:t>
            </a:r>
            <a:r>
              <a:rPr lang="en-US" sz="800" kern="1200" dirty="0" err="1" smtClean="0">
                <a:solidFill>
                  <a:schemeClr val="tx1"/>
                </a:solidFill>
                <a:effectLst/>
                <a:latin typeface="+mn-lt"/>
                <a:ea typeface="+mn-ea"/>
                <a:cs typeface="+mn-cs"/>
              </a:rPr>
              <a:t>nival</a:t>
            </a:r>
            <a:r>
              <a:rPr lang="en-US" sz="800" kern="1200" dirty="0" smtClean="0">
                <a:solidFill>
                  <a:schemeClr val="tx1"/>
                </a:solidFill>
                <a:effectLst/>
                <a:latin typeface="+mn-lt"/>
                <a:ea typeface="+mn-ea"/>
                <a:cs typeface="+mn-cs"/>
              </a:rPr>
              <a:t> area,  reduction or absence of green coverage is linked to land degradation and depletion of natural resources due to overgrazing, forest exploitation, timber extraction, fuel wood collection, or land clearing, urbanization, and fire. Green cover increase could stem from vegetation growth possibly linked to direct investments, such as forest or rangeland restoration, agroforestry, reforestation or afforestation practices. </a:t>
            </a:r>
          </a:p>
          <a:p>
            <a:endParaRPr lang="en-US" sz="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Mountain development encompasses multiple areas that the SDGs focus on – poverty eradication; water and sanitation; sustainable agriculture, food security and nutrition; energy; climate change; and ecosystems and biodiversity. These strategically important themes are all connected. For example, mountain ecosystems cannot continue to provide a wide range of  universally important ecosystem services if poverty and food insecurity in mountains are not specifically addressed.</a:t>
            </a:r>
          </a:p>
          <a:p>
            <a:endParaRPr lang="en-US" sz="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The scientific mountain community recognizes that there is a direct correlation between the green coverage of mountain areas and their state of health, and as a consequence their capacity of fulfilling their ecosystem roles. Monitoring mountain vegetation changes over time provides an adequate measure of the status of conservation of mountain ecosystems. Monitoring the mountain “Green Cover Index” over time can provide information on the forest, woody and vegetal cover in general. For instance, its reduction will be generally linked to overgrazing, land clearing, urbanization, forest exploitation, timber extraction, fuelwood collection, fire. Its increase will be due to vegetation growth possibly linked to land restoration, reforestation or afforestation </a:t>
            </a:r>
            <a:r>
              <a:rPr lang="en-US" sz="800" kern="1200" dirty="0" err="1" smtClean="0">
                <a:solidFill>
                  <a:schemeClr val="tx1"/>
                </a:solidFill>
                <a:effectLst/>
                <a:latin typeface="+mn-lt"/>
                <a:ea typeface="+mn-ea"/>
                <a:cs typeface="+mn-cs"/>
              </a:rPr>
              <a:t>programmes</a:t>
            </a:r>
            <a:r>
              <a:rPr lang="en-US" sz="8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The indicator results from the juxtaposition of land cover data extracted from FAO Collect Earth tool and the global map of mountains produced by FAO/MPS in 2015 based on the UNEP-</a:t>
            </a:r>
            <a:r>
              <a:rPr lang="en-US" sz="800" kern="1200" dirty="0" err="1" smtClean="0">
                <a:solidFill>
                  <a:schemeClr val="tx1"/>
                </a:solidFill>
                <a:effectLst/>
                <a:latin typeface="+mn-lt"/>
                <a:ea typeface="+mn-ea"/>
                <a:cs typeface="+mn-cs"/>
              </a:rPr>
              <a:t>WMCM</a:t>
            </a:r>
            <a:r>
              <a:rPr lang="en-US" sz="800" kern="1200" dirty="0" smtClean="0">
                <a:solidFill>
                  <a:schemeClr val="tx1"/>
                </a:solidFill>
                <a:effectLst/>
                <a:latin typeface="+mn-lt"/>
                <a:ea typeface="+mn-ea"/>
                <a:cs typeface="+mn-cs"/>
              </a:rPr>
              <a:t> mountain classification. </a:t>
            </a:r>
          </a:p>
          <a:p>
            <a:r>
              <a:rPr lang="en-US" sz="800" kern="1200" dirty="0" smtClean="0">
                <a:solidFill>
                  <a:schemeClr val="tx1"/>
                </a:solidFill>
                <a:effectLst/>
                <a:latin typeface="+mn-lt"/>
                <a:ea typeface="+mn-ea"/>
                <a:cs typeface="+mn-cs"/>
              </a:rPr>
              <a:t>The indicator is based on Collect Earth, the most modern technology available. Its user friendliness and smooth learning curve make it a perfect tool for performing fast, accurate and cost-effective assessments. It is free, open source and highly customizable for the specific data collection needs and methodologies. It builds upon very high resolution multi-temporal images from Google Earth and Bing Maps and Landsat 7 and 8 datasets from Google Earth Engine. Data and images are stored and globally available for any year from 2000, making possible the monitoring of the change over time.  </a:t>
            </a:r>
          </a:p>
          <a:p>
            <a:r>
              <a:rPr lang="en-US" sz="800" kern="1200" dirty="0" smtClean="0">
                <a:solidFill>
                  <a:schemeClr val="tx1"/>
                </a:solidFill>
                <a:effectLst/>
                <a:latin typeface="+mn-lt"/>
                <a:ea typeface="+mn-ea"/>
                <a:cs typeface="+mn-cs"/>
              </a:rPr>
              <a:t>The indicator has a global accuracy of 99%, but at national level for small countries the degree of accuracy is lower. This will be improved over time as more countries expand the data collection within their territory. </a:t>
            </a:r>
          </a:p>
          <a:p>
            <a:r>
              <a:rPr lang="en-US" sz="800" kern="1200" dirty="0" smtClean="0">
                <a:solidFill>
                  <a:schemeClr val="tx1"/>
                </a:solidFill>
                <a:effectLst/>
                <a:latin typeface="+mn-lt"/>
                <a:ea typeface="+mn-ea"/>
                <a:cs typeface="+mn-cs"/>
              </a:rPr>
              <a:t>Data on mountain coverage are provided by the 2015 FAO/MPS global map of mountains. </a:t>
            </a:r>
          </a:p>
        </p:txBody>
      </p:sp>
    </p:spTree>
    <p:extLst>
      <p:ext uri="{BB962C8B-B14F-4D97-AF65-F5344CB8AC3E}">
        <p14:creationId xmlns:p14="http://schemas.microsoft.com/office/powerpoint/2010/main" val="52167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E2829-FBA7-4602-8A30-1E7BCA302B6B}" type="slidenum">
              <a:rPr lang="en-US" smtClean="0"/>
              <a:pPr/>
              <a:t>23</a:t>
            </a:fld>
            <a:endParaRPr lang="en-US"/>
          </a:p>
        </p:txBody>
      </p:sp>
    </p:spTree>
    <p:extLst>
      <p:ext uri="{BB962C8B-B14F-4D97-AF65-F5344CB8AC3E}">
        <p14:creationId xmlns:p14="http://schemas.microsoft.com/office/powerpoint/2010/main" val="2550028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E2829-FBA7-4602-8A30-1E7BCA302B6B}" type="slidenum">
              <a:rPr lang="en-US" smtClean="0"/>
              <a:pPr/>
              <a:t>24</a:t>
            </a:fld>
            <a:endParaRPr lang="en-US"/>
          </a:p>
        </p:txBody>
      </p:sp>
    </p:spTree>
    <p:extLst>
      <p:ext uri="{BB962C8B-B14F-4D97-AF65-F5344CB8AC3E}">
        <p14:creationId xmlns:p14="http://schemas.microsoft.com/office/powerpoint/2010/main" val="294461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E2829-FBA7-4602-8A30-1E7BCA302B6B}" type="slidenum">
              <a:rPr lang="en-US" smtClean="0"/>
              <a:pPr/>
              <a:t>3</a:t>
            </a:fld>
            <a:endParaRPr lang="en-US"/>
          </a:p>
        </p:txBody>
      </p:sp>
    </p:spTree>
    <p:extLst>
      <p:ext uri="{BB962C8B-B14F-4D97-AF65-F5344CB8AC3E}">
        <p14:creationId xmlns:p14="http://schemas.microsoft.com/office/powerpoint/2010/main" val="3242448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E2829-FBA7-4602-8A30-1E7BCA302B6B}" type="slidenum">
              <a:rPr lang="en-US" smtClean="0"/>
              <a:pPr/>
              <a:t>4</a:t>
            </a:fld>
            <a:endParaRPr lang="en-US"/>
          </a:p>
        </p:txBody>
      </p:sp>
    </p:spTree>
    <p:extLst>
      <p:ext uri="{BB962C8B-B14F-4D97-AF65-F5344CB8AC3E}">
        <p14:creationId xmlns:p14="http://schemas.microsoft.com/office/powerpoint/2010/main" val="1221472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a:t>
            </a:r>
            <a:r>
              <a:rPr lang="en-US" baseline="0" dirty="0" smtClean="0"/>
              <a:t> global importance of mountains</a:t>
            </a:r>
            <a:r>
              <a:rPr lang="en-US" dirty="0" smtClean="0"/>
              <a:t> is known. For they provide</a:t>
            </a:r>
            <a:r>
              <a:rPr lang="en-US" baseline="0" dirty="0" smtClean="0"/>
              <a:t> resources and ecosystem services to upstream and downstream communities and economies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Climate</a:t>
            </a:r>
            <a:r>
              <a:rPr lang="en-US" baseline="0" dirty="0" smtClean="0"/>
              <a:t> change, land degradation and natural disasters put an increasing pressure on </a:t>
            </a:r>
            <a:r>
              <a:rPr lang="en-US" b="1" baseline="0" dirty="0" smtClean="0"/>
              <a:t>natural resources and communities that are already vulnerable</a:t>
            </a:r>
          </a:p>
          <a:p>
            <a:pPr marL="171450" indent="-171450">
              <a:buFont typeface="Arial" panose="020B0604020202020204" pitchFamily="34" charset="0"/>
              <a:buChar char="•"/>
            </a:pPr>
            <a:r>
              <a:rPr lang="en-US" baseline="0" dirty="0" smtClean="0"/>
              <a:t>And this will eventually affect the rest of the planet. </a:t>
            </a:r>
          </a:p>
          <a:p>
            <a:pPr marL="171450" indent="-171450">
              <a:buFont typeface="Arial" panose="020B0604020202020204" pitchFamily="34" charset="0"/>
              <a:buChar char="•"/>
            </a:pPr>
            <a:r>
              <a:rPr lang="en-US" baseline="0" dirty="0" smtClean="0"/>
              <a:t>However... </a:t>
            </a:r>
          </a:p>
          <a:p>
            <a:pPr marL="171450" indent="-171450">
              <a:buFont typeface="Arial" panose="020B0604020202020204" pitchFamily="34" charset="0"/>
              <a:buChar char="•"/>
            </a:pPr>
            <a:r>
              <a:rPr lang="en-US" baseline="0" dirty="0" smtClean="0"/>
              <a:t>Continental mountainous countries are often huge countries. It is not easy to coordinate their joint actions towards a common cause such as sustainable mountain development. Also because they do not necessarily identify in one single ecosystem. Even if, as in our case, that ecosystem might be crucial for the well being of an entire nation. </a:t>
            </a:r>
            <a:endParaRPr lang="en-US" dirty="0" smtClean="0"/>
          </a:p>
        </p:txBody>
      </p:sp>
      <p:sp>
        <p:nvSpPr>
          <p:cNvPr id="4" name="Slide Number Placeholder 3"/>
          <p:cNvSpPr>
            <a:spLocks noGrp="1"/>
          </p:cNvSpPr>
          <p:nvPr>
            <p:ph type="sldNum" sz="quarter" idx="10"/>
          </p:nvPr>
        </p:nvSpPr>
        <p:spPr/>
        <p:txBody>
          <a:bodyPr/>
          <a:lstStyle/>
          <a:p>
            <a:fld id="{D4DE2829-FBA7-4602-8A30-1E7BCA302B6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9776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0" dirty="0" smtClean="0">
                <a:solidFill>
                  <a:schemeClr val="bg1"/>
                </a:solidFill>
                <a:latin typeface="Calibri" panose="020F0502020204030204" pitchFamily="34" charset="0"/>
              </a:rPr>
              <a:t>Global issues need global solutions: that’s why the MP was born 15 years</a:t>
            </a:r>
            <a:r>
              <a:rPr lang="en-US" b="0" baseline="0" dirty="0" smtClean="0">
                <a:solidFill>
                  <a:schemeClr val="bg1"/>
                </a:solidFill>
                <a:latin typeface="Calibri" panose="020F0502020204030204" pitchFamily="34" charset="0"/>
              </a:rPr>
              <a:t> ago</a:t>
            </a:r>
          </a:p>
          <a:p>
            <a:pPr marL="171450" indent="-171450">
              <a:buFont typeface="Arial" panose="020B0604020202020204" pitchFamily="34" charset="0"/>
              <a:buChar char="•"/>
            </a:pPr>
            <a:r>
              <a:rPr lang="en-GB" b="0" dirty="0" smtClean="0">
                <a:solidFill>
                  <a:schemeClr val="bg1"/>
                </a:solidFill>
                <a:latin typeface="Calibri" panose="020F0502020204030204" pitchFamily="34" charset="0"/>
              </a:rPr>
              <a:t>MP is present in more than 80 countries</a:t>
            </a:r>
            <a:endParaRPr lang="en-GB" sz="1100" b="0" i="1" dirty="0" smtClean="0">
              <a:solidFill>
                <a:schemeClr val="bg1"/>
              </a:solidFill>
              <a:latin typeface="Calibri" panose="020F0502020204030204" pitchFamily="34" charset="0"/>
            </a:endParaRPr>
          </a:p>
          <a:p>
            <a:pPr marL="171450" indent="-171450">
              <a:buFont typeface="Arial" panose="020B0604020202020204" pitchFamily="34" charset="0"/>
              <a:buChar char="•"/>
            </a:pPr>
            <a:r>
              <a:rPr lang="en-US" sz="1100" b="0" i="0" dirty="0" smtClean="0">
                <a:solidFill>
                  <a:schemeClr val="bg1"/>
                </a:solidFill>
                <a:latin typeface="Calibri" panose="020F0502020204030204" pitchFamily="34" charset="0"/>
              </a:rPr>
              <a:t>If we look at the figures, the MP has never stopped growing,</a:t>
            </a:r>
            <a:r>
              <a:rPr lang="en-US" sz="1100" b="0" i="0" baseline="0" dirty="0" smtClean="0">
                <a:solidFill>
                  <a:schemeClr val="bg1"/>
                </a:solidFill>
                <a:latin typeface="Calibri" panose="020F0502020204030204" pitchFamily="34" charset="0"/>
              </a:rPr>
              <a:t> either</a:t>
            </a:r>
            <a:r>
              <a:rPr lang="en-US" sz="1100" b="0" i="0" dirty="0" smtClean="0">
                <a:solidFill>
                  <a:schemeClr val="bg1"/>
                </a:solidFill>
                <a:latin typeface="Calibri" panose="020F0502020204030204" pitchFamily="34" charset="0"/>
              </a:rPr>
              <a:t> in terms of governments and, particularly, in terms of civil society org. </a:t>
            </a:r>
          </a:p>
          <a:p>
            <a:pPr marL="171450" indent="-171450">
              <a:buFont typeface="Arial" panose="020B0604020202020204" pitchFamily="34" charset="0"/>
              <a:buChar char="•"/>
            </a:pPr>
            <a:r>
              <a:rPr lang="en-US" sz="1100" b="0" i="0" dirty="0" smtClean="0">
                <a:solidFill>
                  <a:schemeClr val="bg1"/>
                </a:solidFill>
                <a:latin typeface="Calibri" panose="020F0502020204030204" pitchFamily="34" charset="0"/>
              </a:rPr>
              <a:t>Both graphics show that in the last few years the</a:t>
            </a:r>
            <a:r>
              <a:rPr lang="en-US" sz="1100" b="0" i="0" baseline="0" dirty="0" smtClean="0">
                <a:solidFill>
                  <a:schemeClr val="bg1"/>
                </a:solidFill>
                <a:latin typeface="Calibri" panose="020F0502020204030204" pitchFamily="34" charset="0"/>
              </a:rPr>
              <a:t> attention to the MP has even increased. We are ripping the benefits of the huge work that’s been done over the years. </a:t>
            </a:r>
          </a:p>
          <a:p>
            <a:pPr marL="171450" indent="-171450">
              <a:buFont typeface="Arial" panose="020B0604020202020204" pitchFamily="34" charset="0"/>
              <a:buChar char="•"/>
            </a:pPr>
            <a:endParaRPr lang="en-US" sz="1100" b="0" i="0" baseline="0" dirty="0" smtClean="0">
              <a:solidFill>
                <a:schemeClr val="bg1"/>
              </a:solidFill>
              <a:latin typeface="Calibri" panose="020F0502020204030204" pitchFamily="34" charset="0"/>
            </a:endParaRPr>
          </a:p>
          <a:p>
            <a:pPr marL="171450" indent="-171450">
              <a:buFont typeface="Arial" panose="020B0604020202020204" pitchFamily="34" charset="0"/>
              <a:buChar char="•"/>
            </a:pPr>
            <a:endParaRPr lang="en-US" sz="1100" b="0" i="0" baseline="0" dirty="0" smtClean="0">
              <a:solidFill>
                <a:schemeClr val="bg1"/>
              </a:solidFill>
              <a:latin typeface="Calibri" panose="020F0502020204030204" pitchFamily="34" charset="0"/>
            </a:endParaRPr>
          </a:p>
          <a:p>
            <a:pPr marL="0" indent="0">
              <a:buFont typeface="Arial" panose="020B0604020202020204" pitchFamily="34" charset="0"/>
              <a:buNone/>
            </a:pPr>
            <a:r>
              <a:rPr lang="en-GB" b="0" dirty="0" smtClean="0">
                <a:solidFill>
                  <a:schemeClr val="bg1"/>
                </a:solidFill>
                <a:latin typeface="Calibri" panose="020F0502020204030204" pitchFamily="34" charset="0"/>
              </a:rPr>
              <a:t>(governments + major groups): 62 developing countries</a:t>
            </a:r>
            <a:r>
              <a:rPr lang="en-GB" b="0" baseline="0" dirty="0" smtClean="0">
                <a:solidFill>
                  <a:schemeClr val="bg1"/>
                </a:solidFill>
                <a:latin typeface="Calibri" panose="020F0502020204030204" pitchFamily="34" charset="0"/>
              </a:rPr>
              <a:t> (</a:t>
            </a:r>
            <a:r>
              <a:rPr lang="en-GB" b="0" dirty="0" smtClean="0">
                <a:solidFill>
                  <a:schemeClr val="bg1"/>
                </a:solidFill>
                <a:latin typeface="Calibri" panose="020F0502020204030204" pitchFamily="34" charset="0"/>
              </a:rPr>
              <a:t>7 DGCS priority countries:</a:t>
            </a:r>
            <a:r>
              <a:rPr lang="en-GB" b="0" baseline="0" dirty="0" smtClean="0">
                <a:solidFill>
                  <a:schemeClr val="bg1"/>
                </a:solidFill>
                <a:latin typeface="Calibri" panose="020F0502020204030204" pitchFamily="34" charset="0"/>
              </a:rPr>
              <a:t> </a:t>
            </a:r>
            <a:r>
              <a:rPr lang="en-GB" sz="1100" b="0" i="1" dirty="0" smtClean="0">
                <a:solidFill>
                  <a:schemeClr val="bg1"/>
                </a:solidFill>
                <a:latin typeface="Calibri" panose="020F0502020204030204" pitchFamily="34" charset="0"/>
              </a:rPr>
              <a:t>Afghanistan, Bolivia, Cuba, Ethiopia, Kenya, Pakistan, Tunisia)</a:t>
            </a: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2724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DE2829-FBA7-4602-8A30-1E7BCA302B6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2155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t>9</a:t>
            </a:fld>
            <a:endParaRPr lang="en-US"/>
          </a:p>
        </p:txBody>
      </p:sp>
    </p:spTree>
    <p:extLst>
      <p:ext uri="{BB962C8B-B14F-4D97-AF65-F5344CB8AC3E}">
        <p14:creationId xmlns:p14="http://schemas.microsoft.com/office/powerpoint/2010/main" val="366598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14</a:t>
            </a:fld>
            <a:endParaRPr lang="en-US"/>
          </a:p>
        </p:txBody>
      </p:sp>
    </p:spTree>
    <p:extLst>
      <p:ext uri="{BB962C8B-B14F-4D97-AF65-F5344CB8AC3E}">
        <p14:creationId xmlns:p14="http://schemas.microsoft.com/office/powerpoint/2010/main" val="261942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2016, in order to assess the impact IPROMO has had on its participants’ career development and networking and to improve the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for the next courses, the Mountain Partnership Secretariat circulated a survey to all past IPROMO participants. The results showed that 92 percent said their careers benefitted from attending IPROMO, 94 percent shared knowledge gained at IPROMO with other colleagues and 84 percent are still in contact with other IPROMO participants.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2017, the MPS launched the </a:t>
            </a:r>
            <a:r>
              <a:rPr lang="en-US" sz="1200" kern="1200" dirty="0" smtClean="0">
                <a:solidFill>
                  <a:schemeClr val="tx1"/>
                </a:solidFill>
                <a:effectLst/>
                <a:latin typeface="+mn-lt"/>
                <a:ea typeface="+mn-ea"/>
                <a:cs typeface="+mn-cs"/>
              </a:rPr>
              <a:t>Mountain Education Portal</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connecting students and professionals with academic institutions offering mountain courses.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DE2829-FBA7-4602-8A30-1E7BCA302B6B}" type="slidenum">
              <a:rPr lang="en-US" smtClean="0"/>
              <a:pPr/>
              <a:t>15</a:t>
            </a:fld>
            <a:endParaRPr lang="en-US"/>
          </a:p>
        </p:txBody>
      </p:sp>
    </p:spTree>
    <p:extLst>
      <p:ext uri="{BB962C8B-B14F-4D97-AF65-F5344CB8AC3E}">
        <p14:creationId xmlns:p14="http://schemas.microsoft.com/office/powerpoint/2010/main" val="276751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28F74F5-1F4B-4395-9CCA-65E3A1F4388D}" type="datetimeFigureOut">
              <a:rPr lang="en-US" smtClean="0"/>
              <a:pPr/>
              <a:t>6/15/2018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9431C87-CBF2-4868-ADC9-2CBEF34FE86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pPr/>
              <a:t>6/15/2018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31C87-CBF2-4868-ADC9-2CBEF34FE86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28F74F5-1F4B-4395-9CCA-65E3A1F4388D}" type="datetimeFigureOut">
              <a:rPr lang="en-US" smtClean="0"/>
              <a:pPr/>
              <a:t>6/15/2018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9431C87-CBF2-4868-ADC9-2CBEF34FE86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26416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8356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150586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814302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843261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97514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59221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49"/>
            <a:ext cx="3008313" cy="1162051"/>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93295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pPr/>
              <a:t>6/15/2018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9"/>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679837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173408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9451FE-1954-9B4B-9CAE-D0C8B1B2FBF7}" type="datetimeFigureOut">
              <a:rPr lang="it-IT" smtClean="0">
                <a:solidFill>
                  <a:prstClr val="black">
                    <a:tint val="75000"/>
                  </a:prstClr>
                </a:solidFill>
              </a:rPr>
              <a:pPr/>
              <a:t>15/06/2018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A9A3207-038D-924D-9F02-DD65EF01252B}"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222615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28F74F5-1F4B-4395-9CCA-65E3A1F4388D}" type="datetimeFigureOut">
              <a:rPr lang="en-US" smtClean="0"/>
              <a:pPr/>
              <a:t>6/15/2018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9431C87-CBF2-4868-ADC9-2CBEF34FE86C}"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598393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8064741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602016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69431C87-CBF2-4868-ADC9-2CBEF34FE86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284937593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69431C87-CBF2-4868-ADC9-2CBEF34FE86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9743758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Tree>
    <p:extLst>
      <p:ext uri="{BB962C8B-B14F-4D97-AF65-F5344CB8AC3E}">
        <p14:creationId xmlns:p14="http://schemas.microsoft.com/office/powerpoint/2010/main" val="322685399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9431C87-CBF2-4868-ADC9-2CBEF34FE86C}"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6708467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28F74F5-1F4B-4395-9CCA-65E3A1F4388D}" type="datetimeFigureOut">
              <a:rPr lang="en-US" smtClean="0"/>
              <a:pPr/>
              <a:t>6/15/2018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73101302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94132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69431C87-CBF2-4868-ADC9-2CBEF34FE86C}" type="slidenum">
              <a:rPr lang="en-US" smtClean="0"/>
              <a:pPr/>
              <a:t>‹#›</a:t>
            </a:fld>
            <a:endParaRPr lang="en-US"/>
          </a:p>
        </p:txBody>
      </p:sp>
    </p:spTree>
    <p:extLst>
      <p:ext uri="{BB962C8B-B14F-4D97-AF65-F5344CB8AC3E}">
        <p14:creationId xmlns:p14="http://schemas.microsoft.com/office/powerpoint/2010/main" val="305132096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69431C87-CBF2-4868-ADC9-2CBEF34FE86C}" type="slidenum">
              <a:rPr lang="en-US" smtClean="0"/>
              <a:pPr/>
              <a:t>‹#›</a:t>
            </a:fld>
            <a:endParaRPr lang="en-US"/>
          </a:p>
        </p:txBody>
      </p:sp>
    </p:spTree>
    <p:extLst>
      <p:ext uri="{BB962C8B-B14F-4D97-AF65-F5344CB8AC3E}">
        <p14:creationId xmlns:p14="http://schemas.microsoft.com/office/powerpoint/2010/main" val="3312900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28F74F5-1F4B-4395-9CCA-65E3A1F4388D}" type="datetimeFigureOut">
              <a:rPr lang="en-US" smtClean="0"/>
              <a:pPr/>
              <a:t>6/15/2018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9431C87-CBF2-4868-ADC9-2CBEF34FE86C}"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914078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493522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940899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69431C87-CBF2-4868-ADC9-2CBEF34FE86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390827940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69431C87-CBF2-4868-ADC9-2CBEF34FE86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2288865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Tree>
    <p:extLst>
      <p:ext uri="{BB962C8B-B14F-4D97-AF65-F5344CB8AC3E}">
        <p14:creationId xmlns:p14="http://schemas.microsoft.com/office/powerpoint/2010/main" val="11754194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28F74F5-1F4B-4395-9CCA-65E3A1F4388D}" type="datetimeFigureOut">
              <a:rPr lang="en-US" smtClean="0"/>
              <a:pPr/>
              <a:t>6/15/2018</a:t>
            </a:fld>
            <a:endParaRPr lang="en-US"/>
          </a:p>
        </p:txBody>
      </p:sp>
      <p:sp>
        <p:nvSpPr>
          <p:cNvPr id="10" name="Slide Number Placeholder 9"/>
          <p:cNvSpPr>
            <a:spLocks noGrp="1"/>
          </p:cNvSpPr>
          <p:nvPr>
            <p:ph type="sldNum" sz="quarter" idx="16"/>
          </p:nvPr>
        </p:nvSpPr>
        <p:spPr/>
        <p:txBody>
          <a:bodyPr rtlCol="0"/>
          <a:lstStyle/>
          <a:p>
            <a:fld id="{69431C87-CBF2-4868-ADC9-2CBEF34FE86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9431C87-CBF2-4868-ADC9-2CBEF34FE86C}"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151142741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64161315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946842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69431C87-CBF2-4868-ADC9-2CBEF34FE86C}" type="slidenum">
              <a:rPr lang="en-US" smtClean="0"/>
              <a:pPr/>
              <a:t>‹#›</a:t>
            </a:fld>
            <a:endParaRPr lang="en-US"/>
          </a:p>
        </p:txBody>
      </p:sp>
    </p:spTree>
    <p:extLst>
      <p:ext uri="{BB962C8B-B14F-4D97-AF65-F5344CB8AC3E}">
        <p14:creationId xmlns:p14="http://schemas.microsoft.com/office/powerpoint/2010/main" val="366219669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69431C87-CBF2-4868-ADC9-2CBEF34FE86C}" type="slidenum">
              <a:rPr lang="en-US" smtClean="0"/>
              <a:pPr/>
              <a:t>‹#›</a:t>
            </a:fld>
            <a:endParaRPr lang="en-US"/>
          </a:p>
        </p:txBody>
      </p:sp>
    </p:spTree>
    <p:extLst>
      <p:ext uri="{BB962C8B-B14F-4D97-AF65-F5344CB8AC3E}">
        <p14:creationId xmlns:p14="http://schemas.microsoft.com/office/powerpoint/2010/main" val="876090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28F74F5-1F4B-4395-9CCA-65E3A1F4388D}" type="datetimeFigureOut">
              <a:rPr lang="en-US" smtClean="0"/>
              <a:pPr/>
              <a:t>6/15/2018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9431C87-CBF2-4868-ADC9-2CBEF34FE86C}"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888083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62265571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4182909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69431C87-CBF2-4868-ADC9-2CBEF34FE86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94305961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69431C87-CBF2-4868-ADC9-2CBEF34FE86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2572281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28F74F5-1F4B-4395-9CCA-65E3A1F4388D}" type="datetimeFigureOut">
              <a:rPr lang="en-US" smtClean="0"/>
              <a:pPr/>
              <a:t>6/15/2018</a:t>
            </a:fld>
            <a:endParaRPr lang="en-US"/>
          </a:p>
        </p:txBody>
      </p:sp>
      <p:sp>
        <p:nvSpPr>
          <p:cNvPr id="12" name="Slide Number Placeholder 11"/>
          <p:cNvSpPr>
            <a:spLocks noGrp="1"/>
          </p:cNvSpPr>
          <p:nvPr>
            <p:ph type="sldNum" sz="quarter" idx="16"/>
          </p:nvPr>
        </p:nvSpPr>
        <p:spPr/>
        <p:txBody>
          <a:bodyPr rtlCol="0"/>
          <a:lstStyle/>
          <a:p>
            <a:fld id="{69431C87-CBF2-4868-ADC9-2CBEF34FE86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Tree>
    <p:extLst>
      <p:ext uri="{BB962C8B-B14F-4D97-AF65-F5344CB8AC3E}">
        <p14:creationId xmlns:p14="http://schemas.microsoft.com/office/powerpoint/2010/main" val="258240942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9431C87-CBF2-4868-ADC9-2CBEF34FE86C}"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12601892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9908083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D28F74F5-1F4B-4395-9CCA-65E3A1F4388D}" type="datetimeFigureOut">
              <a:rPr lang="en-US" smtClean="0">
                <a:solidFill>
                  <a:srgbClr val="775F55"/>
                </a:solidFill>
              </a:rPr>
              <a:pPr/>
              <a:t>6/15/2018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621644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69431C87-CBF2-4868-ADC9-2CBEF34FE86C}" type="slidenum">
              <a:rPr lang="en-US" smtClean="0"/>
              <a:pPr/>
              <a:t>‹#›</a:t>
            </a:fld>
            <a:endParaRPr lang="en-US"/>
          </a:p>
        </p:txBody>
      </p:sp>
    </p:spTree>
    <p:extLst>
      <p:ext uri="{BB962C8B-B14F-4D97-AF65-F5344CB8AC3E}">
        <p14:creationId xmlns:p14="http://schemas.microsoft.com/office/powerpoint/2010/main" val="369018156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69431C87-CBF2-4868-ADC9-2CBEF34FE86C}" type="slidenum">
              <a:rPr lang="en-US" smtClean="0"/>
              <a:pPr/>
              <a:t>‹#›</a:t>
            </a:fld>
            <a:endParaRPr lang="en-US"/>
          </a:p>
        </p:txBody>
      </p:sp>
    </p:spTree>
    <p:extLst>
      <p:ext uri="{BB962C8B-B14F-4D97-AF65-F5344CB8AC3E}">
        <p14:creationId xmlns:p14="http://schemas.microsoft.com/office/powerpoint/2010/main" val="845922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7D3557-9D5B-4DC4-8503-1703417A04F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74D915A-9498-47B5-B0E9-1EDAB349075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B26613B6-6623-4EBB-BF8C-5B5959C943B3}"/>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39C06EC-5AE9-4C23-A09E-8080657775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312A3A9-669E-4DD7-BCEA-8AA4D4D87320}"/>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247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A72A8-647D-4EB7-BD7E-BB2529408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4E39C4F-A53A-46AC-A47D-AD74BA5CBB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312B60-3725-4BE0-8CAD-788F5DC49FEC}"/>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5AEAA88-22AB-4F56-893A-423CC6E597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30A5470-1702-46E7-91D4-D83B99B30B60}"/>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281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334D8F-21BF-4BA0-962B-BAD416A9B60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BFF9776-231C-45BD-9217-90EAB5B2E79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0638C41-660C-45EB-AD66-7C44CEB02C37}"/>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DA6DA2-C045-4570-845F-FA3D1E4D8B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B5A8EC7-9C2C-4801-9E75-0B1F7C5EFC3B}"/>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750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607BB0-51A6-44F1-8B43-38CECC35D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326350-5E5B-4097-80DE-1A807295796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A03AA2C-D443-4C69-AB4F-7E38D7BD046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6192387-B54E-41F9-A126-EB0AA10609DF}"/>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E7C6469-728C-412B-B97A-54190D750C4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532BFB4-B833-427B-9E7F-829FB271FECF}"/>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031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28F74F5-1F4B-4395-9CCA-65E3A1F4388D}" type="datetimeFigureOut">
              <a:rPr lang="en-US" smtClean="0"/>
              <a:pPr/>
              <a:t>6/15/2018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801A4-EE34-4E12-90E2-74E9C22BB2B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4B7CAC4-D74D-441B-B1FD-50459F328F2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2B503B1F-E660-4B66-8DBD-89B42498B38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75ED56A-3A20-4948-AF6A-A205DEB9EF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CE1CD602-0444-4A10-A8B6-C91810D575F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1666570-5D58-44EA-8012-7381D55798BB}"/>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9A8CB08-A3AD-4E8B-99CD-06EDADBEF90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ED6D86A-EADE-4C80-B81E-C9845924D24C}"/>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273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39004-6AA4-4A1D-90E0-6F1DBF2F19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F1B1C2-EC3E-48F6-B44B-225603278158}"/>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7AAC3DD-D043-46FE-A522-CC1332F618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678C49F-67DE-4583-BDB0-39DBFFD2552B}"/>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401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C50622A-D974-433F-BF32-C22269B5E407}"/>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0064438-2066-42F4-B305-0E5F7CFFED3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CCDB730-2AC5-452F-9DD4-E6FDCF86732E}"/>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963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86F05-26B7-4020-B859-AFCC7CBA53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D4544635-B855-4828-828C-1CF6C8BC17F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EE818F-6DE6-4E62-BD1F-9497CCD677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6F69CB2B-6F5C-4060-8BE0-B1F5E9254B5C}"/>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0979866-D79E-4D0F-A1FE-5CC25E27C26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1E728A3-DBF3-4410-BE49-35733C97EEFF}"/>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130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C4DA6-1155-4A7E-A78F-98E5A44C102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3C28C288-67EE-4BC7-8AED-6FC1CA3F9C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6544CD0B-452B-4D2F-B816-48A6A4D360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DD6ED33F-5864-4015-8B4D-DBF94A585DA6}"/>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DCBD0AB-BF37-4C6F-917C-4DDF15D51D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42949A6-937F-401A-BD01-29AABA5CC6D4}"/>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161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8AD88-ECBF-45AF-A923-4E895B686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E88FB9-9338-4B83-8002-55560F2D90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81CC4C-8349-48E9-B738-DD2D2B8A8B49}"/>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19A33F-9E17-49E0-9140-057D807780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4D8428E-A333-49B5-A098-D68AA4498CE9}"/>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819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0CD48F-CFE8-46A5-9FEF-8BFC23E62AF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F6B5AAA-5B7E-44DF-8ED3-E46D61191FA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D92C9B-755E-4618-A330-A943C0AC71E4}"/>
              </a:ext>
            </a:extLst>
          </p:cNvPr>
          <p:cNvSpPr>
            <a:spLocks noGrp="1"/>
          </p:cNvSpPr>
          <p:nvPr>
            <p:ph type="dt" sz="half" idx="10"/>
          </p:nvPr>
        </p:nvSpPr>
        <p:spPr/>
        <p:txBody>
          <a:body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0909DAF-1D5D-47C6-A9A1-847DC022E9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96A3711-81F0-430C-A5D6-FAAEFBBC6F46}"/>
              </a:ext>
            </a:extLst>
          </p:cNvPr>
          <p:cNvSpPr>
            <a:spLocks noGrp="1"/>
          </p:cNvSpPr>
          <p:nvPr>
            <p:ph type="sldNum" sz="quarter" idx="12"/>
          </p:nvPr>
        </p:nvSpPr>
        <p:spPr/>
        <p:txBody>
          <a:body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842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8093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691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99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F74F5-1F4B-4395-9CCA-65E3A1F4388D}" type="datetimeFigureOut">
              <a:rPr lang="en-US" smtClean="0"/>
              <a:pPr/>
              <a:t>6/15/2018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9431C87-CBF2-4868-ADC9-2CBEF34FE86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432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4269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50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371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415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2420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092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59C622-60DB-9442-B922-C34D3E0B03F7}"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C33FF-49B0-A646-8CE0-C1FDE1CD79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49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28F74F5-1F4B-4395-9CCA-65E3A1F4388D}" type="datetimeFigureOut">
              <a:rPr lang="en-US" smtClean="0"/>
              <a:pPr/>
              <a:t>6/15/2018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9431C87-CBF2-4868-ADC9-2CBEF34FE86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D28F74F5-1F4B-4395-9CCA-65E3A1F4388D}" type="datetimeFigureOut">
              <a:rPr lang="en-US" smtClean="0"/>
              <a:pPr/>
              <a:t>6/15/2018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9431C87-CBF2-4868-ADC9-2CBEF34FE86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28F74F5-1F4B-4395-9CCA-65E3A1F4388D}" type="datetimeFigureOut">
              <a:rPr lang="en-US" smtClean="0"/>
              <a:pPr/>
              <a:t>6/15/2018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9431C87-CBF2-4868-ADC9-2CBEF34FE8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dirty="0" smtClean="0"/>
              <a:t>Fare clic per modificare stile</a:t>
            </a:r>
            <a:endParaRPr lang="it-IT" dirty="0"/>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defRPr>
            </a:lvl1pPr>
          </a:lstStyle>
          <a:p>
            <a:pPr defTabSz="457200"/>
            <a:fld id="{4E9451FE-1954-9B4B-9CAE-D0C8B1B2FBF7}" type="datetimeFigureOut">
              <a:rPr lang="it-IT" smtClean="0">
                <a:solidFill>
                  <a:prstClr val="black">
                    <a:tint val="75000"/>
                  </a:prstClr>
                </a:solidFill>
              </a:rPr>
              <a:pPr defTabSz="457200"/>
              <a:t>15/06/2018</a:t>
            </a:fld>
            <a:endParaRPr lang="it-IT" dirty="0">
              <a:solidFill>
                <a:prstClr val="black">
                  <a:tint val="75000"/>
                </a:prstClr>
              </a:solidFill>
            </a:endParaRPr>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a:defRPr>
            </a:lvl1pPr>
          </a:lstStyle>
          <a:p>
            <a:pPr defTabSz="457200"/>
            <a:endParaRPr lang="it-IT" dirty="0">
              <a:solidFill>
                <a:prstClr val="black">
                  <a:tint val="75000"/>
                </a:prstClr>
              </a:solidFill>
            </a:endParaRPr>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defRPr>
            </a:lvl1pPr>
          </a:lstStyle>
          <a:p>
            <a:pPr defTabSz="457200"/>
            <a:fld id="{2A9A3207-038D-924D-9F02-DD65EF01252B}" type="slidenum">
              <a:rPr lang="it-IT" smtClean="0">
                <a:solidFill>
                  <a:prstClr val="black">
                    <a:tint val="75000"/>
                  </a:prstClr>
                </a:solidFill>
              </a:rPr>
              <a:pPr defTabSz="457200"/>
              <a:t>‹#›</a:t>
            </a:fld>
            <a:endParaRPr lang="it-IT" dirty="0">
              <a:solidFill>
                <a:prstClr val="black">
                  <a:tint val="75000"/>
                </a:prstClr>
              </a:solidFill>
            </a:endParaRPr>
          </a:p>
        </p:txBody>
      </p:sp>
    </p:spTree>
    <p:extLst>
      <p:ext uri="{BB962C8B-B14F-4D97-AF65-F5344CB8AC3E}">
        <p14:creationId xmlns:p14="http://schemas.microsoft.com/office/powerpoint/2010/main" val="249634045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457200" rtl="0" eaLnBrk="1" latinLnBrk="0" hangingPunct="1">
        <a:spcBef>
          <a:spcPct val="0"/>
        </a:spcBef>
        <a:buNone/>
        <a:defRPr sz="4400" kern="1200">
          <a:solidFill>
            <a:schemeClr val="tx1"/>
          </a:solidFill>
          <a:latin typeface="Gill San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9431C87-CBF2-4868-ADC9-2CBEF34FE86C}" type="slidenum">
              <a:rPr lang="en-US" smtClean="0"/>
              <a:pPr/>
              <a:t>‹#›</a:t>
            </a:fld>
            <a:endParaRPr lang="en-US"/>
          </a:p>
        </p:txBody>
      </p:sp>
    </p:spTree>
    <p:extLst>
      <p:ext uri="{BB962C8B-B14F-4D97-AF65-F5344CB8AC3E}">
        <p14:creationId xmlns:p14="http://schemas.microsoft.com/office/powerpoint/2010/main" val="267144905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9431C87-CBF2-4868-ADC9-2CBEF34FE86C}" type="slidenum">
              <a:rPr lang="en-US" smtClean="0"/>
              <a:pPr/>
              <a:t>‹#›</a:t>
            </a:fld>
            <a:endParaRPr lang="en-US"/>
          </a:p>
        </p:txBody>
      </p:sp>
    </p:spTree>
    <p:extLst>
      <p:ext uri="{BB962C8B-B14F-4D97-AF65-F5344CB8AC3E}">
        <p14:creationId xmlns:p14="http://schemas.microsoft.com/office/powerpoint/2010/main" val="16860662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28F74F5-1F4B-4395-9CCA-65E3A1F4388D}" type="datetimeFigureOut">
              <a:rPr lang="en-US" smtClean="0">
                <a:solidFill>
                  <a:srgbClr val="775F55"/>
                </a:solidFill>
              </a:rPr>
              <a:pPr/>
              <a:t>6/15/2018</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9431C87-CBF2-4868-ADC9-2CBEF34FE86C}" type="slidenum">
              <a:rPr lang="en-US" smtClean="0"/>
              <a:pPr/>
              <a:t>‹#›</a:t>
            </a:fld>
            <a:endParaRPr lang="en-US"/>
          </a:p>
        </p:txBody>
      </p:sp>
    </p:spTree>
    <p:extLst>
      <p:ext uri="{BB962C8B-B14F-4D97-AF65-F5344CB8AC3E}">
        <p14:creationId xmlns:p14="http://schemas.microsoft.com/office/powerpoint/2010/main" val="276848541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CC81419-4929-4684-8548-1A6D6521C6A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E2BB736-A618-4976-97DF-34D6292F247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62B156-223B-49D2-8CBC-B56EDB71D36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173779-AE90-419B-B5B6-EAB29EE169F8}" type="datetimeFigureOut">
              <a:rPr lang="en-US" smtClean="0">
                <a:solidFill>
                  <a:prstClr val="black">
                    <a:tint val="75000"/>
                  </a:prstClr>
                </a:solidFill>
              </a:rPr>
              <a:pPr/>
              <a:t>6/15/2018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AD726B8-A654-44C5-A8E3-2A4E794CABA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B48F307-159A-40A7-876C-AC961B9730F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BA7CF4-53E4-4F81-AE60-9B4FF4DE5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51398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5C59C622-60DB-9442-B922-C34D3E0B03F7}" type="datetimeFigureOut">
              <a:rPr lang="en-US" smtClean="0">
                <a:solidFill>
                  <a:prstClr val="black">
                    <a:tint val="75000"/>
                  </a:prstClr>
                </a:solidFill>
              </a:rPr>
              <a:pPr defTabSz="685800"/>
              <a:t>6/15/2018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F91C33FF-49B0-A646-8CE0-C1FDE1CD79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5510446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cid:image001.png@01D29E73.05C0932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chart" Target="../charts/char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MOUNTAIN PARTNERSHIP SECRETARIAT</a:t>
            </a:r>
            <a:endParaRPr lang="en-US" dirty="0"/>
          </a:p>
        </p:txBody>
      </p:sp>
      <p:sp>
        <p:nvSpPr>
          <p:cNvPr id="5" name="Rectangle 4"/>
          <p:cNvSpPr/>
          <p:nvPr/>
        </p:nvSpPr>
        <p:spPr>
          <a:xfrm>
            <a:off x="3217620" y="383941"/>
            <a:ext cx="2348720" cy="523220"/>
          </a:xfrm>
          <a:prstGeom prst="rect">
            <a:avLst/>
          </a:prstGeom>
        </p:spPr>
        <p:txBody>
          <a:bodyPr wrap="none">
            <a:spAutoFit/>
          </a:bodyPr>
          <a:lstStyle/>
          <a:p>
            <a:pPr algn="ctr"/>
            <a:r>
              <a:rPr lang="en-US" sz="2800" b="1" dirty="0"/>
              <a:t>IPROMO 2018</a:t>
            </a:r>
          </a:p>
        </p:txBody>
      </p:sp>
      <p:sp>
        <p:nvSpPr>
          <p:cNvPr id="7" name="Rectangle 6"/>
          <p:cNvSpPr/>
          <p:nvPr/>
        </p:nvSpPr>
        <p:spPr>
          <a:xfrm>
            <a:off x="467544" y="3663665"/>
            <a:ext cx="7848872" cy="954107"/>
          </a:xfrm>
          <a:prstGeom prst="rect">
            <a:avLst/>
          </a:prstGeom>
        </p:spPr>
        <p:txBody>
          <a:bodyPr wrap="square">
            <a:spAutoFit/>
          </a:bodyPr>
          <a:lstStyle/>
          <a:p>
            <a:pPr algn="ctr"/>
            <a:r>
              <a:rPr lang="en-US" sz="2800" b="1" dirty="0">
                <a:solidFill>
                  <a:srgbClr val="0070C0"/>
                </a:solidFill>
              </a:rPr>
              <a:t>Bioeconomy in mountain </a:t>
            </a:r>
            <a:r>
              <a:rPr lang="en-US" sz="2800" b="1" dirty="0" smtClean="0">
                <a:solidFill>
                  <a:srgbClr val="0070C0"/>
                </a:solidFill>
              </a:rPr>
              <a:t>areas</a:t>
            </a:r>
          </a:p>
          <a:p>
            <a:pPr algn="ctr"/>
            <a:r>
              <a:rPr lang="en-US" sz="2800" b="1" dirty="0" smtClean="0">
                <a:solidFill>
                  <a:srgbClr val="0070C0"/>
                </a:solidFill>
              </a:rPr>
              <a:t>an </a:t>
            </a:r>
            <a:r>
              <a:rPr lang="en-US" sz="2800" b="1" dirty="0">
                <a:solidFill>
                  <a:srgbClr val="0070C0"/>
                </a:solidFill>
              </a:rPr>
              <a:t>opportunity for local development  </a:t>
            </a:r>
            <a:endParaRPr lang="en-US" sz="2800" b="1" dirty="0" smtClean="0">
              <a:solidFill>
                <a:srgbClr val="0070C0"/>
              </a:solidFill>
            </a:endParaRPr>
          </a:p>
        </p:txBody>
      </p:sp>
      <p:pic>
        <p:nvPicPr>
          <p:cNvPr id="8" name="Picture 7" descr="cid:image006.png@01D2A8A9.1F2D5650"/>
          <p:cNvPicPr/>
          <p:nvPr/>
        </p:nvPicPr>
        <p:blipFill>
          <a:blip r:embed="rId2">
            <a:extLst>
              <a:ext uri="{28A0092B-C50C-407E-A947-70E740481C1C}">
                <a14:useLocalDpi xmlns:a14="http://schemas.microsoft.com/office/drawing/2010/main" val="0"/>
              </a:ext>
            </a:extLst>
          </a:blip>
          <a:srcRect/>
          <a:stretch>
            <a:fillRect/>
          </a:stretch>
        </p:blipFill>
        <p:spPr bwMode="auto">
          <a:xfrm>
            <a:off x="2951820" y="2065923"/>
            <a:ext cx="2880320" cy="1080120"/>
          </a:xfrm>
          <a:prstGeom prst="rect">
            <a:avLst/>
          </a:prstGeom>
          <a:noFill/>
          <a:ln>
            <a:noFill/>
          </a:ln>
        </p:spPr>
      </p:pic>
      <p:sp>
        <p:nvSpPr>
          <p:cNvPr id="9" name="Rectangle 8"/>
          <p:cNvSpPr/>
          <p:nvPr/>
        </p:nvSpPr>
        <p:spPr>
          <a:xfrm>
            <a:off x="0" y="6252647"/>
            <a:ext cx="2267744" cy="338554"/>
          </a:xfrm>
          <a:prstGeom prst="rect">
            <a:avLst/>
          </a:prstGeom>
        </p:spPr>
        <p:txBody>
          <a:bodyPr wrap="square">
            <a:spAutoFit/>
          </a:bodyPr>
          <a:lstStyle/>
          <a:p>
            <a:pPr algn="ctr"/>
            <a:r>
              <a:rPr lang="en-US" sz="1600" b="1" dirty="0">
                <a:solidFill>
                  <a:schemeClr val="bg1"/>
                </a:solidFill>
              </a:rPr>
              <a:t>Pieve Tesino – 19 June</a:t>
            </a:r>
          </a:p>
        </p:txBody>
      </p:sp>
      <p:pic>
        <p:nvPicPr>
          <p:cNvPr id="10" name="Picture 9" descr="http://intranet.fao.org/fileadmin/images/FAO_LOGO/fao_main_logos_3lines/FAO_logo_Blue_3lines_en.jpg"/>
          <p:cNvPicPr/>
          <p:nvPr/>
        </p:nvPicPr>
        <p:blipFill>
          <a:blip r:embed="rId3">
            <a:extLst>
              <a:ext uri="{28A0092B-C50C-407E-A947-70E740481C1C}">
                <a14:useLocalDpi xmlns:a14="http://schemas.microsoft.com/office/drawing/2010/main" val="0"/>
              </a:ext>
            </a:extLst>
          </a:blip>
          <a:srcRect/>
          <a:stretch>
            <a:fillRect/>
          </a:stretch>
        </p:blipFill>
        <p:spPr bwMode="auto">
          <a:xfrm>
            <a:off x="89952" y="260648"/>
            <a:ext cx="1889760" cy="762000"/>
          </a:xfrm>
          <a:prstGeom prst="rect">
            <a:avLst/>
          </a:prstGeom>
          <a:noFill/>
          <a:ln>
            <a:noFill/>
          </a:ln>
        </p:spPr>
      </p:pic>
    </p:spTree>
    <p:extLst>
      <p:ext uri="{BB962C8B-B14F-4D97-AF65-F5344CB8AC3E}">
        <p14:creationId xmlns:p14="http://schemas.microsoft.com/office/powerpoint/2010/main" val="155396599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409"/>
            <a:ext cx="9144000" cy="990600"/>
          </a:xfrm>
        </p:spPr>
        <p:txBody>
          <a:bodyPr>
            <a:normAutofit/>
          </a:bodyPr>
          <a:lstStyle/>
          <a:p>
            <a:pPr algn="ctr"/>
            <a:r>
              <a:rPr lang="en-US" sz="2800" b="1" dirty="0" smtClean="0">
                <a:solidFill>
                  <a:schemeClr val="bg1"/>
                </a:solidFill>
              </a:rPr>
              <a:t>FACEBOOK, FLICKR, MP, WEBSITE, PEAK TO PEAK</a:t>
            </a:r>
            <a:endParaRPr lang="en-US" sz="2800" b="1" dirty="0">
              <a:solidFill>
                <a:schemeClr val="bg1"/>
              </a:solidFill>
            </a:endParaRPr>
          </a:p>
        </p:txBody>
      </p:sp>
      <p:sp>
        <p:nvSpPr>
          <p:cNvPr id="4" name="Shape 79"/>
          <p:cNvSpPr txBox="1">
            <a:spLocks noGrp="1"/>
          </p:cNvSpPr>
          <p:nvPr>
            <p:ph sz="quarter" idx="1"/>
          </p:nvPr>
        </p:nvSpPr>
        <p:spPr>
          <a:xfrm>
            <a:off x="467544" y="1542934"/>
            <a:ext cx="4031360" cy="2031524"/>
          </a:xfrm>
          <a:prstGeom prst="rect">
            <a:avLst/>
          </a:prstGeom>
          <a:noFill/>
          <a:ln>
            <a:noFill/>
          </a:ln>
        </p:spPr>
        <p:txBody>
          <a:bodyPr spcFirstLastPara="1" wrap="square" lIns="91425" tIns="91425" rIns="91425" bIns="91425" anchor="t" anchorCtr="0">
            <a:noAutofit/>
          </a:bodyPr>
          <a:lstStyle/>
          <a:p>
            <a:pPr marL="0" lvl="0" indent="0">
              <a:spcBef>
                <a:spcPts val="600"/>
              </a:spcBef>
              <a:buNone/>
            </a:pPr>
            <a:r>
              <a:rPr lang="en-US" sz="1800" b="1" dirty="0" smtClean="0">
                <a:latin typeface="Arial" panose="020B0604020202020204" pitchFamily="34" charset="0"/>
                <a:ea typeface="Karla"/>
                <a:cs typeface="Arial" panose="020B0604020202020204" pitchFamily="34" charset="0"/>
                <a:sym typeface="Karla"/>
              </a:rPr>
              <a:t>Facebook </a:t>
            </a:r>
            <a:r>
              <a:rPr lang="en-US" sz="1800" dirty="0" smtClean="0">
                <a:latin typeface="Arial" panose="020B0604020202020204" pitchFamily="34" charset="0"/>
                <a:ea typeface="Karla"/>
                <a:cs typeface="Arial" panose="020B0604020202020204" pitchFamily="34" charset="0"/>
                <a:sym typeface="Karla"/>
              </a:rPr>
              <a:t>(March </a:t>
            </a:r>
            <a:r>
              <a:rPr lang="en-US" sz="1800" dirty="0">
                <a:latin typeface="Arial" panose="020B0604020202020204" pitchFamily="34" charset="0"/>
                <a:ea typeface="Karla"/>
                <a:cs typeface="Arial" panose="020B0604020202020204" pitchFamily="34" charset="0"/>
                <a:sym typeface="Karla"/>
              </a:rPr>
              <a:t>2017 – March 2018):</a:t>
            </a:r>
          </a:p>
          <a:p>
            <a:pPr lvl="0">
              <a:spcBef>
                <a:spcPts val="600"/>
              </a:spcBef>
              <a:buFont typeface="Wingdings" panose="05000000000000000000" pitchFamily="2" charset="2"/>
              <a:buChar char="q"/>
            </a:pPr>
            <a:r>
              <a:rPr lang="en-US" sz="1600" b="1" dirty="0">
                <a:latin typeface="Arial" panose="020B0604020202020204" pitchFamily="34" charset="0"/>
                <a:ea typeface="Karla"/>
                <a:cs typeface="Arial" panose="020B0604020202020204" pitchFamily="34" charset="0"/>
                <a:sym typeface="Karla"/>
              </a:rPr>
              <a:t>707 </a:t>
            </a:r>
            <a:r>
              <a:rPr lang="en-US" sz="1600" dirty="0">
                <a:latin typeface="Arial" panose="020B0604020202020204" pitchFamily="34" charset="0"/>
                <a:ea typeface="Karla"/>
                <a:cs typeface="Arial" panose="020B0604020202020204" pitchFamily="34" charset="0"/>
                <a:sym typeface="Karla"/>
              </a:rPr>
              <a:t>new followers acquired</a:t>
            </a:r>
          </a:p>
          <a:p>
            <a:pPr lvl="0">
              <a:spcBef>
                <a:spcPts val="600"/>
              </a:spcBef>
              <a:buFont typeface="Wingdings" panose="05000000000000000000" pitchFamily="2" charset="2"/>
              <a:buChar char="q"/>
            </a:pPr>
            <a:r>
              <a:rPr lang="en-US" sz="1600" b="1" dirty="0">
                <a:latin typeface="Arial" panose="020B0604020202020204" pitchFamily="34" charset="0"/>
                <a:ea typeface="Karla"/>
                <a:cs typeface="Arial" panose="020B0604020202020204" pitchFamily="34" charset="0"/>
                <a:sym typeface="Karla"/>
              </a:rPr>
              <a:t>244 </a:t>
            </a:r>
            <a:r>
              <a:rPr lang="en-US" sz="1600" dirty="0">
                <a:latin typeface="Arial" panose="020B0604020202020204" pitchFamily="34" charset="0"/>
                <a:ea typeface="Karla"/>
                <a:cs typeface="Arial" panose="020B0604020202020204" pitchFamily="34" charset="0"/>
                <a:sym typeface="Karla"/>
              </a:rPr>
              <a:t>people engaged weekly on average</a:t>
            </a:r>
          </a:p>
          <a:p>
            <a:pPr lvl="0">
              <a:spcBef>
                <a:spcPts val="600"/>
              </a:spcBef>
              <a:buFont typeface="Wingdings" panose="05000000000000000000" pitchFamily="2" charset="2"/>
              <a:buChar char="q"/>
            </a:pPr>
            <a:r>
              <a:rPr lang="en-US" sz="1600" b="1" dirty="0">
                <a:latin typeface="Arial" panose="020B0604020202020204" pitchFamily="34" charset="0"/>
                <a:ea typeface="Karla"/>
                <a:cs typeface="Arial" panose="020B0604020202020204" pitchFamily="34" charset="0"/>
                <a:sym typeface="Karla"/>
              </a:rPr>
              <a:t>1–2 </a:t>
            </a:r>
            <a:r>
              <a:rPr lang="en-US" sz="1600" dirty="0">
                <a:latin typeface="Arial" panose="020B0604020202020204" pitchFamily="34" charset="0"/>
                <a:ea typeface="Karla"/>
                <a:cs typeface="Arial" panose="020B0604020202020204" pitchFamily="34" charset="0"/>
                <a:sym typeface="Karla"/>
              </a:rPr>
              <a:t>posts daily</a:t>
            </a:r>
          </a:p>
          <a:p>
            <a:pPr marL="0" lvl="0" indent="0" rtl="0">
              <a:spcBef>
                <a:spcPts val="600"/>
              </a:spcBef>
              <a:spcAft>
                <a:spcPts val="0"/>
              </a:spcAft>
              <a:buClr>
                <a:schemeClr val="dk1"/>
              </a:buClr>
              <a:buSzPts val="1100"/>
              <a:buFont typeface="Arial"/>
              <a:buNone/>
            </a:pPr>
            <a:endParaRPr sz="1100" dirty="0">
              <a:solidFill>
                <a:srgbClr val="666666"/>
              </a:solidFill>
              <a:latin typeface="Karla"/>
              <a:ea typeface="Karla"/>
              <a:cs typeface="Karla"/>
              <a:sym typeface="Karla"/>
            </a:endParaRPr>
          </a:p>
          <a:p>
            <a:pPr marL="0" lvl="0" indent="0" rtl="0">
              <a:spcBef>
                <a:spcPts val="600"/>
              </a:spcBef>
              <a:spcAft>
                <a:spcPts val="0"/>
              </a:spcAft>
              <a:buNone/>
            </a:pPr>
            <a:endParaRPr sz="1100" dirty="0">
              <a:solidFill>
                <a:srgbClr val="666666"/>
              </a:solidFill>
              <a:latin typeface="Karla"/>
              <a:ea typeface="Karla"/>
              <a:cs typeface="Karla"/>
              <a:sym typeface="Karla"/>
            </a:endParaRPr>
          </a:p>
        </p:txBody>
      </p:sp>
      <p:sp>
        <p:nvSpPr>
          <p:cNvPr id="5" name="Shape 79"/>
          <p:cNvSpPr txBox="1"/>
          <p:nvPr/>
        </p:nvSpPr>
        <p:spPr>
          <a:xfrm>
            <a:off x="4498904" y="1542934"/>
            <a:ext cx="3424344" cy="1873216"/>
          </a:xfrm>
          <a:prstGeom prst="rect">
            <a:avLst/>
          </a:prstGeom>
          <a:noFill/>
          <a:ln>
            <a:noFill/>
          </a:ln>
        </p:spPr>
        <p:txBody>
          <a:bodyPr spcFirstLastPara="1" wrap="square" lIns="91425" tIns="91425" rIns="91425" bIns="91425" anchor="t" anchorCtr="0">
            <a:noAutofit/>
          </a:bodyPr>
          <a:lstStyle/>
          <a:p>
            <a:pPr lvl="0">
              <a:spcBef>
                <a:spcPts val="600"/>
              </a:spcBef>
            </a:pPr>
            <a:r>
              <a:rPr lang="en-US" b="1" dirty="0">
                <a:latin typeface="Arial" panose="020B0604020202020204" pitchFamily="34" charset="0"/>
                <a:ea typeface="Karla"/>
                <a:cs typeface="Arial" panose="020B0604020202020204" pitchFamily="34" charset="0"/>
                <a:sym typeface="Karla"/>
              </a:rPr>
              <a:t>Flickr</a:t>
            </a:r>
            <a:r>
              <a:rPr lang="en-US" dirty="0">
                <a:latin typeface="Arial" panose="020B0604020202020204" pitchFamily="34" charset="0"/>
                <a:ea typeface="Karla"/>
                <a:cs typeface="Arial" panose="020B0604020202020204" pitchFamily="34" charset="0"/>
                <a:sym typeface="Karla"/>
              </a:rPr>
              <a:t>:</a:t>
            </a:r>
          </a:p>
          <a:p>
            <a:pPr marL="376238" lvl="0" indent="-285750">
              <a:spcBef>
                <a:spcPts val="600"/>
              </a:spcBef>
              <a:buClr>
                <a:schemeClr val="accent2"/>
              </a:buClr>
              <a:buSzPct val="60000"/>
              <a:buFont typeface="Wingdings" panose="05000000000000000000" pitchFamily="2" charset="2"/>
              <a:buChar char="q"/>
            </a:pPr>
            <a:r>
              <a:rPr lang="en-US" sz="1600" b="1" dirty="0" smtClean="0">
                <a:latin typeface="Arial" panose="020B0604020202020204" pitchFamily="34" charset="0"/>
                <a:ea typeface="Karla"/>
                <a:cs typeface="Arial" panose="020B0604020202020204" pitchFamily="34" charset="0"/>
                <a:sym typeface="Karla"/>
              </a:rPr>
              <a:t>22,441 </a:t>
            </a:r>
            <a:r>
              <a:rPr lang="en-US" sz="1600" dirty="0" smtClean="0">
                <a:latin typeface="Arial" panose="020B0604020202020204" pitchFamily="34" charset="0"/>
                <a:ea typeface="Karla"/>
                <a:cs typeface="Arial" panose="020B0604020202020204" pitchFamily="34" charset="0"/>
                <a:sym typeface="Karla"/>
              </a:rPr>
              <a:t>Photos of mountain ecosystems, peoples and events, taken by the MPS and members </a:t>
            </a:r>
          </a:p>
          <a:p>
            <a:pPr marL="376238" lvl="0" indent="-285750">
              <a:spcBef>
                <a:spcPts val="600"/>
              </a:spcBef>
              <a:buClr>
                <a:schemeClr val="accent2"/>
              </a:buClr>
              <a:buSzPct val="60000"/>
              <a:buFont typeface="Wingdings" panose="05000000000000000000" pitchFamily="2" charset="2"/>
              <a:buChar char="q"/>
            </a:pPr>
            <a:r>
              <a:rPr lang="en-US" sz="1600" b="1" dirty="0" smtClean="0">
                <a:latin typeface="Arial" panose="020B0604020202020204" pitchFamily="34" charset="0"/>
                <a:ea typeface="Karla"/>
                <a:cs typeface="Arial" panose="020B0604020202020204" pitchFamily="34" charset="0"/>
                <a:sym typeface="Karla"/>
              </a:rPr>
              <a:t>97 </a:t>
            </a:r>
            <a:r>
              <a:rPr lang="en-US" sz="1600" dirty="0" smtClean="0">
                <a:latin typeface="Arial" panose="020B0604020202020204" pitchFamily="34" charset="0"/>
                <a:ea typeface="Karla"/>
                <a:cs typeface="Arial" panose="020B0604020202020204" pitchFamily="34" charset="0"/>
                <a:sym typeface="Karla"/>
              </a:rPr>
              <a:t>followers</a:t>
            </a:r>
            <a:endParaRPr sz="1600" dirty="0" smtClean="0">
              <a:solidFill>
                <a:srgbClr val="666666"/>
              </a:solidFill>
              <a:latin typeface="Arial" panose="020B0604020202020204" pitchFamily="34" charset="0"/>
              <a:ea typeface="Karla"/>
              <a:cs typeface="Arial" panose="020B0604020202020204" pitchFamily="34" charset="0"/>
              <a:sym typeface="Karla"/>
            </a:endParaRPr>
          </a:p>
          <a:p>
            <a:pPr marL="0" lvl="0" indent="0" rtl="0">
              <a:spcBef>
                <a:spcPts val="600"/>
              </a:spcBef>
              <a:spcAft>
                <a:spcPts val="0"/>
              </a:spcAft>
              <a:buNone/>
            </a:pPr>
            <a:endParaRPr sz="1100" dirty="0">
              <a:solidFill>
                <a:srgbClr val="666666"/>
              </a:solidFill>
              <a:latin typeface="Karla"/>
              <a:ea typeface="Karla"/>
              <a:cs typeface="Karla"/>
              <a:sym typeface="Karla"/>
            </a:endParaRPr>
          </a:p>
        </p:txBody>
      </p:sp>
      <p:sp>
        <p:nvSpPr>
          <p:cNvPr id="6" name="Shape 81"/>
          <p:cNvSpPr txBox="1"/>
          <p:nvPr/>
        </p:nvSpPr>
        <p:spPr>
          <a:xfrm>
            <a:off x="354830" y="3487437"/>
            <a:ext cx="6906280" cy="1756777"/>
          </a:xfrm>
          <a:prstGeom prst="rect">
            <a:avLst/>
          </a:prstGeom>
          <a:noFill/>
          <a:ln>
            <a:noFill/>
          </a:ln>
        </p:spPr>
        <p:txBody>
          <a:bodyPr spcFirstLastPara="1" wrap="square" lIns="91425" tIns="91425" rIns="91425" bIns="91425" anchor="t" anchorCtr="0">
            <a:noAutofit/>
          </a:bodyPr>
          <a:lstStyle/>
          <a:p>
            <a:pPr lvl="0">
              <a:spcAft>
                <a:spcPts val="600"/>
              </a:spcAft>
            </a:pPr>
            <a:r>
              <a:rPr lang="en-US" b="1" dirty="0">
                <a:latin typeface="Arial" panose="020B0604020202020204" pitchFamily="34" charset="0"/>
                <a:ea typeface="Karla"/>
                <a:cs typeface="Arial" panose="020B0604020202020204" pitchFamily="34" charset="0"/>
                <a:sym typeface="Karla"/>
              </a:rPr>
              <a:t>MP </a:t>
            </a:r>
            <a:r>
              <a:rPr lang="en-US" b="1" dirty="0" smtClean="0">
                <a:latin typeface="Arial" panose="020B0604020202020204" pitchFamily="34" charset="0"/>
                <a:ea typeface="Karla"/>
                <a:cs typeface="Arial" panose="020B0604020202020204" pitchFamily="34" charset="0"/>
                <a:sym typeface="Karla"/>
              </a:rPr>
              <a:t>website</a:t>
            </a:r>
            <a:r>
              <a:rPr lang="en-US" dirty="0" smtClean="0">
                <a:latin typeface="Arial" panose="020B0604020202020204" pitchFamily="34" charset="0"/>
                <a:ea typeface="Karla"/>
                <a:cs typeface="Arial" panose="020B0604020202020204" pitchFamily="34" charset="0"/>
                <a:sym typeface="Karla"/>
              </a:rPr>
              <a:t>:</a:t>
            </a:r>
            <a:endParaRPr lang="en-US" dirty="0">
              <a:latin typeface="Arial" panose="020B0604020202020204" pitchFamily="34" charset="0"/>
              <a:ea typeface="Karla"/>
              <a:cs typeface="Arial" panose="020B0604020202020204" pitchFamily="34" charset="0"/>
              <a:sym typeface="Karla"/>
            </a:endParaRPr>
          </a:p>
          <a:p>
            <a:pPr marL="376238" lvl="0" indent="-285750">
              <a:buClr>
                <a:schemeClr val="accent2"/>
              </a:buClr>
              <a:buSzPct val="60000"/>
              <a:buFont typeface="Wingdings" panose="05000000000000000000" pitchFamily="2" charset="2"/>
              <a:buChar char="q"/>
            </a:pPr>
            <a:r>
              <a:rPr lang="en-US" sz="1600" b="1" dirty="0" smtClean="0">
                <a:latin typeface="Arial" panose="020B0604020202020204" pitchFamily="34" charset="0"/>
                <a:ea typeface="Karla"/>
                <a:cs typeface="Arial" panose="020B0604020202020204" pitchFamily="34" charset="0"/>
                <a:sym typeface="Karla"/>
              </a:rPr>
              <a:t>24,290 </a:t>
            </a:r>
            <a:r>
              <a:rPr lang="en-US" sz="1600" dirty="0">
                <a:latin typeface="Arial" panose="020B0604020202020204" pitchFamily="34" charset="0"/>
                <a:ea typeface="Karla"/>
                <a:cs typeface="Arial" panose="020B0604020202020204" pitchFamily="34" charset="0"/>
                <a:sym typeface="Karla"/>
              </a:rPr>
              <a:t>visitors to the website – 84.6% new visitors, 15.4% returning visitors (March 2017 – March 2018)</a:t>
            </a:r>
          </a:p>
          <a:p>
            <a:pPr marL="376238" lvl="0" indent="-285750">
              <a:buClr>
                <a:schemeClr val="accent2"/>
              </a:buClr>
              <a:buSzPct val="60000"/>
              <a:buFont typeface="Wingdings" panose="05000000000000000000" pitchFamily="2" charset="2"/>
              <a:buChar char="q"/>
            </a:pPr>
            <a:r>
              <a:rPr lang="en-US" sz="1600" b="1" dirty="0">
                <a:latin typeface="Arial" panose="020B0604020202020204" pitchFamily="34" charset="0"/>
                <a:ea typeface="Karla"/>
                <a:cs typeface="Arial" panose="020B0604020202020204" pitchFamily="34" charset="0"/>
                <a:sym typeface="Karla"/>
              </a:rPr>
              <a:t>54 </a:t>
            </a:r>
            <a:r>
              <a:rPr lang="en-US" sz="1600" dirty="0">
                <a:latin typeface="Arial" panose="020B0604020202020204" pitchFamily="34" charset="0"/>
                <a:ea typeface="Karla"/>
                <a:cs typeface="Arial" panose="020B0604020202020204" pitchFamily="34" charset="0"/>
                <a:sym typeface="Karla"/>
              </a:rPr>
              <a:t>mountain-related event announcements published in 2017</a:t>
            </a:r>
          </a:p>
          <a:p>
            <a:pPr marL="376238" lvl="0" indent="-285750">
              <a:buClr>
                <a:schemeClr val="accent2"/>
              </a:buClr>
              <a:buSzPct val="60000"/>
              <a:buFont typeface="Wingdings" panose="05000000000000000000" pitchFamily="2" charset="2"/>
              <a:buChar char="q"/>
            </a:pPr>
            <a:r>
              <a:rPr lang="en-US" sz="1600" b="1" dirty="0">
                <a:latin typeface="Arial" panose="020B0604020202020204" pitchFamily="34" charset="0"/>
                <a:ea typeface="Karla"/>
                <a:cs typeface="Arial" panose="020B0604020202020204" pitchFamily="34" charset="0"/>
                <a:sym typeface="Karla"/>
              </a:rPr>
              <a:t>126 </a:t>
            </a:r>
            <a:r>
              <a:rPr lang="en-US" sz="1600" dirty="0">
                <a:latin typeface="Arial" panose="020B0604020202020204" pitchFamily="34" charset="0"/>
                <a:ea typeface="Karla"/>
                <a:cs typeface="Arial" panose="020B0604020202020204" pitchFamily="34" charset="0"/>
                <a:sym typeface="Karla"/>
              </a:rPr>
              <a:t>news stories about sustainable mountain development published in 2017</a:t>
            </a:r>
          </a:p>
          <a:p>
            <a:pPr marL="0" lvl="0" indent="0" rtl="0">
              <a:spcBef>
                <a:spcPts val="1000"/>
              </a:spcBef>
              <a:spcAft>
                <a:spcPts val="1000"/>
              </a:spcAft>
              <a:buNone/>
            </a:pPr>
            <a:endParaRPr sz="1100" dirty="0">
              <a:solidFill>
                <a:srgbClr val="666666"/>
              </a:solidFill>
              <a:latin typeface="Karla"/>
              <a:ea typeface="Karla"/>
              <a:cs typeface="Karla"/>
              <a:sym typeface="Karla"/>
            </a:endParaRPr>
          </a:p>
        </p:txBody>
      </p:sp>
      <p:sp>
        <p:nvSpPr>
          <p:cNvPr id="7" name="Shape 81"/>
          <p:cNvSpPr txBox="1"/>
          <p:nvPr/>
        </p:nvSpPr>
        <p:spPr>
          <a:xfrm>
            <a:off x="354830" y="5126571"/>
            <a:ext cx="6906280" cy="1512168"/>
          </a:xfrm>
          <a:prstGeom prst="rect">
            <a:avLst/>
          </a:prstGeom>
          <a:noFill/>
          <a:ln>
            <a:noFill/>
          </a:ln>
        </p:spPr>
        <p:txBody>
          <a:bodyPr spcFirstLastPara="1" wrap="square" lIns="91425" tIns="91425" rIns="91425" bIns="91425" anchor="t" anchorCtr="0">
            <a:noAutofit/>
          </a:bodyPr>
          <a:lstStyle/>
          <a:p>
            <a:pPr lvl="0">
              <a:spcAft>
                <a:spcPts val="600"/>
              </a:spcAft>
            </a:pPr>
            <a:r>
              <a:rPr lang="en-US" b="1" dirty="0">
                <a:latin typeface="Arial" panose="020B0604020202020204" pitchFamily="34" charset="0"/>
                <a:ea typeface="Karla"/>
                <a:cs typeface="Arial" panose="020B0604020202020204" pitchFamily="34" charset="0"/>
                <a:sym typeface="Karla"/>
              </a:rPr>
              <a:t>Peak to Peak</a:t>
            </a:r>
            <a:r>
              <a:rPr lang="en-US" dirty="0">
                <a:latin typeface="Arial" panose="020B0604020202020204" pitchFamily="34" charset="0"/>
                <a:ea typeface="Karla"/>
                <a:cs typeface="Arial" panose="020B0604020202020204" pitchFamily="34" charset="0"/>
                <a:sym typeface="Karla"/>
              </a:rPr>
              <a:t>:</a:t>
            </a:r>
          </a:p>
          <a:p>
            <a:pPr marL="376238" lvl="0" indent="-285750">
              <a:buClr>
                <a:schemeClr val="accent2"/>
              </a:buClr>
              <a:buSzPct val="60000"/>
              <a:buFont typeface="Wingdings" panose="05000000000000000000" pitchFamily="2" charset="2"/>
              <a:buChar char="q"/>
            </a:pPr>
            <a:r>
              <a:rPr lang="en-US" sz="1600" dirty="0">
                <a:latin typeface="Arial" panose="020B0604020202020204" pitchFamily="34" charset="0"/>
                <a:ea typeface="Karla"/>
                <a:cs typeface="Arial" panose="020B0604020202020204" pitchFamily="34" charset="0"/>
                <a:sym typeface="Karla"/>
              </a:rPr>
              <a:t>Monthly Mountain Partnership newsletter, Peak to Peak, distributed to </a:t>
            </a:r>
            <a:r>
              <a:rPr lang="en-US" sz="1600" b="1" dirty="0">
                <a:latin typeface="Arial" panose="020B0604020202020204" pitchFamily="34" charset="0"/>
                <a:ea typeface="Karla"/>
                <a:cs typeface="Arial" panose="020B0604020202020204" pitchFamily="34" charset="0"/>
                <a:sym typeface="Karla"/>
              </a:rPr>
              <a:t>2,000</a:t>
            </a:r>
            <a:r>
              <a:rPr lang="en-US" sz="1600" dirty="0" smtClean="0">
                <a:latin typeface="Arial" panose="020B0604020202020204" pitchFamily="34" charset="0"/>
                <a:ea typeface="Karla"/>
                <a:cs typeface="Arial" panose="020B0604020202020204" pitchFamily="34" charset="0"/>
                <a:sym typeface="Karla"/>
              </a:rPr>
              <a:t> + </a:t>
            </a:r>
            <a:r>
              <a:rPr lang="en-US" sz="1600" dirty="0">
                <a:latin typeface="Arial" panose="020B0604020202020204" pitchFamily="34" charset="0"/>
                <a:ea typeface="Karla"/>
                <a:cs typeface="Arial" panose="020B0604020202020204" pitchFamily="34" charset="0"/>
                <a:sym typeface="Karla"/>
              </a:rPr>
              <a:t>people</a:t>
            </a:r>
          </a:p>
          <a:p>
            <a:pPr marL="376238" lvl="0" indent="-285750">
              <a:buClr>
                <a:schemeClr val="accent2"/>
              </a:buClr>
              <a:buSzPct val="60000"/>
              <a:buFont typeface="Wingdings" panose="05000000000000000000" pitchFamily="2" charset="2"/>
              <a:buChar char="q"/>
            </a:pPr>
            <a:r>
              <a:rPr lang="en-US" sz="1600" dirty="0">
                <a:latin typeface="Arial" panose="020B0604020202020204" pitchFamily="34" charset="0"/>
                <a:ea typeface="Karla"/>
                <a:cs typeface="Arial" panose="020B0604020202020204" pitchFamily="34" charset="0"/>
                <a:sym typeface="Karla"/>
              </a:rPr>
              <a:t>Average open rate March 2017 – March 2018: Members = </a:t>
            </a:r>
            <a:r>
              <a:rPr lang="en-US" sz="1600" b="1" dirty="0">
                <a:latin typeface="Arial" panose="020B0604020202020204" pitchFamily="34" charset="0"/>
                <a:ea typeface="Karla"/>
                <a:cs typeface="Arial" panose="020B0604020202020204" pitchFamily="34" charset="0"/>
                <a:sym typeface="Karla"/>
              </a:rPr>
              <a:t>28.6%</a:t>
            </a:r>
            <a:r>
              <a:rPr lang="en-US" sz="1600" dirty="0">
                <a:latin typeface="Arial" panose="020B0604020202020204" pitchFamily="34" charset="0"/>
                <a:ea typeface="Karla"/>
                <a:cs typeface="Arial" panose="020B0604020202020204" pitchFamily="34" charset="0"/>
                <a:sym typeface="Karla"/>
              </a:rPr>
              <a:t>; Friends = </a:t>
            </a:r>
            <a:r>
              <a:rPr lang="en-US" sz="1600" b="1" dirty="0">
                <a:latin typeface="Arial" panose="020B0604020202020204" pitchFamily="34" charset="0"/>
                <a:ea typeface="Karla"/>
                <a:cs typeface="Arial" panose="020B0604020202020204" pitchFamily="34" charset="0"/>
                <a:sym typeface="Karla"/>
              </a:rPr>
              <a:t>21.2%</a:t>
            </a:r>
          </a:p>
          <a:p>
            <a:pPr marL="0" lvl="0" indent="0" rtl="0">
              <a:spcBef>
                <a:spcPts val="1000"/>
              </a:spcBef>
              <a:spcAft>
                <a:spcPts val="1000"/>
              </a:spcAft>
              <a:buNone/>
            </a:pPr>
            <a:endParaRPr sz="1100" dirty="0">
              <a:solidFill>
                <a:srgbClr val="666666"/>
              </a:solidFill>
              <a:latin typeface="Karla"/>
              <a:ea typeface="Karla"/>
              <a:cs typeface="Karla"/>
              <a:sym typeface="Karla"/>
            </a:endParaRPr>
          </a:p>
        </p:txBody>
      </p:sp>
    </p:spTree>
    <p:extLst>
      <p:ext uri="{BB962C8B-B14F-4D97-AF65-F5344CB8AC3E}">
        <p14:creationId xmlns:p14="http://schemas.microsoft.com/office/powerpoint/2010/main" val="298713646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16632"/>
            <a:ext cx="8153400" cy="1052736"/>
          </a:xfrm>
        </p:spPr>
        <p:txBody>
          <a:bodyPr>
            <a:noAutofit/>
          </a:bodyPr>
          <a:lstStyle/>
          <a:p>
            <a:pPr algn="ctr"/>
            <a:r>
              <a:rPr lang="en-GB" sz="2800" b="1" dirty="0">
                <a:solidFill>
                  <a:schemeClr val="bg1"/>
                </a:solidFill>
                <a:latin typeface="Tw Cen MT (Body)"/>
              </a:rPr>
              <a:t>SDG INDICATOR 15.4.2: </a:t>
            </a:r>
            <a:br>
              <a:rPr lang="en-GB" sz="2800" b="1" dirty="0">
                <a:solidFill>
                  <a:schemeClr val="bg1"/>
                </a:solidFill>
                <a:latin typeface="Tw Cen MT (Body)"/>
              </a:rPr>
            </a:br>
            <a:r>
              <a:rPr lang="en-GB" sz="2800" b="1" dirty="0">
                <a:solidFill>
                  <a:schemeClr val="bg1"/>
                </a:solidFill>
                <a:latin typeface="Tw Cen MT (Body)"/>
              </a:rPr>
              <a:t>MOUNTAIN GREEN COVER </a:t>
            </a:r>
            <a:r>
              <a:rPr lang="en-GB" sz="2800" b="1" dirty="0" smtClean="0">
                <a:solidFill>
                  <a:schemeClr val="bg1"/>
                </a:solidFill>
                <a:latin typeface="Tw Cen MT (Body)"/>
              </a:rPr>
              <a:t>INDEX</a:t>
            </a:r>
            <a:endParaRPr lang="en-US" sz="2800" dirty="0">
              <a:latin typeface="Tw Cen MT (Body)"/>
            </a:endParaRPr>
          </a:p>
        </p:txBody>
      </p:sp>
      <p:sp>
        <p:nvSpPr>
          <p:cNvPr id="3" name="Content Placeholder 2"/>
          <p:cNvSpPr>
            <a:spLocks noGrp="1"/>
          </p:cNvSpPr>
          <p:nvPr>
            <p:ph sz="quarter" idx="1"/>
          </p:nvPr>
        </p:nvSpPr>
        <p:spPr>
          <a:xfrm>
            <a:off x="612648" y="1340768"/>
            <a:ext cx="8153400" cy="4495800"/>
          </a:xfrm>
        </p:spPr>
        <p:txBody>
          <a:bodyPr>
            <a:normAutofit fontScale="92500" lnSpcReduction="10000"/>
          </a:bodyPr>
          <a:lstStyle/>
          <a:p>
            <a:pPr marL="0" indent="0">
              <a:buFont typeface="Arial" pitchFamily="34" charset="0"/>
              <a:buNone/>
            </a:pPr>
            <a:endParaRPr lang="en-GB" sz="3200" b="1" dirty="0" smtClean="0">
              <a:solidFill>
                <a:prstClr val="black"/>
              </a:solidFill>
            </a:endParaRPr>
          </a:p>
          <a:p>
            <a:pPr marL="0" indent="0">
              <a:buFont typeface="Arial" pitchFamily="34" charset="0"/>
              <a:buNone/>
            </a:pPr>
            <a:r>
              <a:rPr lang="en-GB" sz="2600" b="1" dirty="0" smtClean="0">
                <a:solidFill>
                  <a:prstClr val="black"/>
                </a:solidFill>
                <a:latin typeface="Arial" panose="020B0604020202020204" pitchFamily="34" charset="0"/>
                <a:cs typeface="Arial" panose="020B0604020202020204" pitchFamily="34" charset="0"/>
              </a:rPr>
              <a:t>TARGET </a:t>
            </a:r>
            <a:r>
              <a:rPr lang="en-GB" sz="2600" b="1" dirty="0">
                <a:solidFill>
                  <a:prstClr val="black"/>
                </a:solidFill>
                <a:latin typeface="Arial" panose="020B0604020202020204" pitchFamily="34" charset="0"/>
                <a:cs typeface="Arial" panose="020B0604020202020204" pitchFamily="34" charset="0"/>
              </a:rPr>
              <a:t>15.4 </a:t>
            </a:r>
            <a:r>
              <a:rPr lang="en-GB" sz="2600" dirty="0">
                <a:solidFill>
                  <a:prstClr val="black"/>
                </a:solidFill>
                <a:latin typeface="Arial" panose="020B0604020202020204" pitchFamily="34" charset="0"/>
                <a:cs typeface="Arial" panose="020B0604020202020204" pitchFamily="34" charset="0"/>
              </a:rPr>
              <a:t>By 2030, ensure the conservation of</a:t>
            </a:r>
            <a:r>
              <a:rPr lang="en-GB" sz="2600" b="1" dirty="0">
                <a:solidFill>
                  <a:prstClr val="black"/>
                </a:solidFill>
                <a:latin typeface="Arial" panose="020B0604020202020204" pitchFamily="34" charset="0"/>
                <a:cs typeface="Arial" panose="020B0604020202020204" pitchFamily="34" charset="0"/>
              </a:rPr>
              <a:t> mountain ecosystems, </a:t>
            </a:r>
            <a:r>
              <a:rPr lang="en-GB" sz="2600" dirty="0">
                <a:solidFill>
                  <a:prstClr val="black"/>
                </a:solidFill>
                <a:latin typeface="Arial" panose="020B0604020202020204" pitchFamily="34" charset="0"/>
                <a:cs typeface="Arial" panose="020B0604020202020204" pitchFamily="34" charset="0"/>
              </a:rPr>
              <a:t>including their biodiversity, to enhance their capacity to provide benefits essential for sustainable development</a:t>
            </a:r>
          </a:p>
          <a:p>
            <a:pPr marL="0" indent="0">
              <a:buFont typeface="Arial" pitchFamily="34" charset="0"/>
              <a:buNone/>
            </a:pPr>
            <a:endParaRPr lang="en-GB" sz="26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r>
              <a:rPr lang="en-US" sz="2600" b="1" dirty="0">
                <a:solidFill>
                  <a:prstClr val="black"/>
                </a:solidFill>
                <a:latin typeface="Arial" panose="020B0604020202020204" pitchFamily="34" charset="0"/>
                <a:cs typeface="Arial" panose="020B0604020202020204" pitchFamily="34" charset="0"/>
              </a:rPr>
              <a:t>Mountain green cover index: </a:t>
            </a:r>
            <a:r>
              <a:rPr lang="en-US" sz="2600" dirty="0">
                <a:solidFill>
                  <a:prstClr val="black"/>
                </a:solidFill>
                <a:latin typeface="Arial" panose="020B0604020202020204" pitchFamily="34" charset="0"/>
                <a:cs typeface="Arial" panose="020B0604020202020204" pitchFamily="34" charset="0"/>
              </a:rPr>
              <a:t>measures the changes of green vegetation and land cover in mountain areas - i.e. trees, shrubs, grassland, cropland, wetland, settlements, other land (IPCC) – to monitor progress on the mountain target (developed by </a:t>
            </a:r>
            <a:r>
              <a:rPr lang="en-GB" sz="2600" dirty="0">
                <a:solidFill>
                  <a:prstClr val="black"/>
                </a:solidFill>
                <a:latin typeface="Arial" panose="020B0604020202020204" pitchFamily="34" charset="0"/>
                <a:cs typeface="Arial" panose="020B0604020202020204" pitchFamily="34" charset="0"/>
              </a:rPr>
              <a:t>FAO Mountain Partnership Secretariat and endorsed by the UN)</a:t>
            </a:r>
          </a:p>
          <a:p>
            <a:endParaRPr lang="en-US" dirty="0"/>
          </a:p>
        </p:txBody>
      </p:sp>
    </p:spTree>
    <p:extLst>
      <p:ext uri="{BB962C8B-B14F-4D97-AF65-F5344CB8AC3E}">
        <p14:creationId xmlns:p14="http://schemas.microsoft.com/office/powerpoint/2010/main" val="270532825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1" t="4730" r="4174" b="3056"/>
          <a:stretch/>
        </p:blipFill>
        <p:spPr bwMode="auto">
          <a:xfrm>
            <a:off x="0" y="1265940"/>
            <a:ext cx="9144000" cy="547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162301" y="5562601"/>
            <a:ext cx="5943600" cy="381000"/>
          </a:xfrm>
          <a:prstGeom prst="rect">
            <a:avLst/>
          </a:prstGeom>
          <a:solidFill>
            <a:schemeClr val="bg1"/>
          </a:solidFill>
          <a:ln w="28575" cmpd="dbl">
            <a:solidFill>
              <a:schemeClr val="bg2">
                <a:lumMod val="25000"/>
              </a:schemeClr>
            </a:solidFill>
          </a:ln>
          <a:effectLst>
            <a:outerShdw blurRad="50800" dist="38100" dir="8100000" algn="tr" rotWithShape="0">
              <a:prstClr val="black">
                <a:alpha val="40000"/>
              </a:prstClr>
            </a:outerShdw>
          </a:effectLst>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685800">
              <a:buClr>
                <a:srgbClr val="ED7D31"/>
              </a:buClr>
              <a:buFont typeface="Wingdings"/>
              <a:buNone/>
            </a:pPr>
            <a:r>
              <a:rPr lang="en-US" sz="2000" dirty="0" smtClean="0">
                <a:solidFill>
                  <a:prstClr val="black"/>
                </a:solidFill>
              </a:rPr>
              <a:t>32 </a:t>
            </a:r>
            <a:r>
              <a:rPr lang="en-US" sz="2000" dirty="0">
                <a:solidFill>
                  <a:prstClr val="black"/>
                </a:solidFill>
              </a:rPr>
              <a:t>million km</a:t>
            </a:r>
            <a:r>
              <a:rPr lang="en-US" sz="2000" baseline="30000" dirty="0">
                <a:solidFill>
                  <a:prstClr val="black"/>
                </a:solidFill>
              </a:rPr>
              <a:t>2</a:t>
            </a:r>
            <a:r>
              <a:rPr lang="en-US" sz="2000" dirty="0">
                <a:solidFill>
                  <a:prstClr val="black"/>
                </a:solidFill>
              </a:rPr>
              <a:t> </a:t>
            </a:r>
            <a:r>
              <a:rPr lang="en-US" sz="2000" dirty="0" smtClean="0">
                <a:solidFill>
                  <a:prstClr val="black"/>
                </a:solidFill>
              </a:rPr>
              <a:t>= </a:t>
            </a:r>
            <a:r>
              <a:rPr lang="en-US" sz="2000" b="1" dirty="0" smtClean="0">
                <a:solidFill>
                  <a:prstClr val="black"/>
                </a:solidFill>
              </a:rPr>
              <a:t>22%</a:t>
            </a:r>
            <a:r>
              <a:rPr lang="en-US" sz="2000" dirty="0" smtClean="0">
                <a:solidFill>
                  <a:prstClr val="black"/>
                </a:solidFill>
              </a:rPr>
              <a:t> of earth’s </a:t>
            </a:r>
            <a:r>
              <a:rPr lang="en-US" sz="2000" dirty="0">
                <a:solidFill>
                  <a:prstClr val="black"/>
                </a:solidFill>
              </a:rPr>
              <a:t>land </a:t>
            </a:r>
            <a:r>
              <a:rPr lang="en-US" sz="2000" dirty="0" smtClean="0">
                <a:solidFill>
                  <a:prstClr val="black"/>
                </a:solidFill>
              </a:rPr>
              <a:t>surface </a:t>
            </a:r>
            <a:endParaRPr lang="en-US" sz="2000" dirty="0">
              <a:solidFill>
                <a:prstClr val="black"/>
              </a:solidFill>
            </a:endParaRPr>
          </a:p>
        </p:txBody>
      </p:sp>
      <p:sp>
        <p:nvSpPr>
          <p:cNvPr id="7" name="Title 1"/>
          <p:cNvSpPr txBox="1">
            <a:spLocks/>
          </p:cNvSpPr>
          <p:nvPr/>
        </p:nvSpPr>
        <p:spPr bwMode="auto">
          <a:xfrm>
            <a:off x="285750" y="159972"/>
            <a:ext cx="8572500" cy="10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ＭＳ Ｐゴシック" pitchFamily="34" charset="-128"/>
              </a:defRPr>
            </a:lvl2pPr>
            <a:lvl3pPr algn="ctr" defTabSz="457200" rtl="0" fontAlgn="base">
              <a:spcBef>
                <a:spcPct val="0"/>
              </a:spcBef>
              <a:spcAft>
                <a:spcPct val="0"/>
              </a:spcAft>
              <a:defRPr sz="4400">
                <a:solidFill>
                  <a:schemeClr val="tx1"/>
                </a:solidFill>
                <a:latin typeface="Calibri" pitchFamily="34" charset="0"/>
                <a:ea typeface="ＭＳ Ｐゴシック" pitchFamily="34" charset="-128"/>
              </a:defRPr>
            </a:lvl3pPr>
            <a:lvl4pPr algn="ctr" defTabSz="457200" rtl="0" fontAlgn="base">
              <a:spcBef>
                <a:spcPct val="0"/>
              </a:spcBef>
              <a:spcAft>
                <a:spcPct val="0"/>
              </a:spcAft>
              <a:defRPr sz="4400">
                <a:solidFill>
                  <a:schemeClr val="tx1"/>
                </a:solidFill>
                <a:latin typeface="Calibri" pitchFamily="34" charset="0"/>
                <a:ea typeface="ＭＳ Ｐゴシック" pitchFamily="34" charset="-128"/>
              </a:defRPr>
            </a:lvl4pPr>
            <a:lvl5pPr algn="ctr" defTabSz="457200" rtl="0" fontAlgn="base">
              <a:spcBef>
                <a:spcPct val="0"/>
              </a:spcBef>
              <a:spcAft>
                <a:spcPct val="0"/>
              </a:spcAft>
              <a:defRPr sz="4400">
                <a:solidFill>
                  <a:schemeClr val="tx1"/>
                </a:solidFill>
                <a:latin typeface="Calibri" pitchFamily="34" charset="0"/>
                <a:ea typeface="ＭＳ Ｐゴシック" pitchFamily="34"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defRPr/>
            </a:pPr>
            <a:r>
              <a:rPr lang="en-US" sz="2800" b="1" dirty="0" smtClean="0">
                <a:solidFill>
                  <a:sysClr val="windowText" lastClr="000000"/>
                </a:solidFill>
                <a:latin typeface="Tw Cen MT (Body)"/>
              </a:rPr>
              <a:t>MAP OF MOUNTAIN AREAS – </a:t>
            </a:r>
          </a:p>
          <a:p>
            <a:pPr>
              <a:defRPr/>
            </a:pPr>
            <a:r>
              <a:rPr lang="en-US" sz="2800" b="1" dirty="0" smtClean="0">
                <a:solidFill>
                  <a:sysClr val="windowText" lastClr="000000"/>
                </a:solidFill>
                <a:latin typeface="Tw Cen MT (Body)"/>
              </a:rPr>
              <a:t>UNEP/</a:t>
            </a:r>
            <a:r>
              <a:rPr lang="en-US" sz="2800" b="1" dirty="0" err="1" smtClean="0">
                <a:solidFill>
                  <a:sysClr val="windowText" lastClr="000000"/>
                </a:solidFill>
                <a:latin typeface="Tw Cen MT (Body)"/>
              </a:rPr>
              <a:t>WCMC</a:t>
            </a:r>
            <a:r>
              <a:rPr lang="en-US" sz="2800" b="1" dirty="0" smtClean="0">
                <a:solidFill>
                  <a:sysClr val="windowText" lastClr="000000"/>
                </a:solidFill>
                <a:latin typeface="Tw Cen MT (Body)"/>
              </a:rPr>
              <a:t> CLASSIFICATION  </a:t>
            </a:r>
            <a:endParaRPr lang="en-US" sz="2800" b="1" dirty="0">
              <a:solidFill>
                <a:sysClr val="windowText" lastClr="000000"/>
              </a:solidFill>
              <a:latin typeface="Tw Cen MT (Body)"/>
            </a:endParaRPr>
          </a:p>
        </p:txBody>
      </p:sp>
    </p:spTree>
    <p:extLst>
      <p:ext uri="{BB962C8B-B14F-4D97-AF65-F5344CB8AC3E}">
        <p14:creationId xmlns:p14="http://schemas.microsoft.com/office/powerpoint/2010/main" val="4243845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lide11.jpg"/>
          <p:cNvPicPr>
            <a:picLocks noChangeAspect="1"/>
          </p:cNvPicPr>
          <p:nvPr/>
        </p:nvPicPr>
        <p:blipFill>
          <a:blip r:embed="rId2"/>
          <a:stretch>
            <a:fillRect/>
          </a:stretch>
        </p:blipFill>
        <p:spPr>
          <a:xfrm>
            <a:off x="-1" y="28456"/>
            <a:ext cx="9144000" cy="6858000"/>
          </a:xfrm>
          <a:prstGeom prst="rect">
            <a:avLst/>
          </a:prstGeom>
        </p:spPr>
      </p:pic>
      <p:sp>
        <p:nvSpPr>
          <p:cNvPr id="3" name="Rettangolo 2"/>
          <p:cNvSpPr/>
          <p:nvPr/>
        </p:nvSpPr>
        <p:spPr>
          <a:xfrm>
            <a:off x="-1" y="254438"/>
            <a:ext cx="9143999" cy="523220"/>
          </a:xfrm>
          <a:prstGeom prst="rect">
            <a:avLst/>
          </a:prstGeom>
        </p:spPr>
        <p:txBody>
          <a:bodyPr wrap="square">
            <a:spAutoFit/>
          </a:bodyPr>
          <a:lstStyle/>
          <a:p>
            <a:pPr algn="ctr"/>
            <a:r>
              <a:rPr lang="it-IT" sz="2800" b="1" cap="all" spc="100" dirty="0" smtClean="0">
                <a:solidFill>
                  <a:srgbClr val="FFFFFF"/>
                </a:solidFill>
                <a:latin typeface="Tw Cen MT (Body)"/>
                <a:cs typeface="Gill Sans Light"/>
              </a:rPr>
              <a:t>sharING knowledge</a:t>
            </a:r>
          </a:p>
        </p:txBody>
      </p:sp>
      <p:sp>
        <p:nvSpPr>
          <p:cNvPr id="4" name="Rettangolo 3"/>
          <p:cNvSpPr/>
          <p:nvPr/>
        </p:nvSpPr>
        <p:spPr>
          <a:xfrm>
            <a:off x="852193" y="2033884"/>
            <a:ext cx="8305800" cy="914400"/>
          </a:xfrm>
          <a:prstGeom prst="rect">
            <a:avLst/>
          </a:prstGeom>
        </p:spPr>
        <p:txBody>
          <a:bodyPr wrap="square">
            <a:noAutofit/>
          </a:bodyPr>
          <a:lstStyle/>
          <a:p>
            <a:pPr marL="342900" indent="-342900">
              <a:buClr>
                <a:schemeClr val="accent2"/>
              </a:buClr>
              <a:buFont typeface="Arial" panose="020B0604020202020204" pitchFamily="34" charset="0"/>
              <a:buChar char="•"/>
            </a:pPr>
            <a:r>
              <a:rPr lang="en-US" sz="2400" dirty="0" smtClean="0">
                <a:solidFill>
                  <a:srgbClr val="17375E"/>
                </a:solidFill>
                <a:latin typeface="Arial" panose="020B0604020202020204" pitchFamily="34" charset="0"/>
                <a:cs typeface="Arial" panose="020B0604020202020204" pitchFamily="34" charset="0"/>
              </a:rPr>
              <a:t>Producing </a:t>
            </a:r>
            <a:r>
              <a:rPr lang="en-US" sz="2400" dirty="0" smtClean="0">
                <a:solidFill>
                  <a:srgbClr val="17375E"/>
                </a:solidFill>
                <a:latin typeface="Arial" panose="020B0604020202020204" pitchFamily="34" charset="0"/>
                <a:cs typeface="Arial" panose="020B0604020202020204" pitchFamily="34" charset="0"/>
              </a:rPr>
              <a:t>technical publications, brochures, </a:t>
            </a:r>
          </a:p>
          <a:p>
            <a:pPr>
              <a:buClr>
                <a:schemeClr val="accent2"/>
              </a:buClr>
            </a:pPr>
            <a:r>
              <a:rPr lang="en-US" sz="2400" dirty="0" smtClean="0">
                <a:solidFill>
                  <a:srgbClr val="17375E"/>
                </a:solidFill>
                <a:latin typeface="Arial" panose="020B0604020202020204" pitchFamily="34" charset="0"/>
                <a:cs typeface="Arial" panose="020B0604020202020204" pitchFamily="34" charset="0"/>
              </a:rPr>
              <a:t>  </a:t>
            </a:r>
            <a:r>
              <a:rPr lang="en-US" sz="2400" dirty="0">
                <a:solidFill>
                  <a:srgbClr val="17375E"/>
                </a:solidFill>
                <a:latin typeface="Arial" panose="020B0604020202020204" pitchFamily="34" charset="0"/>
                <a:cs typeface="Arial" panose="020B0604020202020204" pitchFamily="34" charset="0"/>
              </a:rPr>
              <a:t> </a:t>
            </a:r>
            <a:r>
              <a:rPr lang="en-US" sz="2400" dirty="0" smtClean="0">
                <a:solidFill>
                  <a:srgbClr val="17375E"/>
                </a:solidFill>
                <a:latin typeface="Arial" panose="020B0604020202020204" pitchFamily="34" charset="0"/>
                <a:cs typeface="Arial" panose="020B0604020202020204" pitchFamily="34" charset="0"/>
              </a:rPr>
              <a:t> </a:t>
            </a:r>
            <a:r>
              <a:rPr lang="en-US" sz="2400" dirty="0" smtClean="0">
                <a:solidFill>
                  <a:srgbClr val="17375E"/>
                </a:solidFill>
                <a:latin typeface="Arial" panose="020B0604020202020204" pitchFamily="34" charset="0"/>
                <a:cs typeface="Arial" panose="020B0604020202020204" pitchFamily="34" charset="0"/>
              </a:rPr>
              <a:t>videos </a:t>
            </a:r>
            <a:r>
              <a:rPr lang="en-US" sz="2400" dirty="0" smtClean="0">
                <a:solidFill>
                  <a:srgbClr val="17375E"/>
                </a:solidFill>
                <a:latin typeface="Arial" panose="020B0604020202020204" pitchFamily="34" charset="0"/>
                <a:cs typeface="Arial" panose="020B0604020202020204" pitchFamily="34" charset="0"/>
              </a:rPr>
              <a:t>and newsletters</a:t>
            </a:r>
          </a:p>
          <a:p>
            <a:endParaRPr lang="it-IT" sz="2400" dirty="0" smtClean="0">
              <a:solidFill>
                <a:srgbClr val="17375E"/>
              </a:solidFill>
              <a:latin typeface="Gill Sans"/>
              <a:cs typeface="Gill Sans"/>
            </a:endParaRPr>
          </a:p>
        </p:txBody>
      </p:sp>
      <p:sp>
        <p:nvSpPr>
          <p:cNvPr id="5" name="Rettangolo 4"/>
          <p:cNvSpPr/>
          <p:nvPr/>
        </p:nvSpPr>
        <p:spPr>
          <a:xfrm>
            <a:off x="838200" y="2948284"/>
            <a:ext cx="8305800" cy="723900"/>
          </a:xfrm>
          <a:prstGeom prst="rect">
            <a:avLst/>
          </a:prstGeom>
        </p:spPr>
        <p:txBody>
          <a:bodyPr wrap="square">
            <a:noAutofit/>
          </a:bodyPr>
          <a:lstStyle/>
          <a:p>
            <a:endParaRPr lang="it-IT" sz="2400" dirty="0" smtClean="0">
              <a:solidFill>
                <a:srgbClr val="17375E"/>
              </a:solidFill>
              <a:latin typeface="Gill Sans"/>
              <a:cs typeface="Gill Sans"/>
            </a:endParaRPr>
          </a:p>
          <a:p>
            <a:pPr marL="342900" indent="-342900">
              <a:buClr>
                <a:schemeClr val="accent2"/>
              </a:buClr>
              <a:buFont typeface="Arial" panose="020B0604020202020204" pitchFamily="34" charset="0"/>
              <a:buChar char="•"/>
            </a:pPr>
            <a:r>
              <a:rPr lang="en-US" sz="2400" dirty="0" smtClean="0">
                <a:solidFill>
                  <a:srgbClr val="17375E"/>
                </a:solidFill>
                <a:latin typeface="Arial" panose="020B0604020202020204" pitchFamily="34" charset="0"/>
                <a:cs typeface="Arial" panose="020B0604020202020204" pitchFamily="34" charset="0"/>
              </a:rPr>
              <a:t> Maintaining a website and social media channels </a:t>
            </a:r>
          </a:p>
          <a:p>
            <a:endParaRPr lang="en-US" sz="2400" dirty="0" smtClean="0">
              <a:solidFill>
                <a:srgbClr val="17375E"/>
              </a:solidFill>
              <a:latin typeface="Gill Sans"/>
              <a:cs typeface="Gill Sans"/>
            </a:endParaRPr>
          </a:p>
          <a:p>
            <a:pPr>
              <a:buFont typeface="Arial"/>
              <a:buChar char="•"/>
            </a:pPr>
            <a:endParaRPr lang="en-US" sz="2400" dirty="0" smtClean="0">
              <a:solidFill>
                <a:srgbClr val="17375E"/>
              </a:solidFill>
              <a:latin typeface="Gill Sans"/>
              <a:cs typeface="Gill Sans"/>
            </a:endParaRPr>
          </a:p>
          <a:p>
            <a:pPr>
              <a:buFont typeface="Arial"/>
              <a:buChar char="•"/>
            </a:pPr>
            <a:endParaRPr lang="it-IT" sz="2400" dirty="0" smtClean="0">
              <a:solidFill>
                <a:srgbClr val="17375E"/>
              </a:solidFill>
              <a:latin typeface="Gill Sans"/>
              <a:cs typeface="Gill Sans"/>
            </a:endParaRPr>
          </a:p>
        </p:txBody>
      </p:sp>
      <p:sp>
        <p:nvSpPr>
          <p:cNvPr id="6" name="Rettangolo 5"/>
          <p:cNvSpPr/>
          <p:nvPr/>
        </p:nvSpPr>
        <p:spPr>
          <a:xfrm>
            <a:off x="838199" y="3966168"/>
            <a:ext cx="7118177" cy="1485463"/>
          </a:xfrm>
          <a:prstGeom prst="rect">
            <a:avLst/>
          </a:prstGeom>
        </p:spPr>
        <p:txBody>
          <a:bodyPr wrap="square">
            <a:noAutofit/>
          </a:bodyPr>
          <a:lstStyle/>
          <a:p>
            <a:endParaRPr lang="it-IT" sz="2400" dirty="0" smtClean="0">
              <a:solidFill>
                <a:srgbClr val="17375E"/>
              </a:solidFill>
              <a:latin typeface="Gill Sans"/>
              <a:cs typeface="Gill Sans"/>
            </a:endParaRPr>
          </a:p>
          <a:p>
            <a:pPr marL="342900" indent="-342900">
              <a:buClr>
                <a:schemeClr val="accent2"/>
              </a:buClr>
              <a:buFont typeface="Arial" panose="020B0604020202020204" pitchFamily="34" charset="0"/>
              <a:buChar char="•"/>
            </a:pPr>
            <a:r>
              <a:rPr lang="en-US" sz="2400" dirty="0" smtClean="0">
                <a:solidFill>
                  <a:srgbClr val="17375E"/>
                </a:solidFill>
                <a:latin typeface="Arial" panose="020B0604020202020204" pitchFamily="34" charset="0"/>
                <a:cs typeface="Arial" panose="020B0604020202020204" pitchFamily="34" charset="0"/>
              </a:rPr>
              <a:t> Fostering communication among members</a:t>
            </a:r>
            <a:endParaRPr lang="it-IT" sz="2400" dirty="0" smtClean="0">
              <a:solidFill>
                <a:srgbClr val="1737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5286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anim calcmode="discrete" valueType="clr">
                                      <p:cBhvr override="childStyle">
                                        <p:cTn id="1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gtEl>
                                        <p:attrNameLst>
                                          <p:attrName>fillcolor</p:attrName>
                                        </p:attrNameLst>
                                      </p:cBhvr>
                                      <p:tavLst>
                                        <p:tav tm="0">
                                          <p:val>
                                            <p:clrVal>
                                              <a:schemeClr val="accent2"/>
                                            </p:clrVal>
                                          </p:val>
                                        </p:tav>
                                        <p:tav tm="50000">
                                          <p:val>
                                            <p:clrVal>
                                              <a:schemeClr val="hlink"/>
                                            </p:clrVal>
                                          </p:val>
                                        </p:tav>
                                      </p:tavLst>
                                    </p:anim>
                                    <p:set>
                                      <p:cBhvr>
                                        <p:cTn id="15" dur="80"/>
                                        <p:tgtEl>
                                          <p:spTgt spid="4"/>
                                        </p:tgtEl>
                                        <p:attrNameLst>
                                          <p:attrName>fill.type</p:attrName>
                                        </p:attrNameLst>
                                      </p:cBhvr>
                                      <p:to>
                                        <p:strVal val="solid"/>
                                      </p:to>
                                    </p:set>
                                  </p:childTnLst>
                                </p:cTn>
                              </p:par>
                            </p:childTnLst>
                          </p:cTn>
                        </p:par>
                        <p:par>
                          <p:cTn id="16" fill="hold">
                            <p:stCondLst>
                              <p:cond delay="34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par>
                          <p:cTn id="22" fill="hold">
                            <p:stCondLst>
                              <p:cond delay="516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6"/>
                                        </p:tgtEl>
                                        <p:attrNameLst>
                                          <p:attrName>style.visibility</p:attrName>
                                        </p:attrNameLst>
                                      </p:cBhvr>
                                      <p:to>
                                        <p:strVal val="visible"/>
                                      </p:to>
                                    </p:set>
                                    <p:anim calcmode="discrete" valueType="clr">
                                      <p:cBhvr override="childStyle">
                                        <p:cTn id="2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
                                        </p:tgtEl>
                                        <p:attrNameLst>
                                          <p:attrName>fillcolor</p:attrName>
                                        </p:attrNameLst>
                                      </p:cBhvr>
                                      <p:tavLst>
                                        <p:tav tm="0">
                                          <p:val>
                                            <p:clrVal>
                                              <a:schemeClr val="accent2"/>
                                            </p:clrVal>
                                          </p:val>
                                        </p:tav>
                                        <p:tav tm="50000">
                                          <p:val>
                                            <p:clrVal>
                                              <a:schemeClr val="hlink"/>
                                            </p:clrVal>
                                          </p:val>
                                        </p:tav>
                                      </p:tavLst>
                                    </p:anim>
                                    <p:set>
                                      <p:cBhvr>
                                        <p:cTn id="2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 y="228600"/>
            <a:ext cx="9141862" cy="990600"/>
          </a:xfrm>
        </p:spPr>
        <p:txBody>
          <a:bodyPr vert="horz" anchor="ctr">
            <a:noAutofit/>
          </a:bodyPr>
          <a:lstStyle/>
          <a:p>
            <a:pPr algn="ctr">
              <a:spcBef>
                <a:spcPts val="0"/>
              </a:spcBef>
            </a:pPr>
            <a:r>
              <a:rPr lang="en-US" sz="2800" b="1" cap="all" spc="100" dirty="0">
                <a:solidFill>
                  <a:srgbClr val="FFFFFF"/>
                </a:solidFill>
                <a:latin typeface="+mn-lt"/>
                <a:ea typeface="+mn-ea"/>
                <a:cs typeface="Gill Sans Light"/>
              </a:rPr>
              <a:t>International Mountain Day</a:t>
            </a:r>
          </a:p>
        </p:txBody>
      </p:sp>
      <p:sp>
        <p:nvSpPr>
          <p:cNvPr id="3" name="Content Placeholder 2"/>
          <p:cNvSpPr>
            <a:spLocks noGrp="1"/>
          </p:cNvSpPr>
          <p:nvPr>
            <p:ph sz="quarter" idx="1"/>
          </p:nvPr>
        </p:nvSpPr>
        <p:spPr>
          <a:xfrm>
            <a:off x="0" y="1880828"/>
            <a:ext cx="4392488" cy="4788532"/>
          </a:xfrm>
        </p:spPr>
        <p:txBody>
          <a:bodyPr>
            <a:noAutofit/>
          </a:bodyPr>
          <a:lstStyle/>
          <a:p>
            <a:pPr>
              <a:buFont typeface="Wingdings" panose="05000000000000000000" pitchFamily="2" charset="2"/>
              <a:buChar char="q"/>
            </a:pP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ore than </a:t>
            </a:r>
            <a:r>
              <a:rPr lang="en-US" sz="2000" b="1" dirty="0" smtClean="0">
                <a:latin typeface="Arial" panose="020B0604020202020204" pitchFamily="34" charset="0"/>
                <a:cs typeface="Arial" panose="020B0604020202020204" pitchFamily="34" charset="0"/>
              </a:rPr>
              <a:t>200 events </a:t>
            </a:r>
            <a:r>
              <a:rPr lang="en-US" sz="2000" dirty="0" smtClean="0">
                <a:latin typeface="Arial" panose="020B0604020202020204" pitchFamily="34" charset="0"/>
                <a:cs typeface="Arial" panose="020B0604020202020204" pitchFamily="34" charset="0"/>
              </a:rPr>
              <a:t>organized by governments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and civil society organizations in </a:t>
            </a:r>
            <a:r>
              <a:rPr lang="en-US" sz="2000" b="1" dirty="0" smtClean="0">
                <a:latin typeface="Arial" panose="020B0604020202020204" pitchFamily="34" charset="0"/>
                <a:cs typeface="Arial" panose="020B0604020202020204" pitchFamily="34" charset="0"/>
              </a:rPr>
              <a:t>44 countries</a:t>
            </a:r>
          </a:p>
          <a:p>
            <a:pPr>
              <a:buFont typeface="Wingdings" panose="05000000000000000000" pitchFamily="2" charset="2"/>
              <a:buChar char="q"/>
            </a:pPr>
            <a:r>
              <a:rPr lang="en-GB" sz="2000" b="1" dirty="0">
                <a:latin typeface="Arial" panose="020B0604020202020204" pitchFamily="34" charset="0"/>
                <a:cs typeface="Arial" panose="020B0604020202020204" pitchFamily="34" charset="0"/>
              </a:rPr>
              <a:t>F</a:t>
            </a:r>
            <a:r>
              <a:rPr lang="en-GB" sz="2000" b="1" dirty="0" smtClean="0">
                <a:latin typeface="Arial" panose="020B0604020202020204" pitchFamily="34" charset="0"/>
                <a:cs typeface="Arial" panose="020B0604020202020204" pitchFamily="34" charset="0"/>
              </a:rPr>
              <a:t>act </a:t>
            </a:r>
            <a:r>
              <a:rPr lang="en-GB" sz="2000" b="1" dirty="0">
                <a:latin typeface="Arial" panose="020B0604020202020204" pitchFamily="34" charset="0"/>
                <a:cs typeface="Arial" panose="020B0604020202020204" pitchFamily="34" charset="0"/>
              </a:rPr>
              <a:t>sheets </a:t>
            </a:r>
            <a:r>
              <a:rPr lang="en-GB" sz="2000" dirty="0">
                <a:latin typeface="Arial" panose="020B0604020202020204" pitchFamily="34" charset="0"/>
                <a:cs typeface="Arial" panose="020B0604020202020204" pitchFamily="34" charset="0"/>
              </a:rPr>
              <a:t>and</a:t>
            </a:r>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posters </a:t>
            </a:r>
            <a:r>
              <a:rPr lang="en-GB" sz="2000" dirty="0" smtClean="0">
                <a:latin typeface="Arial" panose="020B0604020202020204" pitchFamily="34" charset="0"/>
                <a:cs typeface="Arial" panose="020B0604020202020204" pitchFamily="34" charset="0"/>
              </a:rPr>
              <a:t>produced in </a:t>
            </a:r>
            <a:r>
              <a:rPr lang="en-GB" sz="2000" dirty="0">
                <a:latin typeface="Arial" panose="020B0604020202020204" pitchFamily="34" charset="0"/>
                <a:cs typeface="Arial" panose="020B0604020202020204" pitchFamily="34" charset="0"/>
              </a:rPr>
              <a:t>the six UN languages, IMD website, </a:t>
            </a:r>
            <a:r>
              <a:rPr lang="en-US" sz="2000" dirty="0">
                <a:latin typeface="Arial" panose="020B0604020202020204" pitchFamily="34" charset="0"/>
                <a:cs typeface="Arial" panose="020B0604020202020204" pitchFamily="34" charset="0"/>
                <a:sym typeface="Karla"/>
              </a:rPr>
              <a:t>e</a:t>
            </a:r>
            <a:r>
              <a:rPr lang="en-US" sz="2000" dirty="0" smtClean="0">
                <a:latin typeface="Arial" panose="020B0604020202020204" pitchFamily="34" charset="0"/>
                <a:cs typeface="Arial" panose="020B0604020202020204" pitchFamily="34" charset="0"/>
                <a:sym typeface="Karla"/>
              </a:rPr>
              <a:t>vents </a:t>
            </a:r>
            <a:r>
              <a:rPr lang="en-US" sz="2000" dirty="0">
                <a:latin typeface="Arial" panose="020B0604020202020204" pitchFamily="34" charset="0"/>
                <a:cs typeface="Arial" panose="020B0604020202020204" pitchFamily="34" charset="0"/>
                <a:sym typeface="Karla"/>
              </a:rPr>
              <a:t>reported on the IMD website and in Peak to Peak</a:t>
            </a: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sz="2000" b="1" dirty="0" smtClean="0">
                <a:latin typeface="Arial" panose="020B0604020202020204" pitchFamily="34" charset="0"/>
                <a:cs typeface="Arial" panose="020B0604020202020204" pitchFamily="34" charset="0"/>
              </a:rPr>
              <a:t># Mountains Matter Photo contest and Video contest</a:t>
            </a:r>
          </a:p>
          <a:p>
            <a:endParaRPr lang="en-GB" sz="2400" dirty="0" smtClean="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049" y="2132856"/>
            <a:ext cx="4907496" cy="3271664"/>
          </a:xfrm>
          <a:prstGeom prst="rect">
            <a:avLst/>
          </a:prstGeom>
        </p:spPr>
      </p:pic>
    </p:spTree>
    <p:extLst>
      <p:ext uri="{BB962C8B-B14F-4D97-AF65-F5344CB8AC3E}">
        <p14:creationId xmlns:p14="http://schemas.microsoft.com/office/powerpoint/2010/main" val="410405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vert="horz" anchor="ctr">
            <a:noAutofit/>
          </a:bodyPr>
          <a:lstStyle/>
          <a:p>
            <a:pPr algn="ctr">
              <a:spcBef>
                <a:spcPts val="0"/>
              </a:spcBef>
            </a:pPr>
            <a:r>
              <a:rPr lang="en-US" sz="2800" b="1" cap="all" spc="100" dirty="0">
                <a:solidFill>
                  <a:srgbClr val="FFFFFF"/>
                </a:solidFill>
                <a:latin typeface="+mn-lt"/>
                <a:ea typeface="+mn-ea"/>
                <a:cs typeface="Gill Sans Light"/>
              </a:rPr>
              <a:t> Capacity development</a:t>
            </a:r>
          </a:p>
        </p:txBody>
      </p:sp>
      <p:sp>
        <p:nvSpPr>
          <p:cNvPr id="3" name="Content Placeholder 2"/>
          <p:cNvSpPr>
            <a:spLocks noGrp="1"/>
          </p:cNvSpPr>
          <p:nvPr>
            <p:ph sz="quarter" idx="1"/>
          </p:nvPr>
        </p:nvSpPr>
        <p:spPr>
          <a:xfrm>
            <a:off x="755576" y="1556792"/>
            <a:ext cx="7704856" cy="4844379"/>
          </a:xfrm>
        </p:spPr>
        <p:txBody>
          <a:bodyPr>
            <a:normAutofit/>
          </a:bodyPr>
          <a:lstStyle/>
          <a:p>
            <a:pPr marL="0" indent="0">
              <a:buNone/>
            </a:pPr>
            <a:endParaRPr lang="en-US" sz="2400" b="1" dirty="0" smtClean="0"/>
          </a:p>
          <a:p>
            <a:pPr marL="0" lvl="0" indent="0">
              <a:buNone/>
            </a:pPr>
            <a:endParaRPr lang="en-US" b="1" dirty="0" smtClean="0"/>
          </a:p>
          <a:p>
            <a:endParaRPr lang="en-US" sz="2400" b="1" dirty="0" smtClean="0"/>
          </a:p>
          <a:p>
            <a:endParaRPr lang="en-US" sz="2400" b="1" dirty="0"/>
          </a:p>
          <a:p>
            <a:r>
              <a:rPr lang="en-US" sz="2400" b="1" dirty="0" smtClean="0"/>
              <a:t> </a:t>
            </a:r>
          </a:p>
          <a:p>
            <a:endParaRPr lang="en-US" sz="2400" b="1" dirty="0"/>
          </a:p>
          <a:p>
            <a:endParaRPr lang="en-US" sz="2400" b="1" dirty="0"/>
          </a:p>
          <a:p>
            <a:endParaRPr lang="en-US" sz="2400" b="1" dirty="0" smtClean="0"/>
          </a:p>
          <a:p>
            <a:endParaRPr lang="en-US" sz="2400" b="1" dirty="0" smtClean="0"/>
          </a:p>
          <a:p>
            <a:endParaRPr lang="en-US" sz="2400" b="1" dirty="0" smtClean="0"/>
          </a:p>
          <a:p>
            <a:endParaRPr lang="en-US" sz="2400" b="1" dirty="0" smtClean="0"/>
          </a:p>
          <a:p>
            <a:endParaRPr lang="en-US" sz="2400" b="1" dirty="0" smtClean="0"/>
          </a:p>
        </p:txBody>
      </p:sp>
      <p:sp>
        <p:nvSpPr>
          <p:cNvPr id="5" name="Rectangle 4"/>
          <p:cNvSpPr/>
          <p:nvPr/>
        </p:nvSpPr>
        <p:spPr>
          <a:xfrm>
            <a:off x="5508104" y="2198109"/>
            <a:ext cx="3635896" cy="2677656"/>
          </a:xfrm>
          <a:prstGeom prst="rect">
            <a:avLst/>
          </a:prstGeom>
        </p:spPr>
        <p:txBody>
          <a:bodyPr wrap="square">
            <a:spAutoFit/>
          </a:bodyPr>
          <a:lstStyle/>
          <a:p>
            <a:pPr marL="342900" lvl="0" indent="-342900">
              <a:buClr>
                <a:srgbClr val="FF9900"/>
              </a:buClr>
              <a:buSzPct val="600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11 years of </a:t>
            </a:r>
            <a:r>
              <a:rPr lang="en-US" sz="2400" b="1" dirty="0" smtClean="0">
                <a:latin typeface="Arial" panose="020B0604020202020204" pitchFamily="34" charset="0"/>
                <a:cs typeface="Arial" panose="020B0604020202020204" pitchFamily="34" charset="0"/>
              </a:rPr>
              <a:t>IPROMO</a:t>
            </a:r>
            <a:endParaRPr lang="en-GB" sz="2400" b="1" dirty="0" smtClean="0">
              <a:latin typeface="Arial" panose="020B0604020202020204" pitchFamily="34" charset="0"/>
              <a:cs typeface="Arial" panose="020B0604020202020204" pitchFamily="34" charset="0"/>
            </a:endParaRPr>
          </a:p>
          <a:p>
            <a:pPr marL="342900" lvl="0" indent="-342900">
              <a:buClr>
                <a:srgbClr val="FF9900"/>
              </a:buClr>
              <a:buSzPct val="60000"/>
              <a:buFont typeface="Wingdings" panose="05000000000000000000" pitchFamily="2" charset="2"/>
              <a:buChar char="q"/>
            </a:pPr>
            <a:endParaRPr lang="en-GB" sz="2400" dirty="0" smtClean="0">
              <a:latin typeface="Arial" panose="020B0604020202020204" pitchFamily="34" charset="0"/>
              <a:cs typeface="Arial" panose="020B0604020202020204" pitchFamily="34" charset="0"/>
            </a:endParaRPr>
          </a:p>
          <a:p>
            <a:pPr marL="342900" lvl="0" indent="-342900">
              <a:buClr>
                <a:srgbClr val="FF9900"/>
              </a:buClr>
              <a:buSzPct val="60000"/>
              <a:buFont typeface="Wingdings" panose="05000000000000000000" pitchFamily="2" charset="2"/>
              <a:buChar char="q"/>
            </a:pPr>
            <a:r>
              <a:rPr lang="en-GB" sz="2400" dirty="0" smtClean="0">
                <a:latin typeface="Arial" panose="020B0604020202020204" pitchFamily="34" charset="0"/>
                <a:cs typeface="Arial" panose="020B0604020202020204" pitchFamily="34" charset="0"/>
              </a:rPr>
              <a:t>IPROMO Impact</a:t>
            </a:r>
            <a:br>
              <a:rPr lang="en-GB" sz="2400" dirty="0" smtClean="0">
                <a:latin typeface="Arial" panose="020B0604020202020204" pitchFamily="34" charset="0"/>
                <a:cs typeface="Arial" panose="020B0604020202020204" pitchFamily="34" charset="0"/>
              </a:rPr>
            </a:br>
            <a:r>
              <a:rPr lang="en-GB" sz="2400" dirty="0" smtClean="0">
                <a:latin typeface="Arial" panose="020B0604020202020204" pitchFamily="34" charset="0"/>
                <a:cs typeface="Arial" panose="020B0604020202020204" pitchFamily="34" charset="0"/>
              </a:rPr>
              <a:t>Assessment  </a:t>
            </a:r>
          </a:p>
          <a:p>
            <a:pPr marL="342900" lvl="0" indent="-342900">
              <a:buClr>
                <a:srgbClr val="FF9900"/>
              </a:buClr>
              <a:buSzPct val="60000"/>
              <a:buFont typeface="Wingdings" panose="05000000000000000000" pitchFamily="2" charset="2"/>
              <a:buChar char="q"/>
            </a:pPr>
            <a:endParaRPr lang="en-GB" sz="2400" dirty="0">
              <a:latin typeface="Arial" panose="020B0604020202020204" pitchFamily="34" charset="0"/>
              <a:cs typeface="Arial" panose="020B0604020202020204" pitchFamily="34" charset="0"/>
            </a:endParaRPr>
          </a:p>
          <a:p>
            <a:pPr marL="342900" lvl="0" indent="-342900">
              <a:buClr>
                <a:srgbClr val="FF9900"/>
              </a:buClr>
              <a:buSzPct val="60000"/>
              <a:buFont typeface="Wingdings" panose="05000000000000000000" pitchFamily="2" charset="2"/>
              <a:buChar char="q"/>
            </a:pPr>
            <a:r>
              <a:rPr lang="en-GB" sz="2400" dirty="0">
                <a:latin typeface="Arial" panose="020B0604020202020204" pitchFamily="34" charset="0"/>
                <a:cs typeface="Arial" panose="020B0604020202020204" pitchFamily="34" charset="0"/>
              </a:rPr>
              <a:t>Launch of </a:t>
            </a:r>
            <a:r>
              <a:rPr lang="en-GB" sz="2400" b="1" dirty="0">
                <a:latin typeface="Arial" panose="020B0604020202020204" pitchFamily="34" charset="0"/>
                <a:cs typeface="Arial" panose="020B0604020202020204" pitchFamily="34" charset="0"/>
              </a:rPr>
              <a:t>Mountain </a:t>
            </a:r>
            <a:r>
              <a:rPr lang="en-GB" sz="2400" b="1" dirty="0" smtClean="0">
                <a:latin typeface="Arial" panose="020B0604020202020204" pitchFamily="34" charset="0"/>
                <a:cs typeface="Arial" panose="020B0604020202020204" pitchFamily="34" charset="0"/>
              </a:rPr>
              <a:t/>
            </a:r>
            <a:br>
              <a:rPr lang="en-GB" sz="2400" b="1" dirty="0" smtClean="0">
                <a:latin typeface="Arial" panose="020B0604020202020204" pitchFamily="34" charset="0"/>
                <a:cs typeface="Arial" panose="020B0604020202020204" pitchFamily="34" charset="0"/>
              </a:rPr>
            </a:br>
            <a:r>
              <a:rPr lang="en-GB" sz="2400" b="1" dirty="0" smtClean="0">
                <a:latin typeface="Arial" panose="020B0604020202020204" pitchFamily="34" charset="0"/>
                <a:cs typeface="Arial" panose="020B0604020202020204" pitchFamily="34" charset="0"/>
              </a:rPr>
              <a:t>Education</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Portal </a:t>
            </a:r>
            <a:r>
              <a:rPr lang="en-US" sz="240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847" y="5313991"/>
            <a:ext cx="6094153" cy="154400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405" b="1246"/>
          <a:stretch/>
        </p:blipFill>
        <p:spPr>
          <a:xfrm>
            <a:off x="34964" y="1844675"/>
            <a:ext cx="5473140" cy="3384525"/>
          </a:xfrm>
          <a:prstGeom prst="rect">
            <a:avLst/>
          </a:prstGeom>
        </p:spPr>
      </p:pic>
    </p:spTree>
    <p:extLst>
      <p:ext uri="{BB962C8B-B14F-4D97-AF65-F5344CB8AC3E}">
        <p14:creationId xmlns:p14="http://schemas.microsoft.com/office/powerpoint/2010/main" val="275294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468544" cy="990600"/>
          </a:xfrm>
        </p:spPr>
        <p:txBody>
          <a:bodyPr>
            <a:normAutofit/>
          </a:bodyPr>
          <a:lstStyle/>
          <a:p>
            <a:pPr algn="ctr"/>
            <a:r>
              <a:rPr lang="en-GB" sz="2300" b="1" cap="all" spc="100" dirty="0" smtClean="0">
                <a:solidFill>
                  <a:srgbClr val="FFFFFF"/>
                </a:solidFill>
                <a:latin typeface="+mn-lt"/>
                <a:ea typeface="+mn-ea"/>
                <a:cs typeface="Gill Sans Light"/>
              </a:rPr>
              <a:t> </a:t>
            </a:r>
            <a:endParaRPr lang="en-US" sz="2300" b="1" cap="all" spc="100" dirty="0">
              <a:solidFill>
                <a:srgbClr val="FFFFFF"/>
              </a:solidFill>
              <a:latin typeface="+mn-lt"/>
              <a:ea typeface="+mn-ea"/>
              <a:cs typeface="Gill Sans Light"/>
            </a:endParaRPr>
          </a:p>
        </p:txBody>
      </p:sp>
      <p:sp>
        <p:nvSpPr>
          <p:cNvPr id="3" name="Content Placeholder 2"/>
          <p:cNvSpPr>
            <a:spLocks noGrp="1"/>
          </p:cNvSpPr>
          <p:nvPr>
            <p:ph sz="quarter" idx="1"/>
          </p:nvPr>
        </p:nvSpPr>
        <p:spPr/>
        <p:txBody>
          <a:bodyPr/>
          <a:lstStyle/>
          <a:p>
            <a:r>
              <a:rPr lang="en-US" dirty="0" smtClean="0"/>
              <a:t> </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5559"/>
          <a:stretch/>
        </p:blipFill>
        <p:spPr>
          <a:xfrm>
            <a:off x="0" y="1556792"/>
            <a:ext cx="3131840" cy="3456384"/>
          </a:xfrm>
          <a:prstGeom prst="rect">
            <a:avLst/>
          </a:prstGeom>
        </p:spPr>
      </p:pic>
      <p:sp>
        <p:nvSpPr>
          <p:cNvPr id="6" name="Rectangle 5"/>
          <p:cNvSpPr/>
          <p:nvPr/>
        </p:nvSpPr>
        <p:spPr>
          <a:xfrm>
            <a:off x="2411760" y="1572854"/>
            <a:ext cx="6264696" cy="3693319"/>
          </a:xfrm>
          <a:prstGeom prst="rect">
            <a:avLst/>
          </a:prstGeom>
        </p:spPr>
        <p:txBody>
          <a:bodyPr wrap="square">
            <a:spAutoFit/>
          </a:bodyPr>
          <a:lstStyle/>
          <a:p>
            <a:endParaRPr lang="es-ES" sz="2400" dirty="0"/>
          </a:p>
          <a:p>
            <a:pPr marL="1051560" lvl="3" indent="0">
              <a:buNone/>
            </a:pPr>
            <a:r>
              <a:rPr lang="es-ES" dirty="0"/>
              <a:t>       </a:t>
            </a:r>
            <a:r>
              <a:rPr lang="en-US" noProof="1" smtClean="0"/>
              <a:t>	</a:t>
            </a:r>
            <a:r>
              <a:rPr lang="en-US" noProof="1" smtClean="0">
                <a:latin typeface="Arial" panose="020B0604020202020204" pitchFamily="34" charset="0"/>
                <a:cs typeface="Arial" panose="020B0604020202020204" pitchFamily="34" charset="0"/>
              </a:rPr>
              <a:t>Green Climate Fund (GCF)</a:t>
            </a:r>
          </a:p>
          <a:p>
            <a:pPr marL="1051560" lvl="3" indent="0">
              <a:buNone/>
            </a:pPr>
            <a:endParaRPr lang="en-US" noProof="1" smtClean="0">
              <a:latin typeface="Arial" panose="020B0604020202020204" pitchFamily="34" charset="0"/>
              <a:cs typeface="Arial" panose="020B0604020202020204" pitchFamily="34" charset="0"/>
            </a:endParaRPr>
          </a:p>
          <a:p>
            <a:r>
              <a:rPr lang="en-US" noProof="1" smtClean="0">
                <a:latin typeface="Arial" panose="020B0604020202020204" pitchFamily="34" charset="0"/>
                <a:cs typeface="Arial" panose="020B0604020202020204" pitchFamily="34" charset="0"/>
              </a:rPr>
              <a:t>                    	Global Environment Facility (GEF)</a:t>
            </a:r>
          </a:p>
          <a:p>
            <a:r>
              <a:rPr lang="en-US" noProof="1" smtClean="0">
                <a:latin typeface="Arial" panose="020B0604020202020204" pitchFamily="34" charset="0"/>
                <a:cs typeface="Arial" panose="020B0604020202020204" pitchFamily="34" charset="0"/>
              </a:rPr>
              <a:t>                    </a:t>
            </a:r>
          </a:p>
          <a:p>
            <a:r>
              <a:rPr lang="en-US" noProof="1" smtClean="0">
                <a:latin typeface="Arial" panose="020B0604020202020204" pitchFamily="34" charset="0"/>
                <a:cs typeface="Arial" panose="020B0604020202020204" pitchFamily="34" charset="0"/>
              </a:rPr>
              <a:t>             		Technical Cooperation </a:t>
            </a:r>
            <a:r>
              <a:rPr lang="en-US" noProof="1" smtClean="0">
                <a:latin typeface="Arial" panose="020B0604020202020204" pitchFamily="34" charset="0"/>
                <a:cs typeface="Arial" panose="020B0604020202020204" pitchFamily="34" charset="0"/>
              </a:rPr>
              <a:t>Projects (TCP</a:t>
            </a:r>
            <a:r>
              <a:rPr lang="en-US" noProof="1" smtClean="0">
                <a:latin typeface="Arial" panose="020B0604020202020204" pitchFamily="34" charset="0"/>
                <a:cs typeface="Arial" panose="020B0604020202020204" pitchFamily="34" charset="0"/>
              </a:rPr>
              <a:t>)</a:t>
            </a:r>
          </a:p>
          <a:p>
            <a:r>
              <a:rPr lang="en-US" noProof="1" smtClean="0">
                <a:latin typeface="Arial" panose="020B0604020202020204" pitchFamily="34" charset="0"/>
                <a:cs typeface="Arial" panose="020B0604020202020204" pitchFamily="34" charset="0"/>
              </a:rPr>
              <a:t>                      </a:t>
            </a:r>
          </a:p>
          <a:p>
            <a:r>
              <a:rPr lang="en-US" noProof="1" smtClean="0">
                <a:latin typeface="Arial" panose="020B0604020202020204" pitchFamily="34" charset="0"/>
                <a:cs typeface="Arial" panose="020B0604020202020204" pitchFamily="34" charset="0"/>
              </a:rPr>
              <a:t>		Donor agencies</a:t>
            </a:r>
            <a:endParaRPr lang="en-US" noProof="1">
              <a:latin typeface="Arial" panose="020B0604020202020204" pitchFamily="34" charset="0"/>
              <a:cs typeface="Arial" panose="020B0604020202020204" pitchFamily="34" charset="0"/>
            </a:endParaRPr>
          </a:p>
          <a:p>
            <a:endParaRPr lang="en-US" noProof="1" smtClean="0">
              <a:latin typeface="Arial" panose="020B0604020202020204" pitchFamily="34" charset="0"/>
              <a:cs typeface="Arial" panose="020B0604020202020204" pitchFamily="34" charset="0"/>
            </a:endParaRPr>
          </a:p>
          <a:p>
            <a:r>
              <a:rPr lang="en-US" noProof="1" smtClean="0">
                <a:latin typeface="Arial" panose="020B0604020202020204" pitchFamily="34" charset="0"/>
                <a:cs typeface="Arial" panose="020B0604020202020204" pitchFamily="34" charset="0"/>
              </a:rPr>
              <a:t>		Databases of funding sources</a:t>
            </a:r>
          </a:p>
          <a:p>
            <a:endParaRPr lang="en-US" sz="2400" noProof="1" smtClean="0"/>
          </a:p>
          <a:p>
            <a:endParaRPr lang="es-ES" sz="2400" dirty="0"/>
          </a:p>
        </p:txBody>
      </p:sp>
      <p:sp>
        <p:nvSpPr>
          <p:cNvPr id="7" name="Notched Right Arrow 6"/>
          <p:cNvSpPr/>
          <p:nvPr/>
        </p:nvSpPr>
        <p:spPr>
          <a:xfrm>
            <a:off x="3394436" y="1942199"/>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8" name="Notched Right Arrow 7"/>
          <p:cNvSpPr/>
          <p:nvPr/>
        </p:nvSpPr>
        <p:spPr>
          <a:xfrm>
            <a:off x="3394436" y="2474969"/>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9" name="Notched Right Arrow 8"/>
          <p:cNvSpPr/>
          <p:nvPr/>
        </p:nvSpPr>
        <p:spPr>
          <a:xfrm>
            <a:off x="3419872" y="3069539"/>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10" name="Notched Right Arrow 9"/>
          <p:cNvSpPr/>
          <p:nvPr/>
        </p:nvSpPr>
        <p:spPr>
          <a:xfrm>
            <a:off x="3419872" y="3606894"/>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11" name="Notched Right Arrow 10"/>
          <p:cNvSpPr/>
          <p:nvPr/>
        </p:nvSpPr>
        <p:spPr>
          <a:xfrm>
            <a:off x="3394436" y="4167894"/>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12" name="Rectangle 11"/>
          <p:cNvSpPr/>
          <p:nvPr/>
        </p:nvSpPr>
        <p:spPr>
          <a:xfrm>
            <a:off x="467544" y="5517232"/>
            <a:ext cx="8568952" cy="830997"/>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The MP supports members in developing joint proposals and projects </a:t>
            </a:r>
            <a:endParaRPr lang="en-US" dirty="0"/>
          </a:p>
        </p:txBody>
      </p:sp>
      <p:sp>
        <p:nvSpPr>
          <p:cNvPr id="13" name="TextBox 12"/>
          <p:cNvSpPr txBox="1"/>
          <p:nvPr/>
        </p:nvSpPr>
        <p:spPr>
          <a:xfrm>
            <a:off x="0" y="404664"/>
            <a:ext cx="9144000" cy="523220"/>
          </a:xfrm>
          <a:prstGeom prst="rect">
            <a:avLst/>
          </a:prstGeom>
          <a:noFill/>
        </p:spPr>
        <p:txBody>
          <a:bodyPr wrap="square" rtlCol="0">
            <a:spAutoFit/>
          </a:bodyPr>
          <a:lstStyle/>
          <a:p>
            <a:pPr algn="ctr"/>
            <a:r>
              <a:rPr lang="en-US" sz="2800" b="1" dirty="0" smtClean="0">
                <a:solidFill>
                  <a:schemeClr val="bg1"/>
                </a:solidFill>
              </a:rPr>
              <a:t>MOBILISING RESOURCES</a:t>
            </a:r>
            <a:endParaRPr lang="en-US" sz="2800" b="1" dirty="0">
              <a:solidFill>
                <a:schemeClr val="bg1"/>
              </a:solidFill>
            </a:endParaRPr>
          </a:p>
        </p:txBody>
      </p:sp>
    </p:spTree>
    <p:extLst>
      <p:ext uri="{BB962C8B-B14F-4D97-AF65-F5344CB8AC3E}">
        <p14:creationId xmlns:p14="http://schemas.microsoft.com/office/powerpoint/2010/main" val="2157215647"/>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a:bodyPr>
          <a:lstStyle/>
          <a:p>
            <a:pPr algn="ctr"/>
            <a:r>
              <a:rPr lang="en-US" sz="2800" b="1" cap="all" spc="100" dirty="0" smtClean="0">
                <a:solidFill>
                  <a:srgbClr val="FFFFFF"/>
                </a:solidFill>
                <a:latin typeface="+mn-lt"/>
                <a:ea typeface="+mn-ea"/>
                <a:cs typeface="Gill Sans Light"/>
              </a:rPr>
              <a:t>Launch of a global Mountain label </a:t>
            </a:r>
            <a:endParaRPr lang="en-US" sz="2800" b="1" cap="all" spc="100" dirty="0">
              <a:solidFill>
                <a:srgbClr val="FFFFFF"/>
              </a:solidFill>
              <a:latin typeface="+mn-lt"/>
              <a:ea typeface="+mn-ea"/>
              <a:cs typeface="Gill Sans Ligh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3861048"/>
            <a:ext cx="3673761" cy="1800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355" y="2378978"/>
            <a:ext cx="1885209" cy="1485315"/>
          </a:xfrm>
          <a:prstGeom prst="rect">
            <a:avLst/>
          </a:prstGeom>
        </p:spPr>
      </p:pic>
      <p:sp>
        <p:nvSpPr>
          <p:cNvPr id="9" name="Content Placeholder 2"/>
          <p:cNvSpPr>
            <a:spLocks noGrp="1"/>
          </p:cNvSpPr>
          <p:nvPr>
            <p:ph sz="quarter" idx="1"/>
          </p:nvPr>
        </p:nvSpPr>
        <p:spPr>
          <a:xfrm>
            <a:off x="214834" y="1556792"/>
            <a:ext cx="5509294" cy="4608661"/>
          </a:xfrm>
        </p:spPr>
        <p:txBody>
          <a:bodyPr numCol="1">
            <a:noAutofit/>
          </a:bodyPr>
          <a:lstStyle/>
          <a:p>
            <a:endParaRPr lang="en-US" sz="2400" dirty="0" smtClean="0"/>
          </a:p>
          <a:p>
            <a:pPr marL="0" indent="0">
              <a:buNone/>
            </a:pPr>
            <a:r>
              <a:rPr lang="en-US" sz="2400" dirty="0" smtClean="0">
                <a:latin typeface="Arial" panose="020B0604020202020204" pitchFamily="34" charset="0"/>
                <a:cs typeface="Arial" panose="020B0604020202020204" pitchFamily="34" charset="0"/>
              </a:rPr>
              <a:t>The </a:t>
            </a:r>
            <a:r>
              <a:rPr lang="en-US" sz="2400" b="1" dirty="0" smtClean="0">
                <a:latin typeface="Arial" panose="020B0604020202020204" pitchFamily="34" charset="0"/>
                <a:cs typeface="Arial" panose="020B0604020202020204" pitchFamily="34" charset="0"/>
              </a:rPr>
              <a:t>Mountain Partnership Product </a:t>
            </a:r>
            <a:r>
              <a:rPr lang="en-US" sz="2400" dirty="0" smtClean="0">
                <a:latin typeface="Arial" panose="020B0604020202020204" pitchFamily="34" charset="0"/>
                <a:cs typeface="Arial" panose="020B0604020202020204" pitchFamily="34" charset="0"/>
              </a:rPr>
              <a:t>logo designates a voluntary labelling scheme for high value Mountain products from developing countries</a:t>
            </a:r>
          </a:p>
          <a:p>
            <a:pPr marL="0" indent="0">
              <a:buNone/>
            </a:pPr>
            <a:endParaRPr lang="en-US" sz="2400" dirty="0" smtClean="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Its use is intended to support smallholder Mountain producers in maintaining </a:t>
            </a:r>
            <a:r>
              <a:rPr lang="en-US" sz="2400" b="1" dirty="0" smtClean="0">
                <a:latin typeface="Arial" panose="020B0604020202020204" pitchFamily="34" charset="0"/>
                <a:cs typeface="Arial" panose="020B0604020202020204" pitchFamily="34" charset="0"/>
              </a:rPr>
              <a:t>sustainable production </a:t>
            </a:r>
            <a:r>
              <a:rPr lang="en-US" sz="2400" dirty="0" smtClean="0">
                <a:latin typeface="Arial" panose="020B0604020202020204" pitchFamily="34" charset="0"/>
                <a:cs typeface="Arial" panose="020B0604020202020204" pitchFamily="34" charset="0"/>
              </a:rPr>
              <a:t>processes and better ensure </a:t>
            </a:r>
            <a:r>
              <a:rPr lang="en-US" sz="2400" b="1" dirty="0" smtClean="0">
                <a:latin typeface="Arial" panose="020B0604020202020204" pitchFamily="34" charset="0"/>
                <a:cs typeface="Arial" panose="020B0604020202020204" pitchFamily="34" charset="0"/>
              </a:rPr>
              <a:t>fair compensation </a:t>
            </a:r>
            <a:r>
              <a:rPr lang="en-US" sz="2400" dirty="0" smtClean="0">
                <a:latin typeface="Arial" panose="020B0604020202020204" pitchFamily="34" charset="0"/>
                <a:cs typeface="Arial" panose="020B0604020202020204" pitchFamily="34" charset="0"/>
              </a:rPr>
              <a:t>for their products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62431"/>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642383"/>
            <a:ext cx="8370512" cy="5170993"/>
          </a:xfrm>
          <a:prstGeom prst="rect">
            <a:avLst/>
          </a:prstGeom>
        </p:spPr>
        <p:txBody>
          <a:bodyPr vert="horz" numCol="1">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000" dirty="0" smtClean="0">
                <a:latin typeface="Arial" panose="020B0604020202020204" pitchFamily="34" charset="0"/>
                <a:ea typeface="Calibri" panose="020F0502020204030204" pitchFamily="34" charset="0"/>
                <a:cs typeface="Arial" panose="020B0604020202020204" pitchFamily="34" charset="0"/>
              </a:rPr>
              <a:t>The </a:t>
            </a:r>
            <a:r>
              <a:rPr lang="en-US" sz="2000" dirty="0">
                <a:latin typeface="Arial" panose="020B0604020202020204" pitchFamily="34" charset="0"/>
                <a:ea typeface="Calibri" panose="020F0502020204030204" pitchFamily="34" charset="0"/>
                <a:cs typeface="Arial" panose="020B0604020202020204" pitchFamily="34" charset="0"/>
              </a:rPr>
              <a:t>label </a:t>
            </a:r>
            <a:r>
              <a:rPr lang="en-US" sz="2000" b="1" dirty="0">
                <a:latin typeface="Arial" panose="020B0604020202020204" pitchFamily="34" charset="0"/>
                <a:ea typeface="Calibri" panose="020F0502020204030204" pitchFamily="34" charset="0"/>
                <a:cs typeface="Arial" panose="020B0604020202020204" pitchFamily="34" charset="0"/>
              </a:rPr>
              <a:t>tells the story</a:t>
            </a:r>
            <a:r>
              <a:rPr lang="en-US" sz="2000" dirty="0">
                <a:latin typeface="Arial" panose="020B0604020202020204" pitchFamily="34" charset="0"/>
                <a:ea typeface="Calibri" panose="020F0502020204030204" pitchFamily="34" charset="0"/>
                <a:cs typeface="Arial" panose="020B0604020202020204" pitchFamily="34" charset="0"/>
              </a:rPr>
              <a:t> of a specific product and highlights what makes it unique, complementing the information that is already included in a typical commercial </a:t>
            </a:r>
            <a:r>
              <a:rPr lang="en-US" sz="2000" dirty="0" smtClean="0">
                <a:latin typeface="Arial" panose="020B0604020202020204" pitchFamily="34" charset="0"/>
                <a:ea typeface="Calibri" panose="020F0502020204030204" pitchFamily="34" charset="0"/>
                <a:cs typeface="Arial" panose="020B0604020202020204" pitchFamily="34" charset="0"/>
              </a:rPr>
              <a:t>label to he</a:t>
            </a:r>
            <a:r>
              <a:rPr lang="en-US" sz="2000" dirty="0" smtClean="0">
                <a:latin typeface="Arial" panose="020B0604020202020204" pitchFamily="34" charset="0"/>
                <a:cs typeface="Arial" panose="020B0604020202020204" pitchFamily="34" charset="0"/>
              </a:rPr>
              <a:t>lp </a:t>
            </a:r>
            <a:r>
              <a:rPr lang="en-US" sz="2000" dirty="0">
                <a:latin typeface="Arial" panose="020B0604020202020204" pitchFamily="34" charset="0"/>
                <a:cs typeface="Arial" panose="020B0604020202020204" pitchFamily="34" charset="0"/>
              </a:rPr>
              <a:t>customers make a </a:t>
            </a:r>
            <a:r>
              <a:rPr lang="en-US" sz="2000" b="1" dirty="0">
                <a:latin typeface="Arial" panose="020B0604020202020204" pitchFamily="34" charset="0"/>
                <a:cs typeface="Arial" panose="020B0604020202020204" pitchFamily="34" charset="0"/>
              </a:rPr>
              <a:t>more informed purchase</a:t>
            </a:r>
          </a:p>
          <a:p>
            <a:pPr marL="0" indent="0">
              <a:buNone/>
            </a:pPr>
            <a:endParaRPr lang="en-US" sz="2400" b="1" dirty="0" smtClean="0"/>
          </a:p>
          <a:p>
            <a:pPr marL="0" indent="0">
              <a:buNone/>
            </a:pPr>
            <a:endParaRPr lang="en-US" sz="2400" dirty="0"/>
          </a:p>
        </p:txBody>
      </p:sp>
      <p:sp>
        <p:nvSpPr>
          <p:cNvPr id="6" name="Title 1"/>
          <p:cNvSpPr>
            <a:spLocks noGrp="1"/>
          </p:cNvSpPr>
          <p:nvPr>
            <p:ph type="title"/>
          </p:nvPr>
        </p:nvSpPr>
        <p:spPr>
          <a:xfrm>
            <a:off x="0" y="228600"/>
            <a:ext cx="9144000" cy="990600"/>
          </a:xfrm>
        </p:spPr>
        <p:txBody>
          <a:bodyPr>
            <a:normAutofit/>
          </a:bodyPr>
          <a:lstStyle/>
          <a:p>
            <a:pPr algn="ctr">
              <a:spcBef>
                <a:spcPts val="0"/>
              </a:spcBef>
              <a:defRPr/>
            </a:pPr>
            <a:r>
              <a:rPr lang="en-GB" sz="2800" b="1" cap="all" spc="100" dirty="0">
                <a:solidFill>
                  <a:srgbClr val="FFFFFF"/>
                </a:solidFill>
                <a:cs typeface="Gill Sans Light"/>
              </a:rPr>
              <a:t>The </a:t>
            </a:r>
            <a:r>
              <a:rPr lang="en-GB" sz="2800" b="1" cap="all" spc="100" dirty="0" err="1">
                <a:solidFill>
                  <a:srgbClr val="FFFFFF"/>
                </a:solidFill>
                <a:cs typeface="Gill Sans Light"/>
              </a:rPr>
              <a:t>MounTAIN</a:t>
            </a:r>
            <a:r>
              <a:rPr lang="en-GB" sz="2800" b="1" cap="all" spc="100" dirty="0">
                <a:solidFill>
                  <a:srgbClr val="FFFFFF"/>
                </a:solidFill>
                <a:cs typeface="Gill Sans Light"/>
              </a:rPr>
              <a:t> PARTNERSHIP PRODUCT LABEL </a:t>
            </a:r>
            <a:endParaRPr lang="en-US" sz="2800" b="1" cap="all" spc="100" dirty="0">
              <a:solidFill>
                <a:srgbClr val="FFFFFF"/>
              </a:solidFill>
              <a:latin typeface="+mn-lt"/>
              <a:ea typeface="+mn-ea"/>
              <a:cs typeface="Gill Sans Ligh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260" y="3068960"/>
            <a:ext cx="6562725" cy="169545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32" r="583"/>
          <a:stretch/>
        </p:blipFill>
        <p:spPr>
          <a:xfrm>
            <a:off x="1384784" y="4764410"/>
            <a:ext cx="6552728" cy="1704975"/>
          </a:xfrm>
          <a:prstGeom prst="rect">
            <a:avLst/>
          </a:prstGeom>
        </p:spPr>
      </p:pic>
    </p:spTree>
    <p:extLst>
      <p:ext uri="{BB962C8B-B14F-4D97-AF65-F5344CB8AC3E}">
        <p14:creationId xmlns:p14="http://schemas.microsoft.com/office/powerpoint/2010/main" val="47668857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 y="206152"/>
            <a:ext cx="9130058"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spcBef>
                <a:spcPts val="0"/>
              </a:spcBef>
              <a:defRPr/>
            </a:pPr>
            <a:r>
              <a:rPr lang="en-GB" sz="2800" b="1" cap="all" spc="100" dirty="0">
                <a:solidFill>
                  <a:srgbClr val="FFFFFF"/>
                </a:solidFill>
                <a:cs typeface="Gill Sans Light"/>
              </a:rPr>
              <a:t>Pilot implementation</a:t>
            </a:r>
          </a:p>
        </p:txBody>
      </p:sp>
      <p:sp>
        <p:nvSpPr>
          <p:cNvPr id="20" name="Oval 19"/>
          <p:cNvSpPr/>
          <p:nvPr/>
        </p:nvSpPr>
        <p:spPr>
          <a:xfrm>
            <a:off x="2771800" y="5021560"/>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447603" y="4869160"/>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75595" y="4365104"/>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76256" y="3645024"/>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012160" y="3789040"/>
            <a:ext cx="72008" cy="63624"/>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p:cNvSpPr>
            <a:spLocks noChangeArrowheads="1"/>
          </p:cNvSpPr>
          <p:nvPr/>
        </p:nvSpPr>
        <p:spPr bwMode="auto">
          <a:xfrm>
            <a:off x="227836" y="1563909"/>
            <a:ext cx="49053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1" descr="cid:image001.png@01D29E73.05C0932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563910"/>
            <a:ext cx="9130059" cy="532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58701"/>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1570038"/>
            <a:ext cx="5692641" cy="11430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endParaRPr lang="en-US" sz="4000" b="1" dirty="0"/>
          </a:p>
        </p:txBody>
      </p:sp>
      <p:sp>
        <p:nvSpPr>
          <p:cNvPr id="10" name="Title 1"/>
          <p:cNvSpPr>
            <a:spLocks noGrp="1"/>
          </p:cNvSpPr>
          <p:nvPr>
            <p:ph type="title"/>
          </p:nvPr>
        </p:nvSpPr>
        <p:spPr>
          <a:xfrm>
            <a:off x="304800" y="188640"/>
            <a:ext cx="8153400" cy="990600"/>
          </a:xfrm>
        </p:spPr>
        <p:txBody>
          <a:bodyPr vert="horz" anchor="ctr">
            <a:normAutofit/>
          </a:bodyPr>
          <a:lstStyle/>
          <a:p>
            <a:pPr algn="ctr"/>
            <a:r>
              <a:rPr lang="en-GB" sz="2800" b="1" cap="all" spc="100" dirty="0">
                <a:solidFill>
                  <a:srgbClr val="FFFFFF"/>
                </a:solidFill>
                <a:latin typeface="+mn-lt"/>
                <a:ea typeface="+mn-ea"/>
                <a:cs typeface="Gill Sans Light"/>
              </a:rPr>
              <a:t>Mountains in figures</a:t>
            </a:r>
            <a:endParaRPr lang="en-US" sz="2800" b="1" cap="all" spc="100" dirty="0">
              <a:solidFill>
                <a:srgbClr val="FFFFFF"/>
              </a:solidFill>
              <a:latin typeface="+mn-lt"/>
              <a:ea typeface="+mn-ea"/>
              <a:cs typeface="Gill Sans Ligh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570038"/>
            <a:ext cx="3186570" cy="2664296"/>
          </a:xfrm>
          <a:prstGeom prst="rect">
            <a:avLst/>
          </a:prstGeom>
        </p:spPr>
      </p:pic>
      <p:pic>
        <p:nvPicPr>
          <p:cNvPr id="1026" name="Picture 2" descr="L'immagine può contenere: pianta, fiore, cielo, spazio all'aperto e natur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4175004"/>
            <a:ext cx="3182815" cy="2679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mmagine può contenere: nuvola, cielo, montagna, spazio all'aperto e natur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660232" y="5318004"/>
            <a:ext cx="2492641" cy="15364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2814" y="5318004"/>
            <a:ext cx="3526547" cy="1544144"/>
          </a:xfrm>
          <a:prstGeom prst="rect">
            <a:avLst/>
          </a:prstGeom>
        </p:spPr>
      </p:pic>
      <p:sp>
        <p:nvSpPr>
          <p:cNvPr id="9" name="Rectangle 8"/>
          <p:cNvSpPr/>
          <p:nvPr/>
        </p:nvSpPr>
        <p:spPr>
          <a:xfrm>
            <a:off x="3369836" y="1639162"/>
            <a:ext cx="5666659" cy="3231654"/>
          </a:xfrm>
          <a:prstGeom prst="rect">
            <a:avLst/>
          </a:prstGeom>
        </p:spPr>
        <p:txBody>
          <a:bodyPr wrap="square">
            <a:spAutoFit/>
          </a:bodyPr>
          <a:lstStyle/>
          <a:p>
            <a:pPr marL="457200" indent="-457200">
              <a:lnSpc>
                <a:spcPct val="150000"/>
              </a:lnSpc>
              <a:buClr>
                <a:schemeClr val="accent2"/>
              </a:buClr>
              <a:buSzPct val="60000"/>
              <a:buFont typeface="Wingdings" panose="05000000000000000000" pitchFamily="2" charset="2"/>
              <a:buChar char="q"/>
            </a:pPr>
            <a:r>
              <a:rPr lang="en-US" sz="2400" b="1" dirty="0" smtClean="0">
                <a:latin typeface="Arial" panose="020B0604020202020204" pitchFamily="34" charset="0"/>
                <a:cs typeface="Arial" panose="020B0604020202020204" pitchFamily="34" charset="0"/>
              </a:rPr>
              <a:t>22</a:t>
            </a:r>
            <a:r>
              <a:rPr lang="en-US" sz="2400" b="1" dirty="0">
                <a:latin typeface="Arial" panose="020B0604020202020204" pitchFamily="34" charset="0"/>
                <a:cs typeface="Arial" panose="020B0604020202020204" pitchFamily="34" charset="0"/>
              </a:rPr>
              <a:t>% of the earth land surface</a:t>
            </a:r>
          </a:p>
          <a:p>
            <a:pPr marL="457200" indent="-457200">
              <a:buClr>
                <a:schemeClr val="accent2"/>
              </a:buClr>
              <a:buSzPct val="60000"/>
              <a:buFont typeface="Wingdings" panose="05000000000000000000" pitchFamily="2" charset="2"/>
              <a:buChar char="q"/>
            </a:pPr>
            <a:r>
              <a:rPr lang="en-GB" sz="2400" b="1" dirty="0" smtClean="0">
                <a:solidFill>
                  <a:schemeClr val="accent2">
                    <a:lumMod val="75000"/>
                  </a:schemeClr>
                </a:solidFill>
                <a:latin typeface="Arial" panose="020B0604020202020204" pitchFamily="34" charset="0"/>
                <a:cs typeface="Arial" panose="020B0604020202020204" pitchFamily="34" charset="0"/>
              </a:rPr>
              <a:t>13</a:t>
            </a:r>
            <a:r>
              <a:rPr lang="en-GB" sz="2400" b="1" dirty="0">
                <a:solidFill>
                  <a:schemeClr val="accent2">
                    <a:lumMod val="75000"/>
                  </a:schemeClr>
                </a:solidFill>
                <a:latin typeface="Arial" panose="020B0604020202020204" pitchFamily="34" charset="0"/>
                <a:cs typeface="Arial" panose="020B0604020202020204" pitchFamily="34" charset="0"/>
              </a:rPr>
              <a:t>% </a:t>
            </a:r>
            <a:r>
              <a:rPr lang="en-GB" sz="2400" b="1" dirty="0" smtClean="0">
                <a:solidFill>
                  <a:schemeClr val="accent2">
                    <a:lumMod val="75000"/>
                  </a:schemeClr>
                </a:solidFill>
                <a:latin typeface="Arial" panose="020B0604020202020204" pitchFamily="34" charset="0"/>
                <a:cs typeface="Arial" panose="020B0604020202020204" pitchFamily="34" charset="0"/>
              </a:rPr>
              <a:t>of </a:t>
            </a:r>
            <a:r>
              <a:rPr lang="en-GB" sz="2400" b="1" dirty="0">
                <a:solidFill>
                  <a:schemeClr val="accent2">
                    <a:lumMod val="75000"/>
                  </a:schemeClr>
                </a:solidFill>
                <a:latin typeface="Arial" panose="020B0604020202020204" pitchFamily="34" charset="0"/>
                <a:cs typeface="Arial" panose="020B0604020202020204" pitchFamily="34" charset="0"/>
              </a:rPr>
              <a:t>global population</a:t>
            </a:r>
          </a:p>
          <a:p>
            <a:pPr marL="457200" indent="-457200">
              <a:lnSpc>
                <a:spcPct val="150000"/>
              </a:lnSpc>
              <a:spcBef>
                <a:spcPts val="0"/>
              </a:spcBef>
              <a:buClr>
                <a:schemeClr val="accent2"/>
              </a:buClr>
              <a:buSzPct val="60000"/>
              <a:buFont typeface="Wingdings" panose="05000000000000000000" pitchFamily="2" charset="2"/>
              <a:buChar char="q"/>
            </a:pPr>
            <a:r>
              <a:rPr lang="en-US" sz="2400" b="1" dirty="0" smtClean="0">
                <a:latin typeface="Arial" panose="020B0604020202020204" pitchFamily="34" charset="0"/>
                <a:cs typeface="Arial" panose="020B0604020202020204" pitchFamily="34" charset="0"/>
              </a:rPr>
              <a:t>60 </a:t>
            </a:r>
            <a:r>
              <a:rPr lang="en-US" sz="2400" b="1" dirty="0">
                <a:latin typeface="Arial" panose="020B0604020202020204" pitchFamily="34" charset="0"/>
                <a:cs typeface="Arial" panose="020B0604020202020204" pitchFamily="34" charset="0"/>
              </a:rPr>
              <a:t>- 80% of global freshwater </a:t>
            </a:r>
          </a:p>
          <a:p>
            <a:pPr marL="457200" lvl="0" indent="-457200">
              <a:lnSpc>
                <a:spcPct val="150000"/>
              </a:lnSpc>
              <a:buClr>
                <a:schemeClr val="accent2"/>
              </a:buClr>
              <a:buSzPct val="60000"/>
              <a:buFont typeface="Wingdings" panose="05000000000000000000" pitchFamily="2" charset="2"/>
              <a:buChar char="q"/>
            </a:pPr>
            <a:r>
              <a:rPr lang="en-GB" sz="2400" b="1" dirty="0" smtClean="0">
                <a:solidFill>
                  <a:srgbClr val="A83608"/>
                </a:solidFill>
                <a:latin typeface="Arial" panose="020B0604020202020204" pitchFamily="34" charset="0"/>
                <a:cs typeface="Arial" panose="020B0604020202020204" pitchFamily="34" charset="0"/>
              </a:rPr>
              <a:t>25</a:t>
            </a:r>
            <a:r>
              <a:rPr lang="en-GB" sz="2400" b="1" dirty="0">
                <a:solidFill>
                  <a:srgbClr val="A83608"/>
                </a:solidFill>
                <a:latin typeface="Arial" panose="020B0604020202020204" pitchFamily="34" charset="0"/>
                <a:cs typeface="Arial" panose="020B0604020202020204" pitchFamily="34" charset="0"/>
              </a:rPr>
              <a:t>% of terrestrial biodiversity   </a:t>
            </a:r>
          </a:p>
          <a:p>
            <a:pPr marL="457200" lvl="0" indent="-457200">
              <a:lnSpc>
                <a:spcPct val="150000"/>
              </a:lnSpc>
              <a:buClr>
                <a:schemeClr val="accent2"/>
              </a:buClr>
              <a:buSzPct val="60000"/>
              <a:buFont typeface="Wingdings" panose="05000000000000000000" pitchFamily="2" charset="2"/>
              <a:buChar char="q"/>
            </a:pPr>
            <a:r>
              <a:rPr lang="en-US" sz="2400" b="1" dirty="0" smtClean="0">
                <a:latin typeface="Arial" panose="020B0604020202020204" pitchFamily="34" charset="0"/>
                <a:cs typeface="Arial" panose="020B0604020202020204" pitchFamily="34" charset="0"/>
              </a:rPr>
              <a:t>60</a:t>
            </a:r>
            <a:r>
              <a:rPr lang="en-US" sz="2400" b="1" dirty="0">
                <a:latin typeface="Arial" panose="020B0604020202020204" pitchFamily="34" charset="0"/>
                <a:cs typeface="Arial" panose="020B0604020202020204" pitchFamily="34" charset="0"/>
              </a:rPr>
              <a:t>% of all Biosphere Reserves </a:t>
            </a:r>
          </a:p>
          <a:p>
            <a:pPr marL="457200" lvl="0" indent="-457200">
              <a:lnSpc>
                <a:spcPct val="150000"/>
              </a:lnSpc>
              <a:buClr>
                <a:schemeClr val="accent2"/>
              </a:buClr>
              <a:buSzPct val="60000"/>
              <a:buFont typeface="Wingdings" panose="05000000000000000000" pitchFamily="2" charset="2"/>
              <a:buChar char="q"/>
            </a:pPr>
            <a:r>
              <a:rPr lang="en-US" sz="2400" b="1" dirty="0" smtClean="0">
                <a:solidFill>
                  <a:srgbClr val="A83608"/>
                </a:solidFill>
                <a:latin typeface="Arial" panose="020B0604020202020204" pitchFamily="34" charset="0"/>
                <a:cs typeface="Arial" panose="020B0604020202020204" pitchFamily="34" charset="0"/>
              </a:rPr>
              <a:t>15-20</a:t>
            </a:r>
            <a:r>
              <a:rPr lang="en-US" sz="2400" b="1" dirty="0">
                <a:solidFill>
                  <a:srgbClr val="A83608"/>
                </a:solidFill>
                <a:latin typeface="Arial" panose="020B0604020202020204" pitchFamily="34" charset="0"/>
                <a:cs typeface="Arial" panose="020B0604020202020204" pitchFamily="34" charset="0"/>
              </a:rPr>
              <a:t>%  of global tourism </a:t>
            </a:r>
          </a:p>
        </p:txBody>
      </p:sp>
    </p:spTree>
    <p:extLst>
      <p:ext uri="{BB962C8B-B14F-4D97-AF65-F5344CB8AC3E}">
        <p14:creationId xmlns:p14="http://schemas.microsoft.com/office/powerpoint/2010/main" val="1838065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9134762" cy="990600"/>
          </a:xfrm>
        </p:spPr>
        <p:txBody>
          <a:bodyPr vert="horz" anchor="ctr">
            <a:normAutofit/>
          </a:bodyPr>
          <a:lstStyle/>
          <a:p>
            <a:pPr algn="ctr"/>
            <a:r>
              <a:rPr lang="en-US" sz="2800" b="1" cap="all" spc="100" dirty="0" err="1" smtClean="0">
                <a:solidFill>
                  <a:srgbClr val="FFFFFF"/>
                </a:solidFill>
                <a:latin typeface="+mn-lt"/>
                <a:ea typeface="+mn-ea"/>
                <a:cs typeface="Gill Sans Light"/>
              </a:rPr>
              <a:t>MAPping</a:t>
            </a:r>
            <a:r>
              <a:rPr lang="en-US" sz="2800" b="1" cap="all" spc="100" dirty="0" smtClean="0">
                <a:solidFill>
                  <a:srgbClr val="FFFFFF"/>
                </a:solidFill>
                <a:latin typeface="+mn-lt"/>
                <a:ea typeface="+mn-ea"/>
                <a:cs typeface="Gill Sans Light"/>
              </a:rPr>
              <a:t> Indigenous </a:t>
            </a:r>
            <a:r>
              <a:rPr lang="en-US" sz="2800" b="1" cap="all" spc="100" dirty="0">
                <a:solidFill>
                  <a:srgbClr val="FFFFFF"/>
                </a:solidFill>
                <a:latin typeface="+mn-lt"/>
                <a:ea typeface="+mn-ea"/>
                <a:cs typeface="Gill Sans Light"/>
              </a:rPr>
              <a:t>mountain peoples</a:t>
            </a:r>
          </a:p>
        </p:txBody>
      </p:sp>
      <p:sp>
        <p:nvSpPr>
          <p:cNvPr id="3" name="Content Placeholder 2"/>
          <p:cNvSpPr>
            <a:spLocks noGrp="1"/>
          </p:cNvSpPr>
          <p:nvPr>
            <p:ph sz="quarter" idx="1"/>
          </p:nvPr>
        </p:nvSpPr>
        <p:spPr>
          <a:xfrm>
            <a:off x="3717141" y="2492895"/>
            <a:ext cx="5426859" cy="4176465"/>
          </a:xfrm>
        </p:spPr>
        <p:txBody>
          <a:bodyPr>
            <a:normAutofit/>
          </a:bodyPr>
          <a:lstStyle/>
          <a:p>
            <a:endParaRPr lang="en-GB" sz="2200" dirty="0"/>
          </a:p>
          <a:p>
            <a:r>
              <a:rPr lang="en-GB" sz="2200" b="1" dirty="0" smtClean="0">
                <a:latin typeface="Arial" panose="020B0604020202020204" pitchFamily="34" charset="0"/>
                <a:cs typeface="Arial" panose="020B0604020202020204" pitchFamily="34" charset="0"/>
              </a:rPr>
              <a:t>Live</a:t>
            </a:r>
            <a:r>
              <a:rPr lang="en-GB" sz="2200" dirty="0" smtClean="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or spend at least part of the year on a mountain or highland </a:t>
            </a:r>
            <a:r>
              <a:rPr lang="en-GB" sz="2200" dirty="0" smtClean="0">
                <a:latin typeface="Arial" panose="020B0604020202020204" pitchFamily="34" charset="0"/>
                <a:cs typeface="Arial" panose="020B0604020202020204" pitchFamily="34" charset="0"/>
              </a:rPr>
              <a:t>area</a:t>
            </a:r>
          </a:p>
          <a:p>
            <a:endParaRPr lang="en-GB" sz="2200" dirty="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Structure </a:t>
            </a:r>
            <a:r>
              <a:rPr lang="en-GB" sz="2200" dirty="0">
                <a:latin typeface="Arial" panose="020B0604020202020204" pitchFamily="34" charset="0"/>
                <a:cs typeface="Arial" panose="020B0604020202020204" pitchFamily="34" charset="0"/>
              </a:rPr>
              <a:t>their traditional </a:t>
            </a:r>
            <a:r>
              <a:rPr lang="en-GB" sz="2200" b="1" dirty="0">
                <a:latin typeface="Arial" panose="020B0604020202020204" pitchFamily="34" charset="0"/>
                <a:cs typeface="Arial" panose="020B0604020202020204" pitchFamily="34" charset="0"/>
              </a:rPr>
              <a:t>food systems </a:t>
            </a:r>
            <a:r>
              <a:rPr lang="en-GB" sz="2200" dirty="0">
                <a:latin typeface="Arial" panose="020B0604020202020204" pitchFamily="34" charset="0"/>
                <a:cs typeface="Arial" panose="020B0604020202020204" pitchFamily="34" charset="0"/>
              </a:rPr>
              <a:t>around mountain </a:t>
            </a:r>
            <a:r>
              <a:rPr lang="en-GB" sz="2200" dirty="0" smtClean="0">
                <a:latin typeface="Arial" panose="020B0604020202020204" pitchFamily="34" charset="0"/>
                <a:cs typeface="Arial" panose="020B0604020202020204" pitchFamily="34" charset="0"/>
              </a:rPr>
              <a:t>ecosystems</a:t>
            </a:r>
          </a:p>
          <a:p>
            <a:endParaRPr lang="en-GB" sz="2200" dirty="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Have </a:t>
            </a:r>
            <a:r>
              <a:rPr lang="en-GB" sz="2200" dirty="0">
                <a:latin typeface="Arial" panose="020B0604020202020204" pitchFamily="34" charset="0"/>
                <a:cs typeface="Arial" panose="020B0604020202020204" pitchFamily="34" charset="0"/>
              </a:rPr>
              <a:t>a clear connection between their collective </a:t>
            </a:r>
            <a:r>
              <a:rPr lang="en-GB" sz="2200" b="1" dirty="0">
                <a:latin typeface="Arial" panose="020B0604020202020204" pitchFamily="34" charset="0"/>
                <a:cs typeface="Arial" panose="020B0604020202020204" pitchFamily="34" charset="0"/>
              </a:rPr>
              <a:t>identity</a:t>
            </a:r>
            <a:r>
              <a:rPr lang="en-GB" sz="2200" dirty="0">
                <a:latin typeface="Arial" panose="020B0604020202020204" pitchFamily="34" charset="0"/>
                <a:cs typeface="Arial" panose="020B0604020202020204" pitchFamily="34" charset="0"/>
              </a:rPr>
              <a:t> and a mountain </a:t>
            </a:r>
            <a:r>
              <a:rPr lang="en-GB" sz="2200" dirty="0" smtClean="0">
                <a:latin typeface="Arial" panose="020B0604020202020204" pitchFamily="34" charset="0"/>
                <a:cs typeface="Arial" panose="020B0604020202020204" pitchFamily="34" charset="0"/>
              </a:rPr>
              <a:t>or range</a:t>
            </a:r>
            <a:endParaRPr lang="en-GB"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832" b="-1069"/>
          <a:stretch/>
        </p:blipFill>
        <p:spPr>
          <a:xfrm>
            <a:off x="194967" y="2492896"/>
            <a:ext cx="3440929" cy="4176464"/>
          </a:xfrm>
          <a:prstGeom prst="rect">
            <a:avLst/>
          </a:prstGeom>
        </p:spPr>
      </p:pic>
      <p:sp>
        <p:nvSpPr>
          <p:cNvPr id="5" name="Rectangle 4"/>
          <p:cNvSpPr/>
          <p:nvPr/>
        </p:nvSpPr>
        <p:spPr>
          <a:xfrm>
            <a:off x="2987824" y="1772816"/>
            <a:ext cx="7888742" cy="430887"/>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Mountain peoples </a:t>
            </a:r>
            <a:r>
              <a:rPr lang="en-GB" sz="2200" dirty="0">
                <a:latin typeface="Arial" panose="020B0604020202020204" pitchFamily="34" charset="0"/>
                <a:cs typeface="Arial" panose="020B0604020202020204" pitchFamily="34" charset="0"/>
              </a:rPr>
              <a:t>are </a:t>
            </a:r>
            <a:r>
              <a:rPr lang="en-GB" sz="2200" dirty="0" smtClean="0">
                <a:latin typeface="Arial" panose="020B0604020202020204" pitchFamily="34" charset="0"/>
                <a:cs typeface="Arial" panose="020B0604020202020204" pitchFamily="34" charset="0"/>
              </a:rPr>
              <a:t>defined as groups that:</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491475"/>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85"/>
            <a:ext cx="9144000" cy="5103855"/>
          </a:xfrm>
          <a:prstGeom prst="rect">
            <a:avLst/>
          </a:prstGeom>
          <a:ln>
            <a:noFill/>
          </a:ln>
          <a:effectLst>
            <a:outerShdw blurRad="190500" algn="tl" rotWithShape="0">
              <a:srgbClr val="000000">
                <a:alpha val="70000"/>
              </a:srgbClr>
            </a:outerShdw>
          </a:effectLst>
        </p:spPr>
      </p:pic>
      <p:cxnSp>
        <p:nvCxnSpPr>
          <p:cNvPr id="5" name="Straight Arrow Connector 4"/>
          <p:cNvCxnSpPr/>
          <p:nvPr/>
        </p:nvCxnSpPr>
        <p:spPr>
          <a:xfrm flipV="1">
            <a:off x="1540041" y="3774896"/>
            <a:ext cx="871719" cy="7567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051651" y="2619528"/>
            <a:ext cx="488390" cy="43610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69902" y="1741601"/>
            <a:ext cx="501698" cy="65080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79388" y="1157039"/>
            <a:ext cx="384590" cy="2844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540041" y="4329568"/>
            <a:ext cx="727703" cy="22767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041313" y="548681"/>
            <a:ext cx="530687" cy="3235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610577" y="2161527"/>
            <a:ext cx="490731" cy="18066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329338" y="2749132"/>
            <a:ext cx="962742" cy="61994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042305" y="332656"/>
            <a:ext cx="490135" cy="39923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1417397"/>
            <a:ext cx="325956" cy="463141"/>
          </a:xfrm>
          <a:prstGeom prst="rect">
            <a:avLst/>
          </a:prstGeom>
          <a:noFill/>
        </p:spPr>
        <p:txBody>
          <a:bodyPr wrap="square" rtlCol="0">
            <a:spAutoFit/>
          </a:bodyPr>
          <a:lstStyle/>
          <a:p>
            <a:r>
              <a:rPr lang="en-US" sz="2400" dirty="0" smtClean="0"/>
              <a:t>1</a:t>
            </a:r>
            <a:endParaRPr lang="es-US" sz="2400" dirty="0"/>
          </a:p>
        </p:txBody>
      </p:sp>
      <p:sp>
        <p:nvSpPr>
          <p:cNvPr id="20" name="TextBox 19"/>
          <p:cNvSpPr txBox="1"/>
          <p:nvPr/>
        </p:nvSpPr>
        <p:spPr>
          <a:xfrm>
            <a:off x="35496" y="5206330"/>
            <a:ext cx="2736647" cy="1323439"/>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r>
              <a:rPr lang="en-US" sz="1600" i="1" dirty="0" err="1" smtClean="0">
                <a:latin typeface="Arial" panose="020B0604020202020204" pitchFamily="34" charset="0"/>
                <a:cs typeface="Arial" panose="020B0604020202020204" pitchFamily="34" charset="0"/>
              </a:rPr>
              <a:t>St'at'imc</a:t>
            </a:r>
            <a:r>
              <a:rPr lang="en-US" sz="1600" dirty="0" smtClean="0">
                <a:latin typeface="Arial" panose="020B0604020202020204" pitchFamily="34" charset="0"/>
                <a:cs typeface="Arial" panose="020B0604020202020204" pitchFamily="34" charset="0"/>
              </a:rPr>
              <a:t> people, Canada </a:t>
            </a:r>
          </a:p>
          <a:p>
            <a:r>
              <a:rPr lang="en-US" sz="1600" dirty="0" smtClean="0">
                <a:latin typeface="Arial" panose="020B0604020202020204" pitchFamily="34" charset="0"/>
                <a:cs typeface="Arial" panose="020B0604020202020204" pitchFamily="34" charset="0"/>
              </a:rPr>
              <a:t>2. </a:t>
            </a:r>
            <a:r>
              <a:rPr lang="en-US" sz="1600" i="1" dirty="0" smtClean="0">
                <a:latin typeface="Arial" panose="020B0604020202020204" pitchFamily="34" charset="0"/>
                <a:cs typeface="Arial" panose="020B0604020202020204" pitchFamily="34" charset="0"/>
              </a:rPr>
              <a:t>Goshute</a:t>
            </a:r>
            <a:r>
              <a:rPr lang="en-US" sz="1600" dirty="0" smtClean="0">
                <a:latin typeface="Arial" panose="020B0604020202020204" pitchFamily="34" charset="0"/>
                <a:cs typeface="Arial" panose="020B0604020202020204" pitchFamily="34" charset="0"/>
              </a:rPr>
              <a:t> people, USA</a:t>
            </a:r>
          </a:p>
          <a:p>
            <a:r>
              <a:rPr lang="en-US" sz="1600" dirty="0" smtClean="0">
                <a:latin typeface="Arial" panose="020B0604020202020204" pitchFamily="34" charset="0"/>
                <a:cs typeface="Arial" panose="020B0604020202020204" pitchFamily="34" charset="0"/>
              </a:rPr>
              <a:t>3. </a:t>
            </a:r>
            <a:r>
              <a:rPr lang="en-US" sz="1600" i="1" dirty="0" err="1" smtClean="0">
                <a:latin typeface="Arial" panose="020B0604020202020204" pitchFamily="34" charset="0"/>
                <a:cs typeface="Arial" panose="020B0604020202020204" pitchFamily="34" charset="0"/>
              </a:rPr>
              <a:t>Zapotec</a:t>
            </a:r>
            <a:r>
              <a:rPr lang="en-US" sz="1600" dirty="0" smtClean="0">
                <a:latin typeface="Arial" panose="020B0604020202020204" pitchFamily="34" charset="0"/>
                <a:cs typeface="Arial" panose="020B0604020202020204" pitchFamily="34" charset="0"/>
              </a:rPr>
              <a:t> people, Mexico</a:t>
            </a:r>
          </a:p>
          <a:p>
            <a:r>
              <a:rPr lang="en-US" sz="1600" dirty="0" smtClean="0">
                <a:latin typeface="Arial" panose="020B0604020202020204" pitchFamily="34" charset="0"/>
                <a:cs typeface="Arial" panose="020B0604020202020204" pitchFamily="34" charset="0"/>
              </a:rPr>
              <a:t>4. </a:t>
            </a:r>
            <a:r>
              <a:rPr lang="en-US" sz="1600" i="1" dirty="0" smtClean="0">
                <a:latin typeface="Arial" panose="020B0604020202020204" pitchFamily="34" charset="0"/>
                <a:cs typeface="Arial" panose="020B0604020202020204" pitchFamily="34" charset="0"/>
              </a:rPr>
              <a:t>Aymara</a:t>
            </a:r>
            <a:r>
              <a:rPr lang="en-US" sz="1600" dirty="0" smtClean="0">
                <a:latin typeface="Arial" panose="020B0604020202020204" pitchFamily="34" charset="0"/>
                <a:cs typeface="Arial" panose="020B0604020202020204" pitchFamily="34" charset="0"/>
              </a:rPr>
              <a:t> people, Bolivia</a:t>
            </a:r>
          </a:p>
          <a:p>
            <a:r>
              <a:rPr lang="en-US" sz="1600" dirty="0" smtClean="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Pewenche</a:t>
            </a:r>
            <a:r>
              <a:rPr lang="en-US" sz="1600" dirty="0">
                <a:latin typeface="Arial" panose="020B0604020202020204" pitchFamily="34" charset="0"/>
                <a:cs typeface="Arial" panose="020B0604020202020204" pitchFamily="34" charset="0"/>
              </a:rPr>
              <a:t> people, </a:t>
            </a:r>
            <a:r>
              <a:rPr lang="en-US" sz="1600" dirty="0" smtClean="0">
                <a:latin typeface="Arial" panose="020B0604020202020204" pitchFamily="34" charset="0"/>
                <a:cs typeface="Arial" panose="020B0604020202020204" pitchFamily="34" charset="0"/>
              </a:rPr>
              <a:t>Chile</a:t>
            </a:r>
          </a:p>
        </p:txBody>
      </p:sp>
      <p:sp>
        <p:nvSpPr>
          <p:cNvPr id="21" name="TextBox 20"/>
          <p:cNvSpPr txBox="1"/>
          <p:nvPr/>
        </p:nvSpPr>
        <p:spPr>
          <a:xfrm>
            <a:off x="2905278" y="5206330"/>
            <a:ext cx="3301288" cy="1323439"/>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6. </a:t>
            </a:r>
            <a:r>
              <a:rPr lang="en-US" sz="1600" i="1" dirty="0">
                <a:latin typeface="Arial" panose="020B0604020202020204" pitchFamily="34" charset="0"/>
                <a:cs typeface="Arial" panose="020B0604020202020204" pitchFamily="34" charset="0"/>
              </a:rPr>
              <a:t>Sami</a:t>
            </a:r>
            <a:r>
              <a:rPr lang="en-US" sz="1600" dirty="0">
                <a:latin typeface="Arial" panose="020B0604020202020204" pitchFamily="34" charset="0"/>
                <a:cs typeface="Arial" panose="020B0604020202020204" pitchFamily="34" charset="0"/>
              </a:rPr>
              <a:t> people, Norway</a:t>
            </a:r>
            <a:endParaRPr lang="es-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7. </a:t>
            </a:r>
            <a:r>
              <a:rPr lang="en-US" sz="1600" i="1" dirty="0" smtClean="0">
                <a:latin typeface="Arial" panose="020B0604020202020204" pitchFamily="34" charset="0"/>
                <a:cs typeface="Arial" panose="020B0604020202020204" pitchFamily="34" charset="0"/>
              </a:rPr>
              <a:t>Berber</a:t>
            </a:r>
            <a:r>
              <a:rPr lang="en-US" sz="1600" dirty="0" smtClean="0">
                <a:latin typeface="Arial" panose="020B0604020202020204" pitchFamily="34" charset="0"/>
                <a:cs typeface="Arial" panose="020B0604020202020204" pitchFamily="34" charset="0"/>
              </a:rPr>
              <a:t> peoples, Algeria</a:t>
            </a:r>
          </a:p>
          <a:p>
            <a:r>
              <a:rPr lang="en-US" sz="1600" dirty="0" smtClean="0">
                <a:latin typeface="Arial" panose="020B0604020202020204" pitchFamily="34" charset="0"/>
                <a:cs typeface="Arial" panose="020B0604020202020204" pitchFamily="34" charset="0"/>
              </a:rPr>
              <a:t>8. </a:t>
            </a:r>
            <a:r>
              <a:rPr lang="en-US" sz="1600" i="1" dirty="0" smtClean="0">
                <a:latin typeface="Arial" panose="020B0604020202020204" pitchFamily="34" charset="0"/>
                <a:cs typeface="Arial" panose="020B0604020202020204" pitchFamily="34" charset="0"/>
              </a:rPr>
              <a:t>Amhara</a:t>
            </a:r>
            <a:r>
              <a:rPr lang="en-US" sz="1600" dirty="0" smtClean="0">
                <a:latin typeface="Arial" panose="020B0604020202020204" pitchFamily="34" charset="0"/>
                <a:cs typeface="Arial" panose="020B0604020202020204" pitchFamily="34" charset="0"/>
              </a:rPr>
              <a:t> people, Ethiopia</a:t>
            </a:r>
          </a:p>
          <a:p>
            <a:r>
              <a:rPr lang="en-US" sz="1600" dirty="0">
                <a:latin typeface="Arial" panose="020B0604020202020204" pitchFamily="34" charset="0"/>
                <a:cs typeface="Arial" panose="020B0604020202020204" pitchFamily="34" charset="0"/>
              </a:rPr>
              <a:t>9. </a:t>
            </a:r>
            <a:r>
              <a:rPr lang="en-US" sz="1600" i="1" dirty="0">
                <a:latin typeface="Arial" panose="020B0604020202020204" pitchFamily="34" charset="0"/>
                <a:cs typeface="Arial" panose="020B0604020202020204" pitchFamily="34" charset="0"/>
              </a:rPr>
              <a:t>Xhosa</a:t>
            </a:r>
            <a:r>
              <a:rPr lang="en-US" sz="1600" dirty="0">
                <a:latin typeface="Arial" panose="020B0604020202020204" pitchFamily="34" charset="0"/>
                <a:cs typeface="Arial" panose="020B0604020202020204" pitchFamily="34" charset="0"/>
              </a:rPr>
              <a:t> people, South Africa</a:t>
            </a:r>
          </a:p>
          <a:p>
            <a:r>
              <a:rPr lang="en-US" sz="1600" dirty="0">
                <a:latin typeface="Arial" panose="020B0604020202020204" pitchFamily="34" charset="0"/>
                <a:cs typeface="Arial" panose="020B0604020202020204" pitchFamily="34" charset="0"/>
              </a:rPr>
              <a:t>10. </a:t>
            </a:r>
            <a:r>
              <a:rPr lang="en-US" sz="1600" i="1" dirty="0" err="1">
                <a:latin typeface="Arial" panose="020B0604020202020204" pitchFamily="34" charset="0"/>
                <a:cs typeface="Arial" panose="020B0604020202020204" pitchFamily="34" charset="0"/>
              </a:rPr>
              <a:t>Tsimihety</a:t>
            </a:r>
            <a:r>
              <a:rPr lang="en-US" sz="1600" dirty="0">
                <a:latin typeface="Arial" panose="020B0604020202020204" pitchFamily="34" charset="0"/>
                <a:cs typeface="Arial" panose="020B0604020202020204" pitchFamily="34" charset="0"/>
              </a:rPr>
              <a:t> people, </a:t>
            </a:r>
            <a:r>
              <a:rPr lang="en-US" sz="1600" dirty="0" smtClean="0">
                <a:latin typeface="Arial" panose="020B0604020202020204" pitchFamily="34" charset="0"/>
                <a:cs typeface="Arial" panose="020B0604020202020204" pitchFamily="34" charset="0"/>
              </a:rPr>
              <a:t>Madagascar</a:t>
            </a:r>
            <a:endParaRPr lang="en-US" sz="1600" dirty="0">
              <a:latin typeface="Arial" panose="020B0604020202020204" pitchFamily="34" charset="0"/>
              <a:cs typeface="Arial" panose="020B0604020202020204" pitchFamily="34" charset="0"/>
            </a:endParaRPr>
          </a:p>
        </p:txBody>
      </p:sp>
      <p:sp>
        <p:nvSpPr>
          <p:cNvPr id="23" name="TextBox 22"/>
          <p:cNvSpPr txBox="1"/>
          <p:nvPr/>
        </p:nvSpPr>
        <p:spPr>
          <a:xfrm>
            <a:off x="6022306" y="5226303"/>
            <a:ext cx="2857642" cy="1323439"/>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11</a:t>
            </a:r>
            <a:r>
              <a:rPr lang="es-US" sz="1600" dirty="0">
                <a:latin typeface="Arial" panose="020B0604020202020204" pitchFamily="34" charset="0"/>
                <a:cs typeface="Arial" panose="020B0604020202020204" pitchFamily="34" charset="0"/>
              </a:rPr>
              <a:t>. </a:t>
            </a:r>
            <a:r>
              <a:rPr lang="es-US" sz="1600" i="1" dirty="0" err="1">
                <a:latin typeface="Arial" panose="020B0604020202020204" pitchFamily="34" charset="0"/>
                <a:cs typeface="Arial" panose="020B0604020202020204" pitchFamily="34" charset="0"/>
              </a:rPr>
              <a:t>Yakut</a:t>
            </a:r>
            <a:r>
              <a:rPr lang="es-US" sz="1600" dirty="0">
                <a:latin typeface="Arial" panose="020B0604020202020204" pitchFamily="34" charset="0"/>
                <a:cs typeface="Arial" panose="020B0604020202020204" pitchFamily="34" charset="0"/>
              </a:rPr>
              <a:t> </a:t>
            </a:r>
            <a:r>
              <a:rPr lang="es-US" sz="1600" dirty="0" err="1">
                <a:latin typeface="Arial" panose="020B0604020202020204" pitchFamily="34" charset="0"/>
                <a:cs typeface="Arial" panose="020B0604020202020204" pitchFamily="34" charset="0"/>
              </a:rPr>
              <a:t>people</a:t>
            </a:r>
            <a:r>
              <a:rPr lang="es-US" sz="1600" dirty="0">
                <a:latin typeface="Arial" panose="020B0604020202020204" pitchFamily="34" charset="0"/>
                <a:cs typeface="Arial" panose="020B0604020202020204" pitchFamily="34" charset="0"/>
              </a:rPr>
              <a:t>, </a:t>
            </a:r>
            <a:r>
              <a:rPr lang="es-US" sz="1600" dirty="0" err="1">
                <a:latin typeface="Arial" panose="020B0604020202020204" pitchFamily="34" charset="0"/>
                <a:cs typeface="Arial" panose="020B0604020202020204" pitchFamily="34" charset="0"/>
              </a:rPr>
              <a:t>Russia</a:t>
            </a:r>
            <a:endParaRPr lang="es-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12. </a:t>
            </a:r>
            <a:r>
              <a:rPr lang="en-US" sz="1600" i="1" dirty="0" err="1">
                <a:latin typeface="Arial" panose="020B0604020202020204" pitchFamily="34" charset="0"/>
                <a:cs typeface="Arial" panose="020B0604020202020204" pitchFamily="34" charset="0"/>
              </a:rPr>
              <a:t>Karadaghi</a:t>
            </a:r>
            <a:r>
              <a:rPr lang="en-US" sz="1600" dirty="0">
                <a:latin typeface="Arial" panose="020B0604020202020204" pitchFamily="34" charset="0"/>
                <a:cs typeface="Arial" panose="020B0604020202020204" pitchFamily="34" charset="0"/>
              </a:rPr>
              <a:t> people</a:t>
            </a:r>
          </a:p>
          <a:p>
            <a:r>
              <a:rPr lang="en-US" sz="1600" dirty="0" smtClean="0">
                <a:latin typeface="Arial" panose="020B0604020202020204" pitchFamily="34" charset="0"/>
                <a:cs typeface="Arial" panose="020B0604020202020204" pitchFamily="34" charset="0"/>
              </a:rPr>
              <a:t>13. </a:t>
            </a:r>
            <a:r>
              <a:rPr lang="en-US" sz="1600" i="1" dirty="0" err="1" smtClean="0">
                <a:latin typeface="Arial" panose="020B0604020202020204" pitchFamily="34" charset="0"/>
                <a:cs typeface="Arial" panose="020B0604020202020204" pitchFamily="34" charset="0"/>
              </a:rPr>
              <a:t>Rai</a:t>
            </a:r>
            <a:r>
              <a:rPr lang="en-US" sz="1600" dirty="0" smtClean="0">
                <a:latin typeface="Arial" panose="020B0604020202020204" pitchFamily="34" charset="0"/>
                <a:cs typeface="Arial" panose="020B0604020202020204" pitchFamily="34" charset="0"/>
              </a:rPr>
              <a:t> people, India/Nepal</a:t>
            </a:r>
          </a:p>
          <a:p>
            <a:r>
              <a:rPr lang="en-US" sz="1600" dirty="0" smtClean="0">
                <a:latin typeface="Arial" panose="020B0604020202020204" pitchFamily="34" charset="0"/>
                <a:cs typeface="Arial" panose="020B0604020202020204" pitchFamily="34" charset="0"/>
              </a:rPr>
              <a:t>14. </a:t>
            </a:r>
            <a:r>
              <a:rPr lang="en-US" sz="1600" i="1" dirty="0" err="1" smtClean="0">
                <a:latin typeface="Arial" panose="020B0604020202020204" pitchFamily="34" charset="0"/>
                <a:cs typeface="Arial" panose="020B0604020202020204" pitchFamily="34" charset="0"/>
              </a:rPr>
              <a:t>Degar</a:t>
            </a:r>
            <a:r>
              <a:rPr lang="en-US" sz="1600" dirty="0" smtClean="0">
                <a:latin typeface="Arial" panose="020B0604020202020204" pitchFamily="34" charset="0"/>
                <a:cs typeface="Arial" panose="020B0604020202020204" pitchFamily="34" charset="0"/>
              </a:rPr>
              <a:t> people, Vietnam</a:t>
            </a:r>
          </a:p>
          <a:p>
            <a:r>
              <a:rPr lang="en-US" sz="1600" dirty="0" smtClean="0">
                <a:latin typeface="Arial" panose="020B0604020202020204" pitchFamily="34" charset="0"/>
                <a:cs typeface="Arial" panose="020B0604020202020204" pitchFamily="34" charset="0"/>
              </a:rPr>
              <a:t>15. </a:t>
            </a:r>
            <a:r>
              <a:rPr lang="en-US" sz="1600" dirty="0" err="1" smtClean="0">
                <a:latin typeface="Arial" panose="020B0604020202020204" pitchFamily="34" charset="0"/>
                <a:cs typeface="Arial" panose="020B0604020202020204" pitchFamily="34" charset="0"/>
              </a:rPr>
              <a:t>Palawa</a:t>
            </a:r>
            <a:r>
              <a:rPr lang="en-US" sz="1600" dirty="0" smtClean="0">
                <a:latin typeface="Arial" panose="020B0604020202020204" pitchFamily="34" charset="0"/>
                <a:cs typeface="Arial" panose="020B0604020202020204" pitchFamily="34" charset="0"/>
              </a:rPr>
              <a:t> people, Tasmania</a:t>
            </a:r>
            <a:endParaRPr lang="es-US" sz="1600" dirty="0">
              <a:latin typeface="Arial" panose="020B0604020202020204" pitchFamily="34" charset="0"/>
              <a:cs typeface="Arial" panose="020B0604020202020204" pitchFamily="34" charset="0"/>
            </a:endParaRPr>
          </a:p>
        </p:txBody>
      </p:sp>
      <p:sp>
        <p:nvSpPr>
          <p:cNvPr id="25" name="Rectangle 24"/>
          <p:cNvSpPr/>
          <p:nvPr/>
        </p:nvSpPr>
        <p:spPr>
          <a:xfrm>
            <a:off x="208705" y="2322999"/>
            <a:ext cx="325956" cy="463141"/>
          </a:xfrm>
          <a:prstGeom prst="rect">
            <a:avLst/>
          </a:prstGeom>
        </p:spPr>
        <p:txBody>
          <a:bodyPr wrap="square">
            <a:spAutoFit/>
          </a:bodyPr>
          <a:lstStyle/>
          <a:p>
            <a:r>
              <a:rPr lang="en-US" sz="2400" dirty="0" smtClean="0"/>
              <a:t>2</a:t>
            </a:r>
            <a:endParaRPr lang="es-US" dirty="0"/>
          </a:p>
        </p:txBody>
      </p:sp>
      <p:sp>
        <p:nvSpPr>
          <p:cNvPr id="26" name="TextBox 25"/>
          <p:cNvSpPr txBox="1"/>
          <p:nvPr/>
        </p:nvSpPr>
        <p:spPr>
          <a:xfrm>
            <a:off x="725695" y="2852081"/>
            <a:ext cx="325956" cy="463141"/>
          </a:xfrm>
          <a:prstGeom prst="rect">
            <a:avLst/>
          </a:prstGeom>
          <a:noFill/>
        </p:spPr>
        <p:txBody>
          <a:bodyPr wrap="square" rtlCol="0">
            <a:spAutoFit/>
          </a:bodyPr>
          <a:lstStyle/>
          <a:p>
            <a:r>
              <a:rPr lang="en-US" sz="2400" dirty="0" smtClean="0"/>
              <a:t>3</a:t>
            </a:r>
            <a:endParaRPr lang="es-US" sz="2400" dirty="0"/>
          </a:p>
        </p:txBody>
      </p:sp>
      <p:sp>
        <p:nvSpPr>
          <p:cNvPr id="27" name="TextBox 26"/>
          <p:cNvSpPr txBox="1"/>
          <p:nvPr/>
        </p:nvSpPr>
        <p:spPr>
          <a:xfrm>
            <a:off x="1180237" y="3593538"/>
            <a:ext cx="325956" cy="463141"/>
          </a:xfrm>
          <a:prstGeom prst="rect">
            <a:avLst/>
          </a:prstGeom>
          <a:noFill/>
        </p:spPr>
        <p:txBody>
          <a:bodyPr wrap="square" rtlCol="0">
            <a:spAutoFit/>
          </a:bodyPr>
          <a:lstStyle/>
          <a:p>
            <a:r>
              <a:rPr lang="en-US" sz="2400" dirty="0" smtClean="0"/>
              <a:t>4</a:t>
            </a:r>
            <a:endParaRPr lang="es-US" dirty="0"/>
          </a:p>
        </p:txBody>
      </p:sp>
      <p:sp>
        <p:nvSpPr>
          <p:cNvPr id="28" name="TextBox 27"/>
          <p:cNvSpPr txBox="1"/>
          <p:nvPr/>
        </p:nvSpPr>
        <p:spPr>
          <a:xfrm>
            <a:off x="1218877" y="4338263"/>
            <a:ext cx="325956" cy="463141"/>
          </a:xfrm>
          <a:prstGeom prst="rect">
            <a:avLst/>
          </a:prstGeom>
          <a:noFill/>
        </p:spPr>
        <p:txBody>
          <a:bodyPr wrap="square" rtlCol="0">
            <a:spAutoFit/>
          </a:bodyPr>
          <a:lstStyle/>
          <a:p>
            <a:r>
              <a:rPr lang="en-US" sz="2400" dirty="0" smtClean="0"/>
              <a:t>5</a:t>
            </a:r>
            <a:endParaRPr lang="es-US" sz="2400" dirty="0"/>
          </a:p>
        </p:txBody>
      </p:sp>
      <p:sp>
        <p:nvSpPr>
          <p:cNvPr id="29" name="TextBox 28"/>
          <p:cNvSpPr txBox="1"/>
          <p:nvPr/>
        </p:nvSpPr>
        <p:spPr>
          <a:xfrm>
            <a:off x="3715357" y="710459"/>
            <a:ext cx="325956" cy="463141"/>
          </a:xfrm>
          <a:prstGeom prst="rect">
            <a:avLst/>
          </a:prstGeom>
          <a:noFill/>
        </p:spPr>
        <p:txBody>
          <a:bodyPr wrap="square" rtlCol="0">
            <a:spAutoFit/>
          </a:bodyPr>
          <a:lstStyle/>
          <a:p>
            <a:r>
              <a:rPr lang="en-US" sz="2400" dirty="0" smtClean="0"/>
              <a:t>6</a:t>
            </a:r>
            <a:endParaRPr lang="es-US" sz="2400" dirty="0"/>
          </a:p>
        </p:txBody>
      </p:sp>
      <p:sp>
        <p:nvSpPr>
          <p:cNvPr id="30" name="TextBox 29"/>
          <p:cNvSpPr txBox="1"/>
          <p:nvPr/>
        </p:nvSpPr>
        <p:spPr>
          <a:xfrm>
            <a:off x="3284621" y="2221959"/>
            <a:ext cx="325956" cy="463141"/>
          </a:xfrm>
          <a:prstGeom prst="rect">
            <a:avLst/>
          </a:prstGeom>
          <a:noFill/>
        </p:spPr>
        <p:txBody>
          <a:bodyPr wrap="square" rtlCol="0">
            <a:spAutoFit/>
          </a:bodyPr>
          <a:lstStyle/>
          <a:p>
            <a:r>
              <a:rPr lang="en-US" sz="2400" dirty="0" smtClean="0"/>
              <a:t>7</a:t>
            </a:r>
            <a:endParaRPr lang="es-US" sz="2400" dirty="0"/>
          </a:p>
        </p:txBody>
      </p:sp>
      <p:sp>
        <p:nvSpPr>
          <p:cNvPr id="31" name="TextBox 30"/>
          <p:cNvSpPr txBox="1"/>
          <p:nvPr/>
        </p:nvSpPr>
        <p:spPr>
          <a:xfrm>
            <a:off x="4024044" y="3194168"/>
            <a:ext cx="325956" cy="463141"/>
          </a:xfrm>
          <a:prstGeom prst="rect">
            <a:avLst/>
          </a:prstGeom>
          <a:noFill/>
        </p:spPr>
        <p:txBody>
          <a:bodyPr wrap="square" rtlCol="0">
            <a:spAutoFit/>
          </a:bodyPr>
          <a:lstStyle/>
          <a:p>
            <a:r>
              <a:rPr lang="en-US" sz="2400" dirty="0" smtClean="0"/>
              <a:t>8</a:t>
            </a:r>
            <a:endParaRPr lang="es-US" dirty="0"/>
          </a:p>
        </p:txBody>
      </p:sp>
      <p:sp>
        <p:nvSpPr>
          <p:cNvPr id="32" name="TextBox 31"/>
          <p:cNvSpPr txBox="1"/>
          <p:nvPr/>
        </p:nvSpPr>
        <p:spPr>
          <a:xfrm>
            <a:off x="5532771" y="4140414"/>
            <a:ext cx="325956" cy="463141"/>
          </a:xfrm>
          <a:prstGeom prst="rect">
            <a:avLst/>
          </a:prstGeom>
          <a:noFill/>
        </p:spPr>
        <p:txBody>
          <a:bodyPr wrap="square" rtlCol="0">
            <a:spAutoFit/>
          </a:bodyPr>
          <a:lstStyle/>
          <a:p>
            <a:r>
              <a:rPr lang="en-US" sz="2400" dirty="0" smtClean="0"/>
              <a:t>9</a:t>
            </a:r>
            <a:endParaRPr lang="es-US" sz="2400" dirty="0"/>
          </a:p>
        </p:txBody>
      </p:sp>
      <p:sp>
        <p:nvSpPr>
          <p:cNvPr id="33" name="TextBox 32"/>
          <p:cNvSpPr txBox="1"/>
          <p:nvPr/>
        </p:nvSpPr>
        <p:spPr>
          <a:xfrm>
            <a:off x="5951484" y="3665362"/>
            <a:ext cx="698835" cy="461665"/>
          </a:xfrm>
          <a:prstGeom prst="rect">
            <a:avLst/>
          </a:prstGeom>
          <a:noFill/>
        </p:spPr>
        <p:txBody>
          <a:bodyPr wrap="square" rtlCol="0">
            <a:spAutoFit/>
          </a:bodyPr>
          <a:lstStyle/>
          <a:p>
            <a:r>
              <a:rPr lang="en-US" sz="2400" dirty="0" smtClean="0"/>
              <a:t>10</a:t>
            </a:r>
            <a:endParaRPr lang="es-US" dirty="0"/>
          </a:p>
        </p:txBody>
      </p:sp>
      <p:sp>
        <p:nvSpPr>
          <p:cNvPr id="34" name="TextBox 33"/>
          <p:cNvSpPr txBox="1"/>
          <p:nvPr/>
        </p:nvSpPr>
        <p:spPr>
          <a:xfrm>
            <a:off x="8469919" y="39456"/>
            <a:ext cx="624038" cy="4893647"/>
          </a:xfrm>
          <a:prstGeom prst="rect">
            <a:avLst/>
          </a:prstGeom>
          <a:noFill/>
        </p:spPr>
        <p:txBody>
          <a:bodyPr wrap="square" rtlCol="0">
            <a:spAutoFit/>
          </a:bodyPr>
          <a:lstStyle/>
          <a:p>
            <a:r>
              <a:rPr lang="en-US" sz="2400" dirty="0" smtClean="0"/>
              <a:t>11</a:t>
            </a:r>
          </a:p>
          <a:p>
            <a:endParaRPr lang="en-US" sz="2400" dirty="0"/>
          </a:p>
          <a:p>
            <a:endParaRPr lang="en-US" sz="2400" dirty="0" smtClean="0"/>
          </a:p>
          <a:p>
            <a:endParaRPr lang="en-US" sz="2400" dirty="0"/>
          </a:p>
          <a:p>
            <a:r>
              <a:rPr lang="en-US" sz="2400" dirty="0" smtClean="0"/>
              <a:t>12</a:t>
            </a:r>
          </a:p>
          <a:p>
            <a:endParaRPr lang="en-US" sz="2400" dirty="0"/>
          </a:p>
          <a:p>
            <a:r>
              <a:rPr lang="en-US" sz="2400" dirty="0" smtClean="0"/>
              <a:t>13</a:t>
            </a:r>
          </a:p>
          <a:p>
            <a:endParaRPr lang="en-US" sz="2400" dirty="0"/>
          </a:p>
          <a:p>
            <a:r>
              <a:rPr lang="en-US" sz="2400" dirty="0" smtClean="0"/>
              <a:t>14</a:t>
            </a:r>
          </a:p>
          <a:p>
            <a:endParaRPr lang="en-US" sz="2400" dirty="0" smtClean="0"/>
          </a:p>
          <a:p>
            <a:endParaRPr lang="en-US" sz="2400" dirty="0"/>
          </a:p>
          <a:p>
            <a:endParaRPr lang="en-US" sz="2400" dirty="0"/>
          </a:p>
          <a:p>
            <a:r>
              <a:rPr lang="en-US" sz="2400" dirty="0" smtClean="0"/>
              <a:t>15</a:t>
            </a:r>
            <a:endParaRPr lang="en-US" sz="2400" dirty="0"/>
          </a:p>
        </p:txBody>
      </p:sp>
      <p:cxnSp>
        <p:nvCxnSpPr>
          <p:cNvPr id="94" name="Straight Arrow Connector 93"/>
          <p:cNvCxnSpPr/>
          <p:nvPr/>
        </p:nvCxnSpPr>
        <p:spPr>
          <a:xfrm flipH="1" flipV="1">
            <a:off x="5129510" y="3975116"/>
            <a:ext cx="391173" cy="33059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5608873" y="3695043"/>
            <a:ext cx="353984" cy="20115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5608874" y="1741601"/>
            <a:ext cx="2923566" cy="13893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flipV="1">
            <a:off x="6650319" y="2323000"/>
            <a:ext cx="1879594" cy="13052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7311384" y="2754996"/>
            <a:ext cx="1192382" cy="43917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flipV="1">
            <a:off x="8495186" y="4305714"/>
            <a:ext cx="224585" cy="25152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71899"/>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188640"/>
            <a:ext cx="9144000" cy="994122"/>
          </a:xfrm>
          <a:prstGeom prst="rect">
            <a:avLst/>
          </a:prstGeom>
          <a:extLst/>
        </p:spPr>
        <p:txBody>
          <a:bodyPr vert="horz" anchor="ctr">
            <a:noAutofit/>
          </a:bodyPr>
          <a:lstStyle>
            <a:defPPr>
              <a:defRPr lang="en-US"/>
            </a:defPPr>
            <a:lvl1pPr algn="ctr">
              <a:spcBef>
                <a:spcPts val="0"/>
              </a:spcBef>
              <a:buNone/>
              <a:defRPr kumimoji="0" sz="2400" b="1" cap="all" spc="100">
                <a:solidFill>
                  <a:srgbClr val="FFFFFF"/>
                </a:solidFill>
                <a:cs typeface="Gill Sans Light"/>
              </a:defRPr>
            </a:lvl1pPr>
          </a:lstStyle>
          <a:p>
            <a:r>
              <a:rPr lang="en-GB" sz="2800" dirty="0"/>
              <a:t>SDG indicator 15.4.2: </a:t>
            </a:r>
            <a:br>
              <a:rPr lang="en-GB" sz="2800" dirty="0"/>
            </a:br>
            <a:r>
              <a:rPr lang="en-GB" sz="2800" dirty="0"/>
              <a:t>Mountain Green Cover Index</a:t>
            </a:r>
            <a:endParaRPr lang="en-US" sz="2800" dirty="0"/>
          </a:p>
        </p:txBody>
      </p:sp>
      <p:sp>
        <p:nvSpPr>
          <p:cNvPr id="7" name="Content Placeholder 2"/>
          <p:cNvSpPr txBox="1">
            <a:spLocks/>
          </p:cNvSpPr>
          <p:nvPr/>
        </p:nvSpPr>
        <p:spPr bwMode="auto">
          <a:xfrm>
            <a:off x="579376" y="3730438"/>
            <a:ext cx="7890952" cy="234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ＭＳ Ｐゴシック"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2200" b="1" dirty="0" smtClean="0">
                <a:solidFill>
                  <a:srgbClr val="00642D"/>
                </a:solidFill>
                <a:latin typeface="Arial" panose="020B0604020202020204" pitchFamily="34" charset="0"/>
                <a:cs typeface="Arial" panose="020B0604020202020204" pitchFamily="34" charset="0"/>
              </a:rPr>
              <a:t>The MPS/FAO is the responsible organization for the Mountain </a:t>
            </a:r>
            <a:r>
              <a:rPr lang="en-US" sz="2200" b="1" dirty="0">
                <a:solidFill>
                  <a:srgbClr val="00642D"/>
                </a:solidFill>
                <a:latin typeface="Arial" panose="020B0604020202020204" pitchFamily="34" charset="0"/>
                <a:cs typeface="Arial" panose="020B0604020202020204" pitchFamily="34" charset="0"/>
              </a:rPr>
              <a:t>green cover index: </a:t>
            </a:r>
            <a:r>
              <a:rPr lang="en-US" sz="2200" dirty="0">
                <a:latin typeface="Arial" panose="020B0604020202020204" pitchFamily="34" charset="0"/>
                <a:cs typeface="Arial" panose="020B0604020202020204" pitchFamily="34" charset="0"/>
              </a:rPr>
              <a:t>measures the changes of green vegetation and land cover in mountain areas - i.e. trees, shrubs, grassland, cropland, wetland, settlements, other land (IPCC) – to monitor progress on </a:t>
            </a:r>
            <a:r>
              <a:rPr lang="en-US" sz="2200" dirty="0" smtClean="0">
                <a:latin typeface="Arial" panose="020B0604020202020204" pitchFamily="34" charset="0"/>
                <a:cs typeface="Arial" panose="020B0604020202020204" pitchFamily="34" charset="0"/>
              </a:rPr>
              <a:t>achievement of the </a:t>
            </a:r>
            <a:r>
              <a:rPr lang="en-US" sz="2200" dirty="0">
                <a:latin typeface="Arial" panose="020B0604020202020204" pitchFamily="34" charset="0"/>
                <a:cs typeface="Arial" panose="020B0604020202020204" pitchFamily="34" charset="0"/>
              </a:rPr>
              <a:t>mountain </a:t>
            </a:r>
            <a:r>
              <a:rPr lang="en-US" sz="2200" dirty="0" smtClean="0">
                <a:latin typeface="Arial" panose="020B0604020202020204" pitchFamily="34" charset="0"/>
                <a:cs typeface="Arial" panose="020B0604020202020204" pitchFamily="34" charset="0"/>
              </a:rPr>
              <a:t>target</a:t>
            </a:r>
            <a:r>
              <a:rPr lang="en-US" sz="2200" i="1" dirty="0" smtClean="0">
                <a:latin typeface="Arial" panose="020B0604020202020204" pitchFamily="34" charset="0"/>
                <a:cs typeface="Arial" panose="020B0604020202020204" pitchFamily="34" charset="0"/>
              </a:rPr>
              <a:t> </a:t>
            </a:r>
            <a:endParaRPr lang="en-US" sz="2200" i="1" dirty="0">
              <a:latin typeface="Arial" panose="020B0604020202020204" pitchFamily="34" charset="0"/>
              <a:cs typeface="Arial" panose="020B0604020202020204" pitchFamily="34" charset="0"/>
            </a:endParaRPr>
          </a:p>
          <a:p>
            <a:pPr marL="0" indent="0">
              <a:buNone/>
            </a:pPr>
            <a:endParaRPr lang="en-GB" sz="2400" dirty="0"/>
          </a:p>
        </p:txBody>
      </p:sp>
      <p:pic>
        <p:nvPicPr>
          <p:cNvPr id="4" name="Picture 3"/>
          <p:cNvPicPr>
            <a:picLocks noChangeAspect="1"/>
          </p:cNvPicPr>
          <p:nvPr/>
        </p:nvPicPr>
        <p:blipFill>
          <a:blip r:embed="rId3"/>
          <a:stretch>
            <a:fillRect/>
          </a:stretch>
        </p:blipFill>
        <p:spPr>
          <a:xfrm>
            <a:off x="590043" y="2132856"/>
            <a:ext cx="1385558" cy="1440160"/>
          </a:xfrm>
          <a:prstGeom prst="rect">
            <a:avLst/>
          </a:prstGeom>
        </p:spPr>
      </p:pic>
      <p:sp>
        <p:nvSpPr>
          <p:cNvPr id="5" name="Content Placeholder 2"/>
          <p:cNvSpPr txBox="1">
            <a:spLocks/>
          </p:cNvSpPr>
          <p:nvPr/>
        </p:nvSpPr>
        <p:spPr bwMode="auto">
          <a:xfrm>
            <a:off x="1975601" y="1741026"/>
            <a:ext cx="6494727" cy="19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ＭＳ Ｐゴシック"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sz="2400" b="1" dirty="0" smtClean="0"/>
          </a:p>
          <a:p>
            <a:pPr marL="0" indent="0">
              <a:buNone/>
            </a:pPr>
            <a:r>
              <a:rPr lang="en-GB" sz="2200" b="1" dirty="0" smtClean="0">
                <a:solidFill>
                  <a:srgbClr val="00642D"/>
                </a:solidFill>
                <a:latin typeface="Arial" panose="020B0604020202020204" pitchFamily="34" charset="0"/>
                <a:cs typeface="Arial" panose="020B0604020202020204" pitchFamily="34" charset="0"/>
              </a:rPr>
              <a:t>TARGET 15.4: </a:t>
            </a:r>
            <a:r>
              <a:rPr lang="en-GB" sz="2200" dirty="0">
                <a:latin typeface="Arial" panose="020B0604020202020204" pitchFamily="34" charset="0"/>
                <a:cs typeface="Arial" panose="020B0604020202020204" pitchFamily="34" charset="0"/>
              </a:rPr>
              <a:t>By 2030, ensure the conservation of</a:t>
            </a:r>
            <a:r>
              <a:rPr lang="en-GB" sz="2200" b="1" dirty="0">
                <a:latin typeface="Arial" panose="020B0604020202020204" pitchFamily="34" charset="0"/>
                <a:cs typeface="Arial" panose="020B0604020202020204" pitchFamily="34" charset="0"/>
              </a:rPr>
              <a:t> </a:t>
            </a:r>
            <a:r>
              <a:rPr lang="en-GB" sz="2200" b="1" dirty="0" smtClean="0">
                <a:latin typeface="Arial" panose="020B0604020202020204" pitchFamily="34" charset="0"/>
                <a:cs typeface="Arial" panose="020B0604020202020204" pitchFamily="34" charset="0"/>
              </a:rPr>
              <a:t>mountain </a:t>
            </a:r>
            <a:r>
              <a:rPr lang="en-GB" sz="2200" b="1" dirty="0">
                <a:latin typeface="Arial" panose="020B0604020202020204" pitchFamily="34" charset="0"/>
                <a:cs typeface="Arial" panose="020B0604020202020204" pitchFamily="34" charset="0"/>
              </a:rPr>
              <a:t>ecosystems, </a:t>
            </a:r>
            <a:r>
              <a:rPr lang="en-GB" sz="2200" dirty="0">
                <a:latin typeface="Arial" panose="020B0604020202020204" pitchFamily="34" charset="0"/>
                <a:cs typeface="Arial" panose="020B0604020202020204" pitchFamily="34" charset="0"/>
              </a:rPr>
              <a:t>including their biodiversity, to enhance their capacity to provide benefits essential for sustainable </a:t>
            </a:r>
            <a:r>
              <a:rPr lang="en-GB" sz="2200" dirty="0" smtClean="0">
                <a:latin typeface="Arial" panose="020B0604020202020204" pitchFamily="34" charset="0"/>
                <a:cs typeface="Arial" panose="020B0604020202020204" pitchFamily="34" charset="0"/>
              </a:rPr>
              <a:t>development</a:t>
            </a:r>
          </a:p>
        </p:txBody>
      </p:sp>
    </p:spTree>
    <p:extLst>
      <p:ext uri="{BB962C8B-B14F-4D97-AF65-F5344CB8AC3E}">
        <p14:creationId xmlns:p14="http://schemas.microsoft.com/office/powerpoint/2010/main" val="4281217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slide06.jpg"/>
          <p:cNvPicPr>
            <a:picLocks noChangeAspect="1"/>
          </p:cNvPicPr>
          <p:nvPr/>
        </p:nvPicPr>
        <p:blipFill>
          <a:blip r:embed="rId3"/>
          <a:stretch>
            <a:fillRect/>
          </a:stretch>
        </p:blipFill>
        <p:spPr>
          <a:xfrm>
            <a:off x="0" y="0"/>
            <a:ext cx="9144000" cy="6858000"/>
          </a:xfrm>
          <a:prstGeom prst="rect">
            <a:avLst/>
          </a:prstGeom>
        </p:spPr>
      </p:pic>
      <p:sp>
        <p:nvSpPr>
          <p:cNvPr id="5" name="Rettangolo 4"/>
          <p:cNvSpPr/>
          <p:nvPr/>
        </p:nvSpPr>
        <p:spPr>
          <a:xfrm>
            <a:off x="0" y="165100"/>
            <a:ext cx="9143999" cy="523220"/>
          </a:xfrm>
          <a:prstGeom prst="rect">
            <a:avLst/>
          </a:prstGeom>
        </p:spPr>
        <p:txBody>
          <a:bodyPr wrap="square">
            <a:spAutoFit/>
          </a:bodyPr>
          <a:lstStyle/>
          <a:p>
            <a:pPr algn="ctr" defTabSz="457200"/>
            <a:r>
              <a:rPr lang="en-US" sz="2800" b="1" dirty="0">
                <a:solidFill>
                  <a:prstClr val="white"/>
                </a:solidFill>
                <a:latin typeface="Tw Cen MT (Body)"/>
              </a:rPr>
              <a:t>IPROMO </a:t>
            </a:r>
            <a:r>
              <a:rPr lang="en-US" sz="2800" b="1" dirty="0" smtClean="0">
                <a:solidFill>
                  <a:prstClr val="white"/>
                </a:solidFill>
                <a:latin typeface="Tw Cen MT (Body)"/>
              </a:rPr>
              <a:t>ALUMNI</a:t>
            </a:r>
            <a:endParaRPr lang="it-IT" sz="2800" b="1" cap="all" spc="100" dirty="0">
              <a:solidFill>
                <a:prstClr val="white"/>
              </a:solidFill>
              <a:latin typeface="Tw Cen MT (Body)"/>
              <a:cs typeface="Gill Sans Light"/>
            </a:endParaRPr>
          </a:p>
        </p:txBody>
      </p:sp>
      <p:sp>
        <p:nvSpPr>
          <p:cNvPr id="9" name="Rectangle 8"/>
          <p:cNvSpPr/>
          <p:nvPr/>
        </p:nvSpPr>
        <p:spPr>
          <a:xfrm>
            <a:off x="714017" y="1435203"/>
            <a:ext cx="7717462" cy="3662541"/>
          </a:xfrm>
          <a:prstGeom prst="rect">
            <a:avLst/>
          </a:prstGeom>
          <a:ln>
            <a:noFill/>
          </a:ln>
        </p:spPr>
        <p:txBody>
          <a:bodyPr wrap="square">
            <a:spAutoFit/>
          </a:bodyPr>
          <a:lstStyle/>
          <a:p>
            <a:pPr algn="ctr" defTabSz="457200"/>
            <a:r>
              <a:rPr lang="en-US" sz="2200" b="1" dirty="0" smtClean="0">
                <a:solidFill>
                  <a:srgbClr val="17375E"/>
                </a:solidFill>
                <a:latin typeface="Arial" panose="020B0604020202020204" pitchFamily="34" charset="0"/>
                <a:cs typeface="Arial" panose="020B0604020202020204" pitchFamily="34" charset="0"/>
              </a:rPr>
              <a:t>Alumni network</a:t>
            </a:r>
          </a:p>
          <a:p>
            <a:pPr algn="ctr" defTabSz="457200"/>
            <a:endParaRPr lang="en-US" sz="2200" dirty="0" smtClean="0">
              <a:solidFill>
                <a:srgbClr val="17375E"/>
              </a:solidFill>
              <a:latin typeface="Arial" panose="020B0604020202020204" pitchFamily="34" charset="0"/>
              <a:cs typeface="Arial" panose="020B0604020202020204" pitchFamily="34" charset="0"/>
            </a:endParaRPr>
          </a:p>
          <a:p>
            <a:pPr algn="ctr" defTabSz="457200"/>
            <a:r>
              <a:rPr lang="en-US" sz="2200" b="1" dirty="0" smtClean="0">
                <a:solidFill>
                  <a:srgbClr val="17375E"/>
                </a:solidFill>
                <a:latin typeface="Arial" panose="020B0604020202020204" pitchFamily="34" charset="0"/>
                <a:cs typeface="Arial" panose="020B0604020202020204" pitchFamily="34" charset="0"/>
              </a:rPr>
              <a:t>Presentations</a:t>
            </a:r>
            <a:r>
              <a:rPr lang="en-US" sz="2200" dirty="0" smtClean="0">
                <a:solidFill>
                  <a:srgbClr val="17375E"/>
                </a:solidFill>
                <a:latin typeface="Arial" panose="020B0604020202020204" pitchFamily="34" charset="0"/>
                <a:cs typeface="Arial" panose="020B0604020202020204" pitchFamily="34" charset="0"/>
              </a:rPr>
              <a:t> </a:t>
            </a:r>
            <a:r>
              <a:rPr lang="en-US" sz="2200" dirty="0">
                <a:solidFill>
                  <a:srgbClr val="17375E"/>
                </a:solidFill>
                <a:latin typeface="Arial" panose="020B0604020202020204" pitchFamily="34" charset="0"/>
                <a:cs typeface="Arial" panose="020B0604020202020204" pitchFamily="34" charset="0"/>
              </a:rPr>
              <a:t>all on </a:t>
            </a:r>
            <a:r>
              <a:rPr lang="en-US" sz="2200" dirty="0" smtClean="0">
                <a:solidFill>
                  <a:srgbClr val="17375E"/>
                </a:solidFill>
                <a:latin typeface="Arial" panose="020B0604020202020204" pitchFamily="34" charset="0"/>
                <a:cs typeface="Arial" panose="020B0604020202020204" pitchFamily="34" charset="0"/>
              </a:rPr>
              <a:t>line</a:t>
            </a:r>
          </a:p>
          <a:p>
            <a:pPr algn="ctr" defTabSz="457200"/>
            <a:endParaRPr lang="en-US" sz="2200" dirty="0">
              <a:solidFill>
                <a:srgbClr val="17375E"/>
              </a:solidFill>
              <a:latin typeface="Arial" panose="020B0604020202020204" pitchFamily="34" charset="0"/>
              <a:cs typeface="Arial" panose="020B0604020202020204" pitchFamily="34" charset="0"/>
            </a:endParaRPr>
          </a:p>
          <a:p>
            <a:pPr algn="ctr" defTabSz="457200"/>
            <a:r>
              <a:rPr lang="en-US" sz="2200" dirty="0" smtClean="0">
                <a:solidFill>
                  <a:srgbClr val="17375E"/>
                </a:solidFill>
                <a:latin typeface="Arial" panose="020B0604020202020204" pitchFamily="34" charset="0"/>
                <a:cs typeface="Arial" panose="020B0604020202020204" pitchFamily="34" charset="0"/>
              </a:rPr>
              <a:t>You are an </a:t>
            </a:r>
            <a:r>
              <a:rPr lang="en-US" sz="2200" b="1" dirty="0" smtClean="0">
                <a:solidFill>
                  <a:srgbClr val="17375E"/>
                </a:solidFill>
                <a:latin typeface="Arial" panose="020B0604020202020204" pitchFamily="34" charset="0"/>
                <a:cs typeface="Arial" panose="020B0604020202020204" pitchFamily="34" charset="0"/>
              </a:rPr>
              <a:t>agent for change</a:t>
            </a:r>
          </a:p>
          <a:p>
            <a:pPr algn="ctr" defTabSz="457200"/>
            <a:endParaRPr lang="en-US" sz="2200" dirty="0" smtClean="0">
              <a:solidFill>
                <a:srgbClr val="17375E"/>
              </a:solidFill>
              <a:latin typeface="Arial" panose="020B0604020202020204" pitchFamily="34" charset="0"/>
              <a:cs typeface="Arial" panose="020B0604020202020204" pitchFamily="34" charset="0"/>
            </a:endParaRPr>
          </a:p>
          <a:p>
            <a:pPr algn="ctr" defTabSz="457200"/>
            <a:r>
              <a:rPr lang="en-US" sz="2200" dirty="0" smtClean="0">
                <a:solidFill>
                  <a:srgbClr val="17375E"/>
                </a:solidFill>
                <a:latin typeface="Arial" panose="020B0604020202020204" pitchFamily="34" charset="0"/>
                <a:cs typeface="Arial" panose="020B0604020202020204" pitchFamily="34" charset="0"/>
              </a:rPr>
              <a:t>Join the </a:t>
            </a:r>
            <a:r>
              <a:rPr lang="en-US" sz="2200" b="1" dirty="0" smtClean="0">
                <a:solidFill>
                  <a:srgbClr val="17375E"/>
                </a:solidFill>
                <a:latin typeface="Arial" panose="020B0604020202020204" pitchFamily="34" charset="0"/>
                <a:cs typeface="Arial" panose="020B0604020202020204" pitchFamily="34" charset="0"/>
              </a:rPr>
              <a:t>community</a:t>
            </a:r>
            <a:r>
              <a:rPr lang="en-US" sz="2200" dirty="0" smtClean="0">
                <a:solidFill>
                  <a:srgbClr val="17375E"/>
                </a:solidFill>
                <a:latin typeface="Arial" panose="020B0604020202020204" pitchFamily="34" charset="0"/>
                <a:cs typeface="Arial" panose="020B0604020202020204" pitchFamily="34" charset="0"/>
              </a:rPr>
              <a:t> !</a:t>
            </a:r>
          </a:p>
          <a:p>
            <a:pPr algn="ctr" defTabSz="457200"/>
            <a:endParaRPr lang="en-US" sz="2400" dirty="0" smtClean="0">
              <a:solidFill>
                <a:srgbClr val="17375E"/>
              </a:solidFill>
              <a:latin typeface="Gill Sans"/>
              <a:cs typeface="Gill Sans"/>
            </a:endParaRPr>
          </a:p>
          <a:p>
            <a:pPr algn="ctr" defTabSz="457200"/>
            <a:endParaRPr lang="en-US" b="1" dirty="0" smtClean="0">
              <a:solidFill>
                <a:srgbClr val="00B050"/>
              </a:solidFill>
              <a:cs typeface="Arial" charset="0"/>
            </a:endParaRPr>
          </a:p>
          <a:p>
            <a:pPr algn="ctr" defTabSz="457200"/>
            <a:endParaRPr lang="en-US" b="1" dirty="0" smtClean="0">
              <a:solidFill>
                <a:srgbClr val="00B050"/>
              </a:solidFill>
              <a:cs typeface="Arial" charset="0"/>
            </a:endParaRPr>
          </a:p>
          <a:p>
            <a:pPr algn="ctr" defTabSz="457200"/>
            <a:r>
              <a:rPr lang="en-US" b="1" dirty="0" smtClean="0">
                <a:solidFill>
                  <a:srgbClr val="00B050"/>
                </a:solidFill>
                <a:cs typeface="Arial" charset="0"/>
              </a:rPr>
              <a:t> </a:t>
            </a:r>
            <a:endParaRPr lang="en-US" dirty="0">
              <a:solidFill>
                <a:prstClr val="black"/>
              </a:solidFill>
            </a:endParaRPr>
          </a:p>
        </p:txBody>
      </p:sp>
      <p:grpSp>
        <p:nvGrpSpPr>
          <p:cNvPr id="10" name="Group 9"/>
          <p:cNvGrpSpPr/>
          <p:nvPr/>
        </p:nvGrpSpPr>
        <p:grpSpPr>
          <a:xfrm>
            <a:off x="2131364" y="4005064"/>
            <a:ext cx="4881269" cy="2389638"/>
            <a:chOff x="2790191" y="2954259"/>
            <a:chExt cx="4881269" cy="23896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33282" b="64570"/>
            <a:stretch/>
          </p:blipFill>
          <p:spPr>
            <a:xfrm>
              <a:off x="2790191" y="2954259"/>
              <a:ext cx="4881269" cy="2389638"/>
            </a:xfrm>
            <a:prstGeom prst="rect">
              <a:avLst/>
            </a:prstGeom>
          </p:spPr>
        </p:pic>
        <p:pic>
          <p:nvPicPr>
            <p:cNvPr id="12" name="Picture 11"/>
            <p:cNvPicPr>
              <a:picLocks noChangeAspect="1"/>
            </p:cNvPicPr>
            <p:nvPr/>
          </p:nvPicPr>
          <p:blipFill rotWithShape="1">
            <a:blip r:embed="rId5"/>
            <a:srcRect l="12712" t="13652" r="50926" b="82712"/>
            <a:stretch/>
          </p:blipFill>
          <p:spPr>
            <a:xfrm>
              <a:off x="2790191" y="2992581"/>
              <a:ext cx="3800614" cy="213757"/>
            </a:xfrm>
            <a:prstGeom prst="rect">
              <a:avLst/>
            </a:prstGeom>
          </p:spPr>
        </p:pic>
      </p:grpSp>
    </p:spTree>
    <p:extLst>
      <p:ext uri="{BB962C8B-B14F-4D97-AF65-F5344CB8AC3E}">
        <p14:creationId xmlns:p14="http://schemas.microsoft.com/office/powerpoint/2010/main" val="18317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924" y="0"/>
            <a:ext cx="9188571" cy="6858000"/>
          </a:xfrm>
          <a:prstGeom prst="rect">
            <a:avLst/>
          </a:prstGeom>
        </p:spPr>
      </p:pic>
      <p:sp>
        <p:nvSpPr>
          <p:cNvPr id="2" name="Title 1"/>
          <p:cNvSpPr>
            <a:spLocks noGrp="1"/>
          </p:cNvSpPr>
          <p:nvPr>
            <p:ph type="title"/>
          </p:nvPr>
        </p:nvSpPr>
        <p:spPr>
          <a:xfrm>
            <a:off x="2987824" y="2070163"/>
            <a:ext cx="3672408" cy="1368152"/>
          </a:xfrm>
        </p:spPr>
        <p:txBody>
          <a:bodyPr/>
          <a:lstStyle/>
          <a:p>
            <a:pPr algn="ctr"/>
            <a:r>
              <a:rPr lang="en-US" b="1" dirty="0" smtClean="0">
                <a:solidFill>
                  <a:schemeClr val="bg1"/>
                </a:solidFill>
              </a:rPr>
              <a:t>Thank you!</a:t>
            </a:r>
            <a:endParaRPr lang="en-US" b="1" dirty="0">
              <a:solidFill>
                <a:schemeClr val="bg1"/>
              </a:solidFill>
            </a:endParaRPr>
          </a:p>
        </p:txBody>
      </p:sp>
    </p:spTree>
    <p:extLst>
      <p:ext uri="{BB962C8B-B14F-4D97-AF65-F5344CB8AC3E}">
        <p14:creationId xmlns:p14="http://schemas.microsoft.com/office/powerpoint/2010/main" val="360204929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lide0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988"/>
            <a:ext cx="9144000" cy="6858000"/>
          </a:xfrm>
          <a:prstGeom prst="rect">
            <a:avLst/>
          </a:prstGeom>
        </p:spPr>
      </p:pic>
      <p:sp>
        <p:nvSpPr>
          <p:cNvPr id="4" name="CasellaDiTesto 3"/>
          <p:cNvSpPr txBox="1"/>
          <p:nvPr/>
        </p:nvSpPr>
        <p:spPr>
          <a:xfrm>
            <a:off x="81952" y="5162230"/>
            <a:ext cx="2423100" cy="923330"/>
          </a:xfrm>
          <a:prstGeom prst="rect">
            <a:avLst/>
          </a:prstGeom>
          <a:noFill/>
        </p:spPr>
        <p:txBody>
          <a:bodyPr wrap="square" rtlCol="0">
            <a:spAutoFit/>
          </a:bodyPr>
          <a:lstStyle/>
          <a:p>
            <a:pPr algn="r"/>
            <a:r>
              <a:rPr lang="it-IT" b="1" dirty="0">
                <a:solidFill>
                  <a:srgbClr val="17375E"/>
                </a:solidFill>
                <a:latin typeface="Arial" panose="020B0604020202020204" pitchFamily="34" charset="0"/>
                <a:cs typeface="Arial" panose="020B0604020202020204" pitchFamily="34" charset="0"/>
              </a:rPr>
              <a:t>1992 </a:t>
            </a:r>
          </a:p>
          <a:p>
            <a:pPr algn="r"/>
            <a:r>
              <a:rPr lang="it-IT" b="1" dirty="0">
                <a:solidFill>
                  <a:srgbClr val="17375E"/>
                </a:solidFill>
                <a:latin typeface="Arial" panose="020B0604020202020204" pitchFamily="34" charset="0"/>
                <a:cs typeface="Arial" panose="020B0604020202020204" pitchFamily="34" charset="0"/>
              </a:rPr>
              <a:t>Rio Earth Summit </a:t>
            </a:r>
          </a:p>
          <a:p>
            <a:pPr algn="r"/>
            <a:r>
              <a:rPr lang="it-IT" b="1" dirty="0" err="1">
                <a:solidFill>
                  <a:srgbClr val="17375E"/>
                </a:solidFill>
                <a:latin typeface="Arial" panose="020B0604020202020204" pitchFamily="34" charset="0"/>
                <a:cs typeface="Arial" panose="020B0604020202020204" pitchFamily="34" charset="0"/>
              </a:rPr>
              <a:t>chapter</a:t>
            </a:r>
            <a:r>
              <a:rPr lang="it-IT" b="1" dirty="0">
                <a:solidFill>
                  <a:srgbClr val="17375E"/>
                </a:solidFill>
                <a:latin typeface="Arial" panose="020B0604020202020204" pitchFamily="34" charset="0"/>
                <a:cs typeface="Arial" panose="020B0604020202020204" pitchFamily="34" charset="0"/>
              </a:rPr>
              <a:t> 13</a:t>
            </a:r>
          </a:p>
        </p:txBody>
      </p:sp>
      <p:sp>
        <p:nvSpPr>
          <p:cNvPr id="7" name="CasellaDiTesto 6"/>
          <p:cNvSpPr txBox="1"/>
          <p:nvPr/>
        </p:nvSpPr>
        <p:spPr>
          <a:xfrm>
            <a:off x="180185" y="4216520"/>
            <a:ext cx="6083575" cy="369332"/>
          </a:xfrm>
          <a:prstGeom prst="rect">
            <a:avLst/>
          </a:prstGeom>
          <a:noFill/>
        </p:spPr>
        <p:txBody>
          <a:bodyPr wrap="square" rtlCol="0">
            <a:spAutoFit/>
          </a:bodyPr>
          <a:lstStyle/>
          <a:p>
            <a:r>
              <a:rPr lang="it-IT" b="1" dirty="0">
                <a:solidFill>
                  <a:srgbClr val="17375E"/>
                </a:solidFill>
                <a:latin typeface="Arial" panose="020B0604020202020204" pitchFamily="34" charset="0"/>
                <a:cs typeface="Arial" panose="020B0604020202020204" pitchFamily="34" charset="0"/>
              </a:rPr>
              <a:t>2002 WSSD – IYM – IMD - MP</a:t>
            </a:r>
            <a:r>
              <a:rPr lang="it-IT" dirty="0">
                <a:solidFill>
                  <a:srgbClr val="17375E"/>
                </a:solidFill>
                <a:latin typeface="Arial" panose="020B0604020202020204" pitchFamily="34" charset="0"/>
                <a:cs typeface="Arial" panose="020B0604020202020204" pitchFamily="34" charset="0"/>
              </a:rPr>
              <a:t> </a:t>
            </a:r>
          </a:p>
        </p:txBody>
      </p:sp>
      <p:sp>
        <p:nvSpPr>
          <p:cNvPr id="8" name="CasellaDiTesto 7"/>
          <p:cNvSpPr txBox="1"/>
          <p:nvPr/>
        </p:nvSpPr>
        <p:spPr>
          <a:xfrm>
            <a:off x="53660" y="3347654"/>
            <a:ext cx="4598391" cy="369332"/>
          </a:xfrm>
          <a:prstGeom prst="rect">
            <a:avLst/>
          </a:prstGeom>
          <a:noFill/>
        </p:spPr>
        <p:txBody>
          <a:bodyPr wrap="square" rtlCol="0">
            <a:spAutoFit/>
          </a:bodyPr>
          <a:lstStyle/>
          <a:p>
            <a:pPr algn="r"/>
            <a:r>
              <a:rPr lang="it-IT" b="1" dirty="0">
                <a:solidFill>
                  <a:srgbClr val="17375E"/>
                </a:solidFill>
                <a:latin typeface="Arial" panose="020B0604020202020204" pitchFamily="34" charset="0"/>
                <a:cs typeface="Arial" panose="020B0604020202020204" pitchFamily="34" charset="0"/>
              </a:rPr>
              <a:t>2012 Rio+20 </a:t>
            </a:r>
            <a:r>
              <a:rPr lang="it-IT" dirty="0">
                <a:solidFill>
                  <a:srgbClr val="17375E"/>
                </a:solidFill>
                <a:latin typeface="Arial" panose="020B0604020202020204" pitchFamily="34" charset="0"/>
                <a:cs typeface="Arial" panose="020B0604020202020204" pitchFamily="34" charset="0"/>
              </a:rPr>
              <a:t>– The Future </a:t>
            </a:r>
            <a:r>
              <a:rPr lang="it-IT" dirty="0" err="1">
                <a:solidFill>
                  <a:srgbClr val="17375E"/>
                </a:solidFill>
                <a:latin typeface="Arial" panose="020B0604020202020204" pitchFamily="34" charset="0"/>
                <a:cs typeface="Arial" panose="020B0604020202020204" pitchFamily="34" charset="0"/>
              </a:rPr>
              <a:t>We</a:t>
            </a:r>
            <a:r>
              <a:rPr lang="it-IT" dirty="0">
                <a:solidFill>
                  <a:srgbClr val="17375E"/>
                </a:solidFill>
                <a:latin typeface="Arial" panose="020B0604020202020204" pitchFamily="34" charset="0"/>
                <a:cs typeface="Arial" panose="020B0604020202020204" pitchFamily="34" charset="0"/>
              </a:rPr>
              <a:t> </a:t>
            </a:r>
            <a:r>
              <a:rPr lang="it-IT" dirty="0" err="1">
                <a:solidFill>
                  <a:srgbClr val="17375E"/>
                </a:solidFill>
                <a:latin typeface="Arial" panose="020B0604020202020204" pitchFamily="34" charset="0"/>
                <a:cs typeface="Arial" panose="020B0604020202020204" pitchFamily="34" charset="0"/>
              </a:rPr>
              <a:t>Want</a:t>
            </a:r>
            <a:endParaRPr lang="it-IT" dirty="0">
              <a:solidFill>
                <a:srgbClr val="17375E"/>
              </a:solidFill>
              <a:latin typeface="Arial" panose="020B0604020202020204" pitchFamily="34" charset="0"/>
              <a:cs typeface="Arial" panose="020B0604020202020204" pitchFamily="34" charset="0"/>
            </a:endParaRPr>
          </a:p>
        </p:txBody>
      </p:sp>
      <p:pic>
        <p:nvPicPr>
          <p:cNvPr id="9" name="Picture 7" descr="http://blog.edenprojects.org/wp-content/uploads/2012/06/earth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3950" y="4966836"/>
            <a:ext cx="991316" cy="760090"/>
          </a:xfrm>
          <a:prstGeom prst="rect">
            <a:avLst/>
          </a:prstGeom>
          <a:noFill/>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529" t="-9267" r="-2529" b="13576"/>
          <a:stretch/>
        </p:blipFill>
        <p:spPr>
          <a:xfrm>
            <a:off x="2464594" y="4668653"/>
            <a:ext cx="1878012" cy="22071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0961" y="3890511"/>
            <a:ext cx="1666875" cy="2152650"/>
          </a:xfrm>
          <a:prstGeom prst="rect">
            <a:avLst/>
          </a:prstGeom>
        </p:spPr>
      </p:pic>
      <p:pic>
        <p:nvPicPr>
          <p:cNvPr id="5" name="Picture 13" descr="http://www.uncsd2012.org/content/logos/Color%20Compact/English.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5711" y="3242374"/>
            <a:ext cx="1266908" cy="633454"/>
          </a:xfrm>
          <a:prstGeom prst="rect">
            <a:avLst/>
          </a:prstGeom>
          <a:noFill/>
        </p:spPr>
      </p:pic>
      <p:pic>
        <p:nvPicPr>
          <p:cNvPr id="13" name="Picture 9" descr="http://2.bp.blogspot.com/-XfVl46TZkiA/TmeZ63zO_1I/AAAAAAAAACI/yHKsn08-Yis/s1600/WSSD+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6361" y="4049081"/>
            <a:ext cx="863600" cy="788504"/>
          </a:xfrm>
          <a:prstGeom prst="rect">
            <a:avLst/>
          </a:prstGeom>
          <a:noFill/>
        </p:spPr>
      </p:pic>
      <p:pic>
        <p:nvPicPr>
          <p:cNvPr id="14" name="Picture 7" descr="http://blog.edenprojects.org/wp-content/uploads/2012/06/earth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385" y="5221600"/>
            <a:ext cx="991316" cy="760090"/>
          </a:xfrm>
          <a:prstGeom prst="rect">
            <a:avLst/>
          </a:prstGeom>
          <a:noFill/>
        </p:spPr>
      </p:pic>
      <p:pic>
        <p:nvPicPr>
          <p:cNvPr id="1026" name="Picture 2" descr="Image result for sdg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0151" y="1654154"/>
            <a:ext cx="1060952" cy="838180"/>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7"/>
          <p:cNvSpPr txBox="1"/>
          <p:nvPr/>
        </p:nvSpPr>
        <p:spPr>
          <a:xfrm>
            <a:off x="922778" y="1739566"/>
            <a:ext cx="4598391" cy="646331"/>
          </a:xfrm>
          <a:prstGeom prst="rect">
            <a:avLst/>
          </a:prstGeom>
          <a:noFill/>
        </p:spPr>
        <p:txBody>
          <a:bodyPr wrap="square" rtlCol="0">
            <a:spAutoFit/>
          </a:bodyPr>
          <a:lstStyle/>
          <a:p>
            <a:pPr algn="r"/>
            <a:r>
              <a:rPr lang="it-IT" b="1" dirty="0">
                <a:solidFill>
                  <a:srgbClr val="17375E"/>
                </a:solidFill>
                <a:latin typeface="Arial" panose="020B0604020202020204" pitchFamily="34" charset="0"/>
                <a:cs typeface="Arial" panose="020B0604020202020204" pitchFamily="34" charset="0"/>
              </a:rPr>
              <a:t>2015 </a:t>
            </a:r>
            <a:r>
              <a:rPr lang="it-IT" b="1" dirty="0" err="1">
                <a:solidFill>
                  <a:srgbClr val="17375E"/>
                </a:solidFill>
                <a:latin typeface="Arial" panose="020B0604020202020204" pitchFamily="34" charset="0"/>
                <a:cs typeface="Arial" panose="020B0604020202020204" pitchFamily="34" charset="0"/>
              </a:rPr>
              <a:t>Sustainable</a:t>
            </a:r>
            <a:r>
              <a:rPr lang="it-IT" b="1" dirty="0">
                <a:solidFill>
                  <a:srgbClr val="17375E"/>
                </a:solidFill>
                <a:latin typeface="Arial" panose="020B0604020202020204" pitchFamily="34" charset="0"/>
                <a:cs typeface="Arial" panose="020B0604020202020204" pitchFamily="34" charset="0"/>
              </a:rPr>
              <a:t> Development </a:t>
            </a:r>
            <a:r>
              <a:rPr lang="it-IT" b="1" dirty="0" err="1">
                <a:solidFill>
                  <a:srgbClr val="17375E"/>
                </a:solidFill>
                <a:latin typeface="Arial" panose="020B0604020202020204" pitchFamily="34" charset="0"/>
                <a:cs typeface="Arial" panose="020B0604020202020204" pitchFamily="34" charset="0"/>
              </a:rPr>
              <a:t>Goals</a:t>
            </a:r>
            <a:endParaRPr lang="it-IT" b="1" dirty="0">
              <a:solidFill>
                <a:srgbClr val="17375E"/>
              </a:solidFill>
              <a:latin typeface="Arial" panose="020B0604020202020204" pitchFamily="34" charset="0"/>
              <a:cs typeface="Arial" panose="020B0604020202020204" pitchFamily="34" charset="0"/>
            </a:endParaRPr>
          </a:p>
          <a:p>
            <a:pPr algn="r"/>
            <a:r>
              <a:rPr lang="it-IT" dirty="0">
                <a:solidFill>
                  <a:srgbClr val="17375E"/>
                </a:solidFill>
                <a:latin typeface="Arial" panose="020B0604020202020204" pitchFamily="34" charset="0"/>
                <a:cs typeface="Arial" panose="020B0604020202020204" pitchFamily="34" charset="0"/>
              </a:rPr>
              <a:t>Target 6.6, 15.1, 15.4, </a:t>
            </a:r>
            <a:r>
              <a:rPr lang="it-IT" dirty="0" err="1">
                <a:solidFill>
                  <a:srgbClr val="17375E"/>
                </a:solidFill>
                <a:latin typeface="Arial" panose="020B0604020202020204" pitchFamily="34" charset="0"/>
                <a:cs typeface="Arial" panose="020B0604020202020204" pitchFamily="34" charset="0"/>
              </a:rPr>
              <a:t>indicator</a:t>
            </a:r>
            <a:r>
              <a:rPr lang="it-IT" dirty="0">
                <a:solidFill>
                  <a:srgbClr val="17375E"/>
                </a:solidFill>
                <a:latin typeface="Arial" panose="020B0604020202020204" pitchFamily="34" charset="0"/>
                <a:cs typeface="Arial" panose="020B0604020202020204" pitchFamily="34" charset="0"/>
              </a:rPr>
              <a:t> 15.4.2</a:t>
            </a:r>
          </a:p>
        </p:txBody>
      </p:sp>
      <p:pic>
        <p:nvPicPr>
          <p:cNvPr id="15" name="Immagine 10" descr="logo_EN_1_.jpg"/>
          <p:cNvPicPr>
            <a:picLocks noChangeAspect="1"/>
          </p:cNvPicPr>
          <p:nvPr/>
        </p:nvPicPr>
        <p:blipFill rotWithShape="1">
          <a:blip r:embed="rId10" cstate="print">
            <a:extLst>
              <a:ext uri="{28A0092B-C50C-407E-A947-70E740481C1C}">
                <a14:useLocalDpi xmlns:a14="http://schemas.microsoft.com/office/drawing/2010/main" val="0"/>
              </a:ext>
            </a:extLst>
          </a:blip>
          <a:srcRect t="-2659"/>
          <a:stretch/>
        </p:blipFill>
        <p:spPr bwMode="auto">
          <a:xfrm>
            <a:off x="5885042" y="4470117"/>
            <a:ext cx="1096963" cy="779462"/>
          </a:xfrm>
          <a:prstGeom prst="rect">
            <a:avLst/>
          </a:prstGeom>
          <a:noFill/>
          <a:ln w="9525">
            <a:noFill/>
            <a:miter lim="800000"/>
            <a:headEnd/>
            <a:tailEnd/>
          </a:ln>
        </p:spPr>
      </p:pic>
      <p:pic>
        <p:nvPicPr>
          <p:cNvPr id="17" name="Immagine 13" descr="IYMlog-e.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85292" y="3747438"/>
            <a:ext cx="1109439" cy="722679"/>
          </a:xfrm>
          <a:prstGeom prst="rect">
            <a:avLst/>
          </a:prstGeom>
          <a:noFill/>
          <a:ln w="9525">
            <a:noFill/>
            <a:miter lim="800000"/>
            <a:headEnd/>
            <a:tailEnd/>
          </a:ln>
        </p:spPr>
      </p:pic>
      <p:pic>
        <p:nvPicPr>
          <p:cNvPr id="18" name="Picture 17"/>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83528" y="5280938"/>
            <a:ext cx="1241720" cy="637628"/>
          </a:xfrm>
          <a:prstGeom prst="rect">
            <a:avLst/>
          </a:prstGeom>
          <a:noFill/>
          <a:ln w="9525">
            <a:noFill/>
            <a:miter lim="800000"/>
            <a:headEnd/>
            <a:tailEnd/>
          </a:ln>
        </p:spPr>
      </p:pic>
      <p:sp>
        <p:nvSpPr>
          <p:cNvPr id="19" name="Title 1"/>
          <p:cNvSpPr txBox="1">
            <a:spLocks/>
          </p:cNvSpPr>
          <p:nvPr/>
        </p:nvSpPr>
        <p:spPr>
          <a:xfrm>
            <a:off x="117321" y="99237"/>
            <a:ext cx="8153400" cy="990600"/>
          </a:xfrm>
          <a:prstGeom prst="rect">
            <a:avLst/>
          </a:prstGeom>
        </p:spPr>
        <p:txBody>
          <a:bodyPr vert="horz" anchor="ctr">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en-GB" sz="2800" b="1" spc="100" dirty="0" smtClean="0">
                <a:solidFill>
                  <a:srgbClr val="FFFFFF"/>
                </a:solidFill>
                <a:latin typeface="+mn-lt"/>
                <a:ea typeface="+mn-ea"/>
                <a:cs typeface="Gill Sans Light"/>
              </a:rPr>
              <a:t>The Mountain agenda</a:t>
            </a:r>
            <a:endParaRPr lang="en-US" sz="2800" b="1" spc="100" dirty="0">
              <a:solidFill>
                <a:srgbClr val="FFFFFF"/>
              </a:solidFill>
              <a:latin typeface="+mn-lt"/>
              <a:ea typeface="+mn-ea"/>
              <a:cs typeface="Gill Sans Light"/>
            </a:endParaRPr>
          </a:p>
        </p:txBody>
      </p:sp>
    </p:spTree>
    <p:extLst>
      <p:ext uri="{BB962C8B-B14F-4D97-AF65-F5344CB8AC3E}">
        <p14:creationId xmlns:p14="http://schemas.microsoft.com/office/powerpoint/2010/main" val="700481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5"/>
          <p:cNvSpPr/>
          <p:nvPr/>
        </p:nvSpPr>
        <p:spPr>
          <a:xfrm>
            <a:off x="-31846" y="326545"/>
            <a:ext cx="9144000" cy="1200329"/>
          </a:xfrm>
          <a:prstGeom prst="rect">
            <a:avLst/>
          </a:prstGeom>
        </p:spPr>
        <p:txBody>
          <a:bodyPr vert="horz" anchor="ctr">
            <a:normAutofit/>
          </a:bodyPr>
          <a:lstStyle/>
          <a:p>
            <a:pPr algn="ctr">
              <a:spcBef>
                <a:spcPct val="0"/>
              </a:spcBef>
            </a:pPr>
            <a:r>
              <a:rPr lang="en-US" sz="2800" b="1" cap="all" spc="100" dirty="0" smtClean="0">
                <a:solidFill>
                  <a:srgbClr val="FFFFFF"/>
                </a:solidFill>
                <a:cs typeface="Gill Sans Light"/>
              </a:rPr>
              <a:t>Mountains are under pressure</a:t>
            </a:r>
            <a:endParaRPr lang="en-US" sz="2800" b="1" cap="all" spc="100" dirty="0">
              <a:solidFill>
                <a:srgbClr val="FFFFFF"/>
              </a:solidFill>
              <a:cs typeface="Gill Sans Light"/>
            </a:endParaRPr>
          </a:p>
          <a:p>
            <a:pPr algn="ctr">
              <a:spcBef>
                <a:spcPct val="0"/>
              </a:spcBef>
            </a:pPr>
            <a:endParaRPr lang="en-US" sz="2400" b="1" cap="all" spc="100" dirty="0">
              <a:solidFill>
                <a:srgbClr val="FFFFFF"/>
              </a:solidFill>
              <a:cs typeface="Gill Sans Light"/>
            </a:endParaRPr>
          </a:p>
          <a:p>
            <a:pPr algn="ctr">
              <a:spcBef>
                <a:spcPct val="0"/>
              </a:spcBef>
            </a:pPr>
            <a:endParaRPr lang="it-IT" sz="2400" b="1" cap="all" spc="100" dirty="0">
              <a:solidFill>
                <a:srgbClr val="FFFFFF"/>
              </a:solidFill>
              <a:cs typeface="Gill Sans Light"/>
            </a:endParaRPr>
          </a:p>
        </p:txBody>
      </p:sp>
      <p:sp>
        <p:nvSpPr>
          <p:cNvPr id="10" name="Rectangle 9"/>
          <p:cNvSpPr/>
          <p:nvPr/>
        </p:nvSpPr>
        <p:spPr>
          <a:xfrm>
            <a:off x="172220" y="1628800"/>
            <a:ext cx="8784084" cy="3170099"/>
          </a:xfrm>
          <a:prstGeom prst="rect">
            <a:avLst/>
          </a:prstGeom>
        </p:spPr>
        <p:txBody>
          <a:bodyPr wrap="square">
            <a:spAutoFit/>
          </a:bodyPr>
          <a:lstStyle/>
          <a:p>
            <a:pPr marR="0" lvl="0" defTabSz="914400" eaLnBrk="1" fontAlgn="auto" latinLnBrk="0" hangingPunct="1">
              <a:spcBef>
                <a:spcPts val="0"/>
              </a:spcBef>
              <a:spcAft>
                <a:spcPts val="0"/>
              </a:spcAft>
              <a:buClr>
                <a:srgbClr val="C00000"/>
              </a:buClr>
              <a:buSzPct val="60000"/>
              <a:tabLst/>
              <a:defRPr/>
            </a:pPr>
            <a:r>
              <a:rPr lang="en-US" sz="2400" kern="0" dirty="0" smtClean="0">
                <a:solidFill>
                  <a:prstClr val="black"/>
                </a:solidFill>
              </a:rPr>
              <a:t>	</a:t>
            </a:r>
            <a:r>
              <a:rPr lang="en-US" sz="2200" kern="0" dirty="0" smtClean="0">
                <a:solidFill>
                  <a:prstClr val="black"/>
                </a:solidFill>
                <a:latin typeface="Arial" panose="020B0604020202020204" pitchFamily="34" charset="0"/>
                <a:cs typeface="Arial" panose="020B0604020202020204" pitchFamily="34" charset="0"/>
              </a:rPr>
              <a:t>Mountains are under pressure for climate changes, hunger, 	poverty, migration, </a:t>
            </a:r>
            <a:r>
              <a:rPr lang="en-US" sz="2200" kern="0" dirty="0" err="1" smtClean="0">
                <a:solidFill>
                  <a:prstClr val="black"/>
                </a:solidFill>
                <a:latin typeface="Arial" panose="020B0604020202020204" pitchFamily="34" charset="0"/>
                <a:cs typeface="Arial" panose="020B0604020202020204" pitchFamily="34" charset="0"/>
              </a:rPr>
              <a:t>etc</a:t>
            </a:r>
            <a:endParaRPr lang="en-US" sz="2200" kern="0" dirty="0" smtClean="0">
              <a:solidFill>
                <a:prstClr val="black"/>
              </a:solidFill>
              <a:latin typeface="Arial" panose="020B0604020202020204" pitchFamily="34" charset="0"/>
              <a:cs typeface="Arial" panose="020B0604020202020204" pitchFamily="34" charset="0"/>
            </a:endParaRPr>
          </a:p>
          <a:p>
            <a:pPr marR="0" lvl="0" defTabSz="914400" eaLnBrk="1" fontAlgn="auto" latinLnBrk="0" hangingPunct="1">
              <a:spcBef>
                <a:spcPts val="0"/>
              </a:spcBef>
              <a:spcAft>
                <a:spcPts val="0"/>
              </a:spcAft>
              <a:buClr>
                <a:srgbClr val="C00000"/>
              </a:buClr>
              <a:buSzPct val="60000"/>
              <a:tabLst/>
              <a:defRPr/>
            </a:pPr>
            <a:endParaRPr kumimoji="0" lang="en-US" sz="2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R="0" lvl="0" defTabSz="914400" eaLnBrk="1" fontAlgn="auto" latinLnBrk="0" hangingPunct="1">
              <a:spcBef>
                <a:spcPts val="0"/>
              </a:spcBef>
              <a:spcAft>
                <a:spcPts val="0"/>
              </a:spcAft>
              <a:buClr>
                <a:srgbClr val="C00000"/>
              </a:buClr>
              <a:buSzPct val="60000"/>
              <a:tabLst/>
              <a:defRPr/>
            </a:pPr>
            <a:r>
              <a:rPr kumimoji="0" lang="en-US" sz="2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Mountain people</a:t>
            </a:r>
            <a:r>
              <a:rPr lang="en-US" sz="2200" kern="0" dirty="0" smtClean="0">
                <a:solidFill>
                  <a:prstClr val="black"/>
                </a:solidFill>
                <a:latin typeface="Arial" panose="020B0604020202020204" pitchFamily="34" charset="0"/>
                <a:cs typeface="Arial" panose="020B0604020202020204" pitchFamily="34" charset="0"/>
              </a:rPr>
              <a:t>s are among the poorest and most 	malnourished in the world </a:t>
            </a:r>
          </a:p>
          <a:p>
            <a:pPr marR="0" lvl="0" defTabSz="914400" eaLnBrk="1" fontAlgn="auto" latinLnBrk="0" hangingPunct="1">
              <a:spcBef>
                <a:spcPts val="0"/>
              </a:spcBef>
              <a:spcAft>
                <a:spcPts val="0"/>
              </a:spcAft>
              <a:buClr>
                <a:srgbClr val="C00000"/>
              </a:buClr>
              <a:buSzPct val="60000"/>
              <a:tabLst/>
              <a:defRPr/>
            </a:pPr>
            <a:endParaRPr kumimoji="0" lang="en-US" sz="2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R="0" lvl="0" defTabSz="914400" eaLnBrk="1" fontAlgn="auto" latinLnBrk="0" hangingPunct="1">
              <a:spcBef>
                <a:spcPts val="0"/>
              </a:spcBef>
              <a:spcAft>
                <a:spcPts val="0"/>
              </a:spcAft>
              <a:buClr>
                <a:srgbClr val="C00000"/>
              </a:buClr>
              <a:buSzPct val="60000"/>
              <a:tabLst/>
              <a:defRPr/>
            </a:pPr>
            <a:r>
              <a:rPr kumimoji="0" lang="en-US" sz="2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In developing countries,</a:t>
            </a:r>
            <a:r>
              <a:rPr kumimoji="0" lang="en-US" sz="2200" b="0" i="0"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 great majority lives below the 	poverty line and </a:t>
            </a:r>
            <a:r>
              <a:rPr kumimoji="0" lang="en-US" sz="22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1 in 3 people faces food</a:t>
            </a:r>
            <a:r>
              <a:rPr kumimoji="0" lang="en-US" sz="2200" b="1" i="0"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insecurity </a:t>
            </a:r>
            <a:r>
              <a:rPr kumimoji="0" lang="en-US" sz="22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 rural 	areas 1 in 2)</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4092"/>
          <a:stretch/>
        </p:blipFill>
        <p:spPr>
          <a:xfrm>
            <a:off x="217569" y="4689125"/>
            <a:ext cx="4418552" cy="1659787"/>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36121" y="4985618"/>
            <a:ext cx="2018414" cy="10668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62665" y="4689125"/>
            <a:ext cx="1638001" cy="2324124"/>
          </a:xfrm>
          <a:prstGeom prst="rect">
            <a:avLst/>
          </a:prstGeom>
        </p:spPr>
      </p:pic>
      <p:sp>
        <p:nvSpPr>
          <p:cNvPr id="7" name="Notched Right Arrow 6"/>
          <p:cNvSpPr/>
          <p:nvPr/>
        </p:nvSpPr>
        <p:spPr>
          <a:xfrm>
            <a:off x="217569" y="1700808"/>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schemeClr val="dk1"/>
              </a:solidFill>
            </a:endParaRPr>
          </a:p>
        </p:txBody>
      </p:sp>
      <p:sp>
        <p:nvSpPr>
          <p:cNvPr id="8" name="Notched Right Arrow 7"/>
          <p:cNvSpPr/>
          <p:nvPr/>
        </p:nvSpPr>
        <p:spPr>
          <a:xfrm>
            <a:off x="195699" y="2780928"/>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schemeClr val="dk1"/>
              </a:solidFill>
            </a:endParaRPr>
          </a:p>
        </p:txBody>
      </p:sp>
      <p:sp>
        <p:nvSpPr>
          <p:cNvPr id="14" name="Notched Right Arrow 13"/>
          <p:cNvSpPr/>
          <p:nvPr/>
        </p:nvSpPr>
        <p:spPr>
          <a:xfrm>
            <a:off x="219651" y="3861048"/>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schemeClr val="dk1"/>
              </a:solidFill>
            </a:endParaRPr>
          </a:p>
        </p:txBody>
      </p:sp>
    </p:spTree>
    <p:extLst>
      <p:ext uri="{BB962C8B-B14F-4D97-AF65-F5344CB8AC3E}">
        <p14:creationId xmlns:p14="http://schemas.microsoft.com/office/powerpoint/2010/main" val="148396998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41955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23628" y="161414"/>
            <a:ext cx="6696744" cy="954107"/>
          </a:xfrm>
          <a:solidFill>
            <a:schemeClr val="bg1"/>
          </a:solidFill>
          <a:ln>
            <a:solidFill>
              <a:schemeClr val="bg1"/>
            </a:solidFill>
          </a:ln>
        </p:spPr>
        <p:txBody>
          <a:bodyPr wrap="square">
            <a:spAutoFit/>
          </a:bodyPr>
          <a:lstStyle/>
          <a:p>
            <a:pPr algn="ctr"/>
            <a:r>
              <a:rPr lang="en-US" sz="2800" b="1" dirty="0" smtClean="0">
                <a:solidFill>
                  <a:schemeClr val="accent1">
                    <a:lumMod val="50000"/>
                  </a:schemeClr>
                </a:solidFill>
                <a:latin typeface="Tw Cen MT (Body)"/>
                <a:ea typeface="+mn-ea"/>
                <a:cs typeface="+mn-cs"/>
              </a:rPr>
              <a:t>Mountains under pressure</a:t>
            </a:r>
            <a:br>
              <a:rPr lang="en-US" sz="2800" b="1" dirty="0" smtClean="0">
                <a:solidFill>
                  <a:schemeClr val="accent1">
                    <a:lumMod val="50000"/>
                  </a:schemeClr>
                </a:solidFill>
                <a:latin typeface="Tw Cen MT (Body)"/>
                <a:ea typeface="+mn-ea"/>
                <a:cs typeface="+mn-cs"/>
              </a:rPr>
            </a:br>
            <a:r>
              <a:rPr lang="en-US" sz="2800" dirty="0" smtClean="0">
                <a:solidFill>
                  <a:schemeClr val="accent1">
                    <a:lumMod val="50000"/>
                  </a:schemeClr>
                </a:solidFill>
                <a:latin typeface="Tw Cen MT (Body)"/>
                <a:ea typeface="+mn-ea"/>
                <a:cs typeface="+mn-cs"/>
              </a:rPr>
              <a:t>climate, hunger, migration</a:t>
            </a:r>
            <a:endParaRPr lang="en-GB" sz="2800" dirty="0">
              <a:solidFill>
                <a:schemeClr val="accent1">
                  <a:lumMod val="50000"/>
                </a:schemeClr>
              </a:solidFill>
              <a:latin typeface="Tw Cen MT (Body)"/>
              <a:ea typeface="+mn-ea"/>
              <a:cs typeface="+mn-cs"/>
            </a:endParaRPr>
          </a:p>
        </p:txBody>
      </p:sp>
      <p:sp>
        <p:nvSpPr>
          <p:cNvPr id="13" name="Rectangle 12"/>
          <p:cNvSpPr/>
          <p:nvPr/>
        </p:nvSpPr>
        <p:spPr>
          <a:xfrm>
            <a:off x="475012" y="1390142"/>
            <a:ext cx="4901608" cy="937423"/>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Arial" panose="020B0604020202020204" pitchFamily="34" charset="0"/>
                <a:cs typeface="Arial" panose="020B0604020202020204" pitchFamily="34" charset="0"/>
              </a:rPr>
              <a:t>One of every two people </a:t>
            </a:r>
            <a:r>
              <a:rPr lang="en-GB" dirty="0">
                <a:solidFill>
                  <a:prstClr val="white"/>
                </a:solidFill>
                <a:latin typeface="Arial" panose="020B0604020202020204" pitchFamily="34" charset="0"/>
                <a:cs typeface="Arial" panose="020B0604020202020204" pitchFamily="34" charset="0"/>
              </a:rPr>
              <a:t>on the planet depends on mountain ecosystem </a:t>
            </a:r>
            <a:r>
              <a:rPr lang="en-GB" dirty="0" smtClean="0">
                <a:solidFill>
                  <a:prstClr val="white"/>
                </a:solidFill>
                <a:latin typeface="Arial" panose="020B0604020202020204" pitchFamily="34" charset="0"/>
                <a:cs typeface="Arial" panose="020B0604020202020204" pitchFamily="34" charset="0"/>
              </a:rPr>
              <a:t>services</a:t>
            </a:r>
            <a:endParaRPr lang="en-GB" dirty="0">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5660945" y="1411456"/>
            <a:ext cx="2610407" cy="937424"/>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Arial" panose="020B0604020202020204" pitchFamily="34" charset="0"/>
                <a:cs typeface="Arial" panose="020B0604020202020204" pitchFamily="34" charset="0"/>
              </a:rPr>
              <a:t>60-80% of all water </a:t>
            </a:r>
            <a:r>
              <a:rPr lang="en-US" dirty="0">
                <a:solidFill>
                  <a:prstClr val="white"/>
                </a:solidFill>
                <a:latin typeface="Arial" panose="020B0604020202020204" pitchFamily="34" charset="0"/>
                <a:cs typeface="Arial" panose="020B0604020202020204" pitchFamily="34" charset="0"/>
              </a:rPr>
              <a:t>comes from mountains</a:t>
            </a:r>
          </a:p>
        </p:txBody>
      </p:sp>
      <p:sp>
        <p:nvSpPr>
          <p:cNvPr id="16" name="Rectangle 15"/>
          <p:cNvSpPr/>
          <p:nvPr/>
        </p:nvSpPr>
        <p:spPr>
          <a:xfrm>
            <a:off x="459032" y="2635234"/>
            <a:ext cx="7812320" cy="433726"/>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Arial" panose="020B0604020202020204" pitchFamily="34" charset="0"/>
                <a:cs typeface="Arial" panose="020B0604020202020204" pitchFamily="34" charset="0"/>
              </a:rPr>
              <a:t>Hunger</a:t>
            </a:r>
            <a:r>
              <a:rPr lang="en-GB" dirty="0">
                <a:solidFill>
                  <a:prstClr val="white"/>
                </a:solidFill>
                <a:latin typeface="Arial" panose="020B0604020202020204" pitchFamily="34" charset="0"/>
                <a:cs typeface="Arial" panose="020B0604020202020204" pitchFamily="34" charset="0"/>
              </a:rPr>
              <a:t> among mountain populations increased by 30% in 12 years</a:t>
            </a:r>
          </a:p>
        </p:txBody>
      </p:sp>
      <p:sp>
        <p:nvSpPr>
          <p:cNvPr id="20" name="Rectangle 19"/>
          <p:cNvSpPr/>
          <p:nvPr/>
        </p:nvSpPr>
        <p:spPr>
          <a:xfrm>
            <a:off x="475012" y="5331162"/>
            <a:ext cx="7788417" cy="985391"/>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Arial" panose="020B0604020202020204" pitchFamily="34" charset="0"/>
                <a:cs typeface="Arial" panose="020B0604020202020204" pitchFamily="34" charset="0"/>
              </a:rPr>
              <a:t>Climate </a:t>
            </a:r>
            <a:r>
              <a:rPr lang="en-GB" b="1" dirty="0" smtClean="0">
                <a:solidFill>
                  <a:prstClr val="white"/>
                </a:solidFill>
                <a:latin typeface="Arial" panose="020B0604020202020204" pitchFamily="34" charset="0"/>
                <a:cs typeface="Arial" panose="020B0604020202020204" pitchFamily="34" charset="0"/>
              </a:rPr>
              <a:t>change, land degradation and natural disasters </a:t>
            </a:r>
          </a:p>
          <a:p>
            <a:pPr algn="ctr"/>
            <a:r>
              <a:rPr lang="en-GB" dirty="0" smtClean="0">
                <a:solidFill>
                  <a:prstClr val="white"/>
                </a:solidFill>
                <a:latin typeface="Arial" panose="020B0604020202020204" pitchFamily="34" charset="0"/>
                <a:cs typeface="Arial" panose="020B0604020202020204" pitchFamily="34" charset="0"/>
              </a:rPr>
              <a:t>put </a:t>
            </a:r>
            <a:r>
              <a:rPr lang="en-GB" dirty="0">
                <a:solidFill>
                  <a:prstClr val="white"/>
                </a:solidFill>
                <a:latin typeface="Arial" panose="020B0604020202020204" pitchFamily="34" charset="0"/>
                <a:cs typeface="Arial" panose="020B0604020202020204" pitchFamily="34" charset="0"/>
              </a:rPr>
              <a:t>natural resources and communities under increasing pressure, pushing people to migrate</a:t>
            </a:r>
          </a:p>
        </p:txBody>
      </p:sp>
      <p:grpSp>
        <p:nvGrpSpPr>
          <p:cNvPr id="24" name="Group 23"/>
          <p:cNvGrpSpPr/>
          <p:nvPr/>
        </p:nvGrpSpPr>
        <p:grpSpPr>
          <a:xfrm>
            <a:off x="2191204" y="3288505"/>
            <a:ext cx="4750169" cy="1823112"/>
            <a:chOff x="745696" y="3634554"/>
            <a:chExt cx="5015623" cy="1908818"/>
          </a:xfrm>
        </p:grpSpPr>
        <p:sp>
          <p:nvSpPr>
            <p:cNvPr id="25" name="Rectangle 24"/>
            <p:cNvSpPr/>
            <p:nvPr/>
          </p:nvSpPr>
          <p:spPr>
            <a:xfrm>
              <a:off x="745696" y="3634554"/>
              <a:ext cx="5015623" cy="1908818"/>
            </a:xfrm>
            <a:prstGeom prst="rect">
              <a:avLst/>
            </a:prstGeom>
            <a:solidFill>
              <a:srgbClr val="FFFFFF"/>
            </a:solidFill>
            <a:ln>
              <a:noFill/>
            </a:ln>
            <a:effectLst>
              <a:outerShdw blurRad="1524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43022"/>
                </a:solidFill>
                <a:latin typeface="Regular"/>
                <a:cs typeface="Regular"/>
              </a:endParaRPr>
            </a:p>
          </p:txBody>
        </p:sp>
        <p:grpSp>
          <p:nvGrpSpPr>
            <p:cNvPr id="26" name="Group 25"/>
            <p:cNvGrpSpPr/>
            <p:nvPr/>
          </p:nvGrpSpPr>
          <p:grpSpPr>
            <a:xfrm>
              <a:off x="841766" y="3664021"/>
              <a:ext cx="4823481" cy="1792217"/>
              <a:chOff x="4063195" y="3558437"/>
              <a:chExt cx="4931343" cy="1832295"/>
            </a:xfrm>
          </p:grpSpPr>
          <p:pic>
            <p:nvPicPr>
              <p:cNvPr id="27" name="Picture 26"/>
              <p:cNvPicPr>
                <a:picLocks noChangeAspect="1"/>
              </p:cNvPicPr>
              <p:nvPr/>
            </p:nvPicPr>
            <p:blipFill>
              <a:blip r:embed="rId3"/>
              <a:stretch>
                <a:fillRect/>
              </a:stretch>
            </p:blipFill>
            <p:spPr>
              <a:xfrm>
                <a:off x="4063195" y="4103148"/>
                <a:ext cx="3529758" cy="1287584"/>
              </a:xfrm>
              <a:prstGeom prst="rect">
                <a:avLst/>
              </a:prstGeom>
            </p:spPr>
          </p:pic>
          <p:grpSp>
            <p:nvGrpSpPr>
              <p:cNvPr id="28" name="Group 27"/>
              <p:cNvGrpSpPr>
                <a:grpSpLocks noChangeAspect="1"/>
              </p:cNvGrpSpPr>
              <p:nvPr/>
            </p:nvGrpSpPr>
            <p:grpSpPr>
              <a:xfrm>
                <a:off x="7592953" y="4103147"/>
                <a:ext cx="1371254" cy="1287585"/>
                <a:chOff x="6269961" y="2604612"/>
                <a:chExt cx="1986210" cy="1784188"/>
              </a:xfrm>
            </p:grpSpPr>
            <p:sp>
              <p:nvSpPr>
                <p:cNvPr id="30" name="Rectangle 29"/>
                <p:cNvSpPr/>
                <p:nvPr/>
              </p:nvSpPr>
              <p:spPr>
                <a:xfrm>
                  <a:off x="6269961" y="3612722"/>
                  <a:ext cx="1985287" cy="776078"/>
                </a:xfrm>
                <a:prstGeom prst="rect">
                  <a:avLst/>
                </a:prstGeom>
                <a:solidFill>
                  <a:srgbClr val="B6971E"/>
                </a:solidFill>
              </p:spPr>
              <p:txBody>
                <a:bodyPr wrap="square">
                  <a:spAutoFit/>
                </a:bodyPr>
                <a:lstStyle/>
                <a:p>
                  <a:pPr algn="ctr"/>
                  <a:r>
                    <a:rPr lang="en-US" sz="1400" dirty="0">
                      <a:solidFill>
                        <a:srgbClr val="F3EFD6"/>
                      </a:solidFill>
                      <a:latin typeface="Arial" panose="020B0604020202020204" pitchFamily="34" charset="0"/>
                      <a:cs typeface="Arial" panose="020B0604020202020204" pitchFamily="34" charset="0"/>
                    </a:rPr>
                    <a:t>in rural areas:</a:t>
                  </a:r>
                </a:p>
                <a:p>
                  <a:pPr algn="ctr"/>
                  <a:r>
                    <a:rPr lang="en-US" sz="1400" b="1" dirty="0">
                      <a:solidFill>
                        <a:srgbClr val="1D1D1B"/>
                      </a:solidFill>
                      <a:latin typeface="Arial" panose="020B0604020202020204" pitchFamily="34" charset="0"/>
                      <a:cs typeface="Arial" panose="020B0604020202020204" pitchFamily="34" charset="0"/>
                    </a:rPr>
                    <a:t>1 in </a:t>
                  </a:r>
                  <a:r>
                    <a:rPr lang="en-US" sz="1400" b="1" dirty="0" smtClean="0">
                      <a:solidFill>
                        <a:srgbClr val="1D1D1B"/>
                      </a:solidFill>
                      <a:latin typeface="Arial" panose="020B0604020202020204" pitchFamily="34" charset="0"/>
                      <a:cs typeface="Arial" panose="020B0604020202020204" pitchFamily="34" charset="0"/>
                    </a:rPr>
                    <a:t>2</a:t>
                  </a:r>
                  <a:endParaRPr lang="en-US" sz="400" b="1" dirty="0" smtClean="0">
                    <a:solidFill>
                      <a:srgbClr val="1D1D1B"/>
                    </a:solidFill>
                    <a:latin typeface="Arial" panose="020B0604020202020204" pitchFamily="34" charset="0"/>
                    <a:cs typeface="Arial" panose="020B0604020202020204" pitchFamily="34" charset="0"/>
                  </a:endParaRPr>
                </a:p>
              </p:txBody>
            </p:sp>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1606" b="67175" l="1328" r="39375">
                              <a14:foregroundMark x1="16563" y1="39126" x2="16563" y2="39126"/>
                              <a14:foregroundMark x1="21563" y1="39837" x2="21563" y2="39837"/>
                              <a14:foregroundMark x1="26641" y1="65650" x2="26641" y2="65650"/>
                              <a14:foregroundMark x1="6953" y1="54675" x2="6953" y2="54675"/>
                              <a14:foregroundMark x1="6250" y1="51016" x2="6250" y2="51016"/>
                              <a14:foregroundMark x1="6250" y1="54675" x2="6250" y2="54675"/>
                              <a14:foregroundMark x1="5469" y1="56402" x2="5469" y2="56402"/>
                              <a14:foregroundMark x1="3672" y1="57012" x2="3672" y2="57012"/>
                              <a14:foregroundMark x1="1406" y1="60264" x2="1406" y2="60264"/>
                              <a14:foregroundMark x1="8984" y1="47967" x2="8984" y2="47967"/>
                              <a14:foregroundMark x1="9531" y1="33638" x2="9531" y2="33638"/>
                              <a14:foregroundMark x1="7969" y1="47358" x2="7969" y2="47358"/>
                              <a14:foregroundMark x1="6641" y1="31606" x2="6641" y2="31606"/>
                              <a14:foregroundMark x1="23125" y1="63923" x2="23125" y2="63923"/>
                              <a14:foregroundMark x1="6328" y1="53049" x2="6328" y2="53049"/>
                              <a14:foregroundMark x1="6953" y1="58841" x2="6953" y2="58841"/>
                              <a14:foregroundMark x1="20703" y1="47154" x2="20703" y2="47154"/>
                              <a14:foregroundMark x1="19531" y1="47459" x2="19531" y2="47459"/>
                              <a14:backgroundMark x1="35938" y1="45020" x2="35938" y2="45020"/>
                              <a14:backgroundMark x1="31797" y1="44715" x2="31797" y2="44715"/>
                              <a14:backgroundMark x1="31641" y1="41972" x2="38906" y2="60061"/>
                              <a14:backgroundMark x1="27109" y1="33028" x2="37969" y2="68191"/>
                            </a14:backgroundRemoval>
                          </a14:imgEffect>
                        </a14:imgLayer>
                      </a14:imgProps>
                    </a:ext>
                  </a:extLst>
                </a:blip>
                <a:srcRect l="13948" t="43507" r="75645" b="49622"/>
                <a:stretch/>
              </p:blipFill>
              <p:spPr>
                <a:xfrm>
                  <a:off x="6269961" y="2604612"/>
                  <a:ext cx="1986210" cy="1008111"/>
                </a:xfrm>
                <a:prstGeom prst="rect">
                  <a:avLst/>
                </a:prstGeom>
              </p:spPr>
            </p:pic>
          </p:grpSp>
          <p:sp>
            <p:nvSpPr>
              <p:cNvPr id="29" name="Rectangle 28"/>
              <p:cNvSpPr/>
              <p:nvPr/>
            </p:nvSpPr>
            <p:spPr>
              <a:xfrm>
                <a:off x="4063195" y="3558437"/>
                <a:ext cx="4931343" cy="503861"/>
              </a:xfrm>
              <a:prstGeom prst="rect">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3EFD6"/>
                    </a:solidFill>
                    <a:latin typeface="Arial" panose="020B0604020202020204" pitchFamily="34" charset="0"/>
                    <a:cs typeface="Arial" panose="020B0604020202020204" pitchFamily="34" charset="0"/>
                  </a:rPr>
                  <a:t>Mountain population ≈ 1,000,000,000</a:t>
                </a:r>
              </a:p>
            </p:txBody>
          </p:sp>
        </p:grpSp>
      </p:grpSp>
      <p:sp>
        <p:nvSpPr>
          <p:cNvPr id="34" name="Shape 10"/>
          <p:cNvSpPr/>
          <p:nvPr/>
        </p:nvSpPr>
        <p:spPr>
          <a:xfrm>
            <a:off x="1092289" y="80752"/>
            <a:ext cx="6948000" cy="1116000"/>
          </a:xfrm>
          <a:prstGeom prst="rect">
            <a:avLst/>
          </a:prstGeom>
          <a:noFill/>
          <a:ln w="9525" cap="flat" cmpd="sng">
            <a:solidFill>
              <a:srgbClr val="FFFFFF"/>
            </a:solidFill>
            <a:prstDash val="solid"/>
            <a:miter/>
            <a:headEnd type="none" w="med" len="med"/>
            <a:tailEnd type="none" w="med" len="med"/>
          </a:ln>
        </p:spPr>
        <p:txBody>
          <a:bodyPr lIns="91421" tIns="91421" rIns="91421" bIns="91421" anchor="ctr" anchorCtr="0">
            <a:noAutofit/>
          </a:bodyPr>
          <a:lstStyle/>
          <a:p>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04917507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6" descr="cid:image006.png@01D2A8A9.1F2D5650">
            <a:extLst>
              <a:ext uri="{FF2B5EF4-FFF2-40B4-BE49-F238E27FC236}">
                <a16:creationId xmlns:a16="http://schemas.microsoft.com/office/drawing/2014/main" xmlns="" id="{177AC073-3792-44B1-8AB9-195EFCCAF8E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5608634" y="4675906"/>
            <a:ext cx="1364576" cy="559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xmlns="" id="{1A882A9F-F4E9-4E23-8F0B-20B5DF42EA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14509" y="4248203"/>
            <a:ext cx="1586591" cy="1417653"/>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4" name="Rectangle 23">
            <a:extLst>
              <a:ext uri="{FF2B5EF4-FFF2-40B4-BE49-F238E27FC236}">
                <a16:creationId xmlns:a16="http://schemas.microsoft.com/office/drawing/2014/main" xmlns="" id="{FBE9F90C-C163-435B-9A68-D15C92D1CF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2900" y="4248202"/>
            <a:ext cx="5024435" cy="1408358"/>
          </a:xfrm>
          <a:prstGeom prst="rect">
            <a:avLst/>
          </a:prstGeom>
          <a:solidFill>
            <a:schemeClr val="accent3">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26" name="Rectangle 25">
            <a:extLst>
              <a:ext uri="{FF2B5EF4-FFF2-40B4-BE49-F238E27FC236}">
                <a16:creationId xmlns:a16="http://schemas.microsoft.com/office/drawing/2014/main" xmlns="" id="{CDA1A2E9-63FE-408D-A803-8E306ECAB4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6543" y="1194916"/>
            <a:ext cx="8454557" cy="2938592"/>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404040"/>
              </a:solidFill>
            </a:endParaRPr>
          </a:p>
        </p:txBody>
      </p:sp>
      <p:sp>
        <p:nvSpPr>
          <p:cNvPr id="2" name="Title 1">
            <a:extLst>
              <a:ext uri="{FF2B5EF4-FFF2-40B4-BE49-F238E27FC236}">
                <a16:creationId xmlns:a16="http://schemas.microsoft.com/office/drawing/2014/main" xmlns="" id="{05CF8ABC-F3E1-4F98-A395-78DE77792BF6}"/>
              </a:ext>
            </a:extLst>
          </p:cNvPr>
          <p:cNvSpPr>
            <a:spLocks noGrp="1"/>
          </p:cNvSpPr>
          <p:nvPr>
            <p:ph type="title"/>
          </p:nvPr>
        </p:nvSpPr>
        <p:spPr>
          <a:xfrm>
            <a:off x="819384" y="1194916"/>
            <a:ext cx="7508873" cy="2938591"/>
          </a:xfrm>
        </p:spPr>
        <p:txBody>
          <a:bodyPr vert="horz" lIns="68580" tIns="34290" rIns="68580" bIns="34290" rtlCol="0" anchor="ctr">
            <a:normAutofit fontScale="90000"/>
          </a:bodyPr>
          <a:lstStyle/>
          <a:p>
            <a:r>
              <a:rPr lang="en-US" sz="2200" b="1" dirty="0">
                <a:solidFill>
                  <a:srgbClr val="FFFFFF"/>
                </a:solidFill>
                <a:latin typeface="Arial" panose="020B0604020202020204" pitchFamily="34" charset="0"/>
                <a:cs typeface="Arial" panose="020B0604020202020204" pitchFamily="34" charset="0"/>
              </a:rPr>
              <a:t>The Mountain Partnership is a United Nations voluntary alliance </a:t>
            </a:r>
            <a:r>
              <a:rPr lang="en-US" sz="2200" dirty="0">
                <a:solidFill>
                  <a:srgbClr val="FFFFFF"/>
                </a:solidFill>
                <a:latin typeface="Arial" panose="020B0604020202020204" pitchFamily="34" charset="0"/>
                <a:cs typeface="Arial" panose="020B0604020202020204" pitchFamily="34" charset="0"/>
              </a:rPr>
              <a:t>of more than 300 members (governments, intergovernmental organizations, civil societies, NGOs and private sector) to improve the lives of mountain peoples and protect mountain </a:t>
            </a:r>
            <a:r>
              <a:rPr lang="en-US" sz="2200" dirty="0" smtClean="0">
                <a:solidFill>
                  <a:srgbClr val="FFFFFF"/>
                </a:solidFill>
                <a:latin typeface="Arial" panose="020B0604020202020204" pitchFamily="34" charset="0"/>
                <a:cs typeface="Arial" panose="020B0604020202020204" pitchFamily="34" charset="0"/>
              </a:rPr>
              <a:t>environments </a:t>
            </a:r>
            <a:r>
              <a:rPr lang="en-US" sz="2200" dirty="0">
                <a:solidFill>
                  <a:srgbClr val="FFFFFF"/>
                </a:solidFill>
                <a:latin typeface="Arial" panose="020B0604020202020204" pitchFamily="34" charset="0"/>
                <a:cs typeface="Arial" panose="020B0604020202020204" pitchFamily="34" charset="0"/>
              </a:rPr>
              <a:t/>
            </a:r>
            <a:br>
              <a:rPr lang="en-US" sz="22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
            </a:r>
            <a:br>
              <a:rPr lang="en-US" sz="22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Founded in 2002 to address the environmental and socio-economic challenges of mountain regions and stimulate concrete initiatives to improve quality of life and preserve </a:t>
            </a:r>
            <a:r>
              <a:rPr lang="en-US" sz="2200" dirty="0" smtClean="0">
                <a:solidFill>
                  <a:srgbClr val="FFFFFF"/>
                </a:solidFill>
                <a:latin typeface="Arial" panose="020B0604020202020204" pitchFamily="34" charset="0"/>
                <a:cs typeface="Arial" panose="020B0604020202020204" pitchFamily="34" charset="0"/>
              </a:rPr>
              <a:t>ecosystems </a:t>
            </a:r>
            <a:r>
              <a:rPr lang="en-US" sz="1800" dirty="0">
                <a:solidFill>
                  <a:srgbClr val="FFFFFF"/>
                </a:solidFill>
              </a:rPr>
              <a:t/>
            </a:r>
            <a:br>
              <a:rPr lang="en-US" sz="1800" dirty="0">
                <a:solidFill>
                  <a:srgbClr val="FFFFFF"/>
                </a:solidFill>
              </a:rPr>
            </a:br>
            <a:r>
              <a:rPr lang="en-US" sz="1500" dirty="0">
                <a:solidFill>
                  <a:srgbClr val="FFFFFF"/>
                </a:solidFill>
              </a:rPr>
              <a:t/>
            </a:r>
            <a:br>
              <a:rPr lang="en-US" sz="1500" dirty="0">
                <a:solidFill>
                  <a:srgbClr val="FFFFFF"/>
                </a:solidFill>
              </a:rPr>
            </a:br>
            <a:endParaRPr lang="en-US" sz="1500" dirty="0">
              <a:solidFill>
                <a:srgbClr val="FFFFFF"/>
              </a:solidFill>
            </a:endParaRPr>
          </a:p>
        </p:txBody>
      </p:sp>
    </p:spTree>
    <p:extLst>
      <p:ext uri="{BB962C8B-B14F-4D97-AF65-F5344CB8AC3E}">
        <p14:creationId xmlns:p14="http://schemas.microsoft.com/office/powerpoint/2010/main" val="331020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54838D"/>
        </a:solidFill>
        <a:effectLst/>
      </p:bgPr>
    </p:bg>
    <p:spTree>
      <p:nvGrpSpPr>
        <p:cNvPr id="1" name=""/>
        <p:cNvGrpSpPr/>
        <p:nvPr/>
      </p:nvGrpSpPr>
      <p:grpSpPr>
        <a:xfrm>
          <a:off x="0" y="0"/>
          <a:ext cx="0" cy="0"/>
          <a:chOff x="0" y="0"/>
          <a:chExt cx="0" cy="0"/>
        </a:xfrm>
      </p:grpSpPr>
      <p:sp>
        <p:nvSpPr>
          <p:cNvPr id="10" name="Rettangolo 2"/>
          <p:cNvSpPr/>
          <p:nvPr/>
        </p:nvSpPr>
        <p:spPr>
          <a:xfrm>
            <a:off x="1115616" y="135936"/>
            <a:ext cx="6732240" cy="954107"/>
          </a:xfrm>
          <a:prstGeom prst="rect">
            <a:avLst/>
          </a:prstGeom>
          <a:solidFill>
            <a:schemeClr val="tx1"/>
          </a:solidFill>
          <a:ln>
            <a:noFill/>
          </a:ln>
        </p:spPr>
        <p:txBody>
          <a:bodyPr vert="horz" wrap="square" anchor="ctr">
            <a:spAutoFit/>
          </a:bodyPr>
          <a:lstStyle/>
          <a:p>
            <a:pPr algn="ctr">
              <a:spcBef>
                <a:spcPct val="0"/>
              </a:spcBef>
            </a:pPr>
            <a:r>
              <a:rPr lang="en-GB" sz="2800" b="1" dirty="0">
                <a:solidFill>
                  <a:srgbClr val="94B6D2">
                    <a:lumMod val="50000"/>
                  </a:srgbClr>
                </a:solidFill>
                <a:latin typeface="Tw Cen MT (Body)"/>
              </a:rPr>
              <a:t>The Mountain Partnership</a:t>
            </a:r>
          </a:p>
          <a:p>
            <a:pPr algn="ctr">
              <a:spcBef>
                <a:spcPct val="0"/>
              </a:spcBef>
            </a:pPr>
            <a:r>
              <a:rPr lang="en-US" sz="2800" dirty="0">
                <a:solidFill>
                  <a:srgbClr val="94B6D2">
                    <a:lumMod val="50000"/>
                  </a:srgbClr>
                </a:solidFill>
                <a:latin typeface="Tw Cen MT (Body)"/>
              </a:rPr>
              <a:t>in figures</a:t>
            </a:r>
            <a:endParaRPr lang="en-GB" sz="2800" dirty="0">
              <a:solidFill>
                <a:srgbClr val="94B6D2">
                  <a:lumMod val="50000"/>
                </a:srgbClr>
              </a:solidFill>
              <a:latin typeface="Tw Cen MT (Body)"/>
            </a:endParaRPr>
          </a:p>
        </p:txBody>
      </p:sp>
      <p:sp>
        <p:nvSpPr>
          <p:cNvPr id="17" name="Shape 10"/>
          <p:cNvSpPr/>
          <p:nvPr/>
        </p:nvSpPr>
        <p:spPr>
          <a:xfrm>
            <a:off x="1020097" y="83078"/>
            <a:ext cx="6948000" cy="1047273"/>
          </a:xfrm>
          <a:prstGeom prst="rect">
            <a:avLst/>
          </a:prstGeom>
          <a:noFill/>
          <a:ln w="9525" cap="flat" cmpd="sng">
            <a:solidFill>
              <a:srgbClr val="FFFFFF"/>
            </a:solidFill>
            <a:prstDash val="solid"/>
            <a:miter/>
            <a:headEnd type="none" w="med" len="med"/>
            <a:tailEnd type="none" w="med" len="med"/>
          </a:ln>
        </p:spPr>
        <p:txBody>
          <a:bodyPr lIns="91421" tIns="91421" rIns="91421" bIns="91421" anchor="ctr" anchorCtr="0">
            <a:noAutofit/>
          </a:bodyPr>
          <a:lstStyle/>
          <a:p>
            <a:endParaRPr sz="1400" kern="0">
              <a:solidFill>
                <a:srgbClr val="000000"/>
              </a:solidFill>
              <a:latin typeface="Arial"/>
              <a:ea typeface="Arial"/>
              <a:cs typeface="Arial"/>
              <a:sym typeface="Arial"/>
            </a:endParaRPr>
          </a:p>
        </p:txBody>
      </p:sp>
      <p:graphicFrame>
        <p:nvGraphicFramePr>
          <p:cNvPr id="14" name="Chart 13"/>
          <p:cNvGraphicFramePr>
            <a:graphicFrameLocks noChangeAspect="1"/>
          </p:cNvGraphicFramePr>
          <p:nvPr>
            <p:extLst/>
          </p:nvPr>
        </p:nvGraphicFramePr>
        <p:xfrm>
          <a:off x="2839118" y="2429342"/>
          <a:ext cx="3438846" cy="343922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3"/>
          <p:cNvSpPr txBox="1">
            <a:spLocks/>
          </p:cNvSpPr>
          <p:nvPr/>
        </p:nvSpPr>
        <p:spPr>
          <a:xfrm>
            <a:off x="3324199" y="1952216"/>
            <a:ext cx="1193535" cy="633470"/>
          </a:xfrm>
          <a:prstGeom prst="rect">
            <a:avLst/>
          </a:prstGeom>
          <a:ln>
            <a:solidFill>
              <a:srgbClr val="FFFFFF"/>
            </a:solidFill>
          </a:ln>
        </p:spPr>
        <p:txBody>
          <a:bodyPr vert="horz" lIns="91440" tIns="45720" rIns="91440" bIns="45720" rtlCol="0" anchor="ctr" anchorCtr="0">
            <a:noAutofit/>
          </a:bodyPr>
          <a:lstStyle>
            <a:lvl1pPr marL="0" indent="0" algn="l" defTabSz="457200" rtl="0" eaLnBrk="1" latinLnBrk="0" hangingPunct="1">
              <a:spcBef>
                <a:spcPct val="20000"/>
              </a:spcBef>
              <a:buClr>
                <a:srgbClr val="1DA75E"/>
              </a:buClr>
              <a:buFont typeface="Arial"/>
              <a:buNone/>
              <a:defRPr sz="1400" kern="1200">
                <a:solidFill>
                  <a:srgbClr val="243022"/>
                </a:solidFill>
                <a:latin typeface="Regular"/>
                <a:ea typeface="+mn-ea"/>
                <a:cs typeface="Regular"/>
              </a:defRPr>
            </a:lvl1pPr>
            <a:lvl2pPr marL="457200" indent="0" algn="l" defTabSz="457200" rtl="0" eaLnBrk="1" latinLnBrk="0" hangingPunct="1">
              <a:spcBef>
                <a:spcPct val="20000"/>
              </a:spcBef>
              <a:buClr>
                <a:srgbClr val="1DA75E"/>
              </a:buClr>
              <a:buFont typeface="Arial"/>
              <a:buNone/>
              <a:defRPr sz="1200" kern="1200">
                <a:solidFill>
                  <a:srgbClr val="243022"/>
                </a:solidFill>
                <a:latin typeface="Regular"/>
                <a:ea typeface="+mn-ea"/>
                <a:cs typeface="Regular"/>
              </a:defRPr>
            </a:lvl2pPr>
            <a:lvl3pPr marL="914400" indent="0" algn="l" defTabSz="457200" rtl="0" eaLnBrk="1" latinLnBrk="0" hangingPunct="1">
              <a:spcBef>
                <a:spcPct val="20000"/>
              </a:spcBef>
              <a:buClr>
                <a:srgbClr val="1DA75E"/>
              </a:buClr>
              <a:buFont typeface="Arial"/>
              <a:buNone/>
              <a:defRPr sz="1000" kern="1200">
                <a:solidFill>
                  <a:srgbClr val="243022"/>
                </a:solidFill>
                <a:latin typeface="Regular"/>
                <a:ea typeface="+mn-ea"/>
                <a:cs typeface="Regular"/>
              </a:defRPr>
            </a:lvl3pPr>
            <a:lvl4pPr marL="1371600" indent="0" algn="l" defTabSz="457200" rtl="0" eaLnBrk="1" latinLnBrk="0" hangingPunct="1">
              <a:spcBef>
                <a:spcPct val="20000"/>
              </a:spcBef>
              <a:buClr>
                <a:srgbClr val="1DA75E"/>
              </a:buClr>
              <a:buFont typeface="Arial"/>
              <a:buNone/>
              <a:defRPr sz="900" kern="1200">
                <a:solidFill>
                  <a:srgbClr val="243022"/>
                </a:solidFill>
                <a:latin typeface="Regular"/>
                <a:ea typeface="+mn-ea"/>
                <a:cs typeface="Regular"/>
              </a:defRPr>
            </a:lvl4pPr>
            <a:lvl5pPr marL="1828800" indent="0" algn="l" defTabSz="457200" rtl="0" eaLnBrk="1" latinLnBrk="0" hangingPunct="1">
              <a:spcBef>
                <a:spcPct val="20000"/>
              </a:spcBef>
              <a:buClr>
                <a:srgbClr val="1DA75E"/>
              </a:buClr>
              <a:buFont typeface="Arial"/>
              <a:buNone/>
              <a:defRPr sz="900" kern="1200">
                <a:solidFill>
                  <a:srgbClr val="243022"/>
                </a:solidFill>
                <a:latin typeface="Regular"/>
                <a:ea typeface="+mn-ea"/>
                <a:cs typeface="Regular"/>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defRPr/>
            </a:pPr>
            <a:r>
              <a:rPr lang="en-US" sz="1200" b="1" dirty="0" smtClean="0">
                <a:solidFill>
                  <a:srgbClr val="FFFFFF"/>
                </a:solidFill>
                <a:latin typeface="Arial" panose="020B0604020202020204" pitchFamily="34" charset="0"/>
                <a:cs typeface="Arial" panose="020B0604020202020204" pitchFamily="34" charset="0"/>
              </a:rPr>
              <a:t>7 Sub-national auth.</a:t>
            </a:r>
            <a:endParaRPr lang="en-US" sz="1200" b="1" dirty="0">
              <a:solidFill>
                <a:srgbClr val="FFFFFF"/>
              </a:solidFill>
              <a:latin typeface="Arial" panose="020B0604020202020204" pitchFamily="34" charset="0"/>
              <a:cs typeface="Arial" panose="020B0604020202020204" pitchFamily="34" charset="0"/>
            </a:endParaRPr>
          </a:p>
        </p:txBody>
      </p:sp>
      <p:sp>
        <p:nvSpPr>
          <p:cNvPr id="18" name="Text Placeholder 3"/>
          <p:cNvSpPr txBox="1">
            <a:spLocks/>
          </p:cNvSpPr>
          <p:nvPr/>
        </p:nvSpPr>
        <p:spPr>
          <a:xfrm>
            <a:off x="4856576" y="1461116"/>
            <a:ext cx="1109134" cy="491100"/>
          </a:xfrm>
          <a:prstGeom prst="rect">
            <a:avLst/>
          </a:prstGeom>
          <a:ln>
            <a:solidFill>
              <a:srgbClr val="FFFFFF"/>
            </a:solidFill>
          </a:ln>
        </p:spPr>
        <p:txBody>
          <a:bodyPr vert="horz" lIns="91440" tIns="45720" rIns="91440" bIns="45720" rtlCol="0" anchor="ctr" anchorCtr="0">
            <a:noAutofit/>
          </a:bodyPr>
          <a:lstStyle>
            <a:lvl1pPr indent="0" algn="ctr">
              <a:spcBef>
                <a:spcPct val="20000"/>
              </a:spcBef>
              <a:buClr>
                <a:srgbClr val="1DA75E"/>
              </a:buClr>
              <a:buFont typeface="Arial"/>
              <a:buNone/>
              <a:defRPr sz="1400">
                <a:solidFill>
                  <a:srgbClr val="1B2519"/>
                </a:solidFill>
                <a:latin typeface="Regular"/>
                <a:cs typeface="Regular"/>
              </a:defRPr>
            </a:lvl1pPr>
            <a:lvl2pPr indent="0">
              <a:spcBef>
                <a:spcPct val="20000"/>
              </a:spcBef>
              <a:buClr>
                <a:srgbClr val="1DA75E"/>
              </a:buClr>
              <a:buFont typeface="Arial"/>
              <a:buNone/>
              <a:defRPr sz="1200">
                <a:solidFill>
                  <a:srgbClr val="243022"/>
                </a:solidFill>
                <a:latin typeface="Regular"/>
                <a:cs typeface="Regular"/>
              </a:defRPr>
            </a:lvl2pPr>
            <a:lvl3pPr indent="0">
              <a:spcBef>
                <a:spcPct val="20000"/>
              </a:spcBef>
              <a:buClr>
                <a:srgbClr val="1DA75E"/>
              </a:buClr>
              <a:buFont typeface="Arial"/>
              <a:buNone/>
              <a:defRPr sz="1000">
                <a:solidFill>
                  <a:srgbClr val="243022"/>
                </a:solidFill>
                <a:latin typeface="Regular"/>
                <a:cs typeface="Regular"/>
              </a:defRPr>
            </a:lvl3pPr>
            <a:lvl4pPr indent="0">
              <a:spcBef>
                <a:spcPct val="20000"/>
              </a:spcBef>
              <a:buClr>
                <a:srgbClr val="1DA75E"/>
              </a:buClr>
              <a:buFont typeface="Arial"/>
              <a:buNone/>
              <a:defRPr sz="900">
                <a:solidFill>
                  <a:srgbClr val="243022"/>
                </a:solidFill>
                <a:latin typeface="Regular"/>
                <a:cs typeface="Regular"/>
              </a:defRPr>
            </a:lvl4pPr>
            <a:lvl5pPr indent="0">
              <a:spcBef>
                <a:spcPct val="20000"/>
              </a:spcBef>
              <a:buClr>
                <a:srgbClr val="1DA75E"/>
              </a:buClr>
              <a:buFont typeface="Arial"/>
              <a:buNone/>
              <a:defRPr sz="900">
                <a:solidFill>
                  <a:srgbClr val="243022"/>
                </a:solidFill>
                <a:latin typeface="Regular"/>
                <a:cs typeface="Regular"/>
              </a:defRPr>
            </a:lvl5pPr>
            <a:lvl6pPr indent="0">
              <a:spcBef>
                <a:spcPct val="20000"/>
              </a:spcBef>
              <a:buFont typeface="Arial"/>
              <a:buNone/>
              <a:defRPr sz="900"/>
            </a:lvl6pPr>
            <a:lvl7pPr indent="0">
              <a:spcBef>
                <a:spcPct val="20000"/>
              </a:spcBef>
              <a:buFont typeface="Arial"/>
              <a:buNone/>
              <a:defRPr sz="900"/>
            </a:lvl7pPr>
            <a:lvl8pPr indent="0">
              <a:spcBef>
                <a:spcPct val="20000"/>
              </a:spcBef>
              <a:buFont typeface="Arial"/>
              <a:buNone/>
              <a:defRPr sz="900"/>
            </a:lvl8pPr>
            <a:lvl9pPr indent="0">
              <a:spcBef>
                <a:spcPct val="20000"/>
              </a:spcBef>
              <a:buFont typeface="Arial"/>
              <a:buNone/>
              <a:defRPr sz="900"/>
            </a:lvl9pPr>
          </a:lstStyle>
          <a:p>
            <a:pPr>
              <a:defRPr/>
            </a:pPr>
            <a:r>
              <a:rPr lang="sk-SK" b="1" kern="0" dirty="0" smtClean="0">
                <a:solidFill>
                  <a:srgbClr val="FFFFFF"/>
                </a:solidFill>
                <a:latin typeface="Arial" panose="020B0604020202020204" pitchFamily="34" charset="0"/>
                <a:cs typeface="Arial" panose="020B0604020202020204" pitchFamily="34" charset="0"/>
              </a:rPr>
              <a:t>5</a:t>
            </a:r>
            <a:r>
              <a:rPr lang="en-US" b="1" kern="0" dirty="0" smtClean="0">
                <a:solidFill>
                  <a:srgbClr val="FFFFFF"/>
                </a:solidFill>
                <a:latin typeface="Arial" panose="020B0604020202020204" pitchFamily="34" charset="0"/>
                <a:cs typeface="Arial" panose="020B0604020202020204" pitchFamily="34" charset="0"/>
              </a:rPr>
              <a:t>9</a:t>
            </a:r>
            <a:r>
              <a:rPr lang="sk-SK" b="1" kern="0" dirty="0" smtClean="0">
                <a:solidFill>
                  <a:srgbClr val="FFFFFF"/>
                </a:solidFill>
                <a:latin typeface="Arial" panose="020B0604020202020204" pitchFamily="34" charset="0"/>
                <a:cs typeface="Arial" panose="020B0604020202020204" pitchFamily="34" charset="0"/>
              </a:rPr>
              <a:t> </a:t>
            </a:r>
            <a:r>
              <a:rPr lang="sk-SK" b="1" kern="0" dirty="0">
                <a:solidFill>
                  <a:srgbClr val="FFFFFF"/>
                </a:solidFill>
                <a:latin typeface="Arial" panose="020B0604020202020204" pitchFamily="34" charset="0"/>
                <a:cs typeface="Arial" panose="020B0604020202020204" pitchFamily="34" charset="0"/>
              </a:rPr>
              <a:t>Gov.ts</a:t>
            </a:r>
          </a:p>
        </p:txBody>
      </p:sp>
      <p:sp>
        <p:nvSpPr>
          <p:cNvPr id="19" name="Text Placeholder 3"/>
          <p:cNvSpPr txBox="1">
            <a:spLocks/>
          </p:cNvSpPr>
          <p:nvPr/>
        </p:nvSpPr>
        <p:spPr>
          <a:xfrm>
            <a:off x="4838051" y="5774481"/>
            <a:ext cx="1004896" cy="482746"/>
          </a:xfrm>
          <a:prstGeom prst="rect">
            <a:avLst/>
          </a:prstGeom>
          <a:ln w="12700" cmpd="sng">
            <a:solidFill>
              <a:srgbClr val="FFFFFF"/>
            </a:solidFill>
          </a:ln>
        </p:spPr>
        <p:txBody>
          <a:bodyPr vert="horz" lIns="91440" tIns="45720" rIns="91440" bIns="45720" rtlCol="0" anchor="ctr" anchorCtr="0">
            <a:noAutofit/>
          </a:bodyPr>
          <a:lstStyle>
            <a:lvl1pPr marL="0" indent="0" algn="l" defTabSz="457200" rtl="0" eaLnBrk="1" latinLnBrk="0" hangingPunct="1">
              <a:spcBef>
                <a:spcPct val="20000"/>
              </a:spcBef>
              <a:buClr>
                <a:srgbClr val="1DA75E"/>
              </a:buClr>
              <a:buFont typeface="Arial"/>
              <a:buNone/>
              <a:defRPr sz="1400" kern="1200">
                <a:solidFill>
                  <a:srgbClr val="243022"/>
                </a:solidFill>
                <a:latin typeface="Regular"/>
                <a:ea typeface="+mn-ea"/>
                <a:cs typeface="Regular"/>
              </a:defRPr>
            </a:lvl1pPr>
            <a:lvl2pPr marL="457200" indent="0" algn="l" defTabSz="457200" rtl="0" eaLnBrk="1" latinLnBrk="0" hangingPunct="1">
              <a:spcBef>
                <a:spcPct val="20000"/>
              </a:spcBef>
              <a:buClr>
                <a:srgbClr val="1DA75E"/>
              </a:buClr>
              <a:buFont typeface="Arial"/>
              <a:buNone/>
              <a:defRPr sz="1200" kern="1200">
                <a:solidFill>
                  <a:srgbClr val="243022"/>
                </a:solidFill>
                <a:latin typeface="Regular"/>
                <a:ea typeface="+mn-ea"/>
                <a:cs typeface="Regular"/>
              </a:defRPr>
            </a:lvl2pPr>
            <a:lvl3pPr marL="914400" indent="0" algn="l" defTabSz="457200" rtl="0" eaLnBrk="1" latinLnBrk="0" hangingPunct="1">
              <a:spcBef>
                <a:spcPct val="20000"/>
              </a:spcBef>
              <a:buClr>
                <a:srgbClr val="1DA75E"/>
              </a:buClr>
              <a:buFont typeface="Arial"/>
              <a:buNone/>
              <a:defRPr sz="1000" kern="1200">
                <a:solidFill>
                  <a:srgbClr val="243022"/>
                </a:solidFill>
                <a:latin typeface="Regular"/>
                <a:ea typeface="+mn-ea"/>
                <a:cs typeface="Regular"/>
              </a:defRPr>
            </a:lvl3pPr>
            <a:lvl4pPr marL="1371600" indent="0" algn="l" defTabSz="457200" rtl="0" eaLnBrk="1" latinLnBrk="0" hangingPunct="1">
              <a:spcBef>
                <a:spcPct val="20000"/>
              </a:spcBef>
              <a:buClr>
                <a:srgbClr val="1DA75E"/>
              </a:buClr>
              <a:buFont typeface="Arial"/>
              <a:buNone/>
              <a:defRPr sz="900" kern="1200">
                <a:solidFill>
                  <a:srgbClr val="243022"/>
                </a:solidFill>
                <a:latin typeface="Regular"/>
                <a:ea typeface="+mn-ea"/>
                <a:cs typeface="Regular"/>
              </a:defRPr>
            </a:lvl4pPr>
            <a:lvl5pPr marL="1828800" indent="0" algn="l" defTabSz="457200" rtl="0" eaLnBrk="1" latinLnBrk="0" hangingPunct="1">
              <a:spcBef>
                <a:spcPct val="20000"/>
              </a:spcBef>
              <a:buClr>
                <a:srgbClr val="1DA75E"/>
              </a:buClr>
              <a:buFont typeface="Arial"/>
              <a:buNone/>
              <a:defRPr sz="900" kern="1200">
                <a:solidFill>
                  <a:srgbClr val="243022"/>
                </a:solidFill>
                <a:latin typeface="Regular"/>
                <a:ea typeface="+mn-ea"/>
                <a:cs typeface="Regular"/>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defRPr/>
            </a:pPr>
            <a:r>
              <a:rPr lang="en-US" b="1" dirty="0" smtClean="0">
                <a:solidFill>
                  <a:srgbClr val="FFFFFF"/>
                </a:solidFill>
                <a:latin typeface="Arial" panose="020B0604020202020204" pitchFamily="34" charset="0"/>
                <a:cs typeface="Arial" panose="020B0604020202020204" pitchFamily="34" charset="0"/>
              </a:rPr>
              <a:t>16 INGOs</a:t>
            </a:r>
            <a:endParaRPr lang="sk-SK" b="1" dirty="0">
              <a:solidFill>
                <a:srgbClr val="FFFFFF"/>
              </a:solidFill>
              <a:latin typeface="Arial" panose="020B0604020202020204" pitchFamily="34" charset="0"/>
              <a:cs typeface="Arial" panose="020B0604020202020204" pitchFamily="34" charset="0"/>
            </a:endParaRPr>
          </a:p>
        </p:txBody>
      </p:sp>
      <p:grpSp>
        <p:nvGrpSpPr>
          <p:cNvPr id="20" name="Group 19"/>
          <p:cNvGrpSpPr/>
          <p:nvPr/>
        </p:nvGrpSpPr>
        <p:grpSpPr>
          <a:xfrm>
            <a:off x="3818630" y="2585686"/>
            <a:ext cx="699105" cy="352476"/>
            <a:chOff x="2188006" y="1630405"/>
            <a:chExt cx="809832" cy="422274"/>
          </a:xfrm>
          <a:solidFill>
            <a:srgbClr val="FFFFFF"/>
          </a:solidFill>
        </p:grpSpPr>
        <p:cxnSp>
          <p:nvCxnSpPr>
            <p:cNvPr id="21" name="Elbow Connector 20"/>
            <p:cNvCxnSpPr/>
            <p:nvPr/>
          </p:nvCxnSpPr>
          <p:spPr>
            <a:xfrm>
              <a:off x="2188006" y="1630404"/>
              <a:ext cx="729769" cy="382224"/>
            </a:xfrm>
            <a:prstGeom prst="bentConnector3">
              <a:avLst>
                <a:gd name="adj1" fmla="val -459"/>
              </a:avLst>
            </a:prstGeom>
            <a:grpFill/>
            <a:ln w="12700" cap="flat" cmpd="sng" algn="ctr">
              <a:solidFill>
                <a:srgbClr val="FFFFFF"/>
              </a:solidFill>
              <a:prstDash val="solid"/>
            </a:ln>
            <a:effectLst/>
          </p:spPr>
        </p:cxnSp>
        <p:sp>
          <p:nvSpPr>
            <p:cNvPr id="22" name="Oval 21"/>
            <p:cNvSpPr>
              <a:spLocks noChangeAspect="1"/>
            </p:cNvSpPr>
            <p:nvPr/>
          </p:nvSpPr>
          <p:spPr>
            <a:xfrm>
              <a:off x="2925838" y="1980679"/>
              <a:ext cx="72000" cy="72000"/>
            </a:xfrm>
            <a:prstGeom prst="ellipse">
              <a:avLst/>
            </a:prstGeom>
            <a:grp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latin typeface="Calibri"/>
              </a:endParaRPr>
            </a:p>
          </p:txBody>
        </p:sp>
      </p:grpSp>
      <p:grpSp>
        <p:nvGrpSpPr>
          <p:cNvPr id="23" name="Group 22"/>
          <p:cNvGrpSpPr/>
          <p:nvPr/>
        </p:nvGrpSpPr>
        <p:grpSpPr>
          <a:xfrm>
            <a:off x="5084572" y="1952216"/>
            <a:ext cx="326572" cy="1008623"/>
            <a:chOff x="3367601" y="1051386"/>
            <a:chExt cx="326572" cy="1008623"/>
          </a:xfrm>
        </p:grpSpPr>
        <p:cxnSp>
          <p:nvCxnSpPr>
            <p:cNvPr id="24" name="Elbow Connector 23"/>
            <p:cNvCxnSpPr>
              <a:stCxn id="18" idx="2"/>
            </p:cNvCxnSpPr>
            <p:nvPr/>
          </p:nvCxnSpPr>
          <p:spPr>
            <a:xfrm rot="5400000">
              <a:off x="3046575" y="1404959"/>
              <a:ext cx="1001171" cy="294025"/>
            </a:xfrm>
            <a:prstGeom prst="bentConnector3">
              <a:avLst>
                <a:gd name="adj1" fmla="val 50000"/>
              </a:avLst>
            </a:prstGeom>
            <a:noFill/>
            <a:ln w="12700" cap="flat" cmpd="sng" algn="ctr">
              <a:solidFill>
                <a:srgbClr val="FFFFFF"/>
              </a:solidFill>
              <a:prstDash val="solid"/>
            </a:ln>
            <a:effectLst/>
          </p:spPr>
        </p:cxnSp>
        <p:sp>
          <p:nvSpPr>
            <p:cNvPr id="25" name="Oval 24"/>
            <p:cNvSpPr>
              <a:spLocks noChangeAspect="1"/>
            </p:cNvSpPr>
            <p:nvPr/>
          </p:nvSpPr>
          <p:spPr>
            <a:xfrm>
              <a:off x="3367601" y="1988009"/>
              <a:ext cx="72000" cy="72000"/>
            </a:xfrm>
            <a:prstGeom prst="ellipse">
              <a:avLst/>
            </a:prstGeom>
            <a:solidFill>
              <a:srgbClr val="FFFFFF"/>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latin typeface="Calibri"/>
              </a:endParaRPr>
            </a:p>
          </p:txBody>
        </p:sp>
      </p:grpSp>
      <p:grpSp>
        <p:nvGrpSpPr>
          <p:cNvPr id="26" name="Group 25"/>
          <p:cNvGrpSpPr/>
          <p:nvPr/>
        </p:nvGrpSpPr>
        <p:grpSpPr>
          <a:xfrm>
            <a:off x="1043608" y="3901491"/>
            <a:ext cx="2803043" cy="967669"/>
            <a:chOff x="-476290" y="3217200"/>
            <a:chExt cx="2803043" cy="967669"/>
          </a:xfrm>
        </p:grpSpPr>
        <p:sp>
          <p:nvSpPr>
            <p:cNvPr id="27" name="Text Placeholder 3"/>
            <p:cNvSpPr txBox="1">
              <a:spLocks/>
            </p:cNvSpPr>
            <p:nvPr/>
          </p:nvSpPr>
          <p:spPr>
            <a:xfrm>
              <a:off x="-476290" y="3217200"/>
              <a:ext cx="1604400" cy="584343"/>
            </a:xfrm>
            <a:prstGeom prst="rect">
              <a:avLst/>
            </a:prstGeom>
            <a:ln>
              <a:solidFill>
                <a:srgbClr val="FFFFFF"/>
              </a:solidFill>
            </a:ln>
          </p:spPr>
          <p:txBody>
            <a:bodyPr vert="horz" lIns="91440" tIns="45720" rIns="91440" bIns="45720" rtlCol="0" anchor="ctr" anchorCtr="0">
              <a:noAutofit/>
            </a:bodyPr>
            <a:lstStyle>
              <a:lvl1pPr marL="0" indent="0" algn="l" defTabSz="457200" rtl="0" eaLnBrk="1" latinLnBrk="0" hangingPunct="1">
                <a:spcBef>
                  <a:spcPct val="20000"/>
                </a:spcBef>
                <a:buClr>
                  <a:srgbClr val="1DA75E"/>
                </a:buClr>
                <a:buFont typeface="Arial"/>
                <a:buNone/>
                <a:defRPr sz="1400" kern="1200">
                  <a:solidFill>
                    <a:srgbClr val="243022"/>
                  </a:solidFill>
                  <a:latin typeface="Regular"/>
                  <a:ea typeface="+mn-ea"/>
                  <a:cs typeface="Regular"/>
                </a:defRPr>
              </a:lvl1pPr>
              <a:lvl2pPr marL="457200" indent="0" algn="l" defTabSz="457200" rtl="0" eaLnBrk="1" latinLnBrk="0" hangingPunct="1">
                <a:spcBef>
                  <a:spcPct val="20000"/>
                </a:spcBef>
                <a:buClr>
                  <a:srgbClr val="1DA75E"/>
                </a:buClr>
                <a:buFont typeface="Arial"/>
                <a:buNone/>
                <a:defRPr sz="1200" kern="1200">
                  <a:solidFill>
                    <a:srgbClr val="243022"/>
                  </a:solidFill>
                  <a:latin typeface="Regular"/>
                  <a:ea typeface="+mn-ea"/>
                  <a:cs typeface="Regular"/>
                </a:defRPr>
              </a:lvl2pPr>
              <a:lvl3pPr marL="914400" indent="0" algn="l" defTabSz="457200" rtl="0" eaLnBrk="1" latinLnBrk="0" hangingPunct="1">
                <a:spcBef>
                  <a:spcPct val="20000"/>
                </a:spcBef>
                <a:buClr>
                  <a:srgbClr val="1DA75E"/>
                </a:buClr>
                <a:buFont typeface="Arial"/>
                <a:buNone/>
                <a:defRPr sz="1000" kern="1200">
                  <a:solidFill>
                    <a:srgbClr val="243022"/>
                  </a:solidFill>
                  <a:latin typeface="Regular"/>
                  <a:ea typeface="+mn-ea"/>
                  <a:cs typeface="Regular"/>
                </a:defRPr>
              </a:lvl3pPr>
              <a:lvl4pPr marL="1371600" indent="0" algn="l" defTabSz="457200" rtl="0" eaLnBrk="1" latinLnBrk="0" hangingPunct="1">
                <a:spcBef>
                  <a:spcPct val="20000"/>
                </a:spcBef>
                <a:buClr>
                  <a:srgbClr val="1DA75E"/>
                </a:buClr>
                <a:buFont typeface="Arial"/>
                <a:buNone/>
                <a:defRPr sz="900" kern="1200">
                  <a:solidFill>
                    <a:srgbClr val="243022"/>
                  </a:solidFill>
                  <a:latin typeface="Regular"/>
                  <a:ea typeface="+mn-ea"/>
                  <a:cs typeface="Regular"/>
                </a:defRPr>
              </a:lvl4pPr>
              <a:lvl5pPr marL="1828800" indent="0" algn="l" defTabSz="457200" rtl="0" eaLnBrk="1" latinLnBrk="0" hangingPunct="1">
                <a:spcBef>
                  <a:spcPct val="20000"/>
                </a:spcBef>
                <a:buClr>
                  <a:srgbClr val="1DA75E"/>
                </a:buClr>
                <a:buFont typeface="Arial"/>
                <a:buNone/>
                <a:defRPr sz="900" kern="1200">
                  <a:solidFill>
                    <a:srgbClr val="243022"/>
                  </a:solidFill>
                  <a:latin typeface="Regular"/>
                  <a:ea typeface="+mn-ea"/>
                  <a:cs typeface="Regular"/>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defRPr/>
              </a:pPr>
              <a:r>
                <a:rPr lang="en-US" b="1" dirty="0" smtClean="0">
                  <a:solidFill>
                    <a:srgbClr val="FFFFFF"/>
                  </a:solidFill>
                  <a:latin typeface="Arial" panose="020B0604020202020204" pitchFamily="34" charset="0"/>
                  <a:cs typeface="Arial" panose="020B0604020202020204" pitchFamily="34" charset="0"/>
                </a:rPr>
                <a:t>253 </a:t>
              </a:r>
              <a:r>
                <a:rPr lang="en-US" b="1" dirty="0" smtClean="0">
                  <a:solidFill>
                    <a:srgbClr val="FFFFFF"/>
                  </a:solidFill>
                  <a:latin typeface="Arial" panose="020B0604020202020204" pitchFamily="34" charset="0"/>
                  <a:cs typeface="Arial" panose="020B0604020202020204" pitchFamily="34" charset="0"/>
                </a:rPr>
                <a:t>Civil society Organizations</a:t>
              </a:r>
              <a:endParaRPr lang="sk-SK" b="1" dirty="0">
                <a:solidFill>
                  <a:srgbClr val="FFFFFF"/>
                </a:solidFill>
                <a:latin typeface="Arial" panose="020B0604020202020204" pitchFamily="34" charset="0"/>
                <a:cs typeface="Arial" panose="020B0604020202020204" pitchFamily="34" charset="0"/>
              </a:endParaRPr>
            </a:p>
          </p:txBody>
        </p:sp>
        <p:grpSp>
          <p:nvGrpSpPr>
            <p:cNvPr id="28" name="Group 27"/>
            <p:cNvGrpSpPr/>
            <p:nvPr/>
          </p:nvGrpSpPr>
          <p:grpSpPr>
            <a:xfrm>
              <a:off x="1152275" y="3509371"/>
              <a:ext cx="1174478" cy="675498"/>
              <a:chOff x="1152275" y="3141171"/>
              <a:chExt cx="1174478" cy="675498"/>
            </a:xfrm>
          </p:grpSpPr>
          <p:cxnSp>
            <p:nvCxnSpPr>
              <p:cNvPr id="29" name="Elbow Connector 28"/>
              <p:cNvCxnSpPr/>
              <p:nvPr/>
            </p:nvCxnSpPr>
            <p:spPr>
              <a:xfrm>
                <a:off x="1152275" y="3141171"/>
                <a:ext cx="1146458" cy="628789"/>
              </a:xfrm>
              <a:prstGeom prst="bentConnector3">
                <a:avLst>
                  <a:gd name="adj1" fmla="val 50000"/>
                </a:avLst>
              </a:prstGeom>
              <a:noFill/>
              <a:ln w="12700" cap="flat" cmpd="sng" algn="ctr">
                <a:solidFill>
                  <a:srgbClr val="FFFFFF"/>
                </a:solidFill>
                <a:prstDash val="solid"/>
              </a:ln>
              <a:effectLst/>
            </p:spPr>
          </p:cxnSp>
          <p:sp>
            <p:nvSpPr>
              <p:cNvPr id="30" name="Oval 29"/>
              <p:cNvSpPr>
                <a:spLocks noChangeAspect="1"/>
              </p:cNvSpPr>
              <p:nvPr/>
            </p:nvSpPr>
            <p:spPr>
              <a:xfrm>
                <a:off x="2253306" y="3743222"/>
                <a:ext cx="73447" cy="73447"/>
              </a:xfrm>
              <a:prstGeom prst="ellipse">
                <a:avLst/>
              </a:prstGeom>
              <a:solidFill>
                <a:srgbClr val="FFFFFF"/>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latin typeface="Calibri"/>
                </a:endParaRPr>
              </a:p>
            </p:txBody>
          </p:sp>
        </p:grpSp>
      </p:grpSp>
      <p:pic>
        <p:nvPicPr>
          <p:cNvPr id="38" name="Picture 37"/>
          <p:cNvPicPr>
            <a:picLocks noChangeAspect="1"/>
          </p:cNvPicPr>
          <p:nvPr/>
        </p:nvPicPr>
        <p:blipFill>
          <a:blip r:embed="rId4"/>
          <a:stretch>
            <a:fillRect/>
          </a:stretch>
        </p:blipFill>
        <p:spPr>
          <a:xfrm>
            <a:off x="260542" y="1340768"/>
            <a:ext cx="2951984" cy="1897984"/>
          </a:xfrm>
          <a:prstGeom prst="roundRect">
            <a:avLst>
              <a:gd name="adj" fmla="val 4097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72" y="4681186"/>
            <a:ext cx="2951984" cy="1916166"/>
          </a:xfrm>
          <a:prstGeom prst="roundRect">
            <a:avLst>
              <a:gd name="adj" fmla="val 3578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2" name="Oval 41"/>
          <p:cNvSpPr>
            <a:spLocks noChangeAspect="1"/>
          </p:cNvSpPr>
          <p:nvPr/>
        </p:nvSpPr>
        <p:spPr>
          <a:xfrm>
            <a:off x="5699648" y="3833760"/>
            <a:ext cx="72000" cy="72000"/>
          </a:xfrm>
          <a:prstGeom prst="ellipse">
            <a:avLst/>
          </a:prstGeom>
          <a:solidFill>
            <a:srgbClr val="FFFFFF"/>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latin typeface="Calibri"/>
            </a:endParaRPr>
          </a:p>
        </p:txBody>
      </p:sp>
      <p:cxnSp>
        <p:nvCxnSpPr>
          <p:cNvPr id="45" name="Elbow Connector 44"/>
          <p:cNvCxnSpPr/>
          <p:nvPr/>
        </p:nvCxnSpPr>
        <p:spPr>
          <a:xfrm rot="16200000" flipH="1" flipV="1">
            <a:off x="4649692" y="4678611"/>
            <a:ext cx="1903512" cy="268401"/>
          </a:xfrm>
          <a:prstGeom prst="bentConnector3">
            <a:avLst>
              <a:gd name="adj1" fmla="val 79047"/>
            </a:avLst>
          </a:prstGeom>
          <a:noFill/>
          <a:ln w="12700" cap="flat" cmpd="sng" algn="ctr">
            <a:solidFill>
              <a:srgbClr val="FFFFFF"/>
            </a:solidFill>
            <a:prstDash val="solid"/>
          </a:ln>
          <a:effectLst/>
        </p:spPr>
      </p:cxnSp>
      <p:graphicFrame>
        <p:nvGraphicFramePr>
          <p:cNvPr id="31" name="Chart 30"/>
          <p:cNvGraphicFramePr>
            <a:graphicFrameLocks/>
          </p:cNvGraphicFramePr>
          <p:nvPr>
            <p:extLst>
              <p:ext uri="{D42A27DB-BD31-4B8C-83A1-F6EECF244321}">
                <p14:modId xmlns:p14="http://schemas.microsoft.com/office/powerpoint/2010/main" val="1696346793"/>
              </p:ext>
            </p:extLst>
          </p:nvPr>
        </p:nvGraphicFramePr>
        <p:xfrm>
          <a:off x="6156326" y="1461116"/>
          <a:ext cx="2800350" cy="1790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p:cNvGraphicFramePr>
            <a:graphicFrameLocks/>
          </p:cNvGraphicFramePr>
          <p:nvPr>
            <p:extLst>
              <p:ext uri="{D42A27DB-BD31-4B8C-83A1-F6EECF244321}">
                <p14:modId xmlns:p14="http://schemas.microsoft.com/office/powerpoint/2010/main" val="3901053447"/>
              </p:ext>
            </p:extLst>
          </p:nvPr>
        </p:nvGraphicFramePr>
        <p:xfrm>
          <a:off x="6156326" y="3463627"/>
          <a:ext cx="2800350" cy="313372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33059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26" name="Picture 25" descr="destination-1285851_1280.png"/>
          <p:cNvPicPr>
            <a:picLocks noChangeAspect="1"/>
          </p:cNvPicPr>
          <p:nvPr/>
        </p:nvPicPr>
        <p:blipFill rotWithShape="1">
          <a:blip r:embed="rId3">
            <a:extLst>
              <a:ext uri="{28A0092B-C50C-407E-A947-70E740481C1C}">
                <a14:useLocalDpi xmlns:a14="http://schemas.microsoft.com/office/drawing/2010/main" val="0"/>
              </a:ext>
            </a:extLst>
          </a:blip>
          <a:srcRect l="-26" r="5851"/>
          <a:stretch/>
        </p:blipFill>
        <p:spPr>
          <a:xfrm>
            <a:off x="-2" y="-87019"/>
            <a:ext cx="9144002" cy="6864834"/>
          </a:xfrm>
          <a:prstGeom prst="rect">
            <a:avLst/>
          </a:prstGeom>
          <a:ln>
            <a:solidFill>
              <a:schemeClr val="bg1"/>
            </a:solidFill>
          </a:ln>
          <a:effectLst/>
        </p:spPr>
      </p:pic>
      <p:sp>
        <p:nvSpPr>
          <p:cNvPr id="30" name="Rectangle 29"/>
          <p:cNvSpPr/>
          <p:nvPr/>
        </p:nvSpPr>
        <p:spPr>
          <a:xfrm>
            <a:off x="654047" y="188640"/>
            <a:ext cx="7851097" cy="523220"/>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wrap="square" anchor="t">
            <a:spAutoFit/>
          </a:bodyPr>
          <a:lstStyle/>
          <a:p>
            <a:pPr algn="ctr">
              <a:spcBef>
                <a:spcPts val="1200"/>
              </a:spcBef>
              <a:spcAft>
                <a:spcPts val="1200"/>
              </a:spcAft>
            </a:pPr>
            <a:r>
              <a:rPr lang="en-GB" sz="2800" b="1" dirty="0" smtClean="0">
                <a:solidFill>
                  <a:srgbClr val="355D7E"/>
                </a:solidFill>
                <a:latin typeface="Tw Cen MT (Body)"/>
              </a:rPr>
              <a:t>Programme </a:t>
            </a:r>
            <a:r>
              <a:rPr lang="en-GB" sz="2800" b="1" dirty="0">
                <a:solidFill>
                  <a:srgbClr val="355D7E"/>
                </a:solidFill>
                <a:latin typeface="Tw Cen MT (Body)"/>
              </a:rPr>
              <a:t>of Work of the MP Secretariat   </a:t>
            </a:r>
          </a:p>
        </p:txBody>
      </p:sp>
      <p:sp>
        <p:nvSpPr>
          <p:cNvPr id="40" name="Rectangle 39"/>
          <p:cNvSpPr/>
          <p:nvPr/>
        </p:nvSpPr>
        <p:spPr>
          <a:xfrm>
            <a:off x="232410" y="868650"/>
            <a:ext cx="8551550" cy="400110"/>
          </a:xfrm>
          <a:prstGeom prst="rect">
            <a:avLst/>
          </a:prstGeom>
        </p:spPr>
        <p:txBody>
          <a:bodyPr wrap="square">
            <a:spAutoFit/>
          </a:bodyPr>
          <a:lstStyle/>
          <a:p>
            <a:pPr algn="ctr"/>
            <a:r>
              <a:rPr lang="en-GB" sz="2000" b="1" i="1" dirty="0">
                <a:solidFill>
                  <a:srgbClr val="FA5F0F"/>
                </a:solidFill>
                <a:latin typeface="Tw Cen MT (Body)"/>
              </a:rPr>
              <a:t>Commitment to achieving Sustainable </a:t>
            </a:r>
            <a:r>
              <a:rPr lang="en-GB" sz="2000" b="1" i="1" dirty="0" smtClean="0">
                <a:solidFill>
                  <a:srgbClr val="FA5F0F"/>
                </a:solidFill>
                <a:latin typeface="Tw Cen MT (Body)"/>
              </a:rPr>
              <a:t>Mountain Development</a:t>
            </a:r>
            <a:endParaRPr lang="en-GB" sz="2000" b="1" i="1" dirty="0">
              <a:solidFill>
                <a:srgbClr val="FA5F0F"/>
              </a:solidFill>
              <a:latin typeface="Tw Cen MT (Body)"/>
            </a:endParaRPr>
          </a:p>
        </p:txBody>
      </p:sp>
      <p:sp>
        <p:nvSpPr>
          <p:cNvPr id="2" name="Rectangle 1"/>
          <p:cNvSpPr/>
          <p:nvPr/>
        </p:nvSpPr>
        <p:spPr>
          <a:xfrm>
            <a:off x="257768" y="1628800"/>
            <a:ext cx="8551550" cy="46608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p:cNvSpPr/>
          <p:nvPr/>
        </p:nvSpPr>
        <p:spPr>
          <a:xfrm>
            <a:off x="539552" y="114986"/>
            <a:ext cx="8064000" cy="1302433"/>
          </a:xfrm>
          <a:prstGeom prst="rect">
            <a:avLst/>
          </a:prstGeom>
          <a:noFill/>
          <a:ln w="31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121347" y="1774604"/>
            <a:ext cx="2204998" cy="646331"/>
          </a:xfrm>
          <a:prstGeom prst="rect">
            <a:avLst/>
          </a:prstGeom>
        </p:spPr>
        <p:txBody>
          <a:bodyPr wrap="square">
            <a:spAutoFit/>
          </a:bodyPr>
          <a:lstStyle/>
          <a:p>
            <a:r>
              <a:rPr lang="en-GB" b="1"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Advocating for mountains </a:t>
            </a:r>
            <a:endParaRPr lang="en-GB" b="1" dirty="0">
              <a:solidFill>
                <a:srgbClr val="355D7E"/>
              </a:solidFill>
              <a:latin typeface="Arial" panose="020B0604020202020204" pitchFamily="34" charset="0"/>
              <a:cs typeface="Arial" panose="020B0604020202020204" pitchFamily="34" charset="0"/>
            </a:endParaRPr>
          </a:p>
        </p:txBody>
      </p:sp>
      <p:sp>
        <p:nvSpPr>
          <p:cNvPr id="15" name="Rectangle 14"/>
          <p:cNvSpPr/>
          <p:nvPr/>
        </p:nvSpPr>
        <p:spPr>
          <a:xfrm>
            <a:off x="1121347" y="2850726"/>
            <a:ext cx="3096344" cy="369332"/>
          </a:xfrm>
          <a:prstGeom prst="rect">
            <a:avLst/>
          </a:prstGeom>
        </p:spPr>
        <p:txBody>
          <a:bodyPr wrap="square">
            <a:spAutoFit/>
          </a:bodyPr>
          <a:lstStyle/>
          <a:p>
            <a:r>
              <a:rPr lang="en-GB" b="1"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Sharing knowledge</a:t>
            </a:r>
            <a:endParaRPr lang="en-GB" b="1"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091313" y="3668179"/>
            <a:ext cx="2796934" cy="369332"/>
          </a:xfrm>
          <a:prstGeom prst="rect">
            <a:avLst/>
          </a:prstGeom>
        </p:spPr>
        <p:txBody>
          <a:bodyPr wrap="square">
            <a:spAutoFit/>
          </a:bodyPr>
          <a:lstStyle/>
          <a:p>
            <a:r>
              <a:rPr lang="en-US" b="1"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Building capacities</a:t>
            </a:r>
            <a:endParaRPr lang="en-GB" b="1"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4652799" y="1834330"/>
            <a:ext cx="4211960" cy="646331"/>
          </a:xfrm>
          <a:prstGeom prst="rect">
            <a:avLst/>
          </a:prstGeom>
        </p:spPr>
        <p:txBody>
          <a:bodyPr wrap="square">
            <a:spAutoFit/>
          </a:bodyPr>
          <a:lstStyle/>
          <a:p>
            <a:pPr marL="0" marR="40640" lvl="2"/>
            <a:r>
              <a:rPr lang="en-GB"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International advocacy of SMD in the framework of the 2030 Agenda</a:t>
            </a:r>
            <a:endParaRPr lang="en-GB"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1091313" y="4428687"/>
            <a:ext cx="2736304" cy="646331"/>
          </a:xfrm>
          <a:prstGeom prst="rect">
            <a:avLst/>
          </a:prstGeom>
        </p:spPr>
        <p:txBody>
          <a:bodyPr wrap="square">
            <a:spAutoFit/>
          </a:bodyPr>
          <a:lstStyle/>
          <a:p>
            <a:r>
              <a:rPr lang="en-GB" b="1"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Joining forces to work on initiatives</a:t>
            </a:r>
            <a:endParaRPr lang="en-GB" b="1"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1091313" y="5466194"/>
            <a:ext cx="2985645" cy="369332"/>
          </a:xfrm>
          <a:prstGeom prst="rect">
            <a:avLst/>
          </a:prstGeom>
        </p:spPr>
        <p:txBody>
          <a:bodyPr wrap="square">
            <a:spAutoFit/>
          </a:bodyPr>
          <a:lstStyle/>
          <a:p>
            <a:r>
              <a:rPr lang="en-GB" b="1"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Mobilizing resources</a:t>
            </a:r>
            <a:endParaRPr lang="en-GB" b="1"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Rectangle 33"/>
          <p:cNvSpPr/>
          <p:nvPr/>
        </p:nvSpPr>
        <p:spPr>
          <a:xfrm>
            <a:off x="4652799" y="2711467"/>
            <a:ext cx="4165531" cy="646331"/>
          </a:xfrm>
          <a:prstGeom prst="rect">
            <a:avLst/>
          </a:prstGeom>
        </p:spPr>
        <p:txBody>
          <a:bodyPr wrap="square">
            <a:spAutoFit/>
          </a:bodyPr>
          <a:lstStyle/>
          <a:p>
            <a:pPr marL="0" marR="40640" lvl="2"/>
            <a:r>
              <a:rPr lang="en-GB"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Green Cover Index, studies on migration and on indigenous people</a:t>
            </a:r>
            <a:endParaRPr lang="en-GB"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34"/>
          <p:cNvSpPr/>
          <p:nvPr/>
        </p:nvSpPr>
        <p:spPr>
          <a:xfrm>
            <a:off x="4597358" y="3573866"/>
            <a:ext cx="4211960" cy="646331"/>
          </a:xfrm>
          <a:prstGeom prst="rect">
            <a:avLst/>
          </a:prstGeom>
        </p:spPr>
        <p:txBody>
          <a:bodyPr wrap="square">
            <a:spAutoFit/>
          </a:bodyPr>
          <a:lstStyle/>
          <a:p>
            <a:pPr marL="0" marR="40640" lvl="2"/>
            <a:r>
              <a:rPr lang="en-GB"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IPROMO XI, support to MP Products and Biodiversity/REDD+ trainings</a:t>
            </a:r>
            <a:endParaRPr lang="en-GB"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36" name="Rectangle 35"/>
          <p:cNvSpPr/>
          <p:nvPr/>
        </p:nvSpPr>
        <p:spPr>
          <a:xfrm>
            <a:off x="4579595" y="4437962"/>
            <a:ext cx="4211960" cy="646331"/>
          </a:xfrm>
          <a:prstGeom prst="rect">
            <a:avLst/>
          </a:prstGeom>
        </p:spPr>
        <p:txBody>
          <a:bodyPr wrap="square">
            <a:spAutoFit/>
          </a:bodyPr>
          <a:lstStyle/>
          <a:p>
            <a:pPr marL="0" marR="40640" lvl="2"/>
            <a:r>
              <a:rPr lang="en-GB"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Technical cooperation with all members making request</a:t>
            </a:r>
            <a:endParaRPr lang="en-GB"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37" name="Rectangle 36"/>
          <p:cNvSpPr/>
          <p:nvPr/>
        </p:nvSpPr>
        <p:spPr>
          <a:xfrm>
            <a:off x="4597358" y="5349821"/>
            <a:ext cx="4211960" cy="646331"/>
          </a:xfrm>
          <a:prstGeom prst="rect">
            <a:avLst/>
          </a:prstGeom>
        </p:spPr>
        <p:txBody>
          <a:bodyPr wrap="square">
            <a:spAutoFit/>
          </a:bodyPr>
          <a:lstStyle/>
          <a:p>
            <a:pPr marL="0" marR="40640" lvl="2"/>
            <a:r>
              <a:rPr lang="en-GB" dirty="0" smtClean="0">
                <a:solidFill>
                  <a:srgbClr val="355D7E"/>
                </a:solidFill>
                <a:latin typeface="Arial" panose="020B0604020202020204" pitchFamily="34" charset="0"/>
                <a:ea typeface="Times New Roman" panose="02020603050405020304" pitchFamily="18" charset="0"/>
                <a:cs typeface="Arial" panose="020B0604020202020204" pitchFamily="34" charset="0"/>
              </a:rPr>
              <a:t>Supporting members’ fundraising: GCF, GEF, IKI, FAO, ...</a:t>
            </a:r>
            <a:endParaRPr lang="en-GB" dirty="0">
              <a:solidFill>
                <a:srgbClr val="355D7E"/>
              </a:solidFill>
              <a:latin typeface="Arial" panose="020B0604020202020204" pitchFamily="34" charset="0"/>
              <a:ea typeface="Times New Roman" panose="02020603050405020304" pitchFamily="18" charset="0"/>
              <a:cs typeface="Arial" panose="020B0604020202020204" pitchFamily="34" charset="0"/>
            </a:endParaRPr>
          </a:p>
        </p:txBody>
      </p:sp>
      <p:sp>
        <p:nvSpPr>
          <p:cNvPr id="41" name="TextBox 40"/>
          <p:cNvSpPr txBox="1"/>
          <p:nvPr/>
        </p:nvSpPr>
        <p:spPr>
          <a:xfrm>
            <a:off x="420894" y="1898248"/>
            <a:ext cx="537327" cy="400110"/>
          </a:xfrm>
          <a:prstGeom prst="rect">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smtClean="0">
                <a:solidFill>
                  <a:prstClr val="white"/>
                </a:solidFill>
              </a:rPr>
              <a:t>A.1</a:t>
            </a:r>
            <a:endParaRPr lang="en-GB" sz="2000" dirty="0">
              <a:solidFill>
                <a:prstClr val="white"/>
              </a:solidFill>
            </a:endParaRPr>
          </a:p>
        </p:txBody>
      </p:sp>
      <p:sp>
        <p:nvSpPr>
          <p:cNvPr id="42" name="TextBox 41"/>
          <p:cNvSpPr txBox="1"/>
          <p:nvPr/>
        </p:nvSpPr>
        <p:spPr>
          <a:xfrm>
            <a:off x="420894" y="2793122"/>
            <a:ext cx="537327" cy="400110"/>
          </a:xfrm>
          <a:prstGeom prst="rect">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dirty="0" smtClean="0">
                <a:solidFill>
                  <a:prstClr val="white"/>
                </a:solidFill>
              </a:rPr>
              <a:t>A.2</a:t>
            </a:r>
            <a:endParaRPr lang="en-GB" sz="2000" dirty="0">
              <a:solidFill>
                <a:prstClr val="white"/>
              </a:solidFill>
            </a:endParaRPr>
          </a:p>
        </p:txBody>
      </p:sp>
      <p:sp>
        <p:nvSpPr>
          <p:cNvPr id="43" name="TextBox 42"/>
          <p:cNvSpPr txBox="1"/>
          <p:nvPr/>
        </p:nvSpPr>
        <p:spPr>
          <a:xfrm>
            <a:off x="420894" y="3645024"/>
            <a:ext cx="537327" cy="400110"/>
          </a:xfrm>
          <a:prstGeom prst="rect">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dirty="0" smtClean="0">
                <a:solidFill>
                  <a:prstClr val="white"/>
                </a:solidFill>
              </a:rPr>
              <a:t>A.3</a:t>
            </a:r>
            <a:endParaRPr lang="en-GB" sz="2000" dirty="0">
              <a:solidFill>
                <a:prstClr val="white"/>
              </a:solidFill>
            </a:endParaRPr>
          </a:p>
        </p:txBody>
      </p:sp>
      <p:sp>
        <p:nvSpPr>
          <p:cNvPr id="44" name="TextBox 43"/>
          <p:cNvSpPr txBox="1"/>
          <p:nvPr/>
        </p:nvSpPr>
        <p:spPr>
          <a:xfrm>
            <a:off x="420894" y="4553252"/>
            <a:ext cx="537327" cy="400110"/>
          </a:xfrm>
          <a:prstGeom prst="rect">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dirty="0" smtClean="0">
                <a:solidFill>
                  <a:prstClr val="white"/>
                </a:solidFill>
              </a:rPr>
              <a:t>A.4</a:t>
            </a:r>
            <a:endParaRPr lang="en-GB" sz="2000" dirty="0">
              <a:solidFill>
                <a:prstClr val="white"/>
              </a:solidFill>
            </a:endParaRPr>
          </a:p>
        </p:txBody>
      </p:sp>
      <p:sp>
        <p:nvSpPr>
          <p:cNvPr id="45" name="Notched Right Arrow 44"/>
          <p:cNvSpPr/>
          <p:nvPr/>
        </p:nvSpPr>
        <p:spPr>
          <a:xfrm>
            <a:off x="3805270" y="1916832"/>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46" name="Notched Right Arrow 45"/>
          <p:cNvSpPr/>
          <p:nvPr/>
        </p:nvSpPr>
        <p:spPr>
          <a:xfrm>
            <a:off x="3805270" y="2840742"/>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47" name="Notched Right Arrow 46"/>
          <p:cNvSpPr/>
          <p:nvPr/>
        </p:nvSpPr>
        <p:spPr>
          <a:xfrm>
            <a:off x="3805270" y="4581128"/>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48" name="Notched Right Arrow 47"/>
          <p:cNvSpPr/>
          <p:nvPr/>
        </p:nvSpPr>
        <p:spPr>
          <a:xfrm>
            <a:off x="3805270" y="5490055"/>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
        <p:nvSpPr>
          <p:cNvPr id="49" name="TextBox 48"/>
          <p:cNvSpPr txBox="1"/>
          <p:nvPr/>
        </p:nvSpPr>
        <p:spPr>
          <a:xfrm>
            <a:off x="420894" y="5448126"/>
            <a:ext cx="537327" cy="400110"/>
          </a:xfrm>
          <a:prstGeom prst="rect">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dirty="0" smtClean="0">
                <a:solidFill>
                  <a:prstClr val="white"/>
                </a:solidFill>
              </a:rPr>
              <a:t>A.5</a:t>
            </a:r>
            <a:endParaRPr lang="en-GB" sz="2000" dirty="0">
              <a:solidFill>
                <a:prstClr val="white"/>
              </a:solidFill>
            </a:endParaRPr>
          </a:p>
        </p:txBody>
      </p:sp>
      <p:sp>
        <p:nvSpPr>
          <p:cNvPr id="50" name="Notched Right Arrow 49"/>
          <p:cNvSpPr/>
          <p:nvPr/>
        </p:nvSpPr>
        <p:spPr>
          <a:xfrm>
            <a:off x="3815759" y="3717032"/>
            <a:ext cx="612008" cy="360000"/>
          </a:xfrm>
          <a:prstGeom prst="notchedRightArrow">
            <a:avLst/>
          </a:prstGeom>
          <a:solidFill>
            <a:srgbClr val="FA5F0F"/>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a:solidFill>
                <a:prstClr val="black"/>
              </a:solidFill>
            </a:endParaRPr>
          </a:p>
        </p:txBody>
      </p:sp>
    </p:spTree>
    <p:extLst>
      <p:ext uri="{BB962C8B-B14F-4D97-AF65-F5344CB8AC3E}">
        <p14:creationId xmlns:p14="http://schemas.microsoft.com/office/powerpoint/2010/main" val="2974680382"/>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60" y="188640"/>
            <a:ext cx="8784976" cy="990600"/>
          </a:xfrm>
        </p:spPr>
        <p:txBody>
          <a:bodyPr vert="horz" anchor="ctr">
            <a:noAutofit/>
          </a:bodyPr>
          <a:lstStyle/>
          <a:p>
            <a:pPr algn="ctr">
              <a:spcBef>
                <a:spcPts val="0"/>
              </a:spcBef>
            </a:pPr>
            <a:r>
              <a:rPr lang="en-GB" sz="2800" b="1" cap="all" spc="100" dirty="0">
                <a:solidFill>
                  <a:srgbClr val="FFFFFF"/>
                </a:solidFill>
                <a:latin typeface="+mn-lt"/>
                <a:ea typeface="+mn-ea"/>
                <a:cs typeface="Gill Sans Light"/>
              </a:rPr>
              <a:t>ADVOCACY</a:t>
            </a:r>
          </a:p>
        </p:txBody>
      </p:sp>
      <p:sp>
        <p:nvSpPr>
          <p:cNvPr id="3" name="Content Placeholder 2"/>
          <p:cNvSpPr>
            <a:spLocks noGrp="1"/>
          </p:cNvSpPr>
          <p:nvPr>
            <p:ph sz="quarter" idx="1"/>
          </p:nvPr>
        </p:nvSpPr>
        <p:spPr>
          <a:xfrm>
            <a:off x="247260" y="1772816"/>
            <a:ext cx="8496944" cy="4968552"/>
          </a:xfrm>
        </p:spPr>
        <p:txBody>
          <a:bodyPr>
            <a:noAutofit/>
          </a:bodyPr>
          <a:lstStyle/>
          <a:p>
            <a:pPr marL="342900" lvl="2" indent="-342900">
              <a:lnSpc>
                <a:spcPct val="150000"/>
              </a:lnSpc>
              <a:spcBef>
                <a:spcPts val="700"/>
              </a:spcBef>
              <a:buSzPct val="100000"/>
            </a:pPr>
            <a:r>
              <a:rPr lang="en-US" sz="2400" b="1" dirty="0">
                <a:latin typeface="Arial" panose="020B0604020202020204" pitchFamily="34" charset="0"/>
                <a:cs typeface="Arial" panose="020B0604020202020204" pitchFamily="34" charset="0"/>
              </a:rPr>
              <a:t>UNSG/UNGA </a:t>
            </a:r>
            <a:r>
              <a:rPr lang="en-US" sz="2400" dirty="0" smtClean="0">
                <a:latin typeface="Arial" panose="020B0604020202020204" pitchFamily="34" charset="0"/>
                <a:cs typeface="Arial" panose="020B0604020202020204" pitchFamily="34" charset="0"/>
              </a:rPr>
              <a:t>Triennial Resolutions</a:t>
            </a:r>
          </a:p>
          <a:p>
            <a:pPr marL="342900" lvl="2" indent="-342900">
              <a:lnSpc>
                <a:spcPct val="150000"/>
              </a:lnSpc>
              <a:spcBef>
                <a:spcPts val="700"/>
              </a:spcBef>
              <a:buSzPct val="100000"/>
            </a:pPr>
            <a:r>
              <a:rPr lang="en-US" sz="2400" dirty="0" smtClean="0">
                <a:latin typeface="Arial" panose="020B0604020202020204" pitchFamily="34" charset="0"/>
                <a:cs typeface="Arial" panose="020B0604020202020204" pitchFamily="34" charset="0"/>
              </a:rPr>
              <a:t>Events </a:t>
            </a:r>
            <a:r>
              <a:rPr lang="en-US" sz="2400" dirty="0">
                <a:latin typeface="Arial" panose="020B0604020202020204" pitchFamily="34" charset="0"/>
                <a:cs typeface="Arial" panose="020B0604020202020204" pitchFamily="34" charset="0"/>
              </a:rPr>
              <a:t>at the three RIO Conventions </a:t>
            </a:r>
            <a:r>
              <a:rPr lang="en-US" sz="2400" dirty="0" smtClean="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342900" lvl="2" indent="-342900">
              <a:spcBef>
                <a:spcPts val="700"/>
              </a:spcBef>
              <a:buSzPct val="100000"/>
            </a:pPr>
            <a:r>
              <a:rPr lang="en-US" sz="2400" dirty="0" smtClean="0">
                <a:latin typeface="Arial" panose="020B0604020202020204" pitchFamily="34" charset="0"/>
                <a:cs typeface="Arial" panose="020B0604020202020204" pitchFamily="34" charset="0"/>
              </a:rPr>
              <a:t>Global </a:t>
            </a:r>
            <a:r>
              <a:rPr lang="en-US" sz="2400" dirty="0">
                <a:latin typeface="Arial" panose="020B0604020202020204" pitchFamily="34" charset="0"/>
                <a:cs typeface="Arial" panose="020B0604020202020204" pitchFamily="34" charset="0"/>
              </a:rPr>
              <a:t>campaigns  </a:t>
            </a:r>
          </a:p>
          <a:p>
            <a:pPr lvl="1">
              <a:buClr>
                <a:schemeClr val="accent2"/>
              </a:buClr>
            </a:pPr>
            <a:r>
              <a:rPr lang="en-US" sz="2000" b="1" dirty="0">
                <a:latin typeface="Arial" panose="020B0604020202020204" pitchFamily="34" charset="0"/>
                <a:cs typeface="Arial" panose="020B0604020202020204" pitchFamily="34" charset="0"/>
              </a:rPr>
              <a:t>Rio</a:t>
            </a:r>
            <a:r>
              <a:rPr lang="en-US" sz="2000" dirty="0">
                <a:latin typeface="Arial" panose="020B0604020202020204" pitchFamily="34" charset="0"/>
                <a:cs typeface="Arial" panose="020B0604020202020204" pitchFamily="34" charset="0"/>
              </a:rPr>
              <a:t> outcome: 3 paragraphs</a:t>
            </a:r>
          </a:p>
          <a:p>
            <a:pPr lvl="1">
              <a:buClr>
                <a:schemeClr val="accent2"/>
              </a:buClr>
            </a:pPr>
            <a:r>
              <a:rPr lang="en-US" sz="2000" b="1" dirty="0">
                <a:latin typeface="Arial" panose="020B0604020202020204" pitchFamily="34" charset="0"/>
                <a:cs typeface="Arial" panose="020B0604020202020204" pitchFamily="34" charset="0"/>
              </a:rPr>
              <a:t>SDG</a:t>
            </a:r>
            <a:r>
              <a:rPr lang="en-US" sz="2000" dirty="0">
                <a:latin typeface="Arial" panose="020B0604020202020204" pitchFamily="34" charset="0"/>
                <a:cs typeface="Arial" panose="020B0604020202020204" pitchFamily="34" charset="0"/>
              </a:rPr>
              <a:t> process</a:t>
            </a:r>
            <a:r>
              <a:rPr lang="en-US" sz="2000" dirty="0" smtClean="0">
                <a:latin typeface="Arial" panose="020B0604020202020204" pitchFamily="34" charset="0"/>
                <a:cs typeface="Arial" panose="020B0604020202020204" pitchFamily="34" charset="0"/>
              </a:rPr>
              <a:t>:</a:t>
            </a:r>
          </a:p>
          <a:p>
            <a:pPr lvl="2">
              <a:buFont typeface="Wingdings" panose="05000000000000000000" pitchFamily="2" charset="2"/>
              <a:buChar char="q"/>
            </a:pPr>
            <a:r>
              <a:rPr lang="en-US" sz="2000" dirty="0" smtClean="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mountain related targets achieved</a:t>
            </a:r>
          </a:p>
          <a:p>
            <a:pPr lvl="2">
              <a:buFont typeface="Wingdings" panose="05000000000000000000" pitchFamily="2" charset="2"/>
              <a:buChar char="q"/>
            </a:pPr>
            <a:r>
              <a:rPr lang="en-US" sz="2000" dirty="0">
                <a:latin typeface="Arial" panose="020B0604020202020204" pitchFamily="34" charset="0"/>
                <a:cs typeface="Arial" panose="020B0604020202020204" pitchFamily="34" charset="0"/>
              </a:rPr>
              <a:t>Green cover index developed to monitor SDG mountain targets </a:t>
            </a:r>
            <a:endParaRPr lang="en-US" sz="2000" b="1" dirty="0" smtClean="0">
              <a:latin typeface="Arial" panose="020B0604020202020204" pitchFamily="34" charset="0"/>
              <a:cs typeface="Arial" panose="020B0604020202020204" pitchFamily="34" charset="0"/>
            </a:endParaRPr>
          </a:p>
          <a:p>
            <a:pPr marL="342900" lvl="2" indent="-342900">
              <a:lnSpc>
                <a:spcPct val="150000"/>
              </a:lnSpc>
              <a:spcBef>
                <a:spcPts val="700"/>
              </a:spcBef>
              <a:buSzPct val="100000"/>
            </a:pPr>
            <a:r>
              <a:rPr lang="en-US" sz="2400" b="1" dirty="0" smtClean="0">
                <a:latin typeface="Arial" panose="020B0604020202020204" pitchFamily="34" charset="0"/>
                <a:cs typeface="Arial" panose="020B0604020202020204" pitchFamily="34" charset="0"/>
              </a:rPr>
              <a:t>High </a:t>
            </a:r>
            <a:r>
              <a:rPr lang="en-US" sz="2400" b="1" dirty="0" smtClean="0">
                <a:latin typeface="Arial" panose="020B0604020202020204" pitchFamily="34" charset="0"/>
                <a:cs typeface="Arial" panose="020B0604020202020204" pitchFamily="34" charset="0"/>
              </a:rPr>
              <a:t>Level Political Forum – events </a:t>
            </a:r>
            <a:r>
              <a:rPr lang="en-US" sz="2400" b="1" dirty="0" smtClean="0">
                <a:latin typeface="Arial" panose="020B0604020202020204" pitchFamily="34" charset="0"/>
                <a:cs typeface="Arial" panose="020B0604020202020204" pitchFamily="34" charset="0"/>
              </a:rPr>
              <a:t>planned</a:t>
            </a:r>
          </a:p>
          <a:p>
            <a:pPr marL="342900" lvl="2" indent="-342900">
              <a:lnSpc>
                <a:spcPct val="150000"/>
              </a:lnSpc>
              <a:spcBef>
                <a:spcPts val="700"/>
              </a:spcBef>
              <a:buSzPct val="100000"/>
            </a:pPr>
            <a:r>
              <a:rPr lang="en-US" sz="2400" b="1" dirty="0">
                <a:latin typeface="Arial" panose="020B0604020202020204" pitchFamily="34" charset="0"/>
                <a:cs typeface="Arial" panose="020B0604020202020204" pitchFamily="34" charset="0"/>
              </a:rPr>
              <a:t>AGENDA 2030 – FRAMEWORK FOR ACTION </a:t>
            </a:r>
            <a:r>
              <a:rPr lang="en-US" sz="2400" dirty="0">
                <a:latin typeface="Arial" panose="020B0604020202020204" pitchFamily="34" charset="0"/>
                <a:cs typeface="Arial" panose="020B0604020202020204" pitchFamily="34" charset="0"/>
              </a:rPr>
              <a:t>approved by MP governments</a:t>
            </a:r>
          </a:p>
          <a:p>
            <a:pPr marL="342900" lvl="2" indent="-342900">
              <a:spcBef>
                <a:spcPts val="700"/>
              </a:spcBef>
              <a:buSzPct val="100000"/>
            </a:pPr>
            <a:endParaRPr lang="en-US"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784" y="1772816"/>
            <a:ext cx="2687216" cy="2016224"/>
          </a:xfrm>
          <a:prstGeom prst="rect">
            <a:avLst/>
          </a:prstGeom>
        </p:spPr>
      </p:pic>
    </p:spTree>
    <p:extLst>
      <p:ext uri="{BB962C8B-B14F-4D97-AF65-F5344CB8AC3E}">
        <p14:creationId xmlns:p14="http://schemas.microsoft.com/office/powerpoint/2010/main" val="277374245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12412</TotalTime>
  <Words>2172</Words>
  <Application>Microsoft Office PowerPoint</Application>
  <PresentationFormat>On-screen Show (4:3)</PresentationFormat>
  <Paragraphs>273</Paragraphs>
  <Slides>24</Slides>
  <Notes>18</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24</vt:i4>
      </vt:variant>
    </vt:vector>
  </HeadingPairs>
  <TitlesOfParts>
    <vt:vector size="44" baseType="lpstr">
      <vt:lpstr>ＭＳ Ｐゴシック</vt:lpstr>
      <vt:lpstr>Arial</vt:lpstr>
      <vt:lpstr>Calibri</vt:lpstr>
      <vt:lpstr>Calibri Light</vt:lpstr>
      <vt:lpstr>Gill Sans</vt:lpstr>
      <vt:lpstr>Gill Sans Light</vt:lpstr>
      <vt:lpstr>Karla</vt:lpstr>
      <vt:lpstr>Regular</vt:lpstr>
      <vt:lpstr>Times New Roman</vt:lpstr>
      <vt:lpstr>Tw Cen MT</vt:lpstr>
      <vt:lpstr>Tw Cen MT (Body)</vt:lpstr>
      <vt:lpstr>Wingdings</vt:lpstr>
      <vt:lpstr>Wingdings 2</vt:lpstr>
      <vt:lpstr>Median</vt:lpstr>
      <vt:lpstr>Tema di Office</vt:lpstr>
      <vt:lpstr>1_Median</vt:lpstr>
      <vt:lpstr>2_Median</vt:lpstr>
      <vt:lpstr>3_Median</vt:lpstr>
      <vt:lpstr>Office Theme</vt:lpstr>
      <vt:lpstr>1_Office Theme</vt:lpstr>
      <vt:lpstr>PowerPoint Presentation</vt:lpstr>
      <vt:lpstr>Mountains in figures</vt:lpstr>
      <vt:lpstr>PowerPoint Presentation</vt:lpstr>
      <vt:lpstr>PowerPoint Presentation</vt:lpstr>
      <vt:lpstr>Mountains under pressure climate, hunger, migration</vt:lpstr>
      <vt:lpstr>The Mountain Partnership is a United Nations voluntary alliance of more than 300 members (governments, intergovernmental organizations, civil societies, NGOs and private sector) to improve the lives of mountain peoples and protect mountain environments   Founded in 2002 to address the environmental and socio-economic challenges of mountain regions and stimulate concrete initiatives to improve quality of life and preserve ecosystems   </vt:lpstr>
      <vt:lpstr>PowerPoint Presentation</vt:lpstr>
      <vt:lpstr>PowerPoint Presentation</vt:lpstr>
      <vt:lpstr>ADVOCACY</vt:lpstr>
      <vt:lpstr>FACEBOOK, FLICKR, MP, WEBSITE, PEAK TO PEAK</vt:lpstr>
      <vt:lpstr>SDG INDICATOR 15.4.2:  MOUNTAIN GREEN COVER INDEX</vt:lpstr>
      <vt:lpstr>PowerPoint Presentation</vt:lpstr>
      <vt:lpstr>PowerPoint Presentation</vt:lpstr>
      <vt:lpstr>International Mountain Day</vt:lpstr>
      <vt:lpstr> Capacity development</vt:lpstr>
      <vt:lpstr> </vt:lpstr>
      <vt:lpstr>Launch of a global Mountain label </vt:lpstr>
      <vt:lpstr>The MounTAIN PARTNERSHIP PRODUCT LABEL </vt:lpstr>
      <vt:lpstr>PowerPoint Presentation</vt:lpstr>
      <vt:lpstr>MAPping Indigenous mountain peoples</vt:lpstr>
      <vt:lpstr>PowerPoint Presentation</vt:lpstr>
      <vt:lpstr>PowerPoint Presentation</vt:lpstr>
      <vt:lpstr>PowerPoint Presentation</vt:lpstr>
      <vt:lpstr>Thank you!</vt:lpstr>
    </vt:vector>
  </TitlesOfParts>
  <Company>FAO of the 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Nasir Hussain (FOM)</dc:creator>
  <cp:lastModifiedBy>Parisi, Fabio (FOA)</cp:lastModifiedBy>
  <cp:revision>386</cp:revision>
  <cp:lastPrinted>2017-07-04T15:43:09Z</cp:lastPrinted>
  <dcterms:created xsi:type="dcterms:W3CDTF">2014-06-03T14:15:58Z</dcterms:created>
  <dcterms:modified xsi:type="dcterms:W3CDTF">2018-06-15T16:24:32Z</dcterms:modified>
</cp:coreProperties>
</file>