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8" r:id="rId2"/>
    <p:sldId id="293" r:id="rId3"/>
    <p:sldId id="279" r:id="rId4"/>
    <p:sldId id="288" r:id="rId5"/>
    <p:sldId id="289" r:id="rId6"/>
    <p:sldId id="290" r:id="rId7"/>
    <p:sldId id="29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FFC88"/>
    <a:srgbClr val="E3FF83"/>
    <a:srgbClr val="006600"/>
    <a:srgbClr val="00CC00"/>
    <a:srgbClr val="FF6600"/>
    <a:srgbClr val="FF66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75" d="100"/>
          <a:sy n="75" d="100"/>
        </p:scale>
        <p:origin x="677" y="269"/>
      </p:cViewPr>
      <p:guideLst>
        <p:guide orient="horz" pos="2720"/>
        <p:guide pos="2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0A46D-7C23-A74C-A927-950A7F23F9EF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C88D-BAEE-204A-9505-5212251818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20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09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60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88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10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8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1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4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16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8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5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34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88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BF72-1CFC-4EE4-AD29-9ECF34C8F35B}" type="datetimeFigureOut">
              <a:rPr lang="it-IT" smtClean="0"/>
              <a:t>25/05/2018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0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at.asanaliev@giz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1086865"/>
            <a:ext cx="9143999" cy="3096232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400" b="1" dirty="0" smtClean="0">
                <a:latin typeface="+mn-lt"/>
              </a:rPr>
              <a:t>Marat ASANALIEV</a:t>
            </a:r>
            <a:endParaRPr lang="it-IT" sz="2000" b="1" dirty="0" smtClean="0">
              <a:latin typeface="+mn-lt"/>
            </a:endParaRPr>
          </a:p>
          <a:p>
            <a:pPr algn="ctr"/>
            <a:endParaRPr lang="en-GB" sz="2400" b="1" dirty="0" smtClean="0"/>
          </a:p>
          <a:p>
            <a:pPr algn="ctr"/>
            <a:r>
              <a:rPr lang="en-US" sz="2400" b="1" dirty="0"/>
              <a:t>German Federal Enterprise for International </a:t>
            </a:r>
            <a:r>
              <a:rPr lang="en-US" sz="2400" b="1" dirty="0" smtClean="0"/>
              <a:t>Cooperation (GIZ)</a:t>
            </a:r>
            <a:endParaRPr lang="en-GB" sz="2400" b="1" dirty="0" smtClean="0"/>
          </a:p>
          <a:p>
            <a:pPr algn="ctr"/>
            <a:endParaRPr lang="en-GB" sz="2400" b="1" i="1" dirty="0" smtClean="0"/>
          </a:p>
          <a:p>
            <a:pPr algn="ctr"/>
            <a:r>
              <a:rPr lang="en-GB" sz="2400" b="1" i="1" dirty="0" smtClean="0"/>
              <a:t>Regional </a:t>
            </a:r>
            <a:r>
              <a:rPr lang="en-GB" sz="2400" b="1" i="1" dirty="0"/>
              <a:t>Programme for Sustainable </a:t>
            </a:r>
            <a:r>
              <a:rPr lang="en-US" sz="2400" b="1" i="1" dirty="0"/>
              <a:t>and </a:t>
            </a:r>
            <a:r>
              <a:rPr lang="en-GB" sz="2400" b="1" i="1" dirty="0"/>
              <a:t>Climate Sensitive</a:t>
            </a:r>
            <a:endParaRPr lang="en-US" sz="2400" b="1" i="1" dirty="0"/>
          </a:p>
          <a:p>
            <a:pPr algn="ctr"/>
            <a:r>
              <a:rPr lang="en-GB" sz="2400" b="1" i="1" dirty="0" smtClean="0"/>
              <a:t>Land-Use </a:t>
            </a:r>
            <a:r>
              <a:rPr lang="en-GB" sz="2400" b="1" i="1" dirty="0"/>
              <a:t>for Economic Development in Central </a:t>
            </a:r>
            <a:r>
              <a:rPr lang="en-GB" sz="2400" b="1" i="1" dirty="0" smtClean="0"/>
              <a:t>Asia</a:t>
            </a:r>
          </a:p>
          <a:p>
            <a:pPr algn="ctr"/>
            <a:endParaRPr lang="en-GB" sz="2400" b="1" dirty="0" smtClean="0"/>
          </a:p>
          <a:p>
            <a:pPr algn="ctr"/>
            <a:r>
              <a:rPr lang="en-GB" sz="2400" b="1" dirty="0" smtClean="0"/>
              <a:t>Bishkek</a:t>
            </a:r>
            <a:r>
              <a:rPr lang="en-GB" sz="2400" b="1" dirty="0"/>
              <a:t>, Kyrgyzstan</a:t>
            </a:r>
            <a:endParaRPr lang="en-US" sz="2400" b="1" dirty="0"/>
          </a:p>
          <a:p>
            <a:pPr algn="ctr">
              <a:lnSpc>
                <a:spcPct val="100000"/>
              </a:lnSpc>
            </a:pPr>
            <a:r>
              <a:rPr lang="it-IT" sz="2000" dirty="0" smtClean="0">
                <a:latin typeface="+mn-lt"/>
                <a:hlinkClick r:id="rId2"/>
              </a:rPr>
              <a:t>marat.asanaliev@giz.de</a:t>
            </a:r>
            <a:r>
              <a:rPr lang="it-IT" sz="2000" dirty="0" smtClean="0">
                <a:latin typeface="+mn-lt"/>
              </a:rPr>
              <a:t> </a:t>
            </a:r>
            <a:endParaRPr lang="it-IT" sz="2800" dirty="0">
              <a:latin typeface="+mn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" y="5529976"/>
            <a:ext cx="91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 </a:t>
            </a:r>
            <a:r>
              <a:rPr lang="it-IT" sz="2400" b="1" dirty="0"/>
              <a:t>IPROMO</a:t>
            </a:r>
            <a:r>
              <a:rPr lang="it-IT" b="1" dirty="0"/>
              <a:t> </a:t>
            </a:r>
            <a:endParaRPr lang="it-IT" dirty="0"/>
          </a:p>
          <a:p>
            <a:pPr algn="ctr"/>
            <a:r>
              <a:rPr lang="en-US" b="1" dirty="0"/>
              <a:t> </a:t>
            </a:r>
            <a:r>
              <a:rPr lang="en-US" b="1" i="1" dirty="0" err="1"/>
              <a:t>Bioeconomy</a:t>
            </a:r>
            <a:r>
              <a:rPr lang="en-US" b="1" i="1" dirty="0"/>
              <a:t> in mountain areas – an opportunity for local </a:t>
            </a:r>
            <a:r>
              <a:rPr lang="en-US" b="1" i="1" dirty="0" smtClean="0"/>
              <a:t>development</a:t>
            </a:r>
          </a:p>
          <a:p>
            <a:pPr algn="ctr"/>
            <a:r>
              <a:rPr lang="en-US" b="1" dirty="0" err="1"/>
              <a:t>Pieve</a:t>
            </a:r>
            <a:r>
              <a:rPr lang="en-US" b="1" dirty="0"/>
              <a:t> </a:t>
            </a:r>
            <a:r>
              <a:rPr lang="en-US" b="1" dirty="0" err="1"/>
              <a:t>Tesino</a:t>
            </a:r>
            <a:r>
              <a:rPr lang="en-US" b="1" dirty="0"/>
              <a:t> </a:t>
            </a:r>
            <a:r>
              <a:rPr lang="en-US" b="1" dirty="0" smtClean="0"/>
              <a:t>/</a:t>
            </a:r>
            <a:r>
              <a:rPr lang="en-US" b="1" dirty="0" err="1" smtClean="0"/>
              <a:t>Ormea</a:t>
            </a:r>
            <a:r>
              <a:rPr lang="en-US" b="1" dirty="0" smtClean="0"/>
              <a:t> 18 June -02 July 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70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>
            <a:alpha val="2196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dirty="0" smtClean="0"/>
              <a:t>Kyrgyzstan: Geographic Location</a:t>
            </a:r>
            <a:endParaRPr lang="it-IT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088" y="2158049"/>
            <a:ext cx="6505824" cy="4120355"/>
          </a:xfrm>
        </p:spPr>
      </p:pic>
    </p:spTree>
    <p:extLst>
      <p:ext uri="{BB962C8B-B14F-4D97-AF65-F5344CB8AC3E}">
        <p14:creationId xmlns:p14="http://schemas.microsoft.com/office/powerpoint/2010/main" val="152194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Education</a:t>
            </a:r>
            <a:endParaRPr lang="it-IT" sz="2800" b="1" dirty="0"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85798" y="528359"/>
            <a:ext cx="7829552" cy="968747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Master </a:t>
            </a:r>
            <a:r>
              <a:rPr lang="en-US" sz="2400" b="1" dirty="0"/>
              <a:t>in Public Policy, </a:t>
            </a:r>
            <a:r>
              <a:rPr lang="en-US" sz="2400" dirty="0"/>
              <a:t>The National Graduate Institute for Policy </a:t>
            </a:r>
            <a:r>
              <a:rPr lang="en-US" sz="2400" dirty="0" smtClean="0"/>
              <a:t>Studies. Tokyo, Japan. 2009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685798" y="3083864"/>
            <a:ext cx="7829552" cy="3074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Coordinator </a:t>
            </a:r>
            <a:r>
              <a:rPr lang="en-US" sz="2400" dirty="0" smtClean="0"/>
              <a:t>–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Piloting of the Forest Sector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Reform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Project 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manage project activities on forest </a:t>
            </a:r>
            <a:r>
              <a:rPr lang="en-US" sz="2000" dirty="0"/>
              <a:t>sector reform and related land-use issues;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maintain policy dialogue with national counterpart;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coordination with development partners active in </a:t>
            </a:r>
            <a:r>
              <a:rPr lang="en-US" sz="2000" dirty="0" smtClean="0"/>
              <a:t>forest </a:t>
            </a:r>
            <a:r>
              <a:rPr lang="en-US" sz="2000" dirty="0" smtClean="0"/>
              <a:t>sector;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ensure </a:t>
            </a:r>
            <a:r>
              <a:rPr lang="en-US" sz="2000" dirty="0"/>
              <a:t>up/out-scaling of </a:t>
            </a:r>
            <a:r>
              <a:rPr lang="en-US" sz="2000" dirty="0" smtClean="0"/>
              <a:t>the forest piloting lessons learnt to facilitate 12 </a:t>
            </a:r>
            <a:r>
              <a:rPr lang="en-US" sz="2000" dirty="0" err="1" smtClean="0"/>
              <a:t>mio</a:t>
            </a:r>
            <a:r>
              <a:rPr lang="en-US" sz="2000" dirty="0" smtClean="0"/>
              <a:t> investment project;</a:t>
            </a:r>
            <a:endParaRPr lang="en-US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2481592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>
                <a:latin typeface="+mn-lt"/>
              </a:rPr>
              <a:t>Employment and </a:t>
            </a:r>
            <a:r>
              <a:rPr lang="it-IT" sz="2800" b="1" dirty="0" smtClean="0">
                <a:latin typeface="+mn-lt"/>
              </a:rPr>
              <a:t>Main Activities</a:t>
            </a:r>
            <a:endParaRPr lang="it-IT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71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>
                <a:latin typeface="+mn-lt"/>
              </a:rPr>
              <a:t>V</a:t>
            </a:r>
            <a:r>
              <a:rPr lang="it-IT" sz="2800" b="1" dirty="0" smtClean="0">
                <a:latin typeface="+mn-lt"/>
              </a:rPr>
              <a:t>olunteer Activity, Hobbies</a:t>
            </a:r>
            <a:endParaRPr lang="it-IT" sz="2800" b="1" dirty="0">
              <a:latin typeface="+mn-lt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28650" y="809625"/>
            <a:ext cx="7886700" cy="1090295"/>
          </a:xfrm>
        </p:spPr>
        <p:txBody>
          <a:bodyPr/>
          <a:lstStyle/>
          <a:p>
            <a:r>
              <a:rPr lang="it-IT" dirty="0" smtClean="0"/>
              <a:t>«Kyrgyz People» public foundation </a:t>
            </a:r>
          </a:p>
          <a:p>
            <a:r>
              <a:rPr lang="it-IT" dirty="0" smtClean="0"/>
              <a:t>Fishing, Mushroom Picking, Traditional bow</a:t>
            </a:r>
            <a:endParaRPr lang="it-IT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9920"/>
            <a:ext cx="3708407" cy="40990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920" y="2773680"/>
            <a:ext cx="3180080" cy="4084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00" y="2121797"/>
            <a:ext cx="3225800" cy="423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81280" y="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Forest Sector Reform – Why?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063624"/>
            <a:ext cx="7886700" cy="530669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population dependent </a:t>
            </a:r>
            <a:r>
              <a:rPr lang="en-US" sz="2400" dirty="0"/>
              <a:t>on </a:t>
            </a:r>
            <a:r>
              <a:rPr lang="en-US" sz="2400" dirty="0" smtClean="0"/>
              <a:t>forests &amp; pastures resources;</a:t>
            </a:r>
            <a:endParaRPr lang="en-US" sz="2400" dirty="0"/>
          </a:p>
          <a:p>
            <a:r>
              <a:rPr lang="en-US" sz="2400" dirty="0"/>
              <a:t>sustainable use of </a:t>
            </a:r>
            <a:r>
              <a:rPr lang="en-US" sz="2400" dirty="0" smtClean="0"/>
              <a:t>resources </a:t>
            </a:r>
            <a:r>
              <a:rPr lang="en-US" sz="2400" dirty="0"/>
              <a:t>under great </a:t>
            </a:r>
            <a:r>
              <a:rPr lang="en-US" sz="2400" dirty="0" smtClean="0"/>
              <a:t>threat:</a:t>
            </a:r>
          </a:p>
          <a:p>
            <a:pPr marL="0" indent="0">
              <a:buNone/>
            </a:pPr>
            <a:r>
              <a:rPr lang="en-US" sz="2400" dirty="0" smtClean="0"/>
              <a:t>	- population &amp; livestock </a:t>
            </a:r>
            <a:r>
              <a:rPr lang="en-US" sz="2400" dirty="0"/>
              <a:t>numbers </a:t>
            </a:r>
            <a:r>
              <a:rPr lang="en-US" sz="2400" dirty="0" smtClean="0"/>
              <a:t>increase </a:t>
            </a:r>
          </a:p>
          <a:p>
            <a:pPr marL="0" indent="0">
              <a:buNone/>
            </a:pPr>
            <a:r>
              <a:rPr lang="en-US" sz="2400" dirty="0" smtClean="0"/>
              <a:t>	- ineffective management </a:t>
            </a:r>
            <a:r>
              <a:rPr lang="en-US" sz="2400" dirty="0"/>
              <a:t>and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- climate change challenges.</a:t>
            </a:r>
          </a:p>
          <a:p>
            <a:pPr marL="0" indent="0">
              <a:buNone/>
            </a:pPr>
            <a:r>
              <a:rPr lang="it-IT" sz="2400" dirty="0" smtClean="0"/>
              <a:t>So, there is a n</a:t>
            </a:r>
            <a:r>
              <a:rPr lang="it-IT" sz="2400" dirty="0" smtClean="0"/>
              <a:t>eed for reform: </a:t>
            </a:r>
          </a:p>
          <a:p>
            <a:pPr>
              <a:buFontTx/>
              <a:buChar char="-"/>
            </a:pPr>
            <a:r>
              <a:rPr lang="it-IT" sz="2400" dirty="0" smtClean="0"/>
              <a:t>gradual transition to innovative and adapted principles; to</a:t>
            </a:r>
          </a:p>
          <a:p>
            <a:pPr>
              <a:buFontTx/>
              <a:buChar char="-"/>
            </a:pPr>
            <a:r>
              <a:rPr lang="it-IT" sz="2400" dirty="0" smtClean="0"/>
              <a:t>increase total forest area; </a:t>
            </a:r>
          </a:p>
          <a:p>
            <a:pPr>
              <a:buFontTx/>
              <a:buChar char="-"/>
            </a:pPr>
            <a:r>
              <a:rPr lang="it-IT" sz="2400" dirty="0"/>
              <a:t>f</a:t>
            </a:r>
            <a:r>
              <a:rPr lang="it-IT" sz="2400" dirty="0" smtClean="0"/>
              <a:t>oster ecological functions and economic benefits;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Key elements of the reform: decentralization and partnership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950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63861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/>
              <a:t>Piloting of Forest </a:t>
            </a:r>
            <a:r>
              <a:rPr lang="it-IT" sz="2800" b="1" dirty="0"/>
              <a:t>Sector </a:t>
            </a:r>
            <a:r>
              <a:rPr lang="it-IT" sz="2800" b="1" dirty="0" smtClean="0"/>
              <a:t>Reform is Process of: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683384"/>
            <a:ext cx="7886700" cy="413829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testing innovative mechanisms </a:t>
            </a:r>
            <a:r>
              <a:rPr lang="en-US" sz="2400" dirty="0"/>
              <a:t>of decentralized and participatory </a:t>
            </a:r>
            <a:r>
              <a:rPr lang="en-US" sz="2400" dirty="0" smtClean="0"/>
              <a:t>management followed by comprehensive </a:t>
            </a:r>
            <a:r>
              <a:rPr lang="en-US" sz="2400" dirty="0"/>
              <a:t>analysis </a:t>
            </a:r>
            <a:endParaRPr lang="en-US" sz="2400" dirty="0"/>
          </a:p>
          <a:p>
            <a:r>
              <a:rPr lang="en-US" sz="2400" dirty="0" smtClean="0"/>
              <a:t>involving </a:t>
            </a:r>
            <a:r>
              <a:rPr lang="en-US" sz="2400" dirty="0"/>
              <a:t>local </a:t>
            </a:r>
            <a:r>
              <a:rPr lang="en-US" sz="2400" dirty="0" smtClean="0"/>
              <a:t>communities, authorities</a:t>
            </a:r>
            <a:r>
              <a:rPr lang="en-US" sz="2400" dirty="0"/>
              <a:t> </a:t>
            </a:r>
            <a:r>
              <a:rPr lang="en-US" sz="2400" dirty="0" smtClean="0"/>
              <a:t>and private</a:t>
            </a:r>
            <a:r>
              <a:rPr lang="en-US" sz="2400" dirty="0"/>
              <a:t> </a:t>
            </a:r>
            <a:r>
              <a:rPr lang="en-US" sz="2400" dirty="0" smtClean="0"/>
              <a:t>sector;</a:t>
            </a:r>
            <a:endParaRPr lang="en-US" sz="2400" dirty="0"/>
          </a:p>
          <a:p>
            <a:r>
              <a:rPr lang="en-US" sz="2400" dirty="0" smtClean="0"/>
              <a:t>joint </a:t>
            </a:r>
            <a:r>
              <a:rPr lang="en-US" sz="2400" dirty="0"/>
              <a:t>development of </a:t>
            </a:r>
            <a:r>
              <a:rPr lang="en-US" sz="2400" dirty="0" smtClean="0"/>
              <a:t>forestry </a:t>
            </a:r>
            <a:r>
              <a:rPr lang="en-US" sz="2400" dirty="0"/>
              <a:t>reform </a:t>
            </a:r>
            <a:r>
              <a:rPr lang="en-US" sz="2400" dirty="0" smtClean="0"/>
              <a:t>policy document </a:t>
            </a:r>
            <a:r>
              <a:rPr lang="en-US" sz="2400" dirty="0"/>
              <a:t>at </a:t>
            </a:r>
            <a:r>
              <a:rPr lang="en-US" sz="2400" dirty="0" smtClean="0"/>
              <a:t>national </a:t>
            </a:r>
            <a:r>
              <a:rPr lang="en-US" sz="2400" dirty="0"/>
              <a:t>level based on </a:t>
            </a:r>
            <a:r>
              <a:rPr lang="en-US" sz="2400" dirty="0" smtClean="0"/>
              <a:t>piloting experiences;</a:t>
            </a:r>
            <a:endParaRPr lang="en-US" sz="2400" dirty="0"/>
          </a:p>
          <a:p>
            <a:r>
              <a:rPr lang="en-US" sz="2400" dirty="0" smtClean="0"/>
              <a:t>Government - lead, </a:t>
            </a:r>
          </a:p>
          <a:p>
            <a:r>
              <a:rPr lang="en-US" sz="2400" dirty="0" smtClean="0"/>
              <a:t>Development partners - support;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451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Piloting - Levels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762000"/>
            <a:ext cx="7886700" cy="5557520"/>
          </a:xfrm>
        </p:spPr>
        <p:txBody>
          <a:bodyPr/>
          <a:lstStyle/>
          <a:p>
            <a:r>
              <a:rPr lang="it-IT" dirty="0" smtClean="0"/>
              <a:t>National:	</a:t>
            </a:r>
            <a:r>
              <a:rPr lang="en-US" sz="2400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/>
              <a:t>oordination </a:t>
            </a:r>
            <a:r>
              <a:rPr lang="en-US" sz="2400" dirty="0"/>
              <a:t>and </a:t>
            </a:r>
            <a:r>
              <a:rPr lang="en-US" sz="2400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/>
              <a:t>onsultative </a:t>
            </a:r>
            <a:r>
              <a:rPr lang="en-US" sz="2400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/>
              <a:t>ouncil</a:t>
            </a:r>
          </a:p>
          <a:p>
            <a:r>
              <a:rPr lang="en-US" dirty="0" smtClean="0"/>
              <a:t>Local:	</a:t>
            </a:r>
            <a:r>
              <a:rPr lang="en-US" sz="2400" dirty="0" smtClean="0">
                <a:solidFill>
                  <a:srgbClr val="C00000"/>
                </a:solidFill>
              </a:rPr>
              <a:t>J</a:t>
            </a:r>
            <a:r>
              <a:rPr lang="en-US" sz="2400" dirty="0" smtClean="0"/>
              <a:t>oint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r>
              <a:rPr lang="en-US" sz="2400" dirty="0" smtClean="0"/>
              <a:t>orest </a:t>
            </a:r>
            <a:r>
              <a:rPr lang="en-US" sz="2400" dirty="0" smtClean="0">
                <a:solidFill>
                  <a:srgbClr val="C00000"/>
                </a:solidFill>
              </a:rPr>
              <a:t>M</a:t>
            </a:r>
            <a:r>
              <a:rPr lang="en-US" sz="2400" dirty="0" smtClean="0"/>
              <a:t>anagement </a:t>
            </a:r>
            <a:r>
              <a:rPr lang="en-US" sz="2400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/>
              <a:t>ouncils of 			6 pilot forest management units (FMU)</a:t>
            </a:r>
          </a:p>
          <a:p>
            <a:pPr marL="0" indent="0">
              <a:buNone/>
            </a:pPr>
            <a:r>
              <a:rPr lang="en-US" u="sng" dirty="0" smtClean="0"/>
              <a:t>Roles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C00000"/>
                </a:solidFill>
              </a:rPr>
              <a:t>CCC</a:t>
            </a:r>
            <a:r>
              <a:rPr lang="it-IT" sz="2400" dirty="0" smtClean="0"/>
              <a:t> : coordination, monitoring and evaluation of FMU plans, documentation of lessons learnt.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C00000"/>
                </a:solidFill>
              </a:rPr>
              <a:t>FMU</a:t>
            </a:r>
            <a:r>
              <a:rPr lang="it-IT" sz="2400" dirty="0" smtClean="0"/>
              <a:t>s: focus on management functions, promote partnership and cooperation, transfer of economic functions, elaborate participatory operational mgmt plans.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C00000"/>
                </a:solidFill>
              </a:rPr>
              <a:t>JFMC</a:t>
            </a:r>
            <a:r>
              <a:rPr lang="it-IT" sz="2400" dirty="0" smtClean="0"/>
              <a:t>s: </a:t>
            </a:r>
            <a:r>
              <a:rPr lang="en-US" sz="2400" dirty="0"/>
              <a:t>exchange of information, discussion, </a:t>
            </a:r>
            <a:r>
              <a:rPr lang="en-US" sz="2400" dirty="0" smtClean="0"/>
              <a:t>monitoring </a:t>
            </a:r>
            <a:r>
              <a:rPr lang="en-US" sz="2400" dirty="0"/>
              <a:t>of </a:t>
            </a:r>
            <a:r>
              <a:rPr lang="en-US" sz="2400" dirty="0" smtClean="0"/>
              <a:t>activities; grievance mechanism, </a:t>
            </a:r>
            <a:r>
              <a:rPr lang="en-US" sz="2400" dirty="0"/>
              <a:t>ensuring transparency and accountability of forest </a:t>
            </a:r>
            <a:r>
              <a:rPr lang="en-US" sz="2400" dirty="0" smtClean="0"/>
              <a:t>management decisions.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1079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spAutoFit/>
      </a:bodyPr>
      <a:lstStyle>
        <a:defPPr algn="ctr">
          <a:lnSpc>
            <a:spcPct val="100000"/>
          </a:lnSpc>
          <a:defRPr sz="2800" b="1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1295</TotalTime>
  <Words>230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PowerPoint Presentation</vt:lpstr>
      <vt:lpstr>Kyrgyzstan: Geographic Location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in the Alps</dc:title>
  <dc:creator>Bassignana Mauro</dc:creator>
  <cp:lastModifiedBy>Marat Asanaliev</cp:lastModifiedBy>
  <cp:revision>97</cp:revision>
  <dcterms:created xsi:type="dcterms:W3CDTF">2014-07-05T09:11:12Z</dcterms:created>
  <dcterms:modified xsi:type="dcterms:W3CDTF">2018-05-25T12:30:37Z</dcterms:modified>
</cp:coreProperties>
</file>