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8" r:id="rId2"/>
    <p:sldId id="279" r:id="rId3"/>
    <p:sldId id="288" r:id="rId4"/>
    <p:sldId id="289" r:id="rId5"/>
    <p:sldId id="290" r:id="rId6"/>
    <p:sldId id="29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1" d="100"/>
          <a:sy n="81" d="100"/>
        </p:scale>
        <p:origin x="-984" y="-84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Dropbox\EKF-II\2017-01-27_Stove%20tes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</a:t>
            </a:r>
            <a:r>
              <a:rPr lang="en-US"/>
              <a:t>O/CO2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Average!$M$21</c:f>
              <c:strCache>
                <c:ptCount val="1"/>
                <c:pt idx="0">
                  <c:v>CO/CO2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Average!$I$22:$I$25</c:f>
              <c:strCache>
                <c:ptCount val="4"/>
                <c:pt idx="0">
                  <c:v>Brick stove</c:v>
                </c:pt>
                <c:pt idx="1">
                  <c:v>Model 4</c:v>
                </c:pt>
                <c:pt idx="2">
                  <c:v>Cast iron stove</c:v>
                </c:pt>
                <c:pt idx="3">
                  <c:v>Steel stove</c:v>
                </c:pt>
              </c:strCache>
            </c:strRef>
          </c:cat>
          <c:val>
            <c:numRef>
              <c:f>Average!$M$22:$M$25</c:f>
              <c:numCache>
                <c:formatCode>0.00</c:formatCode>
                <c:ptCount val="4"/>
                <c:pt idx="0">
                  <c:v>3.739864835778834</c:v>
                </c:pt>
                <c:pt idx="1">
                  <c:v>0.52082976379184864</c:v>
                </c:pt>
                <c:pt idx="2">
                  <c:v>5.3100332363884668</c:v>
                </c:pt>
                <c:pt idx="3">
                  <c:v>8.2174771432033396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54-4E83-BB5D-4978B9414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749056"/>
        <c:axId val="77386816"/>
      </c:barChart>
      <c:catAx>
        <c:axId val="12074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386816"/>
        <c:crosses val="autoZero"/>
        <c:auto val="1"/>
        <c:lblAlgn val="ctr"/>
        <c:lblOffset val="100"/>
        <c:noMultiLvlLbl val="0"/>
      </c:catAx>
      <c:valAx>
        <c:axId val="7738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74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979738"/>
            <a:ext cx="9143999" cy="24929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Zhumashev Murat</a:t>
            </a: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Kyrgyzstan</a:t>
            </a: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CAMP Alatoo PF</a:t>
            </a: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murat@camp.kg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 err="1"/>
              <a:t>Bioeconomy</a:t>
            </a:r>
            <a:r>
              <a:rPr lang="en-US" b="1" i="1" dirty="0"/>
              <a:t> in mountain areas – an opportunity for local </a:t>
            </a:r>
            <a:r>
              <a:rPr lang="en-US" b="1" i="1" dirty="0" smtClean="0"/>
              <a:t>development</a:t>
            </a:r>
          </a:p>
          <a:p>
            <a:pPr algn="ctr"/>
            <a:r>
              <a:rPr lang="en-US" b="1" dirty="0" err="1"/>
              <a:t>Pieve</a:t>
            </a:r>
            <a:r>
              <a:rPr lang="en-US" b="1" dirty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</a:t>
            </a:r>
            <a:r>
              <a:rPr lang="en-US" b="1" dirty="0" err="1" smtClean="0"/>
              <a:t>Ormea</a:t>
            </a:r>
            <a:r>
              <a:rPr lang="en-US" b="1" dirty="0" smtClean="0"/>
              <a:t> 18 June -02 July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6317464"/>
              </p:ext>
            </p:extLst>
          </p:nvPr>
        </p:nvGraphicFramePr>
        <p:xfrm>
          <a:off x="742928" y="793750"/>
          <a:ext cx="7721134" cy="2305020"/>
        </p:xfrm>
        <a:graphic>
          <a:graphicData uri="http://schemas.openxmlformats.org/drawingml/2006/table">
            <a:tbl>
              <a:tblPr firstRow="1" firstCol="1" bandRow="1"/>
              <a:tblGrid>
                <a:gridCol w="1434592"/>
                <a:gridCol w="6286542"/>
              </a:tblGrid>
              <a:tr h="1210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ky-KG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2017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553" marR="855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Kyrgyz State Law Academy under the Government of Kyrgyz Republic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(Bishkek)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</a:rPr>
                        <a:t>Faculty of Magistracy 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</a:rPr>
                        <a:t>“Administrative law; financial right; information law” (Magistracy</a:t>
                      </a:r>
                      <a:r>
                        <a:rPr lang="ky-KG" sz="1200" dirty="0">
                          <a:effectLst/>
                          <a:latin typeface="Arial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y-KG" sz="1700" b="1" dirty="0">
                          <a:effectLst/>
                          <a:latin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85553" marR="855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4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ky-KG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ru-RU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 –</a:t>
                      </a:r>
                      <a:r>
                        <a:rPr lang="ky-KG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 2012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553" marR="855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y-KG" sz="17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Kyrgyz National University named after </a:t>
                      </a:r>
                      <a:r>
                        <a:rPr lang="en-US" sz="1400" b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Jusup</a:t>
                      </a: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Balasagyn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(Bishkek)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</a:rPr>
                        <a:t>Institute of Economics and Finance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Arial"/>
                        </a:rPr>
                        <a:t>“</a:t>
                      </a:r>
                      <a:r>
                        <a:rPr lang="en-US" sz="1200" dirty="0" smtClean="0">
                          <a:effectLst/>
                          <a:latin typeface="Arial"/>
                        </a:rPr>
                        <a:t>Finance and Credit</a:t>
                      </a:r>
                      <a:r>
                        <a:rPr lang="ky-KG" sz="1200" dirty="0" smtClean="0">
                          <a:effectLst/>
                          <a:latin typeface="Arial"/>
                        </a:rPr>
                        <a:t>” (Specialty)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85553" marR="855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7514716"/>
              </p:ext>
            </p:extLst>
          </p:nvPr>
        </p:nvGraphicFramePr>
        <p:xfrm>
          <a:off x="761999" y="3964781"/>
          <a:ext cx="7713785" cy="2566988"/>
        </p:xfrm>
        <a:graphic>
          <a:graphicData uri="http://schemas.openxmlformats.org/drawingml/2006/table">
            <a:tbl>
              <a:tblPr firstRow="1" firstCol="1" bandRow="1"/>
              <a:tblGrid>
                <a:gridCol w="1433228"/>
                <a:gridCol w="6280557"/>
              </a:tblGrid>
              <a:tr h="863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January</a:t>
                      </a:r>
                      <a:r>
                        <a:rPr lang="ru-RU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2017 – </a:t>
                      </a: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to present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54" marR="656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PF CAMP </a:t>
                      </a:r>
                      <a:r>
                        <a:rPr lang="en-US" sz="1100" b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Alatoo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Bishkek, </a:t>
                      </a:r>
                      <a:endParaRPr lang="en-US" sz="11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 Energy efficiency project’s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specialist, coordinator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54" marR="656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54" marR="656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54" marR="656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9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July</a:t>
                      </a:r>
                      <a:r>
                        <a:rPr lang="ru-RU" sz="10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2012 –</a:t>
                      </a:r>
                      <a:endParaRPr lang="ru-RU" sz="110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January</a:t>
                      </a:r>
                      <a:r>
                        <a:rPr lang="ru-RU" sz="10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2017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54" marR="656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The State Service of Regulation and Supervision of Financial Market under the Government of Kyrgyz Republic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Bishkek</a:t>
                      </a:r>
                      <a:r>
                        <a:rPr lang="ru-RU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,  </a:t>
                      </a:r>
                      <a:endParaRPr lang="en-US" sz="11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/>
                        <a:buChar char="-"/>
                        <a:tabLst>
                          <a:tab pos="13208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Specialist of the Department for Supervision of the Securities Market 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2250">
                        <a:lnSpc>
                          <a:spcPts val="1300"/>
                        </a:lnSpc>
                        <a:spcAft>
                          <a:spcPts val="30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00"/>
                        </a:lnSpc>
                        <a:spcAft>
                          <a:spcPts val="300"/>
                        </a:spcAft>
                        <a:buFont typeface="Arial"/>
                        <a:buChar char="-"/>
                        <a:tabLst>
                          <a:tab pos="114300" algn="l"/>
                        </a:tabLst>
                      </a:pPr>
                      <a:r>
                        <a:rPr lang="ky-KG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Leading Specialist of the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ky-KG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ecurities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ky-KG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arket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ky-KG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evelopment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ky-KG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epartment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ts val="1300"/>
                        </a:lnSpc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ky-KG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54" marR="656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-2" y="3287486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890954"/>
            <a:ext cx="7886700" cy="5286009"/>
          </a:xfrm>
        </p:spPr>
        <p:txBody>
          <a:bodyPr/>
          <a:lstStyle/>
          <a:p>
            <a:r>
              <a:rPr lang="en-US" dirty="0" smtClean="0"/>
              <a:t>I love mountains</a:t>
            </a:r>
            <a:r>
              <a:rPr lang="en-US" dirty="0"/>
              <a:t>. In my spare time I always try to go to the mountains</a:t>
            </a:r>
            <a:r>
              <a:rPr lang="en-US" dirty="0" smtClean="0"/>
              <a:t>. I’m lucky that 93% of Kyrgyzstan is a mountainous area.</a:t>
            </a:r>
          </a:p>
          <a:p>
            <a:r>
              <a:rPr lang="en-US" dirty="0"/>
              <a:t>I also like to ride a bicycle.</a:t>
            </a:r>
            <a:endParaRPr lang="en-US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2" name="Picture 4" descr="ÐºÐ°ÑÑÐ°: ÐÐµÐ¾Ð³ÑÐ°ÑÐ¸Ñ ÐÐ¸ÑÐ³Ð¸Ð·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57" y="3199987"/>
            <a:ext cx="4955686" cy="27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30235"/>
            <a:ext cx="9144000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Energy efficient stoves project in Kyrgyzstan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30367" y="1123101"/>
            <a:ext cx="8534523" cy="50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Objectives of the Pilot Project</a:t>
            </a:r>
          </a:p>
          <a:p>
            <a:r>
              <a:rPr lang="en-US" sz="1800" dirty="0" smtClean="0"/>
              <a:t>Identifying and selecting efficient heating stoves</a:t>
            </a:r>
          </a:p>
          <a:p>
            <a:r>
              <a:rPr lang="en-US" sz="1800" dirty="0" smtClean="0"/>
              <a:t>Selecting households for stove installation and monitoring of results</a:t>
            </a:r>
          </a:p>
          <a:p>
            <a:r>
              <a:rPr lang="en-US" sz="1800" dirty="0" smtClean="0"/>
              <a:t>Support development of a stove testing protocol</a:t>
            </a:r>
          </a:p>
          <a:p>
            <a:r>
              <a:rPr lang="en-US" sz="1800" dirty="0" smtClean="0"/>
              <a:t>Monitoring results</a:t>
            </a:r>
            <a:r>
              <a:rPr lang="ru-RU" sz="1800" dirty="0" smtClean="0"/>
              <a:t> </a:t>
            </a:r>
            <a:r>
              <a:rPr lang="en-US" sz="1800" dirty="0" smtClean="0"/>
              <a:t>during heating seasons 2016/2017 and 2017/2018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4485" y="3915403"/>
            <a:ext cx="2991724" cy="1824219"/>
          </a:xfr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955" y="3333390"/>
            <a:ext cx="1959315" cy="29840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12377" y="3995522"/>
            <a:ext cx="2991723" cy="16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latin typeface="+mn-lt"/>
              </a:rPr>
              <a:t>Project area and households </a:t>
            </a:r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60211"/>
              </p:ext>
            </p:extLst>
          </p:nvPr>
        </p:nvGraphicFramePr>
        <p:xfrm>
          <a:off x="866245" y="3885733"/>
          <a:ext cx="7620000" cy="21679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8824">
                  <a:extLst>
                    <a:ext uri="{9D8B030D-6E8A-4147-A177-3AD203B41FA5}">
                      <a16:colId xmlns="" xmlns:a16="http://schemas.microsoft.com/office/drawing/2014/main" val="2806199601"/>
                    </a:ext>
                  </a:extLst>
                </a:gridCol>
                <a:gridCol w="1082107">
                  <a:extLst>
                    <a:ext uri="{9D8B030D-6E8A-4147-A177-3AD203B41FA5}">
                      <a16:colId xmlns="" xmlns:a16="http://schemas.microsoft.com/office/drawing/2014/main" val="2301834299"/>
                    </a:ext>
                  </a:extLst>
                </a:gridCol>
                <a:gridCol w="2661070">
                  <a:extLst>
                    <a:ext uri="{9D8B030D-6E8A-4147-A177-3AD203B41FA5}">
                      <a16:colId xmlns="" xmlns:a16="http://schemas.microsoft.com/office/drawing/2014/main" val="2345246331"/>
                    </a:ext>
                  </a:extLst>
                </a:gridCol>
                <a:gridCol w="2307999">
                  <a:extLst>
                    <a:ext uri="{9D8B030D-6E8A-4147-A177-3AD203B41FA5}">
                      <a16:colId xmlns="" xmlns:a16="http://schemas.microsoft.com/office/drawing/2014/main" val="2022632301"/>
                    </a:ext>
                  </a:extLst>
                </a:gridCol>
              </a:tblGrid>
              <a:tr h="3713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Oblast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stove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6619255"/>
                  </a:ext>
                </a:extLst>
              </a:tr>
              <a:tr h="51727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Jalal-Abad and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coal stoves (KG4) </a:t>
                      </a:r>
                    </a:p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pressure boiler (KG5);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Stove and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condition monitoring.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2720553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Naryn</a:t>
                      </a:r>
                      <a:endPara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biomass stoves (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KG1, KG2 and KG2.5)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 stoves (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KG4 and KG4.4)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low pressure boilers (KG5.2)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Stove and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monitoring. Before and after stove installation.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9666131"/>
                  </a:ext>
                </a:extLst>
              </a:tr>
              <a:tr h="51727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Chui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pressure boilers (KG5) </a:t>
                      </a: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coal stove (KG4)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Stove and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condition monitoring.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33584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5828" y="726831"/>
            <a:ext cx="6204264" cy="30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latin typeface="+mn-lt"/>
              </a:rPr>
              <a:t>Combustion efficiency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902693"/>
              </p:ext>
            </p:extLst>
          </p:nvPr>
        </p:nvGraphicFramePr>
        <p:xfrm>
          <a:off x="1365119" y="926123"/>
          <a:ext cx="6518104" cy="391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9334" y="5344878"/>
            <a:ext cx="8247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CO/CO2 - : the system efficiency, expressed as the ratio of the energy delivered into the living space divided by the energy available from the fuel, and the combustion efficiency expressed as a completeness of the combustion of carbon.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281</Words>
  <Application>Microsoft Office PowerPoint</Application>
  <PresentationFormat>Экран (4:3)</PresentationFormat>
  <Paragraphs>80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Tema di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RePack by Diakov</cp:lastModifiedBy>
  <cp:revision>83</cp:revision>
  <dcterms:created xsi:type="dcterms:W3CDTF">2014-07-05T09:11:12Z</dcterms:created>
  <dcterms:modified xsi:type="dcterms:W3CDTF">2018-05-21T10:15:57Z</dcterms:modified>
</cp:coreProperties>
</file>