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1" r:id="rId1"/>
  </p:sldMasterIdLst>
  <p:notesMasterIdLst>
    <p:notesMasterId r:id="rId19"/>
  </p:notesMasterIdLst>
  <p:sldIdLst>
    <p:sldId id="270" r:id="rId2"/>
    <p:sldId id="257" r:id="rId3"/>
    <p:sldId id="278" r:id="rId4"/>
    <p:sldId id="279" r:id="rId5"/>
    <p:sldId id="281" r:id="rId6"/>
    <p:sldId id="285" r:id="rId7"/>
    <p:sldId id="286" r:id="rId8"/>
    <p:sldId id="265" r:id="rId9"/>
    <p:sldId id="277" r:id="rId10"/>
    <p:sldId id="262" r:id="rId11"/>
    <p:sldId id="269" r:id="rId12"/>
    <p:sldId id="263" r:id="rId13"/>
    <p:sldId id="271" r:id="rId14"/>
    <p:sldId id="273" r:id="rId15"/>
    <p:sldId id="274" r:id="rId16"/>
    <p:sldId id="275" r:id="rId17"/>
    <p:sldId id="276"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ED8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02" y="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0415D-B397-4609-A111-A7456903A0FC}"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it-IT"/>
        </a:p>
      </dgm:t>
    </dgm:pt>
    <dgm:pt modelId="{D4ACA7F8-FCE3-4FCF-A426-895B350F3F6A}">
      <dgm:prSet phldrT="[Testo]" custT="1"/>
      <dgm:spPr>
        <a:solidFill>
          <a:srgbClr val="DD335B"/>
        </a:solidFill>
      </dgm:spPr>
      <dgm:t>
        <a:bodyPr/>
        <a:lstStyle/>
        <a:p>
          <a:r>
            <a:rPr lang="it-IT" sz="2000" dirty="0">
              <a:latin typeface="Segoe Script" pitchFamily="34" charset="0"/>
            </a:rPr>
            <a:t>SCIENTIFIC &amp; TECHNOLOGICAL INNOVATION</a:t>
          </a:r>
        </a:p>
      </dgm:t>
    </dgm:pt>
    <dgm:pt modelId="{09C0DEF7-F24A-4A9C-8498-141AA2181F12}" type="parTrans" cxnId="{125C00EA-EB58-431F-A159-E3C8028F6404}">
      <dgm:prSet/>
      <dgm:spPr/>
      <dgm:t>
        <a:bodyPr/>
        <a:lstStyle/>
        <a:p>
          <a:endParaRPr lang="it-IT"/>
        </a:p>
      </dgm:t>
    </dgm:pt>
    <dgm:pt modelId="{256FF0CF-DC62-40B4-A289-E16094129C02}" type="sibTrans" cxnId="{125C00EA-EB58-431F-A159-E3C8028F6404}">
      <dgm:prSet/>
      <dgm:spPr/>
      <dgm:t>
        <a:bodyPr/>
        <a:lstStyle/>
        <a:p>
          <a:endParaRPr lang="it-IT"/>
        </a:p>
      </dgm:t>
    </dgm:pt>
    <dgm:pt modelId="{4006B1C1-1414-4341-A722-2F1871C3740A}">
      <dgm:prSet phldrT="[Testo]" custT="1"/>
      <dgm:spPr>
        <a:solidFill>
          <a:srgbClr val="8A7556"/>
        </a:solidFill>
      </dgm:spPr>
      <dgm:t>
        <a:bodyPr/>
        <a:lstStyle/>
        <a:p>
          <a:r>
            <a:rPr lang="it-IT" sz="1800" dirty="0">
              <a:latin typeface="Segoe Script" pitchFamily="34" charset="0"/>
            </a:rPr>
            <a:t>BIOTECHNOLOGY</a:t>
          </a:r>
        </a:p>
      </dgm:t>
    </dgm:pt>
    <dgm:pt modelId="{B5A24ED3-A1DB-465F-94F3-6B32234BF7DE}" type="parTrans" cxnId="{09A934D3-7C1D-4D61-A272-6C6E5BA80A6B}">
      <dgm:prSet/>
      <dgm:spPr/>
      <dgm:t>
        <a:bodyPr/>
        <a:lstStyle/>
        <a:p>
          <a:endParaRPr lang="it-IT"/>
        </a:p>
      </dgm:t>
    </dgm:pt>
    <dgm:pt modelId="{B2A48A25-B904-4F44-A837-CFE7FF0C578B}" type="sibTrans" cxnId="{09A934D3-7C1D-4D61-A272-6C6E5BA80A6B}">
      <dgm:prSet/>
      <dgm:spPr/>
      <dgm:t>
        <a:bodyPr/>
        <a:lstStyle/>
        <a:p>
          <a:endParaRPr lang="it-IT"/>
        </a:p>
      </dgm:t>
    </dgm:pt>
    <dgm:pt modelId="{2BBAEDE1-2DDB-40AB-B7BA-41F9668B039A}">
      <dgm:prSet phldrT="[Testo]" custT="1"/>
      <dgm:spPr/>
      <dgm:t>
        <a:bodyPr/>
        <a:lstStyle/>
        <a:p>
          <a:r>
            <a:rPr lang="it-IT" sz="1600" dirty="0">
              <a:latin typeface="Segoe Script" pitchFamily="34" charset="0"/>
              <a:cs typeface="Arial" pitchFamily="34" charset="0"/>
            </a:rPr>
            <a:t>AGRO-FOOD SCIENCES</a:t>
          </a:r>
          <a:endParaRPr lang="it-IT" sz="1600" dirty="0">
            <a:latin typeface="Segoe Script" pitchFamily="34" charset="0"/>
          </a:endParaRPr>
        </a:p>
      </dgm:t>
    </dgm:pt>
    <dgm:pt modelId="{95D8D748-AC7D-495C-9FC6-B8FA000680E4}" type="parTrans" cxnId="{F9B3543C-1CF8-4277-A34F-69A737D60749}">
      <dgm:prSet/>
      <dgm:spPr/>
      <dgm:t>
        <a:bodyPr/>
        <a:lstStyle/>
        <a:p>
          <a:endParaRPr lang="it-IT"/>
        </a:p>
      </dgm:t>
    </dgm:pt>
    <dgm:pt modelId="{7CC02F49-55EA-41B6-9C99-C8F46FB7B2E9}" type="sibTrans" cxnId="{F9B3543C-1CF8-4277-A34F-69A737D60749}">
      <dgm:prSet/>
      <dgm:spPr/>
      <dgm:t>
        <a:bodyPr/>
        <a:lstStyle/>
        <a:p>
          <a:endParaRPr lang="it-IT"/>
        </a:p>
      </dgm:t>
    </dgm:pt>
    <dgm:pt modelId="{E4725215-FF12-4CD9-AF29-DCE90384D3DE}" type="pres">
      <dgm:prSet presAssocID="{8620415D-B397-4609-A111-A7456903A0FC}" presName="diagram" presStyleCnt="0">
        <dgm:presLayoutVars>
          <dgm:dir/>
          <dgm:resizeHandles val="exact"/>
        </dgm:presLayoutVars>
      </dgm:prSet>
      <dgm:spPr/>
    </dgm:pt>
    <dgm:pt modelId="{0822325E-6F99-4D0A-B35D-A7C3BCE123D6}" type="pres">
      <dgm:prSet presAssocID="{D4ACA7F8-FCE3-4FCF-A426-895B350F3F6A}" presName="node" presStyleLbl="node1" presStyleIdx="0" presStyleCnt="3" custAng="0" custScaleX="274564" custScaleY="31025" custLinFactNeighborX="-31" custLinFactNeighborY="-93974">
        <dgm:presLayoutVars>
          <dgm:bulletEnabled val="1"/>
        </dgm:presLayoutVars>
      </dgm:prSet>
      <dgm:spPr/>
    </dgm:pt>
    <dgm:pt modelId="{1D057D45-C0E5-4F9E-B65C-75B9B23E9017}" type="pres">
      <dgm:prSet presAssocID="{256FF0CF-DC62-40B4-A289-E16094129C02}" presName="sibTrans" presStyleCnt="0"/>
      <dgm:spPr/>
    </dgm:pt>
    <dgm:pt modelId="{DE923879-03CC-4175-9B4D-DFAD91806360}" type="pres">
      <dgm:prSet presAssocID="{4006B1C1-1414-4341-A722-2F1871C3740A}" presName="node" presStyleLbl="node1" presStyleIdx="1" presStyleCnt="3" custScaleX="114327" custScaleY="78876" custLinFactNeighborX="-20203" custLinFactNeighborY="-98519">
        <dgm:presLayoutVars>
          <dgm:bulletEnabled val="1"/>
        </dgm:presLayoutVars>
      </dgm:prSet>
      <dgm:spPr>
        <a:prstGeom prst="ellipse">
          <a:avLst/>
        </a:prstGeom>
      </dgm:spPr>
    </dgm:pt>
    <dgm:pt modelId="{976E4DC3-41C5-4B52-95B2-5B0128B53756}" type="pres">
      <dgm:prSet presAssocID="{B2A48A25-B904-4F44-A837-CFE7FF0C578B}" presName="sibTrans" presStyleCnt="0"/>
      <dgm:spPr/>
    </dgm:pt>
    <dgm:pt modelId="{570697E5-D12A-46A6-AF0B-710F4BAD1F9C}" type="pres">
      <dgm:prSet presAssocID="{2BBAEDE1-2DDB-40AB-B7BA-41F9668B039A}" presName="node" presStyleLbl="node1" presStyleIdx="2" presStyleCnt="3" custScaleX="117222" custScaleY="72748" custLinFactNeighborX="-77449" custLinFactNeighborY="-47680">
        <dgm:presLayoutVars>
          <dgm:bulletEnabled val="1"/>
        </dgm:presLayoutVars>
      </dgm:prSet>
      <dgm:spPr>
        <a:prstGeom prst="ellipse">
          <a:avLst/>
        </a:prstGeom>
      </dgm:spPr>
    </dgm:pt>
  </dgm:ptLst>
  <dgm:cxnLst>
    <dgm:cxn modelId="{F9B3543C-1CF8-4277-A34F-69A737D60749}" srcId="{8620415D-B397-4609-A111-A7456903A0FC}" destId="{2BBAEDE1-2DDB-40AB-B7BA-41F9668B039A}" srcOrd="2" destOrd="0" parTransId="{95D8D748-AC7D-495C-9FC6-B8FA000680E4}" sibTransId="{7CC02F49-55EA-41B6-9C99-C8F46FB7B2E9}"/>
    <dgm:cxn modelId="{82B83768-8A12-47E5-9E4E-3EA7E1AD9ECE}" type="presOf" srcId="{4006B1C1-1414-4341-A722-2F1871C3740A}" destId="{DE923879-03CC-4175-9B4D-DFAD91806360}" srcOrd="0" destOrd="0" presId="urn:microsoft.com/office/officeart/2005/8/layout/default#1"/>
    <dgm:cxn modelId="{9D90CE4C-06B0-4752-A9D2-B95C8599DC5B}" type="presOf" srcId="{2BBAEDE1-2DDB-40AB-B7BA-41F9668B039A}" destId="{570697E5-D12A-46A6-AF0B-710F4BAD1F9C}" srcOrd="0" destOrd="0" presId="urn:microsoft.com/office/officeart/2005/8/layout/default#1"/>
    <dgm:cxn modelId="{26D4EE8E-F2E4-4CBA-925E-9EED3058D55F}" type="presOf" srcId="{8620415D-B397-4609-A111-A7456903A0FC}" destId="{E4725215-FF12-4CD9-AF29-DCE90384D3DE}" srcOrd="0" destOrd="0" presId="urn:microsoft.com/office/officeart/2005/8/layout/default#1"/>
    <dgm:cxn modelId="{09A934D3-7C1D-4D61-A272-6C6E5BA80A6B}" srcId="{8620415D-B397-4609-A111-A7456903A0FC}" destId="{4006B1C1-1414-4341-A722-2F1871C3740A}" srcOrd="1" destOrd="0" parTransId="{B5A24ED3-A1DB-465F-94F3-6B32234BF7DE}" sibTransId="{B2A48A25-B904-4F44-A837-CFE7FF0C578B}"/>
    <dgm:cxn modelId="{8C4C6FDC-1190-49D0-A87A-504F53DB8DC7}" type="presOf" srcId="{D4ACA7F8-FCE3-4FCF-A426-895B350F3F6A}" destId="{0822325E-6F99-4D0A-B35D-A7C3BCE123D6}" srcOrd="0" destOrd="0" presId="urn:microsoft.com/office/officeart/2005/8/layout/default#1"/>
    <dgm:cxn modelId="{125C00EA-EB58-431F-A159-E3C8028F6404}" srcId="{8620415D-B397-4609-A111-A7456903A0FC}" destId="{D4ACA7F8-FCE3-4FCF-A426-895B350F3F6A}" srcOrd="0" destOrd="0" parTransId="{09C0DEF7-F24A-4A9C-8498-141AA2181F12}" sibTransId="{256FF0CF-DC62-40B4-A289-E16094129C02}"/>
    <dgm:cxn modelId="{A16AAC95-89B7-45AA-B519-DDD4103DB3F0}" type="presParOf" srcId="{E4725215-FF12-4CD9-AF29-DCE90384D3DE}" destId="{0822325E-6F99-4D0A-B35D-A7C3BCE123D6}" srcOrd="0" destOrd="0" presId="urn:microsoft.com/office/officeart/2005/8/layout/default#1"/>
    <dgm:cxn modelId="{86BD302C-2A3E-4769-89FF-237C8464BF39}" type="presParOf" srcId="{E4725215-FF12-4CD9-AF29-DCE90384D3DE}" destId="{1D057D45-C0E5-4F9E-B65C-75B9B23E9017}" srcOrd="1" destOrd="0" presId="urn:microsoft.com/office/officeart/2005/8/layout/default#1"/>
    <dgm:cxn modelId="{6F913387-A901-49BB-9CC9-304DE5DBAFE0}" type="presParOf" srcId="{E4725215-FF12-4CD9-AF29-DCE90384D3DE}" destId="{DE923879-03CC-4175-9B4D-DFAD91806360}" srcOrd="2" destOrd="0" presId="urn:microsoft.com/office/officeart/2005/8/layout/default#1"/>
    <dgm:cxn modelId="{974666A5-E496-4250-A2AC-80D8A740463B}" type="presParOf" srcId="{E4725215-FF12-4CD9-AF29-DCE90384D3DE}" destId="{976E4DC3-41C5-4B52-95B2-5B0128B53756}" srcOrd="3" destOrd="0" presId="urn:microsoft.com/office/officeart/2005/8/layout/default#1"/>
    <dgm:cxn modelId="{1FCC0CF0-B8DF-4713-8CAD-1807ED643CED}" type="presParOf" srcId="{E4725215-FF12-4CD9-AF29-DCE90384D3DE}" destId="{570697E5-D12A-46A6-AF0B-710F4BAD1F9C}" srcOrd="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2325E-6F99-4D0A-B35D-A7C3BCE123D6}">
      <dsp:nvSpPr>
        <dsp:cNvPr id="0" name=""/>
        <dsp:cNvSpPr/>
      </dsp:nvSpPr>
      <dsp:spPr>
        <a:xfrm>
          <a:off x="4098" y="0"/>
          <a:ext cx="8234351" cy="558275"/>
        </a:xfrm>
        <a:prstGeom prst="rect">
          <a:avLst/>
        </a:prstGeom>
        <a:solidFill>
          <a:srgbClr val="DD33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Segoe Script" pitchFamily="34" charset="0"/>
            </a:rPr>
            <a:t>SCIENTIFIC &amp; TECHNOLOGICAL INNOVATION</a:t>
          </a:r>
        </a:p>
      </dsp:txBody>
      <dsp:txXfrm>
        <a:off x="4098" y="0"/>
        <a:ext cx="8234351" cy="558275"/>
      </dsp:txXfrm>
    </dsp:sp>
    <dsp:sp modelId="{DE923879-03CC-4175-9B4D-DFAD91806360}">
      <dsp:nvSpPr>
        <dsp:cNvPr id="0" name=""/>
        <dsp:cNvSpPr/>
      </dsp:nvSpPr>
      <dsp:spPr>
        <a:xfrm>
          <a:off x="0" y="588759"/>
          <a:ext cx="3428740" cy="1419325"/>
        </a:xfrm>
        <a:prstGeom prst="ellipse">
          <a:avLst/>
        </a:prstGeom>
        <a:solidFill>
          <a:srgbClr val="8A75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Segoe Script" pitchFamily="34" charset="0"/>
            </a:rPr>
            <a:t>BIOTECHNOLOGY</a:t>
          </a:r>
        </a:p>
      </dsp:txBody>
      <dsp:txXfrm>
        <a:off x="502127" y="796614"/>
        <a:ext cx="2424486" cy="1003615"/>
      </dsp:txXfrm>
    </dsp:sp>
    <dsp:sp modelId="{570697E5-D12A-46A6-AF0B-710F4BAD1F9C}">
      <dsp:nvSpPr>
        <dsp:cNvPr id="0" name=""/>
        <dsp:cNvSpPr/>
      </dsp:nvSpPr>
      <dsp:spPr>
        <a:xfrm>
          <a:off x="1906000" y="1558710"/>
          <a:ext cx="3515563" cy="13090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Segoe Script" pitchFamily="34" charset="0"/>
              <a:cs typeface="Arial" pitchFamily="34" charset="0"/>
            </a:rPr>
            <a:t>AGRO-FOOD SCIENCES</a:t>
          </a:r>
          <a:endParaRPr lang="it-IT" sz="1600" kern="1200" dirty="0">
            <a:latin typeface="Segoe Script" pitchFamily="34" charset="0"/>
          </a:endParaRPr>
        </a:p>
      </dsp:txBody>
      <dsp:txXfrm>
        <a:off x="2420842" y="1750417"/>
        <a:ext cx="2485879" cy="9256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E531463-1EE3-4017-8B82-D024B90DF881}" type="datetimeFigureOut">
              <a:rPr lang="it-IT"/>
              <a:pPr>
                <a:defRPr/>
              </a:pPr>
              <a:t>03/07/2019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38977CF-A59F-4528-A673-B3CE175ECE4F}" type="slidenum">
              <a:rPr lang="it-IT"/>
              <a:pPr>
                <a:defRPr/>
              </a:pPr>
              <a:t>‹N›</a:t>
            </a:fld>
            <a:endParaRPr lang="it-IT"/>
          </a:p>
        </p:txBody>
      </p:sp>
    </p:spTree>
    <p:extLst>
      <p:ext uri="{BB962C8B-B14F-4D97-AF65-F5344CB8AC3E}">
        <p14:creationId xmlns:p14="http://schemas.microsoft.com/office/powerpoint/2010/main" val="2408976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D9BB93-F33D-41E3-9D74-FFFCA44F5917}" type="slidenum">
              <a:rPr lang="en-US" smtClean="0"/>
              <a:pPr fontAlgn="base">
                <a:spcBef>
                  <a:spcPct val="0"/>
                </a:spcBef>
                <a:spcAft>
                  <a:spcPct val="0"/>
                </a:spcAft>
                <a:defRPr/>
              </a:pPr>
              <a:t>2</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8651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E62692-F03F-4744-9F14-1C3E14CBA402}" type="slidenum">
              <a:rPr lang="en-US"/>
              <a:pPr fontAlgn="base">
                <a:spcBef>
                  <a:spcPct val="0"/>
                </a:spcBef>
                <a:spcAft>
                  <a:spcPct val="0"/>
                </a:spcAft>
                <a:defRPr/>
              </a:pPr>
              <a:t>7</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918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egnaposto numero diapositiva 3"/>
          <p:cNvSpPr>
            <a:spLocks noGrp="1"/>
          </p:cNvSpPr>
          <p:nvPr>
            <p:ph type="sldNum" sz="quarter" idx="5"/>
          </p:nvPr>
        </p:nvSpPr>
        <p:spPr/>
        <p:txBody>
          <a:bodyPr/>
          <a:lstStyle/>
          <a:p>
            <a:pPr>
              <a:defRPr/>
            </a:pPr>
            <a:fld id="{2C18CA20-589A-4C48-BE37-A9D9DCAB9E18}" type="slidenum">
              <a:rPr lang="it-IT" smtClean="0"/>
              <a:pPr>
                <a:defRPr/>
              </a:pPr>
              <a:t>9</a:t>
            </a:fld>
            <a:endParaRPr lang="it-IT"/>
          </a:p>
        </p:txBody>
      </p:sp>
    </p:spTree>
    <p:extLst>
      <p:ext uri="{BB962C8B-B14F-4D97-AF65-F5344CB8AC3E}">
        <p14:creationId xmlns:p14="http://schemas.microsoft.com/office/powerpoint/2010/main" val="141031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E27874-CDB6-4724-B038-39DB9B78A4F9}" type="slidenum">
              <a:rPr lang="en-US" smtClean="0"/>
              <a:pPr fontAlgn="base">
                <a:spcBef>
                  <a:spcPct val="0"/>
                </a:spcBef>
                <a:spcAft>
                  <a:spcPct val="0"/>
                </a:spcAft>
                <a:defRPr/>
              </a:pPr>
              <a:t>10</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4823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17320-A83D-41A3-9D2C-AB42B3E4B5F2}" type="slidenum">
              <a:rPr lang="en-US" smtClean="0"/>
              <a:pPr fontAlgn="base">
                <a:spcBef>
                  <a:spcPct val="0"/>
                </a:spcBef>
                <a:spcAft>
                  <a:spcPct val="0"/>
                </a:spcAft>
                <a:defRPr/>
              </a:pPr>
              <a:t>12</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4577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149ED-F953-4B3A-8DEC-4FF4ACFA8AFE}" type="slidenum">
              <a:rPr lang="en-US" smtClean="0"/>
              <a:pPr fontAlgn="base">
                <a:spcBef>
                  <a:spcPct val="0"/>
                </a:spcBef>
                <a:spcAft>
                  <a:spcPct val="0"/>
                </a:spcAft>
                <a:defRPr/>
              </a:pPr>
              <a:t>17</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7045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20" name="Footer Placeholder 19"/>
          <p:cNvSpPr>
            <a:spLocks noGrp="1"/>
          </p:cNvSpPr>
          <p:nvPr>
            <p:ph type="ftr" sz="quarter" idx="11"/>
          </p:nvPr>
        </p:nvSpPr>
        <p:spPr/>
        <p:txBody>
          <a:bodyPr/>
          <a:lstStyle/>
          <a:p>
            <a:pPr>
              <a:defRPr/>
            </a:pPr>
            <a:endParaRPr lang="it-IT"/>
          </a:p>
        </p:txBody>
      </p:sp>
      <p:sp>
        <p:nvSpPr>
          <p:cNvPr id="10" name="Slide Number Placeholder 9"/>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40586171-7A5B-47DA-B0F0-7F9714A1B2C9}" type="datetimeFigureOut">
              <a:rPr lang="it-IT" smtClean="0"/>
              <a:pPr>
                <a:defRPr/>
              </a:pPr>
              <a:t>03/07/2019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0DA95606-5388-4E00-A430-1416B56A8EA5}" type="slidenum">
              <a:rPr lang="it-IT" smtClean="0"/>
              <a:pPr>
                <a:defRPr/>
              </a:pPr>
              <a:t>‹N›</a:t>
            </a:fld>
            <a:endParaRPr lang="it-IT"/>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40586171-7A5B-47DA-B0F0-7F9714A1B2C9}" type="datetimeFigureOut">
              <a:rPr lang="it-IT" smtClean="0"/>
              <a:pPr>
                <a:defRPr/>
              </a:pPr>
              <a:t>03/07/2019</a:t>
            </a:fld>
            <a:endParaRPr lang="it-IT"/>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it-IT"/>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0DA95606-5388-4E00-A430-1416B56A8EA5}" type="slidenum">
              <a:rPr lang="it-IT" smtClean="0"/>
              <a:pPr>
                <a:defRPr/>
              </a:pPr>
              <a:t>‹N›</a:t>
            </a:fld>
            <a:endParaRPr lang="it-IT"/>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unitus.it/centri/dsf/index.asp"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disafri.unitus.it/staff.asp?azione=paginaUte&amp;idPag=112"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6.png"/><Relationship Id="rId5" Type="http://schemas.openxmlformats.org/officeDocument/2006/relationships/diagramLayout" Target="../diagrams/layout1.xml"/><Relationship Id="rId10" Type="http://schemas.openxmlformats.org/officeDocument/2006/relationships/image" Target="../media/image25.jpeg"/><Relationship Id="rId4" Type="http://schemas.openxmlformats.org/officeDocument/2006/relationships/diagramData" Target="../diagrams/data1.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1"/>
          <p:cNvSpPr txBox="1">
            <a:spLocks noChangeArrowheads="1"/>
          </p:cNvSpPr>
          <p:nvPr/>
        </p:nvSpPr>
        <p:spPr bwMode="auto">
          <a:xfrm>
            <a:off x="1090704" y="1543578"/>
            <a:ext cx="495383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pPr>
            <a:r>
              <a:rPr lang="it-IT" altLang="en-US" sz="2400" dirty="0">
                <a:latin typeface="Helvetica Neue" pitchFamily="2"/>
              </a:rPr>
              <a:t>A</a:t>
            </a:r>
            <a:r>
              <a:rPr lang="en-US" altLang="en-US" sz="2400" dirty="0" err="1">
                <a:latin typeface="Helvetica Neue" pitchFamily="2"/>
              </a:rPr>
              <a:t>dministrative</a:t>
            </a:r>
            <a:r>
              <a:rPr lang="en-US" altLang="en-US" sz="2400" dirty="0">
                <a:latin typeface="Helvetica Neue" pitchFamily="2"/>
              </a:rPr>
              <a:t> Unit  of the University of </a:t>
            </a:r>
            <a:r>
              <a:rPr lang="en-US" altLang="en-US" sz="2400" dirty="0" err="1">
                <a:latin typeface="Helvetica Neue" pitchFamily="2"/>
              </a:rPr>
              <a:t>Tuscia</a:t>
            </a:r>
            <a:r>
              <a:rPr lang="en-US" altLang="en-US" sz="2400" dirty="0">
                <a:latin typeface="Helvetica Neue" pitchFamily="2"/>
              </a:rPr>
              <a:t> (Dept. </a:t>
            </a:r>
            <a:r>
              <a:rPr lang="en-US" altLang="en-US" sz="2400">
                <a:latin typeface="Helvetica Neue" pitchFamily="2"/>
              </a:rPr>
              <a:t>DIBAF), </a:t>
            </a:r>
            <a:r>
              <a:rPr lang="en-US" altLang="en-US" sz="2400" dirty="0">
                <a:latin typeface="Helvetica Neue" pitchFamily="2"/>
              </a:rPr>
              <a:t>including teaching and research facilities, located in the </a:t>
            </a:r>
            <a:r>
              <a:rPr lang="en-US" altLang="en-US" sz="2400" dirty="0" err="1">
                <a:latin typeface="Helvetica Neue" pitchFamily="2"/>
              </a:rPr>
              <a:t>Tesino</a:t>
            </a:r>
            <a:r>
              <a:rPr lang="en-US" altLang="en-US" sz="2400" dirty="0">
                <a:latin typeface="Helvetica Neue" pitchFamily="2"/>
              </a:rPr>
              <a:t> plateau  (Trento province, Italian Alps-Dolomites) </a:t>
            </a:r>
            <a:endParaRPr lang="it-IT" altLang="en-US" sz="2400" dirty="0">
              <a:latin typeface="Helvetica Neue" pitchFamily="2"/>
            </a:endParaRPr>
          </a:p>
        </p:txBody>
      </p:sp>
      <p:sp>
        <p:nvSpPr>
          <p:cNvPr id="22531" name="Rectangle 1"/>
          <p:cNvSpPr>
            <a:spLocks noChangeArrowheads="1"/>
          </p:cNvSpPr>
          <p:nvPr/>
        </p:nvSpPr>
        <p:spPr bwMode="auto">
          <a:xfrm>
            <a:off x="100739" y="60362"/>
            <a:ext cx="8942522" cy="1368970"/>
          </a:xfrm>
          <a:prstGeom prst="rect">
            <a:avLst/>
          </a:prstGeom>
        </p:spPr>
        <p:txBody>
          <a:bodyPr anchor="ctr">
            <a:noAutofit/>
          </a:bodyPr>
          <a:lstStyle/>
          <a:p>
            <a:pPr marL="92075" indent="17463" algn="ctr">
              <a:spcBef>
                <a:spcPts val="600"/>
              </a:spcBef>
              <a:buClr>
                <a:schemeClr val="accent1"/>
              </a:buClr>
              <a:buSzPct val="80000"/>
              <a:buFont typeface="Wingdings 3" pitchFamily="18" charset="2"/>
              <a:buNone/>
            </a:pPr>
            <a:r>
              <a:rPr lang="en-GB" alt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ALPINE RESEARCH CENTRE </a:t>
            </a:r>
          </a:p>
          <a:p>
            <a:pPr marL="92075" indent="17463" algn="ctr">
              <a:spcBef>
                <a:spcPts val="600"/>
              </a:spcBef>
              <a:buClr>
                <a:schemeClr val="accent1"/>
              </a:buClr>
              <a:buSzPct val="80000"/>
              <a:buFont typeface="Wingdings 3" pitchFamily="18" charset="2"/>
              <a:buNone/>
            </a:pPr>
            <a:r>
              <a:rPr lang="en-GB" alt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University of </a:t>
            </a:r>
            <a:r>
              <a:rPr lang="en-GB" altLang="en-US" sz="36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Tuscia</a:t>
            </a:r>
            <a:endParaRPr lang="en-GB" alt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2532" name="Immagine 3" descr="Logo CSAL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9164" y="517574"/>
            <a:ext cx="12350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magine 4" descr="Altopiano del tesin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705" y="3792021"/>
            <a:ext cx="3703982" cy="2779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536" name="Picture 6" descr="immagine della regione Trentino Alto Adige - cartina navigabile dell'Itali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6250">
                        <a14:foregroundMark x1="23438" y1="61473" x2="23438" y2="61473"/>
                      </a14:backgroundRemoval>
                    </a14:imgEffect>
                  </a14:imgLayer>
                </a14:imgProps>
              </a:ext>
              <a:ext uri="{28A0092B-C50C-407E-A947-70E740481C1C}">
                <a14:useLocalDpi xmlns:a14="http://schemas.microsoft.com/office/drawing/2010/main" val="0"/>
              </a:ext>
            </a:extLst>
          </a:blip>
          <a:srcRect/>
          <a:stretch>
            <a:fillRect/>
          </a:stretch>
        </p:blipFill>
        <p:spPr bwMode="auto">
          <a:xfrm>
            <a:off x="6560251" y="1294868"/>
            <a:ext cx="2232025" cy="2462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8" descr="DSCF038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415" y="3794051"/>
            <a:ext cx="3403070" cy="2767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538" name="CasellaDiTesto 10"/>
          <p:cNvSpPr txBox="1">
            <a:spLocks noChangeArrowheads="1"/>
          </p:cNvSpPr>
          <p:nvPr/>
        </p:nvSpPr>
        <p:spPr bwMode="auto">
          <a:xfrm>
            <a:off x="6699950" y="2734730"/>
            <a:ext cx="97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en-US" b="1" dirty="0">
                <a:solidFill>
                  <a:schemeClr val="bg2">
                    <a:lumMod val="50000"/>
                  </a:schemeClr>
                </a:solidFill>
              </a:rPr>
              <a:t>Viterbo</a:t>
            </a:r>
          </a:p>
        </p:txBody>
      </p:sp>
      <p:cxnSp>
        <p:nvCxnSpPr>
          <p:cNvPr id="11" name="Connettore 2 10"/>
          <p:cNvCxnSpPr/>
          <p:nvPr/>
        </p:nvCxnSpPr>
        <p:spPr>
          <a:xfrm flipH="1">
            <a:off x="7525314" y="1238299"/>
            <a:ext cx="161925" cy="180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ttore 2 10"/>
          <p:cNvCxnSpPr/>
          <p:nvPr/>
        </p:nvCxnSpPr>
        <p:spPr>
          <a:xfrm flipV="1">
            <a:off x="7404758" y="2547254"/>
            <a:ext cx="120556" cy="1874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02630"/>
            <a:ext cx="8229600" cy="562074"/>
          </a:xfrm>
        </p:spPr>
        <p:txBody>
          <a:bodyPr>
            <a:noAutofit/>
          </a:bodyPr>
          <a:lstStyle/>
          <a:p>
            <a:pPr marL="92075" indent="17463" algn="ctr">
              <a:spcBef>
                <a:spcPts val="600"/>
              </a:spcBef>
              <a:buClr>
                <a:schemeClr val="accent1"/>
              </a:buClr>
              <a:buSzPct val="80000"/>
              <a:buFont typeface="Wingdings 3" pitchFamily="18" charset="2"/>
            </a:pPr>
            <a:r>
              <a:rPr lang="en-GB" sz="36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ACADEMIC PROGRAMS</a:t>
            </a:r>
            <a:endParaRPr lang="it-IT" sz="36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8436" name="Rectangle 3"/>
          <p:cNvSpPr>
            <a:spLocks noGrp="1" noChangeArrowheads="1"/>
          </p:cNvSpPr>
          <p:nvPr>
            <p:ph idx="1"/>
          </p:nvPr>
        </p:nvSpPr>
        <p:spPr>
          <a:xfrm>
            <a:off x="622782" y="860175"/>
            <a:ext cx="8135937" cy="980500"/>
          </a:xfrm>
        </p:spPr>
        <p:txBody>
          <a:bodyPr>
            <a:normAutofit lnSpcReduction="10000"/>
          </a:bodyPr>
          <a:lstStyle/>
          <a:p>
            <a:pPr algn="ctr" eaLnBrk="1" hangingPunct="1">
              <a:lnSpc>
                <a:spcPct val="80000"/>
              </a:lnSpc>
              <a:buFont typeface="Wingdings 3" pitchFamily="18" charset="2"/>
              <a:buNone/>
            </a:pPr>
            <a:r>
              <a:rPr lang="en-GB" altLang="en-US" sz="2000" dirty="0">
                <a:latin typeface="Helvetica Neue" pitchFamily="2"/>
              </a:rPr>
              <a:t>	</a:t>
            </a:r>
            <a:r>
              <a:rPr lang="en-GB" altLang="en-US" sz="2400" dirty="0">
                <a:latin typeface="Helvetica Neue" pitchFamily="2"/>
              </a:rPr>
              <a:t>DIBAF integrates research and teaching , offering Bachelor of Science (BS) and </a:t>
            </a:r>
          </a:p>
          <a:p>
            <a:pPr algn="ctr" eaLnBrk="1" hangingPunct="1">
              <a:lnSpc>
                <a:spcPct val="80000"/>
              </a:lnSpc>
              <a:buFont typeface="Wingdings 3" pitchFamily="18" charset="2"/>
              <a:buNone/>
            </a:pPr>
            <a:r>
              <a:rPr lang="en-GB" altLang="en-US" sz="2400" dirty="0">
                <a:latin typeface="Helvetica Neue" pitchFamily="2"/>
              </a:rPr>
              <a:t>Master of Science (MS):</a:t>
            </a:r>
            <a:endParaRPr lang="it-IT" altLang="en-US" sz="2400" dirty="0">
              <a:latin typeface="Helvetica Neue" pitchFamily="2"/>
            </a:endParaRPr>
          </a:p>
        </p:txBody>
      </p:sp>
      <p:graphicFrame>
        <p:nvGraphicFramePr>
          <p:cNvPr id="12" name="Tabella 11"/>
          <p:cNvGraphicFramePr>
            <a:graphicFrameLocks noGrp="1"/>
          </p:cNvGraphicFramePr>
          <p:nvPr>
            <p:extLst>
              <p:ext uri="{D42A27DB-BD31-4B8C-83A1-F6EECF244321}">
                <p14:modId xmlns:p14="http://schemas.microsoft.com/office/powerpoint/2010/main" val="798189420"/>
              </p:ext>
            </p:extLst>
          </p:nvPr>
        </p:nvGraphicFramePr>
        <p:xfrm>
          <a:off x="2051050" y="1939416"/>
          <a:ext cx="5257800" cy="3998682"/>
        </p:xfrm>
        <a:graphic>
          <a:graphicData uri="http://schemas.openxmlformats.org/drawingml/2006/table">
            <a:tbl>
              <a:tblPr/>
              <a:tblGrid>
                <a:gridCol w="4613221">
                  <a:extLst>
                    <a:ext uri="{9D8B030D-6E8A-4147-A177-3AD203B41FA5}">
                      <a16:colId xmlns:a16="http://schemas.microsoft.com/office/drawing/2014/main" val="20000"/>
                    </a:ext>
                  </a:extLst>
                </a:gridCol>
                <a:gridCol w="644579">
                  <a:extLst>
                    <a:ext uri="{9D8B030D-6E8A-4147-A177-3AD203B41FA5}">
                      <a16:colId xmlns:a16="http://schemas.microsoft.com/office/drawing/2014/main" val="20001"/>
                    </a:ext>
                  </a:extLst>
                </a:gridCol>
              </a:tblGrid>
              <a:tr h="714880">
                <a:tc>
                  <a:txBody>
                    <a:bodyPr/>
                    <a:lstStyle/>
                    <a:p>
                      <a:pPr algn="ctr">
                        <a:lnSpc>
                          <a:spcPct val="115000"/>
                        </a:lnSpc>
                        <a:spcAft>
                          <a:spcPts val="0"/>
                        </a:spcAft>
                      </a:pPr>
                      <a:r>
                        <a:rPr lang="it-IT" sz="2000" b="1" dirty="0">
                          <a:solidFill>
                            <a:srgbClr val="FFFFFF"/>
                          </a:solidFill>
                          <a:latin typeface="Helvetica Neue"/>
                          <a:ea typeface="Calibri"/>
                          <a:cs typeface="Times New Roman"/>
                        </a:rPr>
                        <a:t>UNDERGRADUATE</a:t>
                      </a:r>
                      <a:r>
                        <a:rPr lang="it-IT" sz="2000" b="1" baseline="0" dirty="0">
                          <a:solidFill>
                            <a:srgbClr val="FFFFFF"/>
                          </a:solidFill>
                          <a:latin typeface="Helvetica Neue"/>
                          <a:ea typeface="Calibri"/>
                          <a:cs typeface="Times New Roman"/>
                        </a:rPr>
                        <a:t> PROGRAMS</a:t>
                      </a:r>
                      <a:endParaRPr lang="it-IT" sz="2000" dirty="0">
                        <a:latin typeface="Helvetica Neue"/>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it-IT" sz="1000" dirty="0">
                        <a:latin typeface="Helvetica Neue"/>
                        <a:ea typeface="Calibri"/>
                        <a:cs typeface="Times New Roman"/>
                      </a:endParaRP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92748">
                <a:tc>
                  <a:txBody>
                    <a:bodyPr/>
                    <a:lstStyle/>
                    <a:p>
                      <a:pPr algn="ctr">
                        <a:lnSpc>
                          <a:spcPct val="115000"/>
                        </a:lnSpc>
                        <a:spcAft>
                          <a:spcPts val="0"/>
                        </a:spcAft>
                      </a:pPr>
                      <a:r>
                        <a:rPr kumimoji="0" lang="it-IT" sz="1500" kern="1200" dirty="0">
                          <a:solidFill>
                            <a:schemeClr val="tx1"/>
                          </a:solidFill>
                          <a:latin typeface="Helvetica Neue"/>
                          <a:ea typeface="+mn-ea"/>
                          <a:cs typeface="+mn-cs"/>
                        </a:rPr>
                        <a:t>BIOTECHNOLOGY</a:t>
                      </a: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kumimoji="0" lang="it-IT" sz="1500" kern="1200" dirty="0">
                          <a:solidFill>
                            <a:schemeClr val="tx1"/>
                          </a:solidFill>
                          <a:latin typeface="Helvetica Neue"/>
                          <a:ea typeface="Times New Roman"/>
                          <a:cs typeface="Times New Roman"/>
                        </a:rPr>
                        <a:t>BS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292748">
                <a:tc>
                  <a:txBody>
                    <a:bodyPr/>
                    <a:lstStyle/>
                    <a:p>
                      <a:pPr algn="ctr">
                        <a:lnSpc>
                          <a:spcPct val="115000"/>
                        </a:lnSpc>
                        <a:spcAft>
                          <a:spcPts val="0"/>
                        </a:spcAft>
                      </a:pPr>
                      <a:r>
                        <a:rPr kumimoji="0" lang="en-GB" sz="1500" kern="1200" dirty="0">
                          <a:solidFill>
                            <a:schemeClr val="tx1"/>
                          </a:solidFill>
                          <a:latin typeface="Helvetica Neue"/>
                          <a:ea typeface="+mn-ea"/>
                          <a:cs typeface="+mn-cs"/>
                        </a:rPr>
                        <a:t>FOOD  &amp;  WINE TECHNOLOGY</a:t>
                      </a:r>
                      <a:endParaRPr lang="it-IT" sz="1500" dirty="0">
                        <a:latin typeface="Helvetica Neue"/>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it-IT" sz="1500" dirty="0">
                          <a:latin typeface="Helvetica Neue"/>
                          <a:ea typeface="Times New Roman"/>
                          <a:cs typeface="Times New Roman"/>
                        </a:rPr>
                        <a:t>BS</a:t>
                      </a:r>
                      <a:endParaRPr lang="it-IT" sz="1500" dirty="0">
                        <a:latin typeface="Helvetica Neue"/>
                        <a:ea typeface="Calibri"/>
                        <a:cs typeface="Times New Roman"/>
                      </a:endParaRP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51062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GB" sz="1500" kern="1200" dirty="0">
                          <a:solidFill>
                            <a:schemeClr val="tx1"/>
                          </a:solidFill>
                          <a:latin typeface="Helvetica Neue"/>
                          <a:ea typeface="+mn-ea"/>
                          <a:cs typeface="+mn-cs"/>
                        </a:rPr>
                        <a:t>LANDSCAPE</a:t>
                      </a:r>
                      <a:r>
                        <a:rPr kumimoji="0" lang="en-GB" sz="1500" kern="1200" baseline="0" dirty="0">
                          <a:solidFill>
                            <a:schemeClr val="tx1"/>
                          </a:solidFill>
                          <a:latin typeface="Helvetica Neue"/>
                          <a:ea typeface="+mn-ea"/>
                          <a:cs typeface="+mn-cs"/>
                        </a:rPr>
                        <a:t> &amp; ENVIRONMENTAL DESIGN AND PLANNING</a:t>
                      </a:r>
                      <a:endParaRPr kumimoji="0" lang="it-IT" sz="1500" kern="1200" dirty="0">
                        <a:solidFill>
                          <a:schemeClr val="tx1"/>
                        </a:solidFill>
                        <a:latin typeface="Helvetica Neue"/>
                        <a:ea typeface="+mn-ea"/>
                        <a:cs typeface="+mn-cs"/>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it-IT" sz="1500" dirty="0">
                          <a:latin typeface="Helvetica Neue"/>
                          <a:ea typeface="Calibri"/>
                          <a:cs typeface="Times New Roman"/>
                        </a:rPr>
                        <a:t>BS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357440">
                <a:tc>
                  <a:txBody>
                    <a:bodyPr/>
                    <a:lstStyle/>
                    <a:p>
                      <a:pPr marL="0" algn="ctr" rtl="0" eaLnBrk="1" latinLnBrk="0" hangingPunct="1">
                        <a:lnSpc>
                          <a:spcPct val="115000"/>
                        </a:lnSpc>
                        <a:spcAft>
                          <a:spcPts val="0"/>
                        </a:spcAft>
                      </a:pPr>
                      <a:r>
                        <a:rPr kumimoji="0" lang="it-IT" sz="2000" b="1" kern="1200" dirty="0">
                          <a:solidFill>
                            <a:srgbClr val="FFFFFF"/>
                          </a:solidFill>
                          <a:latin typeface="Helvetica Neue"/>
                          <a:ea typeface="Calibri"/>
                          <a:cs typeface="Times New Roman"/>
                        </a:rPr>
                        <a:t>GRADUATE PROGRAMS</a:t>
                      </a: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endParaRPr lang="it-IT" sz="1300" dirty="0">
                        <a:latin typeface="Helvetica Neue"/>
                        <a:ea typeface="Calibri"/>
                        <a:cs typeface="Times New Roman"/>
                      </a:endParaRP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004"/>
                  </a:ext>
                </a:extLst>
              </a:tr>
              <a:tr h="283202">
                <a:tc>
                  <a:txBody>
                    <a:bodyPr/>
                    <a:lstStyle/>
                    <a:p>
                      <a:pPr algn="ctr">
                        <a:lnSpc>
                          <a:spcPct val="115000"/>
                        </a:lnSpc>
                        <a:spcAft>
                          <a:spcPts val="0"/>
                        </a:spcAft>
                      </a:pPr>
                      <a:r>
                        <a:rPr kumimoji="0" lang="it-IT" sz="1500" kern="1200" dirty="0">
                          <a:solidFill>
                            <a:schemeClr val="tx1"/>
                          </a:solidFill>
                          <a:latin typeface="Helvetica Neue"/>
                          <a:ea typeface="+mn-ea"/>
                          <a:cs typeface="+mn-cs"/>
                        </a:rPr>
                        <a:t>BIOTECHNOLOGY FOR HEALTH &amp; WELLBEING</a:t>
                      </a: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kumimoji="0" lang="it-IT" sz="1500" kern="1200" dirty="0">
                          <a:solidFill>
                            <a:schemeClr val="tx1"/>
                          </a:solidFill>
                          <a:latin typeface="Helvetica Neue"/>
                          <a:ea typeface="+mn-ea"/>
                          <a:cs typeface="+mn-cs"/>
                        </a:rPr>
                        <a:t>MS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51062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kern="1200" dirty="0">
                          <a:solidFill>
                            <a:schemeClr val="tx1"/>
                          </a:solidFill>
                          <a:latin typeface="Helvetica Neue"/>
                          <a:ea typeface="+mn-ea"/>
                          <a:cs typeface="+mn-cs"/>
                        </a:rPr>
                        <a:t>FOOD SAFETY AND QUALITY</a:t>
                      </a:r>
                      <a:endParaRPr kumimoji="0" lang="it-IT" sz="1500" kern="1200" dirty="0">
                        <a:solidFill>
                          <a:schemeClr val="tx1"/>
                        </a:solidFill>
                        <a:latin typeface="Helvetica Neue"/>
                        <a:ea typeface="+mn-ea"/>
                        <a:cs typeface="+mn-cs"/>
                      </a:endParaRPr>
                    </a:p>
                    <a:p>
                      <a:pPr algn="ctr">
                        <a:lnSpc>
                          <a:spcPct val="115000"/>
                        </a:lnSpc>
                        <a:spcAft>
                          <a:spcPts val="0"/>
                        </a:spcAft>
                      </a:pPr>
                      <a:endParaRPr kumimoji="0" lang="it-IT" sz="1500" kern="1200" dirty="0">
                        <a:solidFill>
                          <a:schemeClr val="tx1"/>
                        </a:solidFill>
                        <a:latin typeface="Helvetica Neue"/>
                        <a:ea typeface="+mn-ea"/>
                        <a:cs typeface="+mn-cs"/>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kumimoji="0" lang="it-IT" sz="1500" kern="1200" dirty="0">
                          <a:solidFill>
                            <a:schemeClr val="tx1"/>
                          </a:solidFill>
                          <a:latin typeface="Helvetica Neue"/>
                          <a:ea typeface="+mn-ea"/>
                          <a:cs typeface="+mn-cs"/>
                        </a:rPr>
                        <a:t>MS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51062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kern="1200" dirty="0">
                          <a:solidFill>
                            <a:schemeClr val="tx1"/>
                          </a:solidFill>
                          <a:latin typeface="Helvetica Neue"/>
                          <a:ea typeface="+mn-ea"/>
                          <a:cs typeface="+mn-cs"/>
                        </a:rPr>
                        <a:t>FOREST AND ENVIRONMENTAL SCIENCES</a:t>
                      </a:r>
                      <a:endParaRPr kumimoji="0" lang="it-IT" sz="1500" kern="1200" dirty="0">
                        <a:solidFill>
                          <a:schemeClr val="tx1"/>
                        </a:solidFill>
                        <a:latin typeface="Helvetica Neue"/>
                        <a:ea typeface="+mn-ea"/>
                        <a:cs typeface="+mn-cs"/>
                      </a:endParaRPr>
                    </a:p>
                    <a:p>
                      <a:pPr algn="ctr">
                        <a:lnSpc>
                          <a:spcPct val="115000"/>
                        </a:lnSpc>
                        <a:spcAft>
                          <a:spcPts val="0"/>
                        </a:spcAft>
                      </a:pPr>
                      <a:endParaRPr kumimoji="0" lang="it-IT" sz="1500" kern="1200" dirty="0">
                        <a:solidFill>
                          <a:schemeClr val="tx1"/>
                        </a:solidFill>
                        <a:latin typeface="Helvetica Neue"/>
                        <a:ea typeface="+mn-ea"/>
                        <a:cs typeface="+mn-cs"/>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kumimoji="0" lang="it-IT" sz="1500" kern="1200" dirty="0">
                          <a:solidFill>
                            <a:schemeClr val="tx1"/>
                          </a:solidFill>
                          <a:latin typeface="Helvetica Neue"/>
                          <a:ea typeface="+mn-ea"/>
                          <a:cs typeface="+mn-cs"/>
                        </a:rPr>
                        <a:t>MS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51062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sz="1500" kern="1200" dirty="0">
                          <a:solidFill>
                            <a:schemeClr val="tx1"/>
                          </a:solidFill>
                          <a:latin typeface="Helvetica Neue"/>
                          <a:ea typeface="+mn-ea"/>
                          <a:cs typeface="+mn-cs"/>
                        </a:rPr>
                        <a:t>RESTORATION</a:t>
                      </a:r>
                      <a:r>
                        <a:rPr kumimoji="0" lang="it-IT" sz="1500" kern="1200" baseline="0" dirty="0">
                          <a:solidFill>
                            <a:schemeClr val="tx1"/>
                          </a:solidFill>
                          <a:latin typeface="Helvetica Neue"/>
                          <a:ea typeface="+mn-ea"/>
                          <a:cs typeface="+mn-cs"/>
                        </a:rPr>
                        <a:t> OF CULTURAL HERITAGE</a:t>
                      </a:r>
                      <a:endParaRPr kumimoji="0" lang="it-IT" sz="1500" kern="1200" dirty="0">
                        <a:solidFill>
                          <a:schemeClr val="tx1"/>
                        </a:solidFill>
                        <a:latin typeface="Helvetica Neue"/>
                        <a:ea typeface="+mn-ea"/>
                        <a:cs typeface="+mn-cs"/>
                      </a:endParaRPr>
                    </a:p>
                    <a:p>
                      <a:pPr algn="ctr">
                        <a:lnSpc>
                          <a:spcPct val="115000"/>
                        </a:lnSpc>
                        <a:spcAft>
                          <a:spcPts val="0"/>
                        </a:spcAft>
                      </a:pPr>
                      <a:endParaRPr kumimoji="0" lang="it-IT" sz="1500" kern="1200" dirty="0">
                        <a:solidFill>
                          <a:schemeClr val="tx1"/>
                        </a:solidFill>
                        <a:latin typeface="Helvetica Neue"/>
                        <a:ea typeface="+mn-ea"/>
                        <a:cs typeface="+mn-cs"/>
                      </a:endParaRPr>
                    </a:p>
                  </a:txBody>
                  <a:tcPr marL="68591" marR="68591" marT="0" marB="0">
                    <a:lnL w="12700" cap="flat" cmpd="sng" algn="ctr">
                      <a:solidFill>
                        <a:srgbClr val="000000"/>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kumimoji="0" lang="it-IT" sz="1500" kern="1200" dirty="0">
                          <a:solidFill>
                            <a:schemeClr val="tx1"/>
                          </a:solidFill>
                          <a:latin typeface="Helvetica Neue"/>
                          <a:ea typeface="+mn-ea"/>
                          <a:cs typeface="+mn-cs"/>
                        </a:rPr>
                        <a:t>MS</a:t>
                      </a:r>
                    </a:p>
                  </a:txBody>
                  <a:tcPr marL="68591" marR="68591" marT="0" marB="0">
                    <a:lnL w="12700" cap="flat" cmpd="sng" algn="ctr">
                      <a:solidFill>
                        <a:schemeClr val="bg1">
                          <a:lumMod val="8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947493870"/>
                  </a:ext>
                </a:extLst>
              </a:tr>
            </a:tbl>
          </a:graphicData>
        </a:graphic>
      </p:graphicFrame>
      <p:sp>
        <p:nvSpPr>
          <p:cNvPr id="2" name="Rectangle 1"/>
          <p:cNvSpPr/>
          <p:nvPr/>
        </p:nvSpPr>
        <p:spPr>
          <a:xfrm>
            <a:off x="2264198" y="6001359"/>
            <a:ext cx="4572000" cy="707886"/>
          </a:xfrm>
          <a:prstGeom prst="rect">
            <a:avLst/>
          </a:prstGeom>
        </p:spPr>
        <p:txBody>
          <a:bodyPr>
            <a:spAutoFit/>
          </a:bodyPr>
          <a:lstStyle/>
          <a:p>
            <a:pPr algn="ctr">
              <a:defRPr/>
            </a:pPr>
            <a:r>
              <a:rPr lang="it-IT" sz="2000" b="1" dirty="0">
                <a:solidFill>
                  <a:srgbClr val="FF0000"/>
                </a:solidFill>
              </a:rPr>
              <a:t>A total of 800 students are enrolled in our courses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T7N_PWoPuPfoMmPzwgG28IDNgb6cTmcqtQcwL7skScShpPdXxaRQ"/>
          <p:cNvPicPr>
            <a:picLocks noChangeAspect="1" noChangeArrowheads="1"/>
          </p:cNvPicPr>
          <p:nvPr/>
        </p:nvPicPr>
        <p:blipFill rotWithShape="1">
          <a:blip r:embed="rId2">
            <a:extLst>
              <a:ext uri="{28A0092B-C50C-407E-A947-70E740481C1C}">
                <a14:useLocalDpi xmlns:a14="http://schemas.microsoft.com/office/drawing/2010/main" val="0"/>
              </a:ext>
            </a:extLst>
          </a:blip>
          <a:srcRect t="7240" r="79680" b="50000"/>
          <a:stretch/>
        </p:blipFill>
        <p:spPr bwMode="auto">
          <a:xfrm>
            <a:off x="6842800" y="149720"/>
            <a:ext cx="702266" cy="50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463439" y="64449"/>
            <a:ext cx="8229600" cy="562074"/>
          </a:xfrm>
        </p:spPr>
        <p:txBody>
          <a:bodyPr anchor="ctr">
            <a:noAutofit/>
          </a:bodyPr>
          <a:lstStyle/>
          <a:p>
            <a:pPr marL="92075" indent="17463" algn="ctr">
              <a:spcBef>
                <a:spcPts val="600"/>
              </a:spcBef>
              <a:buClr>
                <a:schemeClr val="accent1"/>
              </a:buClr>
              <a:buSzPct val="80000"/>
              <a:buFont typeface="Wingdings 3" pitchFamily="18" charset="2"/>
            </a:pPr>
            <a:r>
              <a:rPr lang="en-GB" sz="36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ERASMUS MUNDUS</a:t>
            </a:r>
            <a:endParaRPr lang="it-IT" sz="36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9461" name="Rectangle 3"/>
          <p:cNvSpPr txBox="1">
            <a:spLocks noChangeArrowheads="1"/>
          </p:cNvSpPr>
          <p:nvPr/>
        </p:nvSpPr>
        <p:spPr bwMode="auto">
          <a:xfrm>
            <a:off x="724099" y="1528259"/>
            <a:ext cx="4233863" cy="51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ts val="2500"/>
              </a:lnSpc>
              <a:spcBef>
                <a:spcPts val="0"/>
              </a:spcBef>
              <a:buClr>
                <a:schemeClr val="accent1"/>
              </a:buClr>
              <a:buSzPct val="68000"/>
              <a:buFont typeface="Wingdings 3" pitchFamily="18" charset="2"/>
              <a:buNone/>
            </a:pPr>
            <a:r>
              <a:rPr lang="en-US" altLang="en-US" sz="2800" b="1" i="1" dirty="0">
                <a:solidFill>
                  <a:srgbClr val="0070C0"/>
                </a:solidFill>
                <a:latin typeface="Helvetica Neue" pitchFamily="2"/>
              </a:rPr>
              <a:t>Mediterranean Forestry and Natural Resources Management</a:t>
            </a:r>
            <a:endParaRPr lang="en-US" altLang="en-US" sz="2000" i="1" dirty="0">
              <a:solidFill>
                <a:srgbClr val="0070C0"/>
              </a:solidFill>
              <a:latin typeface="Helvetica Neue" pitchFamily="2"/>
            </a:endParaRPr>
          </a:p>
          <a:p>
            <a:pPr>
              <a:lnSpc>
                <a:spcPct val="80000"/>
              </a:lnSpc>
              <a:spcBef>
                <a:spcPts val="400"/>
              </a:spcBef>
              <a:buClr>
                <a:schemeClr val="accent1"/>
              </a:buClr>
              <a:buSzPct val="68000"/>
              <a:buFont typeface="Wingdings 3" pitchFamily="18" charset="2"/>
              <a:buNone/>
            </a:pPr>
            <a:r>
              <a:rPr lang="en-GB" altLang="en-US" sz="2400" dirty="0">
                <a:latin typeface="Helvetica Neue" pitchFamily="2"/>
              </a:rPr>
              <a:t>	</a:t>
            </a:r>
            <a:r>
              <a:rPr lang="en-US" altLang="en-US" sz="2800" dirty="0">
                <a:latin typeface="Helvetica Neue" pitchFamily="2"/>
              </a:rPr>
              <a:t>A two-year world-class Erasmus Mundus Master Course Program that answers a call for a coordinated approach throughout the Mediterranean basin to develop reliable information and tools - based on sound science and a multidisciplinary approach, in order to improve Mediterranean forestry and natural resources management and policy-making</a:t>
            </a:r>
          </a:p>
        </p:txBody>
      </p:sp>
      <p:pic>
        <p:nvPicPr>
          <p:cNvPr id="19462" name="Picture 2" descr="http://www.medfor.eu/../sites/default/files/pub/imgs/medformap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943" y="4852004"/>
            <a:ext cx="3986784" cy="19582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6" name="Tabella 15"/>
          <p:cNvGraphicFramePr>
            <a:graphicFrameLocks noGrp="1"/>
          </p:cNvGraphicFramePr>
          <p:nvPr>
            <p:extLst>
              <p:ext uri="{D42A27DB-BD31-4B8C-83A1-F6EECF244321}">
                <p14:modId xmlns:p14="http://schemas.microsoft.com/office/powerpoint/2010/main" val="1950130962"/>
              </p:ext>
            </p:extLst>
          </p:nvPr>
        </p:nvGraphicFramePr>
        <p:xfrm>
          <a:off x="5098943" y="805917"/>
          <a:ext cx="3988442" cy="3967563"/>
        </p:xfrm>
        <a:graphic>
          <a:graphicData uri="http://schemas.openxmlformats.org/drawingml/2006/table">
            <a:tbl>
              <a:tblPr>
                <a:tableStyleId>{8A107856-5554-42FB-B03E-39F5DBC370BA}</a:tableStyleId>
              </a:tblPr>
              <a:tblGrid>
                <a:gridCol w="1087757">
                  <a:extLst>
                    <a:ext uri="{9D8B030D-6E8A-4147-A177-3AD203B41FA5}">
                      <a16:colId xmlns:a16="http://schemas.microsoft.com/office/drawing/2014/main" val="20000"/>
                    </a:ext>
                  </a:extLst>
                </a:gridCol>
                <a:gridCol w="2900685">
                  <a:extLst>
                    <a:ext uri="{9D8B030D-6E8A-4147-A177-3AD203B41FA5}">
                      <a16:colId xmlns:a16="http://schemas.microsoft.com/office/drawing/2014/main" val="20001"/>
                    </a:ext>
                  </a:extLst>
                </a:gridCol>
              </a:tblGrid>
              <a:tr h="401854">
                <a:tc>
                  <a:txBody>
                    <a:bodyPr/>
                    <a:lstStyle/>
                    <a:p>
                      <a:pPr algn="ctr">
                        <a:spcBef>
                          <a:spcPts val="0"/>
                        </a:spcBef>
                        <a:spcAft>
                          <a:spcPts val="0"/>
                        </a:spcAft>
                      </a:pPr>
                      <a:r>
                        <a:rPr lang="it-IT" sz="1000" dirty="0"/>
                        <a:t>UNIVERSITY</a:t>
                      </a:r>
                      <a:endParaRPr lang="it-IT" sz="1000" b="0" i="0" dirty="0">
                        <a:latin typeface="Helvetica Neue"/>
                      </a:endParaRPr>
                    </a:p>
                  </a:txBody>
                  <a:tcPr marL="59765" marR="59765" marT="20882" marB="20882" anchor="ctr">
                    <a:solidFill>
                      <a:schemeClr val="bg2">
                        <a:lumMod val="20000"/>
                        <a:lumOff val="80000"/>
                      </a:schemeClr>
                    </a:solidFill>
                  </a:tcPr>
                </a:tc>
                <a:tc>
                  <a:txBody>
                    <a:bodyPr/>
                    <a:lstStyle/>
                    <a:p>
                      <a:pPr algn="ctr">
                        <a:spcBef>
                          <a:spcPts val="0"/>
                        </a:spcBef>
                        <a:spcAft>
                          <a:spcPts val="0"/>
                        </a:spcAft>
                      </a:pPr>
                      <a:r>
                        <a:rPr lang="it-IT" sz="1000" dirty="0"/>
                        <a:t>DEGREE AWARDED</a:t>
                      </a:r>
                      <a:endParaRPr lang="it-IT" sz="1000" b="0" i="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0"/>
                  </a:ext>
                </a:extLst>
              </a:tr>
              <a:tr h="578097">
                <a:tc>
                  <a:txBody>
                    <a:bodyPr/>
                    <a:lstStyle/>
                    <a:p>
                      <a:pPr algn="ctr">
                        <a:spcBef>
                          <a:spcPts val="0"/>
                        </a:spcBef>
                        <a:spcAft>
                          <a:spcPts val="0"/>
                        </a:spcAft>
                      </a:pPr>
                      <a:r>
                        <a:rPr lang="it-IT" sz="1000" dirty="0" err="1"/>
                        <a:t>Lisbon</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marL="0" marR="0">
                        <a:spcBef>
                          <a:spcPts val="0"/>
                        </a:spcBef>
                        <a:spcAft>
                          <a:spcPts val="0"/>
                        </a:spcAft>
                      </a:pPr>
                      <a:r>
                        <a:rPr lang="en-US" sz="1000" dirty="0" err="1"/>
                        <a:t>MSc</a:t>
                      </a:r>
                      <a:r>
                        <a:rPr lang="en-US" sz="1000" dirty="0"/>
                        <a:t> in Mediterranean Forestry and Natural Resources Management</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1"/>
                  </a:ext>
                </a:extLst>
              </a:tr>
              <a:tr h="401854">
                <a:tc>
                  <a:txBody>
                    <a:bodyPr/>
                    <a:lstStyle/>
                    <a:p>
                      <a:pPr algn="ctr">
                        <a:spcBef>
                          <a:spcPts val="0"/>
                        </a:spcBef>
                        <a:spcAft>
                          <a:spcPts val="0"/>
                        </a:spcAft>
                      </a:pPr>
                      <a:r>
                        <a:rPr lang="it-IT" sz="1000" dirty="0"/>
                        <a:t>Padova</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a:spcBef>
                          <a:spcPts val="0"/>
                        </a:spcBef>
                        <a:spcAft>
                          <a:spcPts val="0"/>
                        </a:spcAft>
                      </a:pPr>
                      <a:r>
                        <a:rPr lang="en-US" sz="1000" dirty="0" err="1"/>
                        <a:t>MSc</a:t>
                      </a:r>
                      <a:r>
                        <a:rPr lang="en-US" sz="1000" dirty="0"/>
                        <a:t> in Forestry and Environmental Sciences</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2"/>
                  </a:ext>
                </a:extLst>
              </a:tr>
              <a:tr h="578097">
                <a:tc>
                  <a:txBody>
                    <a:bodyPr/>
                    <a:lstStyle/>
                    <a:p>
                      <a:pPr algn="ctr">
                        <a:spcBef>
                          <a:spcPts val="0"/>
                        </a:spcBef>
                        <a:spcAft>
                          <a:spcPts val="0"/>
                        </a:spcAft>
                      </a:pPr>
                      <a:r>
                        <a:rPr lang="it-IT" sz="1000" dirty="0" err="1"/>
                        <a:t>Lleida</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a:spcBef>
                          <a:spcPts val="0"/>
                        </a:spcBef>
                        <a:spcAft>
                          <a:spcPts val="0"/>
                        </a:spcAft>
                      </a:pPr>
                      <a:r>
                        <a:rPr lang="en-US" sz="1000" dirty="0" err="1"/>
                        <a:t>MSc</a:t>
                      </a:r>
                      <a:r>
                        <a:rPr lang="en-US" sz="1000" dirty="0"/>
                        <a:t> in Mediterranean Forestry and Natural Resources Management</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3"/>
                  </a:ext>
                </a:extLst>
              </a:tr>
              <a:tr h="578097">
                <a:tc>
                  <a:txBody>
                    <a:bodyPr/>
                    <a:lstStyle/>
                    <a:p>
                      <a:pPr algn="ctr">
                        <a:spcBef>
                          <a:spcPts val="0"/>
                        </a:spcBef>
                        <a:spcAft>
                          <a:spcPts val="0"/>
                        </a:spcAft>
                      </a:pPr>
                      <a:r>
                        <a:rPr lang="it-IT" sz="1000" dirty="0" err="1"/>
                        <a:t>Valladolid</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a:spcBef>
                          <a:spcPts val="0"/>
                        </a:spcBef>
                        <a:spcAft>
                          <a:spcPts val="0"/>
                        </a:spcAft>
                      </a:pPr>
                      <a:r>
                        <a:rPr lang="en-US" sz="1000" dirty="0" err="1"/>
                        <a:t>MSc</a:t>
                      </a:r>
                      <a:r>
                        <a:rPr lang="en-US" sz="1000" dirty="0"/>
                        <a:t> in Mediterranean Forestry and Natural Resources Management</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4"/>
                  </a:ext>
                </a:extLst>
              </a:tr>
              <a:tr h="578097">
                <a:tc>
                  <a:txBody>
                    <a:bodyPr/>
                    <a:lstStyle/>
                    <a:p>
                      <a:pPr algn="ctr">
                        <a:spcBef>
                          <a:spcPts val="0"/>
                        </a:spcBef>
                        <a:spcAft>
                          <a:spcPts val="0"/>
                        </a:spcAft>
                      </a:pPr>
                      <a:r>
                        <a:rPr lang="it-IT" sz="1000" dirty="0" err="1"/>
                        <a:t>Karadeniz</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a:spcBef>
                          <a:spcPts val="0"/>
                        </a:spcBef>
                        <a:spcAft>
                          <a:spcPts val="0"/>
                        </a:spcAft>
                      </a:pPr>
                      <a:r>
                        <a:rPr lang="en-US" sz="1000" dirty="0" err="1"/>
                        <a:t>MSc</a:t>
                      </a:r>
                      <a:r>
                        <a:rPr lang="en-US" sz="1000" dirty="0"/>
                        <a:t> in Mediterranean Forestry and Natural Resources Management</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5"/>
                  </a:ext>
                </a:extLst>
              </a:tr>
              <a:tr h="409663">
                <a:tc>
                  <a:txBody>
                    <a:bodyPr/>
                    <a:lstStyle/>
                    <a:p>
                      <a:pPr algn="ctr">
                        <a:spcBef>
                          <a:spcPts val="0"/>
                        </a:spcBef>
                        <a:spcAft>
                          <a:spcPts val="0"/>
                        </a:spcAft>
                      </a:pPr>
                      <a:r>
                        <a:rPr lang="it-IT" sz="1000" dirty="0" err="1"/>
                        <a:t>Tuscia</a:t>
                      </a:r>
                      <a:endParaRPr lang="it-IT" sz="1000" dirty="0"/>
                    </a:p>
                    <a:p>
                      <a:pPr algn="ctr">
                        <a:spcBef>
                          <a:spcPts val="0"/>
                        </a:spcBef>
                        <a:spcAft>
                          <a:spcPts val="0"/>
                        </a:spcAft>
                      </a:pPr>
                      <a:r>
                        <a:rPr lang="it-IT" sz="1000" dirty="0"/>
                        <a:t>(DIBAF)</a:t>
                      </a:r>
                      <a:endParaRPr lang="it-IT" sz="1000" b="1" dirty="0">
                        <a:latin typeface="Helvetica Neue"/>
                      </a:endParaRPr>
                    </a:p>
                  </a:txBody>
                  <a:tcPr marL="59765" marR="59765" marT="20882" marB="20882" anchor="ctr">
                    <a:solidFill>
                      <a:schemeClr val="bg2">
                        <a:lumMod val="40000"/>
                        <a:lumOff val="60000"/>
                      </a:schemeClr>
                    </a:solidFill>
                  </a:tcPr>
                </a:tc>
                <a:tc>
                  <a:txBody>
                    <a:bodyPr/>
                    <a:lstStyle/>
                    <a:p>
                      <a:pPr>
                        <a:spcBef>
                          <a:spcPts val="0"/>
                        </a:spcBef>
                        <a:spcAft>
                          <a:spcPts val="0"/>
                        </a:spcAft>
                      </a:pPr>
                      <a:r>
                        <a:rPr lang="en-US" sz="1000" dirty="0" err="1"/>
                        <a:t>MSc</a:t>
                      </a:r>
                      <a:r>
                        <a:rPr lang="en-US" sz="1000" dirty="0"/>
                        <a:t> in Forestry and Environmental Sciences</a:t>
                      </a:r>
                      <a:endParaRPr lang="en-US" sz="1000" b="1" dirty="0">
                        <a:latin typeface="Helvetica Neue"/>
                      </a:endParaRPr>
                    </a:p>
                  </a:txBody>
                  <a:tcPr marL="59765" marR="59765" marT="20882" marB="20882" anchor="ctr">
                    <a:solidFill>
                      <a:schemeClr val="bg2">
                        <a:lumMod val="40000"/>
                        <a:lumOff val="60000"/>
                      </a:schemeClr>
                    </a:solidFill>
                  </a:tcPr>
                </a:tc>
                <a:extLst>
                  <a:ext uri="{0D108BD9-81ED-4DB2-BD59-A6C34878D82A}">
                    <a16:rowId xmlns:a16="http://schemas.microsoft.com/office/drawing/2014/main" val="10006"/>
                  </a:ext>
                </a:extLst>
              </a:tr>
              <a:tr h="441804">
                <a:tc>
                  <a:txBody>
                    <a:bodyPr/>
                    <a:lstStyle/>
                    <a:p>
                      <a:pPr algn="ctr">
                        <a:spcBef>
                          <a:spcPts val="0"/>
                        </a:spcBef>
                        <a:spcAft>
                          <a:spcPts val="0"/>
                        </a:spcAft>
                      </a:pPr>
                      <a:r>
                        <a:rPr lang="it-IT" sz="1000" dirty="0"/>
                        <a:t>Porto</a:t>
                      </a:r>
                      <a:endParaRPr lang="it-IT" sz="1000" dirty="0">
                        <a:latin typeface="Helvetica Neue"/>
                      </a:endParaRPr>
                    </a:p>
                  </a:txBody>
                  <a:tcPr marL="59765" marR="59765" marT="20882" marB="20882" anchor="ctr">
                    <a:solidFill>
                      <a:schemeClr val="bg2">
                        <a:lumMod val="20000"/>
                        <a:lumOff val="80000"/>
                      </a:schemeClr>
                    </a:solidFill>
                  </a:tcPr>
                </a:tc>
                <a:tc>
                  <a:txBody>
                    <a:bodyPr/>
                    <a:lstStyle/>
                    <a:p>
                      <a:pPr>
                        <a:spcBef>
                          <a:spcPts val="0"/>
                        </a:spcBef>
                        <a:spcAft>
                          <a:spcPts val="0"/>
                        </a:spcAft>
                      </a:pPr>
                      <a:r>
                        <a:rPr lang="en-US" sz="1000" dirty="0" err="1"/>
                        <a:t>MSc</a:t>
                      </a:r>
                      <a:r>
                        <a:rPr lang="en-US" sz="1000" dirty="0"/>
                        <a:t> in Mediterranean Forestry and Natural Resources Management</a:t>
                      </a:r>
                      <a:endParaRPr lang="en-US" sz="1000" dirty="0">
                        <a:latin typeface="Helvetica Neue"/>
                      </a:endParaRPr>
                    </a:p>
                  </a:txBody>
                  <a:tcPr marL="59765" marR="59765" marT="20882" marB="20882" anchor="ctr">
                    <a:solidFill>
                      <a:schemeClr val="bg2">
                        <a:lumMod val="20000"/>
                        <a:lumOff val="80000"/>
                      </a:schemeClr>
                    </a:solidFill>
                  </a:tcPr>
                </a:tc>
                <a:extLst>
                  <a:ext uri="{0D108BD9-81ED-4DB2-BD59-A6C34878D82A}">
                    <a16:rowId xmlns:a16="http://schemas.microsoft.com/office/drawing/2014/main" val="10007"/>
                  </a:ext>
                </a:extLst>
              </a:tr>
            </a:tbl>
          </a:graphicData>
        </a:graphic>
      </p:graphicFrame>
      <p:pic>
        <p:nvPicPr>
          <p:cNvPr id="8" name="Picture 2" descr="http://t3.gstatic.com/images?q=tbn:ANd9GcT7N_PWoPuPfoMmPzwgG28IDNgb6cTmcqtQcwL7skScShpPdXxaRQ"/>
          <p:cNvPicPr>
            <a:picLocks noChangeAspect="1" noChangeArrowheads="1"/>
          </p:cNvPicPr>
          <p:nvPr/>
        </p:nvPicPr>
        <p:blipFill rotWithShape="1">
          <a:blip r:embed="rId2">
            <a:extLst>
              <a:ext uri="{28A0092B-C50C-407E-A947-70E740481C1C}">
                <a14:useLocalDpi xmlns:a14="http://schemas.microsoft.com/office/drawing/2010/main" val="0"/>
              </a:ext>
            </a:extLst>
          </a:blip>
          <a:srcRect l="29813" r="22652" b="40577"/>
          <a:stretch/>
        </p:blipFill>
        <p:spPr bwMode="auto">
          <a:xfrm>
            <a:off x="7528981" y="51845"/>
            <a:ext cx="1642820" cy="69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C:\Documents and Settings\Administrator\Desktop\header.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74000" l="0" r="17875"/>
                    </a14:imgEffect>
                    <a14:imgEffect>
                      <a14:brightnessContrast bright="-20000" contrast="40000"/>
                    </a14:imgEffect>
                  </a14:imgLayer>
                </a14:imgProps>
              </a:ext>
              <a:ext uri="{28A0092B-C50C-407E-A947-70E740481C1C}">
                <a14:useLocalDpi xmlns:a14="http://schemas.microsoft.com/office/drawing/2010/main" val="0"/>
              </a:ext>
            </a:extLst>
          </a:blip>
          <a:srcRect r="82111" b="28456"/>
          <a:stretch/>
        </p:blipFill>
        <p:spPr bwMode="auto">
          <a:xfrm>
            <a:off x="1011671" y="174152"/>
            <a:ext cx="2201333" cy="119856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0736"/>
            <a:ext cx="8229600" cy="562074"/>
          </a:xfrm>
        </p:spPr>
        <p:txBody>
          <a:bodyPr anchor="ctr">
            <a:noAutofit/>
          </a:bodyPr>
          <a:lstStyle/>
          <a:p>
            <a:pPr marL="92075" indent="17463" algn="ctr">
              <a:spcBef>
                <a:spcPts val="600"/>
              </a:spcBef>
              <a:buClr>
                <a:schemeClr val="accent1"/>
              </a:buClr>
              <a:buSzPct val="80000"/>
              <a:buFont typeface="Wingdings 3" pitchFamily="18" charset="2"/>
            </a:pPr>
            <a:r>
              <a:rPr lang="en-GB" sz="36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PhD Program: </a:t>
            </a:r>
            <a:r>
              <a:rPr lang="en-GB" sz="40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Science of Sustainability</a:t>
            </a:r>
            <a:endParaRPr lang="it-IT" sz="4000"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6388" name="Rectangle 3"/>
          <p:cNvSpPr>
            <a:spLocks noGrp="1" noChangeArrowheads="1"/>
          </p:cNvSpPr>
          <p:nvPr>
            <p:ph idx="1"/>
          </p:nvPr>
        </p:nvSpPr>
        <p:spPr>
          <a:xfrm>
            <a:off x="862330" y="1048363"/>
            <a:ext cx="6696890" cy="473075"/>
          </a:xfrm>
        </p:spPr>
        <p:txBody>
          <a:bodyPr>
            <a:normAutofit fontScale="25000" lnSpcReduction="20000"/>
          </a:bodyPr>
          <a:lstStyle/>
          <a:p>
            <a:pPr algn="just" eaLnBrk="1" hangingPunct="1">
              <a:buFont typeface="Wingdings 3" pitchFamily="18" charset="2"/>
              <a:buNone/>
            </a:pPr>
            <a:endParaRPr lang="en-GB" altLang="en-US" sz="2000" dirty="0">
              <a:latin typeface="Helvetica Neue" pitchFamily="2"/>
            </a:endParaRPr>
          </a:p>
          <a:p>
            <a:pPr algn="just" eaLnBrk="1" hangingPunct="1">
              <a:buFont typeface="Wingdings 3" pitchFamily="18" charset="2"/>
              <a:buNone/>
            </a:pPr>
            <a:r>
              <a:rPr lang="en-GB" altLang="en-US" sz="9600" dirty="0">
                <a:latin typeface="Helvetica Neue" pitchFamily="2"/>
              </a:rPr>
              <a:t>The DIBAF Doctorate School offers three different curricula</a:t>
            </a:r>
            <a:endParaRPr lang="en-GB" altLang="en-US" sz="9600" b="1" u="sng" dirty="0">
              <a:solidFill>
                <a:srgbClr val="0070C0"/>
              </a:solidFill>
              <a:latin typeface="Helvetica Neue" pitchFamily="2"/>
            </a:endParaRPr>
          </a:p>
        </p:txBody>
      </p:sp>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61" y="3677887"/>
            <a:ext cx="2907792" cy="1529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4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00" y="5375718"/>
            <a:ext cx="2905125" cy="133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958519" y="1828193"/>
            <a:ext cx="4572000" cy="4924425"/>
          </a:xfrm>
          <a:prstGeom prst="rect">
            <a:avLst/>
          </a:prstGeom>
        </p:spPr>
        <p:txBody>
          <a:bodyPr>
            <a:spAutoFit/>
          </a:bodyPr>
          <a:lstStyle/>
          <a:p>
            <a:pPr marL="342900" indent="-342900" algn="just" eaLnBrk="1" hangingPunct="1">
              <a:spcAft>
                <a:spcPts val="600"/>
              </a:spcAft>
              <a:buFont typeface="Arial" panose="020B0604020202020204" pitchFamily="34" charset="0"/>
              <a:buChar char="•"/>
            </a:pPr>
            <a:r>
              <a:rPr lang="en-GB" altLang="en-US" sz="2000" b="1" u="sng" dirty="0">
                <a:solidFill>
                  <a:schemeClr val="bg2">
                    <a:lumMod val="50000"/>
                  </a:schemeClr>
                </a:solidFill>
                <a:latin typeface="Times New Roman" panose="02020603050405020304" pitchFamily="18" charset="0"/>
                <a:cs typeface="Times New Roman" panose="02020603050405020304" pitchFamily="18" charset="0"/>
              </a:rPr>
              <a:t>AGRO-FOOD TECHNOLOGIES</a:t>
            </a:r>
            <a:r>
              <a:rPr lang="en-GB" altLang="en-US" sz="2000" b="1" dirty="0">
                <a:solidFill>
                  <a:schemeClr val="bg2">
                    <a:lumMod val="50000"/>
                  </a:schemeClr>
                </a:solidFill>
                <a:latin typeface="Times New Roman" panose="02020603050405020304" pitchFamily="18" charset="0"/>
                <a:cs typeface="Times New Roman" panose="02020603050405020304" pitchFamily="18" charset="0"/>
              </a:rPr>
              <a:t>:</a:t>
            </a:r>
          </a:p>
          <a:p>
            <a:pPr eaLnBrk="1" hangingPunct="1">
              <a:lnSpc>
                <a:spcPct val="80000"/>
              </a:lnSpc>
              <a:spcAft>
                <a:spcPts val="600"/>
              </a:spcAft>
            </a:pPr>
            <a:r>
              <a:rPr lang="en-US" altLang="en-US" sz="2000" dirty="0">
                <a:latin typeface="Helvetica Neue" pitchFamily="2"/>
              </a:rPr>
              <a:t>The course was developed to improve the skills of graduates in research areas closely related to environmental topics</a:t>
            </a:r>
            <a:br>
              <a:rPr lang="en-US" altLang="en-US" sz="2000" dirty="0">
                <a:latin typeface="Helvetica Neue" pitchFamily="2"/>
              </a:rPr>
            </a:br>
            <a:r>
              <a:rPr lang="it-IT" altLang="en-US" sz="2000" dirty="0">
                <a:latin typeface="Helvetica Neue" pitchFamily="2"/>
              </a:rPr>
              <a:t> </a:t>
            </a:r>
          </a:p>
          <a:p>
            <a:pPr marL="342900" indent="-342900" eaLnBrk="1" hangingPunct="1">
              <a:lnSpc>
                <a:spcPct val="80000"/>
              </a:lnSpc>
              <a:spcBef>
                <a:spcPts val="0"/>
              </a:spcBef>
              <a:spcAft>
                <a:spcPts val="600"/>
              </a:spcAft>
              <a:buFont typeface="Arial" panose="020B0604020202020204" pitchFamily="34" charset="0"/>
              <a:buChar char="•"/>
            </a:pPr>
            <a:r>
              <a:rPr lang="en-GB" altLang="en-US" sz="2000" b="1" u="sng" dirty="0">
                <a:solidFill>
                  <a:schemeClr val="bg2">
                    <a:lumMod val="50000"/>
                  </a:schemeClr>
                </a:solidFill>
                <a:latin typeface="Times New Roman" panose="02020603050405020304" pitchFamily="18" charset="0"/>
                <a:cs typeface="Times New Roman" panose="02020603050405020304" pitchFamily="18" charset="0"/>
              </a:rPr>
              <a:t>BIOTECHNOLOGY</a:t>
            </a:r>
            <a:r>
              <a:rPr lang="en-GB" altLang="en-US" sz="2000" b="1" dirty="0">
                <a:solidFill>
                  <a:schemeClr val="bg2">
                    <a:lumMod val="50000"/>
                  </a:schemeClr>
                </a:solidFill>
                <a:latin typeface="Times New Roman" panose="02020603050405020304" pitchFamily="18" charset="0"/>
                <a:cs typeface="Times New Roman" panose="02020603050405020304" pitchFamily="18" charset="0"/>
              </a:rPr>
              <a:t>:</a:t>
            </a:r>
          </a:p>
          <a:p>
            <a:pPr eaLnBrk="1" hangingPunct="1">
              <a:lnSpc>
                <a:spcPct val="80000"/>
              </a:lnSpc>
              <a:spcBef>
                <a:spcPts val="0"/>
              </a:spcBef>
              <a:spcAft>
                <a:spcPts val="600"/>
              </a:spcAft>
            </a:pPr>
            <a:r>
              <a:rPr lang="en-US" altLang="en-US" sz="2000" dirty="0">
                <a:latin typeface="Helvetica Neue" pitchFamily="2"/>
              </a:rPr>
              <a:t>The course was developed for research on fundamental and applied aspects of conservation, processing and evaluation of food.</a:t>
            </a:r>
          </a:p>
          <a:p>
            <a:pPr eaLnBrk="1" hangingPunct="1">
              <a:lnSpc>
                <a:spcPct val="80000"/>
              </a:lnSpc>
            </a:pPr>
            <a:endParaRPr lang="it-IT" altLang="en-US" sz="2000" dirty="0">
              <a:latin typeface="Helvetica Neue" pitchFamily="2"/>
              <a:hlinkClick r:id="rId5"/>
            </a:endParaRPr>
          </a:p>
          <a:p>
            <a:pPr marL="342900" indent="-342900" eaLnBrk="1" hangingPunct="1">
              <a:spcBef>
                <a:spcPts val="600"/>
              </a:spcBef>
              <a:buFont typeface="Arial" panose="020B0604020202020204" pitchFamily="34" charset="0"/>
              <a:buChar char="•"/>
            </a:pPr>
            <a:r>
              <a:rPr lang="en-GB" altLang="en-US" sz="2000" b="1" u="sng" dirty="0">
                <a:solidFill>
                  <a:schemeClr val="bg2">
                    <a:lumMod val="50000"/>
                  </a:schemeClr>
                </a:solidFill>
                <a:latin typeface="Times New Roman" panose="02020603050405020304" pitchFamily="18" charset="0"/>
                <a:cs typeface="Times New Roman" panose="02020603050405020304" pitchFamily="18" charset="0"/>
              </a:rPr>
              <a:t>FOREST ECOLOGY &amp; ENVIRONMENTAL SCIENCES</a:t>
            </a:r>
            <a:r>
              <a:rPr lang="en-GB" altLang="en-US" sz="2000" b="1" dirty="0">
                <a:solidFill>
                  <a:schemeClr val="bg2">
                    <a:lumMod val="50000"/>
                  </a:schemeClr>
                </a:solidFill>
                <a:latin typeface="Times New Roman" panose="02020603050405020304" pitchFamily="18" charset="0"/>
                <a:cs typeface="Times New Roman" panose="02020603050405020304" pitchFamily="18" charset="0"/>
              </a:rPr>
              <a:t>:</a:t>
            </a:r>
            <a:endParaRPr lang="en-US" altLang="en-US" sz="2000" dirty="0">
              <a:latin typeface="Helvetica Neue" pitchFamily="2"/>
            </a:endParaRPr>
          </a:p>
          <a:p>
            <a:pPr eaLnBrk="1" hangingPunct="1">
              <a:lnSpc>
                <a:spcPct val="80000"/>
              </a:lnSpc>
              <a:spcBef>
                <a:spcPts val="600"/>
              </a:spcBef>
            </a:pPr>
            <a:r>
              <a:rPr lang="en-US" altLang="en-US" sz="2000" dirty="0">
                <a:latin typeface="Helvetica Neue" pitchFamily="2"/>
              </a:rPr>
              <a:t>The course was developed to study the forest ecosystems, in the context of high quality research programs.</a:t>
            </a:r>
          </a:p>
        </p:txBody>
      </p:sp>
      <p:pic>
        <p:nvPicPr>
          <p:cNvPr id="8" name="Picture 10" descr="http://www.alternativasostenibile.it/archivio/2012/01/13/images/agricoltura%20biologica.jpg"/>
          <p:cNvPicPr>
            <a:picLocks noChangeAspect="1" noChangeArrowheads="1"/>
          </p:cNvPicPr>
          <p:nvPr/>
        </p:nvPicPr>
        <p:blipFill>
          <a:blip r:embed="rId6" cstate="print"/>
          <a:srcRect/>
          <a:stretch>
            <a:fillRect/>
          </a:stretch>
        </p:blipFill>
        <p:spPr bwMode="auto">
          <a:xfrm>
            <a:off x="694461" y="1864488"/>
            <a:ext cx="2907792" cy="1651392"/>
          </a:xfrm>
          <a:prstGeom prst="rect">
            <a:avLst/>
          </a:prstGeom>
          <a:noFill/>
          <a:ln w="28575">
            <a:solidFill>
              <a:schemeClr val="tx1"/>
            </a:solidFill>
            <a:miter lim="800000"/>
            <a:headEnd/>
            <a:tailEnd/>
          </a:ln>
        </p:spPr>
      </p:pic>
      <p:sp>
        <p:nvSpPr>
          <p:cNvPr id="4" name="Rettangolo 3"/>
          <p:cNvSpPr/>
          <p:nvPr/>
        </p:nvSpPr>
        <p:spPr>
          <a:xfrm>
            <a:off x="4199741" y="631733"/>
            <a:ext cx="3358612" cy="461665"/>
          </a:xfrm>
          <a:prstGeom prst="rect">
            <a:avLst/>
          </a:prstGeom>
        </p:spPr>
        <p:txBody>
          <a:bodyPr wrap="none">
            <a:spAutoFit/>
          </a:bodyPr>
          <a:lstStyle/>
          <a:p>
            <a:pPr algn="just">
              <a:buNone/>
            </a:pPr>
            <a:r>
              <a:rPr lang="en-US" altLang="en-US" sz="2400" b="1" dirty="0">
                <a:latin typeface="Helvetica Neue" pitchFamily="2"/>
              </a:rPr>
              <a:t>Coordinator</a:t>
            </a:r>
            <a:r>
              <a:rPr lang="en-US" altLang="en-US" sz="2400" dirty="0">
                <a:latin typeface="Helvetica Neue" pitchFamily="2"/>
              </a:rPr>
              <a:t>: </a:t>
            </a:r>
            <a:r>
              <a:rPr lang="en-US" altLang="en-US" sz="2400" i="1" dirty="0">
                <a:latin typeface="Helvetica Neue" pitchFamily="2"/>
              </a:rPr>
              <a:t>Prof. Mauro </a:t>
            </a:r>
            <a:r>
              <a:rPr lang="en-US" altLang="en-US" sz="2400" i="1" dirty="0" err="1">
                <a:latin typeface="Helvetica Neue" pitchFamily="2"/>
              </a:rPr>
              <a:t>Moresi</a:t>
            </a:r>
            <a:endParaRPr lang="en-US" altLang="en-US" sz="2400" i="1" dirty="0">
              <a:latin typeface="Helvetica Neue" pitchFamily="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865188" y="335432"/>
            <a:ext cx="8278812" cy="2693045"/>
          </a:xfrm>
          <a:prstGeom prst="rect">
            <a:avLst/>
          </a:prstGeom>
          <a:noFill/>
          <a:ln w="9525">
            <a:noFill/>
            <a:miter lim="800000"/>
            <a:headEnd/>
            <a:tailEnd/>
          </a:ln>
          <a:effectLst/>
        </p:spPr>
        <p:txBody>
          <a:bodyPr wrap="square" anchor="ctr">
            <a:spAutoFit/>
          </a:bodyPr>
          <a:lstStyle/>
          <a:p>
            <a:pPr indent="457200" algn="just" eaLnBrk="0" hangingPunct="0">
              <a:lnSpc>
                <a:spcPct val="80000"/>
              </a:lnSpc>
              <a:defRPr/>
            </a:pPr>
            <a:r>
              <a:rPr lang="en-GB" sz="2000" dirty="0">
                <a:latin typeface="Helvetica Neue"/>
                <a:ea typeface="Times New Roman" pitchFamily="18" charset="0"/>
                <a:cs typeface="Arial" pitchFamily="34" charset="0"/>
              </a:rPr>
              <a:t>The </a:t>
            </a:r>
            <a:r>
              <a:rPr lang="en-GB" sz="2000" b="1" dirty="0">
                <a:latin typeface="Helvetica Neue"/>
                <a:ea typeface="Times New Roman" pitchFamily="18" charset="0"/>
                <a:cs typeface="Arial" pitchFamily="34" charset="0"/>
              </a:rPr>
              <a:t>Alpine Research Centre </a:t>
            </a:r>
            <a:r>
              <a:rPr lang="en-GB" sz="2000" dirty="0">
                <a:latin typeface="Helvetica Neue"/>
                <a:ea typeface="Times New Roman" pitchFamily="18" charset="0"/>
                <a:cs typeface="Arial" pitchFamily="34" charset="0"/>
              </a:rPr>
              <a:t>provides support for:</a:t>
            </a:r>
          </a:p>
          <a:p>
            <a:pPr indent="457200" algn="just" eaLnBrk="0" hangingPunct="0">
              <a:lnSpc>
                <a:spcPct val="80000"/>
              </a:lnSpc>
              <a:defRPr/>
            </a:pPr>
            <a:endParaRPr lang="it-IT" sz="2000" dirty="0">
              <a:latin typeface="Helvetica Neue"/>
              <a:cs typeface="Arial" pitchFamily="34" charset="0"/>
            </a:endParaRPr>
          </a:p>
          <a:p>
            <a:pPr marL="176213" algn="just" eaLnBrk="0" hangingPunct="0">
              <a:lnSpc>
                <a:spcPct val="80000"/>
              </a:lnSpc>
              <a:spcBef>
                <a:spcPts val="600"/>
              </a:spcBef>
              <a:spcAft>
                <a:spcPts val="600"/>
              </a:spcAft>
              <a:defRPr/>
            </a:pPr>
            <a:r>
              <a:rPr lang="en-GB" sz="2000" dirty="0">
                <a:latin typeface="Helvetica Neue"/>
                <a:ea typeface="Times New Roman" pitchFamily="18" charset="0"/>
                <a:cs typeface="Arial" pitchFamily="34" charset="0"/>
              </a:rPr>
              <a:t>-  practical training of forestry students;</a:t>
            </a:r>
            <a:endParaRPr lang="it-IT" sz="2000" dirty="0">
              <a:latin typeface="Helvetica Neue"/>
              <a:cs typeface="Arial" pitchFamily="34" charset="0"/>
            </a:endParaRPr>
          </a:p>
          <a:p>
            <a:pPr marL="360000" indent="-176213" algn="just" eaLnBrk="0" hangingPunct="0">
              <a:lnSpc>
                <a:spcPct val="80000"/>
              </a:lnSpc>
              <a:spcAft>
                <a:spcPts val="600"/>
              </a:spcAft>
              <a:defRPr/>
            </a:pPr>
            <a:r>
              <a:rPr lang="en-GB" sz="2000" dirty="0">
                <a:latin typeface="Helvetica Neue"/>
                <a:ea typeface="Times New Roman" pitchFamily="18" charset="0"/>
                <a:cs typeface="Arial" pitchFamily="34" charset="0"/>
              </a:rPr>
              <a:t>- experimental activity within the preparation of graduate and PhD                                    thesis;  </a:t>
            </a:r>
            <a:endParaRPr lang="it-IT" sz="2000" dirty="0">
              <a:latin typeface="Helvetica Neue"/>
              <a:cs typeface="Arial" pitchFamily="34" charset="0"/>
            </a:endParaRPr>
          </a:p>
          <a:p>
            <a:pPr marL="354013" indent="-177800" algn="just" eaLnBrk="0" hangingPunct="0">
              <a:lnSpc>
                <a:spcPct val="80000"/>
              </a:lnSpc>
              <a:spcAft>
                <a:spcPts val="600"/>
              </a:spcAft>
              <a:defRPr/>
            </a:pPr>
            <a:r>
              <a:rPr lang="en-GB" sz="2000" dirty="0">
                <a:latin typeface="Helvetica Neue"/>
                <a:ea typeface="Times New Roman" pitchFamily="18" charset="0"/>
                <a:cs typeface="Arial" pitchFamily="34" charset="0"/>
              </a:rPr>
              <a:t>-	scientific and technological research;  </a:t>
            </a:r>
            <a:endParaRPr lang="it-IT" sz="2000" dirty="0">
              <a:latin typeface="Helvetica Neue"/>
              <a:cs typeface="Arial" pitchFamily="34" charset="0"/>
            </a:endParaRPr>
          </a:p>
          <a:p>
            <a:pPr indent="176213" algn="just" eaLnBrk="0" hangingPunct="0">
              <a:lnSpc>
                <a:spcPct val="80000"/>
              </a:lnSpc>
              <a:spcAft>
                <a:spcPts val="600"/>
              </a:spcAft>
              <a:defRPr/>
            </a:pPr>
            <a:r>
              <a:rPr lang="en-GB" sz="2000" dirty="0">
                <a:latin typeface="Helvetica Neue"/>
                <a:ea typeface="Times New Roman" pitchFamily="18" charset="0"/>
                <a:cs typeface="Arial" pitchFamily="34" charset="0"/>
              </a:rPr>
              <a:t>-  summer schools, seminars, workshops and conferences;  </a:t>
            </a:r>
            <a:endParaRPr lang="it-IT" sz="2000" dirty="0">
              <a:latin typeface="Helvetica Neue"/>
              <a:cs typeface="Arial" pitchFamily="34" charset="0"/>
            </a:endParaRPr>
          </a:p>
          <a:p>
            <a:pPr marL="354013" indent="-177800" algn="just" eaLnBrk="0" hangingPunct="0">
              <a:lnSpc>
                <a:spcPct val="80000"/>
              </a:lnSpc>
              <a:spcAft>
                <a:spcPts val="600"/>
              </a:spcAft>
              <a:defRPr/>
            </a:pPr>
            <a:r>
              <a:rPr lang="en-GB" sz="2000" dirty="0">
                <a:latin typeface="Helvetica Neue"/>
                <a:ea typeface="Times New Roman" pitchFamily="18" charset="0"/>
                <a:cs typeface="Arial" pitchFamily="34" charset="0"/>
              </a:rPr>
              <a:t>-	technical, scientific and practical collaboration to the management and development of the </a:t>
            </a:r>
            <a:r>
              <a:rPr lang="en-GB" sz="2000" dirty="0" err="1">
                <a:latin typeface="Helvetica Neue"/>
                <a:ea typeface="Times New Roman" pitchFamily="18" charset="0"/>
                <a:cs typeface="Arial" pitchFamily="34" charset="0"/>
              </a:rPr>
              <a:t>Tesino</a:t>
            </a:r>
            <a:r>
              <a:rPr lang="en-GB" sz="2000" dirty="0">
                <a:latin typeface="Helvetica Neue"/>
                <a:ea typeface="Times New Roman" pitchFamily="18" charset="0"/>
                <a:cs typeface="Arial" pitchFamily="34" charset="0"/>
              </a:rPr>
              <a:t> Arboretum.</a:t>
            </a:r>
          </a:p>
        </p:txBody>
      </p:sp>
      <p:grpSp>
        <p:nvGrpSpPr>
          <p:cNvPr id="2" name="Group 1"/>
          <p:cNvGrpSpPr/>
          <p:nvPr/>
        </p:nvGrpSpPr>
        <p:grpSpPr>
          <a:xfrm>
            <a:off x="77490" y="3533451"/>
            <a:ext cx="8989018" cy="3161815"/>
            <a:chOff x="-1" y="3530544"/>
            <a:chExt cx="9284168" cy="3291840"/>
          </a:xfrm>
        </p:grpSpPr>
        <p:pic>
          <p:nvPicPr>
            <p:cNvPr id="23555" name="Immagine 3" descr="P101019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530544"/>
              <a:ext cx="2153295" cy="328733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557" name="Immagine 5" descr="P101019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3294" y="4830114"/>
              <a:ext cx="2652713" cy="198913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556" name="Immagine 4" descr="Botanica Amb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4527" y="3530544"/>
              <a:ext cx="2640013" cy="1979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60" name="Immagine 8" descr="Camere Centro Pieve.jpg"/>
            <p:cNvPicPr>
              <a:picLocks noChangeAspect="1"/>
            </p:cNvPicPr>
            <p:nvPr/>
          </p:nvPicPr>
          <p:blipFill rotWithShape="1">
            <a:blip r:embed="rId5">
              <a:extLst>
                <a:ext uri="{28A0092B-C50C-407E-A947-70E740481C1C}">
                  <a14:useLocalDpi xmlns:a14="http://schemas.microsoft.com/office/drawing/2010/main" val="0"/>
                </a:ext>
              </a:extLst>
            </a:blip>
            <a:srcRect b="12013"/>
            <a:stretch/>
          </p:blipFill>
          <p:spPr bwMode="auto">
            <a:xfrm>
              <a:off x="4439954" y="5230070"/>
              <a:ext cx="2406329" cy="1589181"/>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558" name="Immagine 6" descr="PTes Dendr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15287" y="3530544"/>
              <a:ext cx="2468880" cy="3291840"/>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559" name="Immagine 7" descr="P101018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7287" y="3530544"/>
              <a:ext cx="2255664" cy="1691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1001121" y="-65108"/>
            <a:ext cx="7141759" cy="1200329"/>
          </a:xfrm>
          <a:prstGeom prst="rect">
            <a:avLst/>
          </a:prstGeom>
        </p:spPr>
        <p:txBody>
          <a:bodyPr anchor="ctr">
            <a:noAutofit/>
          </a:bodyPr>
          <a:lstStyle>
            <a:defPPr>
              <a:defRPr lang="it-IT"/>
            </a:defPPr>
            <a:lvl1pPr marL="92075" indent="17463" algn="ctr">
              <a:spcBef>
                <a:spcPts val="600"/>
              </a:spcBef>
              <a:buClr>
                <a:schemeClr val="accent1"/>
              </a:buClr>
              <a:buSzPct val="80000"/>
              <a:buFont typeface="Wingdings 3" pitchFamily="18" charset="2"/>
              <a:buNone/>
              <a:defRPr sz="360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r>
              <a:rPr lang="it-IT" altLang="en-US" dirty="0"/>
              <a:t>Natural environment in Tesino</a:t>
            </a:r>
          </a:p>
        </p:txBody>
      </p:sp>
      <p:sp>
        <p:nvSpPr>
          <p:cNvPr id="24579" name="CasellaDiTesto 2"/>
          <p:cNvSpPr txBox="1">
            <a:spLocks noChangeArrowheads="1"/>
          </p:cNvSpPr>
          <p:nvPr/>
        </p:nvSpPr>
        <p:spPr bwMode="auto">
          <a:xfrm>
            <a:off x="1380655" y="1449576"/>
            <a:ext cx="295627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pPr>
            <a:r>
              <a:rPr lang="en-US" altLang="en-US" sz="3200" dirty="0">
                <a:latin typeface="Helvetica Neue" pitchFamily="2"/>
              </a:rPr>
              <a:t>The </a:t>
            </a:r>
            <a:r>
              <a:rPr lang="en-US" altLang="en-US" sz="3200" dirty="0" err="1">
                <a:latin typeface="Helvetica Neue" pitchFamily="2"/>
              </a:rPr>
              <a:t>Tesino</a:t>
            </a:r>
            <a:r>
              <a:rPr lang="en-US" altLang="en-US" sz="3200" dirty="0">
                <a:latin typeface="Helvetica Neue" pitchFamily="2"/>
              </a:rPr>
              <a:t> plateau (900 m </a:t>
            </a:r>
            <a:r>
              <a:rPr lang="en-US" altLang="en-US" sz="3200" dirty="0" err="1">
                <a:latin typeface="Helvetica Neue" pitchFamily="2"/>
              </a:rPr>
              <a:t>a.s.l</a:t>
            </a:r>
            <a:r>
              <a:rPr lang="en-US" altLang="en-US" sz="3200" dirty="0">
                <a:latin typeface="Helvetica Neue" pitchFamily="2"/>
              </a:rPr>
              <a:t>.) is surrounded by calcareous and granitic mountains. </a:t>
            </a:r>
          </a:p>
          <a:p>
            <a:pPr eaLnBrk="1" hangingPunct="1">
              <a:lnSpc>
                <a:spcPct val="80000"/>
              </a:lnSpc>
            </a:pPr>
            <a:endParaRPr lang="en-US" altLang="en-US" sz="3200" dirty="0">
              <a:latin typeface="Helvetica Neue" pitchFamily="2"/>
            </a:endParaRPr>
          </a:p>
          <a:p>
            <a:pPr eaLnBrk="1" hangingPunct="1">
              <a:lnSpc>
                <a:spcPct val="80000"/>
              </a:lnSpc>
            </a:pPr>
            <a:br>
              <a:rPr lang="en-US" altLang="en-US" sz="3200" dirty="0">
                <a:latin typeface="Helvetica Neue" pitchFamily="2"/>
              </a:rPr>
            </a:br>
            <a:r>
              <a:rPr lang="en-US" altLang="en-US" sz="3200" dirty="0">
                <a:latin typeface="Helvetica Neue" pitchFamily="2"/>
              </a:rPr>
              <a:t>The highest peak is the </a:t>
            </a:r>
            <a:r>
              <a:rPr lang="en-US" altLang="en-US" sz="3200" dirty="0" err="1">
                <a:latin typeface="Helvetica Neue" pitchFamily="2"/>
              </a:rPr>
              <a:t>Cima</a:t>
            </a:r>
            <a:r>
              <a:rPr lang="en-US" altLang="en-US" sz="3200" dirty="0">
                <a:latin typeface="Helvetica Neue" pitchFamily="2"/>
              </a:rPr>
              <a:t> </a:t>
            </a:r>
            <a:r>
              <a:rPr lang="en-US" altLang="en-US" sz="3200" dirty="0" err="1">
                <a:latin typeface="Helvetica Neue" pitchFamily="2"/>
              </a:rPr>
              <a:t>d’Asta</a:t>
            </a:r>
            <a:r>
              <a:rPr lang="en-US" altLang="en-US" sz="3200" dirty="0">
                <a:latin typeface="Helvetica Neue" pitchFamily="2"/>
              </a:rPr>
              <a:t> (2850 m </a:t>
            </a:r>
            <a:r>
              <a:rPr lang="en-US" altLang="en-US" sz="3200" dirty="0" err="1">
                <a:latin typeface="Helvetica Neue" pitchFamily="2"/>
              </a:rPr>
              <a:t>s.lm</a:t>
            </a:r>
            <a:r>
              <a:rPr lang="en-US" altLang="en-US" sz="3200" dirty="0">
                <a:latin typeface="Helvetica Neue" pitchFamily="2"/>
              </a:rPr>
              <a:t>.). </a:t>
            </a:r>
            <a:endParaRPr lang="it-IT" altLang="en-US" sz="3200" dirty="0">
              <a:latin typeface="Helvetica Neue" pitchFamily="2"/>
            </a:endParaRPr>
          </a:p>
        </p:txBody>
      </p:sp>
      <p:pic>
        <p:nvPicPr>
          <p:cNvPr id="24580" name="Picture 3" descr="https://encrypted-tbn0.gstatic.com/images?q=tbn:ANd9GcT2LMOsEyt3MxzRcKI5rW5J3FK9GIWMRZI7U28WXkhcAvA7zq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922713"/>
            <a:ext cx="3892550" cy="2808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581" name="Picture 2" descr="K:\Immagini\Pieve Tesino\Foto Bollati\IMG_0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052513"/>
            <a:ext cx="3856037" cy="273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Immagini\Pieve Tesino\Foto Bollati\IMG_0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211" y="174868"/>
            <a:ext cx="5857284" cy="3009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603" name="Rettangolo 2"/>
          <p:cNvSpPr>
            <a:spLocks noChangeArrowheads="1"/>
          </p:cNvSpPr>
          <p:nvPr/>
        </p:nvSpPr>
        <p:spPr bwMode="auto">
          <a:xfrm>
            <a:off x="3716977" y="3531545"/>
            <a:ext cx="2660072"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US" altLang="en-US" sz="2800" dirty="0">
                <a:latin typeface="Helvetica Neue" pitchFamily="2"/>
              </a:rPr>
              <a:t>Slopes are covered with typical alpine forest  dominated by beech, silver fir, spruce and larch. </a:t>
            </a:r>
            <a:endParaRPr lang="it-IT" altLang="en-US" sz="2800" dirty="0">
              <a:latin typeface="Helvetica Neue" pitchFamily="2"/>
            </a:endParaRPr>
          </a:p>
        </p:txBody>
      </p:sp>
      <p:pic>
        <p:nvPicPr>
          <p:cNvPr id="25604" name="Picture 2" descr="K:\Immagini\Pieve Tesino\Fustdis Montemez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71" y="3440569"/>
            <a:ext cx="2449512" cy="326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5" name="Picture 3" descr="K:\Immagini\Pieve Tesino\PTT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60" y="3440569"/>
            <a:ext cx="2447925" cy="326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Immagini\Pieve Tesino\Foto Bollati\IMG_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912" y="3590169"/>
            <a:ext cx="3841750" cy="2880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627" name="Picture 3" descr="I:\Immagini\Pieve Tesino\Foto Bollati\IMG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912" y="404813"/>
            <a:ext cx="3841750" cy="287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628" name="Rettangolo 3"/>
          <p:cNvSpPr>
            <a:spLocks noChangeArrowheads="1"/>
          </p:cNvSpPr>
          <p:nvPr/>
        </p:nvSpPr>
        <p:spPr bwMode="auto">
          <a:xfrm>
            <a:off x="1177871" y="1512677"/>
            <a:ext cx="34046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t>A large area of pastures and meadows extends above the timber line where some small glacial lakes are located. The scarce presence of tourist infrastructures accentuate the wilderness character of the environment </a:t>
            </a:r>
            <a:endParaRPr lang="it-IT"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ChangeArrowheads="1"/>
          </p:cNvSpPr>
          <p:nvPr/>
        </p:nvSpPr>
        <p:spPr bwMode="auto">
          <a:xfrm>
            <a:off x="2771775" y="6336037"/>
            <a:ext cx="4033838" cy="338554"/>
          </a:xfrm>
          <a:prstGeom prst="rect">
            <a:avLst/>
          </a:prstGeom>
          <a:noFill/>
          <a:ln w="9525">
            <a:noFill/>
            <a:miter lim="800000"/>
            <a:headEnd/>
            <a:tailEnd/>
          </a:ln>
        </p:spPr>
        <p:txBody>
          <a:bodyPr anchor="ctr">
            <a:spAutoFit/>
          </a:bodyPr>
          <a:lstStyle/>
          <a:p>
            <a:pPr algn="ctr">
              <a:defRPr/>
            </a:pPr>
            <a:r>
              <a:rPr lang="it-IT" sz="1600" dirty="0">
                <a:solidFill>
                  <a:schemeClr val="accent2"/>
                </a:solidFill>
                <a:latin typeface="Helvetica Neue"/>
                <a:ea typeface="Calibri" pitchFamily="34" charset="0"/>
                <a:cs typeface="HelveticaNeue-Bold"/>
              </a:rPr>
              <a:t>www.dibaf.unitus.it</a:t>
            </a:r>
          </a:p>
        </p:txBody>
      </p:sp>
      <p:sp>
        <p:nvSpPr>
          <p:cNvPr id="11" name="Rectangle 2"/>
          <p:cNvSpPr txBox="1">
            <a:spLocks noChangeArrowheads="1"/>
          </p:cNvSpPr>
          <p:nvPr/>
        </p:nvSpPr>
        <p:spPr>
          <a:xfrm>
            <a:off x="755576" y="2636912"/>
            <a:ext cx="7918450" cy="792088"/>
          </a:xfrm>
          <a:prstGeom prst="rect">
            <a:avLst/>
          </a:prstGeom>
        </p:spPr>
        <p:txBody>
          <a:bodyPr anchor="b">
            <a:normAutofit/>
            <a:scene3d>
              <a:camera prst="orthographicFront"/>
              <a:lightRig rig="soft" dir="t"/>
            </a:scene3d>
            <a:sp3d prstMaterial="softEdge">
              <a:bevelT w="25400" h="25400"/>
            </a:sp3d>
          </a:bodyPr>
          <a:lstStyle/>
          <a:p>
            <a:pPr algn="ct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defRPr/>
            </a:pPr>
            <a:r>
              <a:rPr lang="en-GB" sz="2000" b="1" i="1" dirty="0">
                <a:solidFill>
                  <a:srgbClr val="333333"/>
                </a:solidFill>
                <a:effectLst>
                  <a:outerShdw blurRad="31750" dist="25400" dir="5400000" algn="tl" rotWithShape="0">
                    <a:srgbClr val="000000">
                      <a:alpha val="25000"/>
                    </a:srgbClr>
                  </a:outerShdw>
                </a:effectLst>
                <a:latin typeface="Helvetica Neue" pitchFamily="2"/>
                <a:ea typeface="+mj-ea"/>
                <a:cs typeface="Arial" pitchFamily="34" charset="0"/>
              </a:rPr>
              <a:t> </a:t>
            </a:r>
            <a:endParaRPr lang="en-GB" sz="2000" b="1" i="1" dirty="0">
              <a:solidFill>
                <a:schemeClr val="tx2"/>
              </a:solidFill>
              <a:effectLst>
                <a:outerShdw blurRad="31750" dist="25400" dir="5400000" algn="tl" rotWithShape="0">
                  <a:srgbClr val="000000">
                    <a:alpha val="25000"/>
                  </a:srgbClr>
                </a:outerShdw>
              </a:effectLst>
              <a:latin typeface="Helvetica Neue" pitchFamily="2"/>
              <a:ea typeface="+mj-ea"/>
              <a:cs typeface="+mj-cs"/>
            </a:endParaRPr>
          </a:p>
        </p:txBody>
      </p:sp>
      <p:sp>
        <p:nvSpPr>
          <p:cNvPr id="28678" name="Rettangolo 11"/>
          <p:cNvSpPr>
            <a:spLocks noChangeArrowheads="1"/>
          </p:cNvSpPr>
          <p:nvPr/>
        </p:nvSpPr>
        <p:spPr bwMode="auto">
          <a:xfrm>
            <a:off x="1116013" y="4216393"/>
            <a:ext cx="6842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pPr>
            <a:r>
              <a:rPr lang="en-GB" altLang="en-US" sz="2400" b="1" dirty="0">
                <a:latin typeface="Helvetica Neue" pitchFamily="2"/>
              </a:rPr>
              <a:t>Director: </a:t>
            </a:r>
            <a:r>
              <a:rPr lang="it-IT" altLang="en-US" sz="2400" b="1" dirty="0">
                <a:latin typeface="Helvetica Neue" pitchFamily="2"/>
                <a:hlinkClick r:id="rId3" action="ppaction://hlinkfile"/>
              </a:rPr>
              <a:t>Giuseppe Scarascia-Mugnozza</a:t>
            </a:r>
          </a:p>
          <a:p>
            <a:pPr algn="ctr" eaLnBrk="1" hangingPunct="1">
              <a:lnSpc>
                <a:spcPct val="80000"/>
              </a:lnSpc>
            </a:pPr>
            <a:endParaRPr lang="it-IT" altLang="en-US" sz="2400" b="1" dirty="0">
              <a:latin typeface="Helvetica Neue" pitchFamily="2"/>
              <a:hlinkClick r:id="rId3" action="ppaction://hlinkfile"/>
            </a:endParaRPr>
          </a:p>
          <a:p>
            <a:pPr algn="ctr" eaLnBrk="1" hangingPunct="1">
              <a:lnSpc>
                <a:spcPct val="80000"/>
              </a:lnSpc>
            </a:pPr>
            <a:r>
              <a:rPr lang="it-IT" altLang="en-US" sz="2400" b="1" dirty="0">
                <a:latin typeface="Helvetica Neue" pitchFamily="2"/>
              </a:rPr>
              <a:t>Admin. Secretary</a:t>
            </a:r>
            <a:r>
              <a:rPr lang="it-IT" altLang="en-US" sz="2400" dirty="0">
                <a:latin typeface="Helvetica Neue" pitchFamily="2"/>
              </a:rPr>
              <a:t>: </a:t>
            </a:r>
            <a:r>
              <a:rPr lang="it-IT" altLang="en-US" sz="2400" b="1" u="sng" dirty="0">
                <a:latin typeface="Helvetica Neue" pitchFamily="2"/>
              </a:rPr>
              <a:t>Alessandra Mancin</a:t>
            </a:r>
            <a:r>
              <a:rPr lang="it-IT" altLang="en-US" sz="2400" b="1" u="sng" dirty="0">
                <a:latin typeface="Helvetica Neue" pitchFamily="2"/>
                <a:hlinkClick r:id="rId3" action="ppaction://hlinkfile">
                  <a:extLst>
                    <a:ext uri="{A12FA001-AC4F-418D-AE19-62706E023703}">
                      <ahyp:hlinkClr xmlns:ahyp="http://schemas.microsoft.com/office/drawing/2018/hyperlinkcolor" val="tx"/>
                    </a:ext>
                  </a:extLst>
                </a:hlinkClick>
              </a:rPr>
              <a:t>i</a:t>
            </a:r>
            <a:endParaRPr lang="it-IT" altLang="en-US" sz="2400" b="1" u="sng" dirty="0">
              <a:latin typeface="Helvetica Neue" pitchFamily="2"/>
            </a:endParaRPr>
          </a:p>
          <a:p>
            <a:pPr algn="ctr" eaLnBrk="1" hangingPunct="1">
              <a:lnSpc>
                <a:spcPct val="80000"/>
              </a:lnSpc>
            </a:pPr>
            <a:endParaRPr lang="it-IT" altLang="en-US" sz="2400" b="1" dirty="0">
              <a:latin typeface="Helvetica Neue" pitchFamily="2"/>
            </a:endParaRPr>
          </a:p>
          <a:p>
            <a:pPr algn="ctr" eaLnBrk="1" hangingPunct="1">
              <a:lnSpc>
                <a:spcPct val="80000"/>
              </a:lnSpc>
            </a:pPr>
            <a:r>
              <a:rPr lang="it-IT" altLang="en-US" sz="2400" dirty="0">
                <a:latin typeface="Helvetica Neue" pitchFamily="2"/>
              </a:rPr>
              <a:t>Via S. Camillo de Lellis - 01100 Viterbo, Italy</a:t>
            </a:r>
            <a:endParaRPr lang="it-IT" altLang="en-US" sz="2400" b="1" dirty="0">
              <a:latin typeface="Helvetica Neue" pitchFamily="2"/>
            </a:endParaRPr>
          </a:p>
        </p:txBody>
      </p:sp>
      <p:pic>
        <p:nvPicPr>
          <p:cNvPr id="10" name="Picture 3" descr="C:\Documents and Settings\Administrator\Documenti\Ricercatore a T.D\DIBAF\Poster Tuscia\Materiale DIBAF\Giorgio DIBAF\Logo UNI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7567"/>
            <a:ext cx="2926080" cy="122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Documents and Settings\Administrator\Documenti\Ricercatore a T.D\DIBAF\Poster Tuscia\Materiale DIBAF\Giorgio DIBAF\Logo DIBAF_inglese.jpg"/>
          <p:cNvPicPr>
            <a:picLocks noChangeAspect="1" noChangeArrowheads="1"/>
          </p:cNvPicPr>
          <p:nvPr/>
        </p:nvPicPr>
        <p:blipFill>
          <a:blip r:embed="rId5">
            <a:extLst>
              <a:ext uri="{28A0092B-C50C-407E-A947-70E740481C1C}">
                <a14:useLocalDpi xmlns:a14="http://schemas.microsoft.com/office/drawing/2010/main" val="0"/>
              </a:ext>
            </a:extLst>
          </a:blip>
          <a:srcRect l="7925" t="7234" r="8247" b="52979"/>
          <a:stretch>
            <a:fillRect/>
          </a:stretch>
        </p:blipFill>
        <p:spPr bwMode="auto">
          <a:xfrm>
            <a:off x="5868144" y="50030"/>
            <a:ext cx="3279726" cy="1215375"/>
          </a:xfrm>
          <a:prstGeom prst="rect">
            <a:avLst/>
          </a:prstGeom>
          <a:noFill/>
          <a:ln>
            <a:noFill/>
          </a:ln>
        </p:spPr>
      </p:pic>
      <p:grpSp>
        <p:nvGrpSpPr>
          <p:cNvPr id="13" name="Group 12"/>
          <p:cNvGrpSpPr/>
          <p:nvPr/>
        </p:nvGrpSpPr>
        <p:grpSpPr>
          <a:xfrm>
            <a:off x="-436" y="1989138"/>
            <a:ext cx="9134079" cy="1689100"/>
            <a:chOff x="-436" y="1989138"/>
            <a:chExt cx="9134079" cy="1689100"/>
          </a:xfrm>
        </p:grpSpPr>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 y="1989138"/>
              <a:ext cx="3008313" cy="168592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7320" y="1989138"/>
              <a:ext cx="2519362" cy="167957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3243" y="1989138"/>
              <a:ext cx="3600400" cy="168910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Administrator\Documenti\Ricercatore a T.D\DIBAF\Poster Tuscia\Materiale DIBAF\Giorgio DIBAF\Logo UNI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567"/>
            <a:ext cx="2926080" cy="122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C:\Documents and Settings\Administrator\Documenti\Ricercatore a T.D\DIBAF\Poster Tuscia\Materiale DIBAF\Giorgio DIBAF\Logo DIBAF_inglese.jpg"/>
          <p:cNvPicPr>
            <a:picLocks noChangeAspect="1" noChangeArrowheads="1"/>
          </p:cNvPicPr>
          <p:nvPr/>
        </p:nvPicPr>
        <p:blipFill>
          <a:blip r:embed="rId4">
            <a:extLst>
              <a:ext uri="{28A0092B-C50C-407E-A947-70E740481C1C}">
                <a14:useLocalDpi xmlns:a14="http://schemas.microsoft.com/office/drawing/2010/main" val="0"/>
              </a:ext>
            </a:extLst>
          </a:blip>
          <a:srcRect l="7925" t="7234" r="8247" b="52979"/>
          <a:stretch>
            <a:fillRect/>
          </a:stretch>
        </p:blipFill>
        <p:spPr bwMode="auto">
          <a:xfrm>
            <a:off x="5868144" y="50030"/>
            <a:ext cx="3279726" cy="1215375"/>
          </a:xfrm>
          <a:prstGeom prst="rect">
            <a:avLst/>
          </a:prstGeom>
          <a:noFill/>
          <a:ln>
            <a:noFill/>
          </a:ln>
        </p:spPr>
      </p:pic>
      <p:sp>
        <p:nvSpPr>
          <p:cNvPr id="11" name="Rectangle 2"/>
          <p:cNvSpPr txBox="1">
            <a:spLocks noChangeArrowheads="1"/>
          </p:cNvSpPr>
          <p:nvPr/>
        </p:nvSpPr>
        <p:spPr>
          <a:xfrm>
            <a:off x="755576" y="2636912"/>
            <a:ext cx="7918450" cy="792088"/>
          </a:xfrm>
          <a:prstGeom prst="rect">
            <a:avLst/>
          </a:prstGeom>
        </p:spPr>
        <p:txBody>
          <a:bodyPr anchor="b">
            <a:normAutofit/>
            <a:scene3d>
              <a:camera prst="orthographicFront"/>
              <a:lightRig rig="soft" dir="t"/>
            </a:scene3d>
            <a:sp3d prstMaterial="softEdge">
              <a:bevelT w="25400" h="25400"/>
            </a:sp3d>
          </a:bodyPr>
          <a:lstStyle/>
          <a:p>
            <a:pPr algn="ct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defRPr/>
            </a:pPr>
            <a:r>
              <a:rPr lang="en-GB" sz="2000" b="1" i="1" dirty="0">
                <a:solidFill>
                  <a:srgbClr val="333333"/>
                </a:solidFill>
                <a:effectLst>
                  <a:outerShdw blurRad="31750" dist="25400" dir="5400000" algn="tl" rotWithShape="0">
                    <a:srgbClr val="000000">
                      <a:alpha val="25000"/>
                    </a:srgbClr>
                  </a:outerShdw>
                </a:effectLst>
                <a:latin typeface="Helvetica Neue" pitchFamily="2"/>
                <a:ea typeface="+mj-ea"/>
                <a:cs typeface="Arial" pitchFamily="34" charset="0"/>
              </a:rPr>
              <a:t> </a:t>
            </a:r>
            <a:endParaRPr lang="en-GB" sz="2000" b="1" i="1" dirty="0">
              <a:solidFill>
                <a:schemeClr val="tx2"/>
              </a:solidFill>
              <a:effectLst>
                <a:outerShdw blurRad="31750" dist="25400" dir="5400000" algn="tl" rotWithShape="0">
                  <a:srgbClr val="000000">
                    <a:alpha val="25000"/>
                  </a:srgbClr>
                </a:outerShdw>
              </a:effectLst>
              <a:latin typeface="Helvetica Neue" pitchFamily="2"/>
              <a:ea typeface="+mj-ea"/>
              <a:cs typeface="+mj-cs"/>
            </a:endParaRP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 y="1989138"/>
            <a:ext cx="3008313" cy="168592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320" y="1989138"/>
            <a:ext cx="2519362" cy="167957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3243" y="1989138"/>
            <a:ext cx="3600400" cy="168910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1535557" y="4181592"/>
            <a:ext cx="6840538" cy="1938992"/>
          </a:xfrm>
          <a:prstGeom prst="rect">
            <a:avLst/>
          </a:prstGeom>
          <a:noFill/>
          <a:ln w="9525">
            <a:noFill/>
            <a:miter lim="800000"/>
            <a:headEnd/>
            <a:tailEnd/>
          </a:ln>
        </p:spPr>
        <p:txBody>
          <a:bodyPr anchor="ctr">
            <a:spAutoFit/>
          </a:bodyPr>
          <a:lstStyle/>
          <a:p>
            <a:pPr algn="ctr">
              <a:defRPr/>
            </a:pPr>
            <a:r>
              <a:rPr lang="it-IT" sz="6000" b="1" dirty="0" err="1">
                <a:solidFill>
                  <a:srgbClr val="CC6600"/>
                </a:solidFill>
                <a:latin typeface="Helvetica Neue"/>
                <a:ea typeface="Calibri" pitchFamily="34" charset="0"/>
                <a:cs typeface="HelveticaNeue-Bold"/>
              </a:rPr>
              <a:t>Research</a:t>
            </a:r>
            <a:r>
              <a:rPr lang="it-IT" sz="6000" b="1" dirty="0">
                <a:solidFill>
                  <a:srgbClr val="CC6600"/>
                </a:solidFill>
                <a:latin typeface="Helvetica Neue"/>
                <a:ea typeface="Calibri" pitchFamily="34" charset="0"/>
                <a:cs typeface="HelveticaNeue-Bold"/>
              </a:rPr>
              <a:t> </a:t>
            </a:r>
            <a:r>
              <a:rPr lang="it-IT" sz="6000" b="1" dirty="0" err="1">
                <a:solidFill>
                  <a:srgbClr val="CC6600"/>
                </a:solidFill>
                <a:latin typeface="Helvetica Neue"/>
                <a:ea typeface="Calibri" pitchFamily="34" charset="0"/>
                <a:cs typeface="HelveticaNeue-Bold"/>
              </a:rPr>
              <a:t>for</a:t>
            </a:r>
            <a:r>
              <a:rPr lang="it-IT" sz="6000" b="1" dirty="0">
                <a:solidFill>
                  <a:srgbClr val="CC6600"/>
                </a:solidFill>
                <a:latin typeface="Helvetica Neue"/>
                <a:ea typeface="Calibri" pitchFamily="34" charset="0"/>
                <a:cs typeface="HelveticaNeue-Bold"/>
              </a:rPr>
              <a:t> </a:t>
            </a:r>
            <a:r>
              <a:rPr lang="it-IT" sz="6000" b="1" dirty="0" err="1">
                <a:solidFill>
                  <a:srgbClr val="CC6600"/>
                </a:solidFill>
                <a:latin typeface="Helvetica Neue"/>
                <a:ea typeface="Calibri" pitchFamily="34" charset="0"/>
                <a:cs typeface="HelveticaNeue-Bold"/>
              </a:rPr>
              <a:t>Sustainability</a:t>
            </a:r>
            <a:endParaRPr lang="it-IT" sz="6000" b="1" dirty="0">
              <a:solidFill>
                <a:srgbClr val="CC6600"/>
              </a:solidFill>
              <a:effectLst>
                <a:outerShdw blurRad="38100" dist="38100" dir="2700000" algn="tl">
                  <a:srgbClr val="C0C0C0"/>
                </a:outerShdw>
              </a:effectLst>
              <a:latin typeface="Helvetica Neue"/>
              <a:ea typeface="Calibri" pitchFamily="34" charset="0"/>
              <a:cs typeface="HelveticaNeue-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74848" y="188640"/>
            <a:ext cx="8229600" cy="1143000"/>
          </a:xfrm>
        </p:spPr>
        <p:txBody>
          <a:bodyPr>
            <a:normAutofit fontScale="90000"/>
          </a:bodyPr>
          <a:lstStyle/>
          <a:p>
            <a:pPr algn="ctr">
              <a:defRPr/>
            </a:pPr>
            <a:r>
              <a:rPr lang="it-IT" dirty="0">
                <a:solidFill>
                  <a:schemeClr val="tx1"/>
                </a:solidFill>
                <a:latin typeface="Times New Roman" panose="02020603050405020304" pitchFamily="18" charset="0"/>
                <a:cs typeface="Times New Roman" panose="02020603050405020304" pitchFamily="18" charset="0"/>
              </a:rPr>
              <a:t>City </a:t>
            </a:r>
            <a:r>
              <a:rPr lang="it-IT" dirty="0" err="1">
                <a:solidFill>
                  <a:schemeClr val="tx1"/>
                </a:solidFill>
                <a:latin typeface="Times New Roman" panose="02020603050405020304" pitchFamily="18" charset="0"/>
                <a:cs typeface="Times New Roman" panose="02020603050405020304" pitchFamily="18" charset="0"/>
              </a:rPr>
              <a:t>of</a:t>
            </a:r>
            <a:r>
              <a:rPr lang="it-IT" dirty="0">
                <a:solidFill>
                  <a:schemeClr val="tx1"/>
                </a:solidFill>
                <a:latin typeface="Times New Roman" panose="02020603050405020304" pitchFamily="18" charset="0"/>
                <a:cs typeface="Times New Roman" panose="02020603050405020304" pitchFamily="18" charset="0"/>
              </a:rPr>
              <a:t> Viterbo: </a:t>
            </a:r>
            <a:r>
              <a:rPr lang="it-IT" dirty="0" err="1">
                <a:solidFill>
                  <a:schemeClr val="tx1"/>
                </a:solidFill>
                <a:latin typeface="Times New Roman" panose="02020603050405020304" pitchFamily="18" charset="0"/>
                <a:cs typeface="Times New Roman" panose="02020603050405020304" pitchFamily="18" charset="0"/>
              </a:rPr>
              <a:t>from</a:t>
            </a:r>
            <a:r>
              <a:rPr lang="it-IT" dirty="0">
                <a:solidFill>
                  <a:schemeClr val="tx1"/>
                </a:solidFill>
                <a:latin typeface="Times New Roman" panose="02020603050405020304" pitchFamily="18" charset="0"/>
                <a:cs typeface="Times New Roman" panose="02020603050405020304" pitchFamily="18" charset="0"/>
              </a:rPr>
              <a:t> Middle </a:t>
            </a:r>
            <a:r>
              <a:rPr lang="it-IT" dirty="0" err="1">
                <a:solidFill>
                  <a:schemeClr val="tx1"/>
                </a:solidFill>
                <a:latin typeface="Times New Roman" panose="02020603050405020304" pitchFamily="18" charset="0"/>
                <a:cs typeface="Times New Roman" panose="02020603050405020304" pitchFamily="18" charset="0"/>
              </a:rPr>
              <a:t>Age</a:t>
            </a:r>
            <a:r>
              <a:rPr lang="it-IT" dirty="0">
                <a:solidFill>
                  <a:schemeClr val="tx1"/>
                </a:solidFill>
                <a:latin typeface="Times New Roman" panose="02020603050405020304" pitchFamily="18" charset="0"/>
                <a:cs typeface="Times New Roman" panose="02020603050405020304" pitchFamily="18" charset="0"/>
              </a:rPr>
              <a:t> </a:t>
            </a:r>
            <a:r>
              <a:rPr lang="it-IT" dirty="0" err="1">
                <a:solidFill>
                  <a:schemeClr val="tx1"/>
                </a:solidFill>
                <a:latin typeface="Times New Roman" panose="02020603050405020304" pitchFamily="18" charset="0"/>
                <a:cs typeface="Times New Roman" panose="02020603050405020304" pitchFamily="18" charset="0"/>
              </a:rPr>
              <a:t>with</a:t>
            </a:r>
            <a:r>
              <a:rPr lang="it-IT" dirty="0">
                <a:solidFill>
                  <a:schemeClr val="tx1"/>
                </a:solidFill>
                <a:latin typeface="Times New Roman" panose="02020603050405020304" pitchFamily="18" charset="0"/>
                <a:cs typeface="Times New Roman" panose="02020603050405020304" pitchFamily="18" charset="0"/>
              </a:rPr>
              <a:t> </a:t>
            </a:r>
            <a:r>
              <a:rPr lang="it-IT" dirty="0" err="1">
                <a:solidFill>
                  <a:schemeClr val="tx1"/>
                </a:solidFill>
                <a:latin typeface="Times New Roman" panose="02020603050405020304" pitchFamily="18" charset="0"/>
                <a:cs typeface="Times New Roman" panose="02020603050405020304" pitchFamily="18" charset="0"/>
              </a:rPr>
              <a:t>Etruscan-Roman</a:t>
            </a:r>
            <a:r>
              <a:rPr lang="it-IT" dirty="0">
                <a:solidFill>
                  <a:schemeClr val="tx1"/>
                </a:solidFill>
                <a:latin typeface="Times New Roman" panose="02020603050405020304" pitchFamily="18" charset="0"/>
                <a:cs typeface="Times New Roman" panose="02020603050405020304" pitchFamily="18" charset="0"/>
              </a:rPr>
              <a:t> </a:t>
            </a:r>
            <a:r>
              <a:rPr lang="it-IT" dirty="0" err="1">
                <a:solidFill>
                  <a:schemeClr val="tx1"/>
                </a:solidFill>
                <a:latin typeface="Times New Roman" panose="02020603050405020304" pitchFamily="18" charset="0"/>
                <a:cs typeface="Times New Roman" panose="02020603050405020304" pitchFamily="18" charset="0"/>
              </a:rPr>
              <a:t>roots</a:t>
            </a:r>
            <a:endParaRPr lang="it-IT" dirty="0">
              <a:solidFill>
                <a:schemeClr val="tx1"/>
              </a:solidFill>
              <a:latin typeface="Times New Roman" panose="02020603050405020304" pitchFamily="18" charset="0"/>
              <a:cs typeface="Times New Roman" panose="02020603050405020304" pitchFamily="18" charset="0"/>
            </a:endParaRPr>
          </a:p>
        </p:txBody>
      </p:sp>
      <p:pic>
        <p:nvPicPr>
          <p:cNvPr id="10243" name="Picture 3" descr="C:\Users\utente\Pictures\a-viterbo-pa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9" y="1739902"/>
            <a:ext cx="8607122" cy="2690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utente\Pictures\Viter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867" y="4778196"/>
            <a:ext cx="1437903" cy="1919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5" name="Picture 5" descr="C:\Users\utente\Pictures\a-blera-ne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30648" y="4769468"/>
            <a:ext cx="6113463" cy="191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04588"/>
            <a:ext cx="8229600" cy="1143000"/>
          </a:xfrm>
        </p:spPr>
        <p:txBody>
          <a:bodyPr>
            <a:normAutofit fontScale="90000"/>
          </a:bodyPr>
          <a:lstStyle/>
          <a:p>
            <a:pPr algn="ctr">
              <a:defRPr/>
            </a:pPr>
            <a:r>
              <a:rPr lang="it-IT" dirty="0">
                <a:latin typeface="Times New Roman" panose="02020603050405020304" pitchFamily="18" charset="0"/>
                <a:cs typeface="Times New Roman" panose="02020603050405020304" pitchFamily="18" charset="0"/>
              </a:rPr>
              <a:t>Tuscia: a region of mountains, water, ...</a:t>
            </a:r>
          </a:p>
        </p:txBody>
      </p:sp>
      <p:pic>
        <p:nvPicPr>
          <p:cNvPr id="11267" name="Picture 2" descr="C:\Users\utente\Pictures\Lago di Vic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5620" y="904863"/>
            <a:ext cx="7022536" cy="2007670"/>
          </a:xfrm>
          <a:prstGeom prst="rect">
            <a:avLst/>
          </a:prstGeom>
          <a:ln w="38100" cap="sq">
            <a:solidFill>
              <a:srgbClr val="000000"/>
            </a:solidFill>
            <a:prstDash val="solid"/>
            <a:miter lim="800000"/>
          </a:ln>
          <a:effectLst/>
        </p:spPr>
      </p:pic>
      <p:pic>
        <p:nvPicPr>
          <p:cNvPr id="11268" name="Picture 3" descr="C:\Users\utente\Pictures\a-term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5592" y="4841477"/>
            <a:ext cx="7022592" cy="2016523"/>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11269" name="Picture 3" descr="C:\Users\utente\Pictures\a-bagnaia.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55592" y="2965671"/>
            <a:ext cx="7022592" cy="1832051"/>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60116"/>
            <a:ext cx="8229600" cy="1143000"/>
          </a:xfrm>
        </p:spPr>
        <p:txBody>
          <a:bodyPr/>
          <a:lstStyle/>
          <a:p>
            <a:pPr algn="ctr">
              <a:defRPr/>
            </a:pP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University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old</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new</a:t>
            </a:r>
            <a:r>
              <a:rPr lang="it-IT" dirty="0">
                <a:latin typeface="Times New Roman" panose="02020603050405020304" pitchFamily="18" charset="0"/>
                <a:cs typeface="Times New Roman" panose="02020603050405020304" pitchFamily="18" charset="0"/>
              </a:rPr>
              <a:t> </a:t>
            </a:r>
          </a:p>
        </p:txBody>
      </p:sp>
      <p:pic>
        <p:nvPicPr>
          <p:cNvPr id="13315"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062"/>
          <a:stretch/>
        </p:blipFill>
        <p:spPr>
          <a:xfrm>
            <a:off x="14748" y="3718746"/>
            <a:ext cx="5497258" cy="3103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6" name="Picture 6" descr="http://www.agraria.unitus.it/../cartFileGen/ingressosede_200811051152845_m67zg27433hm9cvlhgdomcg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513" y="3720619"/>
            <a:ext cx="4144186" cy="3099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7" name="Picture 7" descr="C:\Users\utente\Pictures\Università StaMaria in Gradi chiostro.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748" y="869477"/>
            <a:ext cx="5689600" cy="2896011"/>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13318" name="Picture 8" descr="C:\Users\utente\Pictures\SanCarlochiostro.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545268" y="868158"/>
            <a:ext cx="3566431" cy="2898648"/>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770094"/>
            <a:ext cx="3669522" cy="4087906"/>
          </a:xfrm>
        </p:spPr>
        <p:txBody>
          <a:bodyPr>
            <a:normAutofit fontScale="85000" lnSpcReduction="10000"/>
          </a:bodyPr>
          <a:lstStyle/>
          <a:p>
            <a:r>
              <a:rPr lang="en-US" dirty="0"/>
              <a:t>644 members of staff</a:t>
            </a:r>
          </a:p>
          <a:p>
            <a:pPr marL="0" indent="0">
              <a:buNone/>
            </a:pPr>
            <a:r>
              <a:rPr lang="en-US" sz="1400" dirty="0"/>
              <a:t>(82 Full Professors; 101 Associate Professors, 106 Permanent Assistant Professors, 33 Temporary Assistant Professors; 320 Technical and Administrative; )</a:t>
            </a:r>
          </a:p>
          <a:p>
            <a:r>
              <a:rPr lang="en-US" dirty="0"/>
              <a:t>7000 students</a:t>
            </a:r>
          </a:p>
          <a:p>
            <a:r>
              <a:rPr lang="en-US" dirty="0"/>
              <a:t>16 Bachelor’ Degree</a:t>
            </a:r>
          </a:p>
          <a:p>
            <a:r>
              <a:rPr lang="en-US" dirty="0"/>
              <a:t>13 Master’s Degree</a:t>
            </a:r>
          </a:p>
          <a:p>
            <a:r>
              <a:rPr lang="en-US" dirty="0"/>
              <a:t>6 PhD courses</a:t>
            </a:r>
          </a:p>
          <a:p>
            <a:r>
              <a:rPr lang="en-US" dirty="0"/>
              <a:t>4 Masters courses</a:t>
            </a:r>
          </a:p>
        </p:txBody>
      </p:sp>
      <p:pic>
        <p:nvPicPr>
          <p:cNvPr id="4" name="Picture 3" descr="logo.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808" y="345141"/>
            <a:ext cx="3889445" cy="1471777"/>
          </a:xfrm>
          <a:prstGeom prst="rect">
            <a:avLst/>
          </a:prstGeom>
        </p:spPr>
      </p:pic>
      <p:sp>
        <p:nvSpPr>
          <p:cNvPr id="5" name="Content Placeholder 2"/>
          <p:cNvSpPr txBox="1">
            <a:spLocks/>
          </p:cNvSpPr>
          <p:nvPr/>
        </p:nvSpPr>
        <p:spPr>
          <a:xfrm>
            <a:off x="4892103" y="2770094"/>
            <a:ext cx="3297533" cy="74832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2400" b="1" dirty="0"/>
              <a:t>OUR NUMBERS</a:t>
            </a:r>
          </a:p>
        </p:txBody>
      </p:sp>
      <p:pic>
        <p:nvPicPr>
          <p:cNvPr id="6" name="Picture 5" descr="Open day 2013High_DSC88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297" y="3708211"/>
            <a:ext cx="4734704" cy="3149789"/>
          </a:xfrm>
          <a:prstGeom prst="rect">
            <a:avLst/>
          </a:prstGeom>
        </p:spPr>
      </p:pic>
    </p:spTree>
    <p:extLst>
      <p:ext uri="{BB962C8B-B14F-4D97-AF65-F5344CB8AC3E}">
        <p14:creationId xmlns:p14="http://schemas.microsoft.com/office/powerpoint/2010/main" val="257666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0" descr="CA_05"/>
          <p:cNvPicPr>
            <a:picLocks noChangeAspect="1" noChangeArrowheads="1"/>
          </p:cNvPicPr>
          <p:nvPr/>
        </p:nvPicPr>
        <p:blipFill>
          <a:blip r:embed="rId3" cstate="print"/>
          <a:srcRect/>
          <a:stretch>
            <a:fillRect/>
          </a:stretch>
        </p:blipFill>
        <p:spPr bwMode="auto">
          <a:xfrm>
            <a:off x="5580112" y="3320483"/>
            <a:ext cx="1672042" cy="2712584"/>
          </a:xfrm>
          <a:prstGeom prst="rect">
            <a:avLst/>
          </a:prstGeom>
          <a:noFill/>
          <a:ln w="9525">
            <a:noFill/>
            <a:miter lim="800000"/>
            <a:headEnd/>
            <a:tailEnd/>
          </a:ln>
        </p:spPr>
      </p:pic>
      <p:grpSp>
        <p:nvGrpSpPr>
          <p:cNvPr id="2" name="Gruppo 11"/>
          <p:cNvGrpSpPr>
            <a:grpSpLocks/>
          </p:cNvGrpSpPr>
          <p:nvPr/>
        </p:nvGrpSpPr>
        <p:grpSpPr bwMode="auto">
          <a:xfrm>
            <a:off x="797787" y="1038636"/>
            <a:ext cx="8244408" cy="5284240"/>
            <a:chOff x="1357290" y="928670"/>
            <a:chExt cx="7143800" cy="3071834"/>
          </a:xfrm>
        </p:grpSpPr>
        <p:graphicFrame>
          <p:nvGraphicFramePr>
            <p:cNvPr id="11" name="Diagramma 10"/>
            <p:cNvGraphicFramePr/>
            <p:nvPr>
              <p:extLst>
                <p:ext uri="{D42A27DB-BD31-4B8C-83A1-F6EECF244321}">
                  <p14:modId xmlns:p14="http://schemas.microsoft.com/office/powerpoint/2010/main" val="935182667"/>
                </p:ext>
              </p:extLst>
            </p:nvPr>
          </p:nvGraphicFramePr>
          <p:xfrm>
            <a:off x="1357290" y="928670"/>
            <a:ext cx="7143800" cy="3071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369" name="Gruppo 7"/>
            <p:cNvGrpSpPr>
              <a:grpSpLocks/>
            </p:cNvGrpSpPr>
            <p:nvPr/>
          </p:nvGrpSpPr>
          <p:grpSpPr bwMode="auto">
            <a:xfrm>
              <a:off x="4841371" y="1362733"/>
              <a:ext cx="2193874" cy="623176"/>
              <a:chOff x="2186637" y="1179708"/>
              <a:chExt cx="2394632" cy="700076"/>
            </a:xfrm>
          </p:grpSpPr>
          <p:sp>
            <p:nvSpPr>
              <p:cNvPr id="9" name="Ovale 8"/>
              <p:cNvSpPr/>
              <p:nvPr/>
            </p:nvSpPr>
            <p:spPr>
              <a:xfrm>
                <a:off x="2186637" y="1179708"/>
                <a:ext cx="2394632" cy="700076"/>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e 4"/>
              <p:cNvSpPr/>
              <p:nvPr/>
            </p:nvSpPr>
            <p:spPr>
              <a:xfrm>
                <a:off x="2366402" y="1296607"/>
                <a:ext cx="1942448" cy="583176"/>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it-IT" sz="1600" dirty="0">
                    <a:latin typeface="Segoe Script" pitchFamily="34" charset="0"/>
                    <a:cs typeface="Arial" pitchFamily="34" charset="0"/>
                  </a:rPr>
                  <a:t>ENVIRONMENT</a:t>
                </a:r>
              </a:p>
              <a:p>
                <a:pPr algn="ctr" defTabSz="800100">
                  <a:lnSpc>
                    <a:spcPct val="90000"/>
                  </a:lnSpc>
                  <a:spcAft>
                    <a:spcPct val="35000"/>
                  </a:spcAft>
                  <a:defRPr/>
                </a:pPr>
                <a:r>
                  <a:rPr lang="it-IT" sz="1600" dirty="0">
                    <a:latin typeface="Segoe Script" pitchFamily="34" charset="0"/>
                    <a:cs typeface="Arial" pitchFamily="34" charset="0"/>
                  </a:rPr>
                  <a:t>&amp;</a:t>
                </a:r>
              </a:p>
              <a:p>
                <a:pPr algn="ctr" defTabSz="800100">
                  <a:lnSpc>
                    <a:spcPct val="90000"/>
                  </a:lnSpc>
                  <a:spcAft>
                    <a:spcPct val="35000"/>
                  </a:spcAft>
                  <a:defRPr/>
                </a:pPr>
                <a:r>
                  <a:rPr lang="it-IT" sz="1600" dirty="0">
                    <a:latin typeface="Segoe Script" pitchFamily="34" charset="0"/>
                    <a:cs typeface="Arial" pitchFamily="34" charset="0"/>
                  </a:rPr>
                  <a:t>FORESTRY</a:t>
                </a:r>
                <a:endParaRPr lang="it-IT" sz="1600" dirty="0">
                  <a:latin typeface="Segoe Script" pitchFamily="34" charset="0"/>
                </a:endParaRPr>
              </a:p>
            </p:txBody>
          </p:sp>
        </p:grpSp>
      </p:grpSp>
      <p:pic>
        <p:nvPicPr>
          <p:cNvPr id="35844" name="Picture 4" descr="http://t3.gstatic.com/images?q=tbn:ANd9GcRexcu3eyB6g3jhNYZBsz35_hF5f_cUcTv6Mh6OUvrHIORm9CNJHw"/>
          <p:cNvPicPr>
            <a:picLocks noChangeAspect="1" noChangeArrowheads="1"/>
          </p:cNvPicPr>
          <p:nvPr/>
        </p:nvPicPr>
        <p:blipFill>
          <a:blip r:embed="rId9" cstate="print"/>
          <a:srcRect/>
          <a:stretch>
            <a:fillRect/>
          </a:stretch>
        </p:blipFill>
        <p:spPr bwMode="auto">
          <a:xfrm>
            <a:off x="3437269" y="3969060"/>
            <a:ext cx="1482722" cy="2412268"/>
          </a:xfrm>
          <a:prstGeom prst="rect">
            <a:avLst/>
          </a:prstGeom>
          <a:noFill/>
          <a:ln w="9525">
            <a:noFill/>
            <a:miter lim="800000"/>
            <a:headEnd/>
            <a:tailEnd/>
          </a:ln>
        </p:spPr>
      </p:pic>
      <p:sp>
        <p:nvSpPr>
          <p:cNvPr id="16385" name="Segnaposto piè di pagina 4"/>
          <p:cNvSpPr>
            <a:spLocks noGrp="1"/>
          </p:cNvSpPr>
          <p:nvPr>
            <p:ph type="ftr" sz="quarter" idx="11"/>
          </p:nvPr>
        </p:nvSpPr>
        <p:spPr bwMode="auto">
          <a:xfrm rot="16200000">
            <a:off x="-2475706" y="3167857"/>
            <a:ext cx="6357937" cy="450850"/>
          </a:xfrm>
          <a:ln>
            <a:miter lim="800000"/>
            <a:headEnd/>
            <a:tailEnd/>
          </a:ln>
        </p:spPr>
        <p:txBody>
          <a:bodyPr wrap="square" lIns="91440" tIns="45720" rIns="91440" bIns="45720" numCol="1" anchorCtr="0" compatLnSpc="1">
            <a:prstTxWarp prst="textNoShape">
              <a:avLst/>
            </a:prstTxWarp>
          </a:bodyPr>
          <a:lstStyle/>
          <a:p>
            <a:pPr algn="just" fontAlgn="base">
              <a:spcBef>
                <a:spcPct val="0"/>
              </a:spcBef>
              <a:spcAft>
                <a:spcPct val="0"/>
              </a:spcAft>
              <a:defRPr/>
            </a:pPr>
            <a:r>
              <a:rPr lang="en-US" b="1">
                <a:latin typeface="Arial" pitchFamily="34" charset="0"/>
                <a:cs typeface="Arial" pitchFamily="34" charset="0"/>
              </a:rPr>
              <a:t>DIBAF –</a:t>
            </a:r>
            <a:r>
              <a:rPr lang="en-US">
                <a:latin typeface="Arial" pitchFamily="34" charset="0"/>
                <a:cs typeface="Arial" pitchFamily="34" charset="0"/>
              </a:rPr>
              <a:t> </a:t>
            </a:r>
            <a:r>
              <a:rPr lang="en-GB" i="1">
                <a:latin typeface="Arial" pitchFamily="34" charset="0"/>
                <a:cs typeface="Arial" pitchFamily="34" charset="0"/>
              </a:rPr>
              <a:t>Dipartimento per la Innovazione nei Sistemi Biologici, Agroalimentari e Forestali</a:t>
            </a:r>
            <a:endParaRPr lang="it-IT">
              <a:latin typeface="Arial" pitchFamily="34" charset="0"/>
              <a:cs typeface="Arial" pitchFamily="34" charset="0"/>
            </a:endParaRPr>
          </a:p>
          <a:p>
            <a:pPr algn="just" fontAlgn="base">
              <a:spcBef>
                <a:spcPct val="0"/>
              </a:spcBef>
              <a:spcAft>
                <a:spcPct val="0"/>
              </a:spcAft>
              <a:defRPr/>
            </a:pPr>
            <a:endParaRPr lang="en-US" dirty="0">
              <a:latin typeface="Arial" pitchFamily="34" charset="0"/>
              <a:cs typeface="Arial" pitchFamily="34" charset="0"/>
            </a:endParaRPr>
          </a:p>
        </p:txBody>
      </p:sp>
      <p:sp>
        <p:nvSpPr>
          <p:cNvPr id="15364" name="Rettangolo 6"/>
          <p:cNvSpPr>
            <a:spLocks noChangeArrowheads="1"/>
          </p:cNvSpPr>
          <p:nvPr/>
        </p:nvSpPr>
        <p:spPr bwMode="auto">
          <a:xfrm rot="-5400000">
            <a:off x="-1670050" y="4384675"/>
            <a:ext cx="3924300" cy="584200"/>
          </a:xfrm>
          <a:prstGeom prst="rect">
            <a:avLst/>
          </a:prstGeom>
          <a:noFill/>
          <a:ln w="9525">
            <a:noFill/>
            <a:miter lim="800000"/>
            <a:headEnd/>
            <a:tailEnd/>
          </a:ln>
        </p:spPr>
        <p:txBody>
          <a:bodyPr wrap="none">
            <a:spAutoFit/>
          </a:bodyPr>
          <a:lstStyle/>
          <a:p>
            <a:r>
              <a:rPr lang="it-IT" sz="3200" b="1" i="1">
                <a:solidFill>
                  <a:srgbClr val="AF2727"/>
                </a:solidFill>
              </a:rPr>
              <a:t>www.dibaf.unitus.it</a:t>
            </a:r>
          </a:p>
        </p:txBody>
      </p:sp>
      <p:pic>
        <p:nvPicPr>
          <p:cNvPr id="61442" name="Picture 2" descr="http://borsedigaya.com/wp-content/uploads/2008/06/mold.jpg"/>
          <p:cNvPicPr>
            <a:picLocks noChangeAspect="1" noChangeArrowheads="1"/>
          </p:cNvPicPr>
          <p:nvPr/>
        </p:nvPicPr>
        <p:blipFill>
          <a:blip r:embed="rId10" cstate="print"/>
          <a:srcRect/>
          <a:stretch>
            <a:fillRect/>
          </a:stretch>
        </p:blipFill>
        <p:spPr bwMode="auto">
          <a:xfrm>
            <a:off x="1187624" y="3356992"/>
            <a:ext cx="1536605" cy="2484889"/>
          </a:xfrm>
          <a:prstGeom prst="rect">
            <a:avLst/>
          </a:prstGeom>
          <a:noFill/>
          <a:ln w="9525">
            <a:noFill/>
            <a:miter lim="800000"/>
            <a:headEnd/>
            <a:tailEnd/>
          </a:ln>
        </p:spPr>
      </p:pic>
      <p:sp>
        <p:nvSpPr>
          <p:cNvPr id="15" name="CasellaDiTesto 14"/>
          <p:cNvSpPr txBox="1">
            <a:spLocks noChangeArrowheads="1"/>
          </p:cNvSpPr>
          <p:nvPr/>
        </p:nvSpPr>
        <p:spPr bwMode="auto">
          <a:xfrm>
            <a:off x="3857625" y="71438"/>
            <a:ext cx="2300288" cy="923925"/>
          </a:xfrm>
          <a:prstGeom prst="rect">
            <a:avLst/>
          </a:prstGeom>
          <a:noFill/>
          <a:ln w="9525">
            <a:noFill/>
            <a:miter lim="800000"/>
            <a:headEnd/>
            <a:tailEnd/>
          </a:ln>
        </p:spPr>
        <p:txBody>
          <a:bodyPr wrap="none">
            <a:spAutoFit/>
          </a:bodyPr>
          <a:lstStyle/>
          <a:p>
            <a:r>
              <a:rPr lang="it-IT" sz="5400" b="1" dirty="0">
                <a:solidFill>
                  <a:srgbClr val="DD335B"/>
                </a:solidFill>
              </a:rPr>
              <a:t>DIBAF</a:t>
            </a:r>
          </a:p>
        </p:txBody>
      </p:sp>
      <p:sp>
        <p:nvSpPr>
          <p:cNvPr id="13" name="Ovale 12"/>
          <p:cNvSpPr/>
          <p:nvPr/>
        </p:nvSpPr>
        <p:spPr bwMode="auto">
          <a:xfrm>
            <a:off x="6908424" y="2348880"/>
            <a:ext cx="2272088" cy="1149752"/>
          </a:xfrm>
          <a:prstGeom prst="ellipse">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e 4"/>
          <p:cNvSpPr/>
          <p:nvPr/>
        </p:nvSpPr>
        <p:spPr bwMode="auto">
          <a:xfrm>
            <a:off x="6977208" y="2462783"/>
            <a:ext cx="2019448" cy="103822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it-IT" sz="1600" dirty="0">
                <a:latin typeface="Segoe Script" pitchFamily="34" charset="0"/>
                <a:cs typeface="Arial" pitchFamily="34" charset="0"/>
              </a:rPr>
              <a:t>LANDSCAPE CULTURAL HERITAGE</a:t>
            </a:r>
            <a:endParaRPr lang="it-IT" sz="1600" dirty="0">
              <a:latin typeface="Segoe Script" pitchFamily="34" charset="0"/>
            </a:endParaRPr>
          </a:p>
        </p:txBody>
      </p:sp>
      <p:pic>
        <p:nvPicPr>
          <p:cNvPr id="20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2176" t="10486" r="43194" b="5079"/>
          <a:stretch/>
        </p:blipFill>
        <p:spPr bwMode="auto">
          <a:xfrm>
            <a:off x="7430789" y="3717032"/>
            <a:ext cx="154697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00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274638"/>
            <a:ext cx="8229600" cy="1143000"/>
          </a:xfrm>
        </p:spPr>
        <p:txBody>
          <a:bodyPr/>
          <a:lstStyle/>
          <a:p>
            <a:pPr>
              <a:defRPr/>
            </a:pPr>
            <a:r>
              <a:rPr lang="en-GB" sz="4800" dirty="0">
                <a:solidFill>
                  <a:schemeClr val="tx1"/>
                </a:solidFill>
                <a:latin typeface="Times New Roman" panose="02020603050405020304" pitchFamily="18" charset="0"/>
                <a:cs typeface="Times New Roman" panose="02020603050405020304" pitchFamily="18" charset="0"/>
              </a:rPr>
              <a:t>The DIBAF staff</a:t>
            </a:r>
            <a:endParaRPr lang="it-IT" sz="4800" dirty="0">
              <a:solidFill>
                <a:schemeClr val="tx1"/>
              </a:solidFill>
              <a:latin typeface="Times New Roman" panose="02020603050405020304" pitchFamily="18" charset="0"/>
              <a:cs typeface="Times New Roman" panose="02020603050405020304" pitchFamily="18" charset="0"/>
            </a:endParaRPr>
          </a:p>
        </p:txBody>
      </p:sp>
      <p:sp>
        <p:nvSpPr>
          <p:cNvPr id="14339" name="Rectangle 2"/>
          <p:cNvSpPr>
            <a:spLocks noGrp="1" noChangeArrowheads="1"/>
          </p:cNvSpPr>
          <p:nvPr>
            <p:ph idx="1"/>
          </p:nvPr>
        </p:nvSpPr>
        <p:spPr>
          <a:xfrm>
            <a:off x="76152" y="1812965"/>
            <a:ext cx="7354887" cy="3570208"/>
          </a:xfrm>
        </p:spPr>
        <p:txBody>
          <a:bodyPr anchor="ctr">
            <a:spAutoFit/>
          </a:bodyPr>
          <a:lstStyle/>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20  full professors </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29  associate professors </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17  assistant professors </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21  technical staff</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13  administrative staff </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31  Post-Doc researchers </a:t>
            </a:r>
          </a:p>
          <a:p>
            <a:pPr>
              <a:buClr>
                <a:schemeClr val="tx1">
                  <a:lumMod val="85000"/>
                  <a:lumOff val="15000"/>
                </a:schemeClr>
              </a:buClr>
              <a:buFont typeface="Arial" panose="020B0604020202020204" pitchFamily="34" charset="0"/>
              <a:buChar char="•"/>
              <a:tabLst>
                <a:tab pos="450850" algn="l"/>
                <a:tab pos="900113" algn="l"/>
                <a:tab pos="1349375" algn="l"/>
                <a:tab pos="2249488" algn="l"/>
                <a:tab pos="2700338" algn="l"/>
                <a:tab pos="3149600" algn="l"/>
                <a:tab pos="3600450" algn="l"/>
                <a:tab pos="4049713" algn="l"/>
                <a:tab pos="4500563" algn="l"/>
                <a:tab pos="4949825" algn="l"/>
                <a:tab pos="5400675" algn="l"/>
                <a:tab pos="5849938" algn="l"/>
              </a:tabLst>
            </a:pPr>
            <a:r>
              <a:rPr lang="en-GB" altLang="en-US" sz="2800" b="1" dirty="0"/>
              <a:t>63  PhD students</a:t>
            </a: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333" y="275101"/>
            <a:ext cx="3603625" cy="2376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683" y="3804111"/>
            <a:ext cx="3978275" cy="259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13166" y="5628290"/>
            <a:ext cx="3705438" cy="1077218"/>
          </a:xfrm>
          <a:prstGeom prst="rect">
            <a:avLst/>
          </a:prstGeom>
          <a:noFill/>
        </p:spPr>
        <p:txBody>
          <a:bodyPr wrap="none" rtlCol="0">
            <a:spAutoFit/>
          </a:bodyPr>
          <a:lstStyle/>
          <a:p>
            <a:r>
              <a:rPr lang="it-IT" sz="3200" dirty="0"/>
              <a:t>195 </a:t>
            </a:r>
            <a:r>
              <a:rPr lang="it-IT" sz="3200" dirty="0" err="1"/>
              <a:t>people</a:t>
            </a:r>
            <a:r>
              <a:rPr lang="it-IT" sz="3200" dirty="0"/>
              <a:t>, in </a:t>
            </a:r>
            <a:r>
              <a:rPr lang="it-IT" sz="3200" dirty="0" err="1"/>
              <a:t>total</a:t>
            </a:r>
            <a:endParaRPr lang="it-IT" sz="3200" dirty="0"/>
          </a:p>
          <a:p>
            <a:r>
              <a:rPr lang="it-IT" sz="3200" dirty="0"/>
              <a:t> 95 </a:t>
            </a:r>
            <a:r>
              <a:rPr lang="it-IT" sz="3200" dirty="0" err="1"/>
              <a:t>permanent</a:t>
            </a:r>
            <a:r>
              <a:rPr lang="it-IT" sz="3200" dirty="0"/>
              <a:t> staff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70908" y="79381"/>
            <a:ext cx="6402184" cy="736668"/>
          </a:xfrm>
        </p:spPr>
        <p:txBody>
          <a:bodyPr>
            <a:noAutofit/>
          </a:bodyPr>
          <a:lstStyle/>
          <a:p>
            <a:pPr marL="92075" indent="17463" algn="ctr">
              <a:buFont typeface="Wingdings 3" pitchFamily="18" charset="2"/>
              <a:buNone/>
              <a:defRPr/>
            </a:pPr>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Budget, Projects, Publications</a:t>
            </a:r>
          </a:p>
          <a:p>
            <a:pPr marL="92075" indent="17463" algn="ctr">
              <a:buFont typeface="Wingdings 3" pitchFamily="18" charset="2"/>
              <a:buNone/>
              <a:defRPr/>
            </a:pPr>
            <a:endPar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3" pitchFamily="18" charset="2"/>
              <a:buNone/>
              <a:defRPr/>
            </a:pPr>
            <a:endParaRPr lang="it-IT"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411" name="Rettangolo 5"/>
          <p:cNvSpPr>
            <a:spLocks noChangeArrowheads="1"/>
          </p:cNvSpPr>
          <p:nvPr/>
        </p:nvSpPr>
        <p:spPr bwMode="auto">
          <a:xfrm>
            <a:off x="2636282" y="1195155"/>
            <a:ext cx="5040313"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spcAft>
                <a:spcPts val="600"/>
              </a:spcAft>
              <a:buSzPct val="49000"/>
              <a:buFont typeface="Arial" panose="020B0604020202020204" pitchFamily="34" charset="0"/>
              <a:buChar char="•"/>
            </a:pPr>
            <a:r>
              <a:rPr lang="it-IT" altLang="en-US" sz="2400" b="1" dirty="0"/>
              <a:t>Full budget per year: 12 M€</a:t>
            </a:r>
          </a:p>
          <a:p>
            <a:pPr marL="342900" indent="-342900" eaLnBrk="1" hangingPunct="1">
              <a:spcAft>
                <a:spcPts val="900"/>
              </a:spcAft>
              <a:buSzPct val="49000"/>
              <a:buFont typeface="Arial" panose="020B0604020202020204" pitchFamily="34" charset="0"/>
              <a:buChar char="•"/>
            </a:pPr>
            <a:r>
              <a:rPr lang="it-IT" altLang="en-US" sz="2400" b="1" dirty="0"/>
              <a:t>Nr. research projects : 250	</a:t>
            </a:r>
          </a:p>
          <a:p>
            <a:pPr marL="342900" indent="-342900" eaLnBrk="1" hangingPunct="1">
              <a:spcAft>
                <a:spcPts val="600"/>
              </a:spcAft>
              <a:buSzPct val="49000"/>
              <a:buFont typeface="Arial" panose="020B0604020202020204" pitchFamily="34" charset="0"/>
              <a:buChar char="•"/>
            </a:pPr>
            <a:r>
              <a:rPr lang="it-IT" altLang="en-US" sz="2400" b="1" dirty="0"/>
              <a:t>ISI papers per year: 100</a:t>
            </a:r>
          </a:p>
        </p:txBody>
      </p:sp>
      <p:pic>
        <p:nvPicPr>
          <p:cNvPr id="17413" name="Picture 1031" descr="11_Top_of_the_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82" y="1059132"/>
            <a:ext cx="2387600" cy="3184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0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916" y="2757011"/>
            <a:ext cx="4238337" cy="2564346"/>
          </a:xfrm>
          <a:prstGeom prst="rect">
            <a:avLst/>
          </a:prstGeom>
          <a:ln w="9525">
            <a:solidFill>
              <a:srgbClr val="000000"/>
            </a:solidFill>
            <a:miter lim="800000"/>
            <a:headEnd/>
            <a:tailEnd/>
          </a:ln>
          <a:effectLst/>
        </p:spPr>
      </p:pic>
      <p:pic>
        <p:nvPicPr>
          <p:cNvPr id="174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94" y="3594157"/>
            <a:ext cx="3457575" cy="172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9350" y="5176971"/>
            <a:ext cx="2305050" cy="135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7"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1413" y="2484619"/>
            <a:ext cx="6540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1264</TotalTime>
  <Words>505</Words>
  <Application>Microsoft Office PowerPoint</Application>
  <PresentationFormat>Presentazione su schermo (4:3)</PresentationFormat>
  <Paragraphs>118</Paragraphs>
  <Slides>17</Slides>
  <Notes>6</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17</vt:i4>
      </vt:variant>
    </vt:vector>
  </HeadingPairs>
  <TitlesOfParts>
    <vt:vector size="29" baseType="lpstr">
      <vt:lpstr>Arial</vt:lpstr>
      <vt:lpstr>Calibri</vt:lpstr>
      <vt:lpstr>Gill Sans MT</vt:lpstr>
      <vt:lpstr>Helvetica Neue</vt:lpstr>
      <vt:lpstr>HelveticaNeue-Bold</vt:lpstr>
      <vt:lpstr>Segoe Script</vt:lpstr>
      <vt:lpstr>Times New Roman</vt:lpstr>
      <vt:lpstr>Verdana</vt:lpstr>
      <vt:lpstr>Wingdings</vt:lpstr>
      <vt:lpstr>Wingdings 2</vt:lpstr>
      <vt:lpstr>Wingdings 3</vt:lpstr>
      <vt:lpstr>Solstice</vt:lpstr>
      <vt:lpstr>Presentazione standard di PowerPoint</vt:lpstr>
      <vt:lpstr>Presentazione standard di PowerPoint</vt:lpstr>
      <vt:lpstr>City of Viterbo: from Middle Age with Etruscan-Roman roots</vt:lpstr>
      <vt:lpstr>Tuscia: a region of mountains, water, ...</vt:lpstr>
      <vt:lpstr>The University: old and new </vt:lpstr>
      <vt:lpstr>Presentazione standard di PowerPoint</vt:lpstr>
      <vt:lpstr>Presentazione standard di PowerPoint</vt:lpstr>
      <vt:lpstr>The DIBAF staff</vt:lpstr>
      <vt:lpstr>Presentazione standard di PowerPoint</vt:lpstr>
      <vt:lpstr>ACADEMIC PROGRAMS</vt:lpstr>
      <vt:lpstr>ERASMUS MUNDUS</vt:lpstr>
      <vt:lpstr>PhD Program: Science of Sustainability</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Prof. Corona</dc:creator>
  <cp:lastModifiedBy>Giuseppe Scarascia Mugnozza</cp:lastModifiedBy>
  <cp:revision>177</cp:revision>
  <dcterms:modified xsi:type="dcterms:W3CDTF">2019-07-03T06:48:19Z</dcterms:modified>
</cp:coreProperties>
</file>