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303" r:id="rId2"/>
    <p:sldId id="301" r:id="rId3"/>
    <p:sldId id="304" r:id="rId4"/>
    <p:sldId id="305" r:id="rId5"/>
    <p:sldId id="306" r:id="rId6"/>
    <p:sldId id="292" r:id="rId7"/>
    <p:sldId id="298" r:id="rId8"/>
    <p:sldId id="312" r:id="rId9"/>
    <p:sldId id="314" r:id="rId10"/>
    <p:sldId id="297" r:id="rId11"/>
    <p:sldId id="313" r:id="rId12"/>
    <p:sldId id="299" r:id="rId13"/>
    <p:sldId id="300" r:id="rId14"/>
    <p:sldId id="315" r:id="rId15"/>
    <p:sldId id="296" r:id="rId16"/>
    <p:sldId id="293" r:id="rId17"/>
    <p:sldId id="294" r:id="rId18"/>
    <p:sldId id="295" r:id="rId19"/>
    <p:sldId id="311" r:id="rId20"/>
    <p:sldId id="278" r:id="rId21"/>
    <p:sldId id="279" r:id="rId22"/>
    <p:sldId id="288" r:id="rId23"/>
    <p:sldId id="289" r:id="rId24"/>
    <p:sldId id="290" r:id="rId25"/>
    <p:sldId id="291" r:id="rId26"/>
    <p:sldId id="307" r:id="rId27"/>
    <p:sldId id="308" r:id="rId28"/>
    <p:sldId id="309" r:id="rId29"/>
    <p:sldId id="310" r:id="rId3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0">
          <p15:clr>
            <a:srgbClr val="A4A3A4"/>
          </p15:clr>
        </p15:guide>
        <p15:guide id="2" pos="2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88"/>
    <a:srgbClr val="E3FF83"/>
    <a:srgbClr val="006600"/>
    <a:srgbClr val="00CC00"/>
    <a:srgbClr val="FF6600"/>
    <a:srgbClr val="FF66CC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6" d="100"/>
          <a:sy n="76" d="100"/>
        </p:scale>
        <p:origin x="468" y="90"/>
      </p:cViewPr>
      <p:guideLst>
        <p:guide orient="horz" pos="2720"/>
        <p:guide pos="28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0A46D-7C23-A74C-A927-950A7F23F9EF}" type="datetimeFigureOut">
              <a:rPr lang="it-IT" smtClean="0"/>
              <a:pPr/>
              <a:t>02/07/2019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AC88D-BAEE-204A-9505-5212251818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020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02/07/2019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7097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02/07/2019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760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02/07/2019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88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02/07/2019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110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02/07/2019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018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02/07/2019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518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02/07/2019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1411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02/07/2019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016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02/07/2019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548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02/07/2019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725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pPr/>
              <a:t>02/07/2019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734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88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7BF72-1CFC-4EE4-AD29-9ECF34C8F35B}" type="datetimeFigureOut">
              <a:rPr lang="it-IT" smtClean="0"/>
              <a:pPr/>
              <a:t>02/07/2019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5D428-8962-4FC5-ACFE-B2FD27EF9F5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0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hyperlink" Target="https://doi.org/10.1080/19475705.2017.139112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danilo.godone@irpi.cnr.it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.godone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IPROMO 2019 </a:t>
            </a:r>
            <a:r>
              <a:rPr lang="it-IT" dirty="0" err="1" smtClean="0"/>
              <a:t>Summer</a:t>
            </a:r>
            <a:r>
              <a:rPr lang="it-IT" dirty="0" smtClean="0"/>
              <a:t> School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err="1" smtClean="0"/>
              <a:t>Brief</a:t>
            </a:r>
            <a:r>
              <a:rPr lang="it-IT" dirty="0" smtClean="0"/>
              <a:t> </a:t>
            </a:r>
            <a:r>
              <a:rPr lang="it-IT" dirty="0" err="1" smtClean="0"/>
              <a:t>Intro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Danilo Godone – </a:t>
            </a:r>
            <a:r>
              <a:rPr lang="it-IT" dirty="0" err="1" smtClean="0"/>
              <a:t>chairman</a:t>
            </a:r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84601" y="693923"/>
            <a:ext cx="8345714" cy="491416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179388" indent="-179388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sz="2000" dirty="0" smtClean="0"/>
              <a:t>Principle </a:t>
            </a:r>
            <a:r>
              <a:rPr lang="en-US" sz="2000" dirty="0"/>
              <a:t>1: </a:t>
            </a:r>
            <a:r>
              <a:rPr lang="en-US" sz="2000" b="1" dirty="0"/>
              <a:t>Continual learning and adaptive management</a:t>
            </a:r>
            <a:r>
              <a:rPr lang="en-US" sz="2000" dirty="0"/>
              <a:t>; learning from outcomes can improve management.</a:t>
            </a:r>
          </a:p>
          <a:p>
            <a:pPr marL="179388" indent="-179388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endParaRPr lang="en-US" sz="2000" dirty="0"/>
          </a:p>
          <a:p>
            <a:pPr marL="179388" indent="-179388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sz="2000" dirty="0"/>
              <a:t>Principle 2: </a:t>
            </a:r>
            <a:r>
              <a:rPr lang="en-US" sz="2000" b="1" dirty="0"/>
              <a:t>Shared interest in an issue </a:t>
            </a:r>
            <a:r>
              <a:rPr lang="en-US" sz="2000" dirty="0"/>
              <a:t>or problem; build solutions – even to wicked problems where parties have divergent views on possible solutions – around perceptions of common interest.</a:t>
            </a:r>
          </a:p>
          <a:p>
            <a:pPr marL="179388" indent="-179388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endParaRPr lang="en-US" sz="2000" dirty="0"/>
          </a:p>
          <a:p>
            <a:pPr marL="179388" indent="-179388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sz="2000" dirty="0"/>
              <a:t>Principle 3: </a:t>
            </a:r>
            <a:r>
              <a:rPr lang="en-US" sz="2000" b="1" dirty="0"/>
              <a:t>Multiple scales</a:t>
            </a:r>
            <a:r>
              <a:rPr lang="en-US" sz="2000" dirty="0"/>
              <a:t>; awareness of numerous system influences and feedbacks that affect management is essential.</a:t>
            </a:r>
          </a:p>
          <a:p>
            <a:pPr marL="179388" indent="-179388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endParaRPr lang="en-US" sz="2000" dirty="0"/>
          </a:p>
          <a:p>
            <a:pPr marL="179388" indent="-179388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sz="2000" dirty="0"/>
              <a:t>Principle 4: </a:t>
            </a:r>
            <a:r>
              <a:rPr lang="en-US" sz="2000" dirty="0" err="1"/>
              <a:t>Multifunctionality</a:t>
            </a:r>
            <a:r>
              <a:rPr lang="en-US" sz="2000" dirty="0"/>
              <a:t>; </a:t>
            </a:r>
            <a:r>
              <a:rPr lang="en-US" sz="2000" b="1" dirty="0"/>
              <a:t>landscapes and their components have multiple uses and purposes</a:t>
            </a:r>
            <a:r>
              <a:rPr lang="en-US" sz="2000" dirty="0"/>
              <a:t> that require tradeoffs be reconciled</a:t>
            </a:r>
            <a:r>
              <a:rPr lang="en-US" sz="2000" dirty="0" smtClean="0"/>
              <a:t>.</a:t>
            </a:r>
          </a:p>
          <a:p>
            <a:pPr marL="179388" indent="-179388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endParaRPr lang="en-US" sz="2000" dirty="0" smtClean="0"/>
          </a:p>
          <a:p>
            <a:pPr marL="179388" indent="-179388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sz="2000" dirty="0"/>
              <a:t>Principle 5: </a:t>
            </a:r>
            <a:r>
              <a:rPr lang="en-US" sz="2000" b="1" dirty="0"/>
              <a:t>Multiple stakeholders</a:t>
            </a:r>
            <a:r>
              <a:rPr lang="en-US" sz="2000" dirty="0"/>
              <a:t>; engaging them in an equitable manner is needed to ensure optimal and </a:t>
            </a:r>
            <a:r>
              <a:rPr lang="en-US" sz="2000" b="1" dirty="0"/>
              <a:t>ethical outcomes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41341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41872" y="621151"/>
            <a:ext cx="8345714" cy="555536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179388" indent="-179388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sz="2000" dirty="0" smtClean="0"/>
              <a:t>Principle </a:t>
            </a:r>
            <a:r>
              <a:rPr lang="en-US" sz="2000" dirty="0"/>
              <a:t>6: Negotiated and transparent change logic; </a:t>
            </a:r>
            <a:r>
              <a:rPr lang="en-US" sz="2000" b="1" dirty="0"/>
              <a:t>transparency</a:t>
            </a:r>
            <a:r>
              <a:rPr lang="en-US" sz="2000" dirty="0"/>
              <a:t> is the basis of trust needed to avoid or overcome conflict and is helped by good governance.</a:t>
            </a:r>
          </a:p>
          <a:p>
            <a:pPr marL="179388" indent="-179388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endParaRPr lang="en-US" sz="2000" dirty="0"/>
          </a:p>
          <a:p>
            <a:pPr marL="179388" indent="-179388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sz="2000" dirty="0"/>
              <a:t>Principle 7: </a:t>
            </a:r>
            <a:r>
              <a:rPr lang="en-US" sz="2000" b="1" dirty="0"/>
              <a:t>Clarification of rights and responsibilities</a:t>
            </a:r>
            <a:r>
              <a:rPr lang="en-US" sz="2000" dirty="0"/>
              <a:t>; rules on resource access and land use need to be clear to ensure good management and good outcomes.</a:t>
            </a:r>
          </a:p>
          <a:p>
            <a:pPr marL="179388" indent="-179388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endParaRPr lang="en-US" sz="2000" dirty="0"/>
          </a:p>
          <a:p>
            <a:pPr marL="179388" indent="-179388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sz="2000" dirty="0"/>
              <a:t>Principle 8: </a:t>
            </a:r>
            <a:r>
              <a:rPr lang="en-US" sz="2000" b="1" dirty="0"/>
              <a:t>Participatory and user-friendly monitoring</a:t>
            </a:r>
            <a:r>
              <a:rPr lang="en-US" sz="2000" dirty="0"/>
              <a:t>; it is valuable to derive information from multiple sources.</a:t>
            </a:r>
          </a:p>
          <a:p>
            <a:pPr marL="179388" indent="-179388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endParaRPr lang="en-US" sz="2000" dirty="0"/>
          </a:p>
          <a:p>
            <a:pPr marL="179388" indent="-179388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sz="2000" dirty="0"/>
              <a:t>Principle 9: </a:t>
            </a:r>
            <a:r>
              <a:rPr lang="en-US" sz="2000" b="1" dirty="0"/>
              <a:t>Resilience</a:t>
            </a:r>
            <a:r>
              <a:rPr lang="en-US" sz="2000" dirty="0"/>
              <a:t>; increase system-level resilience through recognition of threats and vulnerabilities and actions to reduce them.</a:t>
            </a:r>
          </a:p>
          <a:p>
            <a:pPr marL="179388" indent="-179388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endParaRPr lang="en-US" sz="2000" dirty="0"/>
          </a:p>
          <a:p>
            <a:pPr marL="179388" indent="-179388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sz="2000" dirty="0"/>
              <a:t>Principle 10: Strengthened stakeholder capacity; </a:t>
            </a:r>
            <a:r>
              <a:rPr lang="en-US" sz="2000" b="1" dirty="0"/>
              <a:t>people require the ability to participate effectively</a:t>
            </a:r>
            <a:r>
              <a:rPr lang="en-US" sz="2000" dirty="0"/>
              <a:t> and to accept various roles and responsibilities.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37991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628650" y="31839"/>
            <a:ext cx="7886700" cy="1325563"/>
          </a:xfrm>
        </p:spPr>
        <p:txBody>
          <a:bodyPr/>
          <a:lstStyle/>
          <a:p>
            <a:pPr algn="ctr"/>
            <a:r>
              <a:rPr lang="it-IT" dirty="0" smtClean="0"/>
              <a:t>The </a:t>
            </a:r>
            <a:r>
              <a:rPr lang="it-IT" dirty="0" err="1" smtClean="0"/>
              <a:t>course</a:t>
            </a:r>
            <a:r>
              <a:rPr lang="it-IT" dirty="0" smtClean="0"/>
              <a:t> </a:t>
            </a:r>
            <a:r>
              <a:rPr lang="it-IT" dirty="0" err="1" smtClean="0"/>
              <a:t>will…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04914" y="1209483"/>
            <a:ext cx="8592722" cy="551946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179388" indent="-179388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sz="2400" dirty="0"/>
              <a:t>focus on several aspects, tools and skills that contribute to an integrated management of mountain areas through a landscape approach: </a:t>
            </a:r>
          </a:p>
          <a:p>
            <a:pPr marL="914400" lvl="1" indent="-457200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sz="2400" dirty="0" smtClean="0"/>
              <a:t>environmental conservation and water supply;</a:t>
            </a:r>
          </a:p>
          <a:p>
            <a:pPr marL="914400" lvl="1" indent="-457200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sz="2400" dirty="0" smtClean="0"/>
              <a:t>income generation;</a:t>
            </a:r>
          </a:p>
          <a:p>
            <a:pPr marL="914400" lvl="1" indent="-457200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sz="2400" dirty="0" smtClean="0"/>
              <a:t>food security;</a:t>
            </a:r>
          </a:p>
          <a:p>
            <a:pPr marL="914400" lvl="1" indent="-457200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sz="2400" dirty="0" smtClean="0"/>
              <a:t>participatory approach; </a:t>
            </a:r>
          </a:p>
          <a:p>
            <a:pPr marL="914400" lvl="1" indent="-457200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sz="2400" dirty="0" smtClean="0"/>
              <a:t>mountain resources management</a:t>
            </a:r>
            <a:r>
              <a:rPr lang="en-US" sz="2400" dirty="0"/>
              <a:t>;</a:t>
            </a:r>
            <a:endParaRPr lang="en-US" sz="2400" dirty="0" smtClean="0"/>
          </a:p>
          <a:p>
            <a:pPr marL="914400" lvl="1" indent="-457200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sz="2400" dirty="0" smtClean="0"/>
              <a:t>interrelations between climate change (and other global challenges) and mountain.</a:t>
            </a:r>
          </a:p>
          <a:p>
            <a:pPr marL="914400" lvl="1" indent="-457200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endParaRPr lang="en-US" sz="2400" dirty="0" smtClean="0"/>
          </a:p>
          <a:p>
            <a:pPr marL="179388" indent="-179388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</a:pPr>
            <a:r>
              <a:rPr lang="en-US" sz="2400" dirty="0" smtClean="0"/>
              <a:t>form working  groups:</a:t>
            </a:r>
          </a:p>
          <a:p>
            <a:pPr marL="914400" lvl="1" indent="-457200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sz="2400" dirty="0" smtClean="0"/>
              <a:t>knowledge  sharing ;</a:t>
            </a:r>
          </a:p>
          <a:p>
            <a:pPr marL="914400" lvl="1" indent="-457200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US" sz="2400" dirty="0" smtClean="0"/>
              <a:t>experts’ network </a:t>
            </a:r>
            <a:r>
              <a:rPr lang="en-US" sz="2400" dirty="0" err="1" smtClean="0"/>
              <a:t>buiilding</a:t>
            </a:r>
            <a:r>
              <a:rPr lang="en-US" sz="2400" dirty="0" smtClean="0"/>
              <a:t>.</a:t>
            </a:r>
            <a:endParaRPr lang="it-IT" sz="2400" dirty="0" err="1" smtClean="0"/>
          </a:p>
        </p:txBody>
      </p:sp>
    </p:spTree>
    <p:extLst>
      <p:ext uri="{BB962C8B-B14F-4D97-AF65-F5344CB8AC3E}">
        <p14:creationId xmlns:p14="http://schemas.microsoft.com/office/powerpoint/2010/main" val="2241341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Working</a:t>
            </a:r>
            <a:r>
              <a:rPr lang="it-IT" dirty="0" smtClean="0"/>
              <a:t> </a:t>
            </a:r>
            <a:r>
              <a:rPr lang="it-IT" dirty="0" err="1" smtClean="0"/>
              <a:t>groups</a:t>
            </a:r>
            <a:r>
              <a:rPr lang="it-IT" dirty="0" smtClean="0"/>
              <a:t> 1/2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37110" y="1227639"/>
            <a:ext cx="8616605" cy="526297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it-IT" sz="2800" b="1" dirty="0" smtClean="0">
                <a:latin typeface="+mn-lt"/>
              </a:rPr>
              <a:t>Task: </a:t>
            </a:r>
          </a:p>
          <a:p>
            <a:pPr algn="just">
              <a:lnSpc>
                <a:spcPct val="100000"/>
              </a:lnSpc>
            </a:pPr>
            <a:r>
              <a:rPr lang="it-IT" sz="2800" b="1" dirty="0" err="1" smtClean="0">
                <a:latin typeface="+mn-lt"/>
              </a:rPr>
              <a:t>Prepare</a:t>
            </a:r>
            <a:r>
              <a:rPr lang="it-IT" sz="2800" b="1" dirty="0" smtClean="0">
                <a:latin typeface="+mn-lt"/>
              </a:rPr>
              <a:t> a </a:t>
            </a:r>
            <a:r>
              <a:rPr lang="it-IT" sz="2800" b="1" dirty="0" err="1" smtClean="0">
                <a:latin typeface="+mn-lt"/>
              </a:rPr>
              <a:t>presentation</a:t>
            </a:r>
            <a:r>
              <a:rPr lang="it-IT" sz="2800" b="1" dirty="0" smtClean="0">
                <a:latin typeface="+mn-lt"/>
              </a:rPr>
              <a:t> </a:t>
            </a:r>
            <a:r>
              <a:rPr lang="it-IT" sz="2800" b="1" dirty="0" err="1" smtClean="0">
                <a:latin typeface="+mn-lt"/>
              </a:rPr>
              <a:t>showing</a:t>
            </a:r>
            <a:r>
              <a:rPr lang="it-IT" sz="2800" b="1" dirty="0" smtClean="0">
                <a:latin typeface="+mn-lt"/>
              </a:rPr>
              <a:t> </a:t>
            </a:r>
            <a:r>
              <a:rPr lang="it-IT" sz="2800" b="1" dirty="0" err="1" smtClean="0">
                <a:latin typeface="+mn-lt"/>
              </a:rPr>
              <a:t>how</a:t>
            </a:r>
            <a:r>
              <a:rPr lang="it-IT" sz="2800" b="1" dirty="0" smtClean="0">
                <a:latin typeface="+mn-lt"/>
              </a:rPr>
              <a:t> the </a:t>
            </a:r>
            <a:r>
              <a:rPr lang="it-IT" sz="2800" b="1" dirty="0" err="1" smtClean="0">
                <a:latin typeface="+mn-lt"/>
              </a:rPr>
              <a:t>landscape</a:t>
            </a:r>
            <a:r>
              <a:rPr lang="it-IT" sz="2800" b="1" dirty="0" smtClean="0">
                <a:latin typeface="+mn-lt"/>
              </a:rPr>
              <a:t> </a:t>
            </a:r>
            <a:r>
              <a:rPr lang="it-IT" sz="2800" b="1" dirty="0" err="1" smtClean="0">
                <a:latin typeface="+mn-lt"/>
              </a:rPr>
              <a:t>approach</a:t>
            </a:r>
            <a:r>
              <a:rPr lang="it-IT" sz="2800" b="1" dirty="0" smtClean="0">
                <a:latin typeface="+mn-lt"/>
              </a:rPr>
              <a:t> </a:t>
            </a:r>
            <a:r>
              <a:rPr lang="it-IT" sz="2800" b="1" dirty="0" err="1" smtClean="0">
                <a:latin typeface="+mn-lt"/>
              </a:rPr>
              <a:t>could</a:t>
            </a:r>
            <a:r>
              <a:rPr lang="it-IT" sz="2800" b="1" dirty="0" smtClean="0">
                <a:latin typeface="+mn-lt"/>
              </a:rPr>
              <a:t> be </a:t>
            </a:r>
            <a:r>
              <a:rPr lang="it-IT" sz="2800" b="1" dirty="0" err="1" smtClean="0">
                <a:latin typeface="+mn-lt"/>
              </a:rPr>
              <a:t>used</a:t>
            </a:r>
            <a:r>
              <a:rPr lang="it-IT" sz="2800" b="1" dirty="0" smtClean="0">
                <a:latin typeface="+mn-lt"/>
              </a:rPr>
              <a:t> to </a:t>
            </a:r>
            <a:r>
              <a:rPr lang="it-IT" sz="2800" b="1" dirty="0" err="1" smtClean="0">
                <a:latin typeface="+mn-lt"/>
              </a:rPr>
              <a:t>improve</a:t>
            </a:r>
            <a:r>
              <a:rPr lang="it-IT" sz="2800" b="1" dirty="0" smtClean="0">
                <a:latin typeface="+mn-lt"/>
              </a:rPr>
              <a:t> the </a:t>
            </a:r>
            <a:r>
              <a:rPr lang="it-IT" sz="2800" b="1" dirty="0" err="1" smtClean="0">
                <a:latin typeface="+mn-lt"/>
              </a:rPr>
              <a:t>local</a:t>
            </a:r>
            <a:r>
              <a:rPr lang="it-IT" sz="2800" b="1" dirty="0" smtClean="0">
                <a:latin typeface="+mn-lt"/>
              </a:rPr>
              <a:t> </a:t>
            </a:r>
            <a:r>
              <a:rPr lang="it-IT" sz="2800" b="1" dirty="0" err="1" smtClean="0">
                <a:latin typeface="+mn-lt"/>
              </a:rPr>
              <a:t>development</a:t>
            </a:r>
            <a:r>
              <a:rPr lang="it-IT" sz="2800" b="1" dirty="0" smtClean="0">
                <a:latin typeface="+mn-lt"/>
              </a:rPr>
              <a:t>.</a:t>
            </a:r>
          </a:p>
          <a:p>
            <a:pPr algn="just">
              <a:lnSpc>
                <a:spcPct val="100000"/>
              </a:lnSpc>
            </a:pPr>
            <a:endParaRPr lang="it-IT" sz="2800" b="1" dirty="0" smtClean="0"/>
          </a:p>
          <a:p>
            <a:pPr algn="just">
              <a:lnSpc>
                <a:spcPct val="100000"/>
              </a:lnSpc>
            </a:pPr>
            <a:r>
              <a:rPr lang="it-IT" sz="2800" i="1" dirty="0" err="1" smtClean="0">
                <a:latin typeface="+mn-lt"/>
              </a:rPr>
              <a:t>Tips</a:t>
            </a:r>
            <a:r>
              <a:rPr lang="it-IT" sz="2800" i="1" dirty="0" smtClean="0">
                <a:latin typeface="+mn-lt"/>
              </a:rPr>
              <a:t>:</a:t>
            </a:r>
          </a:p>
          <a:p>
            <a:pPr marL="363538" indent="-363538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it-IT" sz="2800" i="1" dirty="0" err="1" smtClean="0"/>
              <a:t>Use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an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already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existing</a:t>
            </a:r>
            <a:r>
              <a:rPr lang="it-IT" sz="2800" i="1" dirty="0" smtClean="0"/>
              <a:t> project </a:t>
            </a:r>
            <a:r>
              <a:rPr lang="it-IT" sz="2800" i="1" dirty="0" err="1" smtClean="0"/>
              <a:t>as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starting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point</a:t>
            </a:r>
            <a:r>
              <a:rPr lang="it-IT" sz="2800" i="1" dirty="0" smtClean="0"/>
              <a:t> (</a:t>
            </a:r>
            <a:r>
              <a:rPr lang="it-IT" sz="2800" i="1" dirty="0" err="1" smtClean="0"/>
              <a:t>participants</a:t>
            </a:r>
            <a:r>
              <a:rPr lang="it-IT" sz="2800" i="1" dirty="0" smtClean="0"/>
              <a:t>’ </a:t>
            </a:r>
            <a:r>
              <a:rPr lang="it-IT" sz="2800" i="1" dirty="0" err="1" smtClean="0"/>
              <a:t>contribution</a:t>
            </a:r>
            <a:r>
              <a:rPr lang="it-IT" sz="2800" i="1" dirty="0" smtClean="0"/>
              <a:t>);</a:t>
            </a:r>
          </a:p>
          <a:p>
            <a:pPr marL="363538" indent="-363538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it-IT" sz="2800" i="1" dirty="0" smtClean="0"/>
              <a:t>Take </a:t>
            </a:r>
            <a:r>
              <a:rPr lang="it-IT" sz="2800" i="1" dirty="0" err="1" smtClean="0"/>
              <a:t>advantage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of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group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discussion</a:t>
            </a:r>
            <a:r>
              <a:rPr lang="it-IT" sz="2800" i="1" dirty="0" smtClean="0"/>
              <a:t> (</a:t>
            </a:r>
            <a:r>
              <a:rPr lang="it-IT" sz="2800" i="1" dirty="0" err="1" smtClean="0"/>
              <a:t>participants</a:t>
            </a:r>
            <a:r>
              <a:rPr lang="it-IT" sz="2800" i="1" dirty="0" smtClean="0"/>
              <a:t>’ </a:t>
            </a:r>
            <a:r>
              <a:rPr lang="it-IT" sz="2800" i="1" dirty="0" err="1" smtClean="0"/>
              <a:t>contribution</a:t>
            </a:r>
            <a:r>
              <a:rPr lang="it-IT" sz="2800" i="1" dirty="0" smtClean="0"/>
              <a:t>);</a:t>
            </a:r>
          </a:p>
          <a:p>
            <a:pPr marL="363538" indent="-363538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it-IT" sz="2800" i="1" dirty="0" smtClean="0">
                <a:latin typeface="+mn-lt"/>
              </a:rPr>
              <a:t>Exploit </a:t>
            </a:r>
            <a:r>
              <a:rPr lang="it-IT" sz="2800" i="1" dirty="0" err="1" smtClean="0">
                <a:latin typeface="+mn-lt"/>
              </a:rPr>
              <a:t>lessons</a:t>
            </a:r>
            <a:r>
              <a:rPr lang="it-IT" sz="2800" i="1" dirty="0" smtClean="0">
                <a:latin typeface="+mn-lt"/>
              </a:rPr>
              <a:t> </a:t>
            </a:r>
            <a:r>
              <a:rPr lang="it-IT" sz="2800" i="1" dirty="0" err="1" smtClean="0">
                <a:latin typeface="+mn-lt"/>
              </a:rPr>
              <a:t>learned</a:t>
            </a:r>
            <a:r>
              <a:rPr lang="it-IT" sz="2800" i="1" dirty="0" smtClean="0">
                <a:latin typeface="+mn-lt"/>
              </a:rPr>
              <a:t> </a:t>
            </a:r>
            <a:r>
              <a:rPr lang="it-IT" sz="2800" i="1" dirty="0" err="1" smtClean="0">
                <a:latin typeface="+mn-lt"/>
              </a:rPr>
              <a:t>from</a:t>
            </a:r>
            <a:r>
              <a:rPr lang="it-IT" sz="2800" i="1" dirty="0" smtClean="0">
                <a:latin typeface="+mn-lt"/>
              </a:rPr>
              <a:t> </a:t>
            </a:r>
            <a:r>
              <a:rPr lang="it-IT" sz="2800" i="1" dirty="0" err="1" smtClean="0">
                <a:latin typeface="+mn-lt"/>
              </a:rPr>
              <a:t>lectures</a:t>
            </a:r>
            <a:r>
              <a:rPr lang="it-IT" sz="2800" i="1" dirty="0" smtClean="0">
                <a:latin typeface="+mn-lt"/>
              </a:rPr>
              <a:t> &amp; </a:t>
            </a:r>
            <a:r>
              <a:rPr lang="it-IT" sz="2800" i="1" dirty="0" err="1" smtClean="0">
                <a:latin typeface="+mn-lt"/>
              </a:rPr>
              <a:t>field</a:t>
            </a:r>
            <a:r>
              <a:rPr lang="it-IT" sz="2800" i="1" dirty="0" smtClean="0">
                <a:latin typeface="+mn-lt"/>
              </a:rPr>
              <a:t> </a:t>
            </a:r>
            <a:r>
              <a:rPr lang="it-IT" sz="2800" i="1" dirty="0" err="1" smtClean="0">
                <a:latin typeface="+mn-lt"/>
              </a:rPr>
              <a:t>trips</a:t>
            </a:r>
            <a:r>
              <a:rPr lang="it-IT" sz="2800" i="1" dirty="0" smtClean="0">
                <a:latin typeface="+mn-lt"/>
              </a:rPr>
              <a:t> (</a:t>
            </a:r>
            <a:r>
              <a:rPr lang="it-IT" sz="2800" i="1" dirty="0" err="1" smtClean="0">
                <a:latin typeface="+mn-lt"/>
              </a:rPr>
              <a:t>lecturers</a:t>
            </a:r>
            <a:r>
              <a:rPr lang="it-IT" sz="2800" i="1" dirty="0" smtClean="0">
                <a:latin typeface="+mn-lt"/>
              </a:rPr>
              <a:t>’ </a:t>
            </a:r>
            <a:r>
              <a:rPr lang="it-IT" sz="2800" i="1" dirty="0" err="1" smtClean="0">
                <a:latin typeface="+mn-lt"/>
              </a:rPr>
              <a:t>contribution</a:t>
            </a:r>
            <a:r>
              <a:rPr lang="it-IT" sz="2800" i="1" dirty="0" smtClean="0">
                <a:latin typeface="+mn-lt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241341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Working</a:t>
            </a:r>
            <a:r>
              <a:rPr lang="it-IT" dirty="0" smtClean="0"/>
              <a:t> </a:t>
            </a:r>
            <a:r>
              <a:rPr lang="it-IT" dirty="0" err="1" smtClean="0"/>
              <a:t>groups</a:t>
            </a:r>
            <a:r>
              <a:rPr lang="it-IT" dirty="0" smtClean="0"/>
              <a:t> 2/2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37110" y="2089415"/>
            <a:ext cx="8616605" cy="35394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it-IT" sz="2800" b="1" dirty="0" smtClean="0">
                <a:latin typeface="+mn-lt"/>
              </a:rPr>
              <a:t>Task: </a:t>
            </a:r>
          </a:p>
          <a:p>
            <a:pPr algn="just">
              <a:lnSpc>
                <a:spcPct val="100000"/>
              </a:lnSpc>
            </a:pPr>
            <a:r>
              <a:rPr lang="it-IT" sz="2800" b="1" dirty="0" err="1" smtClean="0">
                <a:latin typeface="+mn-lt"/>
              </a:rPr>
              <a:t>Prepare</a:t>
            </a:r>
            <a:r>
              <a:rPr lang="it-IT" sz="2800" b="1" dirty="0" smtClean="0">
                <a:latin typeface="+mn-lt"/>
              </a:rPr>
              <a:t> a </a:t>
            </a:r>
            <a:r>
              <a:rPr lang="it-IT" sz="2800" b="1" dirty="0" err="1" smtClean="0">
                <a:latin typeface="+mn-lt"/>
              </a:rPr>
              <a:t>presentation</a:t>
            </a:r>
            <a:r>
              <a:rPr lang="it-IT" sz="2800" b="1" dirty="0" smtClean="0">
                <a:latin typeface="+mn-lt"/>
              </a:rPr>
              <a:t> </a:t>
            </a:r>
            <a:r>
              <a:rPr lang="it-IT" sz="2800" b="1" dirty="0" err="1" smtClean="0">
                <a:latin typeface="+mn-lt"/>
              </a:rPr>
              <a:t>showing</a:t>
            </a:r>
            <a:r>
              <a:rPr lang="it-IT" sz="2800" b="1" dirty="0" smtClean="0">
                <a:latin typeface="+mn-lt"/>
              </a:rPr>
              <a:t> </a:t>
            </a:r>
            <a:r>
              <a:rPr lang="it-IT" sz="2800" b="1" dirty="0" smtClean="0">
                <a:latin typeface="+mn-lt"/>
              </a:rPr>
              <a:t>4 </a:t>
            </a:r>
            <a:r>
              <a:rPr lang="it-IT" sz="2800" b="1" dirty="0" err="1" smtClean="0">
                <a:latin typeface="+mn-lt"/>
              </a:rPr>
              <a:t>iconic</a:t>
            </a:r>
            <a:r>
              <a:rPr lang="it-IT" sz="2800" b="1" dirty="0" smtClean="0">
                <a:latin typeface="+mn-lt"/>
              </a:rPr>
              <a:t> </a:t>
            </a:r>
            <a:r>
              <a:rPr lang="it-IT" sz="2800" b="1" dirty="0" err="1" smtClean="0">
                <a:latin typeface="+mn-lt"/>
              </a:rPr>
              <a:t>pictures</a:t>
            </a:r>
            <a:r>
              <a:rPr lang="it-IT" sz="2800" b="1" dirty="0" smtClean="0">
                <a:latin typeface="+mn-lt"/>
              </a:rPr>
              <a:t> of a country to show </a:t>
            </a:r>
            <a:r>
              <a:rPr lang="it-IT" sz="2800" b="1" dirty="0" err="1" smtClean="0">
                <a:latin typeface="+mn-lt"/>
              </a:rPr>
              <a:t>during</a:t>
            </a:r>
            <a:r>
              <a:rPr lang="it-IT" sz="2800" b="1" dirty="0" smtClean="0">
                <a:latin typeface="+mn-lt"/>
              </a:rPr>
              <a:t> the welcome </a:t>
            </a:r>
            <a:r>
              <a:rPr lang="it-IT" sz="2800" b="1" dirty="0" err="1" smtClean="0">
                <a:latin typeface="+mn-lt"/>
              </a:rPr>
              <a:t>ceremony</a:t>
            </a:r>
            <a:r>
              <a:rPr lang="it-IT" sz="2800" b="1" dirty="0" smtClean="0">
                <a:latin typeface="+mn-lt"/>
              </a:rPr>
              <a:t> </a:t>
            </a:r>
            <a:r>
              <a:rPr lang="it-IT" sz="2800" b="1" dirty="0" err="1" smtClean="0">
                <a:latin typeface="+mn-lt"/>
              </a:rPr>
              <a:t>at</a:t>
            </a:r>
            <a:r>
              <a:rPr lang="it-IT" sz="2800" b="1" dirty="0" smtClean="0">
                <a:latin typeface="+mn-lt"/>
              </a:rPr>
              <a:t> Gressoney la </a:t>
            </a:r>
            <a:r>
              <a:rPr lang="it-IT" sz="2800" b="1" dirty="0" err="1" smtClean="0">
                <a:latin typeface="+mn-lt"/>
              </a:rPr>
              <a:t>Trinitè</a:t>
            </a:r>
            <a:r>
              <a:rPr lang="it-IT" sz="2800" b="1" dirty="0" smtClean="0">
                <a:latin typeface="+mn-lt"/>
              </a:rPr>
              <a:t> (Aosta Valley)</a:t>
            </a:r>
            <a:endParaRPr lang="it-IT" sz="2800" b="1" dirty="0" smtClean="0">
              <a:latin typeface="+mn-lt"/>
            </a:endParaRPr>
          </a:p>
          <a:p>
            <a:pPr algn="just">
              <a:lnSpc>
                <a:spcPct val="100000"/>
              </a:lnSpc>
            </a:pPr>
            <a:endParaRPr lang="it-IT" sz="2800" b="1" dirty="0" smtClean="0"/>
          </a:p>
          <a:p>
            <a:pPr algn="just">
              <a:lnSpc>
                <a:spcPct val="100000"/>
              </a:lnSpc>
            </a:pPr>
            <a:r>
              <a:rPr lang="it-IT" sz="2800" i="1" dirty="0" err="1" smtClean="0">
                <a:latin typeface="+mn-lt"/>
              </a:rPr>
              <a:t>Tips</a:t>
            </a:r>
            <a:r>
              <a:rPr lang="it-IT" sz="2800" i="1" dirty="0" smtClean="0">
                <a:latin typeface="+mn-lt"/>
              </a:rPr>
              <a:t>:</a:t>
            </a:r>
          </a:p>
          <a:p>
            <a:pPr marL="363538" indent="-363538" algn="just">
              <a:lnSpc>
                <a:spcPct val="100000"/>
              </a:lnSpc>
              <a:buFont typeface="Arial" pitchFamily="34" charset="0"/>
              <a:buChar char="•"/>
            </a:pPr>
            <a:r>
              <a:rPr lang="it-IT" sz="2800" i="1" dirty="0" err="1" smtClean="0"/>
              <a:t>Each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group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should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select</a:t>
            </a:r>
            <a:r>
              <a:rPr lang="it-IT" sz="2800" i="1" dirty="0" smtClean="0"/>
              <a:t> a </a:t>
            </a:r>
            <a:r>
              <a:rPr lang="it-IT" sz="2800" i="1" dirty="0" err="1" smtClean="0"/>
              <a:t>representative</a:t>
            </a:r>
            <a:r>
              <a:rPr lang="it-IT" sz="2800" i="1" dirty="0" smtClean="0"/>
              <a:t> (and </a:t>
            </a:r>
            <a:r>
              <a:rPr lang="it-IT" sz="2800" i="1" dirty="0" err="1" smtClean="0"/>
              <a:t>its</a:t>
            </a:r>
            <a:r>
              <a:rPr lang="it-IT" sz="2800" i="1" dirty="0" smtClean="0"/>
              <a:t> </a:t>
            </a:r>
            <a:r>
              <a:rPr lang="it-IT" sz="2800" i="1" smtClean="0"/>
              <a:t>country)</a:t>
            </a:r>
            <a:endParaRPr lang="it-IT" sz="2800" i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8683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Group 1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628649" y="1524575"/>
            <a:ext cx="782314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 err="1"/>
              <a:t>Alejandra</a:t>
            </a:r>
            <a:r>
              <a:rPr lang="it-IT" sz="3600" dirty="0"/>
              <a:t> </a:t>
            </a:r>
            <a:r>
              <a:rPr lang="it-IT" sz="3600" dirty="0" err="1"/>
              <a:t>Huaman</a:t>
            </a:r>
            <a:endParaRPr lang="it-IT" sz="3600" dirty="0"/>
          </a:p>
          <a:p>
            <a:r>
              <a:rPr lang="it-IT" sz="3600" dirty="0" err="1"/>
              <a:t>Badri</a:t>
            </a:r>
            <a:r>
              <a:rPr lang="it-IT" sz="3600" dirty="0"/>
              <a:t> </a:t>
            </a:r>
            <a:r>
              <a:rPr lang="it-IT" sz="3600" dirty="0" err="1"/>
              <a:t>Baral</a:t>
            </a:r>
            <a:endParaRPr lang="it-IT" sz="3600" dirty="0"/>
          </a:p>
          <a:p>
            <a:r>
              <a:rPr lang="it-IT" sz="3600" dirty="0" err="1"/>
              <a:t>Ghanshyam</a:t>
            </a:r>
            <a:r>
              <a:rPr lang="it-IT" sz="3600" dirty="0"/>
              <a:t> Pande</a:t>
            </a:r>
          </a:p>
          <a:p>
            <a:r>
              <a:rPr lang="it-IT" sz="3600" dirty="0" err="1"/>
              <a:t>Mabari</a:t>
            </a:r>
            <a:r>
              <a:rPr lang="it-IT" sz="3600" dirty="0"/>
              <a:t> </a:t>
            </a:r>
            <a:r>
              <a:rPr lang="it-IT" sz="3600" dirty="0" err="1"/>
              <a:t>Lebamang</a:t>
            </a:r>
            <a:endParaRPr lang="it-IT" sz="3600" dirty="0"/>
          </a:p>
          <a:p>
            <a:r>
              <a:rPr lang="it-IT" sz="3600" dirty="0"/>
              <a:t>Myriam Yumi </a:t>
            </a:r>
            <a:r>
              <a:rPr lang="it-IT" sz="3600" dirty="0" err="1"/>
              <a:t>Matsuno</a:t>
            </a:r>
            <a:r>
              <a:rPr lang="it-IT" sz="3600" dirty="0"/>
              <a:t> Remigio </a:t>
            </a:r>
          </a:p>
          <a:p>
            <a:r>
              <a:rPr lang="it-IT" sz="3600" dirty="0" err="1" smtClean="0"/>
              <a:t>Sonam</a:t>
            </a:r>
            <a:r>
              <a:rPr lang="it-IT" sz="3600" dirty="0" smtClean="0"/>
              <a:t> </a:t>
            </a:r>
            <a:r>
              <a:rPr lang="it-IT" sz="3600" dirty="0" err="1"/>
              <a:t>Tashi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241341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Group 2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628650" y="130238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3600" dirty="0" err="1"/>
              <a:t>Alexey</a:t>
            </a:r>
            <a:r>
              <a:rPr lang="it-IT" sz="3600" dirty="0"/>
              <a:t> </a:t>
            </a:r>
            <a:r>
              <a:rPr lang="it-IT" sz="3600" dirty="0" err="1"/>
              <a:t>Kim</a:t>
            </a:r>
            <a:endParaRPr lang="it-IT" sz="3600" dirty="0"/>
          </a:p>
          <a:p>
            <a:r>
              <a:rPr lang="it-IT" sz="3600" dirty="0" err="1"/>
              <a:t>Chkirni</a:t>
            </a:r>
            <a:r>
              <a:rPr lang="it-IT" sz="3600" dirty="0"/>
              <a:t> </a:t>
            </a:r>
            <a:r>
              <a:rPr lang="it-IT" sz="3600" dirty="0" err="1"/>
              <a:t>Malika</a:t>
            </a:r>
            <a:endParaRPr lang="it-IT" sz="3600" dirty="0"/>
          </a:p>
          <a:p>
            <a:r>
              <a:rPr lang="it-IT" sz="3600" dirty="0"/>
              <a:t>Gilbert </a:t>
            </a:r>
            <a:r>
              <a:rPr lang="it-IT" sz="3600" dirty="0" err="1"/>
              <a:t>Muvunankiko</a:t>
            </a:r>
            <a:endParaRPr lang="it-IT" sz="3600" dirty="0"/>
          </a:p>
          <a:p>
            <a:r>
              <a:rPr lang="it-IT" sz="3600" dirty="0"/>
              <a:t>Maher </a:t>
            </a:r>
            <a:r>
              <a:rPr lang="it-IT" sz="3600" dirty="0" err="1"/>
              <a:t>Melaouhia</a:t>
            </a:r>
            <a:endParaRPr lang="it-IT" sz="3600" dirty="0"/>
          </a:p>
          <a:p>
            <a:r>
              <a:rPr lang="it-IT" sz="3600" dirty="0"/>
              <a:t>Nicholas </a:t>
            </a:r>
            <a:r>
              <a:rPr lang="it-IT" sz="3600" dirty="0" err="1"/>
              <a:t>Ngece</a:t>
            </a:r>
            <a:endParaRPr lang="it-IT" sz="3600" dirty="0"/>
          </a:p>
          <a:p>
            <a:r>
              <a:rPr lang="it-IT" sz="3600" dirty="0" err="1"/>
              <a:t>Rusudan</a:t>
            </a:r>
            <a:r>
              <a:rPr lang="it-IT" sz="3600" dirty="0"/>
              <a:t>-Tata </a:t>
            </a:r>
            <a:r>
              <a:rPr lang="it-IT" sz="3600" dirty="0" err="1"/>
              <a:t>Chochua</a:t>
            </a:r>
            <a:endParaRPr lang="it-IT" sz="3600" dirty="0"/>
          </a:p>
          <a:p>
            <a:r>
              <a:rPr lang="it-IT" sz="3600" dirty="0" err="1"/>
              <a:t>Wu</a:t>
            </a:r>
            <a:r>
              <a:rPr lang="it-IT" sz="3600" dirty="0"/>
              <a:t> </a:t>
            </a:r>
            <a:r>
              <a:rPr lang="it-IT" sz="3600" dirty="0" err="1"/>
              <a:t>Xuemei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1135304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Group 3</a:t>
            </a:r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628650" y="1345113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3600" dirty="0" err="1"/>
              <a:t>Anara</a:t>
            </a:r>
            <a:r>
              <a:rPr lang="it-IT" sz="3600" dirty="0"/>
              <a:t> </a:t>
            </a:r>
            <a:r>
              <a:rPr lang="it-IT" sz="3600" dirty="0" err="1"/>
              <a:t>Alymkulova</a:t>
            </a:r>
            <a:endParaRPr lang="it-IT" sz="3600" dirty="0"/>
          </a:p>
          <a:p>
            <a:r>
              <a:rPr lang="it-IT" sz="3600" dirty="0" err="1"/>
              <a:t>Dang</a:t>
            </a:r>
            <a:r>
              <a:rPr lang="it-IT" sz="3600" dirty="0"/>
              <a:t> </a:t>
            </a:r>
            <a:r>
              <a:rPr lang="it-IT" sz="3600" dirty="0" err="1"/>
              <a:t>Xuan</a:t>
            </a:r>
            <a:r>
              <a:rPr lang="it-IT" sz="3600" dirty="0"/>
              <a:t> </a:t>
            </a:r>
            <a:r>
              <a:rPr lang="it-IT" sz="3600" dirty="0" err="1"/>
              <a:t>Truong</a:t>
            </a:r>
            <a:endParaRPr lang="it-IT" sz="3600" dirty="0"/>
          </a:p>
          <a:p>
            <a:r>
              <a:rPr lang="it-IT" sz="3600" dirty="0" err="1"/>
              <a:t>Goytom</a:t>
            </a:r>
            <a:r>
              <a:rPr lang="it-IT" sz="3600" dirty="0"/>
              <a:t> </a:t>
            </a:r>
            <a:r>
              <a:rPr lang="it-IT" sz="3600" dirty="0" err="1"/>
              <a:t>Berhe</a:t>
            </a:r>
            <a:r>
              <a:rPr lang="it-IT" sz="3600" dirty="0"/>
              <a:t> </a:t>
            </a:r>
            <a:r>
              <a:rPr lang="it-IT" sz="3600" dirty="0" err="1" smtClean="0"/>
              <a:t>Hadera</a:t>
            </a:r>
            <a:endParaRPr lang="it-IT" sz="3600" dirty="0"/>
          </a:p>
          <a:p>
            <a:r>
              <a:rPr lang="it-IT" sz="3600" dirty="0"/>
              <a:t>Marilyn Calvo </a:t>
            </a:r>
            <a:r>
              <a:rPr lang="it-IT" sz="3600" dirty="0" err="1"/>
              <a:t>Méndez</a:t>
            </a:r>
            <a:endParaRPr lang="it-IT" sz="3600" dirty="0"/>
          </a:p>
          <a:p>
            <a:r>
              <a:rPr lang="it-IT" sz="3600" dirty="0" err="1"/>
              <a:t>Nirajan</a:t>
            </a:r>
            <a:r>
              <a:rPr lang="it-IT" sz="3600" dirty="0"/>
              <a:t> </a:t>
            </a:r>
            <a:r>
              <a:rPr lang="it-IT" sz="3600" dirty="0" err="1"/>
              <a:t>Bhattarai</a:t>
            </a:r>
            <a:endParaRPr lang="it-IT" sz="3600" dirty="0"/>
          </a:p>
          <a:p>
            <a:r>
              <a:rPr lang="it-IT" sz="3600" dirty="0" smtClean="0"/>
              <a:t>Zahra </a:t>
            </a:r>
            <a:r>
              <a:rPr lang="it-IT" sz="3600" dirty="0" err="1"/>
              <a:t>Najarzadeh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570628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Group 4</a:t>
            </a:r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628650" y="1457973"/>
            <a:ext cx="57892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 err="1"/>
              <a:t>Eak</a:t>
            </a:r>
            <a:r>
              <a:rPr lang="it-IT" sz="3600" dirty="0"/>
              <a:t> </a:t>
            </a:r>
            <a:r>
              <a:rPr lang="it-IT" sz="3600" dirty="0" err="1"/>
              <a:t>Narayan</a:t>
            </a:r>
            <a:r>
              <a:rPr lang="it-IT" sz="3600" dirty="0"/>
              <a:t> </a:t>
            </a:r>
            <a:r>
              <a:rPr lang="it-IT" sz="3600" dirty="0" err="1"/>
              <a:t>Dhakal</a:t>
            </a:r>
            <a:endParaRPr lang="it-IT" sz="3600" dirty="0"/>
          </a:p>
          <a:p>
            <a:r>
              <a:rPr lang="it-IT" sz="3600" dirty="0"/>
              <a:t>Haider </a:t>
            </a:r>
            <a:r>
              <a:rPr lang="it-IT" sz="3600" dirty="0" err="1"/>
              <a:t>Lamya</a:t>
            </a:r>
            <a:endParaRPr lang="it-IT" sz="3600" dirty="0"/>
          </a:p>
          <a:p>
            <a:r>
              <a:rPr lang="it-IT" sz="3600" dirty="0"/>
              <a:t>Martine Francis </a:t>
            </a:r>
            <a:r>
              <a:rPr lang="it-IT" sz="3600" dirty="0" err="1"/>
              <a:t>Btaich</a:t>
            </a:r>
            <a:r>
              <a:rPr lang="it-IT" sz="3600" dirty="0"/>
              <a:t> </a:t>
            </a:r>
          </a:p>
          <a:p>
            <a:r>
              <a:rPr lang="it-IT" sz="3600" dirty="0"/>
              <a:t>Oscar Ivan </a:t>
            </a:r>
            <a:r>
              <a:rPr lang="it-IT" sz="3600" dirty="0" err="1"/>
              <a:t>Galvis</a:t>
            </a:r>
            <a:r>
              <a:rPr lang="it-IT" sz="3600" dirty="0"/>
              <a:t> Mora</a:t>
            </a:r>
          </a:p>
          <a:p>
            <a:r>
              <a:rPr lang="it-IT" sz="3600" dirty="0" err="1"/>
              <a:t>Sebastián</a:t>
            </a:r>
            <a:r>
              <a:rPr lang="it-IT" sz="3600" dirty="0"/>
              <a:t> </a:t>
            </a:r>
            <a:r>
              <a:rPr lang="it-IT" sz="3600" dirty="0" err="1"/>
              <a:t>Seisdedos</a:t>
            </a:r>
            <a:r>
              <a:rPr lang="it-IT" sz="3600" dirty="0"/>
              <a:t> </a:t>
            </a:r>
            <a:r>
              <a:rPr lang="it-IT" sz="3600" dirty="0" err="1"/>
              <a:t>Morales</a:t>
            </a:r>
            <a:endParaRPr lang="it-IT" sz="3600" dirty="0"/>
          </a:p>
          <a:p>
            <a:r>
              <a:rPr lang="it-IT" sz="3600" dirty="0" err="1"/>
              <a:t>Zhyldyz</a:t>
            </a:r>
            <a:r>
              <a:rPr lang="it-IT" sz="3600" dirty="0"/>
              <a:t> </a:t>
            </a:r>
            <a:r>
              <a:rPr lang="it-IT" sz="3600" dirty="0" err="1"/>
              <a:t>Shigaeva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4164843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Group 5</a:t>
            </a:r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628650" y="126820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3600" dirty="0" err="1"/>
              <a:t>Apurva</a:t>
            </a:r>
            <a:r>
              <a:rPr lang="it-IT" sz="3600" dirty="0"/>
              <a:t> Rai</a:t>
            </a:r>
          </a:p>
          <a:p>
            <a:r>
              <a:rPr lang="it-IT" sz="3600" dirty="0"/>
              <a:t>Gabriel </a:t>
            </a:r>
            <a:r>
              <a:rPr lang="it-IT" sz="3600" dirty="0" err="1"/>
              <a:t>Tripura</a:t>
            </a:r>
            <a:endParaRPr lang="it-IT" sz="3600" dirty="0"/>
          </a:p>
          <a:p>
            <a:r>
              <a:rPr lang="it-IT" sz="3600" dirty="0" err="1"/>
              <a:t>Hung</a:t>
            </a:r>
            <a:r>
              <a:rPr lang="it-IT" sz="3600" dirty="0"/>
              <a:t> Ling</a:t>
            </a:r>
          </a:p>
          <a:p>
            <a:r>
              <a:rPr lang="it-IT" sz="3600" dirty="0" err="1"/>
              <a:t>Mirlan</a:t>
            </a:r>
            <a:r>
              <a:rPr lang="it-IT" sz="3600" dirty="0"/>
              <a:t> </a:t>
            </a:r>
            <a:r>
              <a:rPr lang="it-IT" sz="3600" dirty="0" err="1"/>
              <a:t>Joldoshbaev</a:t>
            </a:r>
            <a:endParaRPr lang="it-IT" sz="3600" dirty="0"/>
          </a:p>
          <a:p>
            <a:r>
              <a:rPr lang="it-IT" sz="3600" dirty="0" smtClean="0"/>
              <a:t>Fabio Parisi</a:t>
            </a:r>
            <a:endParaRPr lang="it-IT" sz="3600" dirty="0"/>
          </a:p>
          <a:p>
            <a:r>
              <a:rPr lang="it-IT" sz="3600" dirty="0" smtClean="0"/>
              <a:t>Angela </a:t>
            </a:r>
            <a:r>
              <a:rPr lang="it-IT" sz="3600" dirty="0"/>
              <a:t>Mendoza </a:t>
            </a:r>
            <a:r>
              <a:rPr lang="it-IT" sz="3600" dirty="0" err="1"/>
              <a:t>Ato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83560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Daily</a:t>
            </a:r>
            <a:r>
              <a:rPr lang="it-IT" dirty="0" smtClean="0"/>
              <a:t> agenda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02465" y="1319907"/>
            <a:ext cx="8088392" cy="310854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800" b="1" dirty="0" smtClean="0">
                <a:latin typeface="+mn-lt"/>
              </a:rPr>
              <a:t>9:00 -  13:00 </a:t>
            </a:r>
            <a:r>
              <a:rPr lang="it-IT" sz="2800" b="1" dirty="0" err="1" smtClean="0">
                <a:latin typeface="+mn-lt"/>
              </a:rPr>
              <a:t>Lectures</a:t>
            </a:r>
            <a:r>
              <a:rPr lang="it-IT" sz="2800" b="1" dirty="0" smtClean="0">
                <a:latin typeface="+mn-lt"/>
              </a:rPr>
              <a:t> (coffee break </a:t>
            </a:r>
            <a:r>
              <a:rPr lang="it-IT" sz="2800" b="1" dirty="0" err="1" smtClean="0">
                <a:latin typeface="+mn-lt"/>
              </a:rPr>
              <a:t>included</a:t>
            </a:r>
            <a:r>
              <a:rPr lang="it-IT" sz="2800" b="1" dirty="0" smtClean="0">
                <a:latin typeface="+mn-lt"/>
              </a:rPr>
              <a:t>!!!)</a:t>
            </a:r>
          </a:p>
          <a:p>
            <a:pPr algn="just">
              <a:lnSpc>
                <a:spcPct val="150000"/>
              </a:lnSpc>
            </a:pPr>
            <a:r>
              <a:rPr lang="it-IT" sz="2800" b="1" dirty="0" smtClean="0"/>
              <a:t>13:00  -  14:00 Lunch</a:t>
            </a:r>
          </a:p>
          <a:p>
            <a:pPr algn="just">
              <a:lnSpc>
                <a:spcPct val="150000"/>
              </a:lnSpc>
            </a:pPr>
            <a:r>
              <a:rPr lang="it-IT" sz="2800" b="1" dirty="0" smtClean="0">
                <a:latin typeface="+mn-lt"/>
              </a:rPr>
              <a:t>14:00 – 17:00 </a:t>
            </a:r>
            <a:r>
              <a:rPr lang="it-IT" sz="2800" b="1" dirty="0" err="1" smtClean="0">
                <a:latin typeface="+mn-lt"/>
              </a:rPr>
              <a:t>Lectures</a:t>
            </a:r>
            <a:r>
              <a:rPr lang="it-IT" sz="2800" b="1" dirty="0" smtClean="0"/>
              <a:t> (coffee break </a:t>
            </a:r>
            <a:r>
              <a:rPr lang="it-IT" sz="2800" b="1" dirty="0" err="1" smtClean="0"/>
              <a:t>included</a:t>
            </a:r>
            <a:r>
              <a:rPr lang="it-IT" sz="2800" b="1" dirty="0" smtClean="0"/>
              <a:t>!!!)</a:t>
            </a:r>
            <a:endParaRPr lang="it-IT" sz="2800" b="1" dirty="0" smtClean="0"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it-IT" sz="2800" b="1" dirty="0" smtClean="0"/>
              <a:t>17:00 – 19:00 </a:t>
            </a:r>
            <a:r>
              <a:rPr lang="it-IT" sz="2800" b="1" dirty="0" err="1" smtClean="0"/>
              <a:t>Working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Groups</a:t>
            </a:r>
            <a:endParaRPr lang="it-IT" sz="2800" b="1" dirty="0" smtClean="0">
              <a:latin typeface="+mn-lt"/>
            </a:endParaRPr>
          </a:p>
          <a:p>
            <a:pPr algn="ctr">
              <a:lnSpc>
                <a:spcPct val="100000"/>
              </a:lnSpc>
            </a:pPr>
            <a:endParaRPr lang="it-IT" sz="2800" b="1" dirty="0" smtClean="0"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585548"/>
            <a:ext cx="9143999" cy="255454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3200" b="1" dirty="0" smtClean="0">
                <a:latin typeface="+mn-lt"/>
              </a:rPr>
              <a:t>Personal </a:t>
            </a:r>
            <a:r>
              <a:rPr lang="it-IT" sz="3200" b="1" dirty="0" err="1" smtClean="0">
                <a:latin typeface="+mn-lt"/>
              </a:rPr>
              <a:t>presentation</a:t>
            </a:r>
            <a:endParaRPr lang="it-IT" sz="3200" b="1" dirty="0" smtClean="0">
              <a:latin typeface="+mn-lt"/>
            </a:endParaRPr>
          </a:p>
          <a:p>
            <a:pPr algn="ctr">
              <a:lnSpc>
                <a:spcPct val="100000"/>
              </a:lnSpc>
            </a:pPr>
            <a:endParaRPr lang="it-IT" sz="2000" dirty="0" smtClean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it-IT" sz="2400" b="1" dirty="0" smtClean="0">
                <a:latin typeface="+mn-lt"/>
              </a:rPr>
              <a:t>Danilo Godone, </a:t>
            </a:r>
            <a:r>
              <a:rPr lang="it-IT" sz="2400" b="1" dirty="0" err="1" smtClean="0">
                <a:latin typeface="+mn-lt"/>
              </a:rPr>
              <a:t>PhD</a:t>
            </a:r>
            <a:endParaRPr lang="it-IT" sz="2000" b="1" dirty="0" smtClean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it-IT" sz="20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National </a:t>
            </a:r>
            <a:r>
              <a:rPr lang="it-IT" sz="2000" b="1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Research</a:t>
            </a:r>
            <a:r>
              <a:rPr lang="it-IT" sz="20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it-IT" sz="2000" b="1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Council</a:t>
            </a:r>
            <a:r>
              <a:rPr lang="it-IT" sz="20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 CNR-IRPI</a:t>
            </a:r>
            <a:r>
              <a:rPr lang="it-IT" sz="20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it-IT" sz="20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it-IT" sz="1800" i="1" dirty="0" err="1">
                <a:solidFill>
                  <a:srgbClr val="000000"/>
                </a:solidFill>
                <a:latin typeface="Arial" panose="020B0604020202020204" pitchFamily="34" charset="0"/>
              </a:rPr>
              <a:t>Research</a:t>
            </a:r>
            <a:r>
              <a:rPr lang="it-IT" sz="1800" i="1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it-IT" sz="1800" i="1" dirty="0" err="1">
                <a:solidFill>
                  <a:srgbClr val="000000"/>
                </a:solidFill>
                <a:latin typeface="Arial" panose="020B0604020202020204" pitchFamily="34" charset="0"/>
              </a:rPr>
              <a:t>Institute</a:t>
            </a:r>
            <a:r>
              <a:rPr lang="it-IT" sz="1800" i="1" dirty="0">
                <a:solidFill>
                  <a:srgbClr val="000000"/>
                </a:solidFill>
                <a:latin typeface="Arial" panose="020B0604020202020204" pitchFamily="34" charset="0"/>
              </a:rPr>
              <a:t> for </a:t>
            </a:r>
            <a:r>
              <a:rPr lang="it-IT" sz="1800" i="1" dirty="0" err="1">
                <a:solidFill>
                  <a:srgbClr val="000000"/>
                </a:solidFill>
                <a:latin typeface="Arial" panose="020B0604020202020204" pitchFamily="34" charset="0"/>
              </a:rPr>
              <a:t>Hydrogeological</a:t>
            </a:r>
            <a:r>
              <a:rPr lang="it-IT" sz="1800" i="1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it-IT" sz="1800" i="1" dirty="0" err="1">
                <a:solidFill>
                  <a:srgbClr val="000000"/>
                </a:solidFill>
                <a:latin typeface="Arial" panose="020B0604020202020204" pitchFamily="34" charset="0"/>
              </a:rPr>
              <a:t>Prevention</a:t>
            </a:r>
            <a:r>
              <a:rPr lang="it-IT" sz="1800" i="1" dirty="0">
                <a:solidFill>
                  <a:srgbClr val="000000"/>
                </a:solidFill>
                <a:latin typeface="Arial" panose="020B0604020202020204" pitchFamily="34" charset="0"/>
              </a:rPr>
              <a:t> and </a:t>
            </a:r>
            <a:r>
              <a:rPr lang="it-IT" sz="1800" i="1" dirty="0" err="1">
                <a:solidFill>
                  <a:srgbClr val="000000"/>
                </a:solidFill>
                <a:latin typeface="Arial" panose="020B0604020202020204" pitchFamily="34" charset="0"/>
              </a:rPr>
              <a:t>Protection</a:t>
            </a:r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b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it-IT" sz="2000" b="1" dirty="0" err="1">
                <a:solidFill>
                  <a:srgbClr val="222222"/>
                </a:solidFill>
                <a:latin typeface="Arial" panose="020B0604020202020204" pitchFamily="34" charset="0"/>
              </a:rPr>
              <a:t>Geohazard</a:t>
            </a:r>
            <a:r>
              <a:rPr lang="it-IT" sz="2000" b="1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it-IT" sz="2000" b="1" dirty="0" err="1">
                <a:solidFill>
                  <a:srgbClr val="222222"/>
                </a:solidFill>
                <a:latin typeface="Arial" panose="020B0604020202020204" pitchFamily="34" charset="0"/>
              </a:rPr>
              <a:t>Monitoring</a:t>
            </a:r>
            <a:r>
              <a:rPr lang="it-IT" sz="2000" b="1" dirty="0">
                <a:solidFill>
                  <a:srgbClr val="222222"/>
                </a:solidFill>
                <a:latin typeface="Arial" panose="020B0604020202020204" pitchFamily="34" charset="0"/>
              </a:rPr>
              <a:t> Group</a:t>
            </a:r>
            <a:endParaRPr lang="it-IT" sz="2000" dirty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it-IT" sz="2000" dirty="0" smtClean="0">
                <a:latin typeface="+mn-lt"/>
              </a:rPr>
              <a:t>danilo.godone@irpi.cnr.it</a:t>
            </a:r>
            <a:endParaRPr lang="it-IT" sz="2800" dirty="0">
              <a:latin typeface="+mn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" y="5529976"/>
            <a:ext cx="91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 </a:t>
            </a:r>
            <a:r>
              <a:rPr lang="it-IT" sz="2400" b="1" dirty="0"/>
              <a:t>IPROMO</a:t>
            </a:r>
            <a:r>
              <a:rPr lang="it-IT" b="1" dirty="0"/>
              <a:t> </a:t>
            </a:r>
            <a:endParaRPr lang="it-IT" dirty="0"/>
          </a:p>
          <a:p>
            <a:pPr algn="ctr"/>
            <a:r>
              <a:rPr lang="en-US" b="1" dirty="0" smtClean="0"/>
              <a:t> </a:t>
            </a:r>
            <a:r>
              <a:rPr lang="en-US" b="1" i="1" dirty="0"/>
              <a:t>Landscape approach for enhancing mountain </a:t>
            </a:r>
            <a:r>
              <a:rPr lang="en-US" b="1" i="1" dirty="0" smtClean="0"/>
              <a:t>resilience</a:t>
            </a:r>
          </a:p>
          <a:p>
            <a:pPr algn="ctr"/>
            <a:r>
              <a:rPr lang="en-US" b="1" dirty="0" err="1" smtClean="0"/>
              <a:t>Pieve</a:t>
            </a:r>
            <a:r>
              <a:rPr lang="en-US" b="1" dirty="0" smtClean="0"/>
              <a:t> </a:t>
            </a:r>
            <a:r>
              <a:rPr lang="en-US" b="1" dirty="0" err="1"/>
              <a:t>Tesino</a:t>
            </a:r>
            <a:r>
              <a:rPr lang="en-US" b="1" dirty="0"/>
              <a:t> </a:t>
            </a:r>
            <a:r>
              <a:rPr lang="en-US" b="1" dirty="0" smtClean="0"/>
              <a:t>/ Ormea 02-18 July 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700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 smtClean="0">
                <a:latin typeface="+mn-lt"/>
              </a:rPr>
              <a:t>Education</a:t>
            </a:r>
            <a:endParaRPr lang="it-IT" sz="2800" b="1" dirty="0">
              <a:latin typeface="+mn-lt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685798" y="528358"/>
            <a:ext cx="7829552" cy="2663729"/>
          </a:xfrm>
        </p:spPr>
        <p:txBody>
          <a:bodyPr/>
          <a:lstStyle/>
          <a:p>
            <a:pPr algn="just"/>
            <a:r>
              <a:rPr lang="it-IT" dirty="0" err="1" smtClean="0"/>
              <a:t>PhD</a:t>
            </a:r>
            <a:r>
              <a:rPr lang="it-IT" dirty="0" smtClean="0"/>
              <a:t> in </a:t>
            </a:r>
            <a:r>
              <a:rPr lang="it-IT" dirty="0" err="1" smtClean="0"/>
              <a:t>Forestry</a:t>
            </a:r>
            <a:r>
              <a:rPr lang="it-IT" dirty="0" smtClean="0"/>
              <a:t> – </a:t>
            </a:r>
            <a:r>
              <a:rPr lang="it-IT" sz="2400" dirty="0"/>
              <a:t>«</a:t>
            </a:r>
            <a:r>
              <a:rPr lang="en-US" sz="2400" dirty="0"/>
              <a:t>Cryosphere Dynamics Monitoring by Innovative </a:t>
            </a:r>
            <a:r>
              <a:rPr lang="en-US" sz="2400" dirty="0" err="1"/>
              <a:t>Geomatic</a:t>
            </a:r>
            <a:r>
              <a:rPr lang="en-US" sz="2400" dirty="0"/>
              <a:t> Methodologies</a:t>
            </a:r>
            <a:r>
              <a:rPr lang="it-IT" sz="2400" dirty="0"/>
              <a:t>»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685798" y="4295713"/>
            <a:ext cx="7829552" cy="2456734"/>
          </a:xfrm>
        </p:spPr>
        <p:txBody>
          <a:bodyPr/>
          <a:lstStyle/>
          <a:p>
            <a:pPr algn="just" defTabSz="896938"/>
            <a:r>
              <a:rPr lang="it-IT" dirty="0" err="1" smtClean="0"/>
              <a:t>PostDoc</a:t>
            </a:r>
            <a:r>
              <a:rPr lang="it-IT" dirty="0" smtClean="0"/>
              <a:t> @ CNR-IRPI</a:t>
            </a:r>
          </a:p>
          <a:p>
            <a:pPr lvl="1" algn="just" defTabSz="896938">
              <a:buFont typeface="Courier New" panose="02070309020205020404" pitchFamily="49" charset="0"/>
              <a:buChar char="o"/>
            </a:pPr>
            <a:r>
              <a:rPr lang="it-IT" dirty="0" err="1" smtClean="0"/>
              <a:t>Ice</a:t>
            </a:r>
            <a:r>
              <a:rPr lang="it-IT" dirty="0" smtClean="0"/>
              <a:t> cave </a:t>
            </a:r>
            <a:r>
              <a:rPr lang="it-IT" dirty="0" err="1" smtClean="0"/>
              <a:t>monitoring</a:t>
            </a:r>
            <a:r>
              <a:rPr lang="it-IT" dirty="0" smtClean="0"/>
              <a:t>;</a:t>
            </a:r>
          </a:p>
          <a:p>
            <a:pPr lvl="1" algn="just" defTabSz="896938">
              <a:buFont typeface="Courier New" panose="02070309020205020404" pitchFamily="49" charset="0"/>
              <a:buChar char="o"/>
            </a:pPr>
            <a:r>
              <a:rPr lang="it-IT" dirty="0" err="1" smtClean="0"/>
              <a:t>Landslide</a:t>
            </a:r>
            <a:r>
              <a:rPr lang="it-IT" dirty="0" smtClean="0"/>
              <a:t> </a:t>
            </a:r>
            <a:r>
              <a:rPr lang="it-IT" dirty="0" err="1" smtClean="0"/>
              <a:t>monitoring</a:t>
            </a:r>
            <a:r>
              <a:rPr lang="it-IT" dirty="0" smtClean="0"/>
              <a:t> by </a:t>
            </a:r>
            <a:r>
              <a:rPr lang="it-IT" dirty="0" err="1" smtClean="0"/>
              <a:t>robotized</a:t>
            </a:r>
            <a:r>
              <a:rPr lang="it-IT" dirty="0" smtClean="0"/>
              <a:t> </a:t>
            </a:r>
            <a:r>
              <a:rPr lang="it-IT" dirty="0" err="1" smtClean="0"/>
              <a:t>systems</a:t>
            </a:r>
            <a:r>
              <a:rPr lang="it-IT" dirty="0" smtClean="0"/>
              <a:t>;</a:t>
            </a:r>
          </a:p>
          <a:p>
            <a:pPr lvl="1" algn="just" defTabSz="896938">
              <a:buFont typeface="Courier New" panose="02070309020205020404" pitchFamily="49" charset="0"/>
              <a:buChar char="o"/>
            </a:pPr>
            <a:r>
              <a:rPr lang="it-IT" dirty="0" smtClean="0"/>
              <a:t>Land </a:t>
            </a:r>
            <a:r>
              <a:rPr lang="it-IT" dirty="0" err="1" smtClean="0"/>
              <a:t>monitoring</a:t>
            </a:r>
            <a:r>
              <a:rPr lang="it-IT" dirty="0" smtClean="0"/>
              <a:t> by </a:t>
            </a:r>
            <a:r>
              <a:rPr lang="it-IT" dirty="0" err="1" smtClean="0"/>
              <a:t>geomatic</a:t>
            </a:r>
            <a:r>
              <a:rPr lang="it-IT" dirty="0" smtClean="0"/>
              <a:t> </a:t>
            </a:r>
            <a:r>
              <a:rPr lang="it-IT" dirty="0" err="1" smtClean="0"/>
              <a:t>techniques</a:t>
            </a:r>
            <a:r>
              <a:rPr lang="it-IT" dirty="0" smtClean="0"/>
              <a:t> (GPS, </a:t>
            </a:r>
            <a:r>
              <a:rPr lang="it-IT" dirty="0" err="1" smtClean="0"/>
              <a:t>LiDAR</a:t>
            </a:r>
            <a:r>
              <a:rPr lang="it-IT" dirty="0" smtClean="0"/>
              <a:t>, </a:t>
            </a:r>
            <a:r>
              <a:rPr lang="it-IT" dirty="0" err="1" smtClean="0"/>
              <a:t>UAVs</a:t>
            </a:r>
            <a:r>
              <a:rPr lang="it-IT" dirty="0" smtClean="0"/>
              <a:t>);</a:t>
            </a:r>
          </a:p>
          <a:p>
            <a:pPr lvl="1" algn="just" defTabSz="896938">
              <a:buFont typeface="Courier New" panose="02070309020205020404" pitchFamily="49" charset="0"/>
              <a:buChar char="o"/>
            </a:pPr>
            <a:r>
              <a:rPr lang="it-IT" dirty="0" smtClean="0"/>
              <a:t>IPROMO!!!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-2" y="3563711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>
                <a:latin typeface="+mn-lt"/>
              </a:rPr>
              <a:t>Employment</a:t>
            </a:r>
            <a:r>
              <a:rPr lang="it-IT" sz="2800" b="1" dirty="0">
                <a:latin typeface="+mn-lt"/>
              </a:rPr>
              <a:t> and </a:t>
            </a:r>
            <a:r>
              <a:rPr lang="it-IT" sz="2800" b="1" dirty="0" err="1">
                <a:latin typeface="+mn-lt"/>
              </a:rPr>
              <a:t>main</a:t>
            </a:r>
            <a:r>
              <a:rPr lang="it-IT" sz="2800" b="1" dirty="0">
                <a:latin typeface="+mn-lt"/>
              </a:rPr>
              <a:t> </a:t>
            </a:r>
            <a:r>
              <a:rPr lang="it-IT" sz="2800" b="1" dirty="0" err="1" smtClean="0">
                <a:latin typeface="+mn-lt"/>
              </a:rPr>
              <a:t>activities</a:t>
            </a:r>
            <a:endParaRPr lang="it-IT" sz="2800" b="1" dirty="0">
              <a:latin typeface="+mn-lt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4620" y="1796064"/>
            <a:ext cx="952496" cy="169622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59390" y="1796064"/>
            <a:ext cx="952819" cy="1696226"/>
          </a:xfrm>
          <a:prstGeom prst="rect">
            <a:avLst/>
          </a:prstGeom>
        </p:spPr>
      </p:pic>
      <p:pic>
        <p:nvPicPr>
          <p:cNvPr id="3074" name="Picture 2" descr="L'immagine puÃ² contenere: scarpe, cielo e spazio all'aper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482" y="1796063"/>
            <a:ext cx="1273372" cy="169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798" y="1796063"/>
            <a:ext cx="956548" cy="1696226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4" r="30869"/>
          <a:stretch/>
        </p:blipFill>
        <p:spPr bwMode="auto">
          <a:xfrm>
            <a:off x="4365472" y="4295713"/>
            <a:ext cx="987709" cy="82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0" r="25952" b="2225"/>
          <a:stretch/>
        </p:blipFill>
        <p:spPr bwMode="auto">
          <a:xfrm>
            <a:off x="5929271" y="4235396"/>
            <a:ext cx="986400" cy="942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91761" y="4234804"/>
            <a:ext cx="1536822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 txBox="1">
            <a:spLocks/>
          </p:cNvSpPr>
          <p:nvPr/>
        </p:nvSpPr>
        <p:spPr>
          <a:xfrm>
            <a:off x="0" y="869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 smtClean="0">
                <a:latin typeface="+mn-lt"/>
              </a:rPr>
              <a:t>Other</a:t>
            </a:r>
            <a:r>
              <a:rPr lang="it-IT" sz="2800" b="1" dirty="0">
                <a:latin typeface="+mn-lt"/>
              </a:rPr>
              <a:t> </a:t>
            </a:r>
            <a:r>
              <a:rPr lang="it-IT" sz="2800" b="1" dirty="0" err="1">
                <a:latin typeface="+mn-lt"/>
              </a:rPr>
              <a:t>interests</a:t>
            </a:r>
            <a:r>
              <a:rPr lang="it-IT" sz="2800" b="1" dirty="0">
                <a:latin typeface="+mn-lt"/>
              </a:rPr>
              <a:t> (</a:t>
            </a:r>
            <a:r>
              <a:rPr lang="it-IT" sz="2800" b="1" dirty="0" err="1" smtClean="0">
                <a:latin typeface="+mn-lt"/>
              </a:rPr>
              <a:t>volunteer</a:t>
            </a:r>
            <a:r>
              <a:rPr lang="it-IT" sz="2800" b="1" dirty="0" smtClean="0">
                <a:latin typeface="+mn-lt"/>
              </a:rPr>
              <a:t> work, hobbies etc.)</a:t>
            </a:r>
            <a:endParaRPr lang="it-IT" sz="2800" b="1" dirty="0">
              <a:latin typeface="+mn-lt"/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628650" y="766083"/>
            <a:ext cx="7886700" cy="5692774"/>
          </a:xfrm>
        </p:spPr>
        <p:txBody>
          <a:bodyPr/>
          <a:lstStyle/>
          <a:p>
            <a:r>
              <a:rPr lang="it-IT" dirty="0" err="1" smtClean="0"/>
              <a:t>Hiking</a:t>
            </a:r>
            <a:r>
              <a:rPr lang="it-IT" dirty="0" smtClean="0"/>
              <a:t>/climbing, self-defense, </a:t>
            </a:r>
            <a:r>
              <a:rPr lang="it-IT" dirty="0" err="1" smtClean="0"/>
              <a:t>survival</a:t>
            </a:r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r>
              <a:rPr lang="it-IT" dirty="0" err="1" smtClean="0"/>
              <a:t>Supporting</a:t>
            </a:r>
            <a:r>
              <a:rPr lang="it-IT" dirty="0" smtClean="0"/>
              <a:t> </a:t>
            </a:r>
            <a:r>
              <a:rPr lang="it-IT" dirty="0" err="1"/>
              <a:t>r</a:t>
            </a:r>
            <a:r>
              <a:rPr lang="it-IT" dirty="0" err="1" smtClean="0"/>
              <a:t>hino</a:t>
            </a:r>
            <a:r>
              <a:rPr lang="it-IT" dirty="0" smtClean="0"/>
              <a:t> (and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only</a:t>
            </a:r>
            <a:r>
              <a:rPr lang="it-IT" dirty="0" smtClean="0"/>
              <a:t>) </a:t>
            </a:r>
            <a:r>
              <a:rPr lang="it-IT" dirty="0" err="1" smtClean="0"/>
              <a:t>poaching</a:t>
            </a:r>
            <a:r>
              <a:rPr lang="it-IT" dirty="0" smtClean="0"/>
              <a:t> </a:t>
            </a:r>
            <a:r>
              <a:rPr lang="it-IT" dirty="0" err="1" smtClean="0"/>
              <a:t>prevention</a:t>
            </a:r>
            <a:r>
              <a:rPr lang="it-IT" dirty="0" smtClean="0"/>
              <a:t> (www.poachingpreventionacademy.org)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683656"/>
            <a:ext cx="3995057" cy="2996293"/>
          </a:xfrm>
          <a:prstGeom prst="rect">
            <a:avLst/>
          </a:prstGeom>
        </p:spPr>
      </p:pic>
      <p:pic>
        <p:nvPicPr>
          <p:cNvPr id="1026" name="Picture 2" descr="L'immagine puÃ² contenere: 3 perso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23" y="1683655"/>
            <a:ext cx="3995057" cy="299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po 8"/>
          <p:cNvGrpSpPr/>
          <p:nvPr/>
        </p:nvGrpSpPr>
        <p:grpSpPr>
          <a:xfrm>
            <a:off x="3245758" y="5776770"/>
            <a:ext cx="2652484" cy="954360"/>
            <a:chOff x="2616199" y="5776770"/>
            <a:chExt cx="2652484" cy="954360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75318" y="5776770"/>
              <a:ext cx="1393365" cy="954360"/>
            </a:xfrm>
            <a:prstGeom prst="rect">
              <a:avLst/>
            </a:prstGeom>
          </p:spPr>
        </p:pic>
        <p:pic>
          <p:nvPicPr>
            <p:cNvPr id="7" name="Picture 2" descr="Image result for poaching prevention academy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6199" y="5777130"/>
              <a:ext cx="956391" cy="95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0590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869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smtClean="0">
                <a:latin typeface="+mn-lt"/>
              </a:rPr>
              <a:t>Presentation of a </a:t>
            </a:r>
            <a:r>
              <a:rPr lang="it-IT" sz="2800" b="1" dirty="0" err="1" smtClean="0">
                <a:latin typeface="+mn-lt"/>
              </a:rPr>
              <a:t>project</a:t>
            </a:r>
            <a:r>
              <a:rPr lang="it-IT" sz="2800" b="1" dirty="0" smtClean="0">
                <a:latin typeface="+mn-lt"/>
              </a:rPr>
              <a:t> </a:t>
            </a:r>
            <a:r>
              <a:rPr lang="it-IT" sz="2800" b="1" dirty="0" err="1" smtClean="0">
                <a:latin typeface="+mn-lt"/>
              </a:rPr>
              <a:t>you</a:t>
            </a:r>
            <a:r>
              <a:rPr lang="it-IT" sz="2800" b="1" dirty="0" smtClean="0">
                <a:latin typeface="+mn-lt"/>
              </a:rPr>
              <a:t> are </a:t>
            </a:r>
            <a:r>
              <a:rPr lang="it-IT" sz="2800" b="1" dirty="0" err="1" smtClean="0">
                <a:latin typeface="+mn-lt"/>
              </a:rPr>
              <a:t>working</a:t>
            </a:r>
            <a:r>
              <a:rPr lang="it-IT" sz="2800" b="1" dirty="0" smtClean="0">
                <a:latin typeface="+mn-lt"/>
              </a:rPr>
              <a:t> on	1/3</a:t>
            </a:r>
            <a:endParaRPr lang="it-IT" sz="2800" b="1" dirty="0">
              <a:latin typeface="+mn-lt"/>
            </a:endParaRPr>
          </a:p>
        </p:txBody>
      </p:sp>
      <p:grpSp>
        <p:nvGrpSpPr>
          <p:cNvPr id="28" name="Gruppo 27"/>
          <p:cNvGrpSpPr/>
          <p:nvPr/>
        </p:nvGrpSpPr>
        <p:grpSpPr>
          <a:xfrm>
            <a:off x="173038" y="3866853"/>
            <a:ext cx="1619789" cy="2159982"/>
            <a:chOff x="173038" y="3068568"/>
            <a:chExt cx="1619789" cy="2159982"/>
          </a:xfrm>
        </p:grpSpPr>
        <p:pic>
          <p:nvPicPr>
            <p:cNvPr id="7" name="Picture 5" descr="C:\Users\Ggodone\Dropbox\E+D\Nepal\Fotoline\CIMG419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038" y="3068568"/>
              <a:ext cx="1619789" cy="2159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66" y="3149490"/>
              <a:ext cx="294639" cy="359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uppo 8"/>
          <p:cNvGrpSpPr/>
          <p:nvPr/>
        </p:nvGrpSpPr>
        <p:grpSpPr>
          <a:xfrm>
            <a:off x="1922621" y="3866853"/>
            <a:ext cx="2879624" cy="2159982"/>
            <a:chOff x="1979712" y="3062202"/>
            <a:chExt cx="2879624" cy="2159982"/>
          </a:xfrm>
        </p:grpSpPr>
        <p:pic>
          <p:nvPicPr>
            <p:cNvPr id="10" name="Picture 7" descr="C:\Users\Ggodone\Dropbox\E+D\Nepal\Fotoline\CIMG423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3062202"/>
              <a:ext cx="2879624" cy="2159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658" y="3135272"/>
              <a:ext cx="294639" cy="359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uppo 2"/>
          <p:cNvGrpSpPr>
            <a:grpSpLocks/>
          </p:cNvGrpSpPr>
          <p:nvPr/>
        </p:nvGrpSpPr>
        <p:grpSpPr bwMode="auto">
          <a:xfrm>
            <a:off x="173038" y="1550760"/>
            <a:ext cx="8793162" cy="2159000"/>
            <a:chOff x="172414" y="1356977"/>
            <a:chExt cx="8794310" cy="2160000"/>
          </a:xfrm>
        </p:grpSpPr>
        <p:pic>
          <p:nvPicPr>
            <p:cNvPr id="17" name="Picture 2" descr="C:\Users\Ggodone\Pictures\Cile2012\Tyndall\CIMG3237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414" y="1356977"/>
              <a:ext cx="2880000" cy="21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" descr="C:\Users\Ggodone\Pictures\Cile2012\Piramide\CIMG352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9569" y="1356977"/>
              <a:ext cx="2880000" cy="21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" y="1460500"/>
              <a:ext cx="540000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054" y="1460500"/>
              <a:ext cx="540000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376" y="1460500"/>
              <a:ext cx="545455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4" descr="C:\Users\Ggodone\Pictures\FotoCell\27102014\DSC_0010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6724" y="1356977"/>
              <a:ext cx="2880000" cy="21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1012" y="1454763"/>
              <a:ext cx="540984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Gruppo 28"/>
          <p:cNvGrpSpPr/>
          <p:nvPr/>
        </p:nvGrpSpPr>
        <p:grpSpPr>
          <a:xfrm>
            <a:off x="5126200" y="3866844"/>
            <a:ext cx="3840000" cy="2160000"/>
            <a:chOff x="5126200" y="3068559"/>
            <a:chExt cx="3840000" cy="2160000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26200" y="3068559"/>
              <a:ext cx="3840000" cy="2160000"/>
            </a:xfrm>
            <a:prstGeom prst="rect">
              <a:avLst/>
            </a:prstGeom>
          </p:spPr>
        </p:pic>
        <p:pic>
          <p:nvPicPr>
            <p:cNvPr id="27" name="Picture 1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4681" y="3149490"/>
              <a:ext cx="540913" cy="359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CasellaDiTesto 29"/>
          <p:cNvSpPr txBox="1"/>
          <p:nvPr/>
        </p:nvSpPr>
        <p:spPr>
          <a:xfrm>
            <a:off x="500725" y="917894"/>
            <a:ext cx="8142550" cy="40011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2000" b="1" dirty="0" err="1" smtClean="0">
                <a:latin typeface="+mn-lt"/>
              </a:rPr>
              <a:t>Cryosphere</a:t>
            </a:r>
            <a:r>
              <a:rPr lang="it-IT" sz="2000" b="1" dirty="0" smtClean="0">
                <a:latin typeface="+mn-lt"/>
              </a:rPr>
              <a:t> </a:t>
            </a:r>
            <a:r>
              <a:rPr lang="it-IT" sz="2000" b="1" dirty="0" err="1" smtClean="0">
                <a:latin typeface="+mn-lt"/>
              </a:rPr>
              <a:t>monitoring</a:t>
            </a:r>
            <a:r>
              <a:rPr lang="it-IT" sz="2000" b="1" dirty="0" smtClean="0">
                <a:latin typeface="+mn-lt"/>
              </a:rPr>
              <a:t>: </a:t>
            </a:r>
            <a:r>
              <a:rPr lang="it-IT" sz="2000" b="1" dirty="0" err="1" smtClean="0">
                <a:latin typeface="+mn-lt"/>
              </a:rPr>
              <a:t>glacier</a:t>
            </a:r>
            <a:r>
              <a:rPr lang="it-IT" sz="2000" b="1" dirty="0" smtClean="0">
                <a:latin typeface="+mn-lt"/>
              </a:rPr>
              <a:t> </a:t>
            </a:r>
            <a:r>
              <a:rPr lang="it-IT" sz="2000" b="1" dirty="0" err="1" smtClean="0">
                <a:latin typeface="+mn-lt"/>
              </a:rPr>
              <a:t>ablation</a:t>
            </a:r>
            <a:r>
              <a:rPr lang="it-IT" sz="2000" b="1" dirty="0" smtClean="0">
                <a:latin typeface="+mn-lt"/>
              </a:rPr>
              <a:t>, </a:t>
            </a:r>
            <a:r>
              <a:rPr lang="it-IT" sz="2000" b="1" dirty="0" err="1" smtClean="0">
                <a:latin typeface="+mn-lt"/>
              </a:rPr>
              <a:t>soil</a:t>
            </a:r>
            <a:r>
              <a:rPr lang="it-IT" sz="2000" b="1" dirty="0" smtClean="0">
                <a:latin typeface="+mn-lt"/>
              </a:rPr>
              <a:t> temperature, water </a:t>
            </a:r>
            <a:r>
              <a:rPr lang="it-IT" sz="2000" b="1" dirty="0" err="1" smtClean="0">
                <a:latin typeface="+mn-lt"/>
              </a:rPr>
              <a:t>chemistry</a:t>
            </a:r>
            <a:endParaRPr lang="it-IT" sz="2000" b="1" dirty="0" smtClean="0">
              <a:latin typeface="+mn-lt"/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0" y="615411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" dirty="0" err="1" smtClean="0"/>
              <a:t>Rainfall</a:t>
            </a:r>
            <a:r>
              <a:rPr lang="it-IT" sz="800" dirty="0" smtClean="0"/>
              <a:t> </a:t>
            </a:r>
            <a:r>
              <a:rPr lang="it-IT" sz="800" dirty="0" err="1" smtClean="0"/>
              <a:t>as</a:t>
            </a:r>
            <a:r>
              <a:rPr lang="it-IT" sz="800" dirty="0" smtClean="0"/>
              <a:t> </a:t>
            </a:r>
            <a:r>
              <a:rPr lang="it-IT" sz="800" dirty="0" err="1" smtClean="0"/>
              <a:t>primary</a:t>
            </a:r>
            <a:r>
              <a:rPr lang="it-IT" sz="800" dirty="0" smtClean="0"/>
              <a:t> driver </a:t>
            </a:r>
            <a:r>
              <a:rPr lang="it-IT" sz="800" dirty="0" err="1" smtClean="0"/>
              <a:t>of</a:t>
            </a:r>
            <a:r>
              <a:rPr lang="it-IT" sz="800" dirty="0" smtClean="0"/>
              <a:t> </a:t>
            </a:r>
            <a:r>
              <a:rPr lang="it-IT" sz="800" dirty="0" err="1" smtClean="0"/>
              <a:t>discharge</a:t>
            </a:r>
            <a:r>
              <a:rPr lang="it-IT" sz="800" dirty="0" smtClean="0"/>
              <a:t> and solute export </a:t>
            </a:r>
            <a:r>
              <a:rPr lang="it-IT" sz="800" dirty="0" err="1" smtClean="0"/>
              <a:t>from</a:t>
            </a:r>
            <a:r>
              <a:rPr lang="it-IT" sz="800" dirty="0" smtClean="0"/>
              <a:t> rock </a:t>
            </a:r>
            <a:r>
              <a:rPr lang="it-IT" sz="800" dirty="0" err="1" smtClean="0"/>
              <a:t>glaciers</a:t>
            </a:r>
            <a:r>
              <a:rPr lang="it-IT" sz="800" dirty="0" smtClean="0"/>
              <a:t>: The Col d'</a:t>
            </a:r>
            <a:r>
              <a:rPr lang="it-IT" sz="800" dirty="0" err="1" smtClean="0"/>
              <a:t>Olen</a:t>
            </a:r>
            <a:r>
              <a:rPr lang="it-IT" sz="800" dirty="0" smtClean="0"/>
              <a:t> Rock Glacier in the NW </a:t>
            </a:r>
            <a:r>
              <a:rPr lang="it-IT" sz="800" dirty="0" err="1" smtClean="0"/>
              <a:t>Italian</a:t>
            </a:r>
            <a:r>
              <a:rPr lang="it-IT" sz="800" dirty="0" smtClean="0"/>
              <a:t> </a:t>
            </a:r>
            <a:r>
              <a:rPr lang="it-IT" sz="800" dirty="0" err="1" smtClean="0"/>
              <a:t>Alps</a:t>
            </a:r>
            <a:r>
              <a:rPr lang="it-IT" sz="800" dirty="0" smtClean="0"/>
              <a:t> Nicola Colombo, </a:t>
            </a:r>
            <a:r>
              <a:rPr lang="it-IT" sz="800" dirty="0" err="1" smtClean="0"/>
              <a:t>Stephan</a:t>
            </a:r>
            <a:r>
              <a:rPr lang="it-IT" sz="800" dirty="0" smtClean="0"/>
              <a:t> Gruber, Maria Martin, </a:t>
            </a:r>
            <a:r>
              <a:rPr lang="it-IT" sz="800" dirty="0" err="1" smtClean="0"/>
              <a:t>Mery</a:t>
            </a:r>
            <a:r>
              <a:rPr lang="it-IT" sz="800" dirty="0" smtClean="0"/>
              <a:t> Malandrino, Andrea Magnani, Danilo Godone, Michele </a:t>
            </a:r>
            <a:r>
              <a:rPr lang="it-IT" sz="800" dirty="0" err="1" smtClean="0"/>
              <a:t>Freppaz</a:t>
            </a:r>
            <a:r>
              <a:rPr lang="it-IT" sz="800" dirty="0" smtClean="0"/>
              <a:t>, Simona </a:t>
            </a:r>
            <a:r>
              <a:rPr lang="it-IT" sz="800" dirty="0" err="1" smtClean="0"/>
              <a:t>Fratianni</a:t>
            </a:r>
            <a:r>
              <a:rPr lang="it-IT" sz="800" dirty="0" smtClean="0"/>
              <a:t>, Franco Salerno Science </a:t>
            </a:r>
            <a:r>
              <a:rPr lang="it-IT" sz="800" dirty="0" err="1" smtClean="0"/>
              <a:t>of</a:t>
            </a:r>
            <a:r>
              <a:rPr lang="it-IT" sz="800" dirty="0" smtClean="0"/>
              <a:t> The Total </a:t>
            </a:r>
            <a:r>
              <a:rPr lang="it-IT" sz="800" dirty="0" err="1" smtClean="0"/>
              <a:t>Environment</a:t>
            </a:r>
            <a:r>
              <a:rPr lang="it-IT" sz="800" dirty="0" smtClean="0"/>
              <a:t> 2018 639, 316-330</a:t>
            </a:r>
          </a:p>
          <a:p>
            <a:endParaRPr lang="it-IT" sz="800" dirty="0" smtClean="0"/>
          </a:p>
          <a:p>
            <a:r>
              <a:rPr lang="en-US" sz="800" dirty="0" smtClean="0"/>
              <a:t>Glacier Melting Increases the Solute Concentrations of Himalayan Glacial Lakes </a:t>
            </a:r>
            <a:r>
              <a:rPr lang="it-IT" sz="800" dirty="0" smtClean="0"/>
              <a:t>Franco Salerno, Michela </a:t>
            </a:r>
            <a:r>
              <a:rPr lang="it-IT" sz="800" dirty="0" err="1" smtClean="0"/>
              <a:t>Rogora</a:t>
            </a:r>
            <a:r>
              <a:rPr lang="it-IT" sz="800" dirty="0" smtClean="0"/>
              <a:t>, Raffaella Balestrini, Andrea Lami, Gabriele A. Tartari, </a:t>
            </a:r>
            <a:r>
              <a:rPr lang="it-IT" sz="800" dirty="0" err="1" smtClean="0"/>
              <a:t>Sudeep</a:t>
            </a:r>
            <a:r>
              <a:rPr lang="it-IT" sz="800" dirty="0" smtClean="0"/>
              <a:t> </a:t>
            </a:r>
            <a:r>
              <a:rPr lang="it-IT" sz="800" dirty="0" err="1" smtClean="0"/>
              <a:t>Thakuri</a:t>
            </a:r>
            <a:r>
              <a:rPr lang="it-IT" sz="800" dirty="0" smtClean="0"/>
              <a:t>, Danilo Godone, Michele </a:t>
            </a:r>
            <a:r>
              <a:rPr lang="it-IT" sz="800" dirty="0" err="1" smtClean="0"/>
              <a:t>Freppaz</a:t>
            </a:r>
            <a:r>
              <a:rPr lang="it-IT" sz="800" dirty="0" smtClean="0"/>
              <a:t>, and Gianni Tartari </a:t>
            </a:r>
            <a:r>
              <a:rPr lang="en-US" sz="800" dirty="0" smtClean="0"/>
              <a:t>Environmental Science &amp; Technology 2016 50 (17), 9150-9160  10.1021/acs.est.6b02735</a:t>
            </a:r>
            <a:endParaRPr lang="it-IT" sz="800" dirty="0" smtClean="0"/>
          </a:p>
          <a:p>
            <a:endParaRPr lang="it-IT" sz="800" dirty="0"/>
          </a:p>
        </p:txBody>
      </p:sp>
    </p:spTree>
    <p:extLst>
      <p:ext uri="{BB962C8B-B14F-4D97-AF65-F5344CB8AC3E}">
        <p14:creationId xmlns:p14="http://schemas.microsoft.com/office/powerpoint/2010/main" val="149507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869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smtClean="0">
                <a:latin typeface="+mn-lt"/>
              </a:rPr>
              <a:t>Presentation of a </a:t>
            </a:r>
            <a:r>
              <a:rPr lang="it-IT" sz="2800" b="1" dirty="0" err="1" smtClean="0">
                <a:latin typeface="+mn-lt"/>
              </a:rPr>
              <a:t>project</a:t>
            </a:r>
            <a:r>
              <a:rPr lang="it-IT" sz="2800" b="1" dirty="0" smtClean="0">
                <a:latin typeface="+mn-lt"/>
              </a:rPr>
              <a:t> </a:t>
            </a:r>
            <a:r>
              <a:rPr lang="it-IT" sz="2800" b="1" dirty="0" err="1" smtClean="0">
                <a:latin typeface="+mn-lt"/>
              </a:rPr>
              <a:t>you</a:t>
            </a:r>
            <a:r>
              <a:rPr lang="it-IT" sz="2800" b="1" dirty="0" smtClean="0">
                <a:latin typeface="+mn-lt"/>
              </a:rPr>
              <a:t> are </a:t>
            </a:r>
            <a:r>
              <a:rPr lang="it-IT" sz="2800" b="1" dirty="0" err="1" smtClean="0">
                <a:latin typeface="+mn-lt"/>
              </a:rPr>
              <a:t>working</a:t>
            </a:r>
            <a:r>
              <a:rPr lang="it-IT" sz="2800" b="1" dirty="0" smtClean="0">
                <a:latin typeface="+mn-lt"/>
              </a:rPr>
              <a:t> on	2/3</a:t>
            </a:r>
            <a:endParaRPr lang="it-IT" sz="2800" b="1" dirty="0">
              <a:latin typeface="+mn-lt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782148" y="696202"/>
            <a:ext cx="63954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1" dirty="0" smtClean="0"/>
              <a:t>Relationship between anthropic landscapes and landslides</a:t>
            </a:r>
          </a:p>
        </p:txBody>
      </p:sp>
      <p:sp>
        <p:nvSpPr>
          <p:cNvPr id="5" name="Rettangolo 4"/>
          <p:cNvSpPr/>
          <p:nvPr/>
        </p:nvSpPr>
        <p:spPr>
          <a:xfrm>
            <a:off x="195941" y="6425917"/>
            <a:ext cx="87013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D. </a:t>
            </a:r>
            <a:r>
              <a:rPr lang="en-US" sz="800" dirty="0" err="1" smtClean="0"/>
              <a:t>Giordan</a:t>
            </a:r>
            <a:r>
              <a:rPr lang="en-US" sz="800" dirty="0" smtClean="0"/>
              <a:t>, M. </a:t>
            </a:r>
            <a:r>
              <a:rPr lang="en-US" sz="800" dirty="0" err="1" smtClean="0"/>
              <a:t>Cignetti</a:t>
            </a:r>
            <a:r>
              <a:rPr lang="en-US" sz="800" dirty="0" smtClean="0"/>
              <a:t>, M. </a:t>
            </a:r>
            <a:r>
              <a:rPr lang="en-US" sz="800" dirty="0" err="1" smtClean="0"/>
              <a:t>Baldo</a:t>
            </a:r>
            <a:r>
              <a:rPr lang="en-US" sz="800" dirty="0" smtClean="0"/>
              <a:t> &amp; D. Godone (2017) Relationship between man-made environment and slope stability: the case of 2014 rainfall events in the terraced landscape of the Liguria region (northwestern Italy), </a:t>
            </a:r>
            <a:r>
              <a:rPr lang="en-US" sz="800" dirty="0" err="1" smtClean="0"/>
              <a:t>Geomatics</a:t>
            </a:r>
            <a:r>
              <a:rPr lang="en-US" sz="800" dirty="0" smtClean="0"/>
              <a:t>, Natural Hazards and Risk, 8:2, 1833-1852, DOI: </a:t>
            </a:r>
            <a:r>
              <a:rPr lang="en-US" sz="800" u="sng" dirty="0" smtClean="0">
                <a:hlinkClick r:id="rId2"/>
              </a:rPr>
              <a:t>10.1080/19475705.2017.1391129</a:t>
            </a:r>
            <a:endParaRPr lang="en-US" sz="800" u="sng" dirty="0" smtClean="0"/>
          </a:p>
          <a:p>
            <a:r>
              <a:rPr lang="en-US" sz="800" dirty="0" smtClean="0"/>
              <a:t>D. Godone, D. </a:t>
            </a:r>
            <a:r>
              <a:rPr lang="en-US" sz="800" dirty="0" err="1" smtClean="0"/>
              <a:t>Giordan</a:t>
            </a:r>
            <a:r>
              <a:rPr lang="en-US" sz="800" dirty="0" smtClean="0"/>
              <a:t> &amp; M. </a:t>
            </a:r>
            <a:r>
              <a:rPr lang="en-US" sz="800" dirty="0" err="1" smtClean="0"/>
              <a:t>Baldo</a:t>
            </a:r>
            <a:r>
              <a:rPr lang="en-US" sz="800" dirty="0" smtClean="0"/>
              <a:t> (2018) Rapid mapping application of vegetated terraces based on high resolution airborne </a:t>
            </a:r>
            <a:r>
              <a:rPr lang="en-US" sz="800" dirty="0" err="1" smtClean="0"/>
              <a:t>LiDAR</a:t>
            </a:r>
            <a:r>
              <a:rPr lang="en-US" sz="800" dirty="0" smtClean="0"/>
              <a:t>, ), </a:t>
            </a:r>
            <a:r>
              <a:rPr lang="en-US" sz="800" dirty="0" err="1" smtClean="0"/>
              <a:t>Geomatics</a:t>
            </a:r>
            <a:r>
              <a:rPr lang="en-US" sz="800" dirty="0" smtClean="0"/>
              <a:t>, Natural Hazards and Risk, </a:t>
            </a:r>
            <a:r>
              <a:rPr lang="it-IT" sz="800" dirty="0" smtClean="0"/>
              <a:t>10.1080/19475705.2018.1478893 </a:t>
            </a:r>
            <a:r>
              <a:rPr lang="en-US" sz="800" dirty="0" smtClean="0"/>
              <a:t/>
            </a:r>
            <a:br>
              <a:rPr lang="en-US" sz="800" dirty="0" smtClean="0"/>
            </a:br>
            <a:endParaRPr lang="it-IT" sz="800" dirty="0"/>
          </a:p>
        </p:txBody>
      </p:sp>
      <p:pic>
        <p:nvPicPr>
          <p:cNvPr id="13315" name="Picture 3" descr="https://www.tandfonline.com/na101/home/literatum/publisher/tandf/journals/content/tgnh20/2017/tgnh20.v008.i02/19475705.2017.1391129/20171226/images/medium/tgnh_a_1391129_f0001_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261" y="1299028"/>
            <a:ext cx="3105150" cy="4762500"/>
          </a:xfrm>
          <a:prstGeom prst="rect">
            <a:avLst/>
          </a:prstGeom>
          <a:noFill/>
        </p:spPr>
      </p:pic>
      <p:pic>
        <p:nvPicPr>
          <p:cNvPr id="13319" name="Picture 7" descr="https://www.tandfonline.com/na101/home/literatum/publisher/tandf/journals/content/tgnh20/2017/tgnh20.v008.i02/19475705.2017.1391129/20171226/images/medium/tgnh_a_1391129_f0002_o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6614" y="1121913"/>
            <a:ext cx="4876800" cy="3404007"/>
          </a:xfrm>
          <a:prstGeom prst="rect">
            <a:avLst/>
          </a:prstGeom>
          <a:noFill/>
        </p:spPr>
      </p:pic>
      <p:pic>
        <p:nvPicPr>
          <p:cNvPr id="13321" name="Picture 9" descr="https://www.tandfonline.com/na101/home/literatum/publisher/tandf/journals/content/tgnh20/2017/tgnh20.v008.i02/19475705.2017.1391129/20171226/images/medium/tgnh_a_1391129_f0008_o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66014" y="4590370"/>
            <a:ext cx="4878000" cy="18243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516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869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smtClean="0">
                <a:latin typeface="+mn-lt"/>
              </a:rPr>
              <a:t>Presentation of a </a:t>
            </a:r>
            <a:r>
              <a:rPr lang="it-IT" sz="2800" b="1" dirty="0" err="1" smtClean="0">
                <a:latin typeface="+mn-lt"/>
              </a:rPr>
              <a:t>project</a:t>
            </a:r>
            <a:r>
              <a:rPr lang="it-IT" sz="2800" b="1" dirty="0" smtClean="0">
                <a:latin typeface="+mn-lt"/>
              </a:rPr>
              <a:t> </a:t>
            </a:r>
            <a:r>
              <a:rPr lang="it-IT" sz="2800" b="1" dirty="0" err="1" smtClean="0">
                <a:latin typeface="+mn-lt"/>
              </a:rPr>
              <a:t>you</a:t>
            </a:r>
            <a:r>
              <a:rPr lang="it-IT" sz="2800" b="1" dirty="0" smtClean="0">
                <a:latin typeface="+mn-lt"/>
              </a:rPr>
              <a:t> are </a:t>
            </a:r>
            <a:r>
              <a:rPr lang="it-IT" sz="2800" b="1" dirty="0" err="1" smtClean="0">
                <a:latin typeface="+mn-lt"/>
              </a:rPr>
              <a:t>working</a:t>
            </a:r>
            <a:r>
              <a:rPr lang="it-IT" sz="2800" b="1" dirty="0" smtClean="0">
                <a:latin typeface="+mn-lt"/>
              </a:rPr>
              <a:t> on	3/3</a:t>
            </a:r>
            <a:endParaRPr lang="it-IT" sz="2800" b="1" dirty="0">
              <a:latin typeface="+mn-l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150187" y="917894"/>
            <a:ext cx="4843634" cy="40011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2000" b="1" dirty="0" err="1" smtClean="0">
                <a:latin typeface="+mn-lt"/>
              </a:rPr>
              <a:t>Cryosphere</a:t>
            </a:r>
            <a:r>
              <a:rPr lang="it-IT" sz="2000" b="1" dirty="0" smtClean="0">
                <a:latin typeface="+mn-lt"/>
              </a:rPr>
              <a:t> </a:t>
            </a:r>
            <a:r>
              <a:rPr lang="it-IT" sz="2000" b="1" dirty="0" err="1" smtClean="0">
                <a:latin typeface="+mn-lt"/>
              </a:rPr>
              <a:t>monitoring</a:t>
            </a:r>
            <a:r>
              <a:rPr lang="it-IT" sz="2000" b="1" dirty="0" smtClean="0">
                <a:latin typeface="+mn-lt"/>
              </a:rPr>
              <a:t>: </a:t>
            </a:r>
            <a:r>
              <a:rPr lang="it-IT" sz="2000" b="1" dirty="0" err="1" smtClean="0">
                <a:latin typeface="+mn-lt"/>
              </a:rPr>
              <a:t>ice</a:t>
            </a:r>
            <a:r>
              <a:rPr lang="it-IT" sz="2000" b="1" dirty="0" smtClean="0">
                <a:latin typeface="+mn-lt"/>
              </a:rPr>
              <a:t> cave </a:t>
            </a:r>
            <a:r>
              <a:rPr lang="it-IT" sz="2000" b="1" dirty="0" err="1" smtClean="0">
                <a:latin typeface="+mn-lt"/>
              </a:rPr>
              <a:t>monitoring</a:t>
            </a:r>
            <a:endParaRPr lang="it-IT" sz="2000" b="1" dirty="0" smtClean="0">
              <a:latin typeface="+mn-lt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221680" y="1325188"/>
            <a:ext cx="8585200" cy="5203804"/>
            <a:chOff x="767756" y="881843"/>
            <a:chExt cx="8585200" cy="5203804"/>
          </a:xfrm>
        </p:grpSpPr>
        <p:pic>
          <p:nvPicPr>
            <p:cNvPr id="12" name="Immagine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59" t="52317" r="284" b="571"/>
            <a:stretch/>
          </p:blipFill>
          <p:spPr>
            <a:xfrm>
              <a:off x="767756" y="881843"/>
              <a:ext cx="6827205" cy="5203804"/>
            </a:xfrm>
            <a:prstGeom prst="rect">
              <a:avLst/>
            </a:prstGeom>
          </p:spPr>
        </p:pic>
        <p:sp>
          <p:nvSpPr>
            <p:cNvPr id="13" name="Callout 2 12"/>
            <p:cNvSpPr/>
            <p:nvPr/>
          </p:nvSpPr>
          <p:spPr>
            <a:xfrm>
              <a:off x="8610006" y="1747653"/>
              <a:ext cx="742950" cy="497777"/>
            </a:xfrm>
            <a:prstGeom prst="borderCallout2">
              <a:avLst>
                <a:gd name="adj1" fmla="val 18750"/>
                <a:gd name="adj2" fmla="val -8333"/>
                <a:gd name="adj3" fmla="val 21765"/>
                <a:gd name="adj4" fmla="val -131818"/>
                <a:gd name="adj5" fmla="val -137764"/>
                <a:gd name="adj6" fmla="val -238586"/>
              </a:avLst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138" dirty="0">
                  <a:solidFill>
                    <a:schemeClr val="tx1"/>
                  </a:solidFill>
                </a:rPr>
                <a:t>4</a:t>
              </a:r>
            </a:p>
            <a:p>
              <a:pPr algn="ctr"/>
              <a:r>
                <a:rPr lang="it-IT" sz="1138" dirty="0" err="1" smtClean="0">
                  <a:solidFill>
                    <a:schemeClr val="tx1"/>
                  </a:solidFill>
                </a:rPr>
                <a:t>External</a:t>
              </a:r>
              <a:endParaRPr lang="it-IT" sz="1463" dirty="0">
                <a:solidFill>
                  <a:schemeClr val="tx1"/>
                </a:solidFill>
              </a:endParaRPr>
            </a:p>
          </p:txBody>
        </p:sp>
        <p:sp>
          <p:nvSpPr>
            <p:cNvPr id="14" name="Callout 2 13"/>
            <p:cNvSpPr/>
            <p:nvPr/>
          </p:nvSpPr>
          <p:spPr>
            <a:xfrm>
              <a:off x="7488077" y="2869583"/>
              <a:ext cx="742950" cy="497777"/>
            </a:xfrm>
            <a:prstGeom prst="borderCallout2">
              <a:avLst>
                <a:gd name="adj1" fmla="val 18750"/>
                <a:gd name="adj2" fmla="val -8333"/>
                <a:gd name="adj3" fmla="val 21765"/>
                <a:gd name="adj4" fmla="val -131818"/>
                <a:gd name="adj5" fmla="val -137764"/>
                <a:gd name="adj6" fmla="val -238586"/>
              </a:avLst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138" dirty="0">
                  <a:solidFill>
                    <a:schemeClr val="tx1"/>
                  </a:solidFill>
                </a:rPr>
                <a:t>1 </a:t>
              </a:r>
              <a:r>
                <a:rPr lang="it-IT" sz="1138" dirty="0" err="1" smtClean="0">
                  <a:solidFill>
                    <a:schemeClr val="tx1"/>
                  </a:solidFill>
                </a:rPr>
                <a:t>Entrance</a:t>
              </a:r>
              <a:endParaRPr lang="it-IT" sz="1463" dirty="0">
                <a:solidFill>
                  <a:schemeClr val="tx1"/>
                </a:solidFill>
              </a:endParaRPr>
            </a:p>
          </p:txBody>
        </p:sp>
        <p:sp>
          <p:nvSpPr>
            <p:cNvPr id="15" name="Callout 2 14"/>
            <p:cNvSpPr/>
            <p:nvPr/>
          </p:nvSpPr>
          <p:spPr>
            <a:xfrm>
              <a:off x="6519990" y="5098433"/>
              <a:ext cx="776720" cy="497777"/>
            </a:xfrm>
            <a:prstGeom prst="borderCallout2">
              <a:avLst>
                <a:gd name="adj1" fmla="val 18750"/>
                <a:gd name="adj2" fmla="val -8333"/>
                <a:gd name="adj3" fmla="val 21765"/>
                <a:gd name="adj4" fmla="val -131818"/>
                <a:gd name="adj5" fmla="val -137764"/>
                <a:gd name="adj6" fmla="val -238586"/>
              </a:avLst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138" dirty="0">
                  <a:solidFill>
                    <a:schemeClr val="tx1"/>
                  </a:solidFill>
                </a:rPr>
                <a:t>2</a:t>
              </a:r>
            </a:p>
            <a:p>
              <a:pPr algn="ctr"/>
              <a:r>
                <a:rPr lang="it-IT" sz="1138" dirty="0" smtClean="0">
                  <a:solidFill>
                    <a:schemeClr val="tx1"/>
                  </a:solidFill>
                </a:rPr>
                <a:t>Glacier</a:t>
              </a:r>
              <a:endParaRPr lang="it-IT" sz="1463" dirty="0">
                <a:solidFill>
                  <a:schemeClr val="tx1"/>
                </a:solidFill>
              </a:endParaRPr>
            </a:p>
          </p:txBody>
        </p:sp>
        <p:sp>
          <p:nvSpPr>
            <p:cNvPr id="16" name="Callout 2 15"/>
            <p:cNvSpPr/>
            <p:nvPr/>
          </p:nvSpPr>
          <p:spPr>
            <a:xfrm>
              <a:off x="3724548" y="1860221"/>
              <a:ext cx="870526" cy="497777"/>
            </a:xfrm>
            <a:prstGeom prst="borderCallout2">
              <a:avLst>
                <a:gd name="adj1" fmla="val 18750"/>
                <a:gd name="adj2" fmla="val -8333"/>
                <a:gd name="adj3" fmla="val 21765"/>
                <a:gd name="adj4" fmla="val -121473"/>
                <a:gd name="adj5" fmla="val 417038"/>
                <a:gd name="adj6" fmla="val -216024"/>
              </a:avLst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138" dirty="0">
                  <a:solidFill>
                    <a:schemeClr val="tx1"/>
                  </a:solidFill>
                </a:rPr>
                <a:t>3 </a:t>
              </a:r>
              <a:r>
                <a:rPr lang="it-IT" sz="1138" dirty="0" err="1">
                  <a:solidFill>
                    <a:schemeClr val="tx1"/>
                  </a:solidFill>
                </a:rPr>
                <a:t>Cardioshock</a:t>
              </a:r>
              <a:endParaRPr lang="it-IT" sz="1463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791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869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smtClean="0">
                <a:latin typeface="+mn-lt"/>
              </a:rPr>
              <a:t>Presentation of a </a:t>
            </a:r>
            <a:r>
              <a:rPr lang="it-IT" sz="2800" b="1" dirty="0" err="1" smtClean="0">
                <a:latin typeface="+mn-lt"/>
              </a:rPr>
              <a:t>project</a:t>
            </a:r>
            <a:r>
              <a:rPr lang="it-IT" sz="2800" b="1" dirty="0" smtClean="0">
                <a:latin typeface="+mn-lt"/>
              </a:rPr>
              <a:t> </a:t>
            </a:r>
            <a:r>
              <a:rPr lang="it-IT" sz="2800" b="1" dirty="0" err="1" smtClean="0">
                <a:latin typeface="+mn-lt"/>
              </a:rPr>
              <a:t>you</a:t>
            </a:r>
            <a:r>
              <a:rPr lang="it-IT" sz="2800" b="1" dirty="0" smtClean="0">
                <a:latin typeface="+mn-lt"/>
              </a:rPr>
              <a:t> are </a:t>
            </a:r>
            <a:r>
              <a:rPr lang="it-IT" sz="2800" b="1" dirty="0" err="1" smtClean="0">
                <a:latin typeface="+mn-lt"/>
              </a:rPr>
              <a:t>working</a:t>
            </a:r>
            <a:r>
              <a:rPr lang="it-IT" sz="2800" b="1" dirty="0" smtClean="0">
                <a:latin typeface="+mn-lt"/>
              </a:rPr>
              <a:t> on	3/3</a:t>
            </a:r>
            <a:endParaRPr lang="it-IT" sz="2800" b="1" dirty="0">
              <a:latin typeface="+mn-l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150187" y="917894"/>
            <a:ext cx="4843634" cy="40011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2000" b="1" dirty="0" err="1" smtClean="0">
                <a:latin typeface="+mn-lt"/>
              </a:rPr>
              <a:t>Cryosphere</a:t>
            </a:r>
            <a:r>
              <a:rPr lang="it-IT" sz="2000" b="1" dirty="0" smtClean="0">
                <a:latin typeface="+mn-lt"/>
              </a:rPr>
              <a:t> </a:t>
            </a:r>
            <a:r>
              <a:rPr lang="it-IT" sz="2000" b="1" dirty="0" err="1" smtClean="0">
                <a:latin typeface="+mn-lt"/>
              </a:rPr>
              <a:t>monitoring</a:t>
            </a:r>
            <a:r>
              <a:rPr lang="it-IT" sz="2000" b="1" dirty="0" smtClean="0">
                <a:latin typeface="+mn-lt"/>
              </a:rPr>
              <a:t>: </a:t>
            </a:r>
            <a:r>
              <a:rPr lang="it-IT" sz="2000" b="1" dirty="0" err="1" smtClean="0">
                <a:latin typeface="+mn-lt"/>
              </a:rPr>
              <a:t>ice</a:t>
            </a:r>
            <a:r>
              <a:rPr lang="it-IT" sz="2000" b="1" dirty="0" smtClean="0">
                <a:latin typeface="+mn-lt"/>
              </a:rPr>
              <a:t> cave </a:t>
            </a:r>
            <a:r>
              <a:rPr lang="it-IT" sz="2000" b="1" dirty="0" err="1" smtClean="0">
                <a:latin typeface="+mn-lt"/>
              </a:rPr>
              <a:t>monitoring</a:t>
            </a:r>
            <a:endParaRPr lang="it-IT" sz="2000" b="1" dirty="0" smtClean="0">
              <a:latin typeface="+mn-lt"/>
            </a:endParaRPr>
          </a:p>
        </p:txBody>
      </p:sp>
      <p:grpSp>
        <p:nvGrpSpPr>
          <p:cNvPr id="2" name="Gruppo 10"/>
          <p:cNvGrpSpPr/>
          <p:nvPr/>
        </p:nvGrpSpPr>
        <p:grpSpPr>
          <a:xfrm>
            <a:off x="221680" y="1325188"/>
            <a:ext cx="8585200" cy="5203804"/>
            <a:chOff x="767756" y="881843"/>
            <a:chExt cx="8585200" cy="5203804"/>
          </a:xfrm>
        </p:grpSpPr>
        <p:pic>
          <p:nvPicPr>
            <p:cNvPr id="12" name="Immagine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59" t="52317" r="284" b="571"/>
            <a:stretch/>
          </p:blipFill>
          <p:spPr>
            <a:xfrm>
              <a:off x="767756" y="881843"/>
              <a:ext cx="6827205" cy="5203804"/>
            </a:xfrm>
            <a:prstGeom prst="rect">
              <a:avLst/>
            </a:prstGeom>
          </p:spPr>
        </p:pic>
        <p:sp>
          <p:nvSpPr>
            <p:cNvPr id="13" name="Callout 2 12"/>
            <p:cNvSpPr/>
            <p:nvPr/>
          </p:nvSpPr>
          <p:spPr>
            <a:xfrm>
              <a:off x="8610006" y="1747653"/>
              <a:ext cx="742950" cy="497777"/>
            </a:xfrm>
            <a:prstGeom prst="borderCallout2">
              <a:avLst>
                <a:gd name="adj1" fmla="val 18750"/>
                <a:gd name="adj2" fmla="val -8333"/>
                <a:gd name="adj3" fmla="val 21765"/>
                <a:gd name="adj4" fmla="val -131818"/>
                <a:gd name="adj5" fmla="val -137764"/>
                <a:gd name="adj6" fmla="val -238586"/>
              </a:avLst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138" dirty="0">
                  <a:solidFill>
                    <a:schemeClr val="tx1"/>
                  </a:solidFill>
                </a:rPr>
                <a:t>4</a:t>
              </a:r>
            </a:p>
            <a:p>
              <a:pPr algn="ctr"/>
              <a:r>
                <a:rPr lang="it-IT" sz="1138" dirty="0" err="1" smtClean="0">
                  <a:solidFill>
                    <a:schemeClr val="tx1"/>
                  </a:solidFill>
                </a:rPr>
                <a:t>External</a:t>
              </a:r>
              <a:endParaRPr lang="it-IT" sz="1463" dirty="0">
                <a:solidFill>
                  <a:schemeClr val="tx1"/>
                </a:solidFill>
              </a:endParaRPr>
            </a:p>
          </p:txBody>
        </p:sp>
        <p:sp>
          <p:nvSpPr>
            <p:cNvPr id="14" name="Callout 2 13"/>
            <p:cNvSpPr/>
            <p:nvPr/>
          </p:nvSpPr>
          <p:spPr>
            <a:xfrm>
              <a:off x="7488077" y="2869583"/>
              <a:ext cx="742950" cy="497777"/>
            </a:xfrm>
            <a:prstGeom prst="borderCallout2">
              <a:avLst>
                <a:gd name="adj1" fmla="val 18750"/>
                <a:gd name="adj2" fmla="val -8333"/>
                <a:gd name="adj3" fmla="val 21765"/>
                <a:gd name="adj4" fmla="val -131818"/>
                <a:gd name="adj5" fmla="val -137764"/>
                <a:gd name="adj6" fmla="val -238586"/>
              </a:avLst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138" dirty="0">
                  <a:solidFill>
                    <a:schemeClr val="tx1"/>
                  </a:solidFill>
                </a:rPr>
                <a:t>1 </a:t>
              </a:r>
              <a:r>
                <a:rPr lang="it-IT" sz="1138" dirty="0" err="1" smtClean="0">
                  <a:solidFill>
                    <a:schemeClr val="tx1"/>
                  </a:solidFill>
                </a:rPr>
                <a:t>Entrance</a:t>
              </a:r>
              <a:endParaRPr lang="it-IT" sz="1463" dirty="0">
                <a:solidFill>
                  <a:schemeClr val="tx1"/>
                </a:solidFill>
              </a:endParaRPr>
            </a:p>
          </p:txBody>
        </p:sp>
        <p:sp>
          <p:nvSpPr>
            <p:cNvPr id="15" name="Callout 2 14"/>
            <p:cNvSpPr/>
            <p:nvPr/>
          </p:nvSpPr>
          <p:spPr>
            <a:xfrm>
              <a:off x="6519990" y="5098433"/>
              <a:ext cx="776720" cy="497777"/>
            </a:xfrm>
            <a:prstGeom prst="borderCallout2">
              <a:avLst>
                <a:gd name="adj1" fmla="val 18750"/>
                <a:gd name="adj2" fmla="val -8333"/>
                <a:gd name="adj3" fmla="val 21765"/>
                <a:gd name="adj4" fmla="val -131818"/>
                <a:gd name="adj5" fmla="val -137764"/>
                <a:gd name="adj6" fmla="val -238586"/>
              </a:avLst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138" dirty="0">
                  <a:solidFill>
                    <a:schemeClr val="tx1"/>
                  </a:solidFill>
                </a:rPr>
                <a:t>2</a:t>
              </a:r>
            </a:p>
            <a:p>
              <a:pPr algn="ctr"/>
              <a:r>
                <a:rPr lang="it-IT" sz="1138" dirty="0" smtClean="0">
                  <a:solidFill>
                    <a:schemeClr val="tx1"/>
                  </a:solidFill>
                </a:rPr>
                <a:t>Glacier</a:t>
              </a:r>
              <a:endParaRPr lang="it-IT" sz="1463" dirty="0">
                <a:solidFill>
                  <a:schemeClr val="tx1"/>
                </a:solidFill>
              </a:endParaRPr>
            </a:p>
          </p:txBody>
        </p:sp>
        <p:sp>
          <p:nvSpPr>
            <p:cNvPr id="16" name="Callout 2 15"/>
            <p:cNvSpPr/>
            <p:nvPr/>
          </p:nvSpPr>
          <p:spPr>
            <a:xfrm>
              <a:off x="3724548" y="1860221"/>
              <a:ext cx="870526" cy="497777"/>
            </a:xfrm>
            <a:prstGeom prst="borderCallout2">
              <a:avLst>
                <a:gd name="adj1" fmla="val 18750"/>
                <a:gd name="adj2" fmla="val -8333"/>
                <a:gd name="adj3" fmla="val 21765"/>
                <a:gd name="adj4" fmla="val -121473"/>
                <a:gd name="adj5" fmla="val 417038"/>
                <a:gd name="adj6" fmla="val -216024"/>
              </a:avLst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138" dirty="0">
                  <a:solidFill>
                    <a:schemeClr val="tx1"/>
                  </a:solidFill>
                </a:rPr>
                <a:t>3 </a:t>
              </a:r>
              <a:r>
                <a:rPr lang="it-IT" sz="1138" dirty="0" err="1">
                  <a:solidFill>
                    <a:schemeClr val="tx1"/>
                  </a:solidFill>
                </a:rPr>
                <a:t>Cardioshock</a:t>
              </a:r>
              <a:endParaRPr lang="it-IT" sz="1463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1525590"/>
            <a:ext cx="2901643" cy="516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1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869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smtClean="0">
                <a:latin typeface="+mn-lt"/>
              </a:rPr>
              <a:t>Presentation of a </a:t>
            </a:r>
            <a:r>
              <a:rPr lang="it-IT" sz="2800" b="1" dirty="0" err="1" smtClean="0">
                <a:latin typeface="+mn-lt"/>
              </a:rPr>
              <a:t>project</a:t>
            </a:r>
            <a:r>
              <a:rPr lang="it-IT" sz="2800" b="1" dirty="0" smtClean="0">
                <a:latin typeface="+mn-lt"/>
              </a:rPr>
              <a:t> </a:t>
            </a:r>
            <a:r>
              <a:rPr lang="it-IT" sz="2800" b="1" dirty="0" err="1" smtClean="0">
                <a:latin typeface="+mn-lt"/>
              </a:rPr>
              <a:t>you</a:t>
            </a:r>
            <a:r>
              <a:rPr lang="it-IT" sz="2800" b="1" dirty="0" smtClean="0">
                <a:latin typeface="+mn-lt"/>
              </a:rPr>
              <a:t> are </a:t>
            </a:r>
            <a:r>
              <a:rPr lang="it-IT" sz="2800" b="1" dirty="0" err="1" smtClean="0">
                <a:latin typeface="+mn-lt"/>
              </a:rPr>
              <a:t>working</a:t>
            </a:r>
            <a:r>
              <a:rPr lang="it-IT" sz="2800" b="1" dirty="0" smtClean="0">
                <a:latin typeface="+mn-lt"/>
              </a:rPr>
              <a:t> on	3/3</a:t>
            </a:r>
            <a:endParaRPr lang="it-IT" sz="2800" b="1" dirty="0">
              <a:latin typeface="+mn-l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150187" y="917894"/>
            <a:ext cx="4843634" cy="40011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2000" b="1" dirty="0" err="1" smtClean="0">
                <a:latin typeface="+mn-lt"/>
              </a:rPr>
              <a:t>Cryosphere</a:t>
            </a:r>
            <a:r>
              <a:rPr lang="it-IT" sz="2000" b="1" dirty="0" smtClean="0">
                <a:latin typeface="+mn-lt"/>
              </a:rPr>
              <a:t> </a:t>
            </a:r>
            <a:r>
              <a:rPr lang="it-IT" sz="2000" b="1" dirty="0" err="1" smtClean="0">
                <a:latin typeface="+mn-lt"/>
              </a:rPr>
              <a:t>monitoring</a:t>
            </a:r>
            <a:r>
              <a:rPr lang="it-IT" sz="2000" b="1" dirty="0" smtClean="0">
                <a:latin typeface="+mn-lt"/>
              </a:rPr>
              <a:t>: </a:t>
            </a:r>
            <a:r>
              <a:rPr lang="it-IT" sz="2000" b="1" dirty="0" err="1" smtClean="0">
                <a:latin typeface="+mn-lt"/>
              </a:rPr>
              <a:t>ice</a:t>
            </a:r>
            <a:r>
              <a:rPr lang="it-IT" sz="2000" b="1" dirty="0" smtClean="0">
                <a:latin typeface="+mn-lt"/>
              </a:rPr>
              <a:t> cave </a:t>
            </a:r>
            <a:r>
              <a:rPr lang="it-IT" sz="2000" b="1" dirty="0" err="1" smtClean="0">
                <a:latin typeface="+mn-lt"/>
              </a:rPr>
              <a:t>monitoring</a:t>
            </a:r>
            <a:endParaRPr lang="it-IT" sz="2000" b="1" dirty="0" smtClean="0">
              <a:latin typeface="+mn-lt"/>
            </a:endParaRPr>
          </a:p>
        </p:txBody>
      </p:sp>
      <p:grpSp>
        <p:nvGrpSpPr>
          <p:cNvPr id="2" name="Gruppo 10"/>
          <p:cNvGrpSpPr/>
          <p:nvPr/>
        </p:nvGrpSpPr>
        <p:grpSpPr>
          <a:xfrm>
            <a:off x="221680" y="1325188"/>
            <a:ext cx="8585200" cy="5203804"/>
            <a:chOff x="767756" y="881843"/>
            <a:chExt cx="8585200" cy="5203804"/>
          </a:xfrm>
        </p:grpSpPr>
        <p:pic>
          <p:nvPicPr>
            <p:cNvPr id="12" name="Immagine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59" t="52317" r="284" b="571"/>
            <a:stretch/>
          </p:blipFill>
          <p:spPr>
            <a:xfrm>
              <a:off x="767756" y="881843"/>
              <a:ext cx="6827205" cy="5203804"/>
            </a:xfrm>
            <a:prstGeom prst="rect">
              <a:avLst/>
            </a:prstGeom>
          </p:spPr>
        </p:pic>
        <p:sp>
          <p:nvSpPr>
            <p:cNvPr id="13" name="Callout 2 12"/>
            <p:cNvSpPr/>
            <p:nvPr/>
          </p:nvSpPr>
          <p:spPr>
            <a:xfrm>
              <a:off x="8610006" y="1747653"/>
              <a:ext cx="742950" cy="497777"/>
            </a:xfrm>
            <a:prstGeom prst="borderCallout2">
              <a:avLst>
                <a:gd name="adj1" fmla="val 18750"/>
                <a:gd name="adj2" fmla="val -8333"/>
                <a:gd name="adj3" fmla="val 21765"/>
                <a:gd name="adj4" fmla="val -131818"/>
                <a:gd name="adj5" fmla="val -137764"/>
                <a:gd name="adj6" fmla="val -238586"/>
              </a:avLst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138" dirty="0">
                  <a:solidFill>
                    <a:schemeClr val="tx1"/>
                  </a:solidFill>
                </a:rPr>
                <a:t>4</a:t>
              </a:r>
            </a:p>
            <a:p>
              <a:pPr algn="ctr"/>
              <a:r>
                <a:rPr lang="it-IT" sz="1138" dirty="0" err="1" smtClean="0">
                  <a:solidFill>
                    <a:schemeClr val="tx1"/>
                  </a:solidFill>
                </a:rPr>
                <a:t>External</a:t>
              </a:r>
              <a:endParaRPr lang="it-IT" sz="1463" dirty="0">
                <a:solidFill>
                  <a:schemeClr val="tx1"/>
                </a:solidFill>
              </a:endParaRPr>
            </a:p>
          </p:txBody>
        </p:sp>
        <p:sp>
          <p:nvSpPr>
            <p:cNvPr id="14" name="Callout 2 13"/>
            <p:cNvSpPr/>
            <p:nvPr/>
          </p:nvSpPr>
          <p:spPr>
            <a:xfrm>
              <a:off x="7488077" y="2869583"/>
              <a:ext cx="742950" cy="497777"/>
            </a:xfrm>
            <a:prstGeom prst="borderCallout2">
              <a:avLst>
                <a:gd name="adj1" fmla="val 18750"/>
                <a:gd name="adj2" fmla="val -8333"/>
                <a:gd name="adj3" fmla="val 21765"/>
                <a:gd name="adj4" fmla="val -131818"/>
                <a:gd name="adj5" fmla="val -137764"/>
                <a:gd name="adj6" fmla="val -238586"/>
              </a:avLst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138" dirty="0">
                  <a:solidFill>
                    <a:schemeClr val="tx1"/>
                  </a:solidFill>
                </a:rPr>
                <a:t>1 </a:t>
              </a:r>
              <a:r>
                <a:rPr lang="it-IT" sz="1138" dirty="0" err="1" smtClean="0">
                  <a:solidFill>
                    <a:schemeClr val="tx1"/>
                  </a:solidFill>
                </a:rPr>
                <a:t>Entrance</a:t>
              </a:r>
              <a:endParaRPr lang="it-IT" sz="1463" dirty="0">
                <a:solidFill>
                  <a:schemeClr val="tx1"/>
                </a:solidFill>
              </a:endParaRPr>
            </a:p>
          </p:txBody>
        </p:sp>
        <p:sp>
          <p:nvSpPr>
            <p:cNvPr id="15" name="Callout 2 14"/>
            <p:cNvSpPr/>
            <p:nvPr/>
          </p:nvSpPr>
          <p:spPr>
            <a:xfrm>
              <a:off x="6519990" y="5098433"/>
              <a:ext cx="776720" cy="497777"/>
            </a:xfrm>
            <a:prstGeom prst="borderCallout2">
              <a:avLst>
                <a:gd name="adj1" fmla="val 18750"/>
                <a:gd name="adj2" fmla="val -8333"/>
                <a:gd name="adj3" fmla="val 21765"/>
                <a:gd name="adj4" fmla="val -131818"/>
                <a:gd name="adj5" fmla="val -137764"/>
                <a:gd name="adj6" fmla="val -238586"/>
              </a:avLst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138" dirty="0">
                  <a:solidFill>
                    <a:schemeClr val="tx1"/>
                  </a:solidFill>
                </a:rPr>
                <a:t>2</a:t>
              </a:r>
            </a:p>
            <a:p>
              <a:pPr algn="ctr"/>
              <a:r>
                <a:rPr lang="it-IT" sz="1138" dirty="0" smtClean="0">
                  <a:solidFill>
                    <a:schemeClr val="tx1"/>
                  </a:solidFill>
                </a:rPr>
                <a:t>Glacier</a:t>
              </a:r>
              <a:endParaRPr lang="it-IT" sz="1463" dirty="0">
                <a:solidFill>
                  <a:schemeClr val="tx1"/>
                </a:solidFill>
              </a:endParaRPr>
            </a:p>
          </p:txBody>
        </p:sp>
        <p:sp>
          <p:nvSpPr>
            <p:cNvPr id="16" name="Callout 2 15"/>
            <p:cNvSpPr/>
            <p:nvPr/>
          </p:nvSpPr>
          <p:spPr>
            <a:xfrm>
              <a:off x="3724548" y="1860221"/>
              <a:ext cx="870526" cy="497777"/>
            </a:xfrm>
            <a:prstGeom prst="borderCallout2">
              <a:avLst>
                <a:gd name="adj1" fmla="val 18750"/>
                <a:gd name="adj2" fmla="val -8333"/>
                <a:gd name="adj3" fmla="val 21765"/>
                <a:gd name="adj4" fmla="val -121473"/>
                <a:gd name="adj5" fmla="val 417038"/>
                <a:gd name="adj6" fmla="val -216024"/>
              </a:avLst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138" dirty="0">
                  <a:solidFill>
                    <a:schemeClr val="tx1"/>
                  </a:solidFill>
                </a:rPr>
                <a:t>3 </a:t>
              </a:r>
              <a:r>
                <a:rPr lang="it-IT" sz="1138" dirty="0" err="1">
                  <a:solidFill>
                    <a:schemeClr val="tx1"/>
                  </a:solidFill>
                </a:rPr>
                <a:t>Cardioshock</a:t>
              </a:r>
              <a:endParaRPr lang="it-IT" sz="1463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1525590"/>
            <a:ext cx="2901643" cy="516731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3" y="1600092"/>
            <a:ext cx="8686800" cy="438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1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869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smtClean="0">
                <a:latin typeface="+mn-lt"/>
              </a:rPr>
              <a:t>Presentation of a </a:t>
            </a:r>
            <a:r>
              <a:rPr lang="it-IT" sz="2800" b="1" dirty="0" err="1" smtClean="0">
                <a:latin typeface="+mn-lt"/>
              </a:rPr>
              <a:t>project</a:t>
            </a:r>
            <a:r>
              <a:rPr lang="it-IT" sz="2800" b="1" dirty="0" smtClean="0">
                <a:latin typeface="+mn-lt"/>
              </a:rPr>
              <a:t> </a:t>
            </a:r>
            <a:r>
              <a:rPr lang="it-IT" sz="2800" b="1" dirty="0" err="1" smtClean="0">
                <a:latin typeface="+mn-lt"/>
              </a:rPr>
              <a:t>you</a:t>
            </a:r>
            <a:r>
              <a:rPr lang="it-IT" sz="2800" b="1" dirty="0" smtClean="0">
                <a:latin typeface="+mn-lt"/>
              </a:rPr>
              <a:t> are </a:t>
            </a:r>
            <a:r>
              <a:rPr lang="it-IT" sz="2800" b="1" dirty="0" err="1" smtClean="0">
                <a:latin typeface="+mn-lt"/>
              </a:rPr>
              <a:t>working</a:t>
            </a:r>
            <a:r>
              <a:rPr lang="it-IT" sz="2800" b="1" dirty="0" smtClean="0">
                <a:latin typeface="+mn-lt"/>
              </a:rPr>
              <a:t> on	3/3</a:t>
            </a:r>
            <a:endParaRPr lang="it-IT" sz="2800" b="1" dirty="0">
              <a:latin typeface="+mn-l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150187" y="917894"/>
            <a:ext cx="4843634" cy="40011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2000" b="1" dirty="0" err="1" smtClean="0">
                <a:latin typeface="+mn-lt"/>
              </a:rPr>
              <a:t>Cryosphere</a:t>
            </a:r>
            <a:r>
              <a:rPr lang="it-IT" sz="2000" b="1" dirty="0" smtClean="0">
                <a:latin typeface="+mn-lt"/>
              </a:rPr>
              <a:t> </a:t>
            </a:r>
            <a:r>
              <a:rPr lang="it-IT" sz="2000" b="1" dirty="0" err="1" smtClean="0">
                <a:latin typeface="+mn-lt"/>
              </a:rPr>
              <a:t>monitoring</a:t>
            </a:r>
            <a:r>
              <a:rPr lang="it-IT" sz="2000" b="1" dirty="0" smtClean="0">
                <a:latin typeface="+mn-lt"/>
              </a:rPr>
              <a:t>: </a:t>
            </a:r>
            <a:r>
              <a:rPr lang="it-IT" sz="2000" b="1" dirty="0" err="1" smtClean="0">
                <a:latin typeface="+mn-lt"/>
              </a:rPr>
              <a:t>ice</a:t>
            </a:r>
            <a:r>
              <a:rPr lang="it-IT" sz="2000" b="1" dirty="0" smtClean="0">
                <a:latin typeface="+mn-lt"/>
              </a:rPr>
              <a:t> cave </a:t>
            </a:r>
            <a:r>
              <a:rPr lang="it-IT" sz="2000" b="1" dirty="0" err="1" smtClean="0">
                <a:latin typeface="+mn-lt"/>
              </a:rPr>
              <a:t>monitoring</a:t>
            </a:r>
            <a:endParaRPr lang="it-IT" sz="2000" b="1" dirty="0" smtClean="0">
              <a:latin typeface="+mn-lt"/>
            </a:endParaRPr>
          </a:p>
        </p:txBody>
      </p:sp>
      <p:grpSp>
        <p:nvGrpSpPr>
          <p:cNvPr id="2" name="Gruppo 10"/>
          <p:cNvGrpSpPr/>
          <p:nvPr/>
        </p:nvGrpSpPr>
        <p:grpSpPr>
          <a:xfrm>
            <a:off x="221680" y="1325188"/>
            <a:ext cx="8585200" cy="5203804"/>
            <a:chOff x="767756" y="881843"/>
            <a:chExt cx="8585200" cy="5203804"/>
          </a:xfrm>
        </p:grpSpPr>
        <p:pic>
          <p:nvPicPr>
            <p:cNvPr id="12" name="Immagine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59" t="52317" r="284" b="571"/>
            <a:stretch/>
          </p:blipFill>
          <p:spPr>
            <a:xfrm>
              <a:off x="767756" y="881843"/>
              <a:ext cx="6827205" cy="5203804"/>
            </a:xfrm>
            <a:prstGeom prst="rect">
              <a:avLst/>
            </a:prstGeom>
          </p:spPr>
        </p:pic>
        <p:sp>
          <p:nvSpPr>
            <p:cNvPr id="13" name="Callout 2 12"/>
            <p:cNvSpPr/>
            <p:nvPr/>
          </p:nvSpPr>
          <p:spPr>
            <a:xfrm>
              <a:off x="8610006" y="1747653"/>
              <a:ext cx="742950" cy="497777"/>
            </a:xfrm>
            <a:prstGeom prst="borderCallout2">
              <a:avLst>
                <a:gd name="adj1" fmla="val 18750"/>
                <a:gd name="adj2" fmla="val -8333"/>
                <a:gd name="adj3" fmla="val 21765"/>
                <a:gd name="adj4" fmla="val -131818"/>
                <a:gd name="adj5" fmla="val -137764"/>
                <a:gd name="adj6" fmla="val -238586"/>
              </a:avLst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138" dirty="0">
                  <a:solidFill>
                    <a:schemeClr val="tx1"/>
                  </a:solidFill>
                </a:rPr>
                <a:t>4</a:t>
              </a:r>
            </a:p>
            <a:p>
              <a:pPr algn="ctr"/>
              <a:r>
                <a:rPr lang="it-IT" sz="1138" dirty="0" err="1" smtClean="0">
                  <a:solidFill>
                    <a:schemeClr val="tx1"/>
                  </a:solidFill>
                </a:rPr>
                <a:t>External</a:t>
              </a:r>
              <a:endParaRPr lang="it-IT" sz="1463" dirty="0">
                <a:solidFill>
                  <a:schemeClr val="tx1"/>
                </a:solidFill>
              </a:endParaRPr>
            </a:p>
          </p:txBody>
        </p:sp>
        <p:sp>
          <p:nvSpPr>
            <p:cNvPr id="14" name="Callout 2 13"/>
            <p:cNvSpPr/>
            <p:nvPr/>
          </p:nvSpPr>
          <p:spPr>
            <a:xfrm>
              <a:off x="7488077" y="2869583"/>
              <a:ext cx="742950" cy="497777"/>
            </a:xfrm>
            <a:prstGeom prst="borderCallout2">
              <a:avLst>
                <a:gd name="adj1" fmla="val 18750"/>
                <a:gd name="adj2" fmla="val -8333"/>
                <a:gd name="adj3" fmla="val 21765"/>
                <a:gd name="adj4" fmla="val -131818"/>
                <a:gd name="adj5" fmla="val -137764"/>
                <a:gd name="adj6" fmla="val -238586"/>
              </a:avLst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138" dirty="0">
                  <a:solidFill>
                    <a:schemeClr val="tx1"/>
                  </a:solidFill>
                </a:rPr>
                <a:t>1 </a:t>
              </a:r>
              <a:r>
                <a:rPr lang="it-IT" sz="1138" dirty="0" err="1" smtClean="0">
                  <a:solidFill>
                    <a:schemeClr val="tx1"/>
                  </a:solidFill>
                </a:rPr>
                <a:t>Entrance</a:t>
              </a:r>
              <a:endParaRPr lang="it-IT" sz="1463" dirty="0">
                <a:solidFill>
                  <a:schemeClr val="tx1"/>
                </a:solidFill>
              </a:endParaRPr>
            </a:p>
          </p:txBody>
        </p:sp>
        <p:sp>
          <p:nvSpPr>
            <p:cNvPr id="15" name="Callout 2 14"/>
            <p:cNvSpPr/>
            <p:nvPr/>
          </p:nvSpPr>
          <p:spPr>
            <a:xfrm>
              <a:off x="6519990" y="5098433"/>
              <a:ext cx="776720" cy="497777"/>
            </a:xfrm>
            <a:prstGeom prst="borderCallout2">
              <a:avLst>
                <a:gd name="adj1" fmla="val 18750"/>
                <a:gd name="adj2" fmla="val -8333"/>
                <a:gd name="adj3" fmla="val 21765"/>
                <a:gd name="adj4" fmla="val -131818"/>
                <a:gd name="adj5" fmla="val -137764"/>
                <a:gd name="adj6" fmla="val -238586"/>
              </a:avLst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138" dirty="0">
                  <a:solidFill>
                    <a:schemeClr val="tx1"/>
                  </a:solidFill>
                </a:rPr>
                <a:t>2</a:t>
              </a:r>
            </a:p>
            <a:p>
              <a:pPr algn="ctr"/>
              <a:r>
                <a:rPr lang="it-IT" sz="1138" dirty="0" smtClean="0">
                  <a:solidFill>
                    <a:schemeClr val="tx1"/>
                  </a:solidFill>
                </a:rPr>
                <a:t>Glacier</a:t>
              </a:r>
              <a:endParaRPr lang="it-IT" sz="1463" dirty="0">
                <a:solidFill>
                  <a:schemeClr val="tx1"/>
                </a:solidFill>
              </a:endParaRPr>
            </a:p>
          </p:txBody>
        </p:sp>
        <p:sp>
          <p:nvSpPr>
            <p:cNvPr id="16" name="Callout 2 15"/>
            <p:cNvSpPr/>
            <p:nvPr/>
          </p:nvSpPr>
          <p:spPr>
            <a:xfrm>
              <a:off x="3724548" y="1860221"/>
              <a:ext cx="870526" cy="497777"/>
            </a:xfrm>
            <a:prstGeom prst="borderCallout2">
              <a:avLst>
                <a:gd name="adj1" fmla="val 18750"/>
                <a:gd name="adj2" fmla="val -8333"/>
                <a:gd name="adj3" fmla="val 21765"/>
                <a:gd name="adj4" fmla="val -121473"/>
                <a:gd name="adj5" fmla="val 417038"/>
                <a:gd name="adj6" fmla="val -216024"/>
              </a:avLst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1138" dirty="0">
                  <a:solidFill>
                    <a:schemeClr val="tx1"/>
                  </a:solidFill>
                </a:rPr>
                <a:t>3 </a:t>
              </a:r>
              <a:r>
                <a:rPr lang="it-IT" sz="1138" dirty="0" err="1">
                  <a:solidFill>
                    <a:schemeClr val="tx1"/>
                  </a:solidFill>
                </a:rPr>
                <a:t>Cardioshock</a:t>
              </a:r>
              <a:endParaRPr lang="it-IT" sz="1463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1525590"/>
            <a:ext cx="2901643" cy="516731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3" y="1600092"/>
            <a:ext cx="8686800" cy="4383942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0973" y="1546931"/>
            <a:ext cx="3792371" cy="4842662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98669" y="1546931"/>
            <a:ext cx="3387260" cy="4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1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UTENTE\Pictures\Cile2012\Tyndall\CIMG31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" name="Titolo 1"/>
          <p:cNvSpPr txBox="1">
            <a:spLocks/>
          </p:cNvSpPr>
          <p:nvPr/>
        </p:nvSpPr>
        <p:spPr>
          <a:xfrm>
            <a:off x="0" y="121539"/>
            <a:ext cx="9143999" cy="113877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wrap="square" lIns="91440" tIns="4572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 </a:t>
            </a:r>
            <a:r>
              <a:rPr lang="it-IT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many</a:t>
            </a:r>
            <a:r>
              <a:rPr lang="it-IT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it-IT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more…</a:t>
            </a:r>
            <a:endParaRPr lang="it-IT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it-IT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Thank</a:t>
            </a:r>
            <a:r>
              <a:rPr lang="it-IT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for </a:t>
            </a:r>
            <a:r>
              <a:rPr lang="it-IT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your</a:t>
            </a:r>
            <a:r>
              <a:rPr lang="it-IT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it-IT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attention</a:t>
            </a:r>
            <a:r>
              <a:rPr lang="it-IT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!!!</a:t>
            </a:r>
            <a:endParaRPr lang="it-IT" sz="2000" dirty="0" smtClean="0">
              <a:latin typeface="+mn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" y="5529976"/>
            <a:ext cx="9143998" cy="89255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it-IT" dirty="0" smtClean="0"/>
              <a:t> </a:t>
            </a:r>
            <a:r>
              <a:rPr lang="it-I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Danilo Godone, </a:t>
            </a:r>
            <a:r>
              <a:rPr lang="it-IT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PhD</a:t>
            </a:r>
            <a:endParaRPr lang="it-IT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lnSpc>
                <a:spcPct val="100000"/>
              </a:lnSpc>
            </a:pPr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danilo.godone@irpi.cnr.it</a:t>
            </a:r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d.godone@gmail.com</a:t>
            </a:r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700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-2351"/>
            <a:ext cx="7886700" cy="1325563"/>
          </a:xfrm>
        </p:spPr>
        <p:txBody>
          <a:bodyPr/>
          <a:lstStyle/>
          <a:p>
            <a:pPr algn="ctr"/>
            <a:r>
              <a:rPr lang="it-IT" dirty="0" err="1" smtClean="0"/>
              <a:t>Programme</a:t>
            </a:r>
            <a:r>
              <a:rPr lang="it-IT" dirty="0" smtClean="0"/>
              <a:t> – week 1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45" y="1110951"/>
            <a:ext cx="4006917" cy="567013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20"/>
          <a:stretch/>
        </p:blipFill>
        <p:spPr>
          <a:xfrm>
            <a:off x="4740143" y="2857917"/>
            <a:ext cx="4006917" cy="2176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628650" y="-235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 err="1" smtClean="0"/>
              <a:t>Programme</a:t>
            </a:r>
            <a:r>
              <a:rPr lang="it-IT" dirty="0" smtClean="0"/>
              <a:t> – week 2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6"/>
          <a:stretch/>
        </p:blipFill>
        <p:spPr>
          <a:xfrm>
            <a:off x="2319742" y="1290417"/>
            <a:ext cx="4846346" cy="425153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7" b="78318"/>
          <a:stretch/>
        </p:blipFill>
        <p:spPr>
          <a:xfrm>
            <a:off x="2319742" y="5195842"/>
            <a:ext cx="4846346" cy="1110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Schedule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course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5063"/>
            <a:ext cx="9144000" cy="3429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628650" y="194208"/>
            <a:ext cx="7886700" cy="1325563"/>
          </a:xfrm>
        </p:spPr>
        <p:txBody>
          <a:bodyPr/>
          <a:lstStyle/>
          <a:p>
            <a:pPr algn="ctr"/>
            <a:r>
              <a:rPr lang="it-IT" dirty="0" err="1" smtClean="0"/>
              <a:t>Topic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217714" y="1715717"/>
            <a:ext cx="87085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+mj-lt"/>
                <a:ea typeface="+mj-ea"/>
                <a:cs typeface="+mj-cs"/>
              </a:rPr>
              <a:t>Landscape approach for enhancing mountain resilience</a:t>
            </a:r>
            <a:endParaRPr lang="en-US" sz="4400" dirty="0" smtClean="0">
              <a:latin typeface="+mj-lt"/>
              <a:ea typeface="+mj-ea"/>
              <a:cs typeface="+mj-cs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24416" t="34393" r="21612" b="16137"/>
          <a:stretch/>
        </p:blipFill>
        <p:spPr>
          <a:xfrm>
            <a:off x="1452784" y="3204671"/>
            <a:ext cx="6580263" cy="339268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-53656" y="6411754"/>
            <a:ext cx="3413500" cy="46166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algn="ctr">
              <a:lnSpc>
                <a:spcPct val="100000"/>
              </a:lnSpc>
            </a:pPr>
            <a:endParaRPr lang="it-IT" sz="1200" b="1" dirty="0"/>
          </a:p>
          <a:p>
            <a:pPr algn="ctr">
              <a:lnSpc>
                <a:spcPct val="100000"/>
              </a:lnSpc>
            </a:pPr>
            <a:r>
              <a:rPr lang="it-IT" sz="1200" b="1" dirty="0" smtClean="0"/>
              <a:t>©</a:t>
            </a:r>
            <a:r>
              <a:rPr lang="it-IT" sz="1200" b="1" dirty="0" err="1" smtClean="0"/>
              <a:t>Wageningen</a:t>
            </a:r>
            <a:r>
              <a:rPr lang="it-IT" sz="1200" b="1" dirty="0" smtClean="0"/>
              <a:t> </a:t>
            </a:r>
            <a:r>
              <a:rPr lang="it-IT" sz="1200" b="1" dirty="0"/>
              <a:t>Centre for Development </a:t>
            </a:r>
            <a:r>
              <a:rPr lang="it-IT" sz="1200" b="1" dirty="0" err="1"/>
              <a:t>Innovation</a:t>
            </a:r>
            <a:endParaRPr lang="it-IT" sz="1200" b="1" dirty="0"/>
          </a:p>
        </p:txBody>
      </p:sp>
    </p:spTree>
    <p:extLst>
      <p:ext uri="{BB962C8B-B14F-4D97-AF65-F5344CB8AC3E}">
        <p14:creationId xmlns:p14="http://schemas.microsoft.com/office/powerpoint/2010/main" val="224134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2585" y="6581001"/>
            <a:ext cx="3916329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200" b="1" dirty="0"/>
              <a:t>https://www.facebook.com/trust.biologist/?tn-str=k%2AF</a:t>
            </a:r>
            <a:endParaRPr lang="it-IT" sz="1200" b="1" dirty="0" smtClean="0">
              <a:latin typeface="+mn-lt"/>
            </a:endParaRPr>
          </a:p>
        </p:txBody>
      </p:sp>
      <p:pic>
        <p:nvPicPr>
          <p:cNvPr id="4098" name="Picture 2" descr="L'immagine puÃ² contenere: diseg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98"/>
          <a:stretch/>
        </p:blipFill>
        <p:spPr bwMode="auto">
          <a:xfrm>
            <a:off x="1133535" y="890891"/>
            <a:ext cx="7092521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olo 3"/>
          <p:cNvSpPr>
            <a:spLocks noGrp="1"/>
          </p:cNvSpPr>
          <p:nvPr>
            <p:ph type="title"/>
          </p:nvPr>
        </p:nvSpPr>
        <p:spPr>
          <a:xfrm>
            <a:off x="628650" y="31835"/>
            <a:ext cx="7886700" cy="985116"/>
          </a:xfrm>
        </p:spPr>
        <p:txBody>
          <a:bodyPr>
            <a:normAutofit/>
          </a:bodyPr>
          <a:lstStyle/>
          <a:p>
            <a:pPr algn="ctr"/>
            <a:r>
              <a:rPr lang="it-IT" sz="4000" dirty="0" err="1" smtClean="0"/>
              <a:t>Landscape</a:t>
            </a:r>
            <a:r>
              <a:rPr lang="it-IT" sz="4000" dirty="0" smtClean="0"/>
              <a:t>…</a:t>
            </a:r>
            <a:r>
              <a:rPr lang="it-IT" sz="4000" dirty="0" err="1" smtClean="0"/>
              <a:t>what</a:t>
            </a:r>
            <a:r>
              <a:rPr lang="it-IT" sz="4000" dirty="0" smtClean="0"/>
              <a:t> </a:t>
            </a:r>
            <a:r>
              <a:rPr lang="it-IT" sz="4000" dirty="0" err="1" smtClean="0"/>
              <a:t>other</a:t>
            </a:r>
            <a:r>
              <a:rPr lang="it-IT" sz="4000" dirty="0" smtClean="0"/>
              <a:t> </a:t>
            </a:r>
            <a:r>
              <a:rPr lang="it-IT" sz="4000" dirty="0" err="1" smtClean="0"/>
              <a:t>people</a:t>
            </a:r>
            <a:r>
              <a:rPr lang="it-IT" sz="4000" dirty="0" smtClean="0"/>
              <a:t> </a:t>
            </a:r>
            <a:r>
              <a:rPr lang="it-IT" sz="4000" dirty="0" err="1" smtClean="0"/>
              <a:t>see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2241341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'immagine puÃ² contenere: diseg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98"/>
          <a:stretch/>
        </p:blipFill>
        <p:spPr bwMode="auto">
          <a:xfrm>
            <a:off x="1133535" y="890891"/>
            <a:ext cx="7092521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t="48196" b="3445"/>
          <a:stretch/>
        </p:blipFill>
        <p:spPr>
          <a:xfrm>
            <a:off x="1133535" y="890891"/>
            <a:ext cx="7092000" cy="5446180"/>
          </a:xfrm>
          <a:prstGeom prst="rect">
            <a:avLst/>
          </a:prstGeom>
        </p:spPr>
      </p:pic>
      <p:sp>
        <p:nvSpPr>
          <p:cNvPr id="5" name="Titolo 3"/>
          <p:cNvSpPr>
            <a:spLocks noGrp="1"/>
          </p:cNvSpPr>
          <p:nvPr>
            <p:ph type="title"/>
          </p:nvPr>
        </p:nvSpPr>
        <p:spPr>
          <a:xfrm>
            <a:off x="628650" y="31835"/>
            <a:ext cx="7886700" cy="985116"/>
          </a:xfrm>
        </p:spPr>
        <p:txBody>
          <a:bodyPr>
            <a:normAutofit/>
          </a:bodyPr>
          <a:lstStyle/>
          <a:p>
            <a:pPr algn="ctr"/>
            <a:r>
              <a:rPr lang="it-IT" sz="4000" dirty="0" err="1" smtClean="0"/>
              <a:t>Landscape</a:t>
            </a:r>
            <a:r>
              <a:rPr lang="it-IT" sz="4000" dirty="0" smtClean="0"/>
              <a:t>…</a:t>
            </a:r>
            <a:r>
              <a:rPr lang="it-IT" sz="4000" dirty="0" err="1" smtClean="0"/>
              <a:t>what</a:t>
            </a:r>
            <a:r>
              <a:rPr lang="it-IT" sz="4000" dirty="0" smtClean="0"/>
              <a:t> </a:t>
            </a:r>
            <a:r>
              <a:rPr lang="it-IT" sz="4000" dirty="0" err="1" smtClean="0"/>
              <a:t>we</a:t>
            </a:r>
            <a:r>
              <a:rPr lang="it-IT" sz="4000" dirty="0" smtClean="0"/>
              <a:t> </a:t>
            </a:r>
            <a:r>
              <a:rPr lang="it-IT" sz="4000" dirty="0" err="1" smtClean="0"/>
              <a:t>see</a:t>
            </a:r>
            <a:r>
              <a:rPr lang="it-IT" sz="4000" dirty="0" smtClean="0"/>
              <a:t>!</a:t>
            </a:r>
            <a:endParaRPr lang="it-IT" sz="4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585" y="6581001"/>
            <a:ext cx="3916329" cy="27699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200" b="1" dirty="0"/>
              <a:t>https://www.facebook.com/trust.biologist/?tn-str=k%2AF</a:t>
            </a:r>
            <a:endParaRPr lang="it-IT" sz="12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9360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61586" y="5282467"/>
            <a:ext cx="8111964" cy="147732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r>
              <a:rPr lang="it-IT" b="1" i="1" dirty="0" err="1"/>
              <a:t>Ten</a:t>
            </a:r>
            <a:r>
              <a:rPr lang="it-IT" b="1" i="1" dirty="0"/>
              <a:t> </a:t>
            </a:r>
            <a:r>
              <a:rPr lang="it-IT" b="1" i="1" dirty="0" err="1"/>
              <a:t>Principles</a:t>
            </a:r>
            <a:r>
              <a:rPr lang="it-IT" b="1" i="1" dirty="0"/>
              <a:t> of a </a:t>
            </a:r>
            <a:r>
              <a:rPr lang="it-IT" b="1" i="1" dirty="0" err="1"/>
              <a:t>Landscape</a:t>
            </a:r>
            <a:r>
              <a:rPr lang="it-IT" b="1" i="1" dirty="0"/>
              <a:t> </a:t>
            </a:r>
            <a:r>
              <a:rPr lang="it-IT" b="1" i="1" dirty="0" err="1"/>
              <a:t>Approach</a:t>
            </a:r>
            <a:endParaRPr lang="it-IT" b="1" i="1" dirty="0"/>
          </a:p>
          <a:p>
            <a:r>
              <a:rPr lang="it-IT" b="1" i="1" dirty="0"/>
              <a:t>Jeffrey </a:t>
            </a:r>
            <a:r>
              <a:rPr lang="it-IT" b="1" i="1" dirty="0" err="1"/>
              <a:t>Sayer</a:t>
            </a:r>
            <a:r>
              <a:rPr lang="it-IT" dirty="0"/>
              <a:t>, </a:t>
            </a:r>
            <a:endParaRPr lang="it-IT" dirty="0" smtClean="0"/>
          </a:p>
          <a:p>
            <a:r>
              <a:rPr lang="it-IT" dirty="0" smtClean="0"/>
              <a:t>Centre </a:t>
            </a:r>
            <a:r>
              <a:rPr lang="it-IT" dirty="0"/>
              <a:t>for </a:t>
            </a:r>
            <a:r>
              <a:rPr lang="it-IT" dirty="0" err="1"/>
              <a:t>Tropical</a:t>
            </a:r>
            <a:r>
              <a:rPr lang="it-IT" dirty="0"/>
              <a:t> </a:t>
            </a:r>
            <a:r>
              <a:rPr lang="it-IT" dirty="0" err="1"/>
              <a:t>Environmental</a:t>
            </a:r>
            <a:r>
              <a:rPr lang="it-IT" dirty="0"/>
              <a:t> and </a:t>
            </a:r>
            <a:r>
              <a:rPr lang="it-IT" dirty="0" err="1"/>
              <a:t>Sustainability</a:t>
            </a:r>
            <a:r>
              <a:rPr lang="it-IT" dirty="0"/>
              <a:t> Science – James Cook </a:t>
            </a:r>
            <a:r>
              <a:rPr lang="it-IT" dirty="0" err="1" smtClean="0"/>
              <a:t>University</a:t>
            </a:r>
            <a:endParaRPr lang="it-IT" dirty="0" smtClean="0"/>
          </a:p>
          <a:p>
            <a:r>
              <a:rPr lang="it-IT" b="1" i="1" dirty="0" smtClean="0"/>
              <a:t>Louise </a:t>
            </a:r>
            <a:r>
              <a:rPr lang="it-IT" b="1" i="1" dirty="0"/>
              <a:t>Buck</a:t>
            </a:r>
            <a:r>
              <a:rPr lang="it-IT" dirty="0" smtClean="0"/>
              <a:t>,</a:t>
            </a:r>
          </a:p>
          <a:p>
            <a:r>
              <a:rPr lang="it-IT" dirty="0" err="1" smtClean="0"/>
              <a:t>EcoAgriculture</a:t>
            </a:r>
            <a:r>
              <a:rPr lang="it-IT" dirty="0" smtClean="0"/>
              <a:t> </a:t>
            </a:r>
            <a:r>
              <a:rPr lang="it-IT" dirty="0" err="1"/>
              <a:t>Partners</a:t>
            </a:r>
            <a:r>
              <a:rPr lang="it-IT" dirty="0"/>
              <a:t> , </a:t>
            </a:r>
            <a:r>
              <a:rPr lang="it-IT" dirty="0" err="1"/>
              <a:t>Cornell</a:t>
            </a:r>
            <a:r>
              <a:rPr lang="it-IT" dirty="0"/>
              <a:t> </a:t>
            </a:r>
            <a:r>
              <a:rPr lang="it-IT" dirty="0" err="1"/>
              <a:t>University</a:t>
            </a:r>
            <a:endParaRPr lang="it-IT" dirty="0"/>
          </a:p>
        </p:txBody>
      </p:sp>
      <p:sp>
        <p:nvSpPr>
          <p:cNvPr id="8" name="Titolo 3"/>
          <p:cNvSpPr>
            <a:spLocks noGrp="1"/>
          </p:cNvSpPr>
          <p:nvPr>
            <p:ph type="title"/>
          </p:nvPr>
        </p:nvSpPr>
        <p:spPr>
          <a:xfrm>
            <a:off x="0" y="125842"/>
            <a:ext cx="9144000" cy="1325563"/>
          </a:xfrm>
        </p:spPr>
        <p:txBody>
          <a:bodyPr/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dirty="0"/>
              <a:t>Ten Principles of a Landscape Approach</a:t>
            </a:r>
          </a:p>
        </p:txBody>
      </p:sp>
    </p:spTree>
    <p:extLst>
      <p:ext uri="{BB962C8B-B14F-4D97-AF65-F5344CB8AC3E}">
        <p14:creationId xmlns:p14="http://schemas.microsoft.com/office/powerpoint/2010/main" val="12518042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91440" tIns="45720" rIns="91440" bIns="45720" rtlCol="0" anchor="ctr">
        <a:spAutoFit/>
      </a:bodyPr>
      <a:lstStyle>
        <a:defPPr algn="ctr">
          <a:lnSpc>
            <a:spcPct val="100000"/>
          </a:lnSpc>
          <a:defRPr sz="2800" b="1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1346</TotalTime>
  <Words>954</Words>
  <Application>Microsoft Office PowerPoint</Application>
  <PresentationFormat>Presentazione su schermo (4:3)</PresentationFormat>
  <Paragraphs>177</Paragraphs>
  <Slides>29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Courier New</vt:lpstr>
      <vt:lpstr>Tema di Office</vt:lpstr>
      <vt:lpstr>IPROMO 2019 Summer School </vt:lpstr>
      <vt:lpstr>Daily agenda</vt:lpstr>
      <vt:lpstr>Programme – week 1</vt:lpstr>
      <vt:lpstr>Presentazione standard di PowerPoint</vt:lpstr>
      <vt:lpstr>Schedule of the course</vt:lpstr>
      <vt:lpstr>Topic</vt:lpstr>
      <vt:lpstr>Landscape…what other people see</vt:lpstr>
      <vt:lpstr>Landscape…what we see!</vt:lpstr>
      <vt:lpstr>Ten Principles of a Landscape Approach</vt:lpstr>
      <vt:lpstr>Presentazione standard di PowerPoint</vt:lpstr>
      <vt:lpstr>Presentazione standard di PowerPoint</vt:lpstr>
      <vt:lpstr>The course will…</vt:lpstr>
      <vt:lpstr>Working groups 1/2</vt:lpstr>
      <vt:lpstr>Working groups 2/2</vt:lpstr>
      <vt:lpstr>Group 1</vt:lpstr>
      <vt:lpstr>Group 2</vt:lpstr>
      <vt:lpstr>Group 3</vt:lpstr>
      <vt:lpstr>Group 4</vt:lpstr>
      <vt:lpstr>Group 5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Agriculture in the Alps</dc:title>
  <dc:creator>Bassignana Mauro</dc:creator>
  <cp:lastModifiedBy>Geomonitoraggi</cp:lastModifiedBy>
  <cp:revision>111</cp:revision>
  <dcterms:created xsi:type="dcterms:W3CDTF">2014-07-05T09:11:12Z</dcterms:created>
  <dcterms:modified xsi:type="dcterms:W3CDTF">2019-07-02T21:51:32Z</dcterms:modified>
</cp:coreProperties>
</file>