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91" r:id="rId2"/>
    <p:sldId id="2451" r:id="rId3"/>
    <p:sldId id="2433" r:id="rId4"/>
    <p:sldId id="293" r:id="rId5"/>
    <p:sldId id="388" r:id="rId6"/>
    <p:sldId id="2446" r:id="rId7"/>
    <p:sldId id="2456" r:id="rId8"/>
    <p:sldId id="2463" r:id="rId9"/>
    <p:sldId id="2455" r:id="rId10"/>
    <p:sldId id="2448" r:id="rId11"/>
    <p:sldId id="2457" r:id="rId12"/>
    <p:sldId id="2450" r:id="rId13"/>
    <p:sldId id="2464" r:id="rId14"/>
    <p:sldId id="363" r:id="rId15"/>
    <p:sldId id="2458" r:id="rId16"/>
    <p:sldId id="2459" r:id="rId17"/>
    <p:sldId id="2370" r:id="rId18"/>
    <p:sldId id="315" r:id="rId19"/>
    <p:sldId id="590" r:id="rId20"/>
    <p:sldId id="332" r:id="rId21"/>
  </p:sldIdLst>
  <p:sldSz cx="10693400" cy="7556500"/>
  <p:notesSz cx="10693400" cy="7556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62"/>
    <p:restoredTop sz="93632"/>
  </p:normalViewPr>
  <p:slideViewPr>
    <p:cSldViewPr>
      <p:cViewPr varScale="1">
        <p:scale>
          <a:sx n="60" d="100"/>
          <a:sy n="60" d="100"/>
        </p:scale>
        <p:origin x="728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04AF0-E506-F748-965E-960318DA1849}" type="datetimeFigureOut">
              <a:rPr lang="en-US" smtClean="0"/>
              <a:t>7/12/19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41713" y="944563"/>
            <a:ext cx="3609975" cy="2551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69975" y="3636963"/>
            <a:ext cx="8553450" cy="29749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177088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57900" y="7177088"/>
            <a:ext cx="4632325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E74A3-1FF4-8043-9B58-655008B29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57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6010A87-66BF-4ADE-80D9-3EF29741911F}" type="slidenum">
              <a:rPr lang="en-GB" altLang="en-US" sz="1200"/>
              <a:pPr/>
              <a:t>7</a:t>
            </a:fld>
            <a:endParaRPr lang="en-GB" altLang="en-US" sz="120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>
                <a:latin typeface="Arial" pitchFamily="34" charset="0"/>
                <a:ea typeface="ＭＳ Ｐゴシック" pitchFamily="34" charset="-128"/>
                <a:cs typeface="Tahoma" pitchFamily="34" charset="0"/>
              </a:rPr>
              <a:t>This means that millions of people will be affected who are not accustomed to the intensity, frequency or even the type of hazard that may now affect them.</a:t>
            </a:r>
          </a:p>
        </p:txBody>
      </p:sp>
    </p:spTree>
    <p:extLst>
      <p:ext uri="{BB962C8B-B14F-4D97-AF65-F5344CB8AC3E}">
        <p14:creationId xmlns:p14="http://schemas.microsoft.com/office/powerpoint/2010/main" val="2963489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6010A87-66BF-4ADE-80D9-3EF29741911F}" type="slidenum">
              <a:rPr lang="en-GB" altLang="en-US" sz="1200"/>
              <a:pPr/>
              <a:t>8</a:t>
            </a:fld>
            <a:endParaRPr lang="en-GB" altLang="en-US" sz="120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>
                <a:latin typeface="Arial" pitchFamily="34" charset="0"/>
                <a:ea typeface="ＭＳ Ｐゴシック" pitchFamily="34" charset="-128"/>
                <a:cs typeface="Tahoma" pitchFamily="34" charset="0"/>
              </a:rPr>
              <a:t>This means that millions of people will be affected who are not accustomed to the intensity, frequency or even the type of hazard that may now affect them.</a:t>
            </a:r>
          </a:p>
        </p:txBody>
      </p:sp>
    </p:spTree>
    <p:extLst>
      <p:ext uri="{BB962C8B-B14F-4D97-AF65-F5344CB8AC3E}">
        <p14:creationId xmlns:p14="http://schemas.microsoft.com/office/powerpoint/2010/main" val="426826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6010A87-66BF-4ADE-80D9-3EF29741911F}" type="slidenum">
              <a:rPr lang="en-GB" altLang="en-US" sz="1200"/>
              <a:pPr/>
              <a:t>9</a:t>
            </a:fld>
            <a:endParaRPr lang="en-GB" altLang="en-US" sz="120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>
                <a:latin typeface="Arial" pitchFamily="34" charset="0"/>
                <a:ea typeface="ＭＳ Ｐゴシック" pitchFamily="34" charset="-128"/>
                <a:cs typeface="Tahoma" pitchFamily="34" charset="0"/>
              </a:rPr>
              <a:t>This means that millions of people will be affected who are not accustomed to the intensity, frequency or even the type of hazard that may now affect them.</a:t>
            </a:r>
          </a:p>
        </p:txBody>
      </p:sp>
    </p:spTree>
    <p:extLst>
      <p:ext uri="{BB962C8B-B14F-4D97-AF65-F5344CB8AC3E}">
        <p14:creationId xmlns:p14="http://schemas.microsoft.com/office/powerpoint/2010/main" val="4016631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>
            <a:extLst>
              <a:ext uri="{FF2B5EF4-FFF2-40B4-BE49-F238E27FC236}">
                <a16:creationId xmlns:a16="http://schemas.microsoft.com/office/drawing/2014/main" id="{EB7B3578-AE52-9C4D-B18B-88BACDBB53F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>
            <a:extLst>
              <a:ext uri="{FF2B5EF4-FFF2-40B4-BE49-F238E27FC236}">
                <a16:creationId xmlns:a16="http://schemas.microsoft.com/office/drawing/2014/main" id="{1F78ED70-FB3B-3442-96A7-FBDC3FDF951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Calibri Light" panose="020F0302020204030204" pitchFamily="34" charset="0"/>
            </a:endParaRPr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88F843EC-8558-AD40-8DA4-9853013CEE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Lato Light" panose="020F0502020204030203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anose="020F0502020204030203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anose="020F0502020204030203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anose="020F0502020204030203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anose="020F0502020204030203" pitchFamily="34" charset="0"/>
                <a:ea typeface="MS PGothic" panose="020B0600070205080204" pitchFamily="34" charset="-128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502020204030203" pitchFamily="34" charset="0"/>
                <a:ea typeface="MS PGothic" panose="020B0600070205080204" pitchFamily="34" charset="-128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502020204030203" pitchFamily="34" charset="0"/>
                <a:ea typeface="MS PGothic" panose="020B0600070205080204" pitchFamily="34" charset="-128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502020204030203" pitchFamily="34" charset="0"/>
                <a:ea typeface="MS PGothic" panose="020B0600070205080204" pitchFamily="34" charset="-128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anose="020F0502020204030203" pitchFamily="34" charset="0"/>
                <a:ea typeface="MS PGothic" panose="020B0600070205080204" pitchFamily="34" charset="-128"/>
              </a:defRPr>
            </a:lvl9pPr>
          </a:lstStyle>
          <a:p>
            <a:fld id="{B94773EB-59C6-3B48-9D7E-68065E89F537}" type="slidenum">
              <a:rPr lang="en-US" altLang="en-US" sz="1200" smtClean="0">
                <a:latin typeface="Calibri Light" panose="020F0302020204030204" pitchFamily="34" charset="0"/>
              </a:rPr>
              <a:pPr/>
              <a:t>17</a:t>
            </a:fld>
            <a:endParaRPr lang="en-US" altLang="en-US" sz="120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446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79" cy="18891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7/12/19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670" y="6881313"/>
            <a:ext cx="2495127" cy="52475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3579" y="6881313"/>
            <a:ext cx="3386243" cy="52475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63603" y="6881313"/>
            <a:ext cx="2495127" cy="52475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A9B69-37E0-4EB7-B9AA-359FC41A3F2F}" type="slidenum">
              <a:rPr lang="en-US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300755440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8"/>
          <p:cNvSpPr txBox="1">
            <a:spLocks noChangeArrowheads="1"/>
          </p:cNvSpPr>
          <p:nvPr userDrawn="1"/>
        </p:nvSpPr>
        <p:spPr bwMode="auto">
          <a:xfrm>
            <a:off x="4639727" y="6870862"/>
            <a:ext cx="1289135" cy="227306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anchor="ctr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sz="877">
                <a:solidFill>
                  <a:srgbClr val="CCCCCC"/>
                </a:solidFill>
                <a:latin typeface="Source Sans Pro" charset="0"/>
                <a:cs typeface="Source Sans Pro" charset="0"/>
              </a:rPr>
              <a:t>www.yourdomain.com</a:t>
            </a:r>
          </a:p>
        </p:txBody>
      </p:sp>
      <p:sp>
        <p:nvSpPr>
          <p:cNvPr id="6" name="TextBox 23"/>
          <p:cNvSpPr txBox="1">
            <a:spLocks noChangeArrowheads="1"/>
          </p:cNvSpPr>
          <p:nvPr userDrawn="1"/>
        </p:nvSpPr>
        <p:spPr bwMode="auto">
          <a:xfrm>
            <a:off x="4639727" y="6870862"/>
            <a:ext cx="1289135" cy="227306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anchor="ctr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sz="877">
                <a:solidFill>
                  <a:srgbClr val="CCCCCC"/>
                </a:solidFill>
                <a:latin typeface="Source Sans Pro" charset="0"/>
                <a:cs typeface="Source Sans Pro" charset="0"/>
              </a:rPr>
              <a:t>www.yourdomain.com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784036" y="6880438"/>
            <a:ext cx="1154575" cy="209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en-US" altLang="en-US" sz="790">
              <a:solidFill>
                <a:srgbClr val="FFFFFF"/>
              </a:solidFill>
              <a:latin typeface="Source Sans Pro Light" charset="0"/>
              <a:ea typeface="MS PGothic" pitchFamily="34" charset="-128"/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4784036" y="6880438"/>
            <a:ext cx="1154575" cy="209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en-US" altLang="en-US" sz="790">
              <a:solidFill>
                <a:srgbClr val="FFFFFF"/>
              </a:solidFill>
              <a:latin typeface="Source Sans Pro Light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514781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/>
          </p:cNvSpPr>
          <p:nvPr>
            <p:ph type="body" sz="half" idx="1"/>
          </p:nvPr>
        </p:nvSpPr>
        <p:spPr>
          <a:xfrm>
            <a:off x="2203658" y="1633163"/>
            <a:ext cx="6583125" cy="2471605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  <a:defRPr>
                <a:solidFill>
                  <a:srgbClr val="283A27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algn="ctr">
              <a:buClrTx/>
              <a:buFontTx/>
              <a:buChar char="–"/>
              <a:defRPr>
                <a:solidFill>
                  <a:srgbClr val="283A27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2pPr>
            <a:lvl3pPr algn="ctr">
              <a:buClrTx/>
              <a:buFontTx/>
              <a:buChar char="•"/>
              <a:defRPr>
                <a:solidFill>
                  <a:srgbClr val="283A27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3pPr>
            <a:lvl4pPr algn="ctr">
              <a:buClrTx/>
              <a:buFontTx/>
              <a:buChar char="–"/>
              <a:defRPr>
                <a:solidFill>
                  <a:srgbClr val="283A27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4pPr>
            <a:lvl5pPr algn="ctr">
              <a:buClrTx/>
              <a:buSzPct val="100000"/>
              <a:buFontTx/>
              <a:buChar char="»"/>
              <a:defRPr>
                <a:solidFill>
                  <a:srgbClr val="283A27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Shape 190">
            <a:extLst>
              <a:ext uri="{FF2B5EF4-FFF2-40B4-BE49-F238E27FC236}">
                <a16:creationId xmlns:a16="http://schemas.microsoft.com/office/drawing/2014/main" id="{57661D4A-CB34-8849-B11E-F4D60483B7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extLst>
            <a:ext uri="{FAA26D3D-D897-4be2-8F04-BA451C77F1D7}"/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58719-A4C8-9F45-B299-3D9D46B53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018883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7/12/19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7/12/19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68095" y="1097280"/>
            <a:ext cx="9156192" cy="61447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7/12/19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7/12/19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654197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Text"/>
          <p:cNvSpPr>
            <a:spLocks noGrp="1"/>
          </p:cNvSpPr>
          <p:nvPr>
            <p:ph type="title"/>
          </p:nvPr>
        </p:nvSpPr>
        <p:spPr>
          <a:xfrm>
            <a:off x="1044278" y="1269256"/>
            <a:ext cx="8604845" cy="255819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6" name="Body Level One…"/>
          <p:cNvSpPr>
            <a:spLocks noGrp="1"/>
          </p:cNvSpPr>
          <p:nvPr>
            <p:ph type="body" sz="quarter" idx="1"/>
          </p:nvPr>
        </p:nvSpPr>
        <p:spPr>
          <a:xfrm>
            <a:off x="1044278" y="3896320"/>
            <a:ext cx="8604845" cy="875688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479"/>
            </a:lvl1pPr>
            <a:lvl2pPr marL="0" indent="0" algn="ctr">
              <a:spcBef>
                <a:spcPts val="0"/>
              </a:spcBef>
              <a:buSzTx/>
              <a:buNone/>
              <a:defRPr sz="2479"/>
            </a:lvl2pPr>
            <a:lvl3pPr marL="0" indent="0" algn="ctr">
              <a:spcBef>
                <a:spcPts val="0"/>
              </a:spcBef>
              <a:buSzTx/>
              <a:buNone/>
              <a:defRPr sz="2479"/>
            </a:lvl3pPr>
            <a:lvl4pPr marL="0" indent="0" algn="ctr">
              <a:spcBef>
                <a:spcPts val="0"/>
              </a:spcBef>
              <a:buSzTx/>
              <a:buNone/>
              <a:defRPr sz="2479"/>
            </a:lvl4pPr>
            <a:lvl5pPr marL="0" indent="0" algn="ctr">
              <a:spcBef>
                <a:spcPts val="0"/>
              </a:spcBef>
              <a:buSzTx/>
              <a:buNone/>
              <a:defRPr sz="247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347514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670" y="6881313"/>
            <a:ext cx="2495127" cy="52475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3579" y="6881313"/>
            <a:ext cx="3386243" cy="52475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63603" y="6881313"/>
            <a:ext cx="2495127" cy="52475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426CA-B14C-422A-AB99-8879A1A3079E}" type="slidenum">
              <a:rPr lang="en-US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297165867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1175455"/>
            <a:ext cx="9624060" cy="12594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4670" y="2518833"/>
            <a:ext cx="4722918" cy="20308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4670" y="4717567"/>
            <a:ext cx="4722918" cy="20325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435812" y="2518835"/>
            <a:ext cx="4722918" cy="42312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534670" y="6881313"/>
            <a:ext cx="2495127" cy="52475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3579" y="6881313"/>
            <a:ext cx="3386243" cy="52475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63603" y="6881313"/>
            <a:ext cx="2495127" cy="52475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DD425-79BC-41DC-8EF5-677C35005E72}" type="slidenum">
              <a:rPr lang="en-US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264657616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45442" y="409188"/>
            <a:ext cx="3402514" cy="7111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72561" y="1540713"/>
            <a:ext cx="7948277" cy="273557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7" cy="3778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7/12/19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2" r:id="rId6"/>
    <p:sldLayoutId id="2147483674" r:id="rId7"/>
    <p:sldLayoutId id="2147483677" r:id="rId8"/>
    <p:sldLayoutId id="2147483678" r:id="rId9"/>
    <p:sldLayoutId id="2147483679" r:id="rId10"/>
    <p:sldLayoutId id="2147483682" r:id="rId11"/>
    <p:sldLayoutId id="214748368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74700" y="1590970"/>
            <a:ext cx="9539472" cy="37112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4300"/>
              </a:lnSpc>
            </a:pPr>
            <a:r>
              <a:rPr lang="en-US" sz="3600" b="1" spc="0" dirty="0">
                <a:solidFill>
                  <a:srgbClr val="002060"/>
                </a:solidFill>
                <a:latin typeface="Times New Roman"/>
                <a:cs typeface="Times New Roman"/>
              </a:rPr>
              <a:t>    </a:t>
            </a:r>
          </a:p>
          <a:p>
            <a:pPr marL="12700" marR="12700">
              <a:lnSpc>
                <a:spcPts val="4300"/>
              </a:lnSpc>
            </a:pPr>
            <a:r>
              <a:rPr lang="en-US" sz="3600" b="1" dirty="0"/>
              <a:t>		       Landscape approach</a:t>
            </a:r>
          </a:p>
          <a:p>
            <a:pPr marL="12700" marR="12700">
              <a:lnSpc>
                <a:spcPts val="4300"/>
              </a:lnSpc>
            </a:pPr>
            <a:r>
              <a:rPr lang="en-US" sz="3600" b="1" dirty="0"/>
              <a:t>              for enhancing mountain resilience</a:t>
            </a:r>
            <a:endParaRPr lang="en-PH" sz="3600" dirty="0"/>
          </a:p>
          <a:p>
            <a:pPr marL="12700" marR="12700">
              <a:lnSpc>
                <a:spcPts val="4300"/>
              </a:lnSpc>
            </a:pPr>
            <a:endParaRPr lang="en-US" sz="3600" b="1" spc="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12700" marR="12700">
              <a:lnSpc>
                <a:spcPts val="4300"/>
              </a:lnSpc>
            </a:pPr>
            <a:r>
              <a:rPr lang="en-US" sz="3600" b="1" dirty="0">
                <a:solidFill>
                  <a:srgbClr val="00B050"/>
                </a:solidFill>
                <a:cs typeface="Times New Roman"/>
              </a:rPr>
              <a:t>	Disaster Risk Reduction &amp; Management</a:t>
            </a:r>
          </a:p>
          <a:p>
            <a:pPr marL="12700" marR="12700">
              <a:lnSpc>
                <a:spcPts val="4300"/>
              </a:lnSpc>
            </a:pPr>
            <a:endParaRPr lang="en-US" sz="3600" b="1" dirty="0">
              <a:solidFill>
                <a:srgbClr val="00B050"/>
              </a:solidFill>
              <a:cs typeface="Times New Roman"/>
            </a:endParaRPr>
          </a:p>
          <a:p>
            <a:pPr marL="12700" marR="12700">
              <a:lnSpc>
                <a:spcPts val="4300"/>
              </a:lnSpc>
            </a:pPr>
            <a:endParaRPr lang="en-US" sz="3600" b="1" dirty="0">
              <a:solidFill>
                <a:srgbClr val="00B050"/>
              </a:solidFill>
              <a:cs typeface="Times New Roman"/>
            </a:endParaRPr>
          </a:p>
          <a:p>
            <a:pPr marL="12700" marR="12700">
              <a:lnSpc>
                <a:spcPts val="4300"/>
              </a:lnSpc>
            </a:pPr>
            <a:r>
              <a:rPr lang="en-US" sz="3600" b="1" dirty="0">
                <a:solidFill>
                  <a:srgbClr val="00B050"/>
                </a:solidFill>
                <a:cs typeface="Times New Roman"/>
              </a:rPr>
              <a:t>		            </a:t>
            </a:r>
            <a:r>
              <a:rPr lang="en-US" sz="2800" b="1" dirty="0">
                <a:cs typeface="Times New Roman"/>
              </a:rPr>
              <a:t>Zenaida </a:t>
            </a:r>
            <a:r>
              <a:rPr lang="en-US" sz="2800" b="1" dirty="0" err="1">
                <a:cs typeface="Times New Roman"/>
              </a:rPr>
              <a:t>Delica</a:t>
            </a:r>
            <a:r>
              <a:rPr lang="en-US" sz="2800" b="1" dirty="0">
                <a:cs typeface="Times New Roman"/>
              </a:rPr>
              <a:t>- Willison</a:t>
            </a:r>
          </a:p>
          <a:p>
            <a:pPr marL="12700" marR="12700">
              <a:lnSpc>
                <a:spcPts val="4300"/>
              </a:lnSpc>
            </a:pPr>
            <a:endParaRPr lang="en-US" sz="3600" b="1" spc="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12700" marR="12700">
              <a:lnSpc>
                <a:spcPts val="4300"/>
              </a:lnSpc>
            </a:pPr>
            <a:endParaRPr sz="3600" dirty="0">
              <a:latin typeface="Times New Roman"/>
              <a:cs typeface="Times New Roman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8C9410-35E6-8948-AE35-2E577E7A4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3522" y="225720"/>
            <a:ext cx="2660650" cy="136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49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8C9410-35E6-8948-AE35-2E577E7A4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9149" y="225720"/>
            <a:ext cx="1462272" cy="91092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BD79560-5550-2A42-AF5C-043BBDC610EE}"/>
              </a:ext>
            </a:extLst>
          </p:cNvPr>
          <p:cNvSpPr/>
          <p:nvPr/>
        </p:nvSpPr>
        <p:spPr>
          <a:xfrm>
            <a:off x="620084" y="1136649"/>
            <a:ext cx="967961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600" b="1" dirty="0">
                <a:solidFill>
                  <a:schemeClr val="accent6"/>
                </a:solidFill>
              </a:rPr>
              <a:t>POVERTY   Severe income disparity</a:t>
            </a:r>
          </a:p>
          <a:p>
            <a:endParaRPr lang="en-AU" sz="3600" b="1" dirty="0">
              <a:solidFill>
                <a:schemeClr val="accent6"/>
              </a:solidFill>
            </a:endParaRPr>
          </a:p>
          <a:p>
            <a:r>
              <a:rPr lang="en-AU" sz="3600" b="1" dirty="0"/>
              <a:t>Structurally high unemployment  rate</a:t>
            </a:r>
          </a:p>
          <a:p>
            <a:endParaRPr lang="en-AU" sz="3600" b="1" dirty="0">
              <a:solidFill>
                <a:srgbClr val="002060"/>
              </a:solidFill>
            </a:endParaRPr>
          </a:p>
          <a:p>
            <a:r>
              <a:rPr lang="en-AU" sz="3600" b="1" dirty="0">
                <a:solidFill>
                  <a:schemeClr val="accent6"/>
                </a:solidFill>
              </a:rPr>
              <a:t>Water crises, Food crises</a:t>
            </a:r>
          </a:p>
          <a:p>
            <a:endParaRPr lang="en-AU" sz="3600" b="1" dirty="0">
              <a:solidFill>
                <a:schemeClr val="accent6"/>
              </a:solidFill>
            </a:endParaRPr>
          </a:p>
          <a:p>
            <a:r>
              <a:rPr lang="en-AU" sz="3600" b="1" dirty="0">
                <a:solidFill>
                  <a:srgbClr val="002060"/>
                </a:solidFill>
              </a:rPr>
              <a:t>Governance failure</a:t>
            </a:r>
          </a:p>
          <a:p>
            <a:endParaRPr lang="en-AU" sz="3600" b="1" dirty="0">
              <a:solidFill>
                <a:schemeClr val="accent6"/>
              </a:solidFill>
            </a:endParaRPr>
          </a:p>
          <a:p>
            <a:r>
              <a:rPr lang="en-AU" sz="3600" b="1" dirty="0">
                <a:solidFill>
                  <a:schemeClr val="accent6"/>
                </a:solidFill>
              </a:rPr>
              <a:t>Failure of climate change mitigation &amp; adaptation</a:t>
            </a:r>
          </a:p>
          <a:p>
            <a:endParaRPr lang="en-AU" sz="3600" b="1" dirty="0">
              <a:solidFill>
                <a:schemeClr val="accent6"/>
              </a:solidFill>
            </a:endParaRPr>
          </a:p>
          <a:p>
            <a:endParaRPr lang="en-AU" dirty="0">
              <a:solidFill>
                <a:srgbClr val="00206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95FDF43-ACA2-5A4C-9B07-C82D53369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6900" y="425450"/>
            <a:ext cx="2895600" cy="711199"/>
          </a:xfrm>
        </p:spPr>
        <p:txBody>
          <a:bodyPr>
            <a:normAutofit/>
          </a:bodyPr>
          <a:lstStyle/>
          <a:p>
            <a:r>
              <a:rPr lang="en-AU" b="1" dirty="0">
                <a:solidFill>
                  <a:srgbClr val="00B050"/>
                </a:solidFill>
              </a:rPr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1173287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623782" y="1305401"/>
            <a:ext cx="9624060" cy="4878864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buFontTx/>
              <a:buNone/>
            </a:pPr>
            <a:r>
              <a:rPr lang="en-US" altLang="en-US" b="1" dirty="0">
                <a:solidFill>
                  <a:srgbClr val="FFFF00"/>
                </a:solidFill>
                <a:latin typeface="Arial" pitchFamily="34" charset="0"/>
                <a:ea typeface="ＭＳ Ｐゴシック" pitchFamily="34" charset="-128"/>
              </a:rPr>
              <a:t>	</a:t>
            </a:r>
            <a:endParaRPr lang="en-GB" altLang="en-US" sz="2339" dirty="0">
              <a:latin typeface="Arial" pitchFamily="34" charset="0"/>
              <a:ea typeface="ＭＳ Ｐゴシック" pitchFamily="34" charset="-128"/>
            </a:endParaRPr>
          </a:p>
          <a:p>
            <a:r>
              <a:rPr lang="en-GB" altLang="en-US" sz="5100" b="1" dirty="0">
                <a:ea typeface="ＭＳ Ｐゴシック" pitchFamily="34" charset="-128"/>
              </a:rPr>
              <a:t>Rapid, uncontrolled urban growth </a:t>
            </a:r>
          </a:p>
          <a:p>
            <a:endParaRPr lang="en-GB" altLang="en-US" sz="5100" b="1" dirty="0">
              <a:ea typeface="ＭＳ Ｐゴシック" pitchFamily="34" charset="-128"/>
            </a:endParaRPr>
          </a:p>
          <a:p>
            <a:r>
              <a:rPr lang="en-GB" altLang="en-US" sz="5100" b="1" dirty="0">
                <a:solidFill>
                  <a:schemeClr val="accent6"/>
                </a:solidFill>
                <a:ea typeface="ＭＳ Ｐゴシック" pitchFamily="34" charset="-128"/>
              </a:rPr>
              <a:t>Inter-dependence of technological systems, i.e. energy, telecoms, finance and banking… </a:t>
            </a:r>
          </a:p>
          <a:p>
            <a:endParaRPr lang="en-GB" altLang="en-US" sz="5100" b="1" dirty="0">
              <a:ea typeface="ＭＳ Ｐゴシック" pitchFamily="34" charset="-128"/>
            </a:endParaRPr>
          </a:p>
          <a:p>
            <a:r>
              <a:rPr lang="en-GB" altLang="en-US" sz="5100" b="1" dirty="0">
                <a:ea typeface="ＭＳ Ｐゴシック" pitchFamily="34" charset="-128"/>
              </a:rPr>
              <a:t>Emerging/re-emerging diseases, and pandemics</a:t>
            </a:r>
          </a:p>
          <a:p>
            <a:endParaRPr lang="en-GB" altLang="en-US" sz="5100" b="1" dirty="0">
              <a:solidFill>
                <a:schemeClr val="accent6"/>
              </a:solidFill>
              <a:ea typeface="ＭＳ Ｐゴシック" pitchFamily="34" charset="-128"/>
            </a:endParaRPr>
          </a:p>
          <a:p>
            <a:pPr>
              <a:buFontTx/>
              <a:buNone/>
            </a:pPr>
            <a:endParaRPr lang="en-GB" altLang="en-US" sz="2807" b="1" dirty="0">
              <a:latin typeface="Arial" pitchFamily="34" charset="0"/>
              <a:ea typeface="ＭＳ Ｐゴシック" pitchFamily="34" charset="-128"/>
            </a:endParaRPr>
          </a:p>
          <a:p>
            <a:pPr marL="0" indent="0">
              <a:buNone/>
            </a:pPr>
            <a:r>
              <a:rPr lang="en-GB" sz="5100" b="1" dirty="0">
                <a:solidFill>
                  <a:srgbClr val="F2F2F2"/>
                </a:solidFill>
                <a:latin typeface="Arial" pitchFamily="34" charset="0"/>
                <a:ea typeface="ＭＳ Ｐゴシック" pitchFamily="34" charset="-128"/>
              </a:rPr>
              <a:t> </a:t>
            </a:r>
            <a:r>
              <a:rPr lang="en-GB" sz="5100" b="1" dirty="0">
                <a:latin typeface="Arial" pitchFamily="34" charset="0"/>
                <a:ea typeface="ＭＳ Ｐゴシック" pitchFamily="34" charset="-128"/>
              </a:rPr>
              <a:t>. </a:t>
            </a:r>
            <a:r>
              <a:rPr lang="en-AU" sz="5100" b="1" dirty="0">
                <a:solidFill>
                  <a:schemeClr val="accent6"/>
                </a:solidFill>
              </a:rPr>
              <a:t>Political and social instability– Armed conflict</a:t>
            </a:r>
          </a:p>
          <a:p>
            <a:r>
              <a:rPr lang="en-GB" altLang="en-US" sz="2807" b="1" dirty="0" err="1">
                <a:solidFill>
                  <a:srgbClr val="F2F2F2"/>
                </a:solidFill>
                <a:latin typeface="Arial" pitchFamily="34" charset="0"/>
                <a:ea typeface="ＭＳ Ｐゴシック" pitchFamily="34" charset="-128"/>
              </a:rPr>
              <a:t>avy</a:t>
            </a:r>
            <a:r>
              <a:rPr lang="en-GB" altLang="en-US" sz="2807" b="1" dirty="0">
                <a:solidFill>
                  <a:srgbClr val="F2F2F2"/>
                </a:solidFill>
                <a:latin typeface="Arial" pitchFamily="34" charset="0"/>
                <a:ea typeface="ＭＳ Ｐゴシック" pitchFamily="34" charset="-128"/>
              </a:rPr>
              <a:t> Rain and Floods, Drought – the hidden risk  </a:t>
            </a:r>
          </a:p>
          <a:p>
            <a:pPr eaLnBrk="1" hangingPunct="1">
              <a:buFontTx/>
              <a:buNone/>
            </a:pPr>
            <a:endParaRPr lang="en-US" altLang="en-US" sz="2339" b="1" dirty="0">
              <a:solidFill>
                <a:srgbClr val="FFFF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0D5CD12-9C31-9249-90D8-AA9DAF4BF3BA}"/>
              </a:ext>
            </a:extLst>
          </p:cNvPr>
          <p:cNvSpPr/>
          <p:nvPr/>
        </p:nvSpPr>
        <p:spPr>
          <a:xfrm>
            <a:off x="1689100" y="634877"/>
            <a:ext cx="27295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4000" b="1" dirty="0">
                <a:solidFill>
                  <a:srgbClr val="00B050"/>
                </a:solidFill>
                <a:ea typeface="ＭＳ Ｐゴシック" pitchFamily="34" charset="-128"/>
              </a:rPr>
              <a:t>Challenges</a:t>
            </a:r>
            <a:r>
              <a:rPr lang="en-US" altLang="en-US" sz="4000" b="1" dirty="0">
                <a:solidFill>
                  <a:srgbClr val="FFFF00"/>
                </a:solidFill>
                <a:ea typeface="ＭＳ Ｐゴシック" pitchFamily="34" charset="-128"/>
              </a:rPr>
              <a:t> :</a:t>
            </a:r>
          </a:p>
        </p:txBody>
      </p:sp>
    </p:spTree>
    <p:extLst>
      <p:ext uri="{BB962C8B-B14F-4D97-AF65-F5344CB8AC3E}">
        <p14:creationId xmlns:p14="http://schemas.microsoft.com/office/powerpoint/2010/main" val="232924737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8C9410-35E6-8948-AE35-2E577E7A4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9500" y="240044"/>
            <a:ext cx="1767072" cy="13652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233C86-C0D4-0D41-82EB-2D6169D253C4}"/>
              </a:ext>
            </a:extLst>
          </p:cNvPr>
          <p:cNvSpPr/>
          <p:nvPr/>
        </p:nvSpPr>
        <p:spPr>
          <a:xfrm>
            <a:off x="317500" y="1797050"/>
            <a:ext cx="8695660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3600" b="1" dirty="0">
                <a:solidFill>
                  <a:schemeClr val="accent6"/>
                </a:solidFill>
                <a:ea typeface="Times New Roman" panose="02020603050405020304" pitchFamily="18" charset="0"/>
              </a:rPr>
              <a:t>--land and ecosystem degradation,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3600" b="1" dirty="0">
                <a:solidFill>
                  <a:schemeClr val="accent6"/>
                </a:solidFill>
                <a:ea typeface="Times New Roman" panose="02020603050405020304" pitchFamily="18" charset="0"/>
              </a:rPr>
              <a:t>--deforestation (legal and illegal logging)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3600" b="1" dirty="0">
                <a:solidFill>
                  <a:schemeClr val="accent6"/>
                </a:solidFill>
                <a:ea typeface="Times New Roman" panose="02020603050405020304" pitchFamily="18" charset="0"/>
              </a:rPr>
              <a:t>--biodiversity loss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sz="3600" b="1" dirty="0"/>
              <a:t> </a:t>
            </a:r>
            <a:endParaRPr lang="en-US" sz="3600" b="1" dirty="0">
              <a:solidFill>
                <a:schemeClr val="accent6"/>
              </a:solidFill>
              <a:ea typeface="Times New Roman" panose="02020603050405020304" pitchFamily="18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3600" b="1" dirty="0">
                <a:ea typeface="Times New Roman" panose="02020603050405020304" pitchFamily="18" charset="0"/>
              </a:rPr>
              <a:t>--urbanization,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3600" b="1" dirty="0">
                <a:ea typeface="Times New Roman" panose="02020603050405020304" pitchFamily="18" charset="0"/>
              </a:rPr>
              <a:t>--demographic changes,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3600" b="1" dirty="0">
                <a:ea typeface="Times New Roman" panose="02020603050405020304" pitchFamily="18" charset="0"/>
              </a:rPr>
              <a:t>--emerging consumption patterns,</a:t>
            </a:r>
          </a:p>
          <a:p>
            <a:pPr lvl="0"/>
            <a:r>
              <a:rPr lang="en-US" sz="2800" dirty="0"/>
              <a:t>. </a:t>
            </a:r>
            <a:endParaRPr lang="en-PH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1805D2B-BB80-1648-A1B5-48E93B837570}"/>
              </a:ext>
            </a:extLst>
          </p:cNvPr>
          <p:cNvSpPr/>
          <p:nvPr/>
        </p:nvSpPr>
        <p:spPr>
          <a:xfrm>
            <a:off x="317500" y="304839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3600" b="1" u="sng" dirty="0">
                <a:solidFill>
                  <a:srgbClr val="00B050"/>
                </a:solidFill>
                <a:ea typeface="Times New Roman" panose="02020603050405020304" pitchFamily="18" charset="0"/>
              </a:rPr>
              <a:t>Risk drivers </a:t>
            </a:r>
            <a:r>
              <a:rPr lang="en-US" sz="3600" b="1" dirty="0">
                <a:solidFill>
                  <a:srgbClr val="00B050"/>
                </a:solidFill>
                <a:ea typeface="Times New Roman" panose="02020603050405020304" pitchFamily="18" charset="0"/>
              </a:rPr>
              <a:t>that create more challenges on the health of the natural environment:</a:t>
            </a:r>
            <a:endParaRPr lang="en-US" sz="3600" dirty="0">
              <a:solidFill>
                <a:srgbClr val="00B050"/>
              </a:solidFill>
              <a:ea typeface="Times New Roman" panose="02020603050405020304" pitchFamily="18" charset="0"/>
            </a:endParaRPr>
          </a:p>
        </p:txBody>
      </p:sp>
      <p:pic>
        <p:nvPicPr>
          <p:cNvPr id="6" name="Picture 4" descr="U:\1. FRONT OFFICE (SRSGO and DO)\1. SRSG OFFICE - all shared documents\8. Communication - Information Management\pictures\risk-reduction.jpg">
            <a:extLst>
              <a:ext uri="{FF2B5EF4-FFF2-40B4-BE49-F238E27FC236}">
                <a16:creationId xmlns:a16="http://schemas.microsoft.com/office/drawing/2014/main" id="{1D65BA91-D89D-B941-A541-4FE891AAA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3530" y="6067450"/>
            <a:ext cx="3143042" cy="1027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7367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8C9410-35E6-8948-AE35-2E577E7A4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9500" y="240044"/>
            <a:ext cx="1767072" cy="136525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1805D2B-BB80-1648-A1B5-48E93B837570}"/>
              </a:ext>
            </a:extLst>
          </p:cNvPr>
          <p:cNvSpPr/>
          <p:nvPr/>
        </p:nvSpPr>
        <p:spPr>
          <a:xfrm>
            <a:off x="317500" y="304839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3600" b="1" u="sng" dirty="0">
                <a:solidFill>
                  <a:srgbClr val="00B050"/>
                </a:solidFill>
                <a:ea typeface="Times New Roman" panose="02020603050405020304" pitchFamily="18" charset="0"/>
              </a:rPr>
              <a:t>Risk drivers  </a:t>
            </a:r>
            <a:r>
              <a:rPr lang="en-US" sz="3600" b="1" dirty="0">
                <a:solidFill>
                  <a:srgbClr val="00B050"/>
                </a:solidFill>
                <a:ea typeface="Times New Roman" panose="02020603050405020304" pitchFamily="18" charset="0"/>
              </a:rPr>
              <a:t>that create more challenges on the health of the natural environment:</a:t>
            </a:r>
            <a:endParaRPr lang="en-US" sz="3600" dirty="0">
              <a:solidFill>
                <a:srgbClr val="00B050"/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3D2C8C-27AE-954F-B63D-718E7AEB1603}"/>
              </a:ext>
            </a:extLst>
          </p:cNvPr>
          <p:cNvSpPr/>
          <p:nvPr/>
        </p:nvSpPr>
        <p:spPr>
          <a:xfrm>
            <a:off x="317500" y="2025411"/>
            <a:ext cx="101490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987" indent="-400987">
              <a:buFont typeface="Arial" panose="020B0604020202020204" pitchFamily="34" charset="0"/>
              <a:buChar char="•"/>
            </a:pPr>
            <a:r>
              <a:rPr lang="en-GB" sz="3600" b="1" dirty="0"/>
              <a:t>poverty and inequality; </a:t>
            </a:r>
          </a:p>
          <a:p>
            <a:pPr marL="400987" indent="-400987">
              <a:buFont typeface="Arial" panose="020B0604020202020204" pitchFamily="34" charset="0"/>
              <a:buChar char="•"/>
            </a:pPr>
            <a:r>
              <a:rPr lang="en-GB" sz="3600" b="1" dirty="0"/>
              <a:t>weak governance;</a:t>
            </a:r>
          </a:p>
          <a:p>
            <a:pPr marL="400987" indent="-400987">
              <a:buFont typeface="Arial" panose="020B0604020202020204" pitchFamily="34" charset="0"/>
              <a:buChar char="•"/>
            </a:pPr>
            <a:r>
              <a:rPr lang="en-GB" sz="3600" b="1" dirty="0"/>
              <a:t>inadequate and non-risk-informed policies;</a:t>
            </a:r>
          </a:p>
          <a:p>
            <a:pPr marL="400987" indent="-400987">
              <a:buFont typeface="Arial" panose="020B0604020202020204" pitchFamily="34" charset="0"/>
              <a:buChar char="•"/>
            </a:pPr>
            <a:r>
              <a:rPr lang="en-GB" sz="3600" b="1" dirty="0"/>
              <a:t>limited capacity especially at the local level;</a:t>
            </a:r>
          </a:p>
          <a:p>
            <a:pPr marL="400987" indent="-400987">
              <a:buFont typeface="Arial" panose="020B0604020202020204" pitchFamily="34" charset="0"/>
              <a:buChar char="•"/>
            </a:pPr>
            <a:r>
              <a:rPr lang="en-GB" sz="3600" b="1" dirty="0"/>
              <a:t>poorly managed urban and rural development</a:t>
            </a:r>
          </a:p>
          <a:p>
            <a:pPr marL="400987" indent="-400987">
              <a:buFont typeface="Arial" panose="020B0604020202020204" pitchFamily="34" charset="0"/>
              <a:buChar char="•"/>
            </a:pPr>
            <a:r>
              <a:rPr lang="en-GB" sz="3600" b="1" dirty="0"/>
              <a:t>conflict situations</a:t>
            </a:r>
            <a:endParaRPr lang="en-US" sz="3600" dirty="0"/>
          </a:p>
        </p:txBody>
      </p:sp>
      <p:pic>
        <p:nvPicPr>
          <p:cNvPr id="6" name="Picture 4" descr="U:\1. FRONT OFFICE (SRSGO and DO)\1. SRSG OFFICE - all shared documents\8. Communication - Information Management\pictures\risk-reduction.jpg">
            <a:extLst>
              <a:ext uri="{FF2B5EF4-FFF2-40B4-BE49-F238E27FC236}">
                <a16:creationId xmlns:a16="http://schemas.microsoft.com/office/drawing/2014/main" id="{F0B55F1D-0247-4747-B9AA-EAF21B790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0358" y="6525282"/>
            <a:ext cx="3143042" cy="1027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8922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body" sz="half" idx="3"/>
          </p:nvPr>
        </p:nvSpPr>
        <p:spPr>
          <a:xfrm>
            <a:off x="4889500" y="3729518"/>
            <a:ext cx="4953463" cy="1752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altLang="en-US" sz="3600" b="1" dirty="0">
                <a:ea typeface="ＭＳ Ｐゴシック" pitchFamily="34" charset="-128"/>
              </a:rPr>
              <a:t>Death due to disasters </a:t>
            </a:r>
            <a:r>
              <a:rPr lang="en-GB" altLang="en-US" sz="3600" b="1" dirty="0">
                <a:solidFill>
                  <a:schemeClr val="accent6"/>
                </a:solidFill>
                <a:ea typeface="ＭＳ Ｐゴシック" pitchFamily="34" charset="-128"/>
              </a:rPr>
              <a:t> decreasing, </a:t>
            </a:r>
            <a:r>
              <a:rPr lang="en-GB" altLang="en-US" sz="3600" b="1" dirty="0">
                <a:ea typeface="ＭＳ Ｐゴシック" pitchFamily="34" charset="-128"/>
              </a:rPr>
              <a:t>but affected population i</a:t>
            </a:r>
            <a:r>
              <a:rPr lang="en-GB" altLang="en-US" sz="3600" b="1" dirty="0">
                <a:solidFill>
                  <a:schemeClr val="accent6"/>
                </a:solidFill>
                <a:ea typeface="ＭＳ Ｐゴシック" pitchFamily="34" charset="-128"/>
              </a:rPr>
              <a:t>ncreasing</a:t>
            </a:r>
            <a:r>
              <a:rPr lang="en-GB" altLang="en-US" sz="3600" b="1" dirty="0">
                <a:latin typeface="Arial" pitchFamily="34" charset="0"/>
                <a:ea typeface="ＭＳ Ｐゴシック" pitchFamily="34" charset="-128"/>
              </a:rPr>
              <a:t>. </a:t>
            </a:r>
          </a:p>
        </p:txBody>
      </p:sp>
      <p:sp>
        <p:nvSpPr>
          <p:cNvPr id="22531" name="Title 1"/>
          <p:cNvSpPr>
            <a:spLocks noGrp="1"/>
          </p:cNvSpPr>
          <p:nvPr>
            <p:ph type="title"/>
          </p:nvPr>
        </p:nvSpPr>
        <p:spPr>
          <a:xfrm>
            <a:off x="513700" y="473330"/>
            <a:ext cx="3821430" cy="1002506"/>
          </a:xfrm>
        </p:spPr>
        <p:txBody>
          <a:bodyPr>
            <a:normAutofit/>
          </a:bodyPr>
          <a:lstStyle/>
          <a:p>
            <a:r>
              <a:rPr lang="en-GB" altLang="en-US" sz="4000" b="1" dirty="0">
                <a:solidFill>
                  <a:srgbClr val="00B050"/>
                </a:solidFill>
                <a:latin typeface="+mn-lt"/>
                <a:ea typeface="ＭＳ Ｐゴシック" pitchFamily="34" charset="-128"/>
              </a:rPr>
              <a:t>Population at risk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3108"/>
            <a:ext cx="4356100" cy="3572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660900" y="473330"/>
            <a:ext cx="5791200" cy="239052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>
                <a:solidFill>
                  <a:schemeClr val="accent1"/>
                </a:solidFill>
                <a:latin typeface="Helvetica Neue UltraLight"/>
                <a:ea typeface="+mj-ea"/>
                <a:cs typeface="Helvetica Neue UltraLight"/>
              </a:defRPr>
            </a:lvl1pPr>
          </a:lstStyle>
          <a:p>
            <a:r>
              <a:rPr lang="en-GB" altLang="en-US" sz="3600" b="1" dirty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Number and severity of natural hazard occurrence </a:t>
            </a:r>
            <a:r>
              <a:rPr lang="en-GB" altLang="en-US" sz="3600" b="1" dirty="0">
                <a:solidFill>
                  <a:schemeClr val="accent6"/>
                </a:solidFill>
                <a:latin typeface="+mn-lt"/>
                <a:ea typeface="ＭＳ Ｐゴシック" pitchFamily="34" charset="-128"/>
              </a:rPr>
              <a:t>are increasing</a:t>
            </a:r>
            <a:r>
              <a:rPr lang="en-GB" altLang="en-US" sz="3600" b="1" dirty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, particularly weather-related events. </a:t>
            </a:r>
          </a:p>
        </p:txBody>
      </p:sp>
    </p:spTree>
    <p:extLst>
      <p:ext uri="{BB962C8B-B14F-4D97-AF65-F5344CB8AC3E}">
        <p14:creationId xmlns:p14="http://schemas.microsoft.com/office/powerpoint/2010/main" val="1928451350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3" name="Picture 11" descr="anak2 mencari kayu utk persiapan masa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970" y="836474"/>
            <a:ext cx="4425879" cy="4297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itle 1"/>
          <p:cNvSpPr>
            <a:spLocks noGrp="1"/>
          </p:cNvSpPr>
          <p:nvPr>
            <p:ph type="title"/>
          </p:nvPr>
        </p:nvSpPr>
        <p:spPr>
          <a:xfrm>
            <a:off x="546100" y="349250"/>
            <a:ext cx="4202430" cy="1002506"/>
          </a:xfrm>
        </p:spPr>
        <p:txBody>
          <a:bodyPr/>
          <a:lstStyle/>
          <a:p>
            <a:r>
              <a:rPr lang="en-GB" altLang="en-US" sz="3274" b="1" dirty="0">
                <a:solidFill>
                  <a:srgbClr val="00B050"/>
                </a:solidFill>
                <a:latin typeface="Arial" pitchFamily="34" charset="0"/>
                <a:ea typeface="ＭＳ Ｐゴシック" pitchFamily="34" charset="-128"/>
              </a:rPr>
              <a:t>Population at risk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584700" y="836474"/>
            <a:ext cx="5684861" cy="618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ngsana New" pitchFamily="18" charset="-34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3600" dirty="0">
                <a:latin typeface="+mn-lt"/>
              </a:rPr>
              <a:t> </a:t>
            </a:r>
            <a:r>
              <a:rPr lang="en-GB" altLang="en-US" sz="3600" b="1" dirty="0">
                <a:latin typeface="+mn-lt"/>
              </a:rPr>
              <a:t>World’s population is </a:t>
            </a:r>
            <a:r>
              <a:rPr lang="en-GB" altLang="en-US" sz="3600" b="1" dirty="0">
                <a:solidFill>
                  <a:schemeClr val="accent6"/>
                </a:solidFill>
                <a:latin typeface="+mn-lt"/>
              </a:rPr>
              <a:t>growing rapidly!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3600" b="1" dirty="0">
              <a:latin typeface="+mn-lt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3600" b="1" dirty="0">
                <a:solidFill>
                  <a:schemeClr val="accent6"/>
                </a:solidFill>
                <a:latin typeface="+mn-lt"/>
              </a:rPr>
              <a:t>Poor countries </a:t>
            </a:r>
            <a:r>
              <a:rPr lang="en-GB" altLang="en-US" sz="3600" b="1" dirty="0">
                <a:latin typeface="+mn-lt"/>
              </a:rPr>
              <a:t>continue to suffer substantial deaths and damages, esp. those with conflict and political instability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3600" b="1" dirty="0">
              <a:latin typeface="+mn-lt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3600" b="1" dirty="0">
                <a:solidFill>
                  <a:schemeClr val="accent6"/>
                </a:solidFill>
                <a:latin typeface="+mn-lt"/>
              </a:rPr>
              <a:t>Pressure on food, water and energy to sustain </a:t>
            </a:r>
            <a:endParaRPr lang="en-GB" altLang="en-US" sz="3600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419D6E-7203-814F-AC23-D98A2350F9A4}"/>
              </a:ext>
            </a:extLst>
          </p:cNvPr>
          <p:cNvSpPr/>
          <p:nvPr/>
        </p:nvSpPr>
        <p:spPr>
          <a:xfrm>
            <a:off x="159788" y="5378450"/>
            <a:ext cx="40643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3600" dirty="0">
                <a:solidFill>
                  <a:srgbClr val="00B050"/>
                </a:solidFill>
              </a:rPr>
              <a:t>W</a:t>
            </a:r>
            <a:r>
              <a:rPr lang="en-GB" altLang="en-US" sz="3600" b="1" dirty="0">
                <a:solidFill>
                  <a:srgbClr val="00B050"/>
                </a:solidFill>
              </a:rPr>
              <a:t>omen, children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3600" b="1" dirty="0">
                <a:solidFill>
                  <a:srgbClr val="00B050"/>
                </a:solidFill>
              </a:rPr>
              <a:t>particularly vulnerable </a:t>
            </a:r>
          </a:p>
        </p:txBody>
      </p:sp>
    </p:spTree>
    <p:extLst>
      <p:ext uri="{BB962C8B-B14F-4D97-AF65-F5344CB8AC3E}">
        <p14:creationId xmlns:p14="http://schemas.microsoft.com/office/powerpoint/2010/main" val="34531310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>
          <a:xfrm>
            <a:off x="774700" y="1949450"/>
            <a:ext cx="9624060" cy="1537176"/>
          </a:xfrm>
        </p:spPr>
        <p:txBody>
          <a:bodyPr>
            <a:normAutofit fontScale="90000"/>
          </a:bodyPr>
          <a:lstStyle/>
          <a:p>
            <a:r>
              <a:rPr lang="en-US" altLang="en-US" sz="4210" b="1" dirty="0">
                <a:solidFill>
                  <a:srgbClr val="00B050"/>
                </a:solidFill>
                <a:latin typeface="Arial" pitchFamily="34" charset="0"/>
                <a:ea typeface="ＭＳ Ｐゴシック" pitchFamily="34" charset="-128"/>
              </a:rPr>
              <a:t>What are the challenges in your region with regards to hazards and disasters and how does your region address</a:t>
            </a:r>
          </a:p>
        </p:txBody>
      </p:sp>
    </p:spTree>
    <p:extLst>
      <p:ext uri="{BB962C8B-B14F-4D97-AF65-F5344CB8AC3E}">
        <p14:creationId xmlns:p14="http://schemas.microsoft.com/office/powerpoint/2010/main" val="2526006149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A288EBBF-4CC4-7146-A6FC-3A4F1CD6533D}"/>
              </a:ext>
            </a:extLst>
          </p:cNvPr>
          <p:cNvSpPr txBox="1"/>
          <p:nvPr/>
        </p:nvSpPr>
        <p:spPr>
          <a:xfrm>
            <a:off x="300370" y="1512848"/>
            <a:ext cx="10123672" cy="452431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PH" altLang="en-US" sz="3600" b="1" dirty="0">
                <a:solidFill>
                  <a:schemeClr val="accent6"/>
                </a:solidFill>
              </a:rPr>
              <a:t>.  Both </a:t>
            </a:r>
            <a:r>
              <a:rPr lang="en-PH" altLang="en-US" sz="3600" b="1" dirty="0"/>
              <a:t>natural and human induced hazard events are increasing.</a:t>
            </a:r>
          </a:p>
          <a:p>
            <a:pPr>
              <a:defRPr/>
            </a:pPr>
            <a:endParaRPr lang="en-PH" altLang="en-US" sz="3600" b="1" dirty="0">
              <a:solidFill>
                <a:srgbClr val="0070C0"/>
              </a:solidFill>
            </a:endParaRPr>
          </a:p>
          <a:p>
            <a:pPr>
              <a:defRPr/>
            </a:pPr>
            <a:r>
              <a:rPr lang="en-US" sz="3600" b="1" dirty="0">
                <a:latin typeface="Calibri" charset="0"/>
                <a:ea typeface="Calibri" charset="0"/>
                <a:cs typeface="Calibri" charset="0"/>
              </a:rPr>
              <a:t>.  Direct physical losses from disasters are following a </a:t>
            </a:r>
            <a:r>
              <a:rPr lang="en-US" sz="3600" b="1" u="sng" dirty="0">
                <a:solidFill>
                  <a:schemeClr val="accent6"/>
                </a:solidFill>
                <a:latin typeface="Calibri" charset="0"/>
                <a:ea typeface="Calibri" charset="0"/>
                <a:cs typeface="Calibri" charset="0"/>
              </a:rPr>
              <a:t>steady upward trend </a:t>
            </a:r>
            <a:r>
              <a:rPr lang="en-US" sz="3600" b="1" dirty="0">
                <a:latin typeface="Calibri" charset="0"/>
                <a:ea typeface="Calibri" charset="0"/>
                <a:cs typeface="Calibri" charset="0"/>
              </a:rPr>
              <a:t>and economic cost </a:t>
            </a:r>
            <a:r>
              <a:rPr lang="en-US" sz="3600" b="1" u="sng" dirty="0">
                <a:solidFill>
                  <a:schemeClr val="accent6"/>
                </a:solidFill>
                <a:latin typeface="Calibri" charset="0"/>
                <a:ea typeface="Calibri" charset="0"/>
                <a:cs typeface="Calibri" charset="0"/>
              </a:rPr>
              <a:t>rising more rapidly </a:t>
            </a:r>
            <a:r>
              <a:rPr lang="en-US" sz="3600" b="1" dirty="0">
                <a:latin typeface="Calibri" charset="0"/>
                <a:ea typeface="Calibri" charset="0"/>
                <a:cs typeface="Calibri" charset="0"/>
              </a:rPr>
              <a:t>than the regional GDP.  </a:t>
            </a:r>
            <a:r>
              <a:rPr lang="en-US" altLang="en-US" sz="3600" b="1" dirty="0">
                <a:solidFill>
                  <a:srgbClr val="002060"/>
                </a:solidFill>
              </a:rPr>
              <a:t>Upward economic loss and damage is due to increase in hazard exposure.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699769-2B7F-584E-B9E4-D7736F7760EA}"/>
              </a:ext>
            </a:extLst>
          </p:cNvPr>
          <p:cNvSpPr/>
          <p:nvPr/>
        </p:nvSpPr>
        <p:spPr>
          <a:xfrm>
            <a:off x="328428" y="9008"/>
            <a:ext cx="26228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105"/>
              </a:spcBef>
              <a:spcAft>
                <a:spcPts val="1053"/>
              </a:spcAft>
              <a:defRPr/>
            </a:pPr>
            <a:r>
              <a:rPr lang="en-PH" altLang="en-US" sz="4000" b="1" dirty="0">
                <a:solidFill>
                  <a:srgbClr val="00B05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Conclusion </a:t>
            </a:r>
          </a:p>
        </p:txBody>
      </p:sp>
    </p:spTree>
    <p:extLst>
      <p:ext uri="{BB962C8B-B14F-4D97-AF65-F5344CB8AC3E}">
        <p14:creationId xmlns:p14="http://schemas.microsoft.com/office/powerpoint/2010/main" val="162650479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5">
            <a:extLst>
              <a:ext uri="{FF2B5EF4-FFF2-40B4-BE49-F238E27FC236}">
                <a16:creationId xmlns:a16="http://schemas.microsoft.com/office/drawing/2014/main" id="{83D60240-1DB1-EC43-9D30-A6A8289A5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409" y="882650"/>
            <a:ext cx="9624060" cy="7069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Calibri" panose="020F0502020204030204" pitchFamily="34" charset="0"/>
              </a:defRPr>
            </a:lvl9pPr>
          </a:lstStyle>
          <a:p>
            <a:pPr>
              <a:spcAft>
                <a:spcPts val="1316"/>
              </a:spcAft>
              <a:defRPr/>
            </a:pPr>
            <a:r>
              <a:rPr lang="en-PH" altLang="en-US" sz="3600" b="1" dirty="0">
                <a:solidFill>
                  <a:schemeClr val="tx1"/>
                </a:solidFill>
              </a:rPr>
              <a:t>.  Casualty decreasing due to </a:t>
            </a:r>
            <a:r>
              <a:rPr lang="en-PH" altLang="en-US" sz="3600" b="1" dirty="0">
                <a:solidFill>
                  <a:schemeClr val="accent6"/>
                </a:solidFill>
              </a:rPr>
              <a:t>better disaster preparedness.     </a:t>
            </a:r>
            <a:r>
              <a:rPr lang="en-US" altLang="en-US" sz="3600" b="1" dirty="0">
                <a:solidFill>
                  <a:srgbClr val="002060"/>
                </a:solidFill>
              </a:rPr>
              <a:t>Downward trend in mortality risk due to enhanced capacities in early warning, preparedness and response.</a:t>
            </a:r>
            <a:endParaRPr lang="en-US" altLang="en-US" sz="3600" dirty="0">
              <a:solidFill>
                <a:srgbClr val="002060"/>
              </a:solidFill>
            </a:endParaRPr>
          </a:p>
          <a:p>
            <a:pPr>
              <a:spcAft>
                <a:spcPts val="1316"/>
              </a:spcAft>
              <a:defRPr/>
            </a:pPr>
            <a:r>
              <a:rPr lang="en-PH" altLang="en-US" sz="3600" b="1" dirty="0">
                <a:solidFill>
                  <a:schemeClr val="tx1"/>
                </a:solidFill>
              </a:rPr>
              <a:t>.  While capacities in some regions increases,  </a:t>
            </a:r>
            <a:r>
              <a:rPr lang="en-PH" altLang="en-US" sz="3600" b="1" dirty="0">
                <a:solidFill>
                  <a:schemeClr val="accent6"/>
                </a:solidFill>
              </a:rPr>
              <a:t>exposure  and vulnerability </a:t>
            </a:r>
            <a:r>
              <a:rPr lang="en-PH" altLang="en-US" sz="3600" b="1" dirty="0">
                <a:solidFill>
                  <a:schemeClr val="tx1"/>
                </a:solidFill>
              </a:rPr>
              <a:t>also continue to increase. </a:t>
            </a:r>
          </a:p>
          <a:p>
            <a:pPr>
              <a:spcAft>
                <a:spcPts val="1316"/>
              </a:spcAft>
              <a:defRPr/>
            </a:pPr>
            <a:r>
              <a:rPr lang="en-US" sz="3600" b="1" dirty="0">
                <a:solidFill>
                  <a:schemeClr val="accent6"/>
                </a:solidFill>
                <a:latin typeface="Calibri" charset="0"/>
                <a:ea typeface="Calibri" charset="0"/>
                <a:cs typeface="Calibri" charset="0"/>
              </a:rPr>
              <a:t>.  Climate change, rapid urbanization, poverty and unsustainable pattern of development</a:t>
            </a:r>
            <a:r>
              <a:rPr lang="en-US" sz="3600" dirty="0">
                <a:solidFill>
                  <a:schemeClr val="accent6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600" b="1" dirty="0">
                <a:solidFill>
                  <a:schemeClr val="accent6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600" b="1" dirty="0">
                <a:latin typeface="Calibri" charset="0"/>
                <a:ea typeface="Calibri" charset="0"/>
                <a:cs typeface="Calibri" charset="0"/>
              </a:rPr>
              <a:t>are major drivers of disaster risks.</a:t>
            </a:r>
          </a:p>
          <a:p>
            <a:pPr>
              <a:spcAft>
                <a:spcPts val="1316"/>
              </a:spcAft>
              <a:defRPr/>
            </a:pPr>
            <a:endParaRPr lang="en-PH" altLang="en-US" sz="3600" b="1" dirty="0">
              <a:solidFill>
                <a:schemeClr val="tx1"/>
              </a:solidFill>
            </a:endParaRPr>
          </a:p>
          <a:p>
            <a:pPr>
              <a:spcAft>
                <a:spcPts val="1316"/>
              </a:spcAft>
              <a:defRPr/>
            </a:pPr>
            <a:endParaRPr lang="en-PH" altLang="en-US" sz="1403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2211A1-68E3-EE4A-96F7-7C327FD7A003}"/>
              </a:ext>
            </a:extLst>
          </p:cNvPr>
          <p:cNvSpPr/>
          <p:nvPr/>
        </p:nvSpPr>
        <p:spPr>
          <a:xfrm>
            <a:off x="888409" y="33817"/>
            <a:ext cx="25683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105"/>
              </a:spcBef>
              <a:spcAft>
                <a:spcPts val="1053"/>
              </a:spcAft>
              <a:defRPr/>
            </a:pPr>
            <a:r>
              <a:rPr lang="en-PH" altLang="en-US" sz="4000" b="1" dirty="0">
                <a:solidFill>
                  <a:srgbClr val="00B05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Conclusion</a:t>
            </a:r>
            <a:r>
              <a:rPr lang="en-PH" altLang="en-US" sz="2105" b="1" dirty="0">
                <a:solidFill>
                  <a:schemeClr val="accent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4418681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69900" y="1365249"/>
            <a:ext cx="9906000" cy="547170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4300"/>
              </a:lnSpc>
            </a:pPr>
            <a:r>
              <a:rPr lang="en-US" sz="3600" b="1" spc="0" dirty="0">
                <a:solidFill>
                  <a:srgbClr val="00B050"/>
                </a:solidFill>
                <a:cs typeface="Times New Roman"/>
              </a:rPr>
              <a:t>Objective:</a:t>
            </a:r>
          </a:p>
          <a:p>
            <a:pPr marL="12700" marR="12700">
              <a:lnSpc>
                <a:spcPts val="4300"/>
              </a:lnSpc>
            </a:pPr>
            <a:endParaRPr lang="en-US" sz="3600" b="1" dirty="0">
              <a:solidFill>
                <a:schemeClr val="accent6"/>
              </a:solidFill>
              <a:cs typeface="Times New Roman"/>
            </a:endParaRPr>
          </a:p>
          <a:p>
            <a:pPr marL="12700" marR="12700">
              <a:lnSpc>
                <a:spcPts val="4300"/>
              </a:lnSpc>
            </a:pPr>
            <a:r>
              <a:rPr lang="en-US" sz="3600" b="1" dirty="0">
                <a:solidFill>
                  <a:schemeClr val="accent6"/>
                </a:solidFill>
                <a:cs typeface="Times New Roman"/>
              </a:rPr>
              <a:t>H</a:t>
            </a:r>
            <a:r>
              <a:rPr lang="en-US" sz="3600" b="1" spc="0" dirty="0">
                <a:solidFill>
                  <a:schemeClr val="accent6"/>
                </a:solidFill>
                <a:cs typeface="Times New Roman"/>
              </a:rPr>
              <a:t>ave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cs typeface="Times New Roman"/>
              </a:rPr>
              <a:t> we</a:t>
            </a:r>
            <a:endParaRPr lang="en-US" sz="3600" b="1" spc="0" dirty="0">
              <a:solidFill>
                <a:schemeClr val="accent6">
                  <a:lumMod val="75000"/>
                </a:schemeClr>
              </a:solidFill>
              <a:cs typeface="Times New Roman"/>
            </a:endParaRPr>
          </a:p>
          <a:p>
            <a:pPr marL="12700" marR="12700">
              <a:lnSpc>
                <a:spcPts val="4300"/>
              </a:lnSpc>
            </a:pPr>
            <a:endParaRPr lang="en-US" sz="3600" b="1" spc="0" dirty="0">
              <a:solidFill>
                <a:srgbClr val="002060"/>
              </a:solidFill>
              <a:cs typeface="Times New Roman"/>
            </a:endParaRPr>
          </a:p>
          <a:p>
            <a:pPr marL="584200" marR="12700" indent="-571500">
              <a:lnSpc>
                <a:spcPts val="4300"/>
              </a:lnSpc>
              <a:buFontTx/>
              <a:buChar char="-"/>
            </a:pPr>
            <a:r>
              <a:rPr lang="en-US" sz="3600" b="1" dirty="0">
                <a:cs typeface="Times New Roman"/>
              </a:rPr>
              <a:t>Explained the global  disaster context and challenges?</a:t>
            </a:r>
          </a:p>
          <a:p>
            <a:pPr marL="584200" marR="12700" indent="-571500">
              <a:lnSpc>
                <a:spcPts val="4300"/>
              </a:lnSpc>
              <a:buFontTx/>
              <a:buChar char="-"/>
            </a:pPr>
            <a:endParaRPr lang="en-US" sz="3600" b="1" spc="0" dirty="0">
              <a:cs typeface="Times New Roman"/>
            </a:endParaRPr>
          </a:p>
          <a:p>
            <a:pPr marL="584200" marR="12700" indent="-571500">
              <a:lnSpc>
                <a:spcPts val="4300"/>
              </a:lnSpc>
              <a:buFontTx/>
              <a:buChar char="-"/>
            </a:pPr>
            <a:r>
              <a:rPr lang="en-US" sz="3600" b="1" dirty="0">
                <a:cs typeface="Times New Roman"/>
              </a:rPr>
              <a:t>REVIEW/Questions?</a:t>
            </a:r>
            <a:endParaRPr lang="en-US" sz="3600" b="1" spc="0" dirty="0">
              <a:cs typeface="Times New Roman"/>
            </a:endParaRPr>
          </a:p>
          <a:p>
            <a:pPr marL="584200" marR="12700" indent="-571500">
              <a:lnSpc>
                <a:spcPts val="4300"/>
              </a:lnSpc>
              <a:buFontTx/>
              <a:buChar char="-"/>
            </a:pPr>
            <a:endParaRPr lang="en-US" sz="3600" b="1" spc="0" dirty="0">
              <a:cs typeface="Times New Roman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8C9410-35E6-8948-AE35-2E577E7A4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464" y="0"/>
            <a:ext cx="2660650" cy="136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798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17500" y="468460"/>
            <a:ext cx="8242300" cy="6493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4300"/>
              </a:lnSpc>
            </a:pPr>
            <a:r>
              <a:rPr lang="en-US" sz="3600" b="1" spc="0" dirty="0">
                <a:solidFill>
                  <a:srgbClr val="00B050"/>
                </a:solidFill>
                <a:cs typeface="Times New Roman"/>
              </a:rPr>
              <a:t>   </a:t>
            </a:r>
            <a:r>
              <a:rPr lang="en-US" sz="3600" b="1" dirty="0">
                <a:solidFill>
                  <a:srgbClr val="00B050"/>
                </a:solidFill>
                <a:cs typeface="Times New Roman"/>
              </a:rPr>
              <a:t>Global Disaster Context and Challenges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8C9410-35E6-8948-AE35-2E577E7A4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8130" y="0"/>
            <a:ext cx="1295400" cy="936920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23B435CD-A7E9-B147-96F4-84DC8AC39B8F}"/>
              </a:ext>
            </a:extLst>
          </p:cNvPr>
          <p:cNvSpPr txBox="1"/>
          <p:nvPr/>
        </p:nvSpPr>
        <p:spPr>
          <a:xfrm>
            <a:off x="317500" y="3352210"/>
            <a:ext cx="10287000" cy="28956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4300"/>
              </a:lnSpc>
            </a:pPr>
            <a:r>
              <a:rPr lang="en-US" sz="3600" b="1" spc="0" dirty="0">
                <a:solidFill>
                  <a:schemeClr val="accent6"/>
                </a:solidFill>
                <a:cs typeface="Times New Roman"/>
              </a:rPr>
              <a:t>At the end of this session, the learners would have</a:t>
            </a:r>
            <a:r>
              <a:rPr lang="en-US" sz="3600" b="1" spc="0" dirty="0">
                <a:solidFill>
                  <a:schemeClr val="accent6">
                    <a:lumMod val="75000"/>
                  </a:schemeClr>
                </a:solidFill>
                <a:cs typeface="Times New Roman"/>
              </a:rPr>
              <a:t>:</a:t>
            </a:r>
          </a:p>
          <a:p>
            <a:pPr marL="12700" marR="12700">
              <a:lnSpc>
                <a:spcPts val="4300"/>
              </a:lnSpc>
            </a:pPr>
            <a:endParaRPr lang="en-US" sz="3600" b="1" dirty="0">
              <a:cs typeface="Times New Roman"/>
            </a:endParaRPr>
          </a:p>
          <a:p>
            <a:pPr marL="12700" marR="12700">
              <a:lnSpc>
                <a:spcPts val="4300"/>
              </a:lnSpc>
            </a:pPr>
            <a:r>
              <a:rPr lang="en-US" sz="3600" b="1" dirty="0">
                <a:solidFill>
                  <a:srgbClr val="00B050"/>
                </a:solidFill>
                <a:cs typeface="Times New Roman"/>
              </a:rPr>
              <a:t>     </a:t>
            </a:r>
            <a:r>
              <a:rPr lang="en-PH" sz="3600" b="1" dirty="0">
                <a:cs typeface="Times New Roman"/>
              </a:rPr>
              <a:t>Briefly discussed the global disaster context and</a:t>
            </a:r>
          </a:p>
          <a:p>
            <a:pPr marL="12700" marR="12700">
              <a:lnSpc>
                <a:spcPts val="4300"/>
              </a:lnSpc>
            </a:pPr>
            <a:r>
              <a:rPr lang="en-PH" sz="3600" b="1" dirty="0">
                <a:cs typeface="Times New Roman"/>
              </a:rPr>
              <a:t>                                     challenges</a:t>
            </a:r>
            <a:endParaRPr lang="en-PH" sz="3600" b="1" dirty="0">
              <a:solidFill>
                <a:srgbClr val="00B050"/>
              </a:solidFill>
              <a:cs typeface="Times New Roman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8FA63E-C7E3-B54F-8411-7BFD0D5A3A2C}"/>
              </a:ext>
            </a:extLst>
          </p:cNvPr>
          <p:cNvSpPr/>
          <p:nvPr/>
        </p:nvSpPr>
        <p:spPr>
          <a:xfrm>
            <a:off x="698795" y="2101850"/>
            <a:ext cx="2300694" cy="643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 marR="12700">
              <a:lnSpc>
                <a:spcPts val="4300"/>
              </a:lnSpc>
            </a:pPr>
            <a:r>
              <a:rPr lang="en-US" sz="4000" b="1" dirty="0">
                <a:solidFill>
                  <a:srgbClr val="00B050"/>
                </a:solidFill>
                <a:cs typeface="Times New Roman"/>
              </a:rPr>
              <a:t>Objective</a:t>
            </a:r>
            <a:r>
              <a:rPr lang="en-US" b="1" dirty="0">
                <a:solidFill>
                  <a:schemeClr val="accent6"/>
                </a:solidFill>
                <a:cs typeface="Times New Roman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975849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ubtitle 2">
            <a:extLst>
              <a:ext uri="{FF2B5EF4-FFF2-40B4-BE49-F238E27FC236}">
                <a16:creationId xmlns:a16="http://schemas.microsoft.com/office/drawing/2014/main" id="{0F28566F-FC54-5E48-B974-DF85927C1E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wrap="square" lIns="100752" tIns="50376" rIns="100752" bIns="50376" anchor="t">
            <a:noAutofit/>
          </a:bodyPr>
          <a:lstStyle/>
          <a:p>
            <a:pPr eaLnBrk="1" hangingPunct="1"/>
            <a:endParaRPr lang="en-US" altLang="en-US"/>
          </a:p>
        </p:txBody>
      </p:sp>
      <p:pic>
        <p:nvPicPr>
          <p:cNvPr id="43011" name="Picture 2" descr="E:\Bayanihan.jpg">
            <a:extLst>
              <a:ext uri="{FF2B5EF4-FFF2-40B4-BE49-F238E27FC236}">
                <a16:creationId xmlns:a16="http://schemas.microsoft.com/office/drawing/2014/main" id="{A5C8E873-4A53-AB4A-B6A0-DA58E2E06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56" y="825618"/>
            <a:ext cx="9739489" cy="6297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8CB3D0E-AFCC-2D4E-8026-B63AEC08ED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0269" y="825617"/>
            <a:ext cx="4502771" cy="12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7273" b="1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519604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>
            <a:extLst>
              <a:ext uri="{FF2B5EF4-FFF2-40B4-BE49-F238E27FC236}">
                <a16:creationId xmlns:a16="http://schemas.microsoft.com/office/drawing/2014/main" id="{7CA04CF8-4AC2-A44D-8C7D-860EFB3E2C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654050"/>
            <a:ext cx="7884955" cy="5565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climate-change1">
            <a:extLst>
              <a:ext uri="{FF2B5EF4-FFF2-40B4-BE49-F238E27FC236}">
                <a16:creationId xmlns:a16="http://schemas.microsoft.com/office/drawing/2014/main" id="{311F25E8-2C56-C34A-AFBF-F7C140177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8900" y="2284786"/>
            <a:ext cx="3124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1145359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2641599" y="172188"/>
            <a:ext cx="5638800" cy="1259417"/>
          </a:xfrm>
        </p:spPr>
        <p:txBody>
          <a:bodyPr>
            <a:noAutofit/>
          </a:bodyPr>
          <a:lstStyle/>
          <a:p>
            <a:pPr algn="l"/>
            <a:r>
              <a:rPr lang="en-PH" sz="4000" b="1" dirty="0">
                <a:solidFill>
                  <a:srgbClr val="00B050"/>
                </a:solidFill>
                <a:latin typeface="+mn-lt"/>
                <a:ea typeface="Fira Sans" pitchFamily="34" charset="0"/>
              </a:rPr>
              <a:t> 2017 World Risk Index,  </a:t>
            </a:r>
            <a:br>
              <a:rPr lang="en-PH" sz="4000" b="1" dirty="0">
                <a:solidFill>
                  <a:srgbClr val="00B050"/>
                </a:solidFill>
                <a:latin typeface="+mn-lt"/>
                <a:ea typeface="Fira Sans" pitchFamily="34" charset="0"/>
              </a:rPr>
            </a:br>
            <a:r>
              <a:rPr lang="en-PH" sz="4000" b="1" dirty="0">
                <a:solidFill>
                  <a:srgbClr val="00B050"/>
                </a:solidFill>
                <a:latin typeface="+mn-lt"/>
                <a:ea typeface="Fira Sans" pitchFamily="34" charset="0"/>
              </a:rPr>
              <a:t>7 countries in Asia-Pacific</a:t>
            </a:r>
            <a:br>
              <a:rPr lang="en-PH" sz="3099" dirty="0">
                <a:latin typeface="Fira Sans" pitchFamily="34" charset="0"/>
                <a:ea typeface="Fira Sans" pitchFamily="34" charset="0"/>
              </a:rPr>
            </a:br>
            <a:endParaRPr lang="en-PH" sz="3099" dirty="0">
              <a:latin typeface="Fira Sans" pitchFamily="34" charset="0"/>
              <a:ea typeface="Fira Sans" pitchFamily="34" charset="0"/>
            </a:endParaRPr>
          </a:p>
        </p:txBody>
      </p:sp>
      <p:pic>
        <p:nvPicPr>
          <p:cNvPr id="34818" name="Picture 2" descr="https://scontent.fmnl9-1.fna.fbcdn.net/v/t1.0-9/29258580_2177624638917629_5892375335437074432_n.jpg?_nc_cat=0&amp;oh=d393c000ea943c2d806962c2bf8d5c7a&amp;oe=5B47A8E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0100" y="1431605"/>
            <a:ext cx="6781799" cy="60567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017390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9340" y="2374741"/>
            <a:ext cx="8198273" cy="374269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endParaRPr lang="en-US" altLang="en-US" sz="2339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534670" y="1639572"/>
            <a:ext cx="9356725" cy="722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en-US" sz="4093" b="1">
                <a:solidFill>
                  <a:srgbClr val="CC0000"/>
                </a:solidFill>
                <a:latin typeface="Palatino Linotype" pitchFamily="18" charset="0"/>
                <a:cs typeface="Angsana New" pitchFamily="18" charset="-34"/>
              </a:rPr>
              <a:t>  </a:t>
            </a:r>
            <a:endParaRPr lang="th-TH" altLang="en-US" sz="4093" b="1">
              <a:solidFill>
                <a:srgbClr val="CC0000"/>
              </a:solidFill>
              <a:latin typeface="Palatino Linotype" pitchFamily="18" charset="0"/>
              <a:cs typeface="Angsana New" pitchFamily="18" charset="-34"/>
            </a:endParaRP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0" y="989155"/>
            <a:ext cx="10693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US" altLang="en-US" sz="3742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4000" b="1" dirty="0">
                <a:solidFill>
                  <a:srgbClr val="00B050"/>
                </a:solidFill>
                <a:latin typeface="+mn-lt"/>
                <a:cs typeface="Arial" pitchFamily="34" charset="0"/>
              </a:rPr>
              <a:t>10 Most Deadly Disasters in the Last 30 Years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081485"/>
              </p:ext>
            </p:extLst>
          </p:nvPr>
        </p:nvGraphicFramePr>
        <p:xfrm>
          <a:off x="534670" y="1757231"/>
          <a:ext cx="9696172" cy="5297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40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4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40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240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16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Nation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Disaster 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Year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Death</a:t>
                      </a:r>
                    </a:p>
                  </a:txBody>
                  <a:tcPr marL="106934" marR="106934" marT="40090" marB="400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1602">
                <a:tc>
                  <a:txBody>
                    <a:bodyPr/>
                    <a:lstStyle/>
                    <a:p>
                      <a:r>
                        <a:rPr lang="en-US" sz="1600" dirty="0"/>
                        <a:t>Armenia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Earthquake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1988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25,000</a:t>
                      </a:r>
                    </a:p>
                  </a:txBody>
                  <a:tcPr marL="106934" marR="106934" marT="40090" marB="400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1602">
                <a:tc>
                  <a:txBody>
                    <a:bodyPr/>
                    <a:lstStyle/>
                    <a:p>
                      <a:r>
                        <a:rPr lang="en-US" sz="1600" dirty="0"/>
                        <a:t>Iran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Earthquake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1990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35,000</a:t>
                      </a:r>
                    </a:p>
                  </a:txBody>
                  <a:tcPr marL="106934" marR="106934" marT="40090" marB="400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1602">
                <a:tc>
                  <a:txBody>
                    <a:bodyPr/>
                    <a:lstStyle/>
                    <a:p>
                      <a:r>
                        <a:rPr lang="en-US" sz="1600" dirty="0"/>
                        <a:t>Bangladesh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Cyclone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1991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140,000</a:t>
                      </a:r>
                    </a:p>
                  </a:txBody>
                  <a:tcPr marL="106934" marR="106934" marT="40090" marB="400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1602">
                <a:tc>
                  <a:txBody>
                    <a:bodyPr/>
                    <a:lstStyle/>
                    <a:p>
                      <a:r>
                        <a:rPr lang="en-US" sz="1600" dirty="0"/>
                        <a:t>Venezuela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Flood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1999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30,000</a:t>
                      </a:r>
                    </a:p>
                  </a:txBody>
                  <a:tcPr marL="106934" marR="106934" marT="40090" marB="400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1602">
                <a:tc>
                  <a:txBody>
                    <a:bodyPr/>
                    <a:lstStyle/>
                    <a:p>
                      <a:r>
                        <a:rPr lang="en-US" sz="1600" dirty="0"/>
                        <a:t>Iran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Earthquake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2003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27,000</a:t>
                      </a:r>
                    </a:p>
                  </a:txBody>
                  <a:tcPr marL="106934" marR="106934" marT="40090" marB="400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1602">
                <a:tc>
                  <a:txBody>
                    <a:bodyPr/>
                    <a:lstStyle/>
                    <a:p>
                      <a:r>
                        <a:rPr lang="en-US" sz="1600" dirty="0"/>
                        <a:t>Indonesia</a:t>
                      </a:r>
                      <a:r>
                        <a:rPr lang="en-US" sz="1600" baseline="0" dirty="0"/>
                        <a:t>, etc</a:t>
                      </a:r>
                      <a:endParaRPr lang="en-US" sz="1600" dirty="0"/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Tsunami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2004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280,000</a:t>
                      </a:r>
                    </a:p>
                  </a:txBody>
                  <a:tcPr marL="106934" marR="106934" marT="40090" marB="400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1602">
                <a:tc>
                  <a:txBody>
                    <a:bodyPr/>
                    <a:lstStyle/>
                    <a:p>
                      <a:r>
                        <a:rPr lang="en-US" sz="1600" dirty="0"/>
                        <a:t>Pakistan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Earthquake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2005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80,000</a:t>
                      </a:r>
                    </a:p>
                  </a:txBody>
                  <a:tcPr marL="106934" marR="106934" marT="40090" marB="400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1602">
                <a:tc>
                  <a:txBody>
                    <a:bodyPr/>
                    <a:lstStyle/>
                    <a:p>
                      <a:r>
                        <a:rPr lang="en-US" sz="1600" dirty="0"/>
                        <a:t>Myanmar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Cyclone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2008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130,000</a:t>
                      </a:r>
                    </a:p>
                  </a:txBody>
                  <a:tcPr marL="106934" marR="106934" marT="40090" marB="4009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1602">
                <a:tc>
                  <a:txBody>
                    <a:bodyPr/>
                    <a:lstStyle/>
                    <a:p>
                      <a:r>
                        <a:rPr lang="en-US" sz="1600" dirty="0"/>
                        <a:t>China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Earthquake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2008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90,000</a:t>
                      </a:r>
                    </a:p>
                  </a:txBody>
                  <a:tcPr marL="106934" marR="106934" marT="40090" marB="4009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1602">
                <a:tc>
                  <a:txBody>
                    <a:bodyPr/>
                    <a:lstStyle/>
                    <a:p>
                      <a:r>
                        <a:rPr lang="en-US" sz="1600" dirty="0"/>
                        <a:t>Haiti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Earthquake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2010</a:t>
                      </a:r>
                    </a:p>
                  </a:txBody>
                  <a:tcPr marL="106934" marR="106934" marT="40090" marB="400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240,000</a:t>
                      </a:r>
                    </a:p>
                  </a:txBody>
                  <a:tcPr marL="106934" marR="106934" marT="40090" marB="4009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169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8C9410-35E6-8948-AE35-2E577E7A4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500" y="196850"/>
            <a:ext cx="1462272" cy="78452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07819DF-89B2-824A-BBB2-DF0AD64A4D4C}"/>
              </a:ext>
            </a:extLst>
          </p:cNvPr>
          <p:cNvSpPr/>
          <p:nvPr/>
        </p:nvSpPr>
        <p:spPr>
          <a:xfrm>
            <a:off x="1003300" y="806450"/>
            <a:ext cx="93870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3600" b="1" dirty="0">
                <a:latin typeface="Calibri" panose="020F0502020204030204" pitchFamily="34" charset="0"/>
                <a:ea typeface="Calibri" panose="020F0502020204030204" pitchFamily="34" charset="0"/>
              </a:rPr>
              <a:t>Each year, natural hazards are causing losses in the order of </a:t>
            </a:r>
            <a:r>
              <a:rPr lang="en-US" sz="3600" b="1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130 billion US$ worldwide </a:t>
            </a:r>
            <a:r>
              <a:rPr lang="en-US" sz="3600" b="1" dirty="0">
                <a:latin typeface="Calibri" panose="020F0502020204030204" pitchFamily="34" charset="0"/>
                <a:ea typeface="Calibri" panose="020F0502020204030204" pitchFamily="34" charset="0"/>
              </a:rPr>
              <a:t>and a </a:t>
            </a:r>
            <a:r>
              <a:rPr lang="en-US" sz="3600" b="1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substantial number of casualties</a:t>
            </a:r>
            <a:r>
              <a:rPr lang="en-US" sz="3600" b="1" dirty="0"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</a:p>
          <a:p>
            <a:pPr>
              <a:spcAft>
                <a:spcPts val="0"/>
              </a:spcAft>
            </a:pPr>
            <a:endParaRPr lang="en-US" sz="36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US" sz="3600" b="1" dirty="0">
                <a:latin typeface="Calibri" panose="020F0502020204030204" pitchFamily="34" charset="0"/>
                <a:ea typeface="Calibri" panose="020F0502020204030204" pitchFamily="34" charset="0"/>
              </a:rPr>
              <a:t>Global average annual loss is estimated</a:t>
            </a:r>
            <a:endParaRPr lang="en-PH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b="1" dirty="0">
                <a:latin typeface="Calibri" panose="020F0502020204030204" pitchFamily="34" charset="0"/>
                <a:ea typeface="Calibri" panose="020F0502020204030204" pitchFamily="34" charset="0"/>
              </a:rPr>
              <a:t>to </a:t>
            </a:r>
            <a:r>
              <a:rPr lang="en-US" sz="3600" b="1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increase to 415 billion US$ by 2030</a:t>
            </a:r>
            <a:endParaRPr lang="en-PH" sz="1600" dirty="0">
              <a:solidFill>
                <a:schemeClr val="accent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2D4BEB-E902-254C-BE23-374B4DD62950}"/>
              </a:ext>
            </a:extLst>
          </p:cNvPr>
          <p:cNvSpPr/>
          <p:nvPr/>
        </p:nvSpPr>
        <p:spPr>
          <a:xfrm>
            <a:off x="1003300" y="4832370"/>
            <a:ext cx="8991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3600" b="1" dirty="0">
                <a:ea typeface="Times New Roman" panose="02020603050405020304" pitchFamily="18" charset="0"/>
              </a:rPr>
              <a:t>In 2017 alone nearly </a:t>
            </a:r>
            <a:r>
              <a:rPr lang="en-US" sz="3600" b="1" dirty="0">
                <a:solidFill>
                  <a:schemeClr val="accent6"/>
                </a:solidFill>
                <a:ea typeface="Times New Roman" panose="02020603050405020304" pitchFamily="18" charset="0"/>
              </a:rPr>
              <a:t>100 million people </a:t>
            </a:r>
            <a:r>
              <a:rPr lang="en-US" sz="3600" b="1" dirty="0">
                <a:ea typeface="Times New Roman" panose="02020603050405020304" pitchFamily="18" charset="0"/>
              </a:rPr>
              <a:t>were directly affected by disasters from natural source, </a:t>
            </a:r>
            <a:r>
              <a:rPr lang="en-US" sz="3600" b="1" dirty="0">
                <a:solidFill>
                  <a:schemeClr val="accent6"/>
                </a:solidFill>
                <a:ea typeface="Times New Roman" panose="02020603050405020304" pitchFamily="18" charset="0"/>
              </a:rPr>
              <a:t>78% of which were the result of floods, storms or drought </a:t>
            </a:r>
            <a:r>
              <a:rPr lang="en-US" sz="3600" dirty="0">
                <a:solidFill>
                  <a:schemeClr val="accent6"/>
                </a:solidFill>
                <a:ea typeface="Times New Roman" panose="02020603050405020304" pitchFamily="18" charset="0"/>
              </a:rPr>
              <a:t>.  </a:t>
            </a:r>
            <a:endParaRPr lang="en-PH" sz="36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863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742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ngsana New" pitchFamily="18" charset="-34"/>
              </a:defRPr>
            </a:lvl1pPr>
            <a:lvl2pPr marL="868806" indent="-334156" algn="l">
              <a:spcBef>
                <a:spcPct val="20000"/>
              </a:spcBef>
              <a:buChar char="–"/>
              <a:defRPr sz="3274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2pPr>
            <a:lvl3pPr marL="1336624" indent="-267325" algn="l">
              <a:spcBef>
                <a:spcPct val="20000"/>
              </a:spcBef>
              <a:buChar char="•"/>
              <a:defRPr sz="2807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3pPr>
            <a:lvl4pPr marL="1871274" indent="-267325" algn="l">
              <a:spcBef>
                <a:spcPct val="20000"/>
              </a:spcBef>
              <a:buChar char="–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4pPr>
            <a:lvl5pPr marL="2405924" indent="-267325" algn="l">
              <a:spcBef>
                <a:spcPct val="20000"/>
              </a:spcBef>
              <a:buChar char="»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5pPr>
            <a:lvl6pPr marL="2940573" indent="-267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6pPr>
            <a:lvl7pPr marL="3475223" indent="-267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7pPr>
            <a:lvl8pPr marL="4009873" indent="-267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8pPr>
            <a:lvl9pPr marL="4544522" indent="-267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045F514D-FD69-41B2-80B5-5F344DE5E0A3}" type="slidenum">
              <a:rPr lang="en-GB" altLang="en-US" sz="1637"/>
              <a:pPr algn="r">
                <a:spcBef>
                  <a:spcPct val="0"/>
                </a:spcBef>
                <a:buFontTx/>
                <a:buNone/>
              </a:pPr>
              <a:t>7</a:t>
            </a:fld>
            <a:endParaRPr lang="en-GB" altLang="en-US" sz="1637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3790" y="139191"/>
            <a:ext cx="9789287" cy="1103602"/>
          </a:xfrm>
          <a:prstGeom prst="rect">
            <a:avLst/>
          </a:prstGeom>
          <a:solidFill>
            <a:schemeClr val="bg1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ngsana New" pitchFamily="18" charset="-34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 sz="3742" b="1" dirty="0">
              <a:latin typeface="Calibri" pitchFamily="34" charset="0"/>
              <a:cs typeface="Arial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000" b="1" dirty="0">
                <a:solidFill>
                  <a:srgbClr val="00B050"/>
                </a:solidFill>
                <a:latin typeface="Calibri" pitchFamily="34" charset="0"/>
                <a:cs typeface="Arial" charset="0"/>
              </a:rPr>
              <a:t>Challenges: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000" b="1" dirty="0">
                <a:solidFill>
                  <a:schemeClr val="accent6"/>
                </a:solidFill>
                <a:latin typeface="Calibri" pitchFamily="34" charset="0"/>
                <a:cs typeface="Arial" charset="0"/>
              </a:rPr>
              <a:t>Climate Change Risk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3742" b="1" dirty="0">
              <a:latin typeface="Calibri" pitchFamily="34" charset="0"/>
              <a:cs typeface="Arial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53790" y="1714387"/>
            <a:ext cx="10095609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ngsana New" pitchFamily="18" charset="-34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3600" b="1" dirty="0">
                <a:latin typeface="+mn-lt"/>
              </a:rPr>
              <a:t>Climate change --  Increased frequency, Greater intensity, Increased spatial extent, Higher variability, Greater uncertainty.</a:t>
            </a:r>
            <a:r>
              <a:rPr lang="en-US" altLang="en-US" sz="3600" b="1" dirty="0">
                <a:solidFill>
                  <a:schemeClr val="accent6"/>
                </a:solidFill>
                <a:latin typeface="+mn-lt"/>
              </a:rPr>
              <a:t> </a:t>
            </a:r>
            <a:endParaRPr lang="en-GB" altLang="en-US" sz="2339" b="1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E23AA452-766C-774B-9839-809EB0BD1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580" y="3714729"/>
            <a:ext cx="9525498" cy="266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ngsana New" pitchFamily="18" charset="-34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 b="1" dirty="0">
                <a:latin typeface="+mn-lt"/>
              </a:rPr>
              <a:t> </a:t>
            </a:r>
            <a:r>
              <a:rPr lang="en-US" altLang="en-US" sz="3600" b="1" u="sng" dirty="0">
                <a:solidFill>
                  <a:schemeClr val="accent6"/>
                </a:solidFill>
                <a:latin typeface="+mn-lt"/>
              </a:rPr>
              <a:t>In mountain areas--Earlier melting of snow </a:t>
            </a:r>
            <a:r>
              <a:rPr lang="en-US" altLang="en-US" sz="3600" b="1" u="sng" dirty="0">
                <a:latin typeface="+mn-lt"/>
              </a:rPr>
              <a:t>cover</a:t>
            </a:r>
            <a:r>
              <a:rPr lang="en-US" altLang="en-US" sz="3600" b="1" dirty="0">
                <a:latin typeface="+mn-lt"/>
              </a:rPr>
              <a:t> → Shifting times of peak discharge in river systems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 b="1" dirty="0">
                <a:latin typeface="+mn-lt"/>
              </a:rPr>
              <a:t>-  Increasing risk of Glacier Lake Outburst Floods</a:t>
            </a:r>
            <a:endParaRPr lang="en-GB" altLang="en-US" sz="3600" b="1" u="sng" dirty="0">
              <a:latin typeface="+mn-lt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339" b="1" dirty="0"/>
          </a:p>
        </p:txBody>
      </p:sp>
    </p:spTree>
    <p:extLst>
      <p:ext uri="{BB962C8B-B14F-4D97-AF65-F5344CB8AC3E}">
        <p14:creationId xmlns:p14="http://schemas.microsoft.com/office/powerpoint/2010/main" val="73951013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742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ngsana New" pitchFamily="18" charset="-34"/>
              </a:defRPr>
            </a:lvl1pPr>
            <a:lvl2pPr marL="868806" indent="-334156" algn="l">
              <a:spcBef>
                <a:spcPct val="20000"/>
              </a:spcBef>
              <a:buChar char="–"/>
              <a:defRPr sz="3274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2pPr>
            <a:lvl3pPr marL="1336624" indent="-267325" algn="l">
              <a:spcBef>
                <a:spcPct val="20000"/>
              </a:spcBef>
              <a:buChar char="•"/>
              <a:defRPr sz="2807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3pPr>
            <a:lvl4pPr marL="1871274" indent="-267325" algn="l">
              <a:spcBef>
                <a:spcPct val="20000"/>
              </a:spcBef>
              <a:buChar char="–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4pPr>
            <a:lvl5pPr marL="2405924" indent="-267325" algn="l">
              <a:spcBef>
                <a:spcPct val="20000"/>
              </a:spcBef>
              <a:buChar char="»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5pPr>
            <a:lvl6pPr marL="2940573" indent="-267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6pPr>
            <a:lvl7pPr marL="3475223" indent="-267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7pPr>
            <a:lvl8pPr marL="4009873" indent="-267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8pPr>
            <a:lvl9pPr marL="4544522" indent="-267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045F514D-FD69-41B2-80B5-5F344DE5E0A3}" type="slidenum">
              <a:rPr lang="en-GB" altLang="en-US" sz="1637"/>
              <a:pPr algn="r">
                <a:spcBef>
                  <a:spcPct val="0"/>
                </a:spcBef>
                <a:buFontTx/>
                <a:buNone/>
              </a:pPr>
              <a:t>8</a:t>
            </a:fld>
            <a:endParaRPr lang="en-GB" altLang="en-US" sz="1637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3790" y="139191"/>
            <a:ext cx="9789287" cy="1103602"/>
          </a:xfrm>
          <a:prstGeom prst="rect">
            <a:avLst/>
          </a:prstGeom>
          <a:solidFill>
            <a:schemeClr val="bg1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ngsana New" pitchFamily="18" charset="-34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 sz="3742" b="1" dirty="0">
              <a:latin typeface="Calibri" pitchFamily="34" charset="0"/>
              <a:cs typeface="Arial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000" b="1" dirty="0">
                <a:solidFill>
                  <a:srgbClr val="00B050"/>
                </a:solidFill>
                <a:latin typeface="Calibri" pitchFamily="34" charset="0"/>
                <a:cs typeface="Arial" charset="0"/>
              </a:rPr>
              <a:t>Challenges: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000" b="1" dirty="0">
                <a:solidFill>
                  <a:schemeClr val="accent6"/>
                </a:solidFill>
                <a:latin typeface="Calibri" pitchFamily="34" charset="0"/>
                <a:cs typeface="Arial" charset="0"/>
              </a:rPr>
              <a:t>Climate Change Risk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3742" b="1" dirty="0">
              <a:latin typeface="Calibri" pitchFamily="34" charset="0"/>
              <a:cs typeface="Arial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53790" y="1714387"/>
            <a:ext cx="10095609" cy="6310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ngsana New" pitchFamily="18" charset="-34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ngsana New" pitchFamily="18" charset="-34"/>
                <a:cs typeface="Angsana New" pitchFamily="18" charset="-34"/>
              </a:defRPr>
            </a:lvl9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3600" b="1" dirty="0">
                <a:latin typeface="+mn-lt"/>
                <a:ea typeface="Times New Roman" panose="02020603050405020304" pitchFamily="18" charset="0"/>
              </a:rPr>
              <a:t>A sustained </a:t>
            </a:r>
            <a:r>
              <a:rPr lang="en-US" sz="3600" b="1" dirty="0">
                <a:solidFill>
                  <a:schemeClr val="accent6"/>
                </a:solidFill>
                <a:latin typeface="+mn-lt"/>
                <a:ea typeface="Times New Roman" panose="02020603050405020304" pitchFamily="18" charset="0"/>
              </a:rPr>
              <a:t>rise and frequency </a:t>
            </a:r>
            <a:r>
              <a:rPr lang="en-US" sz="3600" b="1" dirty="0">
                <a:latin typeface="+mn-lt"/>
                <a:ea typeface="Times New Roman" panose="02020603050405020304" pitchFamily="18" charset="0"/>
              </a:rPr>
              <a:t>in the number of climate-related disasters such as floods and droughts: 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PH" sz="3600" b="1" dirty="0">
              <a:ea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GB" sz="3600" b="1" dirty="0">
                <a:latin typeface="+mn-lt"/>
                <a:ea typeface="Times New Roman" panose="02020603050405020304" pitchFamily="18" charset="0"/>
              </a:rPr>
              <a:t>--- Alters agricultural production systems, </a:t>
            </a:r>
          </a:p>
          <a:p>
            <a:pPr>
              <a:spcAft>
                <a:spcPts val="600"/>
              </a:spcAft>
            </a:pPr>
            <a:r>
              <a:rPr lang="en-GB" sz="3600" b="1" dirty="0">
                <a:latin typeface="+mn-lt"/>
                <a:ea typeface="Times New Roman" panose="02020603050405020304" pitchFamily="18" charset="0"/>
              </a:rPr>
              <a:t>--- Limits efforts in addressing food insecurity,</a:t>
            </a:r>
          </a:p>
          <a:p>
            <a:pPr>
              <a:spcAft>
                <a:spcPts val="600"/>
              </a:spcAft>
            </a:pPr>
            <a:r>
              <a:rPr lang="en-GB" sz="3600" b="1" dirty="0">
                <a:latin typeface="+mn-lt"/>
                <a:ea typeface="Times New Roman" panose="02020603050405020304" pitchFamily="18" charset="0"/>
              </a:rPr>
              <a:t>---</a:t>
            </a:r>
            <a:r>
              <a:rPr lang="en-US" sz="3600" b="1" dirty="0">
                <a:latin typeface="+mn-lt"/>
                <a:ea typeface="Times New Roman" panose="02020603050405020304" pitchFamily="18" charset="0"/>
              </a:rPr>
              <a:t> puts at risk economic growth, poverty reduction, peace, and more generally, the achievement of the SDGs</a:t>
            </a:r>
            <a:endParaRPr lang="en-PH" sz="3600" b="1" dirty="0">
              <a:latin typeface="+mn-lt"/>
              <a:ea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chemeClr val="accent6"/>
                </a:solidFill>
                <a:latin typeface="+mn-lt"/>
              </a:rPr>
              <a:t> </a:t>
            </a:r>
            <a:endParaRPr lang="en-GB" altLang="en-US" sz="2339" b="1" dirty="0"/>
          </a:p>
        </p:txBody>
      </p:sp>
    </p:spTree>
    <p:extLst>
      <p:ext uri="{BB962C8B-B14F-4D97-AF65-F5344CB8AC3E}">
        <p14:creationId xmlns:p14="http://schemas.microsoft.com/office/powerpoint/2010/main" val="319472122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742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ngsana New" pitchFamily="18" charset="-34"/>
              </a:defRPr>
            </a:lvl1pPr>
            <a:lvl2pPr marL="868806" indent="-334156" algn="l">
              <a:spcBef>
                <a:spcPct val="20000"/>
              </a:spcBef>
              <a:buChar char="–"/>
              <a:defRPr sz="3274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2pPr>
            <a:lvl3pPr marL="1336624" indent="-267325" algn="l">
              <a:spcBef>
                <a:spcPct val="20000"/>
              </a:spcBef>
              <a:buChar char="•"/>
              <a:defRPr sz="2807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3pPr>
            <a:lvl4pPr marL="1871274" indent="-267325" algn="l">
              <a:spcBef>
                <a:spcPct val="20000"/>
              </a:spcBef>
              <a:buChar char="–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4pPr>
            <a:lvl5pPr marL="2405924" indent="-267325" algn="l">
              <a:spcBef>
                <a:spcPct val="20000"/>
              </a:spcBef>
              <a:buChar char="»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5pPr>
            <a:lvl6pPr marL="2940573" indent="-267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6pPr>
            <a:lvl7pPr marL="3475223" indent="-267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7pPr>
            <a:lvl8pPr marL="4009873" indent="-267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8pPr>
            <a:lvl9pPr marL="4544522" indent="-267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39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045F514D-FD69-41B2-80B5-5F344DE5E0A3}" type="slidenum">
              <a:rPr lang="en-GB" altLang="en-US" sz="1637"/>
              <a:pPr algn="r">
                <a:spcBef>
                  <a:spcPct val="0"/>
                </a:spcBef>
                <a:buFontTx/>
                <a:buNone/>
              </a:pPr>
              <a:t>9</a:t>
            </a:fld>
            <a:endParaRPr lang="en-GB" altLang="en-US" sz="1637"/>
          </a:p>
        </p:txBody>
      </p:sp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119019" y="1943475"/>
            <a:ext cx="10158730" cy="380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ngsana New" pitchFamily="18" charset="-34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Angsana New" pitchFamily="18" charset="-34"/>
                <a:cs typeface="Angsana New" pitchFamily="18" charset="-34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sz="3600" b="1" dirty="0">
                <a:latin typeface="+mn-lt"/>
              </a:rPr>
              <a:t>Due to green house gases, global average surface temperature has increased since 1861.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600" b="1" dirty="0">
                <a:latin typeface="+mn-lt"/>
              </a:rPr>
              <a:t>Since late 1950’s, global temperature increased in the troposphere and in surface temperature have been 0.13 </a:t>
            </a:r>
            <a:r>
              <a:rPr lang="en-US" altLang="en-US" sz="3600" b="1" baseline="30000" dirty="0" err="1">
                <a:latin typeface="+mn-lt"/>
              </a:rPr>
              <a:t>o</a:t>
            </a:r>
            <a:r>
              <a:rPr lang="en-US" altLang="en-US" sz="3600" b="1" dirty="0" err="1">
                <a:latin typeface="+mn-lt"/>
              </a:rPr>
              <a:t>C</a:t>
            </a:r>
            <a:r>
              <a:rPr lang="en-US" altLang="en-US" sz="3600" b="1" dirty="0">
                <a:latin typeface="+mn-lt"/>
              </a:rPr>
              <a:t> per decade.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600" b="1" dirty="0">
                <a:latin typeface="+mn-lt"/>
              </a:rPr>
              <a:t>Over the 20th century, temperature has increased by about </a:t>
            </a:r>
            <a:r>
              <a:rPr lang="en-US" altLang="en-US" sz="3600" b="1" dirty="0">
                <a:latin typeface="+mn-lt"/>
                <a:cs typeface="Tahoma" pitchFamily="34" charset="0"/>
              </a:rPr>
              <a:t>0.18 </a:t>
            </a:r>
            <a:r>
              <a:rPr lang="en-US" altLang="en-US" sz="3600" b="1" baseline="30000" dirty="0" err="1">
                <a:latin typeface="+mn-lt"/>
              </a:rPr>
              <a:t>o</a:t>
            </a:r>
            <a:r>
              <a:rPr lang="en-US" altLang="en-US" sz="3600" b="1" dirty="0" err="1">
                <a:latin typeface="+mn-lt"/>
              </a:rPr>
              <a:t>C.</a:t>
            </a:r>
            <a:r>
              <a:rPr lang="en-US" altLang="en-US" sz="3600" b="1" dirty="0">
                <a:latin typeface="+mn-lt"/>
              </a:rPr>
              <a:t> 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19019" y="1283492"/>
            <a:ext cx="8394700" cy="659983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en-US" sz="3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Global Warming</a:t>
            </a:r>
          </a:p>
          <a:p>
            <a:pPr eaLnBrk="1" hangingPunct="1">
              <a:defRPr/>
            </a:pPr>
            <a:endParaRPr lang="en-US" sz="421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8D2009B-EFA3-454D-971F-8A8E99A5C276}"/>
              </a:ext>
            </a:extLst>
          </p:cNvPr>
          <p:cNvSpPr/>
          <p:nvPr/>
        </p:nvSpPr>
        <p:spPr>
          <a:xfrm>
            <a:off x="478070" y="6015878"/>
            <a:ext cx="94406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36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Without adaptation, natural hazard are very likely to increase in the future</a:t>
            </a:r>
            <a:endParaRPr lang="en-US" sz="3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0EA8CA-BF03-154C-9087-AD76AFEDB89D}"/>
              </a:ext>
            </a:extLst>
          </p:cNvPr>
          <p:cNvSpPr/>
          <p:nvPr/>
        </p:nvSpPr>
        <p:spPr>
          <a:xfrm>
            <a:off x="2525034" y="-62364"/>
            <a:ext cx="53467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000" b="1" dirty="0">
                <a:solidFill>
                  <a:srgbClr val="00B050"/>
                </a:solidFill>
                <a:latin typeface="Calibri" pitchFamily="34" charset="0"/>
                <a:cs typeface="Arial" charset="0"/>
              </a:rPr>
              <a:t>Challenges: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000" b="1" dirty="0">
                <a:solidFill>
                  <a:schemeClr val="accent6"/>
                </a:solidFill>
                <a:latin typeface="Calibri" pitchFamily="34" charset="0"/>
                <a:cs typeface="Arial" charset="0"/>
              </a:rPr>
              <a:t>Climate Change Risk</a:t>
            </a:r>
          </a:p>
        </p:txBody>
      </p:sp>
    </p:spTree>
    <p:extLst>
      <p:ext uri="{BB962C8B-B14F-4D97-AF65-F5344CB8AC3E}">
        <p14:creationId xmlns:p14="http://schemas.microsoft.com/office/powerpoint/2010/main" val="238829830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2259</TotalTime>
  <Words>769</Words>
  <Application>Microsoft Macintosh PowerPoint</Application>
  <PresentationFormat>Custom</PresentationFormat>
  <Paragraphs>163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7" baseType="lpstr">
      <vt:lpstr>MS PGothic</vt:lpstr>
      <vt:lpstr>MS PGothic</vt:lpstr>
      <vt:lpstr>Angsana New</vt:lpstr>
      <vt:lpstr>Arial</vt:lpstr>
      <vt:lpstr>Calibri</vt:lpstr>
      <vt:lpstr>Calibri Light</vt:lpstr>
      <vt:lpstr>Cordia New</vt:lpstr>
      <vt:lpstr>Fira Sans</vt:lpstr>
      <vt:lpstr>Fira Sans ExtraBold</vt:lpstr>
      <vt:lpstr>Helvetica Neue UltraLight</vt:lpstr>
      <vt:lpstr>Palatino Linotype</vt:lpstr>
      <vt:lpstr>Source Sans Pro</vt:lpstr>
      <vt:lpstr>Source Sans Pro Light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 2017 World Risk Index,   7 countries in Asia-Pacific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Challenges</vt:lpstr>
      <vt:lpstr>PowerPoint Presentation</vt:lpstr>
      <vt:lpstr>PowerPoint Presentation</vt:lpstr>
      <vt:lpstr>PowerPoint Presentation</vt:lpstr>
      <vt:lpstr>Population at risk</vt:lpstr>
      <vt:lpstr>Population at risk</vt:lpstr>
      <vt:lpstr>What are the challenges in your region with regards to hazards and disasters and how does your region address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Zenaida Willison</cp:lastModifiedBy>
  <cp:revision>81</cp:revision>
  <dcterms:created xsi:type="dcterms:W3CDTF">2014-09-29T18:24:22Z</dcterms:created>
  <dcterms:modified xsi:type="dcterms:W3CDTF">2019-07-12T04:03:15Z</dcterms:modified>
</cp:coreProperties>
</file>