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86"/>
  </p:notesMasterIdLst>
  <p:sldIdLst>
    <p:sldId id="256" r:id="rId2"/>
    <p:sldId id="258" r:id="rId3"/>
    <p:sldId id="259" r:id="rId4"/>
    <p:sldId id="260" r:id="rId5"/>
    <p:sldId id="262" r:id="rId6"/>
    <p:sldId id="380" r:id="rId7"/>
    <p:sldId id="284" r:id="rId8"/>
    <p:sldId id="333" r:id="rId9"/>
    <p:sldId id="334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35" r:id="rId24"/>
    <p:sldId id="336" r:id="rId25"/>
    <p:sldId id="337" r:id="rId26"/>
    <p:sldId id="303" r:id="rId27"/>
    <p:sldId id="338" r:id="rId28"/>
    <p:sldId id="305" r:id="rId29"/>
    <p:sldId id="306" r:id="rId30"/>
    <p:sldId id="307" r:id="rId31"/>
    <p:sldId id="308" r:id="rId32"/>
    <p:sldId id="341" r:id="rId33"/>
    <p:sldId id="379" r:id="rId34"/>
    <p:sldId id="342" r:id="rId35"/>
    <p:sldId id="343" r:id="rId36"/>
    <p:sldId id="344" r:id="rId37"/>
    <p:sldId id="345" r:id="rId38"/>
    <p:sldId id="346" r:id="rId39"/>
    <p:sldId id="377" r:id="rId40"/>
    <p:sldId id="376" r:id="rId41"/>
    <p:sldId id="347" r:id="rId42"/>
    <p:sldId id="348" r:id="rId43"/>
    <p:sldId id="349" r:id="rId44"/>
    <p:sldId id="350" r:id="rId45"/>
    <p:sldId id="381" r:id="rId46"/>
    <p:sldId id="382" r:id="rId47"/>
    <p:sldId id="383" r:id="rId48"/>
    <p:sldId id="351" r:id="rId49"/>
    <p:sldId id="352" r:id="rId50"/>
    <p:sldId id="353" r:id="rId51"/>
    <p:sldId id="354" r:id="rId52"/>
    <p:sldId id="310" r:id="rId53"/>
    <p:sldId id="339" r:id="rId54"/>
    <p:sldId id="340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31" r:id="rId64"/>
    <p:sldId id="332" r:id="rId65"/>
    <p:sldId id="330" r:id="rId66"/>
    <p:sldId id="355" r:id="rId67"/>
    <p:sldId id="356" r:id="rId68"/>
    <p:sldId id="358" r:id="rId69"/>
    <p:sldId id="363" r:id="rId70"/>
    <p:sldId id="359" r:id="rId71"/>
    <p:sldId id="360" r:id="rId72"/>
    <p:sldId id="361" r:id="rId73"/>
    <p:sldId id="365" r:id="rId74"/>
    <p:sldId id="367" r:id="rId75"/>
    <p:sldId id="369" r:id="rId76"/>
    <p:sldId id="370" r:id="rId77"/>
    <p:sldId id="371" r:id="rId78"/>
    <p:sldId id="372" r:id="rId79"/>
    <p:sldId id="373" r:id="rId80"/>
    <p:sldId id="374" r:id="rId81"/>
    <p:sldId id="375" r:id="rId82"/>
    <p:sldId id="368" r:id="rId83"/>
    <p:sldId id="364" r:id="rId84"/>
    <p:sldId id="378" r:id="rId8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02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1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F5F06-416F-407F-AC16-3B3587D5E5E7}" type="datetimeFigureOut">
              <a:rPr lang="it-IT" smtClean="0"/>
              <a:t>12/07/2019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F49F7-78D4-4804-A248-58DAAC37CE1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5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F49F7-78D4-4804-A248-58DAAC37CE18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593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F49F7-78D4-4804-A248-58DAAC37CE18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890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Inserire immagini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F49F7-78D4-4804-A248-58DAAC37CE18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045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Inserire immagini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F49F7-78D4-4804-A248-58DAAC37CE18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7045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12/07/2019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F49D355-16BD-4E45-BD9A-5EA878CF7CBD}" type="datetimeFigureOut">
              <a:rPr lang="it-IT" smtClean="0"/>
              <a:t>12/07/2019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Rettango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sl-SI" smtClean="0"/>
              <a:t>Links4Soils</a:t>
            </a:r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Summer School, Pokljuka, 10. - 14. June 2019</a:t>
            </a: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4A5C0015-DB04-45F2-9D8C-F335A79A0836}" type="slidenum">
              <a:rPr lang="sl-SI" smtClean="0"/>
              <a:pPr/>
              <a:t>‹N›</a:t>
            </a:fld>
            <a:endParaRPr lang="sl-SI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12016"/>
            <a:ext cx="6347048" cy="884736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1507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Rettango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12/07/2019</a:t>
            </a:fld>
            <a:endParaRPr lang="it-IT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F49D355-16BD-4E45-BD9A-5EA878CF7CBD}" type="datetimeFigureOut">
              <a:rPr lang="it-IT" smtClean="0"/>
              <a:t>12/07/2019</a:t>
            </a:fld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F49D355-16BD-4E45-BD9A-5EA878CF7CBD}" type="datetimeFigureOut">
              <a:rPr lang="it-IT" smtClean="0"/>
              <a:t>12/07/2019</a:t>
            </a:fld>
            <a:endParaRPr lang="it-IT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12/07/2019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Rettango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Rettango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F49D355-16BD-4E45-BD9A-5EA878CF7CBD}" type="datetimeFigureOut">
              <a:rPr lang="it-IT" smtClean="0"/>
              <a:t>12/07/2019</a:t>
            </a:fld>
            <a:endParaRPr lang="it-IT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12/07/2019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Rettango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emf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pine-space.eu/projects/links4soils/en/project-results/alpine-soil-partnership-and-platform" TargetMode="External"/><Relationship Id="rId2" Type="http://schemas.openxmlformats.org/officeDocument/2006/relationships/hyperlink" Target="https://alpinesoils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Mountain soils key for building resilience 	</a:t>
            </a:r>
            <a:br>
              <a:rPr lang="en-US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Silvia Stanchi, Michele Freppaz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9163"/>
            <a:ext cx="1368152" cy="136003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3093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Ormea, 15 </a:t>
            </a:r>
            <a:r>
              <a:rPr lang="it-IT" dirty="0" err="1" smtClean="0"/>
              <a:t>July</a:t>
            </a:r>
            <a:r>
              <a:rPr lang="it-IT" dirty="0" smtClean="0"/>
              <a:t> 2019  </a:t>
            </a:r>
            <a:endParaRPr lang="it-I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7147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7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10</a:t>
            </a:fld>
            <a:endParaRPr lang="sl-SI"/>
          </a:p>
        </p:txBody>
      </p:sp>
      <p:sp>
        <p:nvSpPr>
          <p:cNvPr id="7" name="CasellaDiTesto 6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/>
              <a:t>: </a:t>
            </a:r>
            <a:r>
              <a:rPr lang="it-IT" dirty="0" err="1"/>
              <a:t>climate</a:t>
            </a:r>
            <a:endParaRPr lang="it-IT" dirty="0"/>
          </a:p>
        </p:txBody>
      </p:sp>
      <p:pic>
        <p:nvPicPr>
          <p:cNvPr id="10" name="Picture 4" descr="A:\gallo forcel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16832"/>
            <a:ext cx="6862756" cy="431437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7308304" y="177281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/>
              <a:t>Snow</a:t>
            </a:r>
            <a:r>
              <a:rPr lang="it-IT" b="1" dirty="0" smtClean="0"/>
              <a:t>: a </a:t>
            </a:r>
            <a:r>
              <a:rPr lang="it-IT" b="1" dirty="0" err="1" smtClean="0"/>
              <a:t>good</a:t>
            </a:r>
            <a:r>
              <a:rPr lang="it-IT" b="1" dirty="0" smtClean="0"/>
              <a:t> </a:t>
            </a:r>
            <a:r>
              <a:rPr lang="it-IT" b="1" dirty="0" err="1" smtClean="0"/>
              <a:t>insulator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59525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11</a:t>
            </a:fld>
            <a:endParaRPr lang="sl-SI"/>
          </a:p>
        </p:txBody>
      </p:sp>
      <p:sp>
        <p:nvSpPr>
          <p:cNvPr id="6" name="Rettangolo 5"/>
          <p:cNvSpPr/>
          <p:nvPr/>
        </p:nvSpPr>
        <p:spPr>
          <a:xfrm>
            <a:off x="6228184" y="2420888"/>
            <a:ext cx="25740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 Narrow" panose="020B0606020202030204" pitchFamily="34" charset="0"/>
              </a:rPr>
              <a:t> </a:t>
            </a:r>
          </a:p>
          <a:p>
            <a:pPr algn="just"/>
            <a:endParaRPr lang="it-IT" dirty="0">
              <a:latin typeface="Arial Narrow" panose="020B0606020202030204" pitchFamily="34" charset="0"/>
            </a:endParaRPr>
          </a:p>
          <a:p>
            <a:pPr algn="just"/>
            <a:r>
              <a:rPr lang="en-US" dirty="0">
                <a:latin typeface="Arial Narrow" panose="020B0606020202030204" pitchFamily="34" charset="0"/>
              </a:rPr>
              <a:t>Soil climate has two major </a:t>
            </a:r>
            <a:r>
              <a:rPr lang="en-US" dirty="0" smtClean="0">
                <a:latin typeface="Arial Narrow" panose="020B0606020202030204" pitchFamily="34" charset="0"/>
              </a:rPr>
              <a:t>components: </a:t>
            </a:r>
            <a:r>
              <a:rPr lang="it-IT" dirty="0" err="1" smtClean="0">
                <a:latin typeface="Arial Narrow" panose="020B0606020202030204" pitchFamily="34" charset="0"/>
              </a:rPr>
              <a:t>moisture</a:t>
            </a:r>
            <a:r>
              <a:rPr lang="it-IT" dirty="0" smtClean="0">
                <a:latin typeface="Arial Narrow" panose="020B0606020202030204" pitchFamily="34" charset="0"/>
              </a:rPr>
              <a:t> </a:t>
            </a:r>
            <a:r>
              <a:rPr lang="it-IT" dirty="0">
                <a:latin typeface="Arial Narrow" panose="020B0606020202030204" pitchFamily="34" charset="0"/>
              </a:rPr>
              <a:t>(</a:t>
            </a:r>
            <a:r>
              <a:rPr lang="it-IT" dirty="0" err="1">
                <a:latin typeface="Arial Narrow" panose="020B0606020202030204" pitchFamily="34" charset="0"/>
              </a:rPr>
              <a:t>precipitation</a:t>
            </a:r>
            <a:r>
              <a:rPr lang="it-IT" dirty="0">
                <a:latin typeface="Arial Narrow" panose="020B0606020202030204" pitchFamily="34" charset="0"/>
              </a:rPr>
              <a:t>) and </a:t>
            </a:r>
            <a:r>
              <a:rPr lang="it-IT" dirty="0" smtClean="0">
                <a:latin typeface="Arial Narrow" panose="020B0606020202030204" pitchFamily="34" charset="0"/>
              </a:rPr>
              <a:t>temperature, </a:t>
            </a:r>
            <a:r>
              <a:rPr lang="it-IT" dirty="0" err="1" smtClean="0">
                <a:latin typeface="Arial Narrow" panose="020B0606020202030204" pitchFamily="34" charset="0"/>
              </a:rPr>
              <a:t>influencing</a:t>
            </a:r>
            <a:r>
              <a:rPr lang="it-IT" dirty="0" smtClean="0">
                <a:latin typeface="Arial Narrow" panose="020B0606020202030204" pitchFamily="34" charset="0"/>
              </a:rPr>
              <a:t> </a:t>
            </a:r>
            <a:r>
              <a:rPr lang="it-IT" dirty="0" err="1">
                <a:latin typeface="Arial Narrow" panose="020B0606020202030204" pitchFamily="34" charset="0"/>
              </a:rPr>
              <a:t>evaporation</a:t>
            </a:r>
            <a:r>
              <a:rPr lang="it-IT" dirty="0">
                <a:latin typeface="Arial Narrow" panose="020B0606020202030204" pitchFamily="34" charset="0"/>
              </a:rPr>
              <a:t>. </a:t>
            </a:r>
            <a:r>
              <a:rPr lang="it-IT" dirty="0" err="1" smtClean="0">
                <a:latin typeface="Arial Narrow" panose="020B0606020202030204" pitchFamily="34" charset="0"/>
              </a:rPr>
              <a:t>When</a:t>
            </a:r>
            <a:r>
              <a:rPr lang="it-IT" dirty="0">
                <a:latin typeface="Arial Narrow" panose="020B0606020202030204" pitchFamily="34" charset="0"/>
              </a:rPr>
              <a:t> </a:t>
            </a:r>
            <a:r>
              <a:rPr lang="it-IT" dirty="0" err="1" smtClean="0">
                <a:latin typeface="Arial Narrow" panose="020B0606020202030204" pitchFamily="34" charset="0"/>
              </a:rPr>
              <a:t>exceeds</a:t>
            </a:r>
            <a:r>
              <a:rPr lang="it-IT" dirty="0" smtClean="0">
                <a:latin typeface="Arial Narrow" panose="020B0606020202030204" pitchFamily="34" charset="0"/>
              </a:rPr>
              <a:t> </a:t>
            </a:r>
            <a:r>
              <a:rPr lang="it-IT" dirty="0" err="1" smtClean="0">
                <a:latin typeface="Arial Narrow" panose="020B0606020202030204" pitchFamily="34" charset="0"/>
              </a:rPr>
              <a:t>evaporation</a:t>
            </a:r>
            <a:r>
              <a:rPr lang="it-IT" dirty="0" smtClean="0">
                <a:latin typeface="Arial Narrow" panose="020B0606020202030204" pitchFamily="34" charset="0"/>
              </a:rPr>
              <a:t>, </a:t>
            </a:r>
            <a:r>
              <a:rPr lang="en-US" dirty="0" smtClean="0">
                <a:latin typeface="Arial Narrow" panose="020B0606020202030204" pitchFamily="34" charset="0"/>
              </a:rPr>
              <a:t>leaching </a:t>
            </a:r>
            <a:r>
              <a:rPr lang="en-US" dirty="0">
                <a:latin typeface="Arial Narrow" panose="020B0606020202030204" pitchFamily="34" charset="0"/>
              </a:rPr>
              <a:t>of the soil will occur</a:t>
            </a:r>
            <a:r>
              <a:rPr lang="en-US" dirty="0" smtClean="0"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012160" y="1835532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/>
              <a:t>Soil</a:t>
            </a:r>
            <a:r>
              <a:rPr lang="it-IT" b="1" dirty="0" smtClean="0"/>
              <a:t> </a:t>
            </a:r>
            <a:r>
              <a:rPr lang="it-IT" b="1" dirty="0" err="1" smtClean="0"/>
              <a:t>Climate</a:t>
            </a:r>
            <a:r>
              <a:rPr lang="it-IT" b="1" dirty="0" smtClean="0"/>
              <a:t>: </a:t>
            </a:r>
          </a:p>
          <a:p>
            <a:pPr algn="ctr"/>
            <a:r>
              <a:rPr lang="it-IT" b="1" dirty="0" smtClean="0"/>
              <a:t>temperature</a:t>
            </a:r>
            <a:endParaRPr lang="it-IT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00"/>
          <a:stretch/>
        </p:blipFill>
        <p:spPr>
          <a:xfrm>
            <a:off x="539552" y="2202021"/>
            <a:ext cx="5401172" cy="308118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/>
              <a:t>: </a:t>
            </a:r>
            <a:r>
              <a:rPr lang="it-IT" dirty="0" err="1"/>
              <a:t>climate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77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12</a:t>
            </a:fld>
            <a:endParaRPr lang="sl-SI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916832"/>
            <a:ext cx="5940152" cy="379863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012160" y="1835532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/>
              <a:t>Soil</a:t>
            </a:r>
            <a:r>
              <a:rPr lang="it-IT" b="1" dirty="0" smtClean="0"/>
              <a:t> </a:t>
            </a:r>
            <a:r>
              <a:rPr lang="it-IT" b="1" dirty="0" err="1" smtClean="0"/>
              <a:t>Climate</a:t>
            </a:r>
            <a:r>
              <a:rPr lang="it-IT" b="1" dirty="0" smtClean="0"/>
              <a:t>: </a:t>
            </a:r>
          </a:p>
          <a:p>
            <a:pPr algn="ctr"/>
            <a:r>
              <a:rPr lang="it-IT" b="1" dirty="0"/>
              <a:t>w</a:t>
            </a:r>
            <a:r>
              <a:rPr lang="it-IT" b="1" dirty="0" smtClean="0"/>
              <a:t>ater </a:t>
            </a:r>
            <a:r>
              <a:rPr lang="it-IT" b="1" dirty="0" err="1" smtClean="0"/>
              <a:t>content</a:t>
            </a:r>
            <a:endParaRPr lang="it-IT" b="1" dirty="0"/>
          </a:p>
        </p:txBody>
      </p:sp>
      <p:sp>
        <p:nvSpPr>
          <p:cNvPr id="10" name="Rettangolo 9"/>
          <p:cNvSpPr/>
          <p:nvPr/>
        </p:nvSpPr>
        <p:spPr>
          <a:xfrm>
            <a:off x="6462464" y="2420888"/>
            <a:ext cx="25740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 Narrow" panose="020B0606020202030204" pitchFamily="34" charset="0"/>
              </a:rPr>
              <a:t> </a:t>
            </a:r>
          </a:p>
          <a:p>
            <a:pPr algn="just"/>
            <a:endParaRPr lang="it-IT" dirty="0">
              <a:latin typeface="Arial Narrow" panose="020B0606020202030204" pitchFamily="34" charset="0"/>
            </a:endParaRPr>
          </a:p>
          <a:p>
            <a:pPr algn="just"/>
            <a:r>
              <a:rPr lang="en-US" dirty="0">
                <a:latin typeface="Arial Narrow" panose="020B0606020202030204" pitchFamily="34" charset="0"/>
              </a:rPr>
              <a:t>Soil climate has two major </a:t>
            </a:r>
            <a:r>
              <a:rPr lang="en-US" dirty="0" smtClean="0">
                <a:latin typeface="Arial Narrow" panose="020B0606020202030204" pitchFamily="34" charset="0"/>
              </a:rPr>
              <a:t>components: </a:t>
            </a:r>
            <a:r>
              <a:rPr lang="it-IT" dirty="0" err="1" smtClean="0">
                <a:latin typeface="Arial Narrow" panose="020B0606020202030204" pitchFamily="34" charset="0"/>
              </a:rPr>
              <a:t>moisture</a:t>
            </a:r>
            <a:r>
              <a:rPr lang="it-IT" dirty="0" smtClean="0">
                <a:latin typeface="Arial Narrow" panose="020B0606020202030204" pitchFamily="34" charset="0"/>
              </a:rPr>
              <a:t> </a:t>
            </a:r>
            <a:r>
              <a:rPr lang="it-IT" dirty="0">
                <a:latin typeface="Arial Narrow" panose="020B0606020202030204" pitchFamily="34" charset="0"/>
              </a:rPr>
              <a:t>(</a:t>
            </a:r>
            <a:r>
              <a:rPr lang="it-IT" dirty="0" err="1">
                <a:latin typeface="Arial Narrow" panose="020B0606020202030204" pitchFamily="34" charset="0"/>
              </a:rPr>
              <a:t>precipitation</a:t>
            </a:r>
            <a:r>
              <a:rPr lang="it-IT" dirty="0">
                <a:latin typeface="Arial Narrow" panose="020B0606020202030204" pitchFamily="34" charset="0"/>
              </a:rPr>
              <a:t>) and </a:t>
            </a:r>
            <a:r>
              <a:rPr lang="it-IT" dirty="0" smtClean="0">
                <a:latin typeface="Arial Narrow" panose="020B0606020202030204" pitchFamily="34" charset="0"/>
              </a:rPr>
              <a:t>temperature, </a:t>
            </a:r>
            <a:r>
              <a:rPr lang="it-IT" dirty="0" err="1" smtClean="0">
                <a:latin typeface="Arial Narrow" panose="020B0606020202030204" pitchFamily="34" charset="0"/>
              </a:rPr>
              <a:t>influencing</a:t>
            </a:r>
            <a:r>
              <a:rPr lang="it-IT" dirty="0" smtClean="0">
                <a:latin typeface="Arial Narrow" panose="020B0606020202030204" pitchFamily="34" charset="0"/>
              </a:rPr>
              <a:t> </a:t>
            </a:r>
            <a:r>
              <a:rPr lang="it-IT" dirty="0" err="1">
                <a:latin typeface="Arial Narrow" panose="020B0606020202030204" pitchFamily="34" charset="0"/>
              </a:rPr>
              <a:t>evaporation</a:t>
            </a:r>
            <a:r>
              <a:rPr lang="it-IT" dirty="0">
                <a:latin typeface="Arial Narrow" panose="020B0606020202030204" pitchFamily="34" charset="0"/>
              </a:rPr>
              <a:t>. </a:t>
            </a:r>
            <a:r>
              <a:rPr lang="it-IT" dirty="0" err="1" smtClean="0">
                <a:latin typeface="Arial Narrow" panose="020B0606020202030204" pitchFamily="34" charset="0"/>
              </a:rPr>
              <a:t>When</a:t>
            </a:r>
            <a:r>
              <a:rPr lang="it-IT" dirty="0">
                <a:latin typeface="Arial Narrow" panose="020B0606020202030204" pitchFamily="34" charset="0"/>
              </a:rPr>
              <a:t> </a:t>
            </a:r>
            <a:r>
              <a:rPr lang="it-IT" dirty="0" err="1" smtClean="0">
                <a:latin typeface="Arial Narrow" panose="020B0606020202030204" pitchFamily="34" charset="0"/>
              </a:rPr>
              <a:t>exceeds</a:t>
            </a:r>
            <a:r>
              <a:rPr lang="it-IT" dirty="0" smtClean="0">
                <a:latin typeface="Arial Narrow" panose="020B0606020202030204" pitchFamily="34" charset="0"/>
              </a:rPr>
              <a:t> </a:t>
            </a:r>
            <a:r>
              <a:rPr lang="it-IT" dirty="0" err="1" smtClean="0">
                <a:latin typeface="Arial Narrow" panose="020B0606020202030204" pitchFamily="34" charset="0"/>
              </a:rPr>
              <a:t>evaporation</a:t>
            </a:r>
            <a:r>
              <a:rPr lang="it-IT" dirty="0" smtClean="0">
                <a:latin typeface="Arial Narrow" panose="020B0606020202030204" pitchFamily="34" charset="0"/>
              </a:rPr>
              <a:t>, </a:t>
            </a:r>
            <a:r>
              <a:rPr lang="en-US" dirty="0" smtClean="0">
                <a:latin typeface="Arial Narrow" panose="020B0606020202030204" pitchFamily="34" charset="0"/>
              </a:rPr>
              <a:t>leaching </a:t>
            </a:r>
            <a:r>
              <a:rPr lang="en-US" dirty="0">
                <a:latin typeface="Arial Narrow" panose="020B0606020202030204" pitchFamily="34" charset="0"/>
              </a:rPr>
              <a:t>of the soil will occur</a:t>
            </a:r>
            <a:r>
              <a:rPr lang="en-US" dirty="0" smtClean="0"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/>
              <a:t>: </a:t>
            </a:r>
            <a:r>
              <a:rPr lang="it-IT" dirty="0" err="1"/>
              <a:t>climate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558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13</a:t>
            </a:fld>
            <a:endParaRPr lang="sl-SI"/>
          </a:p>
        </p:txBody>
      </p:sp>
      <p:pic>
        <p:nvPicPr>
          <p:cNvPr id="8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6102635" cy="427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/>
          <p:cNvSpPr/>
          <p:nvPr/>
        </p:nvSpPr>
        <p:spPr>
          <a:xfrm>
            <a:off x="5299308" y="5422023"/>
            <a:ext cx="518430" cy="299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6300192" y="1844824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/>
              <a:t>Snow</a:t>
            </a:r>
            <a:r>
              <a:rPr lang="it-IT" b="1" dirty="0" smtClean="0"/>
              <a:t> and </a:t>
            </a:r>
            <a:r>
              <a:rPr lang="it-IT" b="1" dirty="0" err="1" smtClean="0"/>
              <a:t>climate</a:t>
            </a:r>
            <a:r>
              <a:rPr lang="it-IT" b="1" dirty="0" smtClean="0"/>
              <a:t> </a:t>
            </a:r>
            <a:r>
              <a:rPr lang="it-IT" b="1" dirty="0" err="1" smtClean="0"/>
              <a:t>change</a:t>
            </a:r>
            <a:endParaRPr lang="it-IT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/>
              <a:t>: </a:t>
            </a:r>
            <a:r>
              <a:rPr lang="it-IT" dirty="0" err="1"/>
              <a:t>climate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43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14</a:t>
            </a:fld>
            <a:endParaRPr lang="sl-SI"/>
          </a:p>
        </p:txBody>
      </p:sp>
      <p:pic>
        <p:nvPicPr>
          <p:cNvPr id="7" name="Picture 2" descr="parcella neve spalat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533" y="1876781"/>
            <a:ext cx="5324534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UTL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057382"/>
            <a:ext cx="1209379" cy="163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6300192" y="1844824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/>
              <a:t>Snow</a:t>
            </a:r>
            <a:r>
              <a:rPr lang="it-IT" b="1" dirty="0" smtClean="0"/>
              <a:t> </a:t>
            </a:r>
            <a:r>
              <a:rPr lang="it-IT" b="1" dirty="0" err="1" smtClean="0"/>
              <a:t>manipulation</a:t>
            </a:r>
            <a:endParaRPr lang="it-IT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/>
              <a:t>: </a:t>
            </a:r>
            <a:r>
              <a:rPr lang="it-IT" dirty="0" err="1"/>
              <a:t>climate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292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383059" y="1636904"/>
            <a:ext cx="8000727" cy="4056223"/>
            <a:chOff x="170733" y="1459287"/>
            <a:chExt cx="8603380" cy="4369989"/>
          </a:xfrm>
        </p:grpSpPr>
        <p:sp>
          <p:nvSpPr>
            <p:cNvPr id="8" name="Rectangle 3"/>
            <p:cNvSpPr>
              <a:spLocks noChangeAspect="1" noChangeArrowheads="1"/>
            </p:cNvSpPr>
            <p:nvPr/>
          </p:nvSpPr>
          <p:spPr bwMode="auto">
            <a:xfrm>
              <a:off x="3954463" y="5530850"/>
              <a:ext cx="1849583" cy="298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 err="1" smtClean="0">
                  <a:latin typeface="Arial Narrow" panose="020B0606020202030204" pitchFamily="34" charset="0"/>
                </a:rPr>
                <a:t>February</a:t>
              </a:r>
              <a:r>
                <a:rPr lang="it-IT" altLang="it-IT" sz="1800" b="1" dirty="0" smtClean="0">
                  <a:latin typeface="Arial Narrow" panose="020B0606020202030204" pitchFamily="34" charset="0"/>
                </a:rPr>
                <a:t> 1-9,  </a:t>
              </a:r>
              <a:r>
                <a:rPr lang="it-IT" altLang="it-IT" sz="1800" b="1" dirty="0">
                  <a:latin typeface="Arial Narrow" panose="020B0606020202030204" pitchFamily="34" charset="0"/>
                </a:rPr>
                <a:t>2004</a:t>
              </a: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1027113" y="1670050"/>
              <a:ext cx="7747000" cy="3624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1027113" y="1670050"/>
              <a:ext cx="1587" cy="38766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>
              <a:off x="950913" y="5086350"/>
              <a:ext cx="762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950913" y="4662488"/>
              <a:ext cx="762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>
              <a:off x="950913" y="4237038"/>
              <a:ext cx="762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>
              <a:off x="950913" y="3811588"/>
              <a:ext cx="762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950913" y="3370263"/>
              <a:ext cx="762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950913" y="2944813"/>
              <a:ext cx="762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>
              <a:off x="950913" y="2520950"/>
              <a:ext cx="762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>
              <a:off x="950913" y="2095500"/>
              <a:ext cx="762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>
              <a:off x="950913" y="1670050"/>
              <a:ext cx="76200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>
              <a:off x="1027113" y="3811588"/>
              <a:ext cx="77470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1042988" y="3876675"/>
              <a:ext cx="7715250" cy="722313"/>
            </a:xfrm>
            <a:custGeom>
              <a:avLst/>
              <a:gdLst>
                <a:gd name="T0" fmla="*/ 2147483647 w 509"/>
                <a:gd name="T1" fmla="*/ 0 h 52"/>
                <a:gd name="T2" fmla="*/ 2147483647 w 509"/>
                <a:gd name="T3" fmla="*/ 0 h 52"/>
                <a:gd name="T4" fmla="*/ 2147483647 w 509"/>
                <a:gd name="T5" fmla="*/ 2147483647 h 52"/>
                <a:gd name="T6" fmla="*/ 2147483647 w 509"/>
                <a:gd name="T7" fmla="*/ 2147483647 h 52"/>
                <a:gd name="T8" fmla="*/ 2147483647 w 509"/>
                <a:gd name="T9" fmla="*/ 2147483647 h 52"/>
                <a:gd name="T10" fmla="*/ 2147483647 w 509"/>
                <a:gd name="T11" fmla="*/ 2147483647 h 52"/>
                <a:gd name="T12" fmla="*/ 2147483647 w 509"/>
                <a:gd name="T13" fmla="*/ 2147483647 h 52"/>
                <a:gd name="T14" fmla="*/ 2147483647 w 509"/>
                <a:gd name="T15" fmla="*/ 2147483647 h 52"/>
                <a:gd name="T16" fmla="*/ 2147483647 w 509"/>
                <a:gd name="T17" fmla="*/ 2147483647 h 52"/>
                <a:gd name="T18" fmla="*/ 2147483647 w 509"/>
                <a:gd name="T19" fmla="*/ 2147483647 h 52"/>
                <a:gd name="T20" fmla="*/ 2147483647 w 509"/>
                <a:gd name="T21" fmla="*/ 2147483647 h 52"/>
                <a:gd name="T22" fmla="*/ 2147483647 w 509"/>
                <a:gd name="T23" fmla="*/ 2147483647 h 52"/>
                <a:gd name="T24" fmla="*/ 2147483647 w 509"/>
                <a:gd name="T25" fmla="*/ 2147483647 h 52"/>
                <a:gd name="T26" fmla="*/ 2147483647 w 509"/>
                <a:gd name="T27" fmla="*/ 2147483647 h 52"/>
                <a:gd name="T28" fmla="*/ 2147483647 w 509"/>
                <a:gd name="T29" fmla="*/ 2147483647 h 52"/>
                <a:gd name="T30" fmla="*/ 2147483647 w 509"/>
                <a:gd name="T31" fmla="*/ 2147483647 h 52"/>
                <a:gd name="T32" fmla="*/ 2147483647 w 509"/>
                <a:gd name="T33" fmla="*/ 2147483647 h 52"/>
                <a:gd name="T34" fmla="*/ 2147483647 w 509"/>
                <a:gd name="T35" fmla="*/ 2147483647 h 52"/>
                <a:gd name="T36" fmla="*/ 2147483647 w 509"/>
                <a:gd name="T37" fmla="*/ 2147483647 h 52"/>
                <a:gd name="T38" fmla="*/ 2147483647 w 509"/>
                <a:gd name="T39" fmla="*/ 2147483647 h 52"/>
                <a:gd name="T40" fmla="*/ 2147483647 w 509"/>
                <a:gd name="T41" fmla="*/ 2147483647 h 52"/>
                <a:gd name="T42" fmla="*/ 2147483647 w 509"/>
                <a:gd name="T43" fmla="*/ 2147483647 h 52"/>
                <a:gd name="T44" fmla="*/ 2147483647 w 509"/>
                <a:gd name="T45" fmla="*/ 2147483647 h 52"/>
                <a:gd name="T46" fmla="*/ 2147483647 w 509"/>
                <a:gd name="T47" fmla="*/ 2147483647 h 52"/>
                <a:gd name="T48" fmla="*/ 2147483647 w 509"/>
                <a:gd name="T49" fmla="*/ 2147483647 h 52"/>
                <a:gd name="T50" fmla="*/ 2147483647 w 509"/>
                <a:gd name="T51" fmla="*/ 2147483647 h 52"/>
                <a:gd name="T52" fmla="*/ 2147483647 w 509"/>
                <a:gd name="T53" fmla="*/ 2147483647 h 52"/>
                <a:gd name="T54" fmla="*/ 2147483647 w 509"/>
                <a:gd name="T55" fmla="*/ 2147483647 h 52"/>
                <a:gd name="T56" fmla="*/ 2147483647 w 509"/>
                <a:gd name="T57" fmla="*/ 2147483647 h 52"/>
                <a:gd name="T58" fmla="*/ 2147483647 w 509"/>
                <a:gd name="T59" fmla="*/ 2147483647 h 52"/>
                <a:gd name="T60" fmla="*/ 2147483647 w 509"/>
                <a:gd name="T61" fmla="*/ 2147483647 h 52"/>
                <a:gd name="T62" fmla="*/ 2147483647 w 509"/>
                <a:gd name="T63" fmla="*/ 2147483647 h 52"/>
                <a:gd name="T64" fmla="*/ 2147483647 w 509"/>
                <a:gd name="T65" fmla="*/ 2147483647 h 52"/>
                <a:gd name="T66" fmla="*/ 2147483647 w 509"/>
                <a:gd name="T67" fmla="*/ 2147483647 h 52"/>
                <a:gd name="T68" fmla="*/ 2147483647 w 509"/>
                <a:gd name="T69" fmla="*/ 2147483647 h 52"/>
                <a:gd name="T70" fmla="*/ 2147483647 w 509"/>
                <a:gd name="T71" fmla="*/ 2147483647 h 52"/>
                <a:gd name="T72" fmla="*/ 2147483647 w 509"/>
                <a:gd name="T73" fmla="*/ 2147483647 h 52"/>
                <a:gd name="T74" fmla="*/ 2147483647 w 509"/>
                <a:gd name="T75" fmla="*/ 2147483647 h 52"/>
                <a:gd name="T76" fmla="*/ 2147483647 w 509"/>
                <a:gd name="T77" fmla="*/ 2147483647 h 52"/>
                <a:gd name="T78" fmla="*/ 2147483647 w 509"/>
                <a:gd name="T79" fmla="*/ 2147483647 h 52"/>
                <a:gd name="T80" fmla="*/ 2147483647 w 509"/>
                <a:gd name="T81" fmla="*/ 2147483647 h 52"/>
                <a:gd name="T82" fmla="*/ 2147483647 w 509"/>
                <a:gd name="T83" fmla="*/ 2147483647 h 52"/>
                <a:gd name="T84" fmla="*/ 2147483647 w 509"/>
                <a:gd name="T85" fmla="*/ 2147483647 h 52"/>
                <a:gd name="T86" fmla="*/ 2147483647 w 509"/>
                <a:gd name="T87" fmla="*/ 2147483647 h 52"/>
                <a:gd name="T88" fmla="*/ 2147483647 w 509"/>
                <a:gd name="T89" fmla="*/ 2147483647 h 52"/>
                <a:gd name="T90" fmla="*/ 2147483647 w 509"/>
                <a:gd name="T91" fmla="*/ 2147483647 h 52"/>
                <a:gd name="T92" fmla="*/ 2147483647 w 509"/>
                <a:gd name="T93" fmla="*/ 2147483647 h 52"/>
                <a:gd name="T94" fmla="*/ 2147483647 w 509"/>
                <a:gd name="T95" fmla="*/ 2147483647 h 52"/>
                <a:gd name="T96" fmla="*/ 2147483647 w 509"/>
                <a:gd name="T97" fmla="*/ 2147483647 h 52"/>
                <a:gd name="T98" fmla="*/ 2147483647 w 509"/>
                <a:gd name="T99" fmla="*/ 2147483647 h 52"/>
                <a:gd name="T100" fmla="*/ 2147483647 w 509"/>
                <a:gd name="T101" fmla="*/ 2147483647 h 52"/>
                <a:gd name="T102" fmla="*/ 2147483647 w 509"/>
                <a:gd name="T103" fmla="*/ 2147483647 h 52"/>
                <a:gd name="T104" fmla="*/ 2147483647 w 509"/>
                <a:gd name="T105" fmla="*/ 2147483647 h 52"/>
                <a:gd name="T106" fmla="*/ 2147483647 w 509"/>
                <a:gd name="T107" fmla="*/ 2147483647 h 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09" h="52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29" y="8"/>
                  </a:lnTo>
                  <a:lnTo>
                    <a:pt x="31" y="11"/>
                  </a:lnTo>
                  <a:lnTo>
                    <a:pt x="33" y="8"/>
                  </a:lnTo>
                  <a:lnTo>
                    <a:pt x="36" y="8"/>
                  </a:lnTo>
                  <a:lnTo>
                    <a:pt x="38" y="5"/>
                  </a:lnTo>
                  <a:lnTo>
                    <a:pt x="40" y="5"/>
                  </a:lnTo>
                  <a:lnTo>
                    <a:pt x="43" y="5"/>
                  </a:lnTo>
                  <a:lnTo>
                    <a:pt x="45" y="5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2"/>
                  </a:lnTo>
                  <a:lnTo>
                    <a:pt x="59" y="2"/>
                  </a:lnTo>
                  <a:lnTo>
                    <a:pt x="62" y="2"/>
                  </a:lnTo>
                  <a:lnTo>
                    <a:pt x="64" y="2"/>
                  </a:lnTo>
                  <a:lnTo>
                    <a:pt x="66" y="5"/>
                  </a:lnTo>
                  <a:lnTo>
                    <a:pt x="69" y="5"/>
                  </a:lnTo>
                  <a:lnTo>
                    <a:pt x="71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78" y="17"/>
                  </a:lnTo>
                  <a:lnTo>
                    <a:pt x="81" y="20"/>
                  </a:lnTo>
                  <a:lnTo>
                    <a:pt x="83" y="17"/>
                  </a:lnTo>
                  <a:lnTo>
                    <a:pt x="85" y="17"/>
                  </a:lnTo>
                  <a:lnTo>
                    <a:pt x="88" y="14"/>
                  </a:lnTo>
                  <a:lnTo>
                    <a:pt x="90" y="14"/>
                  </a:lnTo>
                  <a:lnTo>
                    <a:pt x="92" y="11"/>
                  </a:lnTo>
                  <a:lnTo>
                    <a:pt x="95" y="11"/>
                  </a:lnTo>
                  <a:lnTo>
                    <a:pt x="97" y="8"/>
                  </a:lnTo>
                  <a:lnTo>
                    <a:pt x="100" y="8"/>
                  </a:lnTo>
                  <a:lnTo>
                    <a:pt x="102" y="5"/>
                  </a:lnTo>
                  <a:lnTo>
                    <a:pt x="104" y="5"/>
                  </a:lnTo>
                  <a:lnTo>
                    <a:pt x="107" y="5"/>
                  </a:lnTo>
                  <a:lnTo>
                    <a:pt x="109" y="5"/>
                  </a:lnTo>
                  <a:lnTo>
                    <a:pt x="111" y="5"/>
                  </a:lnTo>
                  <a:lnTo>
                    <a:pt x="114" y="5"/>
                  </a:lnTo>
                  <a:lnTo>
                    <a:pt x="116" y="5"/>
                  </a:lnTo>
                  <a:lnTo>
                    <a:pt x="118" y="5"/>
                  </a:lnTo>
                  <a:lnTo>
                    <a:pt x="121" y="5"/>
                  </a:lnTo>
                  <a:lnTo>
                    <a:pt x="123" y="8"/>
                  </a:lnTo>
                  <a:lnTo>
                    <a:pt x="126" y="11"/>
                  </a:lnTo>
                  <a:lnTo>
                    <a:pt x="128" y="14"/>
                  </a:lnTo>
                  <a:lnTo>
                    <a:pt x="130" y="17"/>
                  </a:lnTo>
                  <a:lnTo>
                    <a:pt x="133" y="20"/>
                  </a:lnTo>
                  <a:lnTo>
                    <a:pt x="135" y="23"/>
                  </a:lnTo>
                  <a:lnTo>
                    <a:pt x="137" y="26"/>
                  </a:lnTo>
                  <a:lnTo>
                    <a:pt x="140" y="26"/>
                  </a:lnTo>
                  <a:lnTo>
                    <a:pt x="142" y="26"/>
                  </a:lnTo>
                  <a:lnTo>
                    <a:pt x="144" y="23"/>
                  </a:lnTo>
                  <a:lnTo>
                    <a:pt x="147" y="20"/>
                  </a:lnTo>
                  <a:lnTo>
                    <a:pt x="149" y="17"/>
                  </a:lnTo>
                  <a:lnTo>
                    <a:pt x="152" y="14"/>
                  </a:lnTo>
                  <a:lnTo>
                    <a:pt x="154" y="11"/>
                  </a:lnTo>
                  <a:lnTo>
                    <a:pt x="156" y="11"/>
                  </a:lnTo>
                  <a:lnTo>
                    <a:pt x="159" y="11"/>
                  </a:lnTo>
                  <a:lnTo>
                    <a:pt x="161" y="8"/>
                  </a:lnTo>
                  <a:lnTo>
                    <a:pt x="163" y="8"/>
                  </a:lnTo>
                  <a:lnTo>
                    <a:pt x="166" y="8"/>
                  </a:lnTo>
                  <a:lnTo>
                    <a:pt x="168" y="8"/>
                  </a:lnTo>
                  <a:lnTo>
                    <a:pt x="171" y="8"/>
                  </a:lnTo>
                  <a:lnTo>
                    <a:pt x="173" y="11"/>
                  </a:lnTo>
                  <a:lnTo>
                    <a:pt x="175" y="14"/>
                  </a:lnTo>
                  <a:lnTo>
                    <a:pt x="178" y="17"/>
                  </a:lnTo>
                  <a:lnTo>
                    <a:pt x="180" y="20"/>
                  </a:lnTo>
                  <a:lnTo>
                    <a:pt x="182" y="23"/>
                  </a:lnTo>
                  <a:lnTo>
                    <a:pt x="185" y="26"/>
                  </a:lnTo>
                  <a:lnTo>
                    <a:pt x="187" y="29"/>
                  </a:lnTo>
                  <a:lnTo>
                    <a:pt x="189" y="29"/>
                  </a:lnTo>
                  <a:lnTo>
                    <a:pt x="192" y="32"/>
                  </a:lnTo>
                  <a:lnTo>
                    <a:pt x="194" y="32"/>
                  </a:lnTo>
                  <a:lnTo>
                    <a:pt x="197" y="32"/>
                  </a:lnTo>
                  <a:lnTo>
                    <a:pt x="199" y="32"/>
                  </a:lnTo>
                  <a:lnTo>
                    <a:pt x="201" y="29"/>
                  </a:lnTo>
                  <a:lnTo>
                    <a:pt x="204" y="23"/>
                  </a:lnTo>
                  <a:lnTo>
                    <a:pt x="206" y="20"/>
                  </a:lnTo>
                  <a:lnTo>
                    <a:pt x="208" y="17"/>
                  </a:lnTo>
                  <a:lnTo>
                    <a:pt x="211" y="14"/>
                  </a:lnTo>
                  <a:lnTo>
                    <a:pt x="213" y="11"/>
                  </a:lnTo>
                  <a:lnTo>
                    <a:pt x="215" y="11"/>
                  </a:lnTo>
                  <a:lnTo>
                    <a:pt x="218" y="11"/>
                  </a:lnTo>
                  <a:lnTo>
                    <a:pt x="220" y="8"/>
                  </a:lnTo>
                  <a:lnTo>
                    <a:pt x="223" y="8"/>
                  </a:lnTo>
                  <a:lnTo>
                    <a:pt x="225" y="8"/>
                  </a:lnTo>
                  <a:lnTo>
                    <a:pt x="227" y="8"/>
                  </a:lnTo>
                  <a:lnTo>
                    <a:pt x="230" y="8"/>
                  </a:lnTo>
                  <a:lnTo>
                    <a:pt x="232" y="11"/>
                  </a:lnTo>
                  <a:lnTo>
                    <a:pt x="234" y="17"/>
                  </a:lnTo>
                  <a:lnTo>
                    <a:pt x="237" y="20"/>
                  </a:lnTo>
                  <a:lnTo>
                    <a:pt x="239" y="26"/>
                  </a:lnTo>
                  <a:lnTo>
                    <a:pt x="241" y="29"/>
                  </a:lnTo>
                  <a:lnTo>
                    <a:pt x="244" y="32"/>
                  </a:lnTo>
                  <a:lnTo>
                    <a:pt x="246" y="37"/>
                  </a:lnTo>
                  <a:lnTo>
                    <a:pt x="249" y="40"/>
                  </a:lnTo>
                  <a:lnTo>
                    <a:pt x="251" y="40"/>
                  </a:lnTo>
                  <a:lnTo>
                    <a:pt x="253" y="40"/>
                  </a:lnTo>
                  <a:lnTo>
                    <a:pt x="256" y="37"/>
                  </a:lnTo>
                  <a:lnTo>
                    <a:pt x="258" y="32"/>
                  </a:lnTo>
                  <a:lnTo>
                    <a:pt x="260" y="29"/>
                  </a:lnTo>
                  <a:lnTo>
                    <a:pt x="263" y="23"/>
                  </a:lnTo>
                  <a:lnTo>
                    <a:pt x="265" y="20"/>
                  </a:lnTo>
                  <a:lnTo>
                    <a:pt x="268" y="20"/>
                  </a:lnTo>
                  <a:lnTo>
                    <a:pt x="270" y="17"/>
                  </a:lnTo>
                  <a:lnTo>
                    <a:pt x="272" y="14"/>
                  </a:lnTo>
                  <a:lnTo>
                    <a:pt x="275" y="14"/>
                  </a:lnTo>
                  <a:lnTo>
                    <a:pt x="277" y="11"/>
                  </a:lnTo>
                  <a:lnTo>
                    <a:pt x="279" y="11"/>
                  </a:lnTo>
                  <a:lnTo>
                    <a:pt x="282" y="14"/>
                  </a:lnTo>
                  <a:lnTo>
                    <a:pt x="284" y="17"/>
                  </a:lnTo>
                  <a:lnTo>
                    <a:pt x="286" y="20"/>
                  </a:lnTo>
                  <a:lnTo>
                    <a:pt x="289" y="23"/>
                  </a:lnTo>
                  <a:lnTo>
                    <a:pt x="291" y="26"/>
                  </a:lnTo>
                  <a:lnTo>
                    <a:pt x="294" y="29"/>
                  </a:lnTo>
                  <a:lnTo>
                    <a:pt x="296" y="32"/>
                  </a:lnTo>
                  <a:lnTo>
                    <a:pt x="298" y="34"/>
                  </a:lnTo>
                  <a:lnTo>
                    <a:pt x="301" y="37"/>
                  </a:lnTo>
                  <a:lnTo>
                    <a:pt x="303" y="40"/>
                  </a:lnTo>
                  <a:lnTo>
                    <a:pt x="305" y="43"/>
                  </a:lnTo>
                  <a:lnTo>
                    <a:pt x="308" y="46"/>
                  </a:lnTo>
                  <a:lnTo>
                    <a:pt x="310" y="49"/>
                  </a:lnTo>
                  <a:lnTo>
                    <a:pt x="312" y="49"/>
                  </a:lnTo>
                  <a:lnTo>
                    <a:pt x="315" y="46"/>
                  </a:lnTo>
                  <a:lnTo>
                    <a:pt x="317" y="40"/>
                  </a:lnTo>
                  <a:lnTo>
                    <a:pt x="320" y="32"/>
                  </a:lnTo>
                  <a:lnTo>
                    <a:pt x="322" y="29"/>
                  </a:lnTo>
                  <a:lnTo>
                    <a:pt x="324" y="23"/>
                  </a:lnTo>
                  <a:lnTo>
                    <a:pt x="327" y="20"/>
                  </a:lnTo>
                  <a:lnTo>
                    <a:pt x="329" y="20"/>
                  </a:lnTo>
                  <a:lnTo>
                    <a:pt x="331" y="17"/>
                  </a:lnTo>
                  <a:lnTo>
                    <a:pt x="334" y="14"/>
                  </a:lnTo>
                  <a:lnTo>
                    <a:pt x="336" y="14"/>
                  </a:lnTo>
                  <a:lnTo>
                    <a:pt x="338" y="17"/>
                  </a:lnTo>
                  <a:lnTo>
                    <a:pt x="341" y="17"/>
                  </a:lnTo>
                  <a:lnTo>
                    <a:pt x="343" y="20"/>
                  </a:lnTo>
                  <a:lnTo>
                    <a:pt x="346" y="26"/>
                  </a:lnTo>
                  <a:lnTo>
                    <a:pt x="348" y="29"/>
                  </a:lnTo>
                  <a:lnTo>
                    <a:pt x="350" y="32"/>
                  </a:lnTo>
                  <a:lnTo>
                    <a:pt x="353" y="34"/>
                  </a:lnTo>
                  <a:lnTo>
                    <a:pt x="355" y="37"/>
                  </a:lnTo>
                  <a:lnTo>
                    <a:pt x="357" y="40"/>
                  </a:lnTo>
                  <a:lnTo>
                    <a:pt x="360" y="46"/>
                  </a:lnTo>
                  <a:lnTo>
                    <a:pt x="362" y="49"/>
                  </a:lnTo>
                  <a:lnTo>
                    <a:pt x="365" y="49"/>
                  </a:lnTo>
                  <a:lnTo>
                    <a:pt x="367" y="52"/>
                  </a:lnTo>
                  <a:lnTo>
                    <a:pt x="369" y="52"/>
                  </a:lnTo>
                  <a:lnTo>
                    <a:pt x="372" y="49"/>
                  </a:lnTo>
                  <a:lnTo>
                    <a:pt x="374" y="43"/>
                  </a:lnTo>
                  <a:lnTo>
                    <a:pt x="376" y="34"/>
                  </a:lnTo>
                  <a:lnTo>
                    <a:pt x="379" y="32"/>
                  </a:lnTo>
                  <a:lnTo>
                    <a:pt x="381" y="26"/>
                  </a:lnTo>
                  <a:lnTo>
                    <a:pt x="383" y="23"/>
                  </a:lnTo>
                  <a:lnTo>
                    <a:pt x="386" y="20"/>
                  </a:lnTo>
                  <a:lnTo>
                    <a:pt x="388" y="17"/>
                  </a:lnTo>
                  <a:lnTo>
                    <a:pt x="391" y="17"/>
                  </a:lnTo>
                  <a:lnTo>
                    <a:pt x="393" y="14"/>
                  </a:lnTo>
                  <a:lnTo>
                    <a:pt x="395" y="14"/>
                  </a:lnTo>
                  <a:lnTo>
                    <a:pt x="398" y="14"/>
                  </a:lnTo>
                  <a:lnTo>
                    <a:pt x="400" y="17"/>
                  </a:lnTo>
                  <a:lnTo>
                    <a:pt x="402" y="17"/>
                  </a:lnTo>
                  <a:lnTo>
                    <a:pt x="405" y="20"/>
                  </a:lnTo>
                  <a:lnTo>
                    <a:pt x="407" y="23"/>
                  </a:lnTo>
                  <a:lnTo>
                    <a:pt x="409" y="29"/>
                  </a:lnTo>
                  <a:lnTo>
                    <a:pt x="412" y="32"/>
                  </a:lnTo>
                  <a:lnTo>
                    <a:pt x="414" y="34"/>
                  </a:lnTo>
                  <a:lnTo>
                    <a:pt x="417" y="34"/>
                  </a:lnTo>
                  <a:lnTo>
                    <a:pt x="419" y="37"/>
                  </a:lnTo>
                  <a:lnTo>
                    <a:pt x="421" y="40"/>
                  </a:lnTo>
                  <a:lnTo>
                    <a:pt x="424" y="43"/>
                  </a:lnTo>
                  <a:lnTo>
                    <a:pt x="426" y="40"/>
                  </a:lnTo>
                  <a:lnTo>
                    <a:pt x="428" y="37"/>
                  </a:lnTo>
                  <a:lnTo>
                    <a:pt x="431" y="32"/>
                  </a:lnTo>
                  <a:lnTo>
                    <a:pt x="433" y="29"/>
                  </a:lnTo>
                  <a:lnTo>
                    <a:pt x="435" y="23"/>
                  </a:lnTo>
                  <a:lnTo>
                    <a:pt x="438" y="20"/>
                  </a:lnTo>
                  <a:lnTo>
                    <a:pt x="440" y="17"/>
                  </a:lnTo>
                  <a:lnTo>
                    <a:pt x="443" y="17"/>
                  </a:lnTo>
                  <a:lnTo>
                    <a:pt x="445" y="14"/>
                  </a:lnTo>
                  <a:lnTo>
                    <a:pt x="447" y="14"/>
                  </a:lnTo>
                  <a:lnTo>
                    <a:pt x="450" y="11"/>
                  </a:lnTo>
                  <a:lnTo>
                    <a:pt x="452" y="11"/>
                  </a:lnTo>
                  <a:lnTo>
                    <a:pt x="454" y="11"/>
                  </a:lnTo>
                  <a:lnTo>
                    <a:pt x="457" y="11"/>
                  </a:lnTo>
                  <a:lnTo>
                    <a:pt x="459" y="11"/>
                  </a:lnTo>
                  <a:lnTo>
                    <a:pt x="462" y="11"/>
                  </a:lnTo>
                  <a:lnTo>
                    <a:pt x="464" y="14"/>
                  </a:lnTo>
                  <a:lnTo>
                    <a:pt x="466" y="17"/>
                  </a:lnTo>
                  <a:lnTo>
                    <a:pt x="469" y="17"/>
                  </a:lnTo>
                  <a:lnTo>
                    <a:pt x="471" y="20"/>
                  </a:lnTo>
                  <a:lnTo>
                    <a:pt x="473" y="23"/>
                  </a:lnTo>
                  <a:lnTo>
                    <a:pt x="476" y="23"/>
                  </a:lnTo>
                  <a:lnTo>
                    <a:pt x="478" y="26"/>
                  </a:lnTo>
                  <a:lnTo>
                    <a:pt x="480" y="29"/>
                  </a:lnTo>
                  <a:lnTo>
                    <a:pt x="483" y="29"/>
                  </a:lnTo>
                  <a:lnTo>
                    <a:pt x="485" y="26"/>
                  </a:lnTo>
                  <a:lnTo>
                    <a:pt x="488" y="23"/>
                  </a:lnTo>
                  <a:lnTo>
                    <a:pt x="490" y="20"/>
                  </a:lnTo>
                  <a:lnTo>
                    <a:pt x="492" y="17"/>
                  </a:lnTo>
                  <a:lnTo>
                    <a:pt x="495" y="14"/>
                  </a:lnTo>
                  <a:lnTo>
                    <a:pt x="497" y="14"/>
                  </a:lnTo>
                  <a:lnTo>
                    <a:pt x="499" y="11"/>
                  </a:lnTo>
                  <a:lnTo>
                    <a:pt x="502" y="11"/>
                  </a:lnTo>
                  <a:lnTo>
                    <a:pt x="504" y="11"/>
                  </a:lnTo>
                  <a:lnTo>
                    <a:pt x="506" y="8"/>
                  </a:lnTo>
                  <a:lnTo>
                    <a:pt x="509" y="8"/>
                  </a:lnTo>
                </a:path>
              </a:pathLst>
            </a:custGeom>
            <a:noFill/>
            <a:ln w="52451">
              <a:solidFill>
                <a:srgbClr val="3399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1046163" y="1943100"/>
              <a:ext cx="7715250" cy="3124200"/>
            </a:xfrm>
            <a:custGeom>
              <a:avLst/>
              <a:gdLst>
                <a:gd name="T0" fmla="*/ 2147483647 w 509"/>
                <a:gd name="T1" fmla="*/ 2147483647 h 225"/>
                <a:gd name="T2" fmla="*/ 2147483647 w 509"/>
                <a:gd name="T3" fmla="*/ 2147483647 h 225"/>
                <a:gd name="T4" fmla="*/ 2147483647 w 509"/>
                <a:gd name="T5" fmla="*/ 2147483647 h 225"/>
                <a:gd name="T6" fmla="*/ 2147483647 w 509"/>
                <a:gd name="T7" fmla="*/ 2147483647 h 225"/>
                <a:gd name="T8" fmla="*/ 2147483647 w 509"/>
                <a:gd name="T9" fmla="*/ 2147483647 h 225"/>
                <a:gd name="T10" fmla="*/ 2147483647 w 509"/>
                <a:gd name="T11" fmla="*/ 2147483647 h 225"/>
                <a:gd name="T12" fmla="*/ 2147483647 w 509"/>
                <a:gd name="T13" fmla="*/ 2147483647 h 225"/>
                <a:gd name="T14" fmla="*/ 2147483647 w 509"/>
                <a:gd name="T15" fmla="*/ 2147483647 h 225"/>
                <a:gd name="T16" fmla="*/ 2147483647 w 509"/>
                <a:gd name="T17" fmla="*/ 2147483647 h 225"/>
                <a:gd name="T18" fmla="*/ 2147483647 w 509"/>
                <a:gd name="T19" fmla="*/ 2147483647 h 225"/>
                <a:gd name="T20" fmla="*/ 2147483647 w 509"/>
                <a:gd name="T21" fmla="*/ 2147483647 h 225"/>
                <a:gd name="T22" fmla="*/ 2147483647 w 509"/>
                <a:gd name="T23" fmla="*/ 2147483647 h 225"/>
                <a:gd name="T24" fmla="*/ 2147483647 w 509"/>
                <a:gd name="T25" fmla="*/ 2147483647 h 225"/>
                <a:gd name="T26" fmla="*/ 2147483647 w 509"/>
                <a:gd name="T27" fmla="*/ 2147483647 h 225"/>
                <a:gd name="T28" fmla="*/ 2147483647 w 509"/>
                <a:gd name="T29" fmla="*/ 2147483647 h 225"/>
                <a:gd name="T30" fmla="*/ 2147483647 w 509"/>
                <a:gd name="T31" fmla="*/ 2147483647 h 225"/>
                <a:gd name="T32" fmla="*/ 2147483647 w 509"/>
                <a:gd name="T33" fmla="*/ 2147483647 h 225"/>
                <a:gd name="T34" fmla="*/ 2147483647 w 509"/>
                <a:gd name="T35" fmla="*/ 2147483647 h 225"/>
                <a:gd name="T36" fmla="*/ 2147483647 w 509"/>
                <a:gd name="T37" fmla="*/ 2147483647 h 225"/>
                <a:gd name="T38" fmla="*/ 2147483647 w 509"/>
                <a:gd name="T39" fmla="*/ 2147483647 h 225"/>
                <a:gd name="T40" fmla="*/ 2147483647 w 509"/>
                <a:gd name="T41" fmla="*/ 2147483647 h 225"/>
                <a:gd name="T42" fmla="*/ 2147483647 w 509"/>
                <a:gd name="T43" fmla="*/ 2147483647 h 225"/>
                <a:gd name="T44" fmla="*/ 2147483647 w 509"/>
                <a:gd name="T45" fmla="*/ 2147483647 h 225"/>
                <a:gd name="T46" fmla="*/ 2147483647 w 509"/>
                <a:gd name="T47" fmla="*/ 2147483647 h 225"/>
                <a:gd name="T48" fmla="*/ 2147483647 w 509"/>
                <a:gd name="T49" fmla="*/ 2147483647 h 225"/>
                <a:gd name="T50" fmla="*/ 2147483647 w 509"/>
                <a:gd name="T51" fmla="*/ 2147483647 h 225"/>
                <a:gd name="T52" fmla="*/ 2147483647 w 509"/>
                <a:gd name="T53" fmla="*/ 2147483647 h 225"/>
                <a:gd name="T54" fmla="*/ 2147483647 w 509"/>
                <a:gd name="T55" fmla="*/ 2147483647 h 225"/>
                <a:gd name="T56" fmla="*/ 2147483647 w 509"/>
                <a:gd name="T57" fmla="*/ 2147483647 h 225"/>
                <a:gd name="T58" fmla="*/ 2147483647 w 509"/>
                <a:gd name="T59" fmla="*/ 2147483647 h 225"/>
                <a:gd name="T60" fmla="*/ 2147483647 w 509"/>
                <a:gd name="T61" fmla="*/ 2147483647 h 225"/>
                <a:gd name="T62" fmla="*/ 2147483647 w 509"/>
                <a:gd name="T63" fmla="*/ 2147483647 h 225"/>
                <a:gd name="T64" fmla="*/ 2147483647 w 509"/>
                <a:gd name="T65" fmla="*/ 2147483647 h 225"/>
                <a:gd name="T66" fmla="*/ 2147483647 w 509"/>
                <a:gd name="T67" fmla="*/ 2147483647 h 225"/>
                <a:gd name="T68" fmla="*/ 2147483647 w 509"/>
                <a:gd name="T69" fmla="*/ 2147483647 h 225"/>
                <a:gd name="T70" fmla="*/ 2147483647 w 509"/>
                <a:gd name="T71" fmla="*/ 2147483647 h 225"/>
                <a:gd name="T72" fmla="*/ 2147483647 w 509"/>
                <a:gd name="T73" fmla="*/ 2147483647 h 225"/>
                <a:gd name="T74" fmla="*/ 2147483647 w 509"/>
                <a:gd name="T75" fmla="*/ 2147483647 h 225"/>
                <a:gd name="T76" fmla="*/ 2147483647 w 509"/>
                <a:gd name="T77" fmla="*/ 2147483647 h 225"/>
                <a:gd name="T78" fmla="*/ 2147483647 w 509"/>
                <a:gd name="T79" fmla="*/ 2147483647 h 225"/>
                <a:gd name="T80" fmla="*/ 2147483647 w 509"/>
                <a:gd name="T81" fmla="*/ 2147483647 h 225"/>
                <a:gd name="T82" fmla="*/ 2147483647 w 509"/>
                <a:gd name="T83" fmla="*/ 2147483647 h 225"/>
                <a:gd name="T84" fmla="*/ 2147483647 w 509"/>
                <a:gd name="T85" fmla="*/ 2147483647 h 225"/>
                <a:gd name="T86" fmla="*/ 2147483647 w 509"/>
                <a:gd name="T87" fmla="*/ 2147483647 h 225"/>
                <a:gd name="T88" fmla="*/ 2147483647 w 509"/>
                <a:gd name="T89" fmla="*/ 2147483647 h 225"/>
                <a:gd name="T90" fmla="*/ 2147483647 w 509"/>
                <a:gd name="T91" fmla="*/ 2147483647 h 225"/>
                <a:gd name="T92" fmla="*/ 2147483647 w 509"/>
                <a:gd name="T93" fmla="*/ 2147483647 h 225"/>
                <a:gd name="T94" fmla="*/ 2147483647 w 509"/>
                <a:gd name="T95" fmla="*/ 2147483647 h 225"/>
                <a:gd name="T96" fmla="*/ 2147483647 w 509"/>
                <a:gd name="T97" fmla="*/ 2147483647 h 225"/>
                <a:gd name="T98" fmla="*/ 2147483647 w 509"/>
                <a:gd name="T99" fmla="*/ 2147483647 h 225"/>
                <a:gd name="T100" fmla="*/ 2147483647 w 509"/>
                <a:gd name="T101" fmla="*/ 2147483647 h 225"/>
                <a:gd name="T102" fmla="*/ 2147483647 w 509"/>
                <a:gd name="T103" fmla="*/ 2147483647 h 225"/>
                <a:gd name="T104" fmla="*/ 2147483647 w 509"/>
                <a:gd name="T105" fmla="*/ 2147483647 h 225"/>
                <a:gd name="T106" fmla="*/ 2147483647 w 509"/>
                <a:gd name="T107" fmla="*/ 2147483647 h 22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09" h="225">
                  <a:moveTo>
                    <a:pt x="0" y="169"/>
                  </a:moveTo>
                  <a:lnTo>
                    <a:pt x="3" y="172"/>
                  </a:lnTo>
                  <a:lnTo>
                    <a:pt x="5" y="177"/>
                  </a:lnTo>
                  <a:lnTo>
                    <a:pt x="7" y="188"/>
                  </a:lnTo>
                  <a:lnTo>
                    <a:pt x="10" y="184"/>
                  </a:lnTo>
                  <a:lnTo>
                    <a:pt x="12" y="188"/>
                  </a:lnTo>
                  <a:lnTo>
                    <a:pt x="14" y="199"/>
                  </a:lnTo>
                  <a:lnTo>
                    <a:pt x="17" y="195"/>
                  </a:lnTo>
                  <a:lnTo>
                    <a:pt x="19" y="175"/>
                  </a:lnTo>
                  <a:lnTo>
                    <a:pt x="21" y="151"/>
                  </a:lnTo>
                  <a:lnTo>
                    <a:pt x="24" y="131"/>
                  </a:lnTo>
                  <a:lnTo>
                    <a:pt x="26" y="117"/>
                  </a:lnTo>
                  <a:lnTo>
                    <a:pt x="29" y="112"/>
                  </a:lnTo>
                  <a:lnTo>
                    <a:pt x="31" y="109"/>
                  </a:lnTo>
                  <a:lnTo>
                    <a:pt x="33" y="115"/>
                  </a:lnTo>
                  <a:lnTo>
                    <a:pt x="36" y="121"/>
                  </a:lnTo>
                  <a:lnTo>
                    <a:pt x="38" y="143"/>
                  </a:lnTo>
                  <a:lnTo>
                    <a:pt x="40" y="178"/>
                  </a:lnTo>
                  <a:lnTo>
                    <a:pt x="43" y="190"/>
                  </a:lnTo>
                  <a:lnTo>
                    <a:pt x="45" y="193"/>
                  </a:lnTo>
                  <a:lnTo>
                    <a:pt x="47" y="194"/>
                  </a:lnTo>
                  <a:lnTo>
                    <a:pt x="50" y="189"/>
                  </a:lnTo>
                  <a:lnTo>
                    <a:pt x="52" y="189"/>
                  </a:lnTo>
                  <a:lnTo>
                    <a:pt x="55" y="198"/>
                  </a:lnTo>
                  <a:lnTo>
                    <a:pt x="57" y="198"/>
                  </a:lnTo>
                  <a:lnTo>
                    <a:pt x="59" y="203"/>
                  </a:lnTo>
                  <a:lnTo>
                    <a:pt x="62" y="206"/>
                  </a:lnTo>
                  <a:lnTo>
                    <a:pt x="64" y="203"/>
                  </a:lnTo>
                  <a:lnTo>
                    <a:pt x="66" y="211"/>
                  </a:lnTo>
                  <a:lnTo>
                    <a:pt x="69" y="219"/>
                  </a:lnTo>
                  <a:lnTo>
                    <a:pt x="71" y="222"/>
                  </a:lnTo>
                  <a:lnTo>
                    <a:pt x="74" y="208"/>
                  </a:lnTo>
                  <a:lnTo>
                    <a:pt x="76" y="185"/>
                  </a:lnTo>
                  <a:lnTo>
                    <a:pt x="78" y="150"/>
                  </a:lnTo>
                  <a:lnTo>
                    <a:pt x="81" y="156"/>
                  </a:lnTo>
                  <a:lnTo>
                    <a:pt x="83" y="152"/>
                  </a:lnTo>
                  <a:lnTo>
                    <a:pt x="85" y="147"/>
                  </a:lnTo>
                  <a:lnTo>
                    <a:pt x="88" y="131"/>
                  </a:lnTo>
                  <a:lnTo>
                    <a:pt x="90" y="138"/>
                  </a:lnTo>
                  <a:lnTo>
                    <a:pt x="92" y="156"/>
                  </a:lnTo>
                  <a:lnTo>
                    <a:pt x="95" y="177"/>
                  </a:lnTo>
                  <a:lnTo>
                    <a:pt x="97" y="193"/>
                  </a:lnTo>
                  <a:lnTo>
                    <a:pt x="100" y="197"/>
                  </a:lnTo>
                  <a:lnTo>
                    <a:pt x="102" y="201"/>
                  </a:lnTo>
                  <a:lnTo>
                    <a:pt x="104" y="206"/>
                  </a:lnTo>
                  <a:lnTo>
                    <a:pt x="107" y="211"/>
                  </a:lnTo>
                  <a:lnTo>
                    <a:pt x="109" y="208"/>
                  </a:lnTo>
                  <a:lnTo>
                    <a:pt x="111" y="211"/>
                  </a:lnTo>
                  <a:lnTo>
                    <a:pt x="114" y="211"/>
                  </a:lnTo>
                  <a:lnTo>
                    <a:pt x="116" y="211"/>
                  </a:lnTo>
                  <a:lnTo>
                    <a:pt x="118" y="214"/>
                  </a:lnTo>
                  <a:lnTo>
                    <a:pt x="121" y="215"/>
                  </a:lnTo>
                  <a:lnTo>
                    <a:pt x="123" y="219"/>
                  </a:lnTo>
                  <a:lnTo>
                    <a:pt x="126" y="220"/>
                  </a:lnTo>
                  <a:lnTo>
                    <a:pt x="128" y="214"/>
                  </a:lnTo>
                  <a:lnTo>
                    <a:pt x="130" y="207"/>
                  </a:lnTo>
                  <a:lnTo>
                    <a:pt x="133" y="190"/>
                  </a:lnTo>
                  <a:lnTo>
                    <a:pt x="135" y="159"/>
                  </a:lnTo>
                  <a:lnTo>
                    <a:pt x="137" y="134"/>
                  </a:lnTo>
                  <a:lnTo>
                    <a:pt x="140" y="138"/>
                  </a:lnTo>
                  <a:lnTo>
                    <a:pt x="142" y="131"/>
                  </a:lnTo>
                  <a:lnTo>
                    <a:pt x="144" y="122"/>
                  </a:lnTo>
                  <a:lnTo>
                    <a:pt x="147" y="135"/>
                  </a:lnTo>
                  <a:lnTo>
                    <a:pt x="149" y="146"/>
                  </a:lnTo>
                  <a:lnTo>
                    <a:pt x="152" y="159"/>
                  </a:lnTo>
                  <a:lnTo>
                    <a:pt x="154" y="175"/>
                  </a:lnTo>
                  <a:lnTo>
                    <a:pt x="156" y="175"/>
                  </a:lnTo>
                  <a:lnTo>
                    <a:pt x="159" y="175"/>
                  </a:lnTo>
                  <a:lnTo>
                    <a:pt x="161" y="177"/>
                  </a:lnTo>
                  <a:lnTo>
                    <a:pt x="163" y="173"/>
                  </a:lnTo>
                  <a:lnTo>
                    <a:pt x="166" y="175"/>
                  </a:lnTo>
                  <a:lnTo>
                    <a:pt x="168" y="176"/>
                  </a:lnTo>
                  <a:lnTo>
                    <a:pt x="171" y="180"/>
                  </a:lnTo>
                  <a:lnTo>
                    <a:pt x="173" y="182"/>
                  </a:lnTo>
                  <a:lnTo>
                    <a:pt x="175" y="184"/>
                  </a:lnTo>
                  <a:lnTo>
                    <a:pt x="178" y="185"/>
                  </a:lnTo>
                  <a:lnTo>
                    <a:pt x="180" y="182"/>
                  </a:lnTo>
                  <a:lnTo>
                    <a:pt x="182" y="190"/>
                  </a:lnTo>
                  <a:lnTo>
                    <a:pt x="185" y="198"/>
                  </a:lnTo>
                  <a:lnTo>
                    <a:pt x="187" y="194"/>
                  </a:lnTo>
                  <a:lnTo>
                    <a:pt x="189" y="188"/>
                  </a:lnTo>
                  <a:lnTo>
                    <a:pt x="192" y="159"/>
                  </a:lnTo>
                  <a:lnTo>
                    <a:pt x="194" y="128"/>
                  </a:lnTo>
                  <a:lnTo>
                    <a:pt x="197" y="117"/>
                  </a:lnTo>
                  <a:lnTo>
                    <a:pt x="199" y="111"/>
                  </a:lnTo>
                  <a:lnTo>
                    <a:pt x="201" y="107"/>
                  </a:lnTo>
                  <a:lnTo>
                    <a:pt x="204" y="96"/>
                  </a:lnTo>
                  <a:lnTo>
                    <a:pt x="206" y="107"/>
                  </a:lnTo>
                  <a:lnTo>
                    <a:pt x="208" y="134"/>
                  </a:lnTo>
                  <a:lnTo>
                    <a:pt x="211" y="167"/>
                  </a:lnTo>
                  <a:lnTo>
                    <a:pt x="213" y="175"/>
                  </a:lnTo>
                  <a:lnTo>
                    <a:pt x="215" y="176"/>
                  </a:lnTo>
                  <a:lnTo>
                    <a:pt x="218" y="194"/>
                  </a:lnTo>
                  <a:lnTo>
                    <a:pt x="220" y="197"/>
                  </a:lnTo>
                  <a:lnTo>
                    <a:pt x="223" y="203"/>
                  </a:lnTo>
                  <a:lnTo>
                    <a:pt x="225" y="210"/>
                  </a:lnTo>
                  <a:lnTo>
                    <a:pt x="227" y="214"/>
                  </a:lnTo>
                  <a:lnTo>
                    <a:pt x="230" y="211"/>
                  </a:lnTo>
                  <a:lnTo>
                    <a:pt x="232" y="210"/>
                  </a:lnTo>
                  <a:lnTo>
                    <a:pt x="234" y="208"/>
                  </a:lnTo>
                  <a:lnTo>
                    <a:pt x="237" y="216"/>
                  </a:lnTo>
                  <a:lnTo>
                    <a:pt x="239" y="211"/>
                  </a:lnTo>
                  <a:lnTo>
                    <a:pt x="241" y="206"/>
                  </a:lnTo>
                  <a:lnTo>
                    <a:pt x="244" y="201"/>
                  </a:lnTo>
                  <a:lnTo>
                    <a:pt x="246" y="185"/>
                  </a:lnTo>
                  <a:lnTo>
                    <a:pt x="249" y="156"/>
                  </a:lnTo>
                  <a:lnTo>
                    <a:pt x="251" y="130"/>
                  </a:lnTo>
                  <a:lnTo>
                    <a:pt x="253" y="115"/>
                  </a:lnTo>
                  <a:lnTo>
                    <a:pt x="256" y="135"/>
                  </a:lnTo>
                  <a:lnTo>
                    <a:pt x="258" y="118"/>
                  </a:lnTo>
                  <a:lnTo>
                    <a:pt x="260" y="107"/>
                  </a:lnTo>
                  <a:lnTo>
                    <a:pt x="263" y="125"/>
                  </a:lnTo>
                  <a:lnTo>
                    <a:pt x="265" y="143"/>
                  </a:lnTo>
                  <a:lnTo>
                    <a:pt x="268" y="155"/>
                  </a:lnTo>
                  <a:lnTo>
                    <a:pt x="270" y="168"/>
                  </a:lnTo>
                  <a:lnTo>
                    <a:pt x="272" y="175"/>
                  </a:lnTo>
                  <a:lnTo>
                    <a:pt x="275" y="178"/>
                  </a:lnTo>
                  <a:lnTo>
                    <a:pt x="277" y="185"/>
                  </a:lnTo>
                  <a:lnTo>
                    <a:pt x="279" y="191"/>
                  </a:lnTo>
                  <a:lnTo>
                    <a:pt x="282" y="195"/>
                  </a:lnTo>
                  <a:lnTo>
                    <a:pt x="284" y="205"/>
                  </a:lnTo>
                  <a:lnTo>
                    <a:pt x="286" y="206"/>
                  </a:lnTo>
                  <a:lnTo>
                    <a:pt x="289" y="208"/>
                  </a:lnTo>
                  <a:lnTo>
                    <a:pt x="291" y="218"/>
                  </a:lnTo>
                  <a:lnTo>
                    <a:pt x="294" y="222"/>
                  </a:lnTo>
                  <a:lnTo>
                    <a:pt x="296" y="222"/>
                  </a:lnTo>
                  <a:lnTo>
                    <a:pt x="298" y="222"/>
                  </a:lnTo>
                  <a:lnTo>
                    <a:pt x="301" y="216"/>
                  </a:lnTo>
                  <a:lnTo>
                    <a:pt x="303" y="188"/>
                  </a:lnTo>
                  <a:lnTo>
                    <a:pt x="305" y="143"/>
                  </a:lnTo>
                  <a:lnTo>
                    <a:pt x="308" y="130"/>
                  </a:lnTo>
                  <a:lnTo>
                    <a:pt x="310" y="122"/>
                  </a:lnTo>
                  <a:lnTo>
                    <a:pt x="312" y="113"/>
                  </a:lnTo>
                  <a:lnTo>
                    <a:pt x="315" y="122"/>
                  </a:lnTo>
                  <a:lnTo>
                    <a:pt x="317" y="138"/>
                  </a:lnTo>
                  <a:lnTo>
                    <a:pt x="320" y="141"/>
                  </a:lnTo>
                  <a:lnTo>
                    <a:pt x="322" y="169"/>
                  </a:lnTo>
                  <a:lnTo>
                    <a:pt x="324" y="182"/>
                  </a:lnTo>
                  <a:lnTo>
                    <a:pt x="327" y="188"/>
                  </a:lnTo>
                  <a:lnTo>
                    <a:pt x="329" y="190"/>
                  </a:lnTo>
                  <a:lnTo>
                    <a:pt x="331" y="193"/>
                  </a:lnTo>
                  <a:lnTo>
                    <a:pt x="334" y="197"/>
                  </a:lnTo>
                  <a:lnTo>
                    <a:pt x="336" y="203"/>
                  </a:lnTo>
                  <a:lnTo>
                    <a:pt x="338" y="206"/>
                  </a:lnTo>
                  <a:lnTo>
                    <a:pt x="341" y="208"/>
                  </a:lnTo>
                  <a:lnTo>
                    <a:pt x="343" y="214"/>
                  </a:lnTo>
                  <a:lnTo>
                    <a:pt x="346" y="220"/>
                  </a:lnTo>
                  <a:lnTo>
                    <a:pt x="348" y="216"/>
                  </a:lnTo>
                  <a:lnTo>
                    <a:pt x="350" y="220"/>
                  </a:lnTo>
                  <a:lnTo>
                    <a:pt x="353" y="223"/>
                  </a:lnTo>
                  <a:lnTo>
                    <a:pt x="355" y="225"/>
                  </a:lnTo>
                  <a:lnTo>
                    <a:pt x="357" y="222"/>
                  </a:lnTo>
                  <a:lnTo>
                    <a:pt x="360" y="182"/>
                  </a:lnTo>
                  <a:lnTo>
                    <a:pt x="362" y="137"/>
                  </a:lnTo>
                  <a:lnTo>
                    <a:pt x="365" y="129"/>
                  </a:lnTo>
                  <a:lnTo>
                    <a:pt x="367" y="131"/>
                  </a:lnTo>
                  <a:lnTo>
                    <a:pt x="369" y="118"/>
                  </a:lnTo>
                  <a:lnTo>
                    <a:pt x="372" y="112"/>
                  </a:lnTo>
                  <a:lnTo>
                    <a:pt x="374" y="117"/>
                  </a:lnTo>
                  <a:lnTo>
                    <a:pt x="376" y="120"/>
                  </a:lnTo>
                  <a:lnTo>
                    <a:pt x="379" y="141"/>
                  </a:lnTo>
                  <a:lnTo>
                    <a:pt x="381" y="175"/>
                  </a:lnTo>
                  <a:lnTo>
                    <a:pt x="383" y="190"/>
                  </a:lnTo>
                  <a:lnTo>
                    <a:pt x="386" y="189"/>
                  </a:lnTo>
                  <a:lnTo>
                    <a:pt x="388" y="190"/>
                  </a:lnTo>
                  <a:lnTo>
                    <a:pt x="391" y="188"/>
                  </a:lnTo>
                  <a:lnTo>
                    <a:pt x="393" y="190"/>
                  </a:lnTo>
                  <a:lnTo>
                    <a:pt x="395" y="193"/>
                  </a:lnTo>
                  <a:lnTo>
                    <a:pt x="398" y="193"/>
                  </a:lnTo>
                  <a:lnTo>
                    <a:pt x="400" y="201"/>
                  </a:lnTo>
                  <a:lnTo>
                    <a:pt x="402" y="202"/>
                  </a:lnTo>
                  <a:lnTo>
                    <a:pt x="405" y="206"/>
                  </a:lnTo>
                  <a:lnTo>
                    <a:pt x="407" y="206"/>
                  </a:lnTo>
                  <a:lnTo>
                    <a:pt x="409" y="211"/>
                  </a:lnTo>
                  <a:lnTo>
                    <a:pt x="412" y="214"/>
                  </a:lnTo>
                  <a:lnTo>
                    <a:pt x="414" y="207"/>
                  </a:lnTo>
                  <a:lnTo>
                    <a:pt x="417" y="186"/>
                  </a:lnTo>
                  <a:lnTo>
                    <a:pt x="419" y="148"/>
                  </a:lnTo>
                  <a:lnTo>
                    <a:pt x="421" y="101"/>
                  </a:lnTo>
                  <a:lnTo>
                    <a:pt x="424" y="90"/>
                  </a:lnTo>
                  <a:lnTo>
                    <a:pt x="426" y="83"/>
                  </a:lnTo>
                  <a:lnTo>
                    <a:pt x="428" y="98"/>
                  </a:lnTo>
                  <a:lnTo>
                    <a:pt x="431" y="96"/>
                  </a:lnTo>
                  <a:lnTo>
                    <a:pt x="433" y="104"/>
                  </a:lnTo>
                  <a:lnTo>
                    <a:pt x="435" y="112"/>
                  </a:lnTo>
                  <a:lnTo>
                    <a:pt x="438" y="141"/>
                  </a:lnTo>
                  <a:lnTo>
                    <a:pt x="440" y="148"/>
                  </a:lnTo>
                  <a:lnTo>
                    <a:pt x="443" y="138"/>
                  </a:lnTo>
                  <a:lnTo>
                    <a:pt x="445" y="138"/>
                  </a:lnTo>
                  <a:lnTo>
                    <a:pt x="447" y="141"/>
                  </a:lnTo>
                  <a:lnTo>
                    <a:pt x="450" y="139"/>
                  </a:lnTo>
                  <a:lnTo>
                    <a:pt x="452" y="137"/>
                  </a:lnTo>
                  <a:lnTo>
                    <a:pt x="454" y="133"/>
                  </a:lnTo>
                  <a:lnTo>
                    <a:pt x="457" y="128"/>
                  </a:lnTo>
                  <a:lnTo>
                    <a:pt x="459" y="134"/>
                  </a:lnTo>
                  <a:lnTo>
                    <a:pt x="462" y="135"/>
                  </a:lnTo>
                  <a:lnTo>
                    <a:pt x="464" y="133"/>
                  </a:lnTo>
                  <a:lnTo>
                    <a:pt x="466" y="130"/>
                  </a:lnTo>
                  <a:lnTo>
                    <a:pt x="469" y="130"/>
                  </a:lnTo>
                  <a:lnTo>
                    <a:pt x="471" y="125"/>
                  </a:lnTo>
                  <a:lnTo>
                    <a:pt x="473" y="90"/>
                  </a:lnTo>
                  <a:lnTo>
                    <a:pt x="476" y="49"/>
                  </a:lnTo>
                  <a:lnTo>
                    <a:pt x="478" y="26"/>
                  </a:lnTo>
                  <a:lnTo>
                    <a:pt x="480" y="17"/>
                  </a:lnTo>
                  <a:lnTo>
                    <a:pt x="483" y="6"/>
                  </a:lnTo>
                  <a:lnTo>
                    <a:pt x="485" y="0"/>
                  </a:lnTo>
                  <a:lnTo>
                    <a:pt x="488" y="7"/>
                  </a:lnTo>
                  <a:lnTo>
                    <a:pt x="490" y="7"/>
                  </a:lnTo>
                  <a:lnTo>
                    <a:pt x="492" y="35"/>
                  </a:lnTo>
                  <a:lnTo>
                    <a:pt x="495" y="70"/>
                  </a:lnTo>
                  <a:lnTo>
                    <a:pt x="497" y="82"/>
                  </a:lnTo>
                  <a:lnTo>
                    <a:pt x="499" y="79"/>
                  </a:lnTo>
                  <a:lnTo>
                    <a:pt x="502" y="86"/>
                  </a:lnTo>
                  <a:lnTo>
                    <a:pt x="504" y="91"/>
                  </a:lnTo>
                  <a:lnTo>
                    <a:pt x="506" y="96"/>
                  </a:lnTo>
                  <a:lnTo>
                    <a:pt x="509" y="96"/>
                  </a:lnTo>
                </a:path>
              </a:pathLst>
            </a:custGeom>
            <a:noFill/>
            <a:ln w="222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617538" y="5364163"/>
              <a:ext cx="212022" cy="34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100" b="1">
                  <a:solidFill>
                    <a:schemeClr val="bg1"/>
                  </a:solidFill>
                  <a:latin typeface="Arial Narrow" panose="020B0606020202030204" pitchFamily="34" charset="0"/>
                </a:rPr>
                <a:t>-8</a:t>
              </a:r>
              <a:endParaRPr lang="it-IT" altLang="it-IT" sz="28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3" name="Rectangle 28"/>
            <p:cNvSpPr>
              <a:spLocks noChangeArrowheads="1"/>
            </p:cNvSpPr>
            <p:nvPr/>
          </p:nvSpPr>
          <p:spPr bwMode="auto">
            <a:xfrm>
              <a:off x="617538" y="4940300"/>
              <a:ext cx="212022" cy="34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100" b="1">
                  <a:solidFill>
                    <a:schemeClr val="bg1"/>
                  </a:solidFill>
                  <a:latin typeface="Arial Narrow" panose="020B0606020202030204" pitchFamily="34" charset="0"/>
                </a:rPr>
                <a:t>-6</a:t>
              </a:r>
              <a:endParaRPr lang="it-IT" altLang="it-IT" sz="28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4" name="Rectangle 29"/>
            <p:cNvSpPr>
              <a:spLocks noChangeArrowheads="1"/>
            </p:cNvSpPr>
            <p:nvPr/>
          </p:nvSpPr>
          <p:spPr bwMode="auto">
            <a:xfrm>
              <a:off x="617538" y="4514850"/>
              <a:ext cx="212022" cy="34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100" b="1">
                  <a:solidFill>
                    <a:schemeClr val="bg1"/>
                  </a:solidFill>
                  <a:latin typeface="Arial Narrow" panose="020B0606020202030204" pitchFamily="34" charset="0"/>
                </a:rPr>
                <a:t>-4</a:t>
              </a:r>
              <a:endParaRPr lang="it-IT" altLang="it-IT" sz="28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5" name="Rectangle 30"/>
            <p:cNvSpPr>
              <a:spLocks noChangeArrowheads="1"/>
            </p:cNvSpPr>
            <p:nvPr/>
          </p:nvSpPr>
          <p:spPr bwMode="auto">
            <a:xfrm>
              <a:off x="617538" y="4089400"/>
              <a:ext cx="212022" cy="34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100" b="1">
                  <a:solidFill>
                    <a:schemeClr val="bg1"/>
                  </a:solidFill>
                  <a:latin typeface="Arial Narrow" panose="020B0606020202030204" pitchFamily="34" charset="0"/>
                </a:rPr>
                <a:t>-2</a:t>
              </a:r>
              <a:endParaRPr lang="it-IT" altLang="it-IT" sz="28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6" name="Rectangle 31"/>
            <p:cNvSpPr>
              <a:spLocks noChangeArrowheads="1"/>
            </p:cNvSpPr>
            <p:nvPr/>
          </p:nvSpPr>
          <p:spPr bwMode="auto">
            <a:xfrm>
              <a:off x="693738" y="3663951"/>
              <a:ext cx="132729" cy="34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100" b="1">
                  <a:solidFill>
                    <a:schemeClr val="bg1"/>
                  </a:solidFill>
                  <a:latin typeface="Arial Narrow" panose="020B0606020202030204" pitchFamily="34" charset="0"/>
                </a:rPr>
                <a:t>0</a:t>
              </a:r>
              <a:endParaRPr lang="it-IT" altLang="it-IT" sz="28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>
              <a:off x="693738" y="3222625"/>
              <a:ext cx="132729" cy="34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100" b="1">
                  <a:solidFill>
                    <a:schemeClr val="bg1"/>
                  </a:solidFill>
                  <a:latin typeface="Arial Narrow" panose="020B0606020202030204" pitchFamily="34" charset="0"/>
                </a:rPr>
                <a:t>2</a:t>
              </a:r>
              <a:endParaRPr lang="it-IT" altLang="it-IT" sz="28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8" name="Rectangle 33"/>
            <p:cNvSpPr>
              <a:spLocks noChangeArrowheads="1"/>
            </p:cNvSpPr>
            <p:nvPr/>
          </p:nvSpPr>
          <p:spPr bwMode="auto">
            <a:xfrm>
              <a:off x="693738" y="2798763"/>
              <a:ext cx="132729" cy="34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100" b="1">
                  <a:solidFill>
                    <a:schemeClr val="bg1"/>
                  </a:solidFill>
                  <a:latin typeface="Arial Narrow" panose="020B0606020202030204" pitchFamily="34" charset="0"/>
                </a:rPr>
                <a:t>4</a:t>
              </a:r>
              <a:endParaRPr lang="it-IT" altLang="it-IT" sz="28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9" name="Rectangle 34"/>
            <p:cNvSpPr>
              <a:spLocks noChangeArrowheads="1"/>
            </p:cNvSpPr>
            <p:nvPr/>
          </p:nvSpPr>
          <p:spPr bwMode="auto">
            <a:xfrm>
              <a:off x="693738" y="2373313"/>
              <a:ext cx="132729" cy="34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100" b="1">
                  <a:solidFill>
                    <a:schemeClr val="bg1"/>
                  </a:solidFill>
                  <a:latin typeface="Arial Narrow" panose="020B0606020202030204" pitchFamily="34" charset="0"/>
                </a:rPr>
                <a:t>6</a:t>
              </a:r>
              <a:endParaRPr lang="it-IT" altLang="it-IT" sz="28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0" name="Rectangle 35"/>
            <p:cNvSpPr>
              <a:spLocks noChangeArrowheads="1"/>
            </p:cNvSpPr>
            <p:nvPr/>
          </p:nvSpPr>
          <p:spPr bwMode="auto">
            <a:xfrm>
              <a:off x="693738" y="1947863"/>
              <a:ext cx="132729" cy="34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100" b="1">
                  <a:solidFill>
                    <a:schemeClr val="bg1"/>
                  </a:solidFill>
                  <a:latin typeface="Arial Narrow" panose="020B0606020202030204" pitchFamily="34" charset="0"/>
                </a:rPr>
                <a:t>8</a:t>
              </a:r>
              <a:endParaRPr lang="it-IT" altLang="it-IT" sz="28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557213" y="1523999"/>
              <a:ext cx="265457" cy="34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100" b="1">
                  <a:solidFill>
                    <a:schemeClr val="bg1"/>
                  </a:solidFill>
                  <a:latin typeface="Arial Narrow" panose="020B0606020202030204" pitchFamily="34" charset="0"/>
                </a:rPr>
                <a:t>10</a:t>
              </a:r>
              <a:endParaRPr lang="it-IT" altLang="it-IT" sz="28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2" name="Rectangle 37"/>
            <p:cNvSpPr>
              <a:spLocks noChangeArrowheads="1"/>
            </p:cNvSpPr>
            <p:nvPr/>
          </p:nvSpPr>
          <p:spPr bwMode="auto">
            <a:xfrm rot="16200000">
              <a:off x="201146" y="3572746"/>
              <a:ext cx="286682" cy="347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100" b="1">
                  <a:solidFill>
                    <a:schemeClr val="bg1"/>
                  </a:solidFill>
                  <a:latin typeface="Arial Narrow" panose="020B0606020202030204" pitchFamily="34" charset="0"/>
                </a:rPr>
                <a:t>°C</a:t>
              </a:r>
              <a:endParaRPr lang="it-IT" altLang="it-IT" sz="280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3" name="Line 38"/>
            <p:cNvSpPr>
              <a:spLocks noChangeShapeType="1"/>
            </p:cNvSpPr>
            <p:nvPr/>
          </p:nvSpPr>
          <p:spPr bwMode="auto">
            <a:xfrm>
              <a:off x="3524250" y="2244725"/>
              <a:ext cx="363538" cy="1588"/>
            </a:xfrm>
            <a:prstGeom prst="line">
              <a:avLst/>
            </a:prstGeom>
            <a:noFill/>
            <a:ln w="30226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4" name="Rectangle 39"/>
            <p:cNvSpPr>
              <a:spLocks noChangeArrowheads="1"/>
            </p:cNvSpPr>
            <p:nvPr/>
          </p:nvSpPr>
          <p:spPr bwMode="auto">
            <a:xfrm>
              <a:off x="3933823" y="2097088"/>
              <a:ext cx="1035973" cy="281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i="1" dirty="0">
                  <a:latin typeface="Arial Narrow" panose="020B0606020202030204" pitchFamily="34" charset="0"/>
                </a:rPr>
                <a:t>t </a:t>
              </a:r>
              <a:r>
                <a:rPr lang="it-IT" altLang="it-IT" sz="1700" b="1" i="1" dirty="0" smtClean="0">
                  <a:latin typeface="Arial Narrow" panose="020B0606020202030204" pitchFamily="34" charset="0"/>
                </a:rPr>
                <a:t>with </a:t>
              </a:r>
              <a:r>
                <a:rPr lang="it-IT" altLang="it-IT" sz="1700" b="1" i="1" dirty="0" err="1" smtClean="0">
                  <a:latin typeface="Arial Narrow" panose="020B0606020202030204" pitchFamily="34" charset="0"/>
                </a:rPr>
                <a:t>snow</a:t>
              </a:r>
              <a:endParaRPr lang="it-IT" altLang="it-IT" sz="28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5" name="Line 40"/>
            <p:cNvSpPr>
              <a:spLocks noChangeShapeType="1"/>
            </p:cNvSpPr>
            <p:nvPr/>
          </p:nvSpPr>
          <p:spPr bwMode="auto">
            <a:xfrm>
              <a:off x="3524250" y="2522538"/>
              <a:ext cx="363538" cy="1587"/>
            </a:xfrm>
            <a:prstGeom prst="line">
              <a:avLst/>
            </a:prstGeom>
            <a:noFill/>
            <a:ln w="30226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6" name="Rectangle 41"/>
            <p:cNvSpPr>
              <a:spLocks noChangeArrowheads="1"/>
            </p:cNvSpPr>
            <p:nvPr/>
          </p:nvSpPr>
          <p:spPr bwMode="auto">
            <a:xfrm>
              <a:off x="3933823" y="2376488"/>
              <a:ext cx="1334181" cy="281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i="1" dirty="0">
                  <a:latin typeface="Arial Narrow" panose="020B0606020202030204" pitchFamily="34" charset="0"/>
                </a:rPr>
                <a:t>t </a:t>
              </a:r>
              <a:r>
                <a:rPr lang="it-IT" altLang="it-IT" sz="1700" b="1" i="1" dirty="0" err="1" smtClean="0">
                  <a:latin typeface="Arial Narrow" panose="020B0606020202030204" pitchFamily="34" charset="0"/>
                </a:rPr>
                <a:t>without</a:t>
              </a:r>
              <a:r>
                <a:rPr lang="it-IT" altLang="it-IT" sz="1700" b="1" i="1" dirty="0" smtClean="0">
                  <a:latin typeface="Arial Narrow" panose="020B0606020202030204" pitchFamily="34" charset="0"/>
                </a:rPr>
                <a:t> </a:t>
              </a:r>
              <a:r>
                <a:rPr lang="it-IT" altLang="it-IT" sz="1700" b="1" i="1" dirty="0" err="1" smtClean="0">
                  <a:latin typeface="Arial Narrow" panose="020B0606020202030204" pitchFamily="34" charset="0"/>
                </a:rPr>
                <a:t>snow</a:t>
              </a:r>
              <a:endParaRPr lang="it-IT" altLang="it-IT" sz="28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7" name="Line 42"/>
            <p:cNvSpPr>
              <a:spLocks noChangeShapeType="1"/>
            </p:cNvSpPr>
            <p:nvPr/>
          </p:nvSpPr>
          <p:spPr bwMode="auto">
            <a:xfrm>
              <a:off x="3521075" y="2757488"/>
              <a:ext cx="363538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8" name="Rectangle 43"/>
            <p:cNvSpPr>
              <a:spLocks noChangeArrowheads="1"/>
            </p:cNvSpPr>
            <p:nvPr/>
          </p:nvSpPr>
          <p:spPr bwMode="auto">
            <a:xfrm>
              <a:off x="3933823" y="2636838"/>
              <a:ext cx="341303" cy="281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700" i="1" dirty="0">
                  <a:latin typeface="Arial Narrow" panose="020B0606020202030204" pitchFamily="34" charset="0"/>
                </a:rPr>
                <a:t>t </a:t>
              </a:r>
              <a:r>
                <a:rPr lang="it-IT" altLang="it-IT" sz="1700" b="1" i="1" dirty="0" smtClean="0">
                  <a:latin typeface="Arial Narrow" panose="020B0606020202030204" pitchFamily="34" charset="0"/>
                </a:rPr>
                <a:t>air</a:t>
              </a:r>
              <a:endParaRPr lang="it-IT" altLang="it-IT" sz="28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9" name="Line 45"/>
            <p:cNvSpPr>
              <a:spLocks noChangeShapeType="1"/>
            </p:cNvSpPr>
            <p:nvPr/>
          </p:nvSpPr>
          <p:spPr bwMode="auto">
            <a:xfrm>
              <a:off x="990600" y="3743325"/>
              <a:ext cx="1588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0" name="Line 46"/>
            <p:cNvSpPr>
              <a:spLocks noChangeShapeType="1"/>
            </p:cNvSpPr>
            <p:nvPr/>
          </p:nvSpPr>
          <p:spPr bwMode="auto">
            <a:xfrm>
              <a:off x="990600" y="3743325"/>
              <a:ext cx="1588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990600" y="3717925"/>
              <a:ext cx="7772400" cy="85725"/>
            </a:xfrm>
            <a:custGeom>
              <a:avLst/>
              <a:gdLst>
                <a:gd name="T0" fmla="*/ 0 w 4896"/>
                <a:gd name="T1" fmla="*/ 2147483647 h 64"/>
                <a:gd name="T2" fmla="*/ 2147483647 w 4896"/>
                <a:gd name="T3" fmla="*/ 2147483647 h 64"/>
                <a:gd name="T4" fmla="*/ 2147483647 w 4896"/>
                <a:gd name="T5" fmla="*/ 2147483647 h 64"/>
                <a:gd name="T6" fmla="*/ 2147483647 w 4896"/>
                <a:gd name="T7" fmla="*/ 2147483647 h 64"/>
                <a:gd name="T8" fmla="*/ 2147483647 w 4896"/>
                <a:gd name="T9" fmla="*/ 2147483647 h 64"/>
                <a:gd name="T10" fmla="*/ 2147483647 w 4896"/>
                <a:gd name="T11" fmla="*/ 2147483647 h 64"/>
                <a:gd name="T12" fmla="*/ 2147483647 w 4896"/>
                <a:gd name="T13" fmla="*/ 2147483647 h 64"/>
                <a:gd name="T14" fmla="*/ 2147483647 w 4896"/>
                <a:gd name="T15" fmla="*/ 2147483647 h 64"/>
                <a:gd name="T16" fmla="*/ 2147483647 w 4896"/>
                <a:gd name="T17" fmla="*/ 2147483647 h 64"/>
                <a:gd name="T18" fmla="*/ 2147483647 w 4896"/>
                <a:gd name="T19" fmla="*/ 2147483647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96" h="64">
                  <a:moveTo>
                    <a:pt x="0" y="8"/>
                  </a:moveTo>
                  <a:cubicBezTo>
                    <a:pt x="80" y="4"/>
                    <a:pt x="160" y="0"/>
                    <a:pt x="288" y="8"/>
                  </a:cubicBezTo>
                  <a:cubicBezTo>
                    <a:pt x="416" y="16"/>
                    <a:pt x="600" y="48"/>
                    <a:pt x="768" y="56"/>
                  </a:cubicBezTo>
                  <a:cubicBezTo>
                    <a:pt x="936" y="64"/>
                    <a:pt x="1136" y="64"/>
                    <a:pt x="1296" y="56"/>
                  </a:cubicBezTo>
                  <a:cubicBezTo>
                    <a:pt x="1456" y="48"/>
                    <a:pt x="1584" y="8"/>
                    <a:pt x="1728" y="8"/>
                  </a:cubicBezTo>
                  <a:cubicBezTo>
                    <a:pt x="1872" y="8"/>
                    <a:pt x="1944" y="48"/>
                    <a:pt x="2160" y="56"/>
                  </a:cubicBezTo>
                  <a:cubicBezTo>
                    <a:pt x="2376" y="64"/>
                    <a:pt x="2776" y="64"/>
                    <a:pt x="3024" y="56"/>
                  </a:cubicBezTo>
                  <a:cubicBezTo>
                    <a:pt x="3272" y="48"/>
                    <a:pt x="3472" y="8"/>
                    <a:pt x="3648" y="8"/>
                  </a:cubicBezTo>
                  <a:cubicBezTo>
                    <a:pt x="3824" y="8"/>
                    <a:pt x="3872" y="56"/>
                    <a:pt x="4080" y="56"/>
                  </a:cubicBezTo>
                  <a:cubicBezTo>
                    <a:pt x="4288" y="56"/>
                    <a:pt x="4752" y="16"/>
                    <a:pt x="4896" y="8"/>
                  </a:cubicBez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2" name="Line 48"/>
            <p:cNvSpPr>
              <a:spLocks noChangeShapeType="1"/>
            </p:cNvSpPr>
            <p:nvPr/>
          </p:nvSpPr>
          <p:spPr bwMode="auto">
            <a:xfrm>
              <a:off x="950913" y="5545138"/>
              <a:ext cx="762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3" name="Rectangle 49"/>
            <p:cNvSpPr>
              <a:spLocks noChangeArrowheads="1"/>
            </p:cNvSpPr>
            <p:nvPr/>
          </p:nvSpPr>
          <p:spPr bwMode="auto">
            <a:xfrm>
              <a:off x="4295302" y="1459287"/>
              <a:ext cx="1034250" cy="298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 smtClean="0">
                  <a:latin typeface="Arial Narrow" panose="020B0606020202030204" pitchFamily="34" charset="0"/>
                </a:rPr>
                <a:t>1450 </a:t>
              </a:r>
              <a:r>
                <a:rPr lang="it-IT" altLang="it-IT" sz="1800" b="1" dirty="0">
                  <a:latin typeface="Arial Narrow" panose="020B0606020202030204" pitchFamily="34" charset="0"/>
                </a:rPr>
                <a:t>m </a:t>
              </a:r>
              <a:r>
                <a:rPr lang="it-IT" altLang="it-IT" sz="1800" b="1" dirty="0" err="1" smtClean="0">
                  <a:latin typeface="Arial Narrow" panose="020B0606020202030204" pitchFamily="34" charset="0"/>
                </a:rPr>
                <a:t>asl</a:t>
              </a:r>
              <a:endParaRPr lang="it-IT" altLang="it-IT" sz="18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55" name="CasellaDiTesto 54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/>
              <a:t>: </a:t>
            </a:r>
            <a:r>
              <a:rPr lang="it-IT" dirty="0" err="1"/>
              <a:t>climate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4662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16</a:t>
            </a:fld>
            <a:endParaRPr lang="sl-SI"/>
          </a:p>
        </p:txBody>
      </p:sp>
      <p:pic>
        <p:nvPicPr>
          <p:cNvPr id="8" name="Picture 2" descr="DSC012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94" y="1700808"/>
            <a:ext cx="6300192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6836786" y="1844824"/>
            <a:ext cx="2379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The </a:t>
            </a:r>
            <a:r>
              <a:rPr lang="it-IT" b="1" dirty="0" err="1" smtClean="0"/>
              <a:t>same</a:t>
            </a:r>
            <a:r>
              <a:rPr lang="it-IT" b="1" dirty="0" smtClean="0"/>
              <a:t> </a:t>
            </a:r>
            <a:r>
              <a:rPr lang="it-IT" b="1" dirty="0" err="1" smtClean="0"/>
              <a:t>day</a:t>
            </a:r>
            <a:r>
              <a:rPr lang="it-IT" b="1" dirty="0" smtClean="0"/>
              <a:t> in </a:t>
            </a:r>
            <a:r>
              <a:rPr lang="it-IT" b="1" dirty="0" err="1" smtClean="0"/>
              <a:t>spring</a:t>
            </a:r>
            <a:r>
              <a:rPr lang="it-IT" b="1" dirty="0" smtClean="0"/>
              <a:t>:</a:t>
            </a:r>
          </a:p>
          <a:p>
            <a:pPr algn="ctr"/>
            <a:r>
              <a:rPr lang="it-IT" b="1" dirty="0" smtClean="0"/>
              <a:t>With </a:t>
            </a:r>
            <a:r>
              <a:rPr lang="it-IT" b="1" dirty="0" err="1" smtClean="0"/>
              <a:t>snow</a:t>
            </a:r>
            <a:endParaRPr lang="it-IT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-15755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/>
              <a:t>: </a:t>
            </a:r>
            <a:r>
              <a:rPr lang="it-IT" dirty="0" err="1"/>
              <a:t>climate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360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17</a:t>
            </a:fld>
            <a:endParaRPr lang="sl-SI"/>
          </a:p>
        </p:txBody>
      </p:sp>
      <p:sp>
        <p:nvSpPr>
          <p:cNvPr id="7" name="CasellaDiTesto 6"/>
          <p:cNvSpPr txBox="1"/>
          <p:nvPr/>
        </p:nvSpPr>
        <p:spPr>
          <a:xfrm>
            <a:off x="6300192" y="1844824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The </a:t>
            </a:r>
            <a:r>
              <a:rPr lang="it-IT" b="1" dirty="0" err="1" smtClean="0"/>
              <a:t>same</a:t>
            </a:r>
            <a:r>
              <a:rPr lang="it-IT" b="1" dirty="0" smtClean="0"/>
              <a:t> </a:t>
            </a:r>
            <a:r>
              <a:rPr lang="it-IT" b="1" dirty="0" err="1" smtClean="0"/>
              <a:t>day</a:t>
            </a:r>
            <a:r>
              <a:rPr lang="it-IT" b="1" dirty="0" smtClean="0"/>
              <a:t> in </a:t>
            </a:r>
            <a:r>
              <a:rPr lang="it-IT" b="1" dirty="0" err="1" smtClean="0"/>
              <a:t>spring</a:t>
            </a:r>
            <a:r>
              <a:rPr lang="it-IT" b="1" dirty="0" smtClean="0"/>
              <a:t>:</a:t>
            </a:r>
          </a:p>
          <a:p>
            <a:pPr algn="ctr"/>
            <a:r>
              <a:rPr lang="it-IT" b="1" dirty="0" err="1" smtClean="0"/>
              <a:t>Without</a:t>
            </a:r>
            <a:r>
              <a:rPr lang="it-IT" b="1" dirty="0" smtClean="0"/>
              <a:t> </a:t>
            </a:r>
            <a:r>
              <a:rPr lang="it-IT" b="1" dirty="0" err="1" smtClean="0"/>
              <a:t>snow</a:t>
            </a:r>
            <a:endParaRPr lang="it-IT" b="1" dirty="0"/>
          </a:p>
        </p:txBody>
      </p:sp>
      <p:pic>
        <p:nvPicPr>
          <p:cNvPr id="8" name="Picture 2" descr="DSC012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55" y="1837765"/>
            <a:ext cx="5822460" cy="436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/>
              <a:t>: </a:t>
            </a:r>
            <a:r>
              <a:rPr lang="it-IT" dirty="0" err="1"/>
              <a:t>climate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02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18</a:t>
            </a:fld>
            <a:endParaRPr lang="sl-SI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651515"/>
            <a:ext cx="4032448" cy="471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5436096" y="1700808"/>
            <a:ext cx="2736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This is the material from which the soil </a:t>
            </a:r>
            <a:r>
              <a:rPr lang="en-US" dirty="0" smtClean="0">
                <a:latin typeface="Arial Narrow" panose="020B0606020202030204" pitchFamily="34" charset="0"/>
              </a:rPr>
              <a:t>has developed </a:t>
            </a:r>
            <a:r>
              <a:rPr lang="en-US" dirty="0">
                <a:latin typeface="Arial Narrow" panose="020B0606020202030204" pitchFamily="34" charset="0"/>
              </a:rPr>
              <a:t>and can vary from solid rock to</a:t>
            </a:r>
          </a:p>
          <a:p>
            <a:r>
              <a:rPr lang="en-US" dirty="0">
                <a:latin typeface="Arial Narrow" panose="020B0606020202030204" pitchFamily="34" charset="0"/>
              </a:rPr>
              <a:t>deposits like </a:t>
            </a:r>
            <a:r>
              <a:rPr lang="en-US" dirty="0" smtClean="0">
                <a:latin typeface="Arial Narrow" panose="020B0606020202030204" pitchFamily="34" charset="0"/>
              </a:rPr>
              <a:t>alluvium. It has </a:t>
            </a:r>
            <a:r>
              <a:rPr lang="en-US" dirty="0">
                <a:latin typeface="Arial Narrow" panose="020B0606020202030204" pitchFamily="34" charset="0"/>
              </a:rPr>
              <a:t>been defined as ‘the initial state of </a:t>
            </a:r>
            <a:r>
              <a:rPr lang="en-US" dirty="0" smtClean="0">
                <a:latin typeface="Arial Narrow" panose="020B0606020202030204" pitchFamily="34" charset="0"/>
              </a:rPr>
              <a:t>the </a:t>
            </a:r>
            <a:r>
              <a:rPr lang="it-IT" dirty="0" err="1" smtClean="0">
                <a:latin typeface="Arial Narrow" panose="020B0606020202030204" pitchFamily="34" charset="0"/>
              </a:rPr>
              <a:t>soil</a:t>
            </a:r>
            <a:r>
              <a:rPr lang="it-IT" dirty="0" smtClean="0">
                <a:latin typeface="Arial Narrow" panose="020B0606020202030204" pitchFamily="34" charset="0"/>
              </a:rPr>
              <a:t> </a:t>
            </a:r>
            <a:r>
              <a:rPr lang="it-IT" dirty="0" err="1">
                <a:latin typeface="Arial Narrow" panose="020B0606020202030204" pitchFamily="34" charset="0"/>
              </a:rPr>
              <a:t>system</a:t>
            </a:r>
            <a:r>
              <a:rPr lang="it-IT" dirty="0" smtClean="0">
                <a:latin typeface="Arial Narrow" panose="020B0606020202030204" pitchFamily="34" charset="0"/>
              </a:rPr>
              <a:t>’.</a:t>
            </a:r>
          </a:p>
          <a:p>
            <a:endParaRPr lang="it-IT" dirty="0">
              <a:latin typeface="Arial Narrow" panose="020B0606020202030204" pitchFamily="34" charset="0"/>
            </a:endParaRPr>
          </a:p>
          <a:p>
            <a:endParaRPr lang="it-IT" dirty="0">
              <a:latin typeface="Arial Narrow" panose="020B060602020203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463473" y="3644248"/>
            <a:ext cx="30340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The parent material can influence                    the soil in a </a:t>
            </a:r>
            <a:r>
              <a:rPr lang="it-IT" dirty="0" err="1" smtClean="0">
                <a:latin typeface="Arial Narrow" panose="020B0606020202030204" pitchFamily="34" charset="0"/>
              </a:rPr>
              <a:t>number</a:t>
            </a:r>
            <a:r>
              <a:rPr lang="it-IT" dirty="0" smtClean="0">
                <a:latin typeface="Arial Narrow" panose="020B0606020202030204" pitchFamily="34" charset="0"/>
              </a:rPr>
              <a:t> of ways: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err="1" smtClean="0">
                <a:latin typeface="Arial Narrow" panose="020B0606020202030204" pitchFamily="34" charset="0"/>
              </a:rPr>
              <a:t>colour</a:t>
            </a:r>
            <a:endParaRPr lang="it-IT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err="1" smtClean="0">
                <a:latin typeface="Arial Narrow" panose="020B0606020202030204" pitchFamily="34" charset="0"/>
              </a:rPr>
              <a:t>texture</a:t>
            </a:r>
            <a:endParaRPr lang="it-IT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err="1" smtClean="0">
                <a:latin typeface="Arial Narrow" panose="020B0606020202030204" pitchFamily="34" charset="0"/>
              </a:rPr>
              <a:t>structure</a:t>
            </a:r>
            <a:endParaRPr lang="it-IT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err="1" smtClean="0">
                <a:latin typeface="Arial Narrow" panose="020B0606020202030204" pitchFamily="34" charset="0"/>
              </a:rPr>
              <a:t>mineral</a:t>
            </a:r>
            <a:r>
              <a:rPr lang="it-IT" dirty="0" smtClean="0">
                <a:latin typeface="Arial Narrow" panose="020B0606020202030204" pitchFamily="34" charset="0"/>
              </a:rPr>
              <a:t> </a:t>
            </a:r>
            <a:r>
              <a:rPr lang="it-IT" dirty="0" err="1" smtClean="0">
                <a:latin typeface="Arial Narrow" panose="020B0606020202030204" pitchFamily="34" charset="0"/>
              </a:rPr>
              <a:t>composition</a:t>
            </a:r>
            <a:endParaRPr lang="it-IT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 err="1" smtClean="0">
                <a:latin typeface="Arial Narrow" panose="020B0606020202030204" pitchFamily="34" charset="0"/>
              </a:rPr>
              <a:t>permeability</a:t>
            </a:r>
            <a:r>
              <a:rPr lang="it-IT" dirty="0" smtClean="0">
                <a:latin typeface="Arial Narrow" panose="020B0606020202030204" pitchFamily="34" charset="0"/>
              </a:rPr>
              <a:t>/</a:t>
            </a:r>
            <a:r>
              <a:rPr lang="it-IT" dirty="0" err="1" smtClean="0">
                <a:latin typeface="Arial Narrow" panose="020B0606020202030204" pitchFamily="34" charset="0"/>
              </a:rPr>
              <a:t>drainage</a:t>
            </a:r>
            <a:endParaRPr lang="it-IT" dirty="0">
              <a:latin typeface="Arial Narrow" panose="020B060602020203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/>
              <a:t>: </a:t>
            </a:r>
            <a:r>
              <a:rPr lang="it-IT" dirty="0" err="1" smtClean="0"/>
              <a:t>parent</a:t>
            </a:r>
            <a:r>
              <a:rPr lang="it-IT" dirty="0" smtClean="0"/>
              <a:t> </a:t>
            </a:r>
            <a:r>
              <a:rPr lang="it-IT" dirty="0" err="1" smtClean="0"/>
              <a:t>material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34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19</a:t>
            </a:fld>
            <a:endParaRPr lang="sl-SI"/>
          </a:p>
        </p:txBody>
      </p:sp>
      <p:sp>
        <p:nvSpPr>
          <p:cNvPr id="9" name="Rettangolo 8"/>
          <p:cNvSpPr/>
          <p:nvPr/>
        </p:nvSpPr>
        <p:spPr>
          <a:xfrm>
            <a:off x="5004048" y="575680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This </a:t>
            </a:r>
            <a:r>
              <a:rPr lang="en-US" dirty="0" smtClean="0">
                <a:solidFill>
                  <a:schemeClr val="bg1"/>
                </a:solidFill>
              </a:rPr>
              <a:t>young soil </a:t>
            </a:r>
            <a:r>
              <a:rPr lang="en-US" dirty="0">
                <a:solidFill>
                  <a:schemeClr val="bg1"/>
                </a:solidFill>
              </a:rPr>
              <a:t>has </a:t>
            </a:r>
            <a:r>
              <a:rPr lang="en-US" dirty="0" smtClean="0">
                <a:solidFill>
                  <a:schemeClr val="bg1"/>
                </a:solidFill>
              </a:rPr>
              <a:t>developed on </a:t>
            </a:r>
            <a:r>
              <a:rPr lang="en-US" b="1" dirty="0" smtClean="0">
                <a:solidFill>
                  <a:schemeClr val="bg1"/>
                </a:solidFill>
              </a:rPr>
              <a:t>glacial till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D:\jodel\Comitato Gaciologico Italiano\2013\5 Luglio 2102\Time 10 anni Ly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58064"/>
            <a:ext cx="5475995" cy="408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 descr="P1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504" y="2181843"/>
            <a:ext cx="1946322" cy="275385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/>
              <a:t>: </a:t>
            </a:r>
            <a:r>
              <a:rPr lang="it-IT" dirty="0" err="1" smtClean="0"/>
              <a:t>parent</a:t>
            </a:r>
            <a:r>
              <a:rPr lang="it-IT" dirty="0" smtClean="0"/>
              <a:t> </a:t>
            </a:r>
            <a:r>
              <a:rPr lang="it-IT" dirty="0" err="1" smtClean="0"/>
              <a:t>material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396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soil</a:t>
            </a:r>
            <a:r>
              <a:rPr lang="it-IT" dirty="0" smtClean="0"/>
              <a:t>? 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3741765" cy="3741765"/>
          </a:xfrm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4283968" y="1772816"/>
            <a:ext cx="4680520" cy="4495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>
            <a:normAutofit fontScale="70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b="1" dirty="0" smtClean="0"/>
              <a:t>An “official” definition….</a:t>
            </a:r>
          </a:p>
          <a:p>
            <a:pPr marL="0" indent="0">
              <a:buFont typeface="Wingdings"/>
              <a:buNone/>
            </a:pPr>
            <a:r>
              <a:rPr lang="en-US" b="1" dirty="0" smtClean="0"/>
              <a:t>soil</a:t>
            </a:r>
            <a:r>
              <a:rPr lang="en-US" dirty="0" smtClean="0"/>
              <a:t> - The unconsolidated mineral or organic matter on the surface of the Earth that has been subjected to and shows effects of genetic and environmental factors of: climate (including water and temperature effects), and macro- and microorganisms, conditioned by relief, acting on parent material over a period of time. A product-soil differs from the material from which it is derived in many physical, chemical, biological, and morphological properties and characteristics</a:t>
            </a:r>
          </a:p>
          <a:p>
            <a:pPr marL="0" indent="0">
              <a:buFont typeface="Wingdings"/>
              <a:buNone/>
            </a:pPr>
            <a:endParaRPr lang="en-US" dirty="0" smtClean="0"/>
          </a:p>
          <a:p>
            <a:pPr marL="0" indent="0">
              <a:buFont typeface="Wingdings"/>
              <a:buNone/>
            </a:pPr>
            <a:r>
              <a:rPr lang="it-IT" sz="1400" dirty="0" smtClean="0"/>
              <a:t>https://www.nrcs.usda.gov/wps/portal/nrcs/detail/soils/edu/?cid=nrcs142p2_054280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09170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20</a:t>
            </a:fld>
            <a:endParaRPr lang="sl-SI"/>
          </a:p>
        </p:txBody>
      </p:sp>
      <p:sp>
        <p:nvSpPr>
          <p:cNvPr id="7" name="Rettangolo 6"/>
          <p:cNvSpPr/>
          <p:nvPr/>
        </p:nvSpPr>
        <p:spPr>
          <a:xfrm>
            <a:off x="5796136" y="1716695"/>
            <a:ext cx="30598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 Narrow" panose="020B0606020202030204" pitchFamily="34" charset="0"/>
              </a:rPr>
              <a:t>Relief is not static; it is a dynamic system (its study is called geomorphology).</a:t>
            </a:r>
          </a:p>
          <a:p>
            <a:pPr algn="just"/>
            <a:r>
              <a:rPr lang="en-US" dirty="0">
                <a:latin typeface="Arial Narrow" panose="020B0606020202030204" pitchFamily="34" charset="0"/>
              </a:rPr>
              <a:t>Relief influences soil formation in several ways: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latin typeface="Arial Narrow" panose="020B0606020202030204" pitchFamily="34" charset="0"/>
              </a:rPr>
              <a:t>i</a:t>
            </a:r>
            <a:r>
              <a:rPr lang="en-US" dirty="0" smtClean="0">
                <a:latin typeface="Arial Narrow" panose="020B0606020202030204" pitchFamily="34" charset="0"/>
              </a:rPr>
              <a:t>t </a:t>
            </a:r>
            <a:r>
              <a:rPr lang="en-US" dirty="0">
                <a:latin typeface="Arial Narrow" panose="020B0606020202030204" pitchFamily="34" charset="0"/>
              </a:rPr>
              <a:t>influences soil profile thickness i.e. </a:t>
            </a:r>
            <a:r>
              <a:rPr lang="en-US" dirty="0" smtClean="0">
                <a:latin typeface="Arial Narrow" panose="020B0606020202030204" pitchFamily="34" charset="0"/>
              </a:rPr>
              <a:t>slope angle </a:t>
            </a:r>
            <a:r>
              <a:rPr lang="en-US" dirty="0">
                <a:latin typeface="Arial Narrow" panose="020B0606020202030204" pitchFamily="34" charset="0"/>
              </a:rPr>
              <a:t>increases </a:t>
            </a:r>
            <a:r>
              <a:rPr lang="en-US" dirty="0" smtClean="0">
                <a:latin typeface="Arial Narrow" panose="020B0606020202030204" pitchFamily="34" charset="0"/>
              </a:rPr>
              <a:t>so </a:t>
            </a:r>
            <a:r>
              <a:rPr lang="it-IT" dirty="0" err="1" smtClean="0">
                <a:latin typeface="Arial Narrow" panose="020B0606020202030204" pitchFamily="34" charset="0"/>
              </a:rPr>
              <a:t>does</a:t>
            </a:r>
            <a:r>
              <a:rPr lang="it-IT" dirty="0" smtClean="0">
                <a:latin typeface="Arial Narrow" panose="020B0606020202030204" pitchFamily="34" charset="0"/>
              </a:rPr>
              <a:t> </a:t>
            </a:r>
            <a:r>
              <a:rPr lang="it-IT" dirty="0">
                <a:latin typeface="Arial Narrow" panose="020B0606020202030204" pitchFamily="34" charset="0"/>
              </a:rPr>
              <a:t>the </a:t>
            </a:r>
            <a:r>
              <a:rPr lang="it-IT" dirty="0" err="1">
                <a:latin typeface="Arial Narrow" panose="020B0606020202030204" pitchFamily="34" charset="0"/>
              </a:rPr>
              <a:t>erosion</a:t>
            </a:r>
            <a:r>
              <a:rPr lang="it-IT" dirty="0">
                <a:latin typeface="Arial Narrow" panose="020B0606020202030204" pitchFamily="34" charset="0"/>
              </a:rPr>
              <a:t> </a:t>
            </a:r>
            <a:r>
              <a:rPr lang="it-IT" dirty="0" err="1">
                <a:latin typeface="Arial Narrow" panose="020B0606020202030204" pitchFamily="34" charset="0"/>
              </a:rPr>
              <a:t>hazard</a:t>
            </a:r>
            <a:endParaRPr lang="it-IT" dirty="0">
              <a:latin typeface="Arial Narrow" panose="020B0606020202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gradient </a:t>
            </a:r>
            <a:r>
              <a:rPr lang="en-US" dirty="0">
                <a:latin typeface="Arial Narrow" panose="020B0606020202030204" pitchFamily="34" charset="0"/>
              </a:rPr>
              <a:t>affects run-off, percolation and mass movement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 Narrow" panose="020B0606020202030204" pitchFamily="34" charset="0"/>
              </a:rPr>
              <a:t>it </a:t>
            </a:r>
            <a:r>
              <a:rPr lang="en-US" dirty="0">
                <a:latin typeface="Arial Narrow" panose="020B0606020202030204" pitchFamily="34" charset="0"/>
              </a:rPr>
              <a:t>influences aspect which creates microclimatic conditions</a:t>
            </a:r>
            <a:endParaRPr lang="it-IT" dirty="0">
              <a:latin typeface="Arial Narrow" panose="020B0606020202030204" pitchFamily="34" charset="0"/>
            </a:endParaRPr>
          </a:p>
        </p:txBody>
      </p:sp>
      <p:pic>
        <p:nvPicPr>
          <p:cNvPr id="9" name="Picture 2" descr="D:\Immagini\FOTO SNP\27 6 12 Morena Ghiacciaio Lago Superiore\Snowbed I Rododendro\DSCN23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352" y="1988840"/>
            <a:ext cx="4990912" cy="373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348352" y="5746305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Sagarmatha</a:t>
            </a:r>
            <a:r>
              <a:rPr lang="it-IT" dirty="0" smtClean="0"/>
              <a:t> National Park, ~5100 m </a:t>
            </a:r>
            <a:r>
              <a:rPr lang="it-IT" dirty="0" err="1" smtClean="0"/>
              <a:t>slm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95536" y="256490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Arial Narrow" panose="020B0606020202030204" pitchFamily="34" charset="0"/>
              </a:rPr>
              <a:t>Ridge site</a:t>
            </a:r>
            <a:endParaRPr lang="it-IT" dirty="0">
              <a:latin typeface="Arial Narrow" panose="020B060602020203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782765" y="356372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latin typeface="Arial Narrow" panose="020B0606020202030204" pitchFamily="34" charset="0"/>
              </a:rPr>
              <a:t>Slope</a:t>
            </a:r>
            <a:r>
              <a:rPr lang="it-IT" dirty="0" smtClean="0">
                <a:latin typeface="Arial Narrow" panose="020B0606020202030204" pitchFamily="34" charset="0"/>
              </a:rPr>
              <a:t> site</a:t>
            </a:r>
            <a:endParaRPr lang="it-IT" dirty="0">
              <a:latin typeface="Arial Narrow" panose="020B060602020203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 smtClean="0"/>
              <a:t>: </a:t>
            </a:r>
            <a:r>
              <a:rPr lang="it-IT" dirty="0" err="1" smtClean="0"/>
              <a:t>relief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593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21</a:t>
            </a:fld>
            <a:endParaRPr lang="sl-SI"/>
          </a:p>
        </p:txBody>
      </p:sp>
      <p:pic>
        <p:nvPicPr>
          <p:cNvPr id="7" name="Picture 2" descr="D:\Immagini\FOTO SNP\27 6 12 Morena Ghiacciaio Lago Superiore\Ridge I\DSCN23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868843"/>
            <a:ext cx="3645875" cy="48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Immagini\FOTO SNP\27 6 12 Morena Ghiacciaio Lago Superiore\Snowbed I Rododendro\DSCN237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846872"/>
            <a:ext cx="3662314" cy="489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1907704" y="2228883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Slope</a:t>
            </a:r>
            <a:r>
              <a:rPr lang="it-IT" dirty="0" smtClean="0"/>
              <a:t> site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156176" y="2579631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Ridge site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 smtClean="0"/>
              <a:t>: </a:t>
            </a:r>
            <a:r>
              <a:rPr lang="it-IT" dirty="0" err="1" smtClean="0"/>
              <a:t>relief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78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Links4Soils</a:t>
            </a:r>
            <a:endParaRPr lang="sl-SI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Summer School, Pokljuka, 10. - 14. June 2019</a:t>
            </a:r>
            <a:endParaRPr lang="sl-SI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22</a:t>
            </a:fld>
            <a:endParaRPr lang="sl-SI"/>
          </a:p>
        </p:txBody>
      </p:sp>
      <p:pic>
        <p:nvPicPr>
          <p:cNvPr id="8" name="Picture 2" descr="D:\jodel\Didattica\Didattica\Scuola Dottorato Piacenza\Morgex Testa Lico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555624"/>
            <a:ext cx="5976664" cy="442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6372200" y="1700808"/>
            <a:ext cx="3059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 smtClean="0">
                <a:latin typeface="Arial Narrow" panose="020B0606020202030204" pitchFamily="34" charset="0"/>
              </a:rPr>
              <a:t>Altitudinal</a:t>
            </a:r>
            <a:r>
              <a:rPr lang="it-IT" dirty="0" smtClean="0">
                <a:latin typeface="Arial Narrow" panose="020B0606020202030204" pitchFamily="34" charset="0"/>
              </a:rPr>
              <a:t> </a:t>
            </a:r>
            <a:r>
              <a:rPr lang="it-IT" dirty="0" err="1" smtClean="0">
                <a:latin typeface="Arial Narrow" panose="020B0606020202030204" pitchFamily="34" charset="0"/>
              </a:rPr>
              <a:t>zonation</a:t>
            </a:r>
            <a:endParaRPr lang="it-IT" dirty="0">
              <a:latin typeface="Arial Narrow" panose="020B0606020202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 smtClean="0"/>
              <a:t>: </a:t>
            </a:r>
            <a:r>
              <a:rPr lang="it-IT" dirty="0" err="1" smtClean="0"/>
              <a:t>organisms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660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 smtClean="0"/>
              <a:t>: </a:t>
            </a:r>
            <a:r>
              <a:rPr lang="it-IT" dirty="0" err="1" smtClean="0"/>
              <a:t>organisms</a:t>
            </a:r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0" y="1628800"/>
            <a:ext cx="83534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98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 smtClean="0"/>
              <a:t>: </a:t>
            </a:r>
            <a:r>
              <a:rPr lang="it-IT" dirty="0" err="1" smtClean="0"/>
              <a:t>organisms</a:t>
            </a:r>
            <a:endParaRPr lang="it-IT" dirty="0"/>
          </a:p>
        </p:txBody>
      </p:sp>
      <p:pic>
        <p:nvPicPr>
          <p:cNvPr id="6" name="Picture 2" descr="Risultato immagine per soil organis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5891717" cy="42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06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 smtClean="0"/>
              <a:t>: time</a:t>
            </a:r>
            <a:endParaRPr lang="it-IT" dirty="0"/>
          </a:p>
        </p:txBody>
      </p:sp>
      <p:pic>
        <p:nvPicPr>
          <p:cNvPr id="7" name="Picture 2" descr="DSC005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264696" cy="47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6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26</a:t>
            </a:fld>
            <a:endParaRPr lang="sl-SI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6792"/>
            <a:ext cx="8332734" cy="453650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39552" y="155679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Lys</a:t>
            </a:r>
            <a:r>
              <a:rPr lang="it-IT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glacier</a:t>
            </a:r>
            <a:r>
              <a:rPr lang="it-IT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: 1915</a:t>
            </a:r>
            <a:endParaRPr lang="it-IT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 smtClean="0"/>
              <a:t>: time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340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 smtClean="0"/>
              <a:t>: time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37" y="1628800"/>
            <a:ext cx="8260726" cy="42032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9552" y="155679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Lys</a:t>
            </a:r>
            <a:r>
              <a:rPr lang="it-IT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it-IT" sz="24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glacier</a:t>
            </a:r>
            <a:r>
              <a:rPr lang="it-IT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: 2017</a:t>
            </a:r>
            <a:endParaRPr lang="it-IT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28</a:t>
            </a:fld>
            <a:endParaRPr lang="sl-SI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56792"/>
            <a:ext cx="6912768" cy="449759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 smtClean="0"/>
              <a:t>: time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65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29</a:t>
            </a:fld>
            <a:endParaRPr lang="sl-SI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32748" t="28164" r="18831" b="14472"/>
          <a:stretch/>
        </p:blipFill>
        <p:spPr>
          <a:xfrm>
            <a:off x="1116902" y="1484784"/>
            <a:ext cx="6910195" cy="460482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 smtClean="0"/>
              <a:t>: time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65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Soils</a:t>
            </a:r>
            <a:r>
              <a:rPr lang="it-IT" dirty="0" smtClean="0"/>
              <a:t> and the </a:t>
            </a:r>
            <a:r>
              <a:rPr lang="it-IT" dirty="0" err="1" smtClean="0"/>
              <a:t>environment</a:t>
            </a:r>
            <a:endParaRPr lang="it-IT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/>
          <a:stretch/>
        </p:blipFill>
        <p:spPr bwMode="auto">
          <a:xfrm>
            <a:off x="323528" y="1628800"/>
            <a:ext cx="454434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23528" y="5229200"/>
            <a:ext cx="10166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 smtClean="0"/>
              <a:t>(</a:t>
            </a:r>
            <a:r>
              <a:rPr lang="it-IT" sz="1000" dirty="0" err="1" smtClean="0"/>
              <a:t>Lal</a:t>
            </a:r>
            <a:r>
              <a:rPr lang="it-IT" sz="1000" dirty="0" smtClean="0"/>
              <a:t> et al., 1998)</a:t>
            </a:r>
            <a:endParaRPr lang="it-IT" sz="1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500867" cy="370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9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30</a:t>
            </a:fld>
            <a:endParaRPr lang="sl-SI"/>
          </a:p>
        </p:txBody>
      </p:sp>
      <p:pic>
        <p:nvPicPr>
          <p:cNvPr id="7" name="Picture 2" descr="D:\jodel\Comitato Gaciologico Italiano\2013\5 Luglio 2102\Time 10 anni Ly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6240028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 descr="P11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912" y="1828039"/>
            <a:ext cx="2366499" cy="3348366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156884" y="1643373"/>
            <a:ext cx="3059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latin typeface="Arial Narrow" panose="020B0606020202030204" pitchFamily="34" charset="0"/>
              </a:rPr>
              <a:t>15 </a:t>
            </a:r>
            <a:r>
              <a:rPr lang="it-IT" b="1" dirty="0" err="1" smtClean="0">
                <a:latin typeface="Arial Narrow" panose="020B0606020202030204" pitchFamily="34" charset="0"/>
              </a:rPr>
              <a:t>years</a:t>
            </a:r>
            <a:endParaRPr lang="it-IT" b="1" dirty="0">
              <a:latin typeface="Arial Narrow" panose="020B060602020203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 smtClean="0"/>
              <a:t>: time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873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l-SI" smtClean="0"/>
              <a:t>Links4Soils</a:t>
            </a:r>
            <a:endParaRPr lang="sl-SI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Summer School, Pokljuka, 10. - 14. June 2019</a:t>
            </a:r>
            <a:endParaRPr lang="sl-SI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31</a:t>
            </a:fld>
            <a:endParaRPr lang="sl-SI"/>
          </a:p>
        </p:txBody>
      </p:sp>
      <p:pic>
        <p:nvPicPr>
          <p:cNvPr id="7" name="Immagine 6" descr="P173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24" y="1579957"/>
            <a:ext cx="5926800" cy="4441331"/>
          </a:xfrm>
          <a:prstGeom prst="rect">
            <a:avLst/>
          </a:prstGeom>
        </p:spPr>
      </p:pic>
      <p:pic>
        <p:nvPicPr>
          <p:cNvPr id="8" name="Immagine 7" descr="P173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83" y="2887086"/>
            <a:ext cx="3975133" cy="31333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156884" y="1643373"/>
            <a:ext cx="3059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>
                <a:latin typeface="Arial Narrow" panose="020B0606020202030204" pitchFamily="34" charset="0"/>
              </a:rPr>
              <a:t>135 </a:t>
            </a:r>
            <a:r>
              <a:rPr lang="it-IT" b="1" dirty="0" err="1" smtClean="0">
                <a:latin typeface="Arial Narrow" panose="020B0606020202030204" pitchFamily="34" charset="0"/>
              </a:rPr>
              <a:t>years</a:t>
            </a:r>
            <a:endParaRPr lang="it-IT" b="1" dirty="0">
              <a:latin typeface="Arial Narrow" panose="020B060602020203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180" y="0"/>
            <a:ext cx="8956307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defPPr>
              <a:defRPr lang="it-IT"/>
            </a:defPPr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 smtClean="0"/>
              <a:t>: time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011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Some </a:t>
            </a:r>
            <a:r>
              <a:rPr lang="it-IT" dirty="0" err="1" smtClean="0"/>
              <a:t>soil</a:t>
            </a:r>
            <a:r>
              <a:rPr lang="it-IT" dirty="0" smtClean="0"/>
              <a:t> </a:t>
            </a:r>
            <a:r>
              <a:rPr lang="it-IT" dirty="0" err="1" smtClean="0"/>
              <a:t>facts</a:t>
            </a:r>
            <a:endParaRPr lang="it-I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93906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067944" y="621561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https://esdac.jrc.ec.europa.eu/content/soil-atlas-europe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95767"/>
            <a:ext cx="2157587" cy="484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esdac.jrc.ec.europa.eu/Projects/Soil_Atlas/Data_Images/Soil_atla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628800"/>
            <a:ext cx="1449005" cy="10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4644008" y="2132856"/>
            <a:ext cx="2088232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644008" y="3212976"/>
            <a:ext cx="2088232" cy="5584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644008" y="5534877"/>
            <a:ext cx="2088232" cy="680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145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Soil</a:t>
            </a:r>
            <a:r>
              <a:rPr lang="it-IT" dirty="0" smtClean="0"/>
              <a:t> colors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it-IT" sz="1800" dirty="0"/>
              <a:t>http://munsell.com/wp-content/uploads/2016/08/color-slices.gif</a:t>
            </a: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60" y="2321064"/>
            <a:ext cx="5749632" cy="325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3435433" cy="25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868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Soil</a:t>
            </a:r>
            <a:r>
              <a:rPr lang="it-IT" dirty="0" smtClean="0"/>
              <a:t> </a:t>
            </a:r>
            <a:r>
              <a:rPr lang="it-IT" dirty="0" err="1" smtClean="0"/>
              <a:t>types</a:t>
            </a:r>
            <a:r>
              <a:rPr lang="it-IT" dirty="0" smtClean="0"/>
              <a:t> and </a:t>
            </a:r>
            <a:r>
              <a:rPr lang="it-IT" dirty="0" err="1" smtClean="0"/>
              <a:t>classification</a:t>
            </a:r>
            <a:r>
              <a:rPr lang="it-IT" dirty="0" smtClean="0"/>
              <a:t> </a:t>
            </a:r>
            <a:r>
              <a:rPr lang="it-IT" dirty="0" err="1" smtClean="0"/>
              <a:t>systems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248578" cy="4495800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10" y="1772816"/>
            <a:ext cx="5184576" cy="37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Soil</a:t>
            </a:r>
            <a:r>
              <a:rPr lang="it-IT" dirty="0" smtClean="0"/>
              <a:t> </a:t>
            </a:r>
            <a:r>
              <a:rPr lang="it-IT" dirty="0" err="1" smtClean="0"/>
              <a:t>type</a:t>
            </a:r>
            <a:r>
              <a:rPr lang="it-IT" dirty="0" err="1"/>
              <a:t>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 descr="Risultato immagine per grant wood pittore americ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267" y="1333233"/>
            <a:ext cx="5208513" cy="452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160859" y="1354561"/>
            <a:ext cx="4914803" cy="2707851"/>
            <a:chOff x="160859" y="1354561"/>
            <a:chExt cx="4914803" cy="270785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65" t="33239" r="13264" b="25338"/>
            <a:stretch/>
          </p:blipFill>
          <p:spPr bwMode="auto">
            <a:xfrm>
              <a:off x="160859" y="1354561"/>
              <a:ext cx="4914803" cy="2707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tella a 5 punte 6"/>
            <p:cNvSpPr/>
            <p:nvPr/>
          </p:nvSpPr>
          <p:spPr>
            <a:xfrm>
              <a:off x="2541490" y="1871514"/>
              <a:ext cx="153540" cy="144016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60860" y="3437405"/>
            <a:ext cx="8880920" cy="2467743"/>
            <a:chOff x="160860" y="3437405"/>
            <a:chExt cx="8880920" cy="2467743"/>
          </a:xfrm>
        </p:grpSpPr>
        <p:sp>
          <p:nvSpPr>
            <p:cNvPr id="9" name="Rettangolo 8"/>
            <p:cNvSpPr/>
            <p:nvPr/>
          </p:nvSpPr>
          <p:spPr>
            <a:xfrm>
              <a:off x="160860" y="4981818"/>
              <a:ext cx="367240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dirty="0" smtClean="0"/>
                <a:t>Here for more </a:t>
              </a:r>
              <a:r>
                <a:rPr lang="it-IT" dirty="0" err="1" smtClean="0"/>
                <a:t>soil</a:t>
              </a:r>
              <a:r>
                <a:rPr lang="it-IT" dirty="0" smtClean="0"/>
                <a:t> </a:t>
              </a:r>
              <a:r>
                <a:rPr lang="it-IT" dirty="0" err="1" smtClean="0"/>
                <a:t>types</a:t>
              </a:r>
              <a:r>
                <a:rPr lang="it-IT" dirty="0" smtClean="0"/>
                <a:t>!</a:t>
              </a:r>
            </a:p>
            <a:p>
              <a:r>
                <a:rPr lang="it-IT" dirty="0" smtClean="0"/>
                <a:t>https</a:t>
              </a:r>
              <a:r>
                <a:rPr lang="it-IT" dirty="0"/>
                <a:t>://www.nrcs.usda.gov/Internet/FSE_MEDIA/nrcs142p2_050473.jpg</a:t>
              </a:r>
            </a:p>
          </p:txBody>
        </p:sp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96"/>
            <a:stretch/>
          </p:blipFill>
          <p:spPr>
            <a:xfrm>
              <a:off x="7649170" y="3437405"/>
              <a:ext cx="1392610" cy="2419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552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Soils</a:t>
            </a:r>
            <a:r>
              <a:rPr lang="it-IT" dirty="0" smtClean="0"/>
              <a:t> and </a:t>
            </a:r>
            <a:r>
              <a:rPr lang="it-IT" dirty="0" err="1" smtClean="0"/>
              <a:t>complexity</a:t>
            </a:r>
            <a:endParaRPr lang="it-IT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5931301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971600" y="6381328"/>
            <a:ext cx="282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Ph</a:t>
            </a:r>
            <a:r>
              <a:rPr lang="it-IT" dirty="0" smtClean="0"/>
              <a:t> </a:t>
            </a:r>
            <a:r>
              <a:rPr lang="it-IT" dirty="0" err="1" smtClean="0"/>
              <a:t>Soil</a:t>
            </a:r>
            <a:r>
              <a:rPr lang="it-IT" dirty="0" smtClean="0"/>
              <a:t> Atlas of Europe - JRC</a:t>
            </a:r>
            <a:endParaRPr lang="it-IT" dirty="0"/>
          </a:p>
        </p:txBody>
      </p:sp>
      <p:sp>
        <p:nvSpPr>
          <p:cNvPr id="6" name="AutoShape 2" descr="Risultati immagini per usda soil survey manu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620" y="1700808"/>
            <a:ext cx="1475626" cy="231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91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Soils</a:t>
            </a:r>
            <a:r>
              <a:rPr lang="it-IT" dirty="0" smtClean="0"/>
              <a:t> and </a:t>
            </a:r>
            <a:r>
              <a:rPr lang="it-IT" dirty="0" err="1" smtClean="0"/>
              <a:t>biodiversity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60563" y="1600200"/>
            <a:ext cx="4460875" cy="4873625"/>
          </a:xfrm>
          <a:prstGeom prst="rect">
            <a:avLst/>
          </a:prstGeom>
          <a:noFill/>
        </p:spPr>
      </p:pic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395288" y="6308725"/>
            <a:ext cx="7129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http://eusoils.jrc.ec.europa.eu/library/maps/biodiversity_atlas/</a:t>
            </a:r>
          </a:p>
        </p:txBody>
      </p:sp>
    </p:spTree>
    <p:extLst>
      <p:ext uri="{BB962C8B-B14F-4D97-AF65-F5344CB8AC3E}">
        <p14:creationId xmlns:p14="http://schemas.microsoft.com/office/powerpoint/2010/main" val="143308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Soils</a:t>
            </a:r>
            <a:r>
              <a:rPr lang="it-IT" dirty="0" smtClean="0"/>
              <a:t> and </a:t>
            </a:r>
            <a:r>
              <a:rPr lang="it-IT" dirty="0" err="1" smtClean="0"/>
              <a:t>landscapes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29" y="3320978"/>
            <a:ext cx="2160000" cy="288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/>
          <a:stretch/>
        </p:blipFill>
        <p:spPr>
          <a:xfrm>
            <a:off x="899829" y="2023869"/>
            <a:ext cx="2246114" cy="112346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109" y="3320977"/>
            <a:ext cx="2160000" cy="288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7" t="56198" r="18420"/>
          <a:stretch/>
        </p:blipFill>
        <p:spPr>
          <a:xfrm>
            <a:off x="3430612" y="2023869"/>
            <a:ext cx="2149497" cy="112346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89" y="3320978"/>
            <a:ext cx="2160000" cy="2880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9" r="36022" b="67569"/>
          <a:stretch/>
        </p:blipFill>
        <p:spPr>
          <a:xfrm rot="16200000">
            <a:off x="6429774" y="1470351"/>
            <a:ext cx="1117099" cy="2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3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/>
          <p:cNvSpPr>
            <a:spLocks noChangeArrowheads="1"/>
          </p:cNvSpPr>
          <p:nvPr/>
        </p:nvSpPr>
        <p:spPr bwMode="auto">
          <a:xfrm>
            <a:off x="1043608" y="1556792"/>
            <a:ext cx="684076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2000" dirty="0">
                <a:latin typeface="Arial" panose="020B0604020202020204" pitchFamily="34" charset="0"/>
              </a:rPr>
              <a:t>Soils and landscapes evolve in </a:t>
            </a:r>
            <a:r>
              <a:rPr lang="en-US" altLang="it-IT" sz="2000" b="1" dirty="0">
                <a:latin typeface="Arial" panose="020B0604020202020204" pitchFamily="34" charset="0"/>
              </a:rPr>
              <a:t>tandem.</a:t>
            </a:r>
            <a:r>
              <a:rPr lang="en-US" altLang="it-IT" sz="2000" dirty="0">
                <a:latin typeface="Arial" panose="020B0604020202020204" pitchFamily="34" charset="0"/>
              </a:rPr>
              <a:t> Landscape position is a strong determinant of vertical soil development, which has often been formalized in the catena concept*.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it-IT" sz="2000" dirty="0">
                <a:latin typeface="Arial" panose="020B0604020202020204" pitchFamily="34" charset="0"/>
              </a:rPr>
              <a:t>At the same time, soil properties are strong determinants of geomorphic processes such as overland erosion, landslides and creep, </a:t>
            </a:r>
            <a:r>
              <a:rPr lang="en-US" altLang="it-IT" sz="2000" dirty="0">
                <a:solidFill>
                  <a:srgbClr val="FF0000"/>
                </a:solidFill>
                <a:latin typeface="Arial" panose="020B0604020202020204" pitchFamily="34" charset="0"/>
              </a:rPr>
              <a:t>which significantly affect the landscape</a:t>
            </a:r>
            <a:r>
              <a:rPr lang="en-US" altLang="it-IT" sz="2000" dirty="0">
                <a:latin typeface="Arial" panose="020B0604020202020204" pitchFamily="34" charset="0"/>
              </a:rPr>
              <a:t> (</a:t>
            </a:r>
            <a:r>
              <a:rPr lang="en-US" altLang="it-IT" sz="2000" dirty="0" err="1">
                <a:latin typeface="Arial" panose="020B0604020202020204" pitchFamily="34" charset="0"/>
              </a:rPr>
              <a:t>Temme</a:t>
            </a:r>
            <a:r>
              <a:rPr lang="en-US" altLang="it-IT" sz="2000" dirty="0">
                <a:latin typeface="Arial" panose="020B0604020202020204" pitchFamily="34" charset="0"/>
              </a:rPr>
              <a:t>, 2015).</a:t>
            </a:r>
            <a:endParaRPr lang="it-IT" altLang="it-IT" sz="2000" dirty="0">
              <a:latin typeface="Arial" panose="020B0604020202020204" pitchFamily="34" charset="0"/>
            </a:endParaRPr>
          </a:p>
        </p:txBody>
      </p:sp>
      <p:pic>
        <p:nvPicPr>
          <p:cNvPr id="5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19" y="3861048"/>
            <a:ext cx="2232025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1"/>
          <p:cNvSpPr>
            <a:spLocks noChangeArrowheads="1"/>
          </p:cNvSpPr>
          <p:nvPr/>
        </p:nvSpPr>
        <p:spPr bwMode="auto">
          <a:xfrm>
            <a:off x="-28575" y="6443663"/>
            <a:ext cx="9172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dirty="0">
                <a:solidFill>
                  <a:srgbClr val="545454"/>
                </a:solidFill>
                <a:latin typeface="Arial" panose="020B0604020202020204" pitchFamily="34" charset="0"/>
              </a:rPr>
              <a:t>*A "</a:t>
            </a:r>
            <a:r>
              <a:rPr lang="en-US" altLang="it-IT" sz="1800" b="1" dirty="0">
                <a:solidFill>
                  <a:srgbClr val="6A6A6A"/>
                </a:solidFill>
                <a:latin typeface="Arial" panose="020B0604020202020204" pitchFamily="34" charset="0"/>
              </a:rPr>
              <a:t>Catena</a:t>
            </a:r>
            <a:r>
              <a:rPr lang="en-US" altLang="it-IT" sz="1800" dirty="0">
                <a:solidFill>
                  <a:srgbClr val="545454"/>
                </a:solidFill>
                <a:latin typeface="Arial" panose="020B0604020202020204" pitchFamily="34" charset="0"/>
              </a:rPr>
              <a:t>" in </a:t>
            </a:r>
            <a:r>
              <a:rPr lang="en-US" altLang="it-IT" sz="1800" b="1" dirty="0">
                <a:solidFill>
                  <a:srgbClr val="6A6A6A"/>
                </a:solidFill>
                <a:latin typeface="Arial" panose="020B0604020202020204" pitchFamily="34" charset="0"/>
              </a:rPr>
              <a:t>soil</a:t>
            </a:r>
            <a:r>
              <a:rPr lang="en-US" altLang="it-IT" sz="1800" dirty="0">
                <a:solidFill>
                  <a:srgbClr val="545454"/>
                </a:solidFill>
                <a:latin typeface="Arial" panose="020B0604020202020204" pitchFamily="34" charset="0"/>
              </a:rPr>
              <a:t> science is a sequence of types of </a:t>
            </a:r>
            <a:r>
              <a:rPr lang="en-US" altLang="it-IT" sz="1800" b="1" dirty="0">
                <a:solidFill>
                  <a:srgbClr val="6A6A6A"/>
                </a:solidFill>
                <a:latin typeface="Arial" panose="020B0604020202020204" pitchFamily="34" charset="0"/>
              </a:rPr>
              <a:t>soil</a:t>
            </a:r>
            <a:r>
              <a:rPr lang="en-US" altLang="it-IT" sz="1800" dirty="0">
                <a:solidFill>
                  <a:srgbClr val="545454"/>
                </a:solidFill>
                <a:latin typeface="Arial" panose="020B0604020202020204" pitchFamily="34" charset="0"/>
              </a:rPr>
              <a:t> down a hill slope</a:t>
            </a:r>
            <a:endParaRPr lang="it-IT" altLang="it-IT" sz="1800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it-IT" dirty="0" err="1" smtClean="0"/>
              <a:t>Soils</a:t>
            </a:r>
            <a:r>
              <a:rPr lang="it-IT" dirty="0" smtClean="0"/>
              <a:t> and </a:t>
            </a:r>
            <a:r>
              <a:rPr lang="it-IT" dirty="0" err="1" smtClean="0"/>
              <a:t>landscapes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983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Soil</a:t>
            </a:r>
            <a:r>
              <a:rPr lang="it-IT" dirty="0" smtClean="0"/>
              <a:t> science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4" descr="https://upload.wikimedia.org/wikipedia/commons/thumb/5/50/%D0%94%D0%BE%D0%BA%D1%83%D1%87%D0%B0%D0%B5%D0%B2%2C_%D0%92%D0%B0%D1%81%D0%B8%D0%BB%D0%B8%D0%B9_%D0%92%D0%B0%D1%81%D0%B8%D0%BB%D1%8C%D0%B5%D0%B2%D0%B8%D1%87.jpg/220px-%D0%94%D0%BE%D0%BA%D1%83%D1%87%D0%B0%D0%B5%D0%B2%2C_%D0%92%D0%B0%D1%81%D0%B8%D0%BB%D0%B8%D0%B9_%D0%92%D0%B0%D1%81%D0%B8%D0%BB%D1%8C%D0%B5%D0%B2%D0%B8%D1%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76694"/>
            <a:ext cx="2095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92608"/>
            <a:ext cx="3024187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upload.wikimedia.org/wikipedia/commons/thumb/7/77/DokuchaevSoilFactors.jpeg/220px-DokuchaevSoilFactors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6694"/>
            <a:ext cx="3960440" cy="336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88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ncrypted-tbn3.gstatic.com/images?q=tbn:ANd9GcTto_pTxhOZEQq7knB3JBH9YdW1ZrSA9mmHnARh_eQL7_Jdvk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6502176" cy="408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it-IT" dirty="0" err="1" smtClean="0"/>
              <a:t>Soils</a:t>
            </a:r>
            <a:r>
              <a:rPr lang="it-IT" dirty="0" smtClean="0"/>
              <a:t> and </a:t>
            </a:r>
            <a:r>
              <a:rPr lang="it-IT" dirty="0" err="1" smtClean="0"/>
              <a:t>landscapes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205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Soil</a:t>
            </a:r>
            <a:r>
              <a:rPr lang="it-IT" dirty="0" smtClean="0"/>
              <a:t> </a:t>
            </a:r>
            <a:r>
              <a:rPr lang="it-IT" dirty="0" err="1" smtClean="0"/>
              <a:t>functions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0916" y="1600200"/>
            <a:ext cx="635711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99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Functions</a:t>
            </a:r>
            <a:r>
              <a:rPr lang="it-IT" dirty="0" smtClean="0"/>
              <a:t> or </a:t>
            </a:r>
            <a:r>
              <a:rPr lang="it-IT" dirty="0" err="1" smtClean="0"/>
              <a:t>services</a:t>
            </a:r>
            <a:r>
              <a:rPr lang="it-IT" dirty="0" smtClean="0"/>
              <a:t>?</a:t>
            </a:r>
            <a:endParaRPr lang="it-IT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51625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982242" cy="135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16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Watch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dirty="0" err="1" smtClean="0"/>
              <a:t>Let’s</a:t>
            </a:r>
            <a:r>
              <a:rPr lang="it-IT" dirty="0" smtClean="0"/>
              <a:t> talk </a:t>
            </a:r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dirty="0" err="1" smtClean="0"/>
              <a:t>soils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18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Soil</a:t>
            </a:r>
            <a:r>
              <a:rPr lang="it-IT" dirty="0" smtClean="0"/>
              <a:t> </a:t>
            </a:r>
            <a:r>
              <a:rPr lang="it-IT" dirty="0" err="1" smtClean="0"/>
              <a:t>threats</a:t>
            </a:r>
            <a:endParaRPr lang="it-IT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5806" y="1600200"/>
            <a:ext cx="634733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65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Group </a:t>
            </a:r>
            <a:r>
              <a:rPr lang="it-IT" dirty="0" err="1" smtClean="0"/>
              <a:t>activity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 smtClean="0"/>
              <a:t>Form the </a:t>
            </a:r>
            <a:r>
              <a:rPr lang="it-IT" b="1" i="1" dirty="0" err="1" smtClean="0"/>
              <a:t>same</a:t>
            </a:r>
            <a:r>
              <a:rPr lang="it-IT" b="1" i="1" dirty="0" smtClean="0"/>
              <a:t> </a:t>
            </a:r>
            <a:r>
              <a:rPr lang="it-IT" b="1" i="1" dirty="0" err="1" smtClean="0"/>
              <a:t>groups</a:t>
            </a:r>
            <a:r>
              <a:rPr lang="it-IT" b="1" i="1" dirty="0" smtClean="0"/>
              <a:t> </a:t>
            </a:r>
            <a:r>
              <a:rPr lang="it-IT" dirty="0" smtClean="0"/>
              <a:t>of the </a:t>
            </a:r>
            <a:r>
              <a:rPr lang="it-IT" dirty="0" err="1" smtClean="0"/>
              <a:t>activity</a:t>
            </a:r>
            <a:r>
              <a:rPr lang="it-IT" dirty="0" smtClean="0"/>
              <a:t> on «</a:t>
            </a:r>
            <a:r>
              <a:rPr lang="en-US" dirty="0" smtClean="0"/>
              <a:t>Disaster </a:t>
            </a:r>
            <a:r>
              <a:rPr lang="en-US" dirty="0"/>
              <a:t>risk management in mountain </a:t>
            </a:r>
            <a:r>
              <a:rPr lang="en-US" dirty="0" smtClean="0"/>
              <a:t>regions” (Friday)</a:t>
            </a:r>
          </a:p>
          <a:p>
            <a:r>
              <a:rPr lang="en-US" dirty="0" smtClean="0"/>
              <a:t>Have a look at the 2 following slides on soil functions and threats</a:t>
            </a:r>
          </a:p>
          <a:p>
            <a:r>
              <a:rPr lang="en-US" dirty="0" smtClean="0"/>
              <a:t>Now you will have 15 min to:</a:t>
            </a:r>
          </a:p>
          <a:p>
            <a:pPr marL="0" indent="0">
              <a:buNone/>
            </a:pPr>
            <a:r>
              <a:rPr lang="en-US" dirty="0" smtClean="0"/>
              <a:t>1) Individuate, for your geographical area, the </a:t>
            </a:r>
            <a:r>
              <a:rPr lang="en-US" b="1" i="1" dirty="0" smtClean="0"/>
              <a:t>3 more relevant soil functions</a:t>
            </a:r>
            <a:r>
              <a:rPr lang="en-US" dirty="0" smtClean="0"/>
              <a:t> (1 is the most important)</a:t>
            </a:r>
          </a:p>
          <a:p>
            <a:pPr marL="0" indent="0">
              <a:buNone/>
            </a:pPr>
            <a:r>
              <a:rPr lang="en-US" dirty="0" smtClean="0"/>
              <a:t>2)Individuate</a:t>
            </a:r>
            <a:r>
              <a:rPr lang="en-US" dirty="0"/>
              <a:t>, for your geographical area, the </a:t>
            </a:r>
            <a:r>
              <a:rPr lang="en-US" b="1" i="1" dirty="0"/>
              <a:t>3 more relevant soil </a:t>
            </a:r>
            <a:r>
              <a:rPr lang="en-US" b="1" i="1" dirty="0" smtClean="0"/>
              <a:t>threats</a:t>
            </a:r>
            <a:r>
              <a:rPr lang="en-US" dirty="0" smtClean="0"/>
              <a:t>, i.e. types of </a:t>
            </a:r>
            <a:r>
              <a:rPr lang="en-US" smtClean="0"/>
              <a:t>soil degradation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3)Discuss</a:t>
            </a:r>
          </a:p>
          <a:p>
            <a:r>
              <a:rPr lang="en-US" dirty="0" smtClean="0"/>
              <a:t>Finally: give a </a:t>
            </a:r>
            <a:r>
              <a:rPr lang="en-US" b="1" i="1" dirty="0" smtClean="0"/>
              <a:t>short presentation the outcomes (3 min)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386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0916" y="1600200"/>
            <a:ext cx="635711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5806" y="1600200"/>
            <a:ext cx="634733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4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Soil</a:t>
            </a:r>
            <a:r>
              <a:rPr lang="it-IT" dirty="0" smtClean="0"/>
              <a:t> </a:t>
            </a:r>
            <a:r>
              <a:rPr lang="it-IT" dirty="0" err="1" smtClean="0"/>
              <a:t>erosion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89" y="1600200"/>
            <a:ext cx="668197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9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Erosion</a:t>
            </a:r>
            <a:r>
              <a:rPr lang="it-IT" dirty="0" smtClean="0"/>
              <a:t> </a:t>
            </a:r>
            <a:r>
              <a:rPr lang="it-IT" dirty="0" err="1" smtClean="0"/>
              <a:t>mitigation</a:t>
            </a:r>
            <a:r>
              <a:rPr lang="it-IT" dirty="0" smtClean="0"/>
              <a:t> in mountain </a:t>
            </a:r>
            <a:r>
              <a:rPr lang="it-IT" dirty="0" err="1" smtClean="0"/>
              <a:t>agriculture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" y="1844824"/>
            <a:ext cx="87344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71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«</a:t>
            </a:r>
            <a:r>
              <a:rPr lang="it-IT" dirty="0" err="1" smtClean="0"/>
              <a:t>clorpt</a:t>
            </a:r>
            <a:r>
              <a:rPr lang="it-IT" dirty="0" smtClean="0"/>
              <a:t>» model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153400" cy="44958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Picture 2" descr="Risultato immagine per hans je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12" y="2288293"/>
            <a:ext cx="14287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e 4"/>
          <p:cNvSpPr/>
          <p:nvPr/>
        </p:nvSpPr>
        <p:spPr>
          <a:xfrm>
            <a:off x="284900" y="2360301"/>
            <a:ext cx="936104" cy="936104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/>
              <a:t>CL</a:t>
            </a:r>
            <a:endParaRPr lang="it-IT" sz="3200" dirty="0"/>
          </a:p>
        </p:txBody>
      </p:sp>
      <p:sp>
        <p:nvSpPr>
          <p:cNvPr id="6" name="Ovale 5"/>
          <p:cNvSpPr/>
          <p:nvPr/>
        </p:nvSpPr>
        <p:spPr>
          <a:xfrm>
            <a:off x="1373404" y="2360301"/>
            <a:ext cx="936104" cy="93610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O</a:t>
            </a:r>
          </a:p>
        </p:txBody>
      </p:sp>
      <p:sp>
        <p:nvSpPr>
          <p:cNvPr id="7" name="Ovale 6"/>
          <p:cNvSpPr/>
          <p:nvPr/>
        </p:nvSpPr>
        <p:spPr>
          <a:xfrm>
            <a:off x="2482680" y="2360301"/>
            <a:ext cx="936104" cy="93610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/>
              <a:t>R</a:t>
            </a:r>
            <a:endParaRPr lang="it-IT" sz="3200" dirty="0"/>
          </a:p>
        </p:txBody>
      </p:sp>
      <p:sp>
        <p:nvSpPr>
          <p:cNvPr id="8" name="Ovale 7"/>
          <p:cNvSpPr/>
          <p:nvPr/>
        </p:nvSpPr>
        <p:spPr>
          <a:xfrm>
            <a:off x="3634808" y="2360301"/>
            <a:ext cx="936104" cy="93610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/>
              <a:t>P</a:t>
            </a:r>
            <a:endParaRPr lang="it-IT" sz="3200" dirty="0"/>
          </a:p>
        </p:txBody>
      </p:sp>
      <p:sp>
        <p:nvSpPr>
          <p:cNvPr id="9" name="Ovale 8"/>
          <p:cNvSpPr/>
          <p:nvPr/>
        </p:nvSpPr>
        <p:spPr>
          <a:xfrm>
            <a:off x="4930952" y="2360301"/>
            <a:ext cx="936104" cy="93610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T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504705" y="3944477"/>
            <a:ext cx="3127582" cy="32642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510572" y="4270898"/>
            <a:ext cx="3127582" cy="46805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1515338" y="4702946"/>
            <a:ext cx="3127582" cy="621711"/>
          </a:xfrm>
          <a:prstGeom prst="rect">
            <a:avLst/>
          </a:prstGeom>
          <a:solidFill>
            <a:srgbClr val="BA9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510572" y="5039537"/>
            <a:ext cx="3127582" cy="62171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355502" y="4231118"/>
            <a:ext cx="1566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 smtClean="0"/>
              <a:t>SOIL</a:t>
            </a:r>
            <a:endParaRPr lang="it-IT" sz="6000" dirty="0"/>
          </a:p>
        </p:txBody>
      </p:sp>
      <p:sp>
        <p:nvSpPr>
          <p:cNvPr id="15" name="Parentesi graffa chiusa 14"/>
          <p:cNvSpPr/>
          <p:nvPr/>
        </p:nvSpPr>
        <p:spPr>
          <a:xfrm rot="5400000">
            <a:off x="2672035" y="974788"/>
            <a:ext cx="738082" cy="5400599"/>
          </a:xfrm>
          <a:prstGeom prst="rightBrac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6516216" y="4351608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Hans Jenny (1900-1992)</a:t>
            </a:r>
          </a:p>
          <a:p>
            <a:r>
              <a:rPr lang="it-IT" sz="1200" dirty="0" err="1" smtClean="0"/>
              <a:t>Born</a:t>
            </a:r>
            <a:r>
              <a:rPr lang="it-IT" sz="1200" dirty="0" smtClean="0"/>
              <a:t> in </a:t>
            </a:r>
            <a:r>
              <a:rPr lang="it-IT" sz="1200" dirty="0" err="1" smtClean="0"/>
              <a:t>Switzerland</a:t>
            </a:r>
            <a:r>
              <a:rPr lang="it-IT" sz="1200" dirty="0" smtClean="0"/>
              <a:t>, professor </a:t>
            </a:r>
          </a:p>
          <a:p>
            <a:r>
              <a:rPr lang="it-IT" sz="1200" dirty="0" err="1" smtClean="0"/>
              <a:t>at</a:t>
            </a:r>
            <a:r>
              <a:rPr lang="it-IT" sz="1200" dirty="0" smtClean="0"/>
              <a:t> Berkeley (CA-USA)</a:t>
            </a:r>
          </a:p>
          <a:p>
            <a:endParaRPr lang="it-IT" sz="12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18" y="1672929"/>
            <a:ext cx="3097141" cy="33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15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Erosion</a:t>
            </a:r>
            <a:r>
              <a:rPr lang="it-IT" dirty="0" smtClean="0"/>
              <a:t> </a:t>
            </a:r>
            <a:r>
              <a:rPr lang="it-IT" dirty="0" err="1" smtClean="0"/>
              <a:t>modelling</a:t>
            </a:r>
            <a:endParaRPr lang="it-IT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2464" y="1955128"/>
            <a:ext cx="5054022" cy="378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1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Grazing and </a:t>
            </a:r>
            <a:r>
              <a:rPr lang="it-IT" dirty="0" err="1" smtClean="0"/>
              <a:t>land</a:t>
            </a:r>
            <a:r>
              <a:rPr lang="it-IT" dirty="0" smtClean="0"/>
              <a:t> </a:t>
            </a:r>
            <a:r>
              <a:rPr lang="it-IT" dirty="0" err="1" smtClean="0"/>
              <a:t>degradation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03958"/>
            <a:ext cx="7305625" cy="489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19" y="4643133"/>
            <a:ext cx="1424339" cy="200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9" y="1556792"/>
            <a:ext cx="715327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26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Immagini\Val Ferret marzo 2007\DSC_0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74" y="1945783"/>
            <a:ext cx="4788026" cy="43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98105" y="14604"/>
            <a:ext cx="7596336" cy="144655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erosion</a:t>
            </a:r>
            <a:r>
              <a:rPr lang="it-IT" dirty="0"/>
              <a:t> by </a:t>
            </a:r>
            <a:r>
              <a:rPr lang="it-IT" dirty="0" err="1"/>
              <a:t>snow</a:t>
            </a:r>
            <a:r>
              <a:rPr lang="it-IT" dirty="0"/>
              <a:t> </a:t>
            </a:r>
            <a:r>
              <a:rPr lang="it-IT" dirty="0" err="1"/>
              <a:t>avalanches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107504" y="2276872"/>
            <a:ext cx="382282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it-IT" sz="2400" dirty="0" err="1" smtClean="0"/>
              <a:t>Avalanche</a:t>
            </a:r>
            <a:r>
              <a:rPr lang="it-IT" sz="2400" dirty="0" smtClean="0"/>
              <a:t> </a:t>
            </a:r>
            <a:r>
              <a:rPr lang="it-IT" sz="2400" dirty="0" err="1" smtClean="0"/>
              <a:t>tracks</a:t>
            </a:r>
            <a:r>
              <a:rPr lang="it-IT" sz="2400" dirty="0" smtClean="0"/>
              <a:t> </a:t>
            </a:r>
            <a:r>
              <a:rPr lang="it-IT" sz="2400" dirty="0" err="1" smtClean="0"/>
              <a:t>contribute</a:t>
            </a:r>
            <a:r>
              <a:rPr lang="it-IT" sz="2400" dirty="0" smtClean="0"/>
              <a:t> </a:t>
            </a:r>
            <a:r>
              <a:rPr lang="it-IT" sz="2400" dirty="0" err="1" smtClean="0"/>
              <a:t>largely</a:t>
            </a:r>
            <a:r>
              <a:rPr lang="it-IT" sz="2400" dirty="0" smtClean="0"/>
              <a:t> to the </a:t>
            </a:r>
            <a:r>
              <a:rPr lang="it-IT" sz="2400" dirty="0" err="1" smtClean="0"/>
              <a:t>landscape</a:t>
            </a:r>
            <a:r>
              <a:rPr lang="it-IT" sz="2400" dirty="0" smtClean="0"/>
              <a:t> </a:t>
            </a:r>
            <a:r>
              <a:rPr lang="it-IT" sz="2400" dirty="0" err="1" smtClean="0"/>
              <a:t>complexity</a:t>
            </a:r>
            <a:r>
              <a:rPr lang="it-IT" sz="2400" dirty="0" smtClean="0"/>
              <a:t> of the </a:t>
            </a:r>
            <a:r>
              <a:rPr lang="it-IT" sz="2400" dirty="0" err="1" smtClean="0"/>
              <a:t>European</a:t>
            </a:r>
            <a:r>
              <a:rPr lang="it-IT" sz="2400" dirty="0" smtClean="0"/>
              <a:t> </a:t>
            </a:r>
            <a:r>
              <a:rPr lang="it-IT" sz="2400" dirty="0" err="1" smtClean="0"/>
              <a:t>Alps</a:t>
            </a:r>
            <a:endParaRPr lang="it-IT" sz="2400" dirty="0" smtClean="0"/>
          </a:p>
          <a:p>
            <a:pPr marL="342900" indent="-342900">
              <a:buFont typeface="Wingdings" pitchFamily="2" charset="2"/>
              <a:buChar char="§"/>
            </a:pPr>
            <a:endParaRPr lang="it-IT" sz="2400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it-IT" sz="2400" dirty="0" err="1" smtClean="0"/>
              <a:t>They</a:t>
            </a:r>
            <a:r>
              <a:rPr lang="it-IT" sz="2400" dirty="0" smtClean="0"/>
              <a:t> are </a:t>
            </a:r>
            <a:r>
              <a:rPr lang="it-IT" sz="2400" dirty="0" err="1" smtClean="0"/>
              <a:t>preferred</a:t>
            </a:r>
            <a:r>
              <a:rPr lang="it-IT" sz="2400" dirty="0" smtClean="0"/>
              <a:t> </a:t>
            </a:r>
            <a:r>
              <a:rPr lang="it-IT" sz="2400" dirty="0" err="1" smtClean="0"/>
              <a:t>habitats</a:t>
            </a:r>
            <a:r>
              <a:rPr lang="it-IT" sz="2400" dirty="0" smtClean="0"/>
              <a:t> for </a:t>
            </a:r>
            <a:r>
              <a:rPr lang="it-IT" sz="2400" dirty="0" err="1" smtClean="0"/>
              <a:t>animal</a:t>
            </a:r>
            <a:r>
              <a:rPr lang="it-IT" sz="2400" dirty="0" smtClean="0"/>
              <a:t> </a:t>
            </a:r>
            <a:r>
              <a:rPr lang="it-IT" sz="2400" dirty="0" err="1" smtClean="0"/>
              <a:t>species</a:t>
            </a:r>
            <a:r>
              <a:rPr lang="it-IT" sz="2400" dirty="0" smtClean="0"/>
              <a:t> and </a:t>
            </a:r>
            <a:r>
              <a:rPr lang="it-IT" sz="2400" dirty="0" err="1" smtClean="0"/>
              <a:t>have</a:t>
            </a:r>
            <a:r>
              <a:rPr lang="it-IT" sz="2400" dirty="0" smtClean="0"/>
              <a:t> a </a:t>
            </a:r>
            <a:r>
              <a:rPr lang="it-IT" sz="2400" dirty="0" err="1" smtClean="0"/>
              <a:t>characteristic</a:t>
            </a:r>
            <a:r>
              <a:rPr lang="it-IT" sz="2400" dirty="0" smtClean="0"/>
              <a:t> </a:t>
            </a:r>
            <a:r>
              <a:rPr lang="it-IT" sz="2400" dirty="0" err="1" smtClean="0"/>
              <a:t>vegetation</a:t>
            </a:r>
            <a:r>
              <a:rPr lang="it-IT" sz="2400" dirty="0" smtClean="0"/>
              <a:t> (</a:t>
            </a:r>
            <a:r>
              <a:rPr lang="it-IT" sz="2400" dirty="0" err="1" smtClean="0"/>
              <a:t>Rixen</a:t>
            </a:r>
            <a:r>
              <a:rPr lang="it-IT" sz="2400" dirty="0" smtClean="0"/>
              <a:t> et al., 2007)</a:t>
            </a:r>
          </a:p>
          <a:p>
            <a:pPr marL="342900" indent="-342900">
              <a:buFont typeface="Wingdings" pitchFamily="2" charset="2"/>
              <a:buChar char="§"/>
            </a:pPr>
            <a:endParaRPr lang="it-IT" sz="2400" dirty="0" smtClean="0"/>
          </a:p>
          <a:p>
            <a:endParaRPr lang="it-IT" sz="2400" dirty="0"/>
          </a:p>
          <a:p>
            <a:pPr marL="342900" indent="-342900">
              <a:buFont typeface="Wingdings" pitchFamily="2" charset="2"/>
              <a:buChar char="§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6041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98105" y="14604"/>
            <a:ext cx="7596336" cy="144655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erosion</a:t>
            </a:r>
            <a:r>
              <a:rPr lang="it-IT" dirty="0"/>
              <a:t> by </a:t>
            </a:r>
            <a:r>
              <a:rPr lang="it-IT" dirty="0" err="1"/>
              <a:t>snow</a:t>
            </a:r>
            <a:r>
              <a:rPr lang="it-IT" dirty="0"/>
              <a:t> </a:t>
            </a:r>
            <a:r>
              <a:rPr lang="it-IT" dirty="0" err="1"/>
              <a:t>avalanches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251520" y="1030084"/>
            <a:ext cx="46085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b="1" dirty="0" smtClean="0"/>
          </a:p>
          <a:p>
            <a:pPr marL="342900" indent="-342900">
              <a:buFont typeface="Wingdings" pitchFamily="2" charset="2"/>
              <a:buChar char="§"/>
            </a:pPr>
            <a:endParaRPr lang="en-GB" sz="24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GB" sz="2400" dirty="0" smtClean="0"/>
              <a:t>When avalanches involve the whole depth of snow or run onto snow-free areas they may incorporate large amounts of soil, organic and rock debris</a:t>
            </a:r>
          </a:p>
          <a:p>
            <a:pPr marL="342900" indent="-342900">
              <a:buFont typeface="Wingdings" pitchFamily="2" charset="2"/>
              <a:buChar char="§"/>
            </a:pPr>
            <a:endParaRPr lang="en-GB" sz="2400" dirty="0"/>
          </a:p>
        </p:txBody>
      </p:sp>
      <p:pic>
        <p:nvPicPr>
          <p:cNvPr id="6" name="Picture 2" descr="D:\Immagini\Val Ferret marzo 2007\DSC_0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599916"/>
            <a:ext cx="3456384" cy="521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jodel\Lavori\presentazioni\Basilea\Foto Eli\20090519_MSX_Deposito_Marghe-Alessandro\DSCN3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4" y="4077072"/>
            <a:ext cx="3566372" cy="267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62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98105" y="14604"/>
            <a:ext cx="7596336" cy="144655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erosion</a:t>
            </a:r>
            <a:r>
              <a:rPr lang="it-IT" dirty="0"/>
              <a:t> by </a:t>
            </a:r>
            <a:r>
              <a:rPr lang="it-IT" dirty="0" err="1"/>
              <a:t>snow</a:t>
            </a:r>
            <a:r>
              <a:rPr lang="it-IT" dirty="0"/>
              <a:t> </a:t>
            </a:r>
            <a:r>
              <a:rPr lang="it-IT" dirty="0" err="1"/>
              <a:t>avalanches</a:t>
            </a:r>
            <a:endParaRPr lang="it-IT" dirty="0"/>
          </a:p>
        </p:txBody>
      </p:sp>
      <p:pic>
        <p:nvPicPr>
          <p:cNvPr id="8" name="Picture 7" descr="16-006_20070304_DSA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285468" cy="43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716016" y="3717032"/>
            <a:ext cx="3714135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endParaRPr lang="en-GB" dirty="0"/>
          </a:p>
          <a:p>
            <a:pPr marL="342900" indent="-342900">
              <a:buFont typeface="Wingdings" pitchFamily="2" charset="2"/>
              <a:buChar char="§"/>
            </a:pPr>
            <a:r>
              <a:rPr lang="en-GB" sz="2400" dirty="0" smtClean="0"/>
              <a:t>Due to the great </a:t>
            </a:r>
            <a:r>
              <a:rPr lang="en-GB" sz="2400" dirty="0" err="1" smtClean="0"/>
              <a:t>elevational</a:t>
            </a:r>
            <a:r>
              <a:rPr lang="en-GB" sz="2400" dirty="0" smtClean="0"/>
              <a:t> gradient (2000 m) the avalanches often run </a:t>
            </a:r>
            <a:r>
              <a:rPr lang="en-GB" sz="2400" dirty="0"/>
              <a:t>onto snow-free areas 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896273" y="198884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The </a:t>
            </a:r>
            <a:r>
              <a:rPr lang="it-IT" sz="2400" b="1" dirty="0" err="1" smtClean="0"/>
              <a:t>track</a:t>
            </a:r>
            <a:r>
              <a:rPr lang="it-IT" sz="2400" b="1" dirty="0" smtClean="0"/>
              <a:t> area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43728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jodel\Immagini\lavancher Marzo 2010\IMG_16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79099" cy="620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907704" y="422212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Lavancher</a:t>
            </a:r>
          </a:p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The </a:t>
            </a:r>
            <a:r>
              <a:rPr lang="it-IT" sz="2400" b="1" dirty="0" err="1" smtClean="0">
                <a:solidFill>
                  <a:srgbClr val="FFFF00"/>
                </a:solidFill>
              </a:rPr>
              <a:t>runout</a:t>
            </a:r>
            <a:r>
              <a:rPr lang="it-IT" sz="2400" b="1" dirty="0" smtClean="0">
                <a:solidFill>
                  <a:srgbClr val="FFFF00"/>
                </a:solidFill>
              </a:rPr>
              <a:t> area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707904" y="602128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Regione Valle d’Aosta, </a:t>
            </a:r>
            <a:r>
              <a:rPr lang="it-IT" dirty="0" err="1" smtClean="0">
                <a:solidFill>
                  <a:srgbClr val="FFFF00"/>
                </a:solidFill>
              </a:rPr>
              <a:t>Avalanche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Warning</a:t>
            </a:r>
            <a:r>
              <a:rPr lang="it-IT" dirty="0" smtClean="0">
                <a:solidFill>
                  <a:srgbClr val="FFFF00"/>
                </a:solidFill>
              </a:rPr>
              <a:t> Service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5" name="Picture 2" descr="D:\jodel\Immagini\loghi\IPROMO\ln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015" y="6381328"/>
            <a:ext cx="412628" cy="43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9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7" descr="DSC064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3816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 Box 8"/>
          <p:cNvSpPr txBox="1">
            <a:spLocks noChangeArrowheads="1"/>
          </p:cNvSpPr>
          <p:nvPr/>
        </p:nvSpPr>
        <p:spPr bwMode="auto">
          <a:xfrm>
            <a:off x="612775" y="3338513"/>
            <a:ext cx="360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solidFill>
                  <a:schemeClr val="bg1"/>
                </a:solidFill>
              </a:rPr>
              <a:t>March, 2007</a:t>
            </a:r>
          </a:p>
        </p:txBody>
      </p:sp>
      <p:pic>
        <p:nvPicPr>
          <p:cNvPr id="63496" name="Picture 11" descr="DSC064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93" y="1192212"/>
            <a:ext cx="3815631" cy="286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448880" y="87015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400" b="1" dirty="0" smtClean="0"/>
              <a:t>The </a:t>
            </a:r>
            <a:r>
              <a:rPr lang="it-IT" sz="2400" b="1" dirty="0" err="1" smtClean="0"/>
              <a:t>runout</a:t>
            </a:r>
            <a:r>
              <a:rPr lang="it-IT" sz="2400" b="1" dirty="0" smtClean="0"/>
              <a:t> area </a:t>
            </a:r>
          </a:p>
          <a:p>
            <a:pPr marL="342900" indent="-34290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400" dirty="0" err="1" smtClean="0"/>
              <a:t>Sediment</a:t>
            </a:r>
            <a:r>
              <a:rPr lang="it-IT" sz="2400" dirty="0" smtClean="0"/>
              <a:t> </a:t>
            </a:r>
            <a:r>
              <a:rPr lang="it-IT" sz="2400" dirty="0" err="1" smtClean="0"/>
              <a:t>characteristics</a:t>
            </a:r>
            <a:r>
              <a:rPr lang="it-IT" sz="2400" dirty="0" smtClean="0"/>
              <a:t> (2006-2007-2008)</a:t>
            </a:r>
            <a:endParaRPr lang="it-IT" sz="2400" dirty="0"/>
          </a:p>
        </p:txBody>
      </p:sp>
      <p:pic>
        <p:nvPicPr>
          <p:cNvPr id="12" name="Picture 2" descr="D:\jodel\Immagini\loghi\IPROMO\ln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015" y="6381328"/>
            <a:ext cx="412628" cy="43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65598" y="4270806"/>
            <a:ext cx="792011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400" dirty="0" smtClean="0"/>
              <a:t> Sampling on the avalanche deposit using a gridded design (n=105) </a:t>
            </a:r>
          </a:p>
          <a:p>
            <a:pPr algn="just">
              <a:buFont typeface="Wingdings" pitchFamily="2" charset="2"/>
              <a:buChar char="§"/>
            </a:pPr>
            <a:r>
              <a:rPr lang="en-US" sz="2400" dirty="0" smtClean="0"/>
              <a:t> Snow was collected at different times from the upper 10 cm of the avalanche deposit (coring device: 200 mL)</a:t>
            </a:r>
            <a:endParaRPr lang="en-US" sz="2400" dirty="0"/>
          </a:p>
        </p:txBody>
      </p:sp>
      <p:sp>
        <p:nvSpPr>
          <p:cNvPr id="13" name="Rettangolo 12"/>
          <p:cNvSpPr/>
          <p:nvPr/>
        </p:nvSpPr>
        <p:spPr>
          <a:xfrm>
            <a:off x="323528" y="616530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dirty="0" err="1"/>
              <a:t>Freppaz</a:t>
            </a:r>
            <a:r>
              <a:rPr lang="en-GB" sz="1200" dirty="0"/>
              <a:t> M., </a:t>
            </a:r>
            <a:r>
              <a:rPr lang="en-GB" sz="1200" dirty="0" err="1"/>
              <a:t>Godone</a:t>
            </a:r>
            <a:r>
              <a:rPr lang="en-GB" sz="1200" dirty="0"/>
              <a:t> G., </a:t>
            </a:r>
            <a:r>
              <a:rPr lang="en-GB" sz="1200" dirty="0" err="1"/>
              <a:t>Filippa</a:t>
            </a:r>
            <a:r>
              <a:rPr lang="en-GB" sz="1200" dirty="0"/>
              <a:t> G., </a:t>
            </a:r>
            <a:r>
              <a:rPr lang="en-GB" sz="1200" dirty="0" err="1"/>
              <a:t>Maggioni</a:t>
            </a:r>
            <a:r>
              <a:rPr lang="en-GB" sz="1200" dirty="0"/>
              <a:t> M., </a:t>
            </a:r>
            <a:r>
              <a:rPr lang="en-GB" sz="1200" dirty="0" err="1"/>
              <a:t>Lunardi</a:t>
            </a:r>
            <a:r>
              <a:rPr lang="en-GB" sz="1200" dirty="0"/>
              <a:t> S., Williams M.W., </a:t>
            </a:r>
            <a:r>
              <a:rPr lang="en-GB" sz="1200" dirty="0" err="1"/>
              <a:t>Zanini</a:t>
            </a:r>
            <a:r>
              <a:rPr lang="en-GB" sz="1200" dirty="0"/>
              <a:t> E. (2010) Soil Erosion Caused by Snow Avalanches: a Case Study in the </a:t>
            </a:r>
            <a:r>
              <a:rPr lang="en-GB" sz="1200" dirty="0" err="1"/>
              <a:t>Aosta</a:t>
            </a:r>
            <a:r>
              <a:rPr lang="en-GB" sz="1200" dirty="0"/>
              <a:t> Valley (NW Italy). Arctic, Antarctic, and Alpine Research, Vol. 42, No. </a:t>
            </a:r>
            <a:r>
              <a:rPr lang="en-GB" sz="1200" dirty="0" smtClean="0"/>
              <a:t>4: 412–421</a:t>
            </a:r>
            <a:endParaRPr lang="it-IT" sz="1200" dirty="0"/>
          </a:p>
          <a:p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424807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0" y="1105729"/>
            <a:ext cx="3876181" cy="538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48880" y="87015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400" b="1" dirty="0" smtClean="0"/>
              <a:t>The </a:t>
            </a:r>
            <a:r>
              <a:rPr lang="it-IT" sz="2400" b="1" dirty="0" err="1" smtClean="0"/>
              <a:t>runout</a:t>
            </a:r>
            <a:r>
              <a:rPr lang="it-IT" sz="2400" b="1" dirty="0" smtClean="0"/>
              <a:t> area </a:t>
            </a:r>
          </a:p>
          <a:p>
            <a:pPr marL="342900" indent="-34290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400" dirty="0" err="1" smtClean="0"/>
              <a:t>Sediment</a:t>
            </a:r>
            <a:r>
              <a:rPr lang="it-IT" sz="2400" dirty="0" smtClean="0"/>
              <a:t> </a:t>
            </a:r>
            <a:r>
              <a:rPr lang="it-IT" sz="2400" dirty="0" err="1" smtClean="0"/>
              <a:t>characteristics</a:t>
            </a:r>
            <a:r>
              <a:rPr lang="it-IT" sz="2400" dirty="0" smtClean="0"/>
              <a:t> (2006-2007-2008)</a:t>
            </a:r>
            <a:endParaRPr lang="it-IT" sz="2400" dirty="0"/>
          </a:p>
        </p:txBody>
      </p:sp>
      <p:pic>
        <p:nvPicPr>
          <p:cNvPr id="4" name="Picture 2" descr="D:\jodel\Immagini\loghi\IPROMO\ln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015" y="6381328"/>
            <a:ext cx="412628" cy="43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553334" y="1628800"/>
            <a:ext cx="435699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400" dirty="0"/>
              <a:t>The volume of the avalanche deposit ranged between 2500 m</a:t>
            </a:r>
            <a:r>
              <a:rPr lang="en-US" sz="2400" baseline="30000" dirty="0"/>
              <a:t>3</a:t>
            </a:r>
            <a:r>
              <a:rPr lang="en-US" sz="2400" dirty="0"/>
              <a:t> and 70000 </a:t>
            </a:r>
            <a:r>
              <a:rPr lang="en-US" sz="2400" dirty="0" smtClean="0"/>
              <a:t>m</a:t>
            </a:r>
            <a:r>
              <a:rPr lang="en-US" sz="2400" baseline="30000" dirty="0" smtClean="0"/>
              <a:t>3</a:t>
            </a:r>
          </a:p>
          <a:p>
            <a:pPr algn="just">
              <a:buFont typeface="Wingdings" pitchFamily="2" charset="2"/>
              <a:buChar char="§"/>
            </a:pPr>
            <a:endParaRPr lang="en-US" sz="2400" dirty="0"/>
          </a:p>
          <a:p>
            <a:pPr algn="just">
              <a:buFont typeface="Wingdings" pitchFamily="2" charset="2"/>
              <a:buChar char="§"/>
            </a:pPr>
            <a:r>
              <a:rPr lang="en-US" sz="2400" dirty="0"/>
              <a:t>The </a:t>
            </a:r>
            <a:r>
              <a:rPr lang="en-US" sz="2400" dirty="0" smtClean="0"/>
              <a:t>total sediment </a:t>
            </a:r>
            <a:r>
              <a:rPr lang="en-US" sz="2400" dirty="0"/>
              <a:t>load in the </a:t>
            </a:r>
            <a:r>
              <a:rPr lang="en-US" sz="2400" dirty="0" err="1"/>
              <a:t>runout</a:t>
            </a:r>
            <a:r>
              <a:rPr lang="en-US" sz="2400" dirty="0"/>
              <a:t> zone ranged </a:t>
            </a:r>
            <a:r>
              <a:rPr lang="en-US" sz="2400" dirty="0" smtClean="0"/>
              <a:t>between 2323 and 27115 kg </a:t>
            </a:r>
          </a:p>
          <a:p>
            <a:pPr algn="just">
              <a:buFont typeface="Wingdings" pitchFamily="2" charset="2"/>
              <a:buChar char="§"/>
            </a:pPr>
            <a:endParaRPr lang="en-US" sz="2400" dirty="0"/>
          </a:p>
          <a:p>
            <a:pPr algn="just">
              <a:buFont typeface="Wingdings" pitchFamily="2" charset="2"/>
              <a:buChar char="§"/>
            </a:pPr>
            <a:r>
              <a:rPr lang="en-US" sz="2400" dirty="0" smtClean="0"/>
              <a:t>The average mass removal  ranged between 0.07 and 0.8 Mg ha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event</a:t>
            </a:r>
            <a:r>
              <a:rPr lang="en-US" sz="2400" baseline="30000" dirty="0" smtClean="0"/>
              <a:t>-1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9566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57251"/>
            <a:ext cx="7273925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Rectangle 8"/>
          <p:cNvSpPr>
            <a:spLocks noChangeArrowheads="1"/>
          </p:cNvSpPr>
          <p:nvPr/>
        </p:nvSpPr>
        <p:spPr bwMode="auto">
          <a:xfrm>
            <a:off x="4450796" y="754679"/>
            <a:ext cx="32639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dirty="0"/>
              <a:t>rocks (&gt; 2 mm) (black)</a:t>
            </a:r>
          </a:p>
          <a:p>
            <a:r>
              <a:rPr lang="en-US" dirty="0"/>
              <a:t>organic debris (&gt; 2 mm) (grey)</a:t>
            </a:r>
          </a:p>
          <a:p>
            <a:r>
              <a:rPr lang="en-US" dirty="0"/>
              <a:t>fine earth (&lt; 2 mm) (white).  </a:t>
            </a:r>
          </a:p>
        </p:txBody>
      </p:sp>
      <p:sp>
        <p:nvSpPr>
          <p:cNvPr id="8" name="Rettangolo 7"/>
          <p:cNvSpPr/>
          <p:nvPr/>
        </p:nvSpPr>
        <p:spPr>
          <a:xfrm>
            <a:off x="448880" y="87015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400" b="1" dirty="0" smtClean="0"/>
              <a:t>The </a:t>
            </a:r>
            <a:r>
              <a:rPr lang="it-IT" sz="2400" b="1" dirty="0" err="1" smtClean="0"/>
              <a:t>runout</a:t>
            </a:r>
            <a:r>
              <a:rPr lang="it-IT" sz="2400" b="1" dirty="0" smtClean="0"/>
              <a:t> area </a:t>
            </a:r>
          </a:p>
          <a:p>
            <a:pPr marL="342900" indent="-34290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400" b="1" dirty="0" err="1" smtClean="0"/>
              <a:t>Sediment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characteristics</a:t>
            </a:r>
            <a:endParaRPr lang="it-IT" sz="2400" b="1" dirty="0"/>
          </a:p>
        </p:txBody>
      </p:sp>
      <p:sp>
        <p:nvSpPr>
          <p:cNvPr id="9" name="Rettangolo 8"/>
          <p:cNvSpPr/>
          <p:nvPr/>
        </p:nvSpPr>
        <p:spPr>
          <a:xfrm>
            <a:off x="323528" y="6165304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dirty="0" err="1"/>
              <a:t>Freppaz</a:t>
            </a:r>
            <a:r>
              <a:rPr lang="en-GB" sz="1200" dirty="0"/>
              <a:t> M., </a:t>
            </a:r>
            <a:r>
              <a:rPr lang="en-GB" sz="1200" dirty="0" err="1"/>
              <a:t>Godone</a:t>
            </a:r>
            <a:r>
              <a:rPr lang="en-GB" sz="1200" dirty="0"/>
              <a:t> G., </a:t>
            </a:r>
            <a:r>
              <a:rPr lang="en-GB" sz="1200" dirty="0" err="1"/>
              <a:t>Filippa</a:t>
            </a:r>
            <a:r>
              <a:rPr lang="en-GB" sz="1200" dirty="0"/>
              <a:t> G., </a:t>
            </a:r>
            <a:r>
              <a:rPr lang="en-GB" sz="1200" dirty="0" err="1"/>
              <a:t>Maggioni</a:t>
            </a:r>
            <a:r>
              <a:rPr lang="en-GB" sz="1200" dirty="0"/>
              <a:t> M., </a:t>
            </a:r>
            <a:r>
              <a:rPr lang="en-GB" sz="1200" dirty="0" err="1"/>
              <a:t>Lunardi</a:t>
            </a:r>
            <a:r>
              <a:rPr lang="en-GB" sz="1200" dirty="0"/>
              <a:t> S., Williams M.W., </a:t>
            </a:r>
            <a:r>
              <a:rPr lang="en-GB" sz="1200" dirty="0" err="1"/>
              <a:t>Zanini</a:t>
            </a:r>
            <a:r>
              <a:rPr lang="en-GB" sz="1200" dirty="0"/>
              <a:t> E. (2010) Soil Erosion Caused by Snow Avalanches: a Case Study in the </a:t>
            </a:r>
            <a:r>
              <a:rPr lang="en-GB" sz="1200" dirty="0" err="1"/>
              <a:t>Aosta</a:t>
            </a:r>
            <a:r>
              <a:rPr lang="en-GB" sz="1200" dirty="0"/>
              <a:t> Valley (NW Italy). Arctic, Antarctic, and Alpine Research, Vol. 42, No. </a:t>
            </a:r>
            <a:r>
              <a:rPr lang="en-GB" sz="1200" dirty="0" smtClean="0"/>
              <a:t>4: 412–421</a:t>
            </a:r>
            <a:endParaRPr lang="it-IT" sz="1200" dirty="0"/>
          </a:p>
          <a:p>
            <a:endParaRPr lang="it-IT" sz="1200" dirty="0"/>
          </a:p>
        </p:txBody>
      </p:sp>
      <p:pic>
        <p:nvPicPr>
          <p:cNvPr id="10" name="Picture 2" descr="D:\jodel\Immagini\loghi\IPROMO\ln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015" y="6381328"/>
            <a:ext cx="412628" cy="43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jodel\Lavori\presentazioni\Basilea\Foto Eli\20090519_MSX_Deposito_Marghe-Alessandro\20090519_Foto Profilo Accumulo_MS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87015"/>
            <a:ext cx="1244277" cy="165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48880" y="87015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400" b="1" dirty="0" smtClean="0"/>
              <a:t>The </a:t>
            </a:r>
            <a:r>
              <a:rPr lang="it-IT" sz="2400" b="1" dirty="0" err="1" smtClean="0"/>
              <a:t>runout</a:t>
            </a:r>
            <a:r>
              <a:rPr lang="it-IT" sz="2400" b="1" dirty="0" smtClean="0"/>
              <a:t> area </a:t>
            </a:r>
          </a:p>
          <a:p>
            <a:pPr marL="342900" indent="-34290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400" b="1" dirty="0" err="1" smtClean="0"/>
              <a:t>Avalanche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snow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characteristics</a:t>
            </a:r>
            <a:endParaRPr lang="it-IT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84240"/>
            <a:ext cx="3013693" cy="28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179512" y="1240954"/>
            <a:ext cx="8748464" cy="2487308"/>
            <a:chOff x="179512" y="1240954"/>
            <a:chExt cx="8748464" cy="2487308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240954"/>
              <a:ext cx="8748464" cy="2487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3131840" y="2996952"/>
              <a:ext cx="1506439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4339" name="Picture 3" descr="D:\Immagini\Lavancher primavera 2007\DSC064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4300994" cy="322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57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CasellaDiTesto 1"/>
          <p:cNvSpPr txBox="1">
            <a:spLocks noChangeArrowheads="1"/>
          </p:cNvSpPr>
          <p:nvPr/>
        </p:nvSpPr>
        <p:spPr bwMode="auto">
          <a:xfrm>
            <a:off x="3838525" y="3642643"/>
            <a:ext cx="1819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/>
              <a:t>S= clorpt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60425" y="2418680"/>
            <a:ext cx="2447925" cy="584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dirty="0"/>
              <a:t>CLIMATE</a:t>
            </a:r>
          </a:p>
        </p:txBody>
      </p:sp>
      <p:sp>
        <p:nvSpPr>
          <p:cNvPr id="6" name="CasellaDiTesto 3"/>
          <p:cNvSpPr txBox="1">
            <a:spLocks noChangeArrowheads="1"/>
          </p:cNvSpPr>
          <p:nvPr/>
        </p:nvSpPr>
        <p:spPr bwMode="auto">
          <a:xfrm>
            <a:off x="4932312" y="2418680"/>
            <a:ext cx="2952750" cy="584200"/>
          </a:xfrm>
          <a:prstGeom prst="rect">
            <a:avLst/>
          </a:prstGeom>
          <a:solidFill>
            <a:srgbClr val="33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dirty="0"/>
              <a:t>ORGANISMS</a:t>
            </a:r>
          </a:p>
        </p:txBody>
      </p:sp>
      <p:sp>
        <p:nvSpPr>
          <p:cNvPr id="7" name="CasellaDiTesto 4"/>
          <p:cNvSpPr txBox="1">
            <a:spLocks noChangeArrowheads="1"/>
          </p:cNvSpPr>
          <p:nvPr/>
        </p:nvSpPr>
        <p:spPr bwMode="auto">
          <a:xfrm>
            <a:off x="755600" y="4866605"/>
            <a:ext cx="3168650" cy="1077218"/>
          </a:xfrm>
          <a:prstGeom prst="rect">
            <a:avLst/>
          </a:pr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dirty="0" smtClean="0"/>
              <a:t>RELIEF</a:t>
            </a:r>
            <a:endParaRPr lang="it-IT" altLang="it-IT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003750" y="4871368"/>
            <a:ext cx="3168650" cy="107791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dirty="0"/>
              <a:t>PARENT MATERIAL</a:t>
            </a:r>
          </a:p>
        </p:txBody>
      </p:sp>
      <p:cxnSp>
        <p:nvCxnSpPr>
          <p:cNvPr id="9" name="Connettore 2 8"/>
          <p:cNvCxnSpPr/>
          <p:nvPr/>
        </p:nvCxnSpPr>
        <p:spPr>
          <a:xfrm>
            <a:off x="3838525" y="5066630"/>
            <a:ext cx="12239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>
            <a:off x="3838525" y="5622255"/>
            <a:ext cx="122396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4289375" y="4707855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e</a:t>
            </a:r>
          </a:p>
        </p:txBody>
      </p:sp>
      <p:sp>
        <p:nvSpPr>
          <p:cNvPr id="12" name="CasellaDiTesto 12"/>
          <p:cNvSpPr txBox="1">
            <a:spLocks noChangeArrowheads="1"/>
          </p:cNvSpPr>
          <p:nvPr/>
        </p:nvSpPr>
        <p:spPr bwMode="auto">
          <a:xfrm>
            <a:off x="5570487" y="3472780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c</a:t>
            </a:r>
          </a:p>
        </p:txBody>
      </p:sp>
      <p:sp>
        <p:nvSpPr>
          <p:cNvPr id="13" name="CasellaDiTesto 13"/>
          <p:cNvSpPr txBox="1">
            <a:spLocks noChangeArrowheads="1"/>
          </p:cNvSpPr>
          <p:nvPr/>
        </p:nvSpPr>
        <p:spPr bwMode="auto">
          <a:xfrm>
            <a:off x="4332237" y="5603205"/>
            <a:ext cx="242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f</a:t>
            </a:r>
          </a:p>
        </p:txBody>
      </p:sp>
      <p:cxnSp>
        <p:nvCxnSpPr>
          <p:cNvPr id="14" name="Connettore 2 13"/>
          <p:cNvCxnSpPr/>
          <p:nvPr/>
        </p:nvCxnSpPr>
        <p:spPr>
          <a:xfrm>
            <a:off x="5868937" y="3002880"/>
            <a:ext cx="0" cy="186372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6803975" y="2983830"/>
            <a:ext cx="0" cy="1882775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6794450" y="3498180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d</a:t>
            </a:r>
          </a:p>
        </p:txBody>
      </p:sp>
      <p:sp>
        <p:nvSpPr>
          <p:cNvPr id="17" name="CasellaDiTesto 12"/>
          <p:cNvSpPr txBox="1">
            <a:spLocks noChangeArrowheads="1"/>
          </p:cNvSpPr>
          <p:nvPr/>
        </p:nvSpPr>
        <p:spPr bwMode="auto">
          <a:xfrm>
            <a:off x="1681112" y="343150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g</a:t>
            </a:r>
          </a:p>
        </p:txBody>
      </p:sp>
      <p:cxnSp>
        <p:nvCxnSpPr>
          <p:cNvPr id="18" name="Connettore 2 17"/>
          <p:cNvCxnSpPr/>
          <p:nvPr/>
        </p:nvCxnSpPr>
        <p:spPr>
          <a:xfrm>
            <a:off x="1979562" y="2961605"/>
            <a:ext cx="0" cy="1863725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2914600" y="2942555"/>
            <a:ext cx="0" cy="188277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8"/>
          <p:cNvSpPr txBox="1">
            <a:spLocks noChangeArrowheads="1"/>
          </p:cNvSpPr>
          <p:nvPr/>
        </p:nvSpPr>
        <p:spPr bwMode="auto">
          <a:xfrm>
            <a:off x="2905075" y="3456905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h</a:t>
            </a:r>
          </a:p>
        </p:txBody>
      </p:sp>
      <p:cxnSp>
        <p:nvCxnSpPr>
          <p:cNvPr id="21" name="Connettore 2 20"/>
          <p:cNvCxnSpPr/>
          <p:nvPr/>
        </p:nvCxnSpPr>
        <p:spPr>
          <a:xfrm>
            <a:off x="3678187" y="2418680"/>
            <a:ext cx="122396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3678187" y="2974305"/>
            <a:ext cx="122396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13"/>
          <p:cNvSpPr txBox="1">
            <a:spLocks noChangeArrowheads="1"/>
          </p:cNvSpPr>
          <p:nvPr/>
        </p:nvSpPr>
        <p:spPr bwMode="auto">
          <a:xfrm>
            <a:off x="4171900" y="2955255"/>
            <a:ext cx="298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b</a:t>
            </a:r>
          </a:p>
        </p:txBody>
      </p:sp>
      <p:cxnSp>
        <p:nvCxnSpPr>
          <p:cNvPr id="24" name="Connettore 2 23"/>
          <p:cNvCxnSpPr/>
          <p:nvPr/>
        </p:nvCxnSpPr>
        <p:spPr>
          <a:xfrm>
            <a:off x="3492450" y="3002880"/>
            <a:ext cx="2227262" cy="157638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 flipV="1">
            <a:off x="3054300" y="3293393"/>
            <a:ext cx="2165350" cy="153193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10"/>
          <p:cNvSpPr txBox="1">
            <a:spLocks noChangeArrowheads="1"/>
          </p:cNvSpPr>
          <p:nvPr/>
        </p:nvSpPr>
        <p:spPr bwMode="auto">
          <a:xfrm>
            <a:off x="4446537" y="3431505"/>
            <a:ext cx="2301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i</a:t>
            </a:r>
          </a:p>
        </p:txBody>
      </p:sp>
      <p:sp>
        <p:nvSpPr>
          <p:cNvPr id="27" name="CasellaDiTesto 10"/>
          <p:cNvSpPr txBox="1">
            <a:spLocks noChangeArrowheads="1"/>
          </p:cNvSpPr>
          <p:nvPr/>
        </p:nvSpPr>
        <p:spPr bwMode="auto">
          <a:xfrm>
            <a:off x="4171900" y="4239543"/>
            <a:ext cx="228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j</a:t>
            </a:r>
          </a:p>
        </p:txBody>
      </p:sp>
      <p:cxnSp>
        <p:nvCxnSpPr>
          <p:cNvPr id="28" name="Connettore 2 27"/>
          <p:cNvCxnSpPr/>
          <p:nvPr/>
        </p:nvCxnSpPr>
        <p:spPr>
          <a:xfrm flipV="1">
            <a:off x="3203525" y="3002880"/>
            <a:ext cx="1800225" cy="17049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 flipH="1">
            <a:off x="3708350" y="3125118"/>
            <a:ext cx="1949450" cy="1752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olo 1"/>
          <p:cNvSpPr txBox="1">
            <a:spLocks/>
          </p:cNvSpPr>
          <p:nvPr/>
        </p:nvSpPr>
        <p:spPr>
          <a:xfrm>
            <a:off x="765048" y="3810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The «clorpt» model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42440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jodel\Lavori\presentazioni\Basilea\Foto Eli\20090301_MSX_sequenza_ foto Renzino Cosson\20090301_DSC3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9980"/>
            <a:ext cx="8308479" cy="608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55576" y="2132856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FF00"/>
                </a:solidFill>
              </a:rPr>
              <a:t>Snow</a:t>
            </a:r>
            <a:r>
              <a:rPr lang="it-IT" sz="2400" b="1" dirty="0" smtClean="0">
                <a:solidFill>
                  <a:srgbClr val="FFFF00"/>
                </a:solidFill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</a:rPr>
              <a:t>bridges</a:t>
            </a:r>
            <a:r>
              <a:rPr lang="it-IT" sz="2400" b="1" dirty="0" smtClean="0">
                <a:solidFill>
                  <a:srgbClr val="FFFF00"/>
                </a:solidFill>
              </a:rPr>
              <a:t> site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004048" y="4005064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FFFF00"/>
                </a:solidFill>
              </a:rPr>
              <a:t>Glide</a:t>
            </a:r>
            <a:r>
              <a:rPr lang="it-IT" sz="2400" b="1" dirty="0" smtClean="0">
                <a:solidFill>
                  <a:srgbClr val="FFFF00"/>
                </a:solidFill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</a:rPr>
              <a:t>Avalanche</a:t>
            </a:r>
            <a:r>
              <a:rPr lang="it-IT" sz="2400" b="1" dirty="0" smtClean="0">
                <a:solidFill>
                  <a:srgbClr val="FFFF00"/>
                </a:solidFill>
              </a:rPr>
              <a:t> site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228184" y="61691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Photo Renzino Cosson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8" name="Picture 2" descr="D:\jodel\Immagini\loghi\IPROMO\ln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015" y="6381328"/>
            <a:ext cx="412628" cy="43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33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jodel\Lavori\presentazioni\Basilea\Foto Eli\20110510_MSX_campionamCs-slittiniparav_Ricu\IMG_0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19024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48880" y="87015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400" b="1" dirty="0" err="1" smtClean="0"/>
              <a:t>Glide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avalanche</a:t>
            </a:r>
            <a:r>
              <a:rPr lang="it-IT" sz="2400" b="1" dirty="0" smtClean="0"/>
              <a:t> site (Release area) </a:t>
            </a:r>
          </a:p>
          <a:p>
            <a:pPr marL="342900" indent="-34290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400" dirty="0" err="1" smtClean="0"/>
              <a:t>soil</a:t>
            </a:r>
            <a:r>
              <a:rPr lang="it-IT" sz="2400" dirty="0" smtClean="0"/>
              <a:t> </a:t>
            </a:r>
            <a:r>
              <a:rPr lang="it-IT" sz="2400" dirty="0" err="1" smtClean="0"/>
              <a:t>surface</a:t>
            </a:r>
            <a:r>
              <a:rPr lang="it-IT" sz="2400" dirty="0" smtClean="0"/>
              <a:t> </a:t>
            </a:r>
            <a:r>
              <a:rPr lang="it-IT" sz="2400" dirty="0" err="1" smtClean="0"/>
              <a:t>features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629992" y="58772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FF00"/>
                </a:solidFill>
              </a:rPr>
              <a:t>May</a:t>
            </a:r>
            <a:r>
              <a:rPr lang="it-IT" b="1" dirty="0" smtClean="0">
                <a:solidFill>
                  <a:srgbClr val="FFFF00"/>
                </a:solidFill>
              </a:rPr>
              <a:t>, 2011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5" name="Picture 2" descr="D:\jodel\Immagini\loghi\IPROMO\ln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015" y="6381328"/>
            <a:ext cx="412628" cy="43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1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jodel\Lavori\presentazioni\Basilea\Basilea materiale nuovo\area erosa zona distac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96" y="1268760"/>
            <a:ext cx="7155079" cy="536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e 2"/>
          <p:cNvSpPr/>
          <p:nvPr/>
        </p:nvSpPr>
        <p:spPr>
          <a:xfrm>
            <a:off x="2699792" y="3284984"/>
            <a:ext cx="72008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686472" y="288989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FF00"/>
                </a:solidFill>
              </a:rPr>
              <a:t>Soil</a:t>
            </a:r>
            <a:r>
              <a:rPr lang="it-IT" b="1" dirty="0" smtClean="0">
                <a:solidFill>
                  <a:srgbClr val="FFFF00"/>
                </a:solidFill>
              </a:rPr>
              <a:t>  I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8" name="Picture 2" descr="D:\jodel\Immagini\loghi\IPROMO\ln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015" y="6381328"/>
            <a:ext cx="412628" cy="43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448880" y="87015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400" b="1" dirty="0" err="1" smtClean="0"/>
              <a:t>Glide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avalanche</a:t>
            </a:r>
            <a:r>
              <a:rPr lang="it-IT" sz="2400" b="1" dirty="0" smtClean="0"/>
              <a:t> site (Release area) </a:t>
            </a:r>
          </a:p>
          <a:p>
            <a:pPr marL="342900" indent="-34290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400" dirty="0" err="1" smtClean="0"/>
              <a:t>soil</a:t>
            </a:r>
            <a:r>
              <a:rPr lang="it-IT" sz="2400" dirty="0" smtClean="0"/>
              <a:t> </a:t>
            </a:r>
            <a:r>
              <a:rPr lang="it-IT" sz="2400" dirty="0" err="1" smtClean="0"/>
              <a:t>characteristics</a:t>
            </a:r>
            <a:endParaRPr lang="it-IT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932040" y="465313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FF00"/>
                </a:solidFill>
              </a:rPr>
              <a:t>Truncated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soil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profiles</a:t>
            </a:r>
            <a:endParaRPr 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7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63</a:t>
            </a:fld>
            <a:endParaRPr lang="sl-SI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6513" y="1324279"/>
            <a:ext cx="2636071" cy="482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ccia a sinistra 7"/>
          <p:cNvSpPr/>
          <p:nvPr/>
        </p:nvSpPr>
        <p:spPr>
          <a:xfrm>
            <a:off x="7115944" y="4675494"/>
            <a:ext cx="1008112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2" descr="D:\jodel\Tesi dottorato\Elisabetta\Foto\Foto Eli\20090618_MSX_campionamento suoli_Dax-Alessandro\DSCN340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19" y="1577592"/>
            <a:ext cx="3637738" cy="48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899592" y="58052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 smtClean="0">
                <a:solidFill>
                  <a:srgbClr val="FFFF00"/>
                </a:solidFill>
              </a:rPr>
              <a:t>Grass</a:t>
            </a:r>
            <a:r>
              <a:rPr lang="it-IT" b="1" i="1" dirty="0" smtClean="0">
                <a:solidFill>
                  <a:srgbClr val="FFFF00"/>
                </a:solidFill>
              </a:rPr>
              <a:t> </a:t>
            </a:r>
            <a:r>
              <a:rPr lang="it-IT" b="1" i="1" dirty="0" err="1" smtClean="0">
                <a:solidFill>
                  <a:srgbClr val="FFFF00"/>
                </a:solidFill>
              </a:rPr>
              <a:t>rolls</a:t>
            </a:r>
            <a:endParaRPr lang="it-IT" b="1" i="1" dirty="0">
              <a:solidFill>
                <a:srgbClr val="FFFF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542584" y="2802422"/>
            <a:ext cx="1493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Adapted</a:t>
            </a:r>
            <a:r>
              <a:rPr lang="it-IT" sz="1200" dirty="0" smtClean="0"/>
              <a:t> from: </a:t>
            </a:r>
          </a:p>
          <a:p>
            <a:r>
              <a:rPr lang="de-DE" sz="1200" dirty="0"/>
              <a:t>Alexander Stahr, </a:t>
            </a:r>
            <a:r>
              <a:rPr lang="de-DE" sz="1200" dirty="0" smtClean="0"/>
              <a:t>Ewald Langenscheidt 2014. </a:t>
            </a:r>
            <a:r>
              <a:rPr lang="it-IT" sz="1200" dirty="0" err="1"/>
              <a:t>Landforms</a:t>
            </a:r>
            <a:r>
              <a:rPr lang="it-IT" sz="1200" dirty="0"/>
              <a:t> of</a:t>
            </a:r>
          </a:p>
          <a:p>
            <a:r>
              <a:rPr lang="it-IT" sz="1200" dirty="0"/>
              <a:t>High </a:t>
            </a:r>
            <a:r>
              <a:rPr lang="it-IT" sz="1200" dirty="0" smtClean="0"/>
              <a:t>Mountains. </a:t>
            </a:r>
            <a:r>
              <a:rPr lang="it-IT" sz="1200" dirty="0" err="1" smtClean="0"/>
              <a:t>Springer</a:t>
            </a:r>
            <a:r>
              <a:rPr lang="it-IT" sz="1200" dirty="0" smtClean="0"/>
              <a:t> </a:t>
            </a:r>
            <a:endParaRPr lang="it-IT" sz="1200" dirty="0"/>
          </a:p>
        </p:txBody>
      </p:sp>
      <p:sp>
        <p:nvSpPr>
          <p:cNvPr id="12" name="Rettangolo 11"/>
          <p:cNvSpPr/>
          <p:nvPr/>
        </p:nvSpPr>
        <p:spPr>
          <a:xfrm>
            <a:off x="0" y="31845"/>
            <a:ext cx="12780294" cy="1292434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it-IT" sz="4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Soil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4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erosion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due to </a:t>
            </a:r>
            <a:r>
              <a:rPr lang="it-IT" sz="4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snow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4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gliding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it-IT" sz="4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it-IT" sz="4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glide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4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avalanches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70828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64</a:t>
            </a:fld>
            <a:endParaRPr lang="sl-SI"/>
          </a:p>
        </p:txBody>
      </p:sp>
      <p:pic>
        <p:nvPicPr>
          <p:cNvPr id="8" name="Picture 2" descr="D:\jodel\Lavori\Presentazioni\Basilea\Foto Eli\20090519_MSX_Deposito_Marghe-Alessandro\DSCN325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5916149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31845"/>
            <a:ext cx="12780294" cy="1292434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/>
          <a:p>
            <a:pPr>
              <a:spcBef>
                <a:spcPct val="0"/>
              </a:spcBef>
            </a:pPr>
            <a:r>
              <a:rPr lang="it-IT" sz="4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Soil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4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erosion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due to </a:t>
            </a:r>
            <a:r>
              <a:rPr lang="it-IT" sz="4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snow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4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gliding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endParaRPr lang="it-IT" sz="4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it-IT" sz="4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it-IT" sz="4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glide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4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avalanches</a:t>
            </a:r>
            <a:r>
              <a:rPr lang="it-IT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2739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8880" y="87015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400" b="1" dirty="0" smtClean="0"/>
              <a:t>The </a:t>
            </a:r>
            <a:r>
              <a:rPr lang="it-IT" sz="2400" b="1" dirty="0" err="1" smtClean="0"/>
              <a:t>snow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bridges</a:t>
            </a:r>
            <a:r>
              <a:rPr lang="it-IT" sz="2400" b="1" dirty="0" smtClean="0"/>
              <a:t> area </a:t>
            </a:r>
          </a:p>
          <a:p>
            <a:pPr marL="342900" indent="-34290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2400" dirty="0" err="1" smtClean="0"/>
              <a:t>soil</a:t>
            </a:r>
            <a:r>
              <a:rPr lang="it-IT" sz="2400" dirty="0" smtClean="0"/>
              <a:t> </a:t>
            </a:r>
            <a:r>
              <a:rPr lang="it-IT" sz="2400" dirty="0" err="1" smtClean="0"/>
              <a:t>characteristics</a:t>
            </a:r>
            <a:endParaRPr lang="it-IT" sz="2400" dirty="0"/>
          </a:p>
        </p:txBody>
      </p:sp>
      <p:pic>
        <p:nvPicPr>
          <p:cNvPr id="3074" name="Picture 2" descr="D:\jodel\Lavori\presentazioni\Basilea\Foto Eli\20100809-10-11_MSX_profili_carotaggi_Gian-Mic-Ricu\IMG_0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36" y="1268760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/>
          <p:cNvSpPr/>
          <p:nvPr/>
        </p:nvSpPr>
        <p:spPr>
          <a:xfrm>
            <a:off x="5364088" y="3465004"/>
            <a:ext cx="72008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359173" y="303295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FF00"/>
                </a:solidFill>
              </a:rPr>
              <a:t>Soil</a:t>
            </a:r>
            <a:r>
              <a:rPr lang="it-IT" b="1" dirty="0" smtClean="0">
                <a:solidFill>
                  <a:srgbClr val="FFFF00"/>
                </a:solidFill>
              </a:rPr>
              <a:t> III</a:t>
            </a:r>
            <a:endParaRPr lang="it-IT" b="1" dirty="0">
              <a:solidFill>
                <a:srgbClr val="FFFF00"/>
              </a:solidFill>
            </a:endParaRPr>
          </a:p>
        </p:txBody>
      </p:sp>
      <p:pic>
        <p:nvPicPr>
          <p:cNvPr id="6" name="Picture 2" descr="D:\jodel\Immagini\loghi\IPROMO\ln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015" y="6381328"/>
            <a:ext cx="412628" cy="43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3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Resilience</a:t>
            </a:r>
            <a:r>
              <a:rPr lang="it-IT" dirty="0" smtClean="0"/>
              <a:t> in </a:t>
            </a:r>
            <a:r>
              <a:rPr lang="it-IT" dirty="0" err="1" smtClean="0"/>
              <a:t>ecosystems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53400" cy="217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7743" y="4005064"/>
            <a:ext cx="927414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</a:rPr>
              <a:t>Definition of «</a:t>
            </a:r>
            <a:r>
              <a:rPr lang="it-IT" sz="2400" dirty="0" err="1" smtClean="0">
                <a:solidFill>
                  <a:schemeClr val="accent2">
                    <a:lumMod val="75000"/>
                  </a:schemeClr>
                </a:solidFill>
              </a:rPr>
              <a:t>resilience</a:t>
            </a: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</a:rPr>
              <a:t>»: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How fast the variables return towards their 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equilibrium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following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a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perturbation. 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Ludwig et al. (2018): the potential to recover functional and structural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ntegrity after disturbance. Resilience is a product of the past and present 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soil management, and at the same time prospect of possible soil </a:t>
            </a:r>
          </a:p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responses to future disturbances. </a:t>
            </a:r>
          </a:p>
        </p:txBody>
      </p:sp>
    </p:spTree>
    <p:extLst>
      <p:ext uri="{BB962C8B-B14F-4D97-AF65-F5344CB8AC3E}">
        <p14:creationId xmlns:p14="http://schemas.microsoft.com/office/powerpoint/2010/main" val="386978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Resilience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a component of </a:t>
            </a:r>
            <a:r>
              <a:rPr lang="it-IT" dirty="0" err="1" smtClean="0"/>
              <a:t>sustainability</a:t>
            </a:r>
            <a:endParaRPr lang="it-I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217296" cy="263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" y="1670946"/>
            <a:ext cx="51054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675911" cy="310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148064" y="4947035"/>
            <a:ext cx="37741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Resilience</a:t>
            </a:r>
            <a:r>
              <a:rPr lang="it-IT" sz="2400" dirty="0" smtClean="0"/>
              <a:t> can be </a:t>
            </a:r>
            <a:r>
              <a:rPr lang="it-IT" sz="2400" dirty="0" err="1" smtClean="0"/>
              <a:t>seen</a:t>
            </a:r>
            <a:r>
              <a:rPr lang="it-IT" sz="2400" dirty="0" smtClean="0"/>
              <a:t> </a:t>
            </a:r>
            <a:r>
              <a:rPr lang="it-IT" sz="2400" dirty="0" err="1" smtClean="0"/>
              <a:t>as</a:t>
            </a:r>
            <a:r>
              <a:rPr lang="it-IT" sz="2400" dirty="0" smtClean="0"/>
              <a:t> a </a:t>
            </a:r>
          </a:p>
          <a:p>
            <a:r>
              <a:rPr lang="it-IT" sz="2400" dirty="0" smtClean="0"/>
              <a:t>part of </a:t>
            </a:r>
            <a:r>
              <a:rPr lang="it-IT" sz="2400" dirty="0" err="1" smtClean="0"/>
              <a:t>sustainability</a:t>
            </a:r>
            <a:r>
              <a:rPr lang="it-IT" sz="2400" dirty="0" smtClean="0"/>
              <a:t> or </a:t>
            </a:r>
            <a:r>
              <a:rPr lang="it-IT" sz="2400" dirty="0" err="1" smtClean="0"/>
              <a:t>even</a:t>
            </a:r>
            <a:r>
              <a:rPr lang="it-IT" sz="2400" dirty="0" smtClean="0"/>
              <a:t> </a:t>
            </a:r>
          </a:p>
          <a:p>
            <a:r>
              <a:rPr lang="it-IT" sz="2400" dirty="0" err="1" smtClean="0"/>
              <a:t>equated</a:t>
            </a:r>
            <a:r>
              <a:rPr lang="it-IT" sz="2400" dirty="0" smtClean="0"/>
              <a:t> with the </a:t>
            </a:r>
            <a:r>
              <a:rPr lang="it-IT" sz="2400" dirty="0" err="1" smtClean="0"/>
              <a:t>term</a:t>
            </a:r>
            <a:r>
              <a:rPr lang="it-IT" sz="2400" dirty="0" smtClean="0"/>
              <a:t>  </a:t>
            </a:r>
          </a:p>
          <a:p>
            <a:r>
              <a:rPr lang="it-IT" sz="2400" dirty="0" err="1" smtClean="0"/>
              <a:t>sustainability</a:t>
            </a:r>
            <a:r>
              <a:rPr lang="it-IT" sz="2400" dirty="0" smtClean="0"/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06370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Resilience</a:t>
            </a:r>
            <a:r>
              <a:rPr lang="it-IT" dirty="0" smtClean="0"/>
              <a:t> </a:t>
            </a:r>
            <a:r>
              <a:rPr lang="it-IT" dirty="0" err="1" smtClean="0"/>
              <a:t>concept</a:t>
            </a:r>
            <a:r>
              <a:rPr lang="it-IT" dirty="0" smtClean="0"/>
              <a:t> </a:t>
            </a:r>
            <a:r>
              <a:rPr lang="it-IT" dirty="0" err="1" smtClean="0"/>
              <a:t>applied</a:t>
            </a:r>
            <a:r>
              <a:rPr lang="it-IT" dirty="0" smtClean="0"/>
              <a:t> to </a:t>
            </a:r>
            <a:r>
              <a:rPr lang="it-IT" dirty="0" err="1" smtClean="0"/>
              <a:t>soils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/>
          <a:stretch/>
        </p:blipFill>
        <p:spPr bwMode="auto">
          <a:xfrm>
            <a:off x="395536" y="1700808"/>
            <a:ext cx="3305956" cy="282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88840"/>
            <a:ext cx="3058430" cy="216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ccia a destra 5"/>
          <p:cNvSpPr/>
          <p:nvPr/>
        </p:nvSpPr>
        <p:spPr>
          <a:xfrm>
            <a:off x="3203848" y="2780928"/>
            <a:ext cx="50405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0" y="4725144"/>
            <a:ext cx="9000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Soils</a:t>
            </a:r>
            <a:r>
              <a:rPr lang="it-IT" sz="2400" dirty="0" smtClean="0"/>
              <a:t> are multi-</a:t>
            </a:r>
            <a:r>
              <a:rPr lang="it-IT" sz="2400" dirty="0" err="1" smtClean="0"/>
              <a:t>functional</a:t>
            </a:r>
            <a:r>
              <a:rPr lang="it-IT" sz="2400" dirty="0" smtClean="0"/>
              <a:t>, </a:t>
            </a:r>
            <a:r>
              <a:rPr lang="it-IT" sz="2400" dirty="0" err="1" smtClean="0"/>
              <a:t>complex</a:t>
            </a:r>
            <a:r>
              <a:rPr lang="it-IT" sz="2400" dirty="0" smtClean="0"/>
              <a:t> </a:t>
            </a:r>
            <a:r>
              <a:rPr lang="it-IT" sz="2400" dirty="0" err="1" smtClean="0"/>
              <a:t>systems</a:t>
            </a:r>
            <a:r>
              <a:rPr lang="it-IT" sz="2400" dirty="0"/>
              <a:t> </a:t>
            </a:r>
            <a:r>
              <a:rPr lang="it-IT" sz="2400" dirty="0" smtClean="0"/>
              <a:t>with no single </a:t>
            </a:r>
            <a:r>
              <a:rPr lang="it-IT" sz="2400" dirty="0" err="1" smtClean="0"/>
              <a:t>equilibrium</a:t>
            </a:r>
            <a:r>
              <a:rPr lang="it-IT" sz="2400" dirty="0" smtClean="0"/>
              <a:t>  </a:t>
            </a:r>
          </a:p>
          <a:p>
            <a:r>
              <a:rPr lang="it-IT" sz="2400" dirty="0" smtClean="0"/>
              <a:t>state.</a:t>
            </a:r>
          </a:p>
          <a:p>
            <a:r>
              <a:rPr lang="it-IT" sz="2400" dirty="0" err="1" smtClean="0"/>
              <a:t>Sustainabilty</a:t>
            </a:r>
            <a:r>
              <a:rPr lang="it-IT" sz="2400" dirty="0"/>
              <a:t> </a:t>
            </a:r>
            <a:r>
              <a:rPr lang="it-IT" sz="2400" dirty="0" smtClean="0"/>
              <a:t>&lt;-&gt;  </a:t>
            </a:r>
            <a:r>
              <a:rPr lang="it-IT" sz="2400" dirty="0" err="1" smtClean="0"/>
              <a:t>how</a:t>
            </a:r>
            <a:r>
              <a:rPr lang="it-IT" sz="2400" dirty="0" smtClean="0"/>
              <a:t> </a:t>
            </a:r>
            <a:r>
              <a:rPr lang="it-IT" sz="2400" dirty="0" err="1" smtClean="0"/>
              <a:t>much</a:t>
            </a:r>
            <a:r>
              <a:rPr lang="it-IT" sz="2400" dirty="0" smtClean="0"/>
              <a:t> </a:t>
            </a:r>
            <a:r>
              <a:rPr lang="it-IT" sz="2400" dirty="0" err="1" smtClean="0"/>
              <a:t>disturbance</a:t>
            </a:r>
            <a:r>
              <a:rPr lang="it-IT" sz="2400" dirty="0" smtClean="0"/>
              <a:t> can be </a:t>
            </a:r>
            <a:r>
              <a:rPr lang="it-IT" sz="2400" dirty="0" err="1" smtClean="0"/>
              <a:t>sustained</a:t>
            </a:r>
            <a:r>
              <a:rPr lang="it-IT" sz="2400" dirty="0" smtClean="0"/>
              <a:t> </a:t>
            </a:r>
            <a:r>
              <a:rPr lang="it-IT" sz="2400" dirty="0" err="1" smtClean="0"/>
              <a:t>before</a:t>
            </a:r>
            <a:r>
              <a:rPr lang="it-IT" sz="2400" dirty="0" smtClean="0"/>
              <a:t> a </a:t>
            </a:r>
          </a:p>
          <a:p>
            <a:r>
              <a:rPr lang="it-IT" sz="2400" dirty="0" err="1" smtClean="0"/>
              <a:t>significant</a:t>
            </a:r>
            <a:r>
              <a:rPr lang="it-IT" sz="2400" dirty="0" smtClean="0"/>
              <a:t> </a:t>
            </a:r>
            <a:r>
              <a:rPr lang="it-IT" sz="2400" dirty="0" err="1" smtClean="0"/>
              <a:t>change</a:t>
            </a:r>
            <a:r>
              <a:rPr lang="it-IT" sz="2400" dirty="0" smtClean="0"/>
              <a:t> in </a:t>
            </a:r>
            <a:r>
              <a:rPr lang="it-IT" sz="2400" dirty="0" err="1" smtClean="0"/>
              <a:t>soil</a:t>
            </a:r>
            <a:r>
              <a:rPr lang="it-IT" sz="2400" dirty="0" smtClean="0"/>
              <a:t> </a:t>
            </a:r>
            <a:r>
              <a:rPr lang="it-IT" sz="2400" dirty="0" err="1" smtClean="0"/>
              <a:t>functions</a:t>
            </a:r>
            <a:r>
              <a:rPr lang="it-IT" sz="2400" dirty="0" smtClean="0"/>
              <a:t> </a:t>
            </a:r>
            <a:r>
              <a:rPr lang="it-IT" sz="2400" dirty="0" err="1" smtClean="0"/>
              <a:t>occurs</a:t>
            </a:r>
            <a:r>
              <a:rPr lang="it-IT" sz="2400" dirty="0" smtClean="0"/>
              <a:t>?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8702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Soil</a:t>
            </a:r>
            <a:r>
              <a:rPr lang="it-IT" dirty="0" smtClean="0"/>
              <a:t> Science </a:t>
            </a:r>
            <a:r>
              <a:rPr lang="it-IT" dirty="0" err="1" smtClean="0"/>
              <a:t>Challenges</a:t>
            </a:r>
            <a:r>
              <a:rPr lang="it-IT" dirty="0" smtClean="0"/>
              <a:t> for 2050</a:t>
            </a:r>
            <a:endParaRPr lang="it-IT" dirty="0"/>
          </a:p>
        </p:txBody>
      </p:sp>
      <p:sp>
        <p:nvSpPr>
          <p:cNvPr id="4" name="Segnaposto contenuto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err="1"/>
              <a:t>Food</a:t>
            </a:r>
            <a:r>
              <a:rPr lang="it-IT" dirty="0"/>
              <a:t> security-&gt;</a:t>
            </a:r>
            <a:r>
              <a:rPr lang="it-IT" dirty="0" err="1"/>
              <a:t>feeding</a:t>
            </a:r>
            <a:r>
              <a:rPr lang="it-IT" dirty="0"/>
              <a:t> </a:t>
            </a:r>
            <a:r>
              <a:rPr lang="it-IT" dirty="0" err="1"/>
              <a:t>increasing</a:t>
            </a:r>
            <a:r>
              <a:rPr lang="it-IT" dirty="0"/>
              <a:t> </a:t>
            </a:r>
            <a:r>
              <a:rPr lang="it-IT" dirty="0" err="1"/>
              <a:t>population</a:t>
            </a:r>
            <a:endParaRPr lang="it-IT" dirty="0"/>
          </a:p>
          <a:p>
            <a:r>
              <a:rPr lang="it-IT" dirty="0" err="1"/>
              <a:t>Nutrients</a:t>
            </a:r>
            <a:r>
              <a:rPr lang="it-IT" dirty="0"/>
              <a:t>-&gt; </a:t>
            </a:r>
            <a:r>
              <a:rPr lang="it-IT" dirty="0" err="1"/>
              <a:t>preservation</a:t>
            </a:r>
            <a:r>
              <a:rPr lang="it-IT" dirty="0"/>
              <a:t> of </a:t>
            </a:r>
            <a:r>
              <a:rPr lang="it-IT" dirty="0" err="1"/>
              <a:t>fertility</a:t>
            </a:r>
            <a:r>
              <a:rPr lang="it-IT" dirty="0"/>
              <a:t> and </a:t>
            </a:r>
            <a:r>
              <a:rPr lang="it-IT" dirty="0" err="1"/>
              <a:t>nutrients</a:t>
            </a:r>
            <a:endParaRPr lang="it-IT" dirty="0"/>
          </a:p>
          <a:p>
            <a:r>
              <a:rPr lang="it-IT" dirty="0" err="1"/>
              <a:t>Fresh</a:t>
            </a:r>
            <a:r>
              <a:rPr lang="it-IT" dirty="0"/>
              <a:t> water-&gt; </a:t>
            </a:r>
            <a:r>
              <a:rPr lang="it-IT" dirty="0" err="1"/>
              <a:t>supply</a:t>
            </a:r>
            <a:r>
              <a:rPr lang="it-IT" dirty="0"/>
              <a:t>, </a:t>
            </a:r>
            <a:r>
              <a:rPr lang="it-IT" dirty="0" err="1"/>
              <a:t>pollution</a:t>
            </a:r>
            <a:endParaRPr lang="it-IT" dirty="0"/>
          </a:p>
          <a:p>
            <a:r>
              <a:rPr lang="it-IT" dirty="0"/>
              <a:t>Energy-&gt; </a:t>
            </a:r>
            <a:r>
              <a:rPr lang="it-IT" dirty="0" err="1"/>
              <a:t>sustainable</a:t>
            </a:r>
            <a:r>
              <a:rPr lang="it-IT" dirty="0"/>
              <a:t> </a:t>
            </a:r>
            <a:r>
              <a:rPr lang="it-IT" dirty="0" err="1"/>
              <a:t>land</a:t>
            </a:r>
            <a:r>
              <a:rPr lang="it-IT" dirty="0"/>
              <a:t> management, </a:t>
            </a:r>
            <a:r>
              <a:rPr lang="it-IT" dirty="0" err="1"/>
              <a:t>biomass</a:t>
            </a:r>
            <a:r>
              <a:rPr lang="it-IT" dirty="0"/>
              <a:t> production…</a:t>
            </a:r>
          </a:p>
          <a:p>
            <a:r>
              <a:rPr lang="it-IT" dirty="0" err="1" smtClean="0"/>
              <a:t>Climate</a:t>
            </a:r>
            <a:r>
              <a:rPr lang="it-IT" dirty="0" smtClean="0"/>
              <a:t> </a:t>
            </a:r>
            <a:r>
              <a:rPr lang="it-IT" dirty="0" err="1" smtClean="0"/>
              <a:t>change</a:t>
            </a:r>
            <a:r>
              <a:rPr lang="it-IT" dirty="0" smtClean="0"/>
              <a:t> -&gt; </a:t>
            </a:r>
            <a:r>
              <a:rPr lang="it-IT" dirty="0" err="1"/>
              <a:t>coping</a:t>
            </a:r>
            <a:r>
              <a:rPr lang="it-IT" dirty="0"/>
              <a:t> with CC, </a:t>
            </a:r>
            <a:r>
              <a:rPr lang="it-IT" dirty="0" err="1"/>
              <a:t>mitigation</a:t>
            </a:r>
            <a:r>
              <a:rPr lang="it-IT" dirty="0"/>
              <a:t>, </a:t>
            </a:r>
            <a:r>
              <a:rPr lang="it-IT" dirty="0" err="1"/>
              <a:t>adaptation</a:t>
            </a:r>
            <a:r>
              <a:rPr lang="it-IT" dirty="0"/>
              <a:t>,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resilience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dirty="0" err="1"/>
              <a:t>Biodiversity</a:t>
            </a:r>
            <a:r>
              <a:rPr lang="it-IT" dirty="0"/>
              <a:t>-&gt; </a:t>
            </a:r>
            <a:r>
              <a:rPr lang="it-IT" dirty="0" err="1"/>
              <a:t>resilience</a:t>
            </a:r>
            <a:r>
              <a:rPr lang="it-IT" dirty="0"/>
              <a:t>, gene pool</a:t>
            </a:r>
          </a:p>
          <a:p>
            <a:r>
              <a:rPr lang="it-IT" dirty="0" err="1"/>
              <a:t>Recicling</a:t>
            </a:r>
            <a:r>
              <a:rPr lang="it-IT" dirty="0"/>
              <a:t> «</a:t>
            </a:r>
            <a:r>
              <a:rPr lang="it-IT" dirty="0" err="1"/>
              <a:t>wastes</a:t>
            </a:r>
            <a:r>
              <a:rPr lang="it-IT" dirty="0"/>
              <a:t>»-&gt; </a:t>
            </a:r>
            <a:r>
              <a:rPr lang="it-IT" dirty="0" err="1"/>
              <a:t>circular</a:t>
            </a:r>
            <a:r>
              <a:rPr lang="it-IT" dirty="0"/>
              <a:t> economy </a:t>
            </a:r>
            <a:r>
              <a:rPr lang="it-IT" dirty="0" err="1"/>
              <a:t>concept</a:t>
            </a:r>
            <a:endParaRPr lang="it-IT" dirty="0"/>
          </a:p>
          <a:p>
            <a:r>
              <a:rPr lang="it-IT" dirty="0"/>
              <a:t>Global </a:t>
            </a:r>
            <a:r>
              <a:rPr lang="it-IT" dirty="0" err="1"/>
              <a:t>perspective</a:t>
            </a:r>
            <a:r>
              <a:rPr lang="it-IT" dirty="0"/>
              <a:t>-&gt; global vs.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perspective</a:t>
            </a: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sz="1000" dirty="0" smtClean="0"/>
              <a:t>(</a:t>
            </a:r>
            <a:r>
              <a:rPr lang="it-IT" sz="1000" dirty="0" err="1" smtClean="0"/>
              <a:t>Janzen</a:t>
            </a:r>
            <a:r>
              <a:rPr lang="it-IT" sz="1000" dirty="0" smtClean="0"/>
              <a:t> </a:t>
            </a:r>
            <a:r>
              <a:rPr lang="it-IT" sz="1000" dirty="0"/>
              <a:t>et al., 2011, </a:t>
            </a:r>
            <a:r>
              <a:rPr lang="it-IT" sz="1000" dirty="0" err="1"/>
              <a:t>mod</a:t>
            </a:r>
            <a:r>
              <a:rPr lang="it-IT" sz="1000" dirty="0" smtClean="0"/>
              <a:t>.)</a:t>
            </a:r>
            <a:endParaRPr lang="it-IT" sz="10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231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A5C0015-DB04-45F2-9D8C-F335A79A0836}" type="slidenum">
              <a:rPr lang="sl-SI" smtClean="0"/>
              <a:pPr/>
              <a:t>7</a:t>
            </a:fld>
            <a:endParaRPr lang="sl-SI"/>
          </a:p>
        </p:txBody>
      </p:sp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323528" y="312016"/>
            <a:ext cx="6696744" cy="884736"/>
          </a:xfrm>
        </p:spPr>
        <p:txBody>
          <a:bodyPr vert="horz" anchor="ctr">
            <a:normAutofit/>
          </a:bodyPr>
          <a:lstStyle/>
          <a:p>
            <a:r>
              <a:rPr lang="it-IT" dirty="0"/>
              <a:t>Mountain </a:t>
            </a:r>
            <a:r>
              <a:rPr lang="it-IT" dirty="0" err="1"/>
              <a:t>soils</a:t>
            </a:r>
            <a:endParaRPr lang="en-GB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060848"/>
            <a:ext cx="7884368" cy="44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59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Soil</a:t>
            </a:r>
            <a:r>
              <a:rPr lang="it-IT" dirty="0" smtClean="0"/>
              <a:t> </a:t>
            </a:r>
            <a:r>
              <a:rPr lang="it-IT" dirty="0" err="1" smtClean="0"/>
              <a:t>resilience</a:t>
            </a:r>
            <a:endParaRPr lang="it-IT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19"/>
          <a:stretch/>
        </p:blipFill>
        <p:spPr bwMode="auto">
          <a:xfrm>
            <a:off x="179512" y="1844824"/>
            <a:ext cx="5153025" cy="301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3528" y="5157192"/>
            <a:ext cx="211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(Ludwig et al., 2018)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038265" y="1744262"/>
            <a:ext cx="427565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 smtClean="0"/>
          </a:p>
          <a:p>
            <a:r>
              <a:rPr lang="it-IT" dirty="0" smtClean="0"/>
              <a:t>-&gt;</a:t>
            </a:r>
            <a:r>
              <a:rPr lang="it-IT" dirty="0" err="1" smtClean="0"/>
              <a:t>Soil</a:t>
            </a:r>
            <a:r>
              <a:rPr lang="it-IT" dirty="0" smtClean="0"/>
              <a:t> </a:t>
            </a:r>
            <a:r>
              <a:rPr lang="it-IT" dirty="0" err="1" smtClean="0"/>
              <a:t>biota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an </a:t>
            </a:r>
            <a:r>
              <a:rPr lang="it-IT" dirty="0" err="1" smtClean="0"/>
              <a:t>important</a:t>
            </a:r>
            <a:r>
              <a:rPr lang="it-IT" dirty="0" smtClean="0"/>
              <a:t> driver of the</a:t>
            </a:r>
          </a:p>
          <a:p>
            <a:r>
              <a:rPr lang="it-IT" dirty="0" err="1" smtClean="0"/>
              <a:t>Interplay</a:t>
            </a:r>
            <a:r>
              <a:rPr lang="it-IT" dirty="0" smtClean="0"/>
              <a:t> of </a:t>
            </a:r>
            <a:r>
              <a:rPr lang="it-IT" dirty="0" err="1" smtClean="0"/>
              <a:t>soil</a:t>
            </a:r>
            <a:r>
              <a:rPr lang="it-IT" dirty="0" smtClean="0"/>
              <a:t> </a:t>
            </a:r>
            <a:r>
              <a:rPr lang="it-IT" dirty="0" err="1" smtClean="0"/>
              <a:t>properties</a:t>
            </a:r>
            <a:r>
              <a:rPr lang="it-IT" dirty="0" smtClean="0"/>
              <a:t> and </a:t>
            </a:r>
            <a:r>
              <a:rPr lang="it-IT" dirty="0" err="1" smtClean="0"/>
              <a:t>processes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/>
              <a:t>-&gt; F1..F6 are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 smtClean="0"/>
              <a:t>functions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derive from </a:t>
            </a:r>
          </a:p>
          <a:p>
            <a:r>
              <a:rPr lang="it-IT" dirty="0"/>
              <a:t>t</a:t>
            </a:r>
            <a:r>
              <a:rPr lang="it-IT" dirty="0" smtClean="0"/>
              <a:t>he </a:t>
            </a:r>
            <a:r>
              <a:rPr lang="it-IT" dirty="0" err="1" smtClean="0"/>
              <a:t>interaction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properties</a:t>
            </a:r>
            <a:r>
              <a:rPr lang="it-IT" dirty="0" smtClean="0"/>
              <a:t> and </a:t>
            </a:r>
          </a:p>
          <a:p>
            <a:r>
              <a:rPr lang="it-IT" dirty="0" err="1" smtClean="0"/>
              <a:t>Processes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-&gt; </a:t>
            </a:r>
            <a:r>
              <a:rPr lang="it-IT" b="1" dirty="0" err="1" smtClean="0"/>
              <a:t>Soil</a:t>
            </a:r>
            <a:r>
              <a:rPr lang="it-IT" b="1" dirty="0" smtClean="0"/>
              <a:t> </a:t>
            </a:r>
            <a:r>
              <a:rPr lang="it-IT" b="1" dirty="0" err="1" smtClean="0"/>
              <a:t>functioning</a:t>
            </a:r>
            <a:r>
              <a:rPr lang="it-IT" b="1" dirty="0" smtClean="0"/>
              <a:t> </a:t>
            </a:r>
            <a:r>
              <a:rPr lang="it-IT" dirty="0" err="1" smtClean="0"/>
              <a:t>affects</a:t>
            </a:r>
            <a:r>
              <a:rPr lang="it-IT" dirty="0" smtClean="0"/>
              <a:t> the </a:t>
            </a:r>
            <a:r>
              <a:rPr lang="it-IT" dirty="0" err="1" smtClean="0"/>
              <a:t>response</a:t>
            </a:r>
            <a:r>
              <a:rPr lang="it-IT" dirty="0" smtClean="0"/>
              <a:t> to</a:t>
            </a:r>
          </a:p>
          <a:p>
            <a:r>
              <a:rPr lang="it-IT" dirty="0" err="1" smtClean="0"/>
              <a:t>Disturbances</a:t>
            </a:r>
            <a:r>
              <a:rPr lang="it-IT" dirty="0" smtClean="0"/>
              <a:t> (</a:t>
            </a:r>
            <a:r>
              <a:rPr lang="it-IT" dirty="0" err="1" smtClean="0"/>
              <a:t>incl</a:t>
            </a:r>
            <a:r>
              <a:rPr lang="it-IT" dirty="0" smtClean="0"/>
              <a:t>. </a:t>
            </a:r>
            <a:r>
              <a:rPr lang="it-IT" dirty="0" err="1"/>
              <a:t>a</a:t>
            </a:r>
            <a:r>
              <a:rPr lang="it-IT" dirty="0" err="1" smtClean="0"/>
              <a:t>ntropogenic</a:t>
            </a:r>
            <a:r>
              <a:rPr lang="it-IT" dirty="0" smtClean="0"/>
              <a:t>) and </a:t>
            </a:r>
          </a:p>
          <a:p>
            <a:r>
              <a:rPr lang="it-IT" dirty="0" err="1"/>
              <a:t>t</a:t>
            </a:r>
            <a:r>
              <a:rPr lang="it-IT" dirty="0" err="1" smtClean="0"/>
              <a:t>herefore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b="1" dirty="0" smtClean="0"/>
              <a:t>a </a:t>
            </a:r>
            <a:r>
              <a:rPr lang="it-IT" b="1" dirty="0" err="1" smtClean="0"/>
              <a:t>measure</a:t>
            </a:r>
            <a:r>
              <a:rPr lang="it-IT" b="1" dirty="0" smtClean="0"/>
              <a:t> of the </a:t>
            </a:r>
            <a:r>
              <a:rPr lang="it-IT" b="1" dirty="0" err="1" smtClean="0"/>
              <a:t>resilience</a:t>
            </a:r>
            <a:r>
              <a:rPr lang="it-IT" b="1" dirty="0" smtClean="0"/>
              <a:t> </a:t>
            </a:r>
          </a:p>
          <a:p>
            <a:r>
              <a:rPr lang="it-IT" b="1" dirty="0" smtClean="0"/>
              <a:t>of the </a:t>
            </a:r>
            <a:r>
              <a:rPr lang="it-IT" b="1" dirty="0" err="1" smtClean="0"/>
              <a:t>entire</a:t>
            </a:r>
            <a:r>
              <a:rPr lang="it-IT" b="1" dirty="0" smtClean="0"/>
              <a:t> </a:t>
            </a:r>
            <a:r>
              <a:rPr lang="it-IT" b="1" dirty="0" err="1" smtClean="0"/>
              <a:t>soil</a:t>
            </a:r>
            <a:r>
              <a:rPr lang="it-IT" b="1" dirty="0" smtClean="0"/>
              <a:t> </a:t>
            </a:r>
            <a:r>
              <a:rPr lang="it-IT" b="1" dirty="0" err="1" smtClean="0"/>
              <a:t>system</a:t>
            </a:r>
            <a:endParaRPr lang="it-IT" b="1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7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Application to </a:t>
            </a:r>
            <a:r>
              <a:rPr lang="it-IT" dirty="0" err="1" smtClean="0"/>
              <a:t>agroecosystems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511492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938158" y="2688302"/>
            <a:ext cx="381572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Soil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a </a:t>
            </a:r>
            <a:r>
              <a:rPr lang="it-IT" sz="2400" dirty="0" err="1" smtClean="0"/>
              <a:t>dynamic</a:t>
            </a:r>
            <a:r>
              <a:rPr lang="it-IT" sz="2400" dirty="0" smtClean="0"/>
              <a:t> </a:t>
            </a:r>
            <a:r>
              <a:rPr lang="it-IT" sz="2400" dirty="0" err="1" smtClean="0"/>
              <a:t>system</a:t>
            </a:r>
            <a:r>
              <a:rPr lang="it-IT" sz="2400" dirty="0" smtClean="0"/>
              <a:t> in </a:t>
            </a:r>
          </a:p>
          <a:p>
            <a:r>
              <a:rPr lang="it-IT" sz="2400" dirty="0" err="1" smtClean="0"/>
              <a:t>constant</a:t>
            </a:r>
            <a:r>
              <a:rPr lang="it-IT" sz="2400" dirty="0" smtClean="0"/>
              <a:t> </a:t>
            </a:r>
            <a:r>
              <a:rPr lang="it-IT" sz="2400" dirty="0" err="1" smtClean="0"/>
              <a:t>change</a:t>
            </a:r>
            <a:r>
              <a:rPr lang="it-IT" sz="2400" dirty="0" smtClean="0"/>
              <a:t>.</a:t>
            </a:r>
          </a:p>
          <a:p>
            <a:endParaRPr lang="it-IT" sz="2400" dirty="0"/>
          </a:p>
          <a:p>
            <a:r>
              <a:rPr lang="it-IT" sz="2400" dirty="0" err="1" smtClean="0"/>
              <a:t>Endless</a:t>
            </a:r>
            <a:r>
              <a:rPr lang="it-IT" sz="2400" dirty="0" smtClean="0"/>
              <a:t> </a:t>
            </a:r>
            <a:r>
              <a:rPr lang="it-IT" sz="2400" dirty="0" err="1" smtClean="0"/>
              <a:t>loop</a:t>
            </a:r>
            <a:r>
              <a:rPr lang="it-IT" sz="2400" dirty="0"/>
              <a:t>:</a:t>
            </a:r>
            <a:endParaRPr lang="it-IT" sz="2400" dirty="0" smtClean="0"/>
          </a:p>
          <a:p>
            <a:r>
              <a:rPr lang="it-IT" sz="2400" dirty="0" err="1" smtClean="0"/>
              <a:t>Exploitation</a:t>
            </a:r>
            <a:r>
              <a:rPr lang="it-IT" sz="2400" dirty="0" smtClean="0"/>
              <a:t>(r)-&gt; </a:t>
            </a:r>
            <a:r>
              <a:rPr lang="it-IT" sz="2400" dirty="0" err="1" smtClean="0"/>
              <a:t>conservation</a:t>
            </a:r>
            <a:endParaRPr lang="it-IT" sz="2400" dirty="0"/>
          </a:p>
          <a:p>
            <a:r>
              <a:rPr lang="it-IT" sz="2400" dirty="0" smtClean="0"/>
              <a:t>(k)-&gt; </a:t>
            </a:r>
            <a:r>
              <a:rPr lang="it-IT" sz="2400" dirty="0" err="1" smtClean="0"/>
              <a:t>structural</a:t>
            </a:r>
            <a:r>
              <a:rPr lang="it-IT" sz="2400" dirty="0" smtClean="0"/>
              <a:t> </a:t>
            </a:r>
            <a:r>
              <a:rPr lang="it-IT" sz="2400" dirty="0" err="1" smtClean="0"/>
              <a:t>collapse</a:t>
            </a:r>
            <a:r>
              <a:rPr lang="it-IT" sz="2400" dirty="0" smtClean="0"/>
              <a:t> and </a:t>
            </a:r>
          </a:p>
          <a:p>
            <a:r>
              <a:rPr lang="it-IT" sz="2400" dirty="0" smtClean="0"/>
              <a:t>release (</a:t>
            </a:r>
            <a:r>
              <a:rPr lang="el-GR" sz="2400" dirty="0" smtClean="0"/>
              <a:t>Ω</a:t>
            </a:r>
            <a:r>
              <a:rPr lang="it-IT" sz="2400" dirty="0" smtClean="0"/>
              <a:t>)-&gt; </a:t>
            </a:r>
            <a:r>
              <a:rPr lang="it-IT" sz="2400" dirty="0" err="1" smtClean="0"/>
              <a:t>reorganization</a:t>
            </a:r>
            <a:r>
              <a:rPr lang="it-IT" sz="2400" dirty="0" smtClean="0"/>
              <a:t> </a:t>
            </a:r>
          </a:p>
          <a:p>
            <a:r>
              <a:rPr lang="it-IT" sz="2400" dirty="0" smtClean="0"/>
              <a:t>(</a:t>
            </a:r>
            <a:r>
              <a:rPr lang="el-GR" sz="2400" dirty="0" smtClean="0">
                <a:latin typeface="Arial"/>
                <a:cs typeface="Arial"/>
              </a:rPr>
              <a:t>α</a:t>
            </a:r>
            <a:r>
              <a:rPr lang="it-IT" sz="2400" dirty="0" smtClean="0">
                <a:latin typeface="Arial"/>
                <a:cs typeface="Arial"/>
              </a:rPr>
              <a:t>)-&gt;r</a:t>
            </a:r>
            <a:r>
              <a:rPr lang="it-IT" sz="2400" dirty="0" smtClean="0"/>
              <a:t> </a:t>
            </a:r>
          </a:p>
          <a:p>
            <a:endParaRPr lang="it-IT" sz="2400" dirty="0" smtClean="0"/>
          </a:p>
          <a:p>
            <a:endParaRPr lang="it-IT" sz="2400" dirty="0"/>
          </a:p>
        </p:txBody>
      </p:sp>
      <p:sp>
        <p:nvSpPr>
          <p:cNvPr id="4" name="Rettangolo arrotondato 3"/>
          <p:cNvSpPr/>
          <p:nvPr/>
        </p:nvSpPr>
        <p:spPr>
          <a:xfrm>
            <a:off x="1259632" y="1169388"/>
            <a:ext cx="2088232" cy="12241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High </a:t>
            </a:r>
            <a:r>
              <a:rPr lang="it-IT" dirty="0" err="1" smtClean="0"/>
              <a:t>potential</a:t>
            </a:r>
            <a:r>
              <a:rPr lang="it-IT" dirty="0" smtClean="0"/>
              <a:t> for </a:t>
            </a:r>
            <a:r>
              <a:rPr lang="it-IT" dirty="0" err="1" smtClean="0"/>
              <a:t>plant</a:t>
            </a:r>
            <a:r>
              <a:rPr lang="it-IT" dirty="0" smtClean="0"/>
              <a:t> </a:t>
            </a:r>
            <a:r>
              <a:rPr lang="it-IT" dirty="0" err="1" smtClean="0"/>
              <a:t>growth</a:t>
            </a:r>
            <a:r>
              <a:rPr lang="it-IT" dirty="0" smtClean="0"/>
              <a:t>, </a:t>
            </a:r>
            <a:r>
              <a:rPr lang="it-IT" dirty="0" err="1" smtClean="0"/>
              <a:t>abundant</a:t>
            </a:r>
            <a:r>
              <a:rPr lang="it-IT" dirty="0" smtClean="0"/>
              <a:t> and diverse </a:t>
            </a:r>
            <a:r>
              <a:rPr lang="it-IT" dirty="0" err="1" smtClean="0"/>
              <a:t>biota</a:t>
            </a:r>
            <a:endParaRPr lang="it-IT" dirty="0"/>
          </a:p>
        </p:txBody>
      </p:sp>
      <p:sp>
        <p:nvSpPr>
          <p:cNvPr id="7" name="Rettangolo arrotondato 6"/>
          <p:cNvSpPr/>
          <p:nvPr/>
        </p:nvSpPr>
        <p:spPr>
          <a:xfrm>
            <a:off x="215516" y="4581128"/>
            <a:ext cx="2088232" cy="144016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The </a:t>
            </a:r>
            <a:r>
              <a:rPr lang="it-IT" dirty="0" err="1" smtClean="0"/>
              <a:t>farmer</a:t>
            </a:r>
            <a:r>
              <a:rPr lang="it-IT" dirty="0" smtClean="0"/>
              <a:t> </a:t>
            </a:r>
            <a:r>
              <a:rPr lang="it-IT" dirty="0" err="1" smtClean="0"/>
              <a:t>controls</a:t>
            </a:r>
            <a:r>
              <a:rPr lang="it-IT" dirty="0" smtClean="0"/>
              <a:t> the </a:t>
            </a:r>
            <a:r>
              <a:rPr lang="it-IT" dirty="0" err="1" smtClean="0"/>
              <a:t>crop</a:t>
            </a:r>
            <a:r>
              <a:rPr lang="it-IT" dirty="0" smtClean="0"/>
              <a:t> </a:t>
            </a:r>
            <a:r>
              <a:rPr lang="it-IT" dirty="0" err="1" smtClean="0"/>
              <a:t>development</a:t>
            </a:r>
            <a:r>
              <a:rPr lang="it-IT" dirty="0" smtClean="0"/>
              <a:t> by </a:t>
            </a:r>
            <a:r>
              <a:rPr lang="it-IT" dirty="0" err="1" smtClean="0"/>
              <a:t>applying</a:t>
            </a:r>
            <a:r>
              <a:rPr lang="it-IT" dirty="0" smtClean="0"/>
              <a:t> </a:t>
            </a:r>
            <a:r>
              <a:rPr lang="it-IT" dirty="0" err="1" smtClean="0"/>
              <a:t>agrochemicals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8" name="Rettangolo arrotondato 7"/>
          <p:cNvSpPr/>
          <p:nvPr/>
        </p:nvSpPr>
        <p:spPr>
          <a:xfrm>
            <a:off x="4355976" y="1340768"/>
            <a:ext cx="2088232" cy="144016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Crops</a:t>
            </a:r>
            <a:r>
              <a:rPr lang="it-IT" dirty="0" smtClean="0"/>
              <a:t> </a:t>
            </a:r>
            <a:r>
              <a:rPr lang="it-IT" dirty="0" err="1" smtClean="0"/>
              <a:t>develop</a:t>
            </a:r>
            <a:r>
              <a:rPr lang="it-IT" dirty="0" smtClean="0"/>
              <a:t> and </a:t>
            </a:r>
            <a:r>
              <a:rPr lang="it-IT" dirty="0" err="1" smtClean="0"/>
              <a:t>ripen</a:t>
            </a:r>
            <a:r>
              <a:rPr lang="it-IT" dirty="0" smtClean="0"/>
              <a:t>. </a:t>
            </a:r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are ready for </a:t>
            </a:r>
            <a:r>
              <a:rPr lang="it-IT" dirty="0" err="1" smtClean="0"/>
              <a:t>harvest</a:t>
            </a:r>
            <a:r>
              <a:rPr lang="it-IT" dirty="0" smtClean="0"/>
              <a:t> (climax of the </a:t>
            </a:r>
            <a:r>
              <a:rPr lang="it-IT" dirty="0" err="1" smtClean="0"/>
              <a:t>ecosystem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9" name="Rettangolo arrotondato 8"/>
          <p:cNvSpPr/>
          <p:nvPr/>
        </p:nvSpPr>
        <p:spPr>
          <a:xfrm>
            <a:off x="3894042" y="3861048"/>
            <a:ext cx="2262134" cy="18722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Harvest</a:t>
            </a:r>
            <a:r>
              <a:rPr lang="it-IT" dirty="0" smtClean="0"/>
              <a:t> and </a:t>
            </a:r>
            <a:r>
              <a:rPr lang="it-IT" dirty="0" err="1" smtClean="0"/>
              <a:t>tillage</a:t>
            </a:r>
            <a:r>
              <a:rPr lang="it-IT" dirty="0" smtClean="0"/>
              <a:t> are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pulse</a:t>
            </a:r>
            <a:r>
              <a:rPr lang="it-IT" dirty="0" smtClean="0"/>
              <a:t> </a:t>
            </a:r>
            <a:r>
              <a:rPr lang="it-IT" dirty="0" err="1" smtClean="0"/>
              <a:t>disturbances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lead</a:t>
            </a:r>
            <a:r>
              <a:rPr lang="it-IT" dirty="0" smtClean="0"/>
              <a:t> the </a:t>
            </a:r>
            <a:r>
              <a:rPr lang="it-IT" dirty="0" err="1" smtClean="0"/>
              <a:t>system</a:t>
            </a:r>
            <a:r>
              <a:rPr lang="it-IT" dirty="0" smtClean="0"/>
              <a:t> to an </a:t>
            </a:r>
            <a:r>
              <a:rPr lang="it-IT" dirty="0" err="1" smtClean="0"/>
              <a:t>initial</a:t>
            </a:r>
            <a:r>
              <a:rPr lang="it-IT" dirty="0" smtClean="0"/>
              <a:t> state (</a:t>
            </a:r>
            <a:r>
              <a:rPr lang="it-IT" dirty="0" err="1" smtClean="0"/>
              <a:t>collapse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782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Resilience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scales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3" y="1628800"/>
            <a:ext cx="4632088" cy="510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99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153400" cy="990600"/>
          </a:xfrm>
        </p:spPr>
        <p:txBody>
          <a:bodyPr/>
          <a:lstStyle/>
          <a:p>
            <a:r>
              <a:rPr lang="it-IT" dirty="0" smtClean="0"/>
              <a:t>Post-</a:t>
            </a:r>
            <a:r>
              <a:rPr lang="it-IT" dirty="0" err="1" smtClean="0"/>
              <a:t>fire</a:t>
            </a:r>
            <a:r>
              <a:rPr lang="it-IT" dirty="0" smtClean="0"/>
              <a:t> </a:t>
            </a:r>
            <a:r>
              <a:rPr lang="it-IT" dirty="0" err="1" smtClean="0"/>
              <a:t>resilience</a:t>
            </a:r>
            <a:r>
              <a:rPr lang="it-IT" dirty="0" smtClean="0"/>
              <a:t> in </a:t>
            </a:r>
            <a:r>
              <a:rPr lang="it-IT" dirty="0" err="1" smtClean="0"/>
              <a:t>soils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" y="1484784"/>
            <a:ext cx="6161137" cy="209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0254"/>
            <a:ext cx="8153400" cy="295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Risultati immagini per soil aggreg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84784"/>
            <a:ext cx="2019300" cy="22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795703" y="3419029"/>
            <a:ext cx="10278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 smtClean="0"/>
              <a:t>www.nature .</a:t>
            </a:r>
            <a:r>
              <a:rPr lang="it-IT" sz="900" dirty="0" err="1" smtClean="0"/>
              <a:t>com</a:t>
            </a:r>
            <a:endParaRPr lang="it-IT" sz="900" dirty="0"/>
          </a:p>
        </p:txBody>
      </p:sp>
      <p:sp>
        <p:nvSpPr>
          <p:cNvPr id="5" name="Rettangolo arrotondato 4"/>
          <p:cNvSpPr/>
          <p:nvPr/>
        </p:nvSpPr>
        <p:spPr>
          <a:xfrm>
            <a:off x="4932040" y="3649861"/>
            <a:ext cx="1368152" cy="1003275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5"/>
          <a:stretch/>
        </p:blipFill>
        <p:spPr bwMode="auto">
          <a:xfrm>
            <a:off x="4932040" y="1484784"/>
            <a:ext cx="4184693" cy="362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69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Post-</a:t>
            </a:r>
            <a:r>
              <a:rPr lang="it-IT" dirty="0" err="1" smtClean="0"/>
              <a:t>fire</a:t>
            </a:r>
            <a:r>
              <a:rPr lang="it-IT" dirty="0" smtClean="0"/>
              <a:t> </a:t>
            </a:r>
            <a:r>
              <a:rPr lang="it-IT" dirty="0" err="1" smtClean="0"/>
              <a:t>soil</a:t>
            </a:r>
            <a:r>
              <a:rPr lang="it-IT" dirty="0" smtClean="0"/>
              <a:t> </a:t>
            </a:r>
            <a:r>
              <a:rPr lang="it-IT" dirty="0" err="1" smtClean="0"/>
              <a:t>threats</a:t>
            </a:r>
            <a:endParaRPr lang="it-IT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016539"/>
            <a:ext cx="8153400" cy="366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39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it-IT" dirty="0" smtClean="0"/>
              <a:t>Post-</a:t>
            </a:r>
            <a:r>
              <a:rPr lang="it-IT" dirty="0" err="1" smtClean="0"/>
              <a:t>disturbance</a:t>
            </a:r>
            <a:r>
              <a:rPr lang="it-IT" dirty="0" smtClean="0"/>
              <a:t> </a:t>
            </a:r>
            <a:r>
              <a:rPr lang="it-IT" dirty="0" err="1" smtClean="0"/>
              <a:t>resilience</a:t>
            </a:r>
            <a:r>
              <a:rPr lang="it-IT" dirty="0" smtClean="0"/>
              <a:t> in </a:t>
            </a:r>
            <a:r>
              <a:rPr lang="it-IT" dirty="0" err="1" smtClean="0"/>
              <a:t>soils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72816"/>
            <a:ext cx="3316990" cy="476561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076056" y="3501008"/>
            <a:ext cx="266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SKI RUNS CONSTRUCTION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95903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SKI RUNS CONSTRUCTION (1)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132856"/>
            <a:ext cx="6909466" cy="391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2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it-IT" dirty="0" smtClean="0"/>
              <a:t>SKI RUNS CONSTRUCTION (2)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420888"/>
            <a:ext cx="765627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7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it-IT" dirty="0" smtClean="0"/>
              <a:t>SKI RUNS CONSTRUCTION (3)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492896"/>
            <a:ext cx="7152476" cy="273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5507" t="31800" r="30313" b="22001"/>
          <a:stretch/>
        </p:blipFill>
        <p:spPr>
          <a:xfrm>
            <a:off x="413120" y="1844824"/>
            <a:ext cx="8352928" cy="3382167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it-IT" dirty="0" smtClean="0"/>
              <a:t>SKI RUNS CONSTRUCTION (4)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06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media.wiley.com/mrw_images/els/articles/a0022548/image_n/nfgz0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1875" y="1584176"/>
            <a:ext cx="5112568" cy="467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39587" y="0"/>
            <a:ext cx="8811040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/>
              <a:t>: </a:t>
            </a:r>
            <a:r>
              <a:rPr lang="it-IT" dirty="0" err="1"/>
              <a:t>climate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972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23728" y="1700808"/>
            <a:ext cx="4587256" cy="3122883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153400" cy="990600"/>
          </a:xfrm>
        </p:spPr>
        <p:txBody>
          <a:bodyPr/>
          <a:lstStyle/>
          <a:p>
            <a:r>
              <a:rPr lang="it-IT" dirty="0" smtClean="0"/>
              <a:t>Post-</a:t>
            </a:r>
            <a:r>
              <a:rPr lang="it-IT" dirty="0" err="1" smtClean="0"/>
              <a:t>disturbance</a:t>
            </a:r>
            <a:r>
              <a:rPr lang="it-IT" dirty="0" smtClean="0"/>
              <a:t> </a:t>
            </a:r>
            <a:r>
              <a:rPr lang="it-IT" dirty="0" err="1" smtClean="0"/>
              <a:t>resilience</a:t>
            </a:r>
            <a:r>
              <a:rPr lang="it-IT" dirty="0" smtClean="0"/>
              <a:t> in </a:t>
            </a:r>
            <a:r>
              <a:rPr lang="it-IT" dirty="0" err="1" smtClean="0"/>
              <a:t>soils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35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12648" y="188640"/>
            <a:ext cx="8153400" cy="990600"/>
          </a:xfrm>
        </p:spPr>
        <p:txBody>
          <a:bodyPr/>
          <a:lstStyle/>
          <a:p>
            <a:r>
              <a:rPr lang="it-IT" dirty="0" smtClean="0"/>
              <a:t>Post-</a:t>
            </a:r>
            <a:r>
              <a:rPr lang="it-IT" dirty="0" err="1" smtClean="0"/>
              <a:t>disturbance</a:t>
            </a:r>
            <a:r>
              <a:rPr lang="it-IT" dirty="0" smtClean="0"/>
              <a:t> </a:t>
            </a:r>
            <a:r>
              <a:rPr lang="it-IT" dirty="0" err="1" smtClean="0"/>
              <a:t>resilience</a:t>
            </a:r>
            <a:r>
              <a:rPr lang="it-IT" dirty="0" smtClean="0"/>
              <a:t> in </a:t>
            </a:r>
            <a:r>
              <a:rPr lang="it-IT" dirty="0" err="1" smtClean="0"/>
              <a:t>soils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988108" y="3140968"/>
            <a:ext cx="277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IT TAKES A LONG TIME……..</a:t>
            </a:r>
            <a:endParaRPr lang="it-IT" b="1" dirty="0"/>
          </a:p>
        </p:txBody>
      </p:sp>
      <p:pic>
        <p:nvPicPr>
          <p:cNvPr id="6" name="Immagine 5" descr="D:\jodel\Progetti di ricerca\ALPINE SPACE 2014 2020\CASI STUDIO\Piste da sci\refigurepecasostudiolinks4soils\Cor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8" y="2358727"/>
            <a:ext cx="5759450" cy="2303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Links4So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700808"/>
            <a:ext cx="1728192" cy="100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8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Watch…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dirty="0" err="1" smtClean="0"/>
              <a:t>Soils</a:t>
            </a:r>
            <a:r>
              <a:rPr lang="it-IT" dirty="0" smtClean="0"/>
              <a:t> and </a:t>
            </a:r>
            <a:r>
              <a:rPr lang="it-IT" dirty="0" err="1" smtClean="0"/>
              <a:t>climate</a:t>
            </a:r>
            <a:endParaRPr lang="it-IT" dirty="0" smtClean="0"/>
          </a:p>
          <a:p>
            <a:r>
              <a:rPr lang="it-IT" dirty="0" err="1" smtClean="0"/>
              <a:t>Soils</a:t>
            </a:r>
            <a:r>
              <a:rPr lang="it-IT" dirty="0" smtClean="0"/>
              <a:t> and </a:t>
            </a:r>
            <a:r>
              <a:rPr lang="it-IT" dirty="0" err="1" smtClean="0"/>
              <a:t>forests</a:t>
            </a:r>
            <a:endParaRPr lang="it-IT" dirty="0" smtClean="0"/>
          </a:p>
          <a:p>
            <a:pPr marL="0" indent="0">
              <a:buNone/>
            </a:pPr>
            <a:r>
              <a:rPr lang="it-IT" dirty="0"/>
              <a:t>https://www.alpine-space.eu/projects/links4soils/en/project-results</a:t>
            </a:r>
          </a:p>
        </p:txBody>
      </p:sp>
    </p:spTree>
    <p:extLst>
      <p:ext uri="{BB962C8B-B14F-4D97-AF65-F5344CB8AC3E}">
        <p14:creationId xmlns:p14="http://schemas.microsoft.com/office/powerpoint/2010/main" val="38369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References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00" y="1700809"/>
            <a:ext cx="2573371" cy="361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118" y="1700808"/>
            <a:ext cx="2561745" cy="361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70980"/>
            <a:ext cx="2516838" cy="354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7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dirty="0" smtClean="0"/>
              <a:t>Alpine </a:t>
            </a:r>
            <a:r>
              <a:rPr lang="it-IT" dirty="0" err="1" smtClean="0"/>
              <a:t>soil</a:t>
            </a:r>
            <a:r>
              <a:rPr lang="it-IT" dirty="0" smtClean="0"/>
              <a:t> </a:t>
            </a:r>
            <a:r>
              <a:rPr lang="it-IT" dirty="0" err="1" smtClean="0"/>
              <a:t>platform</a:t>
            </a:r>
            <a:endParaRPr lang="it-IT" dirty="0" smtClean="0"/>
          </a:p>
          <a:p>
            <a:pPr marL="0" indent="0">
              <a:buNone/>
            </a:pPr>
            <a:r>
              <a:rPr lang="it-IT" dirty="0">
                <a:hlinkClick r:id="rId2"/>
              </a:rPr>
              <a:t>https://alpinesoils.eu/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Alpine </a:t>
            </a:r>
            <a:r>
              <a:rPr lang="it-IT" dirty="0" err="1" smtClean="0"/>
              <a:t>soil</a:t>
            </a:r>
            <a:r>
              <a:rPr lang="it-IT" dirty="0" smtClean="0"/>
              <a:t> partnership</a:t>
            </a:r>
          </a:p>
          <a:p>
            <a:pPr marL="0" indent="0">
              <a:buNone/>
            </a:pPr>
            <a:r>
              <a:rPr lang="it-IT" dirty="0">
                <a:hlinkClick r:id="rId3"/>
              </a:rPr>
              <a:t>https://www.alpine-space.eu/projects/links4soils/en/project-results/alpine-soil-partnership-and-platform</a:t>
            </a:r>
            <a:endParaRPr lang="it-IT" dirty="0"/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it-IT" dirty="0" err="1" smtClean="0"/>
              <a:t>References</a:t>
            </a:r>
            <a:endParaRPr lang="it-IT" dirty="0"/>
          </a:p>
        </p:txBody>
      </p:sp>
      <p:pic>
        <p:nvPicPr>
          <p:cNvPr id="2050" name="Picture 2" descr="Links4Soi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00200"/>
            <a:ext cx="3480321" cy="20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23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139587" y="0"/>
            <a:ext cx="8811040" cy="1446550"/>
          </a:xfrm>
          <a:prstGeom prst="rect">
            <a:avLst/>
          </a:prstGeom>
        </p:spPr>
        <p:txBody>
          <a:bodyPr vert="horz" lIns="36000" tIns="36000" rIns="36000" bIns="36000" rtlCol="0" anchor="ctr">
            <a:normAutofit/>
          </a:bodyPr>
          <a:lstStyle>
            <a:lvl1pPr>
              <a:spcBef>
                <a:spcPct val="0"/>
              </a:spcBef>
              <a:buNone/>
              <a:defRPr kumimoji="0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The </a:t>
            </a:r>
            <a:r>
              <a:rPr lang="it-IT" dirty="0" err="1"/>
              <a:t>soil</a:t>
            </a:r>
            <a:r>
              <a:rPr lang="it-IT" dirty="0"/>
              <a:t> </a:t>
            </a:r>
            <a:r>
              <a:rPr lang="it-IT" dirty="0" err="1"/>
              <a:t>forming</a:t>
            </a:r>
            <a:r>
              <a:rPr lang="it-IT" dirty="0"/>
              <a:t> </a:t>
            </a:r>
            <a:r>
              <a:rPr lang="it-IT" dirty="0" err="1"/>
              <a:t>factors</a:t>
            </a:r>
            <a:r>
              <a:rPr lang="it-IT" dirty="0"/>
              <a:t> in mountain </a:t>
            </a:r>
            <a:r>
              <a:rPr lang="it-IT" dirty="0" err="1"/>
              <a:t>areas</a:t>
            </a:r>
            <a:r>
              <a:rPr lang="it-IT" dirty="0"/>
              <a:t>: </a:t>
            </a:r>
            <a:r>
              <a:rPr lang="it-IT" dirty="0" err="1"/>
              <a:t>climate</a:t>
            </a:r>
            <a:endParaRPr lang="it-IT" dirty="0"/>
          </a:p>
        </p:txBody>
      </p:sp>
      <p:pic>
        <p:nvPicPr>
          <p:cNvPr id="4" name="Picture 2" descr="http://media.wiley.com/mrw_images/els/articles/a0022548/image_n/nfgz0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9529" y="1556792"/>
            <a:ext cx="5141619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isultati immagini per cristallo neve imma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4864"/>
            <a:ext cx="816025" cy="90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8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una">
  <a:themeElements>
    <a:clrScheme name="Lu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omposit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</TotalTime>
  <Words>1829</Words>
  <Application>Microsoft Office PowerPoint</Application>
  <PresentationFormat>Presentazione su schermo (4:3)</PresentationFormat>
  <Paragraphs>320</Paragraphs>
  <Slides>84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84</vt:i4>
      </vt:variant>
    </vt:vector>
  </HeadingPairs>
  <TitlesOfParts>
    <vt:vector size="85" baseType="lpstr">
      <vt:lpstr>Luna</vt:lpstr>
      <vt:lpstr>Mountain soils key for building resilience   </vt:lpstr>
      <vt:lpstr>What is soil? </vt:lpstr>
      <vt:lpstr>Soils and the environment</vt:lpstr>
      <vt:lpstr>Soil science</vt:lpstr>
      <vt:lpstr>The «clorpt» model</vt:lpstr>
      <vt:lpstr>Presentazione standard di PowerPoint</vt:lpstr>
      <vt:lpstr>Mountain soils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Some soil facts</vt:lpstr>
      <vt:lpstr>Soil colors</vt:lpstr>
      <vt:lpstr>Soil types and classification systems </vt:lpstr>
      <vt:lpstr>Soil types</vt:lpstr>
      <vt:lpstr>Soils and complexity</vt:lpstr>
      <vt:lpstr>Soils and biodiversity</vt:lpstr>
      <vt:lpstr>Soils and landscapes</vt:lpstr>
      <vt:lpstr>Soils and landscapes</vt:lpstr>
      <vt:lpstr>Soils and landscapes</vt:lpstr>
      <vt:lpstr>Soil functions </vt:lpstr>
      <vt:lpstr>Functions or services?</vt:lpstr>
      <vt:lpstr>Watch </vt:lpstr>
      <vt:lpstr>Soil threats</vt:lpstr>
      <vt:lpstr>Group activity </vt:lpstr>
      <vt:lpstr>Presentazione standard di PowerPoint</vt:lpstr>
      <vt:lpstr>Presentazione standard di PowerPoint</vt:lpstr>
      <vt:lpstr>Soil erosion </vt:lpstr>
      <vt:lpstr>Erosion mitigation in mountain agriculture</vt:lpstr>
      <vt:lpstr>Erosion modelling</vt:lpstr>
      <vt:lpstr>Grazing and land degradation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Resilience in ecosystems </vt:lpstr>
      <vt:lpstr>Resilience as a component of sustainability</vt:lpstr>
      <vt:lpstr>Resilience concept applied to soils </vt:lpstr>
      <vt:lpstr>Soil Science Challenges for 2050</vt:lpstr>
      <vt:lpstr>Soil resilience</vt:lpstr>
      <vt:lpstr>Application to agroecosystems </vt:lpstr>
      <vt:lpstr>Resilience at different scales </vt:lpstr>
      <vt:lpstr>Post-fire resilience in soils </vt:lpstr>
      <vt:lpstr>Post-fire soil threats</vt:lpstr>
      <vt:lpstr>Post-disturbance resilience in soils </vt:lpstr>
      <vt:lpstr>SKI RUNS CONSTRUCTION (1)</vt:lpstr>
      <vt:lpstr>SKI RUNS CONSTRUCTION (2)</vt:lpstr>
      <vt:lpstr>SKI RUNS CONSTRUCTION (3)</vt:lpstr>
      <vt:lpstr>SKI RUNS CONSTRUCTION (4)</vt:lpstr>
      <vt:lpstr>Post-disturbance resilience in soils </vt:lpstr>
      <vt:lpstr>Post-disturbance resilience in soils </vt:lpstr>
      <vt:lpstr>Watch…</vt:lpstr>
      <vt:lpstr>References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Mountain soils key for building resilience</dc:title>
  <dc:creator>Silvia Stanchi</dc:creator>
  <cp:lastModifiedBy>Silvia Stanchi</cp:lastModifiedBy>
  <cp:revision>77</cp:revision>
  <dcterms:created xsi:type="dcterms:W3CDTF">2019-06-21T08:15:13Z</dcterms:created>
  <dcterms:modified xsi:type="dcterms:W3CDTF">2019-07-12T13:27:42Z</dcterms:modified>
</cp:coreProperties>
</file>