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8" r:id="rId4"/>
    <p:sldId id="272" r:id="rId5"/>
    <p:sldId id="281" r:id="rId6"/>
    <p:sldId id="275" r:id="rId7"/>
    <p:sldId id="280" r:id="rId8"/>
    <p:sldId id="261" r:id="rId9"/>
    <p:sldId id="263" r:id="rId10"/>
    <p:sldId id="259" r:id="rId11"/>
    <p:sldId id="270" r:id="rId12"/>
    <p:sldId id="271" r:id="rId13"/>
    <p:sldId id="283" r:id="rId14"/>
    <p:sldId id="27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96" autoAdjust="0"/>
  </p:normalViewPr>
  <p:slideViewPr>
    <p:cSldViewPr snapToGrid="0" snapToObjects="1">
      <p:cViewPr varScale="1">
        <p:scale>
          <a:sx n="67" d="100"/>
          <a:sy n="67" d="100"/>
        </p:scale>
        <p:origin x="10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734D9-BDAE-431F-8CC6-3CEB5F832B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5397AA-21A6-4110-9300-DA02A22E208D}">
      <dgm:prSet phldrT="[Текст]"/>
      <dgm:spPr/>
      <dgm:t>
        <a:bodyPr/>
        <a:lstStyle/>
        <a:p>
          <a:r>
            <a:rPr lang="en-US" b="1" dirty="0"/>
            <a:t>Social</a:t>
          </a:r>
          <a:endParaRPr lang="ru-RU" b="1" dirty="0"/>
        </a:p>
      </dgm:t>
    </dgm:pt>
    <dgm:pt modelId="{8B72068E-3C9A-4510-ABF0-BD2F4F0D7DF9}" type="parTrans" cxnId="{4F96F00C-392F-4A10-A65C-713CBC0F36BD}">
      <dgm:prSet/>
      <dgm:spPr/>
      <dgm:t>
        <a:bodyPr/>
        <a:lstStyle/>
        <a:p>
          <a:endParaRPr lang="ru-RU"/>
        </a:p>
      </dgm:t>
    </dgm:pt>
    <dgm:pt modelId="{276381F2-A9A2-49AC-8D8E-52251DB97426}" type="sibTrans" cxnId="{4F96F00C-392F-4A10-A65C-713CBC0F36BD}">
      <dgm:prSet/>
      <dgm:spPr/>
      <dgm:t>
        <a:bodyPr/>
        <a:lstStyle/>
        <a:p>
          <a:endParaRPr lang="ru-RU"/>
        </a:p>
      </dgm:t>
    </dgm:pt>
    <dgm:pt modelId="{E1B411AC-40BB-4CEE-B434-92F5B74DC93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Ecological</a:t>
          </a:r>
          <a:endParaRPr lang="ru-RU" b="1" dirty="0"/>
        </a:p>
      </dgm:t>
    </dgm:pt>
    <dgm:pt modelId="{EB96F71E-8049-4D15-9794-60E398898C78}" type="parTrans" cxnId="{02330CFB-E26A-4179-ADC1-F60FAA82F4F1}">
      <dgm:prSet/>
      <dgm:spPr/>
      <dgm:t>
        <a:bodyPr/>
        <a:lstStyle/>
        <a:p>
          <a:endParaRPr lang="ru-RU"/>
        </a:p>
      </dgm:t>
    </dgm:pt>
    <dgm:pt modelId="{7123E309-D138-422A-9D2C-2E2F0ACC82EA}" type="sibTrans" cxnId="{02330CFB-E26A-4179-ADC1-F60FAA82F4F1}">
      <dgm:prSet/>
      <dgm:spPr/>
      <dgm:t>
        <a:bodyPr/>
        <a:lstStyle/>
        <a:p>
          <a:endParaRPr lang="ru-RU"/>
        </a:p>
      </dgm:t>
    </dgm:pt>
    <dgm:pt modelId="{CCEBC53C-873B-40B1-90D5-20D663A120A3}">
      <dgm:prSet phldrT="[Текст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b="1" dirty="0"/>
            <a:t>Economic</a:t>
          </a:r>
          <a:endParaRPr lang="ru-RU" b="1" dirty="0"/>
        </a:p>
      </dgm:t>
    </dgm:pt>
    <dgm:pt modelId="{BD6DA133-1A6F-4829-B773-0965A29F8287}" type="parTrans" cxnId="{F473C1E6-A9DF-4CC0-A4EF-1392328A4B28}">
      <dgm:prSet/>
      <dgm:spPr/>
      <dgm:t>
        <a:bodyPr/>
        <a:lstStyle/>
        <a:p>
          <a:endParaRPr lang="ru-RU"/>
        </a:p>
      </dgm:t>
    </dgm:pt>
    <dgm:pt modelId="{65FB70DD-F7C4-4AAC-98F2-8BF41CF26876}" type="sibTrans" cxnId="{F473C1E6-A9DF-4CC0-A4EF-1392328A4B28}">
      <dgm:prSet/>
      <dgm:spPr/>
      <dgm:t>
        <a:bodyPr/>
        <a:lstStyle/>
        <a:p>
          <a:endParaRPr lang="ru-RU"/>
        </a:p>
      </dgm:t>
    </dgm:pt>
    <dgm:pt modelId="{11B6CE52-9886-4E63-9128-C64B2A8E3337}" type="pres">
      <dgm:prSet presAssocID="{882734D9-BDAE-431F-8CC6-3CEB5F832BEA}" presName="compositeShape" presStyleCnt="0">
        <dgm:presLayoutVars>
          <dgm:chMax val="7"/>
          <dgm:dir/>
          <dgm:resizeHandles val="exact"/>
        </dgm:presLayoutVars>
      </dgm:prSet>
      <dgm:spPr/>
    </dgm:pt>
    <dgm:pt modelId="{874937FD-88CE-41B5-A8C7-6089F4DC4D1C}" type="pres">
      <dgm:prSet presAssocID="{F85397AA-21A6-4110-9300-DA02A22E208D}" presName="circ1" presStyleLbl="vennNode1" presStyleIdx="0" presStyleCnt="3"/>
      <dgm:spPr/>
    </dgm:pt>
    <dgm:pt modelId="{65731929-57E3-4ED0-B4E6-A9B3072560F1}" type="pres">
      <dgm:prSet presAssocID="{F85397AA-21A6-4110-9300-DA02A22E20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15AA7F-9312-4E99-BC91-AC82B86F5143}" type="pres">
      <dgm:prSet presAssocID="{E1B411AC-40BB-4CEE-B434-92F5B74DC935}" presName="circ2" presStyleLbl="vennNode1" presStyleIdx="1" presStyleCnt="3"/>
      <dgm:spPr/>
    </dgm:pt>
    <dgm:pt modelId="{EC070C49-F47B-41B7-90A5-3041578A8A5E}" type="pres">
      <dgm:prSet presAssocID="{E1B411AC-40BB-4CEE-B434-92F5B74DC9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B7FD14-C23C-4225-A9C5-5127E4297CF7}" type="pres">
      <dgm:prSet presAssocID="{CCEBC53C-873B-40B1-90D5-20D663A120A3}" presName="circ3" presStyleLbl="vennNode1" presStyleIdx="2" presStyleCnt="3"/>
      <dgm:spPr/>
    </dgm:pt>
    <dgm:pt modelId="{4196662C-53D1-49D8-B133-28B6554ECC6A}" type="pres">
      <dgm:prSet presAssocID="{CCEBC53C-873B-40B1-90D5-20D663A120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96F00C-392F-4A10-A65C-713CBC0F36BD}" srcId="{882734D9-BDAE-431F-8CC6-3CEB5F832BEA}" destId="{F85397AA-21A6-4110-9300-DA02A22E208D}" srcOrd="0" destOrd="0" parTransId="{8B72068E-3C9A-4510-ABF0-BD2F4F0D7DF9}" sibTransId="{276381F2-A9A2-49AC-8D8E-52251DB97426}"/>
    <dgm:cxn modelId="{D4552361-7C62-404F-BB07-AA1693F75E82}" type="presOf" srcId="{882734D9-BDAE-431F-8CC6-3CEB5F832BEA}" destId="{11B6CE52-9886-4E63-9128-C64B2A8E3337}" srcOrd="0" destOrd="0" presId="urn:microsoft.com/office/officeart/2005/8/layout/venn1"/>
    <dgm:cxn modelId="{BF5DFC5A-D7BE-4F17-960B-592A54D5B621}" type="presOf" srcId="{F85397AA-21A6-4110-9300-DA02A22E208D}" destId="{65731929-57E3-4ED0-B4E6-A9B3072560F1}" srcOrd="1" destOrd="0" presId="urn:microsoft.com/office/officeart/2005/8/layout/venn1"/>
    <dgm:cxn modelId="{B9141086-FB5B-4DBB-8B6F-DDCE66A3ED1D}" type="presOf" srcId="{CCEBC53C-873B-40B1-90D5-20D663A120A3}" destId="{4196662C-53D1-49D8-B133-28B6554ECC6A}" srcOrd="1" destOrd="0" presId="urn:microsoft.com/office/officeart/2005/8/layout/venn1"/>
    <dgm:cxn modelId="{F8847B8F-C49A-4D4A-BCD5-15487ABCB857}" type="presOf" srcId="{E1B411AC-40BB-4CEE-B434-92F5B74DC935}" destId="{D215AA7F-9312-4E99-BC91-AC82B86F5143}" srcOrd="0" destOrd="0" presId="urn:microsoft.com/office/officeart/2005/8/layout/venn1"/>
    <dgm:cxn modelId="{3128DBAD-FAEC-4B82-A5AF-6911231E13E5}" type="presOf" srcId="{E1B411AC-40BB-4CEE-B434-92F5B74DC935}" destId="{EC070C49-F47B-41B7-90A5-3041578A8A5E}" srcOrd="1" destOrd="0" presId="urn:microsoft.com/office/officeart/2005/8/layout/venn1"/>
    <dgm:cxn modelId="{DBCFF1D1-DFC4-4F76-8E41-0155C643853A}" type="presOf" srcId="{F85397AA-21A6-4110-9300-DA02A22E208D}" destId="{874937FD-88CE-41B5-A8C7-6089F4DC4D1C}" srcOrd="0" destOrd="0" presId="urn:microsoft.com/office/officeart/2005/8/layout/venn1"/>
    <dgm:cxn modelId="{F473C1E6-A9DF-4CC0-A4EF-1392328A4B28}" srcId="{882734D9-BDAE-431F-8CC6-3CEB5F832BEA}" destId="{CCEBC53C-873B-40B1-90D5-20D663A120A3}" srcOrd="2" destOrd="0" parTransId="{BD6DA133-1A6F-4829-B773-0965A29F8287}" sibTransId="{65FB70DD-F7C4-4AAC-98F2-8BF41CF26876}"/>
    <dgm:cxn modelId="{265F80F1-4B9C-4CAB-9E30-7CB1176B3BF3}" type="presOf" srcId="{CCEBC53C-873B-40B1-90D5-20D663A120A3}" destId="{92B7FD14-C23C-4225-A9C5-5127E4297CF7}" srcOrd="0" destOrd="0" presId="urn:microsoft.com/office/officeart/2005/8/layout/venn1"/>
    <dgm:cxn modelId="{02330CFB-E26A-4179-ADC1-F60FAA82F4F1}" srcId="{882734D9-BDAE-431F-8CC6-3CEB5F832BEA}" destId="{E1B411AC-40BB-4CEE-B434-92F5B74DC935}" srcOrd="1" destOrd="0" parTransId="{EB96F71E-8049-4D15-9794-60E398898C78}" sibTransId="{7123E309-D138-422A-9D2C-2E2F0ACC82EA}"/>
    <dgm:cxn modelId="{F7A764AD-6384-415F-83B5-FF1F41DE91FD}" type="presParOf" srcId="{11B6CE52-9886-4E63-9128-C64B2A8E3337}" destId="{874937FD-88CE-41B5-A8C7-6089F4DC4D1C}" srcOrd="0" destOrd="0" presId="urn:microsoft.com/office/officeart/2005/8/layout/venn1"/>
    <dgm:cxn modelId="{C20C68D5-8173-44E2-8FC3-E4699FC0F8E8}" type="presParOf" srcId="{11B6CE52-9886-4E63-9128-C64B2A8E3337}" destId="{65731929-57E3-4ED0-B4E6-A9B3072560F1}" srcOrd="1" destOrd="0" presId="urn:microsoft.com/office/officeart/2005/8/layout/venn1"/>
    <dgm:cxn modelId="{1A56F619-FBF7-4C89-AF65-9EC5D303EA73}" type="presParOf" srcId="{11B6CE52-9886-4E63-9128-C64B2A8E3337}" destId="{D215AA7F-9312-4E99-BC91-AC82B86F5143}" srcOrd="2" destOrd="0" presId="urn:microsoft.com/office/officeart/2005/8/layout/venn1"/>
    <dgm:cxn modelId="{3F323D65-D530-43E7-9025-B7B4A94C5FBB}" type="presParOf" srcId="{11B6CE52-9886-4E63-9128-C64B2A8E3337}" destId="{EC070C49-F47B-41B7-90A5-3041578A8A5E}" srcOrd="3" destOrd="0" presId="urn:microsoft.com/office/officeart/2005/8/layout/venn1"/>
    <dgm:cxn modelId="{666B5D4D-BE75-40A9-92B9-F6965331998C}" type="presParOf" srcId="{11B6CE52-9886-4E63-9128-C64B2A8E3337}" destId="{92B7FD14-C23C-4225-A9C5-5127E4297CF7}" srcOrd="4" destOrd="0" presId="urn:microsoft.com/office/officeart/2005/8/layout/venn1"/>
    <dgm:cxn modelId="{51828C17-E3B0-417A-A2FB-1C0771030DE0}" type="presParOf" srcId="{11B6CE52-9886-4E63-9128-C64B2A8E3337}" destId="{4196662C-53D1-49D8-B133-28B6554ECC6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4C7FA-C2C4-47F6-8A6E-507C535FDB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C42536-6965-4BDD-A36C-6A91CD32C049}">
      <dgm:prSet phldrT="[Текст]"/>
      <dgm:spPr/>
      <dgm:t>
        <a:bodyPr/>
        <a:lstStyle/>
        <a:p>
          <a:r>
            <a:rPr lang="en-US" dirty="0"/>
            <a:t>Establishment of Nature Community Fund through project support, which will include as grant support as well as loans</a:t>
          </a:r>
          <a:endParaRPr lang="ru-RU" dirty="0"/>
        </a:p>
      </dgm:t>
    </dgm:pt>
    <dgm:pt modelId="{8CEADACA-E7C5-45FC-A8B5-ED5D4C3994D5}" type="parTrans" cxnId="{66794CE1-663E-4C99-885B-0D683AA5EB75}">
      <dgm:prSet/>
      <dgm:spPr/>
      <dgm:t>
        <a:bodyPr/>
        <a:lstStyle/>
        <a:p>
          <a:endParaRPr lang="ru-RU"/>
        </a:p>
      </dgm:t>
    </dgm:pt>
    <dgm:pt modelId="{3D897B24-E125-4CCB-B455-9E4A676A8079}" type="sibTrans" cxnId="{66794CE1-663E-4C99-885B-0D683AA5EB75}">
      <dgm:prSet/>
      <dgm:spPr/>
      <dgm:t>
        <a:bodyPr/>
        <a:lstStyle/>
        <a:p>
          <a:endParaRPr lang="ru-RU"/>
        </a:p>
      </dgm:t>
    </dgm:pt>
    <dgm:pt modelId="{AE4BCC1A-1B0B-45ED-A2B2-B1E6399DEFB7}">
      <dgm:prSet phldrT="[Текст]"/>
      <dgm:spPr/>
      <dgm:t>
        <a:bodyPr/>
        <a:lstStyle/>
        <a:p>
          <a:r>
            <a:rPr lang="en-US" dirty="0"/>
            <a:t>Preparation of IPROMO Valley Landscape Management Plan, including community based monitoring system</a:t>
          </a:r>
          <a:endParaRPr lang="ru-RU" dirty="0"/>
        </a:p>
      </dgm:t>
    </dgm:pt>
    <dgm:pt modelId="{FE8ADB62-C726-425F-9B5A-831A4030B089}" type="parTrans" cxnId="{641FF01C-4BBD-45B6-80EE-ABCDEB67F8E0}">
      <dgm:prSet/>
      <dgm:spPr/>
      <dgm:t>
        <a:bodyPr/>
        <a:lstStyle/>
        <a:p>
          <a:endParaRPr lang="ru-RU"/>
        </a:p>
      </dgm:t>
    </dgm:pt>
    <dgm:pt modelId="{D8C8F1D5-9761-4DF2-8820-0CCB0C3BCD26}" type="sibTrans" cxnId="{641FF01C-4BBD-45B6-80EE-ABCDEB67F8E0}">
      <dgm:prSet/>
      <dgm:spPr/>
      <dgm:t>
        <a:bodyPr/>
        <a:lstStyle/>
        <a:p>
          <a:endParaRPr lang="ru-RU"/>
        </a:p>
      </dgm:t>
    </dgm:pt>
    <dgm:pt modelId="{471EEA3B-D02F-4B1C-976B-A46A41161A63}" type="pres">
      <dgm:prSet presAssocID="{4404C7FA-C2C4-47F6-8A6E-507C535FDB5C}" presName="Name0" presStyleCnt="0">
        <dgm:presLayoutVars>
          <dgm:chMax val="7"/>
          <dgm:chPref val="7"/>
          <dgm:dir/>
        </dgm:presLayoutVars>
      </dgm:prSet>
      <dgm:spPr/>
    </dgm:pt>
    <dgm:pt modelId="{B429E4F3-9C48-4DFD-867E-E6379158A31B}" type="pres">
      <dgm:prSet presAssocID="{4404C7FA-C2C4-47F6-8A6E-507C535FDB5C}" presName="Name1" presStyleCnt="0"/>
      <dgm:spPr/>
    </dgm:pt>
    <dgm:pt modelId="{CBE9CB71-F1FC-467C-B492-D83E3C82F43B}" type="pres">
      <dgm:prSet presAssocID="{4404C7FA-C2C4-47F6-8A6E-507C535FDB5C}" presName="cycle" presStyleCnt="0"/>
      <dgm:spPr/>
    </dgm:pt>
    <dgm:pt modelId="{90C4B5D6-476F-41C0-820A-26A818824F5F}" type="pres">
      <dgm:prSet presAssocID="{4404C7FA-C2C4-47F6-8A6E-507C535FDB5C}" presName="srcNode" presStyleLbl="node1" presStyleIdx="0" presStyleCnt="2"/>
      <dgm:spPr/>
    </dgm:pt>
    <dgm:pt modelId="{15717077-104C-4D1F-9A40-61D9308905EA}" type="pres">
      <dgm:prSet presAssocID="{4404C7FA-C2C4-47F6-8A6E-507C535FDB5C}" presName="conn" presStyleLbl="parChTrans1D2" presStyleIdx="0" presStyleCnt="1"/>
      <dgm:spPr/>
    </dgm:pt>
    <dgm:pt modelId="{9D221BB0-DCE7-4746-AC68-739FBAFB2A87}" type="pres">
      <dgm:prSet presAssocID="{4404C7FA-C2C4-47F6-8A6E-507C535FDB5C}" presName="extraNode" presStyleLbl="node1" presStyleIdx="0" presStyleCnt="2"/>
      <dgm:spPr/>
    </dgm:pt>
    <dgm:pt modelId="{94F6DDCE-8B2A-4BC8-B5BF-19F2016BC32A}" type="pres">
      <dgm:prSet presAssocID="{4404C7FA-C2C4-47F6-8A6E-507C535FDB5C}" presName="dstNode" presStyleLbl="node1" presStyleIdx="0" presStyleCnt="2"/>
      <dgm:spPr/>
    </dgm:pt>
    <dgm:pt modelId="{A118F05A-EBD4-4618-B728-FC070E8C65BF}" type="pres">
      <dgm:prSet presAssocID="{0FC42536-6965-4BDD-A36C-6A91CD32C049}" presName="text_1" presStyleLbl="node1" presStyleIdx="0" presStyleCnt="2">
        <dgm:presLayoutVars>
          <dgm:bulletEnabled val="1"/>
        </dgm:presLayoutVars>
      </dgm:prSet>
      <dgm:spPr/>
    </dgm:pt>
    <dgm:pt modelId="{8B05A333-AA26-4636-A40E-6480E9043A61}" type="pres">
      <dgm:prSet presAssocID="{0FC42536-6965-4BDD-A36C-6A91CD32C049}" presName="accent_1" presStyleCnt="0"/>
      <dgm:spPr/>
    </dgm:pt>
    <dgm:pt modelId="{FD50F3E0-EE94-4D2F-B6AE-77FE4706DB9E}" type="pres">
      <dgm:prSet presAssocID="{0FC42536-6965-4BDD-A36C-6A91CD32C049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6EB80C-8DED-4817-B434-A5273E3EB14C}" type="pres">
      <dgm:prSet presAssocID="{AE4BCC1A-1B0B-45ED-A2B2-B1E6399DEFB7}" presName="text_2" presStyleLbl="node1" presStyleIdx="1" presStyleCnt="2">
        <dgm:presLayoutVars>
          <dgm:bulletEnabled val="1"/>
        </dgm:presLayoutVars>
      </dgm:prSet>
      <dgm:spPr/>
    </dgm:pt>
    <dgm:pt modelId="{371F7BE0-8083-48B6-B2E1-A88ED3FC51F0}" type="pres">
      <dgm:prSet presAssocID="{AE4BCC1A-1B0B-45ED-A2B2-B1E6399DEFB7}" presName="accent_2" presStyleCnt="0"/>
      <dgm:spPr/>
    </dgm:pt>
    <dgm:pt modelId="{B693B944-D155-4B25-8449-17AF06FF86DA}" type="pres">
      <dgm:prSet presAssocID="{AE4BCC1A-1B0B-45ED-A2B2-B1E6399DEFB7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1113B01-C514-4118-9BA5-B017C6CFC6DD}" type="presOf" srcId="{0FC42536-6965-4BDD-A36C-6A91CD32C049}" destId="{A118F05A-EBD4-4618-B728-FC070E8C65BF}" srcOrd="0" destOrd="0" presId="urn:microsoft.com/office/officeart/2008/layout/VerticalCurvedList"/>
    <dgm:cxn modelId="{641FF01C-4BBD-45B6-80EE-ABCDEB67F8E0}" srcId="{4404C7FA-C2C4-47F6-8A6E-507C535FDB5C}" destId="{AE4BCC1A-1B0B-45ED-A2B2-B1E6399DEFB7}" srcOrd="1" destOrd="0" parTransId="{FE8ADB62-C726-425F-9B5A-831A4030B089}" sibTransId="{D8C8F1D5-9761-4DF2-8820-0CCB0C3BCD26}"/>
    <dgm:cxn modelId="{6C97C820-311B-4E09-A0E0-3A52D1778656}" type="presOf" srcId="{AE4BCC1A-1B0B-45ED-A2B2-B1E6399DEFB7}" destId="{B16EB80C-8DED-4817-B434-A5273E3EB14C}" srcOrd="0" destOrd="0" presId="urn:microsoft.com/office/officeart/2008/layout/VerticalCurvedList"/>
    <dgm:cxn modelId="{AD36BA38-A584-47AD-8940-F807A6DFA7C3}" type="presOf" srcId="{3D897B24-E125-4CCB-B455-9E4A676A8079}" destId="{15717077-104C-4D1F-9A40-61D9308905EA}" srcOrd="0" destOrd="0" presId="urn:microsoft.com/office/officeart/2008/layout/VerticalCurvedList"/>
    <dgm:cxn modelId="{C37F31D0-9808-4783-9FEA-B9677F53A423}" type="presOf" srcId="{4404C7FA-C2C4-47F6-8A6E-507C535FDB5C}" destId="{471EEA3B-D02F-4B1C-976B-A46A41161A63}" srcOrd="0" destOrd="0" presId="urn:microsoft.com/office/officeart/2008/layout/VerticalCurvedList"/>
    <dgm:cxn modelId="{66794CE1-663E-4C99-885B-0D683AA5EB75}" srcId="{4404C7FA-C2C4-47F6-8A6E-507C535FDB5C}" destId="{0FC42536-6965-4BDD-A36C-6A91CD32C049}" srcOrd="0" destOrd="0" parTransId="{8CEADACA-E7C5-45FC-A8B5-ED5D4C3994D5}" sibTransId="{3D897B24-E125-4CCB-B455-9E4A676A8079}"/>
    <dgm:cxn modelId="{3AB6C166-B67B-486E-8FD3-387731DFAE1E}" type="presParOf" srcId="{471EEA3B-D02F-4B1C-976B-A46A41161A63}" destId="{B429E4F3-9C48-4DFD-867E-E6379158A31B}" srcOrd="0" destOrd="0" presId="urn:microsoft.com/office/officeart/2008/layout/VerticalCurvedList"/>
    <dgm:cxn modelId="{44CCB0D3-B603-4929-801F-91504C6BE344}" type="presParOf" srcId="{B429E4F3-9C48-4DFD-867E-E6379158A31B}" destId="{CBE9CB71-F1FC-467C-B492-D83E3C82F43B}" srcOrd="0" destOrd="0" presId="urn:microsoft.com/office/officeart/2008/layout/VerticalCurvedList"/>
    <dgm:cxn modelId="{DDE21246-0A81-4712-BF03-071D8784749F}" type="presParOf" srcId="{CBE9CB71-F1FC-467C-B492-D83E3C82F43B}" destId="{90C4B5D6-476F-41C0-820A-26A818824F5F}" srcOrd="0" destOrd="0" presId="urn:microsoft.com/office/officeart/2008/layout/VerticalCurvedList"/>
    <dgm:cxn modelId="{87C2842E-CC51-4E4F-8ADD-9DBF27439818}" type="presParOf" srcId="{CBE9CB71-F1FC-467C-B492-D83E3C82F43B}" destId="{15717077-104C-4D1F-9A40-61D9308905EA}" srcOrd="1" destOrd="0" presId="urn:microsoft.com/office/officeart/2008/layout/VerticalCurvedList"/>
    <dgm:cxn modelId="{CCF0752C-E0F5-4D35-BEDE-D3337110B2DF}" type="presParOf" srcId="{CBE9CB71-F1FC-467C-B492-D83E3C82F43B}" destId="{9D221BB0-DCE7-4746-AC68-739FBAFB2A87}" srcOrd="2" destOrd="0" presId="urn:microsoft.com/office/officeart/2008/layout/VerticalCurvedList"/>
    <dgm:cxn modelId="{714D186E-CDF8-41B5-B9E1-0A6E96B30C8E}" type="presParOf" srcId="{CBE9CB71-F1FC-467C-B492-D83E3C82F43B}" destId="{94F6DDCE-8B2A-4BC8-B5BF-19F2016BC32A}" srcOrd="3" destOrd="0" presId="urn:microsoft.com/office/officeart/2008/layout/VerticalCurvedList"/>
    <dgm:cxn modelId="{299CA5F5-8DF4-4984-8C77-4EFF36B4FFE8}" type="presParOf" srcId="{B429E4F3-9C48-4DFD-867E-E6379158A31B}" destId="{A118F05A-EBD4-4618-B728-FC070E8C65BF}" srcOrd="1" destOrd="0" presId="urn:microsoft.com/office/officeart/2008/layout/VerticalCurvedList"/>
    <dgm:cxn modelId="{9CCED0C2-28F8-4E22-BE7F-9586B34B4DFD}" type="presParOf" srcId="{B429E4F3-9C48-4DFD-867E-E6379158A31B}" destId="{8B05A333-AA26-4636-A40E-6480E9043A61}" srcOrd="2" destOrd="0" presId="urn:microsoft.com/office/officeart/2008/layout/VerticalCurvedList"/>
    <dgm:cxn modelId="{6C3CDC61-F3DF-46EC-9148-08E6339EF71E}" type="presParOf" srcId="{8B05A333-AA26-4636-A40E-6480E9043A61}" destId="{FD50F3E0-EE94-4D2F-B6AE-77FE4706DB9E}" srcOrd="0" destOrd="0" presId="urn:microsoft.com/office/officeart/2008/layout/VerticalCurvedList"/>
    <dgm:cxn modelId="{9CF8FE3C-0E64-4058-869E-F71563F0676D}" type="presParOf" srcId="{B429E4F3-9C48-4DFD-867E-E6379158A31B}" destId="{B16EB80C-8DED-4817-B434-A5273E3EB14C}" srcOrd="3" destOrd="0" presId="urn:microsoft.com/office/officeart/2008/layout/VerticalCurvedList"/>
    <dgm:cxn modelId="{0BF601D8-686A-4158-9350-B3AF6E5F6342}" type="presParOf" srcId="{B429E4F3-9C48-4DFD-867E-E6379158A31B}" destId="{371F7BE0-8083-48B6-B2E1-A88ED3FC51F0}" srcOrd="4" destOrd="0" presId="urn:microsoft.com/office/officeart/2008/layout/VerticalCurvedList"/>
    <dgm:cxn modelId="{4972A951-25D1-4D39-803B-8594552FE375}" type="presParOf" srcId="{371F7BE0-8083-48B6-B2E1-A88ED3FC51F0}" destId="{B693B944-D155-4B25-8449-17AF06FF8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937FD-88CE-41B5-A8C7-6089F4DC4D1C}">
      <dsp:nvSpPr>
        <dsp:cNvPr id="0" name=""/>
        <dsp:cNvSpPr/>
      </dsp:nvSpPr>
      <dsp:spPr>
        <a:xfrm>
          <a:off x="1180116" y="36860"/>
          <a:ext cx="1769314" cy="17693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Social</a:t>
          </a:r>
          <a:endParaRPr lang="ru-RU" sz="2000" b="1" kern="1200" dirty="0"/>
        </a:p>
      </dsp:txBody>
      <dsp:txXfrm>
        <a:off x="1416025" y="346490"/>
        <a:ext cx="1297497" cy="796191"/>
      </dsp:txXfrm>
    </dsp:sp>
    <dsp:sp modelId="{D215AA7F-9312-4E99-BC91-AC82B86F5143}">
      <dsp:nvSpPr>
        <dsp:cNvPr id="0" name=""/>
        <dsp:cNvSpPr/>
      </dsp:nvSpPr>
      <dsp:spPr>
        <a:xfrm>
          <a:off x="1818544" y="1142682"/>
          <a:ext cx="1769314" cy="176931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Ecological</a:t>
          </a:r>
          <a:endParaRPr lang="ru-RU" sz="2000" b="1" kern="1200" dirty="0"/>
        </a:p>
      </dsp:txBody>
      <dsp:txXfrm>
        <a:off x="2359659" y="1599755"/>
        <a:ext cx="1061588" cy="973123"/>
      </dsp:txXfrm>
    </dsp:sp>
    <dsp:sp modelId="{92B7FD14-C23C-4225-A9C5-5127E4297CF7}">
      <dsp:nvSpPr>
        <dsp:cNvPr id="0" name=""/>
        <dsp:cNvSpPr/>
      </dsp:nvSpPr>
      <dsp:spPr>
        <a:xfrm>
          <a:off x="541688" y="1142682"/>
          <a:ext cx="1769314" cy="1769314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Economic</a:t>
          </a:r>
          <a:endParaRPr lang="ru-RU" sz="2000" b="1" kern="1200" dirty="0"/>
        </a:p>
      </dsp:txBody>
      <dsp:txXfrm>
        <a:off x="708299" y="1599755"/>
        <a:ext cx="1061588" cy="973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17077-104C-4D1F-9A40-61D9308905EA}">
      <dsp:nvSpPr>
        <dsp:cNvPr id="0" name=""/>
        <dsp:cNvSpPr/>
      </dsp:nvSpPr>
      <dsp:spPr>
        <a:xfrm>
          <a:off x="-5112190" y="-789053"/>
          <a:ext cx="6134230" cy="6134230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8F05A-EBD4-4618-B728-FC070E8C65BF}">
      <dsp:nvSpPr>
        <dsp:cNvPr id="0" name=""/>
        <dsp:cNvSpPr/>
      </dsp:nvSpPr>
      <dsp:spPr>
        <a:xfrm>
          <a:off x="837529" y="650887"/>
          <a:ext cx="7204206" cy="1301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14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Establishment of Nature Community Fund through project support, which will include as grant support as well as loans</a:t>
          </a:r>
          <a:endParaRPr lang="ru-RU" sz="2700" kern="1200" dirty="0"/>
        </a:p>
      </dsp:txBody>
      <dsp:txXfrm>
        <a:off x="837529" y="650887"/>
        <a:ext cx="7204206" cy="1301593"/>
      </dsp:txXfrm>
    </dsp:sp>
    <dsp:sp modelId="{FD50F3E0-EE94-4D2F-B6AE-77FE4706DB9E}">
      <dsp:nvSpPr>
        <dsp:cNvPr id="0" name=""/>
        <dsp:cNvSpPr/>
      </dsp:nvSpPr>
      <dsp:spPr>
        <a:xfrm>
          <a:off x="24033" y="488188"/>
          <a:ext cx="1626991" cy="1626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EB80C-8DED-4817-B434-A5273E3EB14C}">
      <dsp:nvSpPr>
        <dsp:cNvPr id="0" name=""/>
        <dsp:cNvSpPr/>
      </dsp:nvSpPr>
      <dsp:spPr>
        <a:xfrm>
          <a:off x="837529" y="2603642"/>
          <a:ext cx="7204206" cy="1301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14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Preparation of IPROMO Valley Landscape Management Plan, including community based monitoring system</a:t>
          </a:r>
          <a:endParaRPr lang="ru-RU" sz="2700" kern="1200" dirty="0"/>
        </a:p>
      </dsp:txBody>
      <dsp:txXfrm>
        <a:off x="837529" y="2603642"/>
        <a:ext cx="7204206" cy="1301593"/>
      </dsp:txXfrm>
    </dsp:sp>
    <dsp:sp modelId="{B693B944-D155-4B25-8449-17AF06FF86DA}">
      <dsp:nvSpPr>
        <dsp:cNvPr id="0" name=""/>
        <dsp:cNvSpPr/>
      </dsp:nvSpPr>
      <dsp:spPr>
        <a:xfrm>
          <a:off x="24033" y="2440943"/>
          <a:ext cx="1626991" cy="16269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034E0-258B-FC40-8703-03E1EA618F1C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AD0A6-9254-914F-AEA5-D6A1DBD1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tb.ku.edu/en/table-of-contents/analyze/where-to-start/participatory-approaches/ma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</a:endParaRPr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8C0DCF-AB5C-BE41-8BB5-548ED9406646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Future Management Plan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27A49D-2CBD-5D46-B22E-0922CDA7944A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ensures that the intervention will have more credibility in all segments of the community.</a:t>
            </a:r>
          </a:p>
          <a:p>
            <a:r>
              <a:rPr lang="en-US" dirty="0"/>
              <a:t>Bringing a broader range of people to the planning process provides access to a broader range of perspectives and ideas.</a:t>
            </a:r>
          </a:p>
          <a:p>
            <a:r>
              <a:rPr lang="en-US" dirty="0"/>
              <a:t>It can provide an opportunity for often-disenfranchised groups to be heard.</a:t>
            </a:r>
          </a:p>
          <a:p>
            <a:r>
              <a:rPr lang="en-US" dirty="0"/>
              <a:t>A participatory planning process builds trust, both between your organization and the community and among the individuals involved. This trust can serve as a foundation for future community development and community action. -&gt; it is more sustainable</a:t>
            </a:r>
          </a:p>
          <a:p>
            <a:r>
              <a:rPr lang="en-US" dirty="0">
                <a:hlinkClick r:id="rId3"/>
              </a:rPr>
              <a:t>https://ctb.ku.edu/en/table-of-contents/analyze/where-to-start/participatory-approaches/main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Livestock grazing is taking place in forest (free grazing)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Deforestation 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Detoriated grassland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Forest fires</a:t>
            </a:r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952769B-C390-7746-8641-566891629B1E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Lack of agricultural production due to lack of machienaries and other equipment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</a:rPr>
              <a:t>Migration of people</a:t>
            </a: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B90767-F43B-7C40-9682-A720749B7962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entire landscape: forest; pastures; agriculture land; wetlands; and river basins.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preserve cultural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AD0A6-9254-914F-AEA5-D6A1DBD12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3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DB75-E790-8C4F-A804-726EEAC24984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6F35-8ABB-D444-A20A-F5106A25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1.png"/><Relationship Id="rId5" Type="http://schemas.openxmlformats.org/officeDocument/2006/relationships/image" Target="../media/image1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DC6A5F-4BED-4BFD-B252-49C5062A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516"/>
            <a:ext cx="3448287" cy="50812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13" y="1840505"/>
            <a:ext cx="6400800" cy="435170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SUSTAINABLE LANDSCAPE MANAGEMENT</a:t>
            </a:r>
          </a:p>
          <a:p>
            <a:r>
              <a:rPr lang="en-US" b="1" dirty="0">
                <a:solidFill>
                  <a:schemeClr val="tx1"/>
                </a:solidFill>
              </a:rPr>
              <a:t>GROUP #2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Maher MELAOUHIA - TUNISIA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Malika</a:t>
            </a:r>
            <a:r>
              <a:rPr lang="en-US" sz="1800" dirty="0">
                <a:solidFill>
                  <a:schemeClr val="tx1"/>
                </a:solidFill>
              </a:rPr>
              <a:t> CHKIRNI - MOROCCO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Rusudan</a:t>
            </a:r>
            <a:r>
              <a:rPr lang="en-US" sz="1800" dirty="0">
                <a:solidFill>
                  <a:schemeClr val="tx1"/>
                </a:solidFill>
              </a:rPr>
              <a:t>-TATA </a:t>
            </a:r>
            <a:r>
              <a:rPr lang="en-US" sz="1800" dirty="0" err="1">
                <a:solidFill>
                  <a:schemeClr val="tx1"/>
                </a:solidFill>
              </a:rPr>
              <a:t>Chochua</a:t>
            </a:r>
            <a:r>
              <a:rPr lang="en-US" sz="1800" dirty="0">
                <a:solidFill>
                  <a:schemeClr val="tx1"/>
                </a:solidFill>
              </a:rPr>
              <a:t> - GEORGIA</a:t>
            </a:r>
          </a:p>
          <a:p>
            <a:r>
              <a:rPr lang="en-US" sz="1800" dirty="0">
                <a:solidFill>
                  <a:schemeClr val="tx1"/>
                </a:solidFill>
              </a:rPr>
              <a:t>WU </a:t>
            </a:r>
            <a:r>
              <a:rPr lang="en-US" sz="1800" dirty="0" err="1">
                <a:solidFill>
                  <a:schemeClr val="tx1"/>
                </a:solidFill>
              </a:rPr>
              <a:t>Xuemei</a:t>
            </a:r>
            <a:r>
              <a:rPr lang="en-US" sz="1800" dirty="0">
                <a:solidFill>
                  <a:schemeClr val="tx1"/>
                </a:solidFill>
              </a:rPr>
              <a:t> - CHINA</a:t>
            </a:r>
          </a:p>
          <a:p>
            <a:r>
              <a:rPr lang="en-US" sz="1800" dirty="0">
                <a:solidFill>
                  <a:schemeClr val="tx1"/>
                </a:solidFill>
              </a:rPr>
              <a:t>GILBERT MUVUNANKIKO - RWANDA</a:t>
            </a:r>
          </a:p>
          <a:p>
            <a:r>
              <a:rPr lang="en-US" sz="1800" dirty="0">
                <a:solidFill>
                  <a:schemeClr val="tx1"/>
                </a:solidFill>
              </a:rPr>
              <a:t>ALEXEY KIM - KAZAKHSTAN</a:t>
            </a:r>
          </a:p>
          <a:p>
            <a:r>
              <a:rPr lang="en-US" sz="1800" dirty="0">
                <a:solidFill>
                  <a:schemeClr val="tx1"/>
                </a:solidFill>
              </a:rPr>
              <a:t>NICOLAS NGECE - KENYA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4771F3-3BAE-4F1C-97FE-ADAD64585A23}"/>
              </a:ext>
            </a:extLst>
          </p:cNvPr>
          <p:cNvSpPr/>
          <p:nvPr/>
        </p:nvSpPr>
        <p:spPr>
          <a:xfrm>
            <a:off x="3392009" y="721847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IPROMO 2019 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6A89D93-3693-4CF3-BE43-D6BE0E46456C}"/>
              </a:ext>
            </a:extLst>
          </p:cNvPr>
          <p:cNvGrpSpPr/>
          <p:nvPr/>
        </p:nvGrpSpPr>
        <p:grpSpPr>
          <a:xfrm>
            <a:off x="109655" y="6134957"/>
            <a:ext cx="8716577" cy="634129"/>
            <a:chOff x="109655" y="6134957"/>
            <a:chExt cx="8716577" cy="6341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567593D-4F80-47CF-8969-252F3A062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5" y="6134960"/>
              <a:ext cx="1044775" cy="62112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E856F3F-40BE-43B1-BEF2-7027355F4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3964" y="6134960"/>
              <a:ext cx="1008149" cy="63412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186C90B-017B-491E-B826-DF5F879CC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1647" y="6134960"/>
              <a:ext cx="951187" cy="63412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A0FFB3B-66E4-494C-A024-3DFFBE6E0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2368" y="6134960"/>
              <a:ext cx="950714" cy="634126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52F3CBB-1A3F-4793-A995-86EEA2D73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7418" y="6143260"/>
              <a:ext cx="1209040" cy="60452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0A98988-2DD9-4C79-8016-BED3063E5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0795" y="6134958"/>
              <a:ext cx="1209041" cy="60452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223749B-6E98-4840-9BB1-FBC11A36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3017" y="6134957"/>
              <a:ext cx="1053215" cy="604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29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22749"/>
            <a:ext cx="82296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SUSTAINABLE PASTURE &amp; HAY MEADOWS MANAGEMENT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0855" y="2400279"/>
            <a:ext cx="1761898" cy="1719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Maintain the pastures and meadows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03445" y="2400278"/>
            <a:ext cx="1761898" cy="1719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Maintain high plant diversity</a:t>
            </a:r>
          </a:p>
          <a:p>
            <a:pPr algn="ctr"/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499495" y="2400278"/>
            <a:ext cx="1761898" cy="1719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Mitigate forest fires</a:t>
            </a:r>
          </a:p>
          <a:p>
            <a:pPr algn="ctr"/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255943" y="1433658"/>
            <a:ext cx="2798416" cy="828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OBJECTIVES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4805" y="2400278"/>
            <a:ext cx="1761898" cy="1719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Keep forests free from livestock and hay making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95545" y="2400278"/>
            <a:ext cx="1761898" cy="1719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Increase productivity of cattle </a:t>
            </a:r>
          </a:p>
          <a:p>
            <a:pPr algn="ctr"/>
            <a:endParaRPr lang="en-US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9C000-4680-4B0D-80F7-6599CC00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50" y="4443299"/>
            <a:ext cx="2966081" cy="22245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7587D1-6470-45B6-9533-00120C26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51" y="4443300"/>
            <a:ext cx="2966081" cy="22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60400"/>
            <a:ext cx="82296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SUSTAINABLE PASTURE &amp; HAY MEADOWS MANAGEMENT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9200" y="2675688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Restoration of pastures and increase livestock productivity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30447" y="2675688"/>
            <a:ext cx="1803950" cy="3078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Herding animals for controlled grazing</a:t>
            </a:r>
          </a:p>
          <a:p>
            <a:pPr algn="ctr"/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491880" y="1625441"/>
            <a:ext cx="2798416" cy="828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MEASURES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09615" y="2675689"/>
            <a:ext cx="1803950" cy="3078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Hay making to ensure grass for winter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20031" y="2675689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Rotational grazing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910" y="27044"/>
            <a:ext cx="8686800" cy="21578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Conservation of high value landscape elements and secure ecosystem services in long-term perspective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2364" y="2315571"/>
            <a:ext cx="1734851" cy="191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Forest landscape restoration/management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68499" y="2315571"/>
            <a:ext cx="1734851" cy="191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Sustainable river basin management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67567" y="2315569"/>
            <a:ext cx="1734851" cy="191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Restoration and maintenance of wetlands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2920" y="2315570"/>
            <a:ext cx="1734851" cy="191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Protection of different habitats and stepping stones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3E66A0F-9B7A-4B55-BDD9-62732451006F}"/>
              </a:ext>
            </a:extLst>
          </p:cNvPr>
          <p:cNvSpPr/>
          <p:nvPr/>
        </p:nvSpPr>
        <p:spPr>
          <a:xfrm>
            <a:off x="7271988" y="2315571"/>
            <a:ext cx="1734851" cy="1913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Preserve cultural and historical heritage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96B0C-BB03-4B0F-B832-B72D9302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90" y="4359817"/>
            <a:ext cx="3246120" cy="2434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30AE12-C4C2-4798-8936-0DB990CE3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85" y="4359817"/>
            <a:ext cx="3142320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20F1F1-AF6C-450E-8D1B-DA1A370685B8}"/>
              </a:ext>
            </a:extLst>
          </p:cNvPr>
          <p:cNvSpPr txBox="1">
            <a:spLocks/>
          </p:cNvSpPr>
          <p:nvPr/>
        </p:nvSpPr>
        <p:spPr>
          <a:xfrm>
            <a:off x="611505" y="367942"/>
            <a:ext cx="7920990" cy="10676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Framework Measures: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0E42095-C200-41D7-A83A-32A2F083B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384720"/>
              </p:ext>
            </p:extLst>
          </p:nvPr>
        </p:nvGraphicFramePr>
        <p:xfrm>
          <a:off x="129540" y="1616076"/>
          <a:ext cx="8065770" cy="455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35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5074" cy="6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61183D-ABF9-44DE-B121-E70F405FC041}"/>
              </a:ext>
            </a:extLst>
          </p:cNvPr>
          <p:cNvSpPr txBox="1"/>
          <p:nvPr/>
        </p:nvSpPr>
        <p:spPr>
          <a:xfrm>
            <a:off x="6297930" y="148590"/>
            <a:ext cx="2731770" cy="45243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Using bottom-up approach:</a:t>
            </a:r>
            <a:endParaRPr lang="ru-RU" b="1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Strong communication and planning with people;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Insured community ownership;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Integration of all stakeholders (local government;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Creation of Nature Community Fund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32E634-A246-494C-BFBA-286D235B5FCC}"/>
              </a:ext>
            </a:extLst>
          </p:cNvPr>
          <p:cNvCxnSpPr>
            <a:cxnSpLocks/>
          </p:cNvCxnSpPr>
          <p:nvPr/>
        </p:nvCxnSpPr>
        <p:spPr>
          <a:xfrm flipH="1">
            <a:off x="2080260" y="4164330"/>
            <a:ext cx="1117248" cy="1624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E4AD347-18E1-4499-889F-8BDC1E30215E}"/>
              </a:ext>
            </a:extLst>
          </p:cNvPr>
          <p:cNvCxnSpPr>
            <a:cxnSpLocks/>
          </p:cNvCxnSpPr>
          <p:nvPr/>
        </p:nvCxnSpPr>
        <p:spPr>
          <a:xfrm flipH="1">
            <a:off x="2846071" y="918210"/>
            <a:ext cx="1840229" cy="156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965635-E9B9-4056-B492-91B0CED8555D}"/>
              </a:ext>
            </a:extLst>
          </p:cNvPr>
          <p:cNvSpPr/>
          <p:nvPr/>
        </p:nvSpPr>
        <p:spPr>
          <a:xfrm>
            <a:off x="4620613" y="411480"/>
            <a:ext cx="1143000" cy="506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Protected zones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CF6326-7CA9-4989-B038-9139BAF5D53E}"/>
              </a:ext>
            </a:extLst>
          </p:cNvPr>
          <p:cNvSpPr/>
          <p:nvPr/>
        </p:nvSpPr>
        <p:spPr>
          <a:xfrm>
            <a:off x="1543050" y="5789295"/>
            <a:ext cx="1143000" cy="594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Agricultural land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18DB97F-916E-4BC0-9022-58FFF0A25F09}"/>
              </a:ext>
            </a:extLst>
          </p:cNvPr>
          <p:cNvCxnSpPr>
            <a:cxnSpLocks/>
          </p:cNvCxnSpPr>
          <p:nvPr/>
        </p:nvCxnSpPr>
        <p:spPr>
          <a:xfrm flipH="1">
            <a:off x="971550" y="3192780"/>
            <a:ext cx="1297376" cy="979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EB2BC8-3DCC-4CA9-A3CE-1DD28EC44D87}"/>
              </a:ext>
            </a:extLst>
          </p:cNvPr>
          <p:cNvSpPr/>
          <p:nvPr/>
        </p:nvSpPr>
        <p:spPr>
          <a:xfrm>
            <a:off x="200025" y="4164330"/>
            <a:ext cx="908685" cy="316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Pasture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443E672-1DD2-4D78-AADE-4D0145FEAABC}"/>
              </a:ext>
            </a:extLst>
          </p:cNvPr>
          <p:cNvCxnSpPr>
            <a:cxnSpLocks/>
          </p:cNvCxnSpPr>
          <p:nvPr/>
        </p:nvCxnSpPr>
        <p:spPr>
          <a:xfrm flipH="1">
            <a:off x="1308735" y="3928110"/>
            <a:ext cx="1061544" cy="10487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85EA2C-8CA0-45C5-922F-26E341BC9D8F}"/>
              </a:ext>
            </a:extLst>
          </p:cNvPr>
          <p:cNvSpPr/>
          <p:nvPr/>
        </p:nvSpPr>
        <p:spPr>
          <a:xfrm>
            <a:off x="200025" y="4976812"/>
            <a:ext cx="1143000" cy="594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Hay meadows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DB1E002-BB2E-4DC2-96B1-AAD9CFFBB867}"/>
              </a:ext>
            </a:extLst>
          </p:cNvPr>
          <p:cNvCxnSpPr>
            <a:cxnSpLocks/>
          </p:cNvCxnSpPr>
          <p:nvPr/>
        </p:nvCxnSpPr>
        <p:spPr>
          <a:xfrm flipH="1">
            <a:off x="3461615" y="918210"/>
            <a:ext cx="1316126" cy="893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731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652233-C5E7-4CAE-AF4D-E3F3CFAA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95" y="1011819"/>
            <a:ext cx="6647809" cy="49858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FB7E85-7A0E-4C6C-97FD-8A16C0D4BCFC}"/>
              </a:ext>
            </a:extLst>
          </p:cNvPr>
          <p:cNvSpPr/>
          <p:nvPr/>
        </p:nvSpPr>
        <p:spPr>
          <a:xfrm>
            <a:off x="1128461" y="88489"/>
            <a:ext cx="688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Grazie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per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l'attenzione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9EAF18-ECB5-4C71-BEB6-1DAC50329C7F}"/>
              </a:ext>
            </a:extLst>
          </p:cNvPr>
          <p:cNvSpPr/>
          <p:nvPr/>
        </p:nvSpPr>
        <p:spPr>
          <a:xfrm>
            <a:off x="1367314" y="5934670"/>
            <a:ext cx="6588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IPROMO Valley Community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4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16638-D064-4E47-8453-5EA01689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4CE13-795B-4801-AE19-8C7F5546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Map;</a:t>
            </a:r>
          </a:p>
          <a:p>
            <a:r>
              <a:rPr lang="en-US" dirty="0"/>
              <a:t>Community based participatory approach;</a:t>
            </a:r>
          </a:p>
          <a:p>
            <a:r>
              <a:rPr lang="en-US" dirty="0"/>
              <a:t>Challenges;</a:t>
            </a:r>
          </a:p>
          <a:p>
            <a:r>
              <a:rPr lang="en-US" dirty="0"/>
              <a:t>Main Objectives;</a:t>
            </a:r>
          </a:p>
          <a:p>
            <a:r>
              <a:rPr lang="en-US" dirty="0"/>
              <a:t>Goal &amp; Long-term vision;</a:t>
            </a:r>
          </a:p>
          <a:p>
            <a:r>
              <a:rPr lang="en-US" dirty="0"/>
              <a:t>Specific Objectives &amp; Measures;</a:t>
            </a:r>
          </a:p>
          <a:p>
            <a:r>
              <a:rPr lang="fr-FR" dirty="0">
                <a:latin typeface="Calibri" charset="0"/>
              </a:rPr>
              <a:t>Future Management Plan.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6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60" y="198438"/>
            <a:ext cx="877609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269" y="4757738"/>
            <a:ext cx="685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069" y="4632326"/>
            <a:ext cx="65960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Рисунок 8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63" y="3680904"/>
            <a:ext cx="1166294" cy="15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Рисунок 8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41" y="4266603"/>
            <a:ext cx="1017208" cy="10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095" y="4247511"/>
            <a:ext cx="931451" cy="11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Рисунок 8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38" y="4848225"/>
            <a:ext cx="25598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Рисунок 9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010" y="4902200"/>
            <a:ext cx="195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Рисунок 9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10" y="4467226"/>
            <a:ext cx="37266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65C694-48DA-4329-A60E-71D52442C174}"/>
              </a:ext>
            </a:extLst>
          </p:cNvPr>
          <p:cNvSpPr/>
          <p:nvPr/>
        </p:nvSpPr>
        <p:spPr>
          <a:xfrm>
            <a:off x="2502025" y="5949806"/>
            <a:ext cx="4459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</a:rPr>
              <a:t>IPROMO Valley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37" y="4727576"/>
            <a:ext cx="686991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5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171" y="4276726"/>
            <a:ext cx="3548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183" y="4297363"/>
            <a:ext cx="3405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3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818" y="4291013"/>
            <a:ext cx="3548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3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643" y="4262438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3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602" y="4262438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4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86" y="4227513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99005C-E928-4C5F-90B8-86322B97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4" y="4816476"/>
            <a:ext cx="32027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6">
            <a:extLst>
              <a:ext uri="{FF2B5EF4-FFF2-40B4-BE49-F238E27FC236}">
                <a16:creationId xmlns:a16="http://schemas.microsoft.com/office/drawing/2014/main" id="{E8C48F88-D7FE-4221-90D0-2A92BEAB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030" y="4247511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6">
            <a:extLst>
              <a:ext uri="{FF2B5EF4-FFF2-40B4-BE49-F238E27FC236}">
                <a16:creationId xmlns:a16="http://schemas.microsoft.com/office/drawing/2014/main" id="{795D9B16-C3AA-4CBE-A18E-3BC14BF6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653" y="4291013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6">
            <a:extLst>
              <a:ext uri="{FF2B5EF4-FFF2-40B4-BE49-F238E27FC236}">
                <a16:creationId xmlns:a16="http://schemas.microsoft.com/office/drawing/2014/main" id="{61D6AA56-E680-480F-9452-41EE1371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627" y="4297363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6">
            <a:extLst>
              <a:ext uri="{FF2B5EF4-FFF2-40B4-BE49-F238E27FC236}">
                <a16:creationId xmlns:a16="http://schemas.microsoft.com/office/drawing/2014/main" id="{2D34ABA1-6C55-4C16-A9C1-77C73C33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284" y="4297363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6">
            <a:extLst>
              <a:ext uri="{FF2B5EF4-FFF2-40B4-BE49-F238E27FC236}">
                <a16:creationId xmlns:a16="http://schemas.microsoft.com/office/drawing/2014/main" id="{4D1C316C-D930-4FF4-84F7-BDED1E59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664" y="4424364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6">
            <a:extLst>
              <a:ext uri="{FF2B5EF4-FFF2-40B4-BE49-F238E27FC236}">
                <a16:creationId xmlns:a16="http://schemas.microsoft.com/office/drawing/2014/main" id="{08870843-C239-47CB-8079-EDC5BD59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115" y="4441032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36">
            <a:extLst>
              <a:ext uri="{FF2B5EF4-FFF2-40B4-BE49-F238E27FC236}">
                <a16:creationId xmlns:a16="http://schemas.microsoft.com/office/drawing/2014/main" id="{230CBC70-1DD4-4C74-BA30-3EF864A2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202" y="4424364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36">
            <a:extLst>
              <a:ext uri="{FF2B5EF4-FFF2-40B4-BE49-F238E27FC236}">
                <a16:creationId xmlns:a16="http://schemas.microsoft.com/office/drawing/2014/main" id="{F46743B0-5F04-4E05-B9AE-88DBCF37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962" y="4441032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36">
            <a:extLst>
              <a:ext uri="{FF2B5EF4-FFF2-40B4-BE49-F238E27FC236}">
                <a16:creationId xmlns:a16="http://schemas.microsoft.com/office/drawing/2014/main" id="{087A7EC8-BAFD-4091-9952-C7E11179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457" y="4424364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36">
            <a:extLst>
              <a:ext uri="{FF2B5EF4-FFF2-40B4-BE49-F238E27FC236}">
                <a16:creationId xmlns:a16="http://schemas.microsoft.com/office/drawing/2014/main" id="{49EF5A79-1C08-4E2F-B4FE-B14EF4E3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191" y="4429747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6">
            <a:extLst>
              <a:ext uri="{FF2B5EF4-FFF2-40B4-BE49-F238E27FC236}">
                <a16:creationId xmlns:a16="http://schemas.microsoft.com/office/drawing/2014/main" id="{4FA96491-4501-471C-9BE8-E7618642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96" y="4424364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6">
            <a:extLst>
              <a:ext uri="{FF2B5EF4-FFF2-40B4-BE49-F238E27FC236}">
                <a16:creationId xmlns:a16="http://schemas.microsoft.com/office/drawing/2014/main" id="{CC3EC4D1-D21A-49FD-B67C-896CB652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874" y="4419315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6">
            <a:extLst>
              <a:ext uri="{FF2B5EF4-FFF2-40B4-BE49-F238E27FC236}">
                <a16:creationId xmlns:a16="http://schemas.microsoft.com/office/drawing/2014/main" id="{1B3E4450-D113-4E0D-A797-9F789CFB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766" y="4414266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E8F94-8915-4360-A053-0DCD8CFFC3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1115" y="4894351"/>
            <a:ext cx="1181601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1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40910" y="150430"/>
            <a:ext cx="8686800" cy="13020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COMMUNITY BASED MANAGEMENT USING PARTICIPATORY APPROACH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82032" y="1952725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Discussion with local communities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910" y="1952725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Identify communities willing and </a:t>
            </a:r>
            <a:r>
              <a:rPr lang="en-US" sz="2000" dirty="0" err="1"/>
              <a:t>commitied</a:t>
            </a:r>
            <a:r>
              <a:rPr lang="en-US" sz="2000" dirty="0"/>
              <a:t> to cooperate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43624" y="1952725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Identify problems and challenges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23760" y="1952725"/>
            <a:ext cx="1803950" cy="3078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Identify and agree measures and actions</a:t>
            </a:r>
          </a:p>
        </p:txBody>
      </p:sp>
      <p:pic>
        <p:nvPicPr>
          <p:cNvPr id="12" name="Рисунок 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349" y="4641956"/>
            <a:ext cx="1059447" cy="22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687" y="4928058"/>
            <a:ext cx="615552" cy="1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1664"/>
            <a:ext cx="1232738" cy="24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E78491-2E50-49D9-B794-41492271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473" y="4768644"/>
            <a:ext cx="847845" cy="20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198438"/>
            <a:ext cx="877609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8" y="3986460"/>
            <a:ext cx="685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65960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8" y="5043488"/>
            <a:ext cx="24884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17" y="4689475"/>
            <a:ext cx="24884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5" y="5084763"/>
            <a:ext cx="24884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44" y="4549775"/>
            <a:ext cx="247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5126038"/>
            <a:ext cx="223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81" y="4560889"/>
            <a:ext cx="229791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91" y="4129089"/>
            <a:ext cx="180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4403725"/>
            <a:ext cx="230981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60" y="5146676"/>
            <a:ext cx="2238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7" y="5116513"/>
            <a:ext cx="223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951413"/>
            <a:ext cx="248841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1" y="4656139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9" y="4848226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35" y="4502150"/>
            <a:ext cx="121444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756151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69" y="4770439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66" y="4503739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4760914"/>
            <a:ext cx="121444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4854576"/>
            <a:ext cx="3000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1" y="4926014"/>
            <a:ext cx="3000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4622801"/>
            <a:ext cx="29884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85" y="4068763"/>
            <a:ext cx="3429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562476"/>
            <a:ext cx="342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5" y="4467226"/>
            <a:ext cx="40362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Рисунок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10" y="5083175"/>
            <a:ext cx="314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Рисунок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9" y="4243389"/>
            <a:ext cx="590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2" y="4238625"/>
            <a:ext cx="58936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Рисунок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087938"/>
            <a:ext cx="3143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Рисунок 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33813"/>
            <a:ext cx="10525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Рисунок 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1" y="4365625"/>
            <a:ext cx="91797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66" y="4349751"/>
            <a:ext cx="840581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Рисунок 8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5" y="4837114"/>
            <a:ext cx="32027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Рисунок 8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848225"/>
            <a:ext cx="25598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Рисунок 9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10" y="4902200"/>
            <a:ext cx="195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Рисунок 9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0" y="4467226"/>
            <a:ext cx="37266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Рисунок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4473576"/>
            <a:ext cx="45481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66" y="4341813"/>
            <a:ext cx="63698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4" y="4143376"/>
            <a:ext cx="716756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65C694-48DA-4329-A60E-71D52442C174}"/>
              </a:ext>
            </a:extLst>
          </p:cNvPr>
          <p:cNvSpPr/>
          <p:nvPr/>
        </p:nvSpPr>
        <p:spPr>
          <a:xfrm>
            <a:off x="2502025" y="5949806"/>
            <a:ext cx="4459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</a:rPr>
              <a:t>IPROMO Valley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7" y="4727576"/>
            <a:ext cx="686991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17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60" y="198438"/>
            <a:ext cx="877609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732" y="4500564"/>
            <a:ext cx="33099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319" y="4432300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482" y="4441825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835" y="4452938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4452938"/>
            <a:ext cx="3548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785" y="4441825"/>
            <a:ext cx="3405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Рисунок 5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994" y="4473575"/>
            <a:ext cx="3405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585" y="4438650"/>
            <a:ext cx="3405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75" y="4473575"/>
            <a:ext cx="3405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3" y="4476750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379" y="4421188"/>
            <a:ext cx="3548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3875332"/>
            <a:ext cx="1534717" cy="158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742" y="4422776"/>
            <a:ext cx="583406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6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498" y="4460876"/>
            <a:ext cx="56316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717" y="4530726"/>
            <a:ext cx="58221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6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472" y="4495801"/>
            <a:ext cx="581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478" y="4098925"/>
            <a:ext cx="62269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Рисунок 6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4151314"/>
            <a:ext cx="49291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7" y="4225925"/>
            <a:ext cx="377429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282" y="3416300"/>
            <a:ext cx="721519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410" y="4467225"/>
            <a:ext cx="3548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235" y="4438650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69" y="4432300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94" y="4438650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53" y="4421188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78" y="4403725"/>
            <a:ext cx="3559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192DE15-2923-4259-B12F-E4C78A512DE5}"/>
              </a:ext>
            </a:extLst>
          </p:cNvPr>
          <p:cNvSpPr/>
          <p:nvPr/>
        </p:nvSpPr>
        <p:spPr>
          <a:xfrm>
            <a:off x="2502025" y="5949806"/>
            <a:ext cx="4459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</a:rPr>
              <a:t>IPROMO Valley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4332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40910" y="150430"/>
            <a:ext cx="8686800" cy="13020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CHALLENGES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895754"/>
            <a:ext cx="169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4576" y="1905441"/>
            <a:ext cx="204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2CE110-F062-4CA0-A594-599D29484000}"/>
              </a:ext>
            </a:extLst>
          </p:cNvPr>
          <p:cNvSpPr/>
          <p:nvPr/>
        </p:nvSpPr>
        <p:spPr>
          <a:xfrm>
            <a:off x="901036" y="1891860"/>
            <a:ext cx="2017986" cy="3722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Unsustainable pasture and hay meadows management</a:t>
            </a:r>
          </a:p>
          <a:p>
            <a:endParaRPr lang="en-US" sz="2000" dirty="0"/>
          </a:p>
          <a:p>
            <a:r>
              <a:rPr lang="en-US" sz="2000" dirty="0"/>
              <a:t>Unsustainable forest management</a:t>
            </a:r>
          </a:p>
          <a:p>
            <a:endParaRPr lang="en-US" sz="2000" dirty="0"/>
          </a:p>
          <a:p>
            <a:r>
              <a:rPr lang="en-US" sz="2000" dirty="0"/>
              <a:t>Unsustainable Agriculture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438A935-55B2-4C85-9475-DCD15153A9A1}"/>
              </a:ext>
            </a:extLst>
          </p:cNvPr>
          <p:cNvSpPr/>
          <p:nvPr/>
        </p:nvSpPr>
        <p:spPr>
          <a:xfrm>
            <a:off x="3362858" y="1891860"/>
            <a:ext cx="2017986" cy="3722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Habitat fragmentation</a:t>
            </a:r>
          </a:p>
          <a:p>
            <a:endParaRPr lang="en-US" sz="2000" dirty="0"/>
          </a:p>
          <a:p>
            <a:r>
              <a:rPr lang="en-US" sz="2000" dirty="0"/>
              <a:t>Lack of suitable habitats of wildlife species  and isolated populations</a:t>
            </a:r>
          </a:p>
          <a:p>
            <a:endParaRPr lang="en-US" sz="2000" dirty="0"/>
          </a:p>
          <a:p>
            <a:r>
              <a:rPr lang="en-US" sz="2000" dirty="0"/>
              <a:t>Disturbance of wildlife species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E278B94-BAC4-454F-8425-955AB3F10AEE}"/>
              </a:ext>
            </a:extLst>
          </p:cNvPr>
          <p:cNvSpPr/>
          <p:nvPr/>
        </p:nvSpPr>
        <p:spPr>
          <a:xfrm>
            <a:off x="5824680" y="1905441"/>
            <a:ext cx="2017986" cy="3722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Unemployment and low income</a:t>
            </a:r>
          </a:p>
          <a:p>
            <a:endParaRPr lang="en-US" sz="2000" dirty="0"/>
          </a:p>
          <a:p>
            <a:r>
              <a:rPr lang="en-US" sz="2000" dirty="0"/>
              <a:t>Low livelihood conditions and poverty</a:t>
            </a:r>
          </a:p>
        </p:txBody>
      </p:sp>
    </p:spTree>
    <p:extLst>
      <p:ext uri="{BB962C8B-B14F-4D97-AF65-F5344CB8AC3E}">
        <p14:creationId xmlns:p14="http://schemas.microsoft.com/office/powerpoint/2010/main" val="37015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294" y="4344812"/>
            <a:ext cx="3034934" cy="12961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Improve livelihood conditions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88776" y="215366"/>
            <a:ext cx="822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MAIN OBJECTIVES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60307" y="2924903"/>
            <a:ext cx="2112801" cy="12389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WIN-WIN SOLUTION</a:t>
            </a:r>
          </a:p>
          <a:p>
            <a:pPr algn="ctr"/>
            <a:r>
              <a:rPr lang="en-US" sz="2400" dirty="0"/>
              <a:t>People-Nature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07294" y="2986767"/>
            <a:ext cx="3034934" cy="12961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Conservation of wildlife species and their habitats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07294" y="1628722"/>
            <a:ext cx="3034934" cy="12961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Ensure availability of ecosystem Benefits (Services)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C5E70B9-E2F4-4273-BC45-00942B97D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891111"/>
              </p:ext>
            </p:extLst>
          </p:nvPr>
        </p:nvGraphicFramePr>
        <p:xfrm>
          <a:off x="-521109" y="1897813"/>
          <a:ext cx="4129548" cy="294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7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8" grpId="0" animBg="1"/>
      <p:bldP spid="24" grpId="0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3872468"/>
            <a:ext cx="8229600" cy="24201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entire landscape is managed in an environmental friendly way; </a:t>
            </a:r>
          </a:p>
          <a:p>
            <a:r>
              <a:rPr lang="en-US" dirty="0"/>
              <a:t>Natural resources are used in a sustainable way;</a:t>
            </a:r>
          </a:p>
          <a:p>
            <a:r>
              <a:rPr lang="en-US" dirty="0"/>
              <a:t>Livelihood conditions are improved and income per family is increased by 20% till 2025.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4363"/>
            <a:ext cx="8229600" cy="7520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LONG-TERM VISION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1D1CD66-FF3E-4763-9D52-437CA2004D96}"/>
              </a:ext>
            </a:extLst>
          </p:cNvPr>
          <p:cNvSpPr txBox="1">
            <a:spLocks/>
          </p:cNvSpPr>
          <p:nvPr/>
        </p:nvSpPr>
        <p:spPr>
          <a:xfrm>
            <a:off x="457200" y="358816"/>
            <a:ext cx="8229600" cy="7520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GOAL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4A79A3-7821-4AF4-84D6-E147800966A8}"/>
              </a:ext>
            </a:extLst>
          </p:cNvPr>
          <p:cNvSpPr txBox="1">
            <a:spLocks/>
          </p:cNvSpPr>
          <p:nvPr/>
        </p:nvSpPr>
        <p:spPr>
          <a:xfrm>
            <a:off x="386862" y="1434584"/>
            <a:ext cx="8229600" cy="242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To improve living conditions of IPROMO Valley community and achieve environmental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309181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559</Words>
  <Application>Microsoft Office PowerPoint</Application>
  <PresentationFormat>Экран (4:3)</PresentationFormat>
  <Paragraphs>122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Презентация PowerPoint</vt:lpstr>
      <vt:lpstr>Outline: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MAIN OBJECTIVES</vt:lpstr>
      <vt:lpstr>LONG-TERM VISION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Алексей</cp:lastModifiedBy>
  <cp:revision>180</cp:revision>
  <dcterms:created xsi:type="dcterms:W3CDTF">2019-07-12T19:15:41Z</dcterms:created>
  <dcterms:modified xsi:type="dcterms:W3CDTF">2019-07-17T16:41:17Z</dcterms:modified>
</cp:coreProperties>
</file>