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4" r:id="rId5"/>
    <p:sldId id="279" r:id="rId6"/>
    <p:sldId id="285" r:id="rId7"/>
    <p:sldId id="287" r:id="rId8"/>
    <p:sldId id="286" r:id="rId9"/>
    <p:sldId id="283" r:id="rId10"/>
    <p:sldId id="27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1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192688"/>
            <a:ext cx="91440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49"/>
            <a:ext cx="2916234" cy="684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3"/>
          <a:stretch/>
        </p:blipFill>
        <p:spPr>
          <a:xfrm>
            <a:off x="272480" y="141120"/>
            <a:ext cx="1484475" cy="466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Picture 1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177779"/>
            <a:ext cx="91440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62" y="44624"/>
            <a:ext cx="2916234" cy="684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3"/>
          <a:stretch/>
        </p:blipFill>
        <p:spPr>
          <a:xfrm>
            <a:off x="272480" y="153595"/>
            <a:ext cx="1484475" cy="466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Picture 1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192688"/>
            <a:ext cx="91440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62" y="32149"/>
            <a:ext cx="2916234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3"/>
          <a:stretch/>
        </p:blipFill>
        <p:spPr>
          <a:xfrm>
            <a:off x="272480" y="141120"/>
            <a:ext cx="1484475" cy="466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18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192688"/>
            <a:ext cx="91440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62" y="32149"/>
            <a:ext cx="2916234" cy="684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3"/>
          <a:stretch/>
        </p:blipFill>
        <p:spPr>
          <a:xfrm>
            <a:off x="272480" y="141120"/>
            <a:ext cx="1484475" cy="466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.godone@irpi.cnr.it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.godon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ocuments\IPROMO 2018\SYNOPSIS\IPROMO.PNG"/>
          <p:cNvPicPr>
            <a:picLocks noChangeAspect="1" noChangeArrowheads="1"/>
          </p:cNvPicPr>
          <p:nvPr/>
        </p:nvPicPr>
        <p:blipFill rotWithShape="1">
          <a:blip r:embed="rId2" cstate="print"/>
          <a:srcRect b="68800"/>
          <a:stretch/>
        </p:blipFill>
        <p:spPr bwMode="auto">
          <a:xfrm>
            <a:off x="569913" y="908721"/>
            <a:ext cx="8002587" cy="93610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006" y="318311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SYNOPSIS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en-US" sz="4000" dirty="0"/>
              <a:t>Landscape approach for enhancing mountain resilience</a:t>
            </a:r>
            <a:br>
              <a:rPr lang="en-US" sz="4000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20816"/>
            <a:ext cx="6400800" cy="1437184"/>
          </a:xfrm>
        </p:spPr>
        <p:txBody>
          <a:bodyPr/>
          <a:lstStyle/>
          <a:p>
            <a:r>
              <a:rPr lang="it-IT" dirty="0" smtClean="0"/>
              <a:t>Danilo Godone, </a:t>
            </a:r>
            <a:r>
              <a:rPr lang="it-IT" dirty="0" err="1" smtClean="0"/>
              <a:t>PhD</a:t>
            </a:r>
            <a:endParaRPr lang="it-IT" dirty="0" smtClean="0"/>
          </a:p>
          <a:p>
            <a:r>
              <a:rPr lang="it-IT" dirty="0" smtClean="0"/>
              <a:t>CNR-IRPI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for your attention!</a:t>
            </a:r>
            <a:endParaRPr lang="en-US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1355990"/>
            <a:ext cx="8435280" cy="409342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Oggiano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it-IT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it-IT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Schreier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Mauricio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Diazgranados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Giuseppe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Scarascia</a:t>
            </a: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Mugnozza</a:t>
            </a:r>
            <a:endParaRPr lang="en-US" sz="2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Cordero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René Castro 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Hugh Pritchard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de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Cristofaro</a:t>
            </a: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Florian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Zikeli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Lintunen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Mauro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Bassignana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Enrico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Pomatto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Cugnetto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Yuka Makino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Zenaida</a:t>
            </a: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illison</a:t>
            </a: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Ruijun</a:t>
            </a: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Garbarino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Morresi</a:t>
            </a:r>
            <a:endParaRPr lang="en-US" sz="2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Freppaz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Silvia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Stanchi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Matteo Fasano</a:t>
            </a: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Morciano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Ganora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Giordan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Peralvo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/>
            <a:endParaRPr lang="en-US" sz="2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88668"/>
            <a:ext cx="596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Disclaimer: images are extracted from lecturers’ presentations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6457" y="6053226"/>
            <a:ext cx="7951087" cy="40011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Danilo</a:t>
            </a:r>
            <a:r>
              <a:rPr lang="en-US" sz="2000" b="1" dirty="0" smtClean="0"/>
              <a:t> Godone, PhD – </a:t>
            </a:r>
            <a:r>
              <a:rPr lang="en-US" sz="2000" b="1" dirty="0" smtClean="0">
                <a:hlinkClick r:id="rId3"/>
              </a:rPr>
              <a:t>danilo.godone@irpi.cnr.it</a:t>
            </a:r>
            <a:r>
              <a:rPr lang="en-US" sz="2000" b="1" dirty="0" smtClean="0"/>
              <a:t> – </a:t>
            </a:r>
            <a:r>
              <a:rPr lang="en-US" sz="2000" b="1" dirty="0" smtClean="0">
                <a:hlinkClick r:id="rId4"/>
              </a:rPr>
              <a:t>d.godone@gmail.com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84168" y="1355990"/>
            <a:ext cx="2856808" cy="16158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90488"/>
            <a:r>
              <a:rPr lang="en-US" sz="27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Tommaso</a:t>
            </a:r>
            <a:r>
              <a:rPr lang="en-US" sz="27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Chiti</a:t>
            </a:r>
            <a:endParaRPr lang="en-US" sz="27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/>
            <a:endParaRPr lang="en-US" sz="27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/>
            <a:r>
              <a:rPr lang="en-US" sz="27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Alberto Del </a:t>
            </a:r>
            <a:r>
              <a:rPr lang="en-US" sz="27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Lungo</a:t>
            </a:r>
            <a:endParaRPr lang="en-US" sz="27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85" y="6581001"/>
            <a:ext cx="3916329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dirty="0"/>
              <a:t>https://www.facebook.com/trust.biologist/?tn-str=k%2AF</a:t>
            </a:r>
            <a:endParaRPr lang="it-IT" sz="1200" b="1" dirty="0" smtClean="0">
              <a:latin typeface="+mn-lt"/>
            </a:endParaRPr>
          </a:p>
        </p:txBody>
      </p:sp>
      <p:pic>
        <p:nvPicPr>
          <p:cNvPr id="4098" name="Picture 2" descr="L'immagine puÃ² contenere: diseg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8"/>
          <a:stretch/>
        </p:blipFill>
        <p:spPr bwMode="auto">
          <a:xfrm>
            <a:off x="1619672" y="1916832"/>
            <a:ext cx="5742288" cy="43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628650" y="859708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…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people</a:t>
            </a:r>
            <a:r>
              <a:rPr lang="it-IT" sz="4000" dirty="0" smtClean="0"/>
              <a:t> </a:t>
            </a:r>
            <a:r>
              <a:rPr lang="it-IT" sz="4000" dirty="0" err="1" smtClean="0"/>
              <a:t>see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725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48196" b="3445"/>
          <a:stretch/>
        </p:blipFill>
        <p:spPr>
          <a:xfrm>
            <a:off x="1726439" y="1844824"/>
            <a:ext cx="5691122" cy="4370400"/>
          </a:xfrm>
          <a:prstGeom prst="rect">
            <a:avLst/>
          </a:prstGeom>
        </p:spPr>
      </p:pic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628650" y="787700"/>
            <a:ext cx="7886700" cy="9851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…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we’ve</a:t>
            </a:r>
            <a:r>
              <a:rPr lang="it-IT" sz="4000" dirty="0" smtClean="0"/>
              <a:t> </a:t>
            </a:r>
            <a:r>
              <a:rPr lang="it-IT" sz="4000" dirty="0" err="1" smtClean="0"/>
              <a:t>discovered</a:t>
            </a:r>
            <a:r>
              <a:rPr lang="it-IT" sz="4000" dirty="0" smtClean="0"/>
              <a:t>!!!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85" y="6581001"/>
            <a:ext cx="3916329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dirty="0"/>
              <a:t>https://www.facebook.com/trust.biologist/?tn-str=k%2AF</a:t>
            </a:r>
            <a:endParaRPr lang="it-IT" sz="1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2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48196" b="3445"/>
          <a:stretch/>
        </p:blipFill>
        <p:spPr>
          <a:xfrm>
            <a:off x="1726439" y="1844824"/>
            <a:ext cx="5691122" cy="4370400"/>
          </a:xfrm>
          <a:prstGeom prst="rect">
            <a:avLst/>
          </a:prstGeom>
        </p:spPr>
      </p:pic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628650" y="787700"/>
            <a:ext cx="7886700" cy="9851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…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we’ve</a:t>
            </a:r>
            <a:r>
              <a:rPr lang="it-IT" sz="4000" dirty="0" smtClean="0"/>
              <a:t> </a:t>
            </a:r>
            <a:r>
              <a:rPr lang="it-IT" sz="4000" dirty="0" err="1" smtClean="0"/>
              <a:t>discovered</a:t>
            </a:r>
            <a:r>
              <a:rPr lang="it-IT" sz="4000" dirty="0" smtClean="0"/>
              <a:t>!!!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85" y="6581001"/>
            <a:ext cx="3916329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dirty="0"/>
              <a:t>https://www.facebook.com/trust.biologist/?tn-str=k%2AF</a:t>
            </a:r>
            <a:endParaRPr lang="it-IT" sz="1200" b="1" dirty="0" smtClean="0"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2996" y="2967335"/>
            <a:ext cx="797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it-IT" sz="5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Maybe with </a:t>
            </a:r>
            <a:r>
              <a:rPr lang="it-IT" sz="54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fewer</a:t>
            </a:r>
            <a:r>
              <a:rPr lang="it-IT" sz="5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54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details</a:t>
            </a:r>
            <a:r>
              <a:rPr lang="it-IT" sz="5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  <a:endParaRPr lang="it-IT" sz="5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5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 can be </a:t>
            </a:r>
            <a:r>
              <a:rPr lang="it-IT" sz="4000" dirty="0" err="1" smtClean="0"/>
              <a:t>impacted</a:t>
            </a:r>
            <a:r>
              <a:rPr lang="it-IT" sz="4000" dirty="0" smtClean="0"/>
              <a:t> by…</a:t>
            </a:r>
            <a:endParaRPr lang="it-IT" sz="4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35" y="2004021"/>
            <a:ext cx="5742930" cy="4377307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2777596">
            <a:off x="1863589" y="3522350"/>
            <a:ext cx="1296144" cy="4320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15348" y="1628800"/>
            <a:ext cx="4302621" cy="1937612"/>
            <a:chOff x="15348" y="2020778"/>
            <a:chExt cx="4302621" cy="1937612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8" y="2420888"/>
              <a:ext cx="4302621" cy="1537502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115616" y="2020778"/>
              <a:ext cx="18698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warming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Freccia a destra 15"/>
          <p:cNvSpPr/>
          <p:nvPr/>
        </p:nvSpPr>
        <p:spPr>
          <a:xfrm rot="8095588">
            <a:off x="6324308" y="3350387"/>
            <a:ext cx="1296144" cy="4320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5943173" y="1628800"/>
            <a:ext cx="3000584" cy="1734353"/>
            <a:chOff x="5943173" y="1628800"/>
            <a:chExt cx="3000584" cy="1734353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173" y="1628800"/>
              <a:ext cx="3000584" cy="1734353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6760714" y="1628800"/>
              <a:ext cx="13655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Forest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fires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356519" y="4696361"/>
            <a:ext cx="18610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ccia a destra 18"/>
          <p:cNvSpPr/>
          <p:nvPr/>
        </p:nvSpPr>
        <p:spPr>
          <a:xfrm rot="19778103">
            <a:off x="1808341" y="5794551"/>
            <a:ext cx="1296144" cy="4320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47" y="5096471"/>
            <a:ext cx="2338766" cy="1679712"/>
          </a:xfrm>
          <a:prstGeom prst="rect">
            <a:avLst/>
          </a:prstGeom>
        </p:spPr>
      </p:pic>
      <p:sp>
        <p:nvSpPr>
          <p:cNvPr id="23" name="Freccia a destra 22"/>
          <p:cNvSpPr/>
          <p:nvPr/>
        </p:nvSpPr>
        <p:spPr>
          <a:xfrm rot="10800000">
            <a:off x="4455588" y="5548813"/>
            <a:ext cx="1296144" cy="4320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5123682" y="4740900"/>
            <a:ext cx="3800475" cy="2047875"/>
            <a:chOff x="5123682" y="4740900"/>
            <a:chExt cx="3800475" cy="2047875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3682" y="4740900"/>
              <a:ext cx="3800475" cy="2047875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6071126" y="6388665"/>
              <a:ext cx="19055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Biodiversity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loss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7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…</a:t>
            </a:r>
            <a:r>
              <a:rPr lang="it-IT" sz="4000" dirty="0" err="1" smtClean="0"/>
              <a:t>but</a:t>
            </a:r>
            <a:r>
              <a:rPr lang="it-IT" sz="4000" dirty="0" smtClean="0"/>
              <a:t> with appropriate </a:t>
            </a:r>
            <a:r>
              <a:rPr lang="it-IT" sz="4000" dirty="0" err="1" smtClean="0"/>
              <a:t>tools</a:t>
            </a:r>
            <a:r>
              <a:rPr lang="it-IT" sz="4000" dirty="0" smtClean="0"/>
              <a:t>…</a:t>
            </a:r>
            <a:endParaRPr lang="it-IT" sz="4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35" y="2004021"/>
            <a:ext cx="5742930" cy="4377307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2777596">
            <a:off x="1863589" y="3522350"/>
            <a:ext cx="1296144" cy="43204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8095588">
            <a:off x="6324308" y="3350387"/>
            <a:ext cx="1296144" cy="43204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9778103">
            <a:off x="1808341" y="5794551"/>
            <a:ext cx="1296144" cy="43204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0800000">
            <a:off x="5432631" y="5573592"/>
            <a:ext cx="1296144" cy="43204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6012160" y="4535182"/>
            <a:ext cx="3060457" cy="2127688"/>
            <a:chOff x="6083543" y="1420942"/>
            <a:chExt cx="3060457" cy="212768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3543" y="1420942"/>
              <a:ext cx="3060457" cy="2127688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6774439" y="1420942"/>
              <a:ext cx="16786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 planning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751732" y="1504646"/>
            <a:ext cx="3236391" cy="1996362"/>
            <a:chOff x="5751732" y="1396529"/>
            <a:chExt cx="3236391" cy="199636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1732" y="1396529"/>
              <a:ext cx="3236391" cy="1996362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6282707" y="2992781"/>
              <a:ext cx="21744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Landscape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ecology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1904" y="1303806"/>
            <a:ext cx="2314288" cy="2871253"/>
            <a:chOff x="21904" y="1303806"/>
            <a:chExt cx="2314288" cy="287125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352" y="1666085"/>
              <a:ext cx="2061393" cy="2508974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21904" y="1303806"/>
              <a:ext cx="23142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Hazards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assessment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15052" y="4910546"/>
            <a:ext cx="2396793" cy="1771258"/>
            <a:chOff x="115052" y="4910546"/>
            <a:chExt cx="2396793" cy="1771258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260303" y="4910546"/>
              <a:ext cx="20758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6"/>
            <a:srcRect l="25035" t="74497" r="23043" b="2666"/>
            <a:stretch/>
          </p:blipFill>
          <p:spPr>
            <a:xfrm>
              <a:off x="115052" y="5291664"/>
              <a:ext cx="2396793" cy="1390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…and </a:t>
            </a:r>
            <a:r>
              <a:rPr lang="it-IT" sz="4000" dirty="0" err="1" smtClean="0"/>
              <a:t>resources</a:t>
            </a:r>
            <a:r>
              <a:rPr lang="it-IT" sz="4000" dirty="0" smtClean="0"/>
              <a:t>…</a:t>
            </a:r>
            <a:endParaRPr lang="it-IT" sz="4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35" y="2004021"/>
            <a:ext cx="5742930" cy="4377307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 rot="2777596">
            <a:off x="1863589" y="3522350"/>
            <a:ext cx="1296144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8095588">
            <a:off x="6324308" y="3350387"/>
            <a:ext cx="1296144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9778103">
            <a:off x="2497989" y="5259417"/>
            <a:ext cx="1296144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0800000">
            <a:off x="5364088" y="5548813"/>
            <a:ext cx="1296144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6021257" y="4896416"/>
            <a:ext cx="3019425" cy="1952625"/>
            <a:chOff x="6021257" y="4896416"/>
            <a:chExt cx="3019425" cy="195262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1257" y="4896416"/>
              <a:ext cx="3019425" cy="1952625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7246276" y="4896416"/>
              <a:ext cx="5693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Soil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445" y="1712505"/>
            <a:ext cx="2384311" cy="192149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420003" y="1266642"/>
            <a:ext cx="9451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9244" y="4653136"/>
            <a:ext cx="2891209" cy="2195905"/>
            <a:chOff x="59244" y="4653136"/>
            <a:chExt cx="2891209" cy="2195905"/>
          </a:xfrm>
        </p:grpSpPr>
        <p:sp>
          <p:nvSpPr>
            <p:cNvPr id="9" name="CasellaDiTesto 8"/>
            <p:cNvSpPr txBox="1"/>
            <p:nvPr/>
          </p:nvSpPr>
          <p:spPr>
            <a:xfrm>
              <a:off x="772725" y="4653136"/>
              <a:ext cx="14642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</a:t>
              </a:r>
              <a:r>
                <a:rPr lang="it-IT" sz="20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storage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44" y="5019784"/>
              <a:ext cx="2891209" cy="1829257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672705" y="1513702"/>
            <a:ext cx="1518570" cy="2451802"/>
            <a:chOff x="672705" y="1513702"/>
            <a:chExt cx="1518570" cy="245180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10831" y="1513702"/>
              <a:ext cx="14423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Biodiversity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705" y="1880922"/>
              <a:ext cx="1518570" cy="2084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8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…can </a:t>
            </a:r>
            <a:r>
              <a:rPr lang="it-IT" sz="4000" dirty="0" err="1" smtClean="0"/>
              <a:t>provide</a:t>
            </a:r>
            <a:r>
              <a:rPr lang="it-IT" sz="4000" dirty="0" smtClean="0"/>
              <a:t>:</a:t>
            </a:r>
            <a:endParaRPr lang="it-IT" sz="4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35" y="2004021"/>
            <a:ext cx="5742930" cy="4377307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3" name="Freccia a destra 22"/>
          <p:cNvSpPr/>
          <p:nvPr/>
        </p:nvSpPr>
        <p:spPr>
          <a:xfrm rot="1506152">
            <a:off x="6532885" y="5780085"/>
            <a:ext cx="1296144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35496" y="4901098"/>
            <a:ext cx="1941712" cy="1944462"/>
            <a:chOff x="83257" y="4901098"/>
            <a:chExt cx="1941712" cy="194446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291693" y="4901098"/>
              <a:ext cx="15248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products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7" y="5384532"/>
              <a:ext cx="1941712" cy="1461028"/>
            </a:xfrm>
            <a:prstGeom prst="rect">
              <a:avLst/>
            </a:prstGeom>
          </p:spPr>
        </p:pic>
      </p:grpSp>
      <p:sp>
        <p:nvSpPr>
          <p:cNvPr id="19" name="Freccia a destra 18"/>
          <p:cNvSpPr/>
          <p:nvPr/>
        </p:nvSpPr>
        <p:spPr>
          <a:xfrm rot="8258281">
            <a:off x="1452006" y="4920932"/>
            <a:ext cx="1296144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78199" y="1531204"/>
            <a:ext cx="3244672" cy="2435102"/>
            <a:chOff x="78199" y="1531204"/>
            <a:chExt cx="3244672" cy="243510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99" y="1948022"/>
              <a:ext cx="3244672" cy="2018284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600362" y="1531204"/>
              <a:ext cx="22003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570437" y="1531204"/>
            <a:ext cx="1524265" cy="2890108"/>
            <a:chOff x="7570437" y="1531204"/>
            <a:chExt cx="1524265" cy="289010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0437" y="1948022"/>
              <a:ext cx="1524265" cy="2473290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7842692" y="1531204"/>
              <a:ext cx="9797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Clothes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Freccia a destra 11"/>
          <p:cNvSpPr/>
          <p:nvPr/>
        </p:nvSpPr>
        <p:spPr>
          <a:xfrm rot="13228921">
            <a:off x="2227149" y="3651479"/>
            <a:ext cx="1296144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19822003">
            <a:off x="6524499" y="3574641"/>
            <a:ext cx="1296144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825722" y="6047534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4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20" y="3602022"/>
            <a:ext cx="4704184" cy="32403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7110" y="2276872"/>
            <a:ext cx="8616605" cy="18158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Prepare</a:t>
            </a:r>
            <a:r>
              <a:rPr lang="it-IT" sz="2800" b="1" dirty="0" smtClean="0">
                <a:latin typeface="+mn-lt"/>
              </a:rPr>
              <a:t> a </a:t>
            </a:r>
            <a:r>
              <a:rPr lang="it-IT" sz="2800" b="1" dirty="0" err="1" smtClean="0">
                <a:latin typeface="+mn-lt"/>
              </a:rPr>
              <a:t>presentation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showing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how</a:t>
            </a:r>
            <a:r>
              <a:rPr lang="it-IT" sz="2800" b="1" dirty="0" smtClean="0">
                <a:latin typeface="+mn-lt"/>
              </a:rPr>
              <a:t> the </a:t>
            </a:r>
            <a:r>
              <a:rPr lang="it-IT" sz="2800" b="1" dirty="0" err="1" smtClean="0">
                <a:latin typeface="+mn-lt"/>
              </a:rPr>
              <a:t>landscape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approach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could</a:t>
            </a:r>
            <a:r>
              <a:rPr lang="it-IT" sz="2800" b="1" dirty="0" smtClean="0">
                <a:latin typeface="+mn-lt"/>
              </a:rPr>
              <a:t> be </a:t>
            </a:r>
            <a:r>
              <a:rPr lang="it-IT" sz="2800" b="1" dirty="0" err="1" smtClean="0">
                <a:latin typeface="+mn-lt"/>
              </a:rPr>
              <a:t>used</a:t>
            </a:r>
            <a:r>
              <a:rPr lang="it-IT" sz="2800" b="1" dirty="0" smtClean="0">
                <a:latin typeface="+mn-lt"/>
              </a:rPr>
              <a:t> to </a:t>
            </a:r>
            <a:r>
              <a:rPr lang="it-IT" sz="2800" b="1" dirty="0" err="1" smtClean="0">
                <a:latin typeface="+mn-lt"/>
              </a:rPr>
              <a:t>improve</a:t>
            </a:r>
            <a:r>
              <a:rPr lang="it-IT" sz="2800" b="1" dirty="0" smtClean="0">
                <a:latin typeface="+mn-lt"/>
              </a:rPr>
              <a:t> the </a:t>
            </a:r>
            <a:r>
              <a:rPr lang="it-IT" sz="2800" b="1" dirty="0" err="1" smtClean="0">
                <a:latin typeface="+mn-lt"/>
              </a:rPr>
              <a:t>local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development</a:t>
            </a:r>
            <a:r>
              <a:rPr lang="it-IT" sz="2800" b="1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it-IT" sz="2800" b="1" dirty="0" smtClean="0"/>
          </a:p>
        </p:txBody>
      </p:sp>
      <p:sp>
        <p:nvSpPr>
          <p:cNvPr id="5" name="Rettangolo 4"/>
          <p:cNvSpPr/>
          <p:nvPr/>
        </p:nvSpPr>
        <p:spPr>
          <a:xfrm>
            <a:off x="6743455" y="5222202"/>
            <a:ext cx="150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5 minutes </a:t>
            </a:r>
            <a:r>
              <a:rPr lang="it-IT" b="1" dirty="0" err="1" smtClean="0"/>
              <a:t>left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4822" y="4852870"/>
            <a:ext cx="150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0 minutes </a:t>
            </a:r>
            <a:r>
              <a:rPr lang="it-IT" b="1" dirty="0" err="1" smtClean="0"/>
              <a:t>left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57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190</Words>
  <Application>Microsoft Office PowerPoint</Application>
  <PresentationFormat>Presentazione su schermo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SYNOPSIS  Landscape approach for enhancing mountain resilience </vt:lpstr>
      <vt:lpstr>Landscape…what other people see</vt:lpstr>
      <vt:lpstr>Landscape…what we’ve discovered!!!</vt:lpstr>
      <vt:lpstr>Landscape…what we’ve discovered!!!</vt:lpstr>
      <vt:lpstr>Landscape can be impacted by…</vt:lpstr>
      <vt:lpstr>…but with appropriate tools…</vt:lpstr>
      <vt:lpstr>…and resources…</vt:lpstr>
      <vt:lpstr>…can provide:</vt:lpstr>
      <vt:lpstr>Working groups</vt:lpstr>
      <vt:lpstr>Thank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SYNOPSIS</dc:title>
  <dc:creator>Danilo Godone</dc:creator>
  <cp:lastModifiedBy>Geomonitoraggi</cp:lastModifiedBy>
  <cp:revision>43</cp:revision>
  <dcterms:created xsi:type="dcterms:W3CDTF">2018-06-30T10:34:28Z</dcterms:created>
  <dcterms:modified xsi:type="dcterms:W3CDTF">2019-07-16T20:12:44Z</dcterms:modified>
</cp:coreProperties>
</file>