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302" r:id="rId3"/>
    <p:sldId id="294" r:id="rId4"/>
    <p:sldId id="299" r:id="rId5"/>
    <p:sldId id="288" r:id="rId6"/>
    <p:sldId id="289" r:id="rId7"/>
    <p:sldId id="290" r:id="rId8"/>
    <p:sldId id="293" r:id="rId9"/>
    <p:sldId id="29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CC"/>
    <a:srgbClr val="FF66CC"/>
    <a:srgbClr val="00CC00"/>
    <a:srgbClr val="FFFC88"/>
    <a:srgbClr val="E3FF83"/>
    <a:srgbClr val="0066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purvaraievs09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.in/citations?user=z9ufH5wAAAAJ&amp;hl=e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95943" y="718457"/>
            <a:ext cx="8725988" cy="310854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Dr. Apurva Rai</a:t>
            </a: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Sejahtera Fellow 2017, Republic of Korea</a:t>
            </a: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Former Programme Officer Centre for Environment Education </a:t>
            </a: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Consultant</a:t>
            </a:r>
            <a:r>
              <a:rPr lang="it-IT" sz="2400" dirty="0" smtClean="0">
                <a:latin typeface="+mn-lt"/>
              </a:rPr>
              <a:t>, </a:t>
            </a:r>
            <a:r>
              <a:rPr lang="it-IT" sz="2400" dirty="0" smtClean="0">
                <a:latin typeface="+mn-lt"/>
              </a:rPr>
              <a:t>Wildlife Coservation Society-India</a:t>
            </a:r>
            <a:endParaRPr lang="it-IT" sz="24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  <a:hlinkClick r:id="rId2"/>
              </a:rPr>
              <a:t>apurvaraievs09@gmail.com</a:t>
            </a:r>
            <a:endParaRPr lang="it-IT" sz="24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Ph No- +91-9919942590</a:t>
            </a:r>
            <a:endParaRPr lang="it-IT" sz="24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4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765" y="3696789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 </a:t>
            </a:r>
            <a:r>
              <a:rPr lang="it-IT" sz="2400" b="1" dirty="0"/>
              <a:t>IPROMO </a:t>
            </a:r>
            <a:endParaRPr lang="it-IT" sz="2400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 Landscape approach for enhancing mountain resilience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Pieve</a:t>
            </a:r>
            <a:r>
              <a:rPr lang="en-US" sz="2400" b="1" dirty="0" smtClean="0"/>
              <a:t> </a:t>
            </a:r>
            <a:r>
              <a:rPr lang="en-US" sz="2400" b="1" dirty="0" err="1"/>
              <a:t>Tesino</a:t>
            </a:r>
            <a:r>
              <a:rPr lang="en-US" sz="2400" b="1" dirty="0"/>
              <a:t> </a:t>
            </a:r>
            <a:r>
              <a:rPr lang="en-US" sz="2400" b="1" dirty="0" smtClean="0"/>
              <a:t>/Ormea 02-18 July 2019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431074" y="39187"/>
            <a:ext cx="8007531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000" b="1" dirty="0" smtClean="0">
                <a:solidFill>
                  <a:srgbClr val="9900CC"/>
                </a:solidFill>
                <a:latin typeface="+mn-lt"/>
              </a:rPr>
              <a:t>Education</a:t>
            </a:r>
            <a:endParaRPr lang="it-IT" sz="2000" b="1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8376" y="365758"/>
            <a:ext cx="8987246" cy="2377441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/>
              <a:t>Doctor of Philosophy </a:t>
            </a:r>
            <a:r>
              <a:rPr lang="it-IT" sz="1800" dirty="0" smtClean="0"/>
              <a:t>-Banaras </a:t>
            </a:r>
            <a:r>
              <a:rPr lang="it-IT" sz="1800" dirty="0" smtClean="0"/>
              <a:t>Hindu University, Varanasi in collaboration with </a:t>
            </a:r>
            <a:r>
              <a:rPr lang="it-IT" sz="1800" dirty="0" smtClean="0"/>
              <a:t>CSIR-National </a:t>
            </a:r>
            <a:r>
              <a:rPr lang="it-IT" sz="1800" dirty="0" smtClean="0"/>
              <a:t>Botanical Research </a:t>
            </a:r>
            <a:r>
              <a:rPr lang="it-IT" sz="1800" dirty="0" smtClean="0"/>
              <a:t>Institute in Environmnetal Science</a:t>
            </a:r>
            <a:r>
              <a:rPr lang="en-US" sz="1800" dirty="0" smtClean="0"/>
              <a:t>. </a:t>
            </a:r>
            <a:r>
              <a:rPr lang="it-IT" sz="1800" dirty="0" smtClean="0"/>
              <a:t>Studied the effect </a:t>
            </a:r>
            <a:r>
              <a:rPr lang="it-IT" sz="1800" dirty="0" smtClean="0"/>
              <a:t>of elevated CO2 on leaf litter decompostion and </a:t>
            </a:r>
            <a:r>
              <a:rPr lang="it-IT" sz="1800" dirty="0" smtClean="0"/>
              <a:t>Soil quality in Tropical Forest. </a:t>
            </a:r>
            <a:r>
              <a:rPr lang="it-IT" sz="1800" dirty="0" smtClean="0"/>
              <a:t>10 publication in internationla Journal. </a:t>
            </a:r>
            <a:endParaRPr lang="it-IT" sz="1800" dirty="0" smtClean="0"/>
          </a:p>
          <a:p>
            <a:pPr algn="just"/>
            <a:r>
              <a:rPr lang="it-IT" sz="1800" dirty="0" smtClean="0">
                <a:hlinkClick r:id="rId2" tooltip="Google Scholar "/>
              </a:rPr>
              <a:t>https://scholar.google.co.in/citations?user=z9ufH5wAAAAJ&amp;hl=en</a:t>
            </a:r>
            <a:endParaRPr lang="it-IT" sz="1800" dirty="0" smtClean="0"/>
          </a:p>
          <a:p>
            <a:pPr algn="just"/>
            <a:r>
              <a:rPr lang="it-IT" sz="1800" dirty="0" smtClean="0"/>
              <a:t>Master </a:t>
            </a:r>
            <a:r>
              <a:rPr lang="it-IT" sz="1800" dirty="0" smtClean="0"/>
              <a:t>of </a:t>
            </a:r>
            <a:r>
              <a:rPr lang="it-IT" sz="1800" dirty="0" smtClean="0"/>
              <a:t>Philosophy (M.Phil) </a:t>
            </a:r>
            <a:r>
              <a:rPr lang="it-IT" sz="1800" dirty="0" smtClean="0"/>
              <a:t>in Energy and Environmental Studies in DAVV, Indore, M.P. </a:t>
            </a:r>
            <a:r>
              <a:rPr lang="it-IT" sz="1800" dirty="0" smtClean="0"/>
              <a:t>Studies based on </a:t>
            </a:r>
            <a:r>
              <a:rPr lang="it-IT" sz="1800" dirty="0" smtClean="0"/>
              <a:t>Waste </a:t>
            </a:r>
            <a:r>
              <a:rPr lang="it-IT" sz="1800" dirty="0" smtClean="0"/>
              <a:t>utlization and minimization </a:t>
            </a:r>
            <a:r>
              <a:rPr lang="it-IT" sz="1800" dirty="0" smtClean="0"/>
              <a:t>techniques</a:t>
            </a:r>
            <a:r>
              <a:rPr lang="it-IT" sz="1800" dirty="0" smtClean="0"/>
              <a:t>.</a:t>
            </a:r>
          </a:p>
          <a:p>
            <a:pPr algn="just"/>
            <a:r>
              <a:rPr lang="it-IT" sz="1800" dirty="0" smtClean="0"/>
              <a:t> Master of Science ( M.Sc) in Environmental Science</a:t>
            </a:r>
            <a:endParaRPr lang="it-IT" sz="1800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2253" y="3108962"/>
            <a:ext cx="8908868" cy="3670661"/>
          </a:xfrm>
        </p:spPr>
        <p:txBody>
          <a:bodyPr>
            <a:normAutofit fontScale="40000" lnSpcReduction="20000"/>
          </a:bodyPr>
          <a:lstStyle/>
          <a:p>
            <a:pPr algn="just"/>
            <a:endParaRPr lang="it-IT" sz="100" dirty="0" smtClean="0"/>
          </a:p>
          <a:p>
            <a:pPr algn="just"/>
            <a:r>
              <a:rPr lang="it-IT" sz="4500" dirty="0" smtClean="0"/>
              <a:t>Worked </a:t>
            </a:r>
            <a:r>
              <a:rPr lang="it-IT" sz="4500" dirty="0" smtClean="0"/>
              <a:t>as a Programme Officer in Centre for Environment Education, </a:t>
            </a:r>
            <a:r>
              <a:rPr lang="it-IT" sz="4500" dirty="0" smtClean="0"/>
              <a:t>Himalaya. </a:t>
            </a:r>
            <a:r>
              <a:rPr lang="en-US" sz="4500" dirty="0" smtClean="0"/>
              <a:t>Awareness </a:t>
            </a:r>
            <a:r>
              <a:rPr lang="en-US" sz="4500" dirty="0" smtClean="0"/>
              <a:t>and Training to train people on Disaster Risk Reduction (DRR), Climate Change</a:t>
            </a:r>
            <a:r>
              <a:rPr lang="en-US" sz="4500" b="1" dirty="0" smtClean="0"/>
              <a:t>,</a:t>
            </a:r>
            <a:r>
              <a:rPr lang="en-US" sz="4500" dirty="0" smtClean="0"/>
              <a:t> WASH and ODF to improve the quality of life in district of Uttar Pradesh funded by Give2Asia and ICIMOD</a:t>
            </a:r>
            <a:r>
              <a:rPr lang="en-US" sz="4500" dirty="0" smtClean="0"/>
              <a:t>.</a:t>
            </a:r>
            <a:endParaRPr lang="en-US" sz="4500" dirty="0" smtClean="0"/>
          </a:p>
          <a:p>
            <a:pPr algn="just"/>
            <a:r>
              <a:rPr lang="it-IT" sz="4500" dirty="0" smtClean="0"/>
              <a:t>Trained </a:t>
            </a:r>
            <a:r>
              <a:rPr lang="it-IT" sz="4500" dirty="0" smtClean="0"/>
              <a:t>teachers and Pradhans and Involved in making of SDMPs of 234 schools and VCPs of 78 gram panchayats in Bahraich district</a:t>
            </a:r>
            <a:r>
              <a:rPr lang="it-IT" sz="4500" dirty="0" smtClean="0"/>
              <a:t>. Total Direct Reach Out- Students- 626; Teachers- 660; Villagers-648; Media- 10</a:t>
            </a:r>
          </a:p>
          <a:p>
            <a:pPr algn="just"/>
            <a:r>
              <a:rPr lang="it-IT" sz="4500" dirty="0" smtClean="0"/>
              <a:t>Total Indirect Recah Out- Villages- 121; Population- 2,18,222.</a:t>
            </a:r>
            <a:endParaRPr lang="it-IT" sz="4500" dirty="0" smtClean="0"/>
          </a:p>
          <a:p>
            <a:pPr algn="just"/>
            <a:r>
              <a:rPr lang="it-IT" sz="4500" dirty="0" smtClean="0"/>
              <a:t>World </a:t>
            </a:r>
            <a:r>
              <a:rPr lang="it-IT" sz="4500" dirty="0" smtClean="0"/>
              <a:t>environmnet day celebration 2018 on the theme Beat Plastic pollution in </a:t>
            </a:r>
            <a:r>
              <a:rPr lang="it-IT" sz="4500" dirty="0" smtClean="0"/>
              <a:t>Mountains of Uttarakhand disrict </a:t>
            </a:r>
            <a:r>
              <a:rPr lang="it-IT" sz="4500" dirty="0" smtClean="0"/>
              <a:t>of India and </a:t>
            </a:r>
            <a:r>
              <a:rPr lang="it-IT" sz="4500" dirty="0" smtClean="0"/>
              <a:t>addressed </a:t>
            </a:r>
            <a:r>
              <a:rPr lang="it-IT" sz="4500" dirty="0" smtClean="0"/>
              <a:t>and created awareness in </a:t>
            </a:r>
            <a:r>
              <a:rPr lang="it-IT" sz="4500" dirty="0" smtClean="0"/>
              <a:t>more </a:t>
            </a:r>
            <a:r>
              <a:rPr lang="it-IT" sz="4500" dirty="0" smtClean="0"/>
              <a:t>than 10 thousand people. </a:t>
            </a:r>
            <a:r>
              <a:rPr lang="it-IT" sz="4500" dirty="0" smtClean="0"/>
              <a:t>A coffee table book was published and launched in Poland </a:t>
            </a:r>
          </a:p>
          <a:p>
            <a:pPr algn="just"/>
            <a:r>
              <a:rPr lang="it-IT" sz="4500" dirty="0" smtClean="0"/>
              <a:t>Currently working as a Projcet Corodinator in TSA India. Conducting workshops on Biodiversity and wildlife conservation. Involved in Projects of community development</a:t>
            </a:r>
            <a:r>
              <a:rPr lang="it-IT" sz="3800" dirty="0" smtClean="0"/>
              <a:t>. </a:t>
            </a:r>
            <a:endParaRPr lang="it-IT" sz="38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6570" y="2834637"/>
            <a:ext cx="8516984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9900CC"/>
                </a:solidFill>
                <a:latin typeface="+mn-lt"/>
              </a:rPr>
              <a:t>Employment and M</a:t>
            </a:r>
            <a:r>
              <a:rPr lang="it-IT" sz="2000" b="1" dirty="0" smtClean="0">
                <a:solidFill>
                  <a:srgbClr val="9900CC"/>
                </a:solidFill>
                <a:latin typeface="+mn-lt"/>
              </a:rPr>
              <a:t>ain </a:t>
            </a:r>
            <a:r>
              <a:rPr lang="it-IT" sz="2000" b="1" dirty="0" smtClean="0">
                <a:solidFill>
                  <a:srgbClr val="9900CC"/>
                </a:solidFill>
                <a:latin typeface="+mn-lt"/>
              </a:rPr>
              <a:t>Activities</a:t>
            </a:r>
            <a:endParaRPr lang="it-IT" sz="2000" b="1" dirty="0">
              <a:solidFill>
                <a:srgbClr val="99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EE, 2018\Reports\TTW Report 2018\Combined report for TTW 16, 17,18 Apr 2018\selected pics\Group pic 4th TTW, Apu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3" y="76200"/>
            <a:ext cx="4323807" cy="3176273"/>
          </a:xfrm>
          <a:prstGeom prst="rect">
            <a:avLst/>
          </a:prstGeom>
          <a:noFill/>
        </p:spPr>
      </p:pic>
      <p:pic>
        <p:nvPicPr>
          <p:cNvPr id="3" name="Picture 2" descr="42. Stu Maki SDMP 2 of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0" y="104502"/>
            <a:ext cx="4389120" cy="3144883"/>
          </a:xfrm>
          <a:prstGeom prst="rect">
            <a:avLst/>
          </a:prstGeom>
        </p:spPr>
      </p:pic>
      <p:pic>
        <p:nvPicPr>
          <p:cNvPr id="4" name="Picture 2" descr="G:\Give2Asia\Pics\IMD 2017 Ghaghara Ghat\DSC01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17" y="3344092"/>
            <a:ext cx="4310743" cy="3226526"/>
          </a:xfrm>
          <a:prstGeom prst="rect">
            <a:avLst/>
          </a:prstGeom>
          <a:noFill/>
        </p:spPr>
      </p:pic>
      <p:pic>
        <p:nvPicPr>
          <p:cNvPr id="5" name="Picture 2" descr="E:\CEE, 2018\Reports\Skill Dev Report, Bahraich\Photos\Village girl actively participating in training session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315" y="3370217"/>
            <a:ext cx="433686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692330" y="191570"/>
            <a:ext cx="7067007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I</a:t>
            </a:r>
            <a:r>
              <a:rPr lang="it-IT" sz="2800" b="1" dirty="0" smtClean="0">
                <a:latin typeface="+mn-lt"/>
              </a:rPr>
              <a:t>nterests (Volunteer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65761" y="809896"/>
            <a:ext cx="8477793" cy="5799910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Selected as a Sejahtera Fellow </a:t>
            </a:r>
            <a:r>
              <a:rPr lang="it-IT" sz="2000" dirty="0" smtClean="0"/>
              <a:t>2017 </a:t>
            </a:r>
            <a:r>
              <a:rPr lang="it-IT" sz="2000" dirty="0" smtClean="0"/>
              <a:t>from Asia Pacific region  to work in South Korea to </a:t>
            </a:r>
            <a:r>
              <a:rPr lang="it-IT" sz="2000" dirty="0" smtClean="0"/>
              <a:t>promote DRR </a:t>
            </a:r>
            <a:r>
              <a:rPr lang="it-IT" sz="2000" dirty="0" smtClean="0"/>
              <a:t>and </a:t>
            </a:r>
            <a:r>
              <a:rPr lang="it-IT" sz="2000" dirty="0" smtClean="0"/>
              <a:t>strengthening DRR network in </a:t>
            </a:r>
            <a:r>
              <a:rPr lang="it-IT" sz="2000" dirty="0" smtClean="0"/>
              <a:t>whole Asia </a:t>
            </a:r>
            <a:r>
              <a:rPr lang="it-IT" sz="2000" dirty="0" smtClean="0"/>
              <a:t>Pacific Region</a:t>
            </a:r>
            <a:r>
              <a:rPr lang="it-IT" sz="2000" dirty="0" smtClean="0"/>
              <a:t>. The outcome of the project was the creation of DRR Netwotk in Asia Pacific Region. </a:t>
            </a:r>
          </a:p>
          <a:p>
            <a:pPr algn="just"/>
            <a:endParaRPr lang="it-IT" sz="2000" dirty="0" smtClean="0"/>
          </a:p>
          <a:p>
            <a:pPr lvl="0" algn="just" hangingPunct="0"/>
            <a:r>
              <a:rPr lang="en-US" sz="2000" dirty="0" smtClean="0"/>
              <a:t>Resource </a:t>
            </a:r>
            <a:r>
              <a:rPr lang="en-US" sz="2000" dirty="0" smtClean="0"/>
              <a:t>Person </a:t>
            </a:r>
            <a:r>
              <a:rPr lang="en-US" sz="2000" dirty="0" smtClean="0"/>
              <a:t>to Promote Popular </a:t>
            </a:r>
            <a:r>
              <a:rPr lang="en-US" sz="2000" dirty="0" smtClean="0"/>
              <a:t>L</a:t>
            </a:r>
            <a:r>
              <a:rPr lang="en-US" sz="2000" dirty="0" smtClean="0"/>
              <a:t>ecture </a:t>
            </a:r>
            <a:r>
              <a:rPr lang="en-US" sz="2000" dirty="0" smtClean="0"/>
              <a:t>Series on Climate Change &amp; Sustainable Development </a:t>
            </a:r>
            <a:r>
              <a:rPr lang="en-US" sz="2000" dirty="0" smtClean="0"/>
              <a:t>in Mountain </a:t>
            </a:r>
            <a:r>
              <a:rPr lang="en-US" sz="2000" dirty="0" smtClean="0"/>
              <a:t>A</a:t>
            </a:r>
            <a:r>
              <a:rPr lang="en-US" sz="2000" dirty="0" smtClean="0"/>
              <a:t>reas funded </a:t>
            </a:r>
            <a:r>
              <a:rPr lang="en-US" sz="2000" dirty="0" smtClean="0"/>
              <a:t>by </a:t>
            </a:r>
            <a:r>
              <a:rPr lang="en-US" sz="2000" b="1" dirty="0" smtClean="0"/>
              <a:t>GIZ</a:t>
            </a:r>
            <a:r>
              <a:rPr lang="en-US" sz="2000" dirty="0" smtClean="0"/>
              <a:t> (Deutsche </a:t>
            </a:r>
            <a:r>
              <a:rPr lang="en-US" sz="2000" dirty="0" err="1" smtClean="0"/>
              <a:t>Gesellschaft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Internationale</a:t>
            </a:r>
            <a:r>
              <a:rPr lang="en-US" sz="2000" dirty="0" smtClean="0"/>
              <a:t> </a:t>
            </a:r>
            <a:r>
              <a:rPr lang="en-US" sz="2000" dirty="0" err="1" smtClean="0"/>
              <a:t>Zusammenarbeit</a:t>
            </a:r>
            <a:r>
              <a:rPr lang="en-US" sz="2000" dirty="0" smtClean="0"/>
              <a:t>), A Indo-German </a:t>
            </a:r>
            <a:r>
              <a:rPr lang="en-US" sz="2000" dirty="0" smtClean="0"/>
              <a:t>collaboration in five districts </a:t>
            </a:r>
            <a:r>
              <a:rPr lang="en-US" sz="2000" dirty="0" smtClean="0"/>
              <a:t>of Himachal Pradesh</a:t>
            </a:r>
            <a:r>
              <a:rPr lang="en-US" sz="2000" dirty="0" smtClean="0"/>
              <a:t>.  </a:t>
            </a:r>
          </a:p>
          <a:p>
            <a:pPr lvl="0" algn="just" hangingPunct="0"/>
            <a:endParaRPr lang="en-US" sz="2000" dirty="0" smtClean="0"/>
          </a:p>
          <a:p>
            <a:pPr lvl="0" algn="just" hangingPunct="0"/>
            <a:r>
              <a:rPr lang="en-US" sz="2000" dirty="0" smtClean="0"/>
              <a:t>Celebrate </a:t>
            </a:r>
            <a:r>
              <a:rPr lang="en-US" sz="2000" dirty="0" smtClean="0"/>
              <a:t>World Environment Day, 2018 on the theme of Beat Plastic Pollution in Indian Himalayan Region (IHR) </a:t>
            </a:r>
            <a:r>
              <a:rPr lang="en-US" sz="2000" b="1" dirty="0" smtClean="0"/>
              <a:t>SDC-CEE</a:t>
            </a:r>
            <a:r>
              <a:rPr lang="en-US" sz="2000" dirty="0" smtClean="0"/>
              <a:t> Partnership in 15 states of India funded by </a:t>
            </a:r>
            <a:r>
              <a:rPr lang="en-US" sz="2000" b="1" dirty="0" smtClean="0"/>
              <a:t>Swiss Agency for Development and Corporation (SDC). </a:t>
            </a:r>
            <a:r>
              <a:rPr lang="en-US" sz="2000" dirty="0" smtClean="0"/>
              <a:t>Involved the larger group of stakeholders including Vendors, Bureaucrats and officials from Ministries.</a:t>
            </a:r>
          </a:p>
          <a:p>
            <a:pPr lvl="0" algn="just" hangingPunct="0"/>
            <a:endParaRPr lang="en-US" sz="2000" dirty="0" smtClean="0"/>
          </a:p>
          <a:p>
            <a:pPr algn="just" hangingPunct="0"/>
            <a:r>
              <a:rPr lang="it-IT" sz="2000" dirty="0" smtClean="0"/>
              <a:t>Hobbies- </a:t>
            </a:r>
            <a:r>
              <a:rPr lang="it-IT" sz="2000" dirty="0" smtClean="0"/>
              <a:t>Gardening, </a:t>
            </a:r>
            <a:r>
              <a:rPr lang="it-IT" sz="2000" dirty="0" smtClean="0"/>
              <a:t>Swimming, Sports, Singing, Driving</a:t>
            </a:r>
            <a:r>
              <a:rPr lang="it-IT" sz="2000" dirty="0" smtClean="0"/>
              <a:t> </a:t>
            </a:r>
            <a:r>
              <a:rPr lang="it-IT" sz="2000" dirty="0" smtClean="0"/>
              <a:t>etc.. </a:t>
            </a:r>
            <a:endParaRPr lang="it-IT" sz="2000" dirty="0" smtClean="0"/>
          </a:p>
          <a:p>
            <a:pPr lvl="0" hangingPunct="0"/>
            <a:endParaRPr lang="en-US" sz="2400" dirty="0" smtClean="0"/>
          </a:p>
          <a:p>
            <a:endParaRPr lang="it-IT" sz="1800" dirty="0"/>
          </a:p>
        </p:txBody>
      </p:sp>
    </p:spTree>
    <p:extLst>
      <p:ext uri="{BB962C8B-B14F-4D97-AF65-F5344CB8AC3E}">
        <p14:creationId xmlns=""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391886" y="217696"/>
            <a:ext cx="8373291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633" y="822960"/>
            <a:ext cx="8569235" cy="57084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000" b="1" dirty="0" smtClean="0"/>
              <a:t>  </a:t>
            </a:r>
            <a:r>
              <a:rPr lang="it-IT" sz="2000" b="1" dirty="0" smtClean="0"/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Project 1: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curb illegal trade of animals by community development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it-IT" sz="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dirty="0" smtClean="0"/>
              <a:t> Objectives</a:t>
            </a:r>
          </a:p>
          <a:p>
            <a:pPr>
              <a:buNone/>
            </a:pPr>
            <a:endParaRPr lang="en-US" sz="100" dirty="0" smtClean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livelihood options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 building of community four identified ongoing government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schemes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to forest department on identification and triage of confiscated turtles.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 material development- raise awareness for communities, identification manuals, discourage turtle trade, info on how to continue government schemes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496389" y="195942"/>
            <a:ext cx="807284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Project you are working on 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823" y="1463040"/>
            <a:ext cx="8412480" cy="3304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Project 2: </a:t>
            </a:r>
          </a:p>
          <a:p>
            <a:pPr>
              <a:buNone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Promoting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Urban Ecology and Biodiversity in Lucknow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city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CC00"/>
                </a:solidFill>
              </a:rPr>
              <a:t>Vision</a:t>
            </a:r>
            <a:r>
              <a:rPr lang="en-US" sz="2400" dirty="0" smtClean="0">
                <a:solidFill>
                  <a:srgbClr val="00CC00"/>
                </a:solidFill>
              </a:rPr>
              <a:t>:  </a:t>
            </a:r>
            <a:r>
              <a:rPr lang="en-US" sz="2400" dirty="0" err="1" smtClean="0"/>
              <a:t>Lucknow</a:t>
            </a:r>
            <a:r>
              <a:rPr lang="en-US" sz="2400" dirty="0" smtClean="0"/>
              <a:t> as a Green and Clean city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Goal: </a:t>
            </a:r>
            <a:r>
              <a:rPr lang="en-US" sz="2400" dirty="0" smtClean="0"/>
              <a:t>By 2030 degraded habitats are restored increasing  floral and faunal species diversity and richness.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" y="130628"/>
          <a:ext cx="8765177" cy="634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42"/>
                <a:gridCol w="5126635"/>
              </a:tblGrid>
              <a:tr h="4567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                        Objectives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               Activities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2051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1. To prioritize Urban biodiversity  rich habitats  for conservation</a:t>
                      </a:r>
                    </a:p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1.1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Study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the current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habitat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status and ecological processes influencing faunal and floral species diversity and richness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>
                        <a:buNone/>
                      </a:pP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1.2 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Identify major threats and assess their relative levels of intensity (high , medium , low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2.Establish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institutional and capacity building related to conservation of urban biodiversity conservation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. To develop a framework for urban biodiversity conservation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2.1 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Identify stakeholders,  Sensitize  and Create awareness  for urban biodiversity conservation.</a:t>
                      </a:r>
                    </a:p>
                    <a:p>
                      <a:pPr>
                        <a:buNone/>
                      </a:pP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2.2  Develop a multi-stakeholder forum for urban biodiversity conservation.</a:t>
                      </a:r>
                    </a:p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2.3  Enhance institutional and capacity issues of the multi-stakeholder forum.</a:t>
                      </a:r>
                    </a:p>
                    <a:p>
                      <a:pPr>
                        <a:buNone/>
                      </a:pP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3.1  Strengthening policies and governance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4320" y="1750423"/>
            <a:ext cx="8595360" cy="107115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for your attention!</a:t>
            </a:r>
            <a:endParaRPr lang="en-US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4137" y="3357155"/>
            <a:ext cx="8477794" cy="574765"/>
          </a:xfrm>
        </p:spPr>
        <p:txBody>
          <a:bodyPr/>
          <a:lstStyle/>
          <a:p>
            <a:r>
              <a:rPr lang="it-IT" sz="2800" dirty="0" smtClean="0"/>
              <a:t>(Increase your Handprint and decrease your Foot print)</a:t>
            </a:r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697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Thank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user</cp:lastModifiedBy>
  <cp:revision>114</cp:revision>
  <dcterms:created xsi:type="dcterms:W3CDTF">2014-07-05T09:11:12Z</dcterms:created>
  <dcterms:modified xsi:type="dcterms:W3CDTF">2019-06-21T07:09:10Z</dcterms:modified>
</cp:coreProperties>
</file>