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88"/>
    <a:srgbClr val="E3FF83"/>
    <a:srgbClr val="006600"/>
    <a:srgbClr val="00CC00"/>
    <a:srgbClr val="FF6600"/>
    <a:srgbClr val="FF66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882" y="-102"/>
      </p:cViewPr>
      <p:guideLst>
        <p:guide orient="horz" pos="2720"/>
        <p:guide pos="28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1048656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0A46D-7C23-A74C-A927-950A7F23F9EF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657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1048658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048659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1048660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AC88D-BAEE-204A-9505-5212251818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66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607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6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62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486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6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6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62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64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4864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4865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4865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4865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65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65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63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63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6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6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6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636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88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7BF72-1CFC-4EE4-AD29-9ECF34C8F35B}" type="datetimeFigureOut">
              <a:rPr lang="it-IT" smtClean="0"/>
              <a:t>03/07/2019</a:t>
            </a:fld>
            <a:endParaRPr lang="it-IT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olo 1"/>
          <p:cNvSpPr txBox="1"/>
          <p:nvPr/>
        </p:nvSpPr>
        <p:spPr>
          <a:xfrm>
            <a:off x="0" y="756650"/>
            <a:ext cx="9143999" cy="2212340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3200" b="1" dirty="0" smtClean="0">
                <a:latin typeface="+mn-lt"/>
              </a:rPr>
              <a:t>Personal </a:t>
            </a:r>
            <a:r>
              <a:rPr lang="it-IT" sz="3200" b="1" dirty="0" err="1" smtClean="0">
                <a:latin typeface="+mn-lt"/>
              </a:rPr>
              <a:t>presentation</a:t>
            </a:r>
            <a:endParaRPr lang="it-IT" sz="3200" b="1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it-IT" sz="2000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altLang="it-IT" sz="2400" b="1" dirty="0" err="1" smtClean="0">
                <a:latin typeface="+mn-lt"/>
              </a:rPr>
              <a:t>Mabari Clement Lebamang </a:t>
            </a:r>
            <a:endParaRPr lang="it-IT" sz="2000" b="1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altLang="it-IT" sz="2000" dirty="0" err="1" smtClean="0">
                <a:latin typeface="+mn-lt"/>
              </a:rPr>
              <a:t>Ministry of Tourism Environment and Culture</a:t>
            </a:r>
            <a:endParaRPr lang="it-IT" sz="20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altLang="it-IT" sz="2000" dirty="0" smtClean="0">
                <a:latin typeface="+mn-lt"/>
              </a:rPr>
              <a:t>lebamang.mabari@gmail.com</a:t>
            </a:r>
            <a:endParaRPr lang="it-IT" sz="2800" dirty="0">
              <a:latin typeface="+mn-lt"/>
            </a:endParaRPr>
          </a:p>
        </p:txBody>
      </p:sp>
      <p:sp>
        <p:nvSpPr>
          <p:cNvPr id="1048587" name="CasellaDiTesto 1"/>
          <p:cNvSpPr txBox="1"/>
          <p:nvPr/>
        </p:nvSpPr>
        <p:spPr>
          <a:xfrm>
            <a:off x="1" y="5529976"/>
            <a:ext cx="9143998" cy="1158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 </a:t>
            </a:r>
            <a:r>
              <a:rPr lang="it-IT" sz="2400" b="1" dirty="0"/>
              <a:t>IPROMO</a:t>
            </a:r>
            <a:r>
              <a:rPr lang="it-IT" b="1" dirty="0"/>
              <a:t> </a:t>
            </a:r>
            <a:endParaRPr lang="it-IT" dirty="0"/>
          </a:p>
          <a:p>
            <a:pPr algn="ctr"/>
            <a:r>
              <a:rPr lang="en-US" b="1" dirty="0"/>
              <a:t> </a:t>
            </a:r>
            <a:r>
              <a:rPr lang="en-US" b="1" i="1" dirty="0"/>
              <a:t>Landscape approach for enhancing mountain resilience</a:t>
            </a:r>
          </a:p>
          <a:p>
            <a:pPr algn="ctr"/>
            <a:r>
              <a:rPr lang="en-US" b="1" dirty="0" err="1" smtClean="0"/>
              <a:t>Pieve</a:t>
            </a:r>
            <a:r>
              <a:rPr lang="en-US" b="1" dirty="0" smtClean="0"/>
              <a:t> </a:t>
            </a:r>
            <a:r>
              <a:rPr lang="en-US" b="1" dirty="0" err="1"/>
              <a:t>Tesino</a:t>
            </a:r>
            <a:r>
              <a:rPr lang="en-US" b="1" dirty="0"/>
              <a:t> </a:t>
            </a:r>
            <a:r>
              <a:rPr lang="en-US" b="1" dirty="0" smtClean="0"/>
              <a:t>/Ormea 02-18 July 2019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olo 1"/>
          <p:cNvSpPr txBox="1"/>
          <p:nvPr/>
        </p:nvSpPr>
        <p:spPr>
          <a:xfrm>
            <a:off x="0" y="-38110"/>
            <a:ext cx="9144000" cy="5994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 smtClean="0">
                <a:latin typeface="+mn-lt"/>
              </a:rPr>
              <a:t>Education</a:t>
            </a:r>
            <a:endParaRPr lang="it-IT" sz="2800" b="1" dirty="0">
              <a:latin typeface="+mn-lt"/>
            </a:endParaRPr>
          </a:p>
        </p:txBody>
      </p:sp>
      <p:sp>
        <p:nvSpPr>
          <p:cNvPr id="1048595" name="Segnaposto contenuto 3"/>
          <p:cNvSpPr>
            <a:spLocks noGrp="1"/>
          </p:cNvSpPr>
          <p:nvPr>
            <p:ph sz="half" idx="1"/>
          </p:nvPr>
        </p:nvSpPr>
        <p:spPr>
          <a:xfrm>
            <a:off x="-127113" y="528358"/>
            <a:ext cx="9398099" cy="2663729"/>
          </a:xfrm>
        </p:spPr>
        <p:txBody>
          <a:bodyPr/>
          <a:lstStyle/>
          <a:p>
            <a:r>
              <a:rPr lang="en-US" altLang="it-IT" dirty="0"/>
              <a:t>Diploma in Forestry and Natural Resource Management (Lesotho Agricultural College) </a:t>
            </a:r>
            <a:endParaRPr lang="it-IT" dirty="0"/>
          </a:p>
          <a:p>
            <a:r>
              <a:rPr lang="en-US" altLang="it-IT" dirty="0"/>
              <a:t>Bachelors of Science in Agriculture (National University of Lesotho)</a:t>
            </a:r>
            <a:endParaRPr lang="it-IT" dirty="0"/>
          </a:p>
        </p:txBody>
      </p:sp>
      <p:sp>
        <p:nvSpPr>
          <p:cNvPr id="1048596" name="Segnaposto contenuto 4"/>
          <p:cNvSpPr>
            <a:spLocks noGrp="1"/>
          </p:cNvSpPr>
          <p:nvPr>
            <p:ph sz="half" idx="2"/>
          </p:nvPr>
        </p:nvSpPr>
        <p:spPr>
          <a:xfrm>
            <a:off x="61038" y="4019488"/>
            <a:ext cx="9138064" cy="2456734"/>
          </a:xfrm>
        </p:spPr>
        <p:txBody>
          <a:bodyPr/>
          <a:lstStyle/>
          <a:p>
            <a:r>
              <a:rPr lang="en-US" altLang="it-IT" dirty="0"/>
              <a:t>Senior Range Ecologist </a:t>
            </a:r>
            <a:endParaRPr lang="it-IT" dirty="0"/>
          </a:p>
          <a:p>
            <a:r>
              <a:rPr lang="en-US" altLang="it-IT" dirty="0"/>
              <a:t>MP Focal point Lesotho </a:t>
            </a:r>
            <a:endParaRPr lang="it-IT" dirty="0"/>
          </a:p>
          <a:p>
            <a:r>
              <a:rPr lang="en-US" altLang="it-IT" dirty="0"/>
              <a:t>Conduct Ecosystem Survey and Monitoring </a:t>
            </a:r>
            <a:endParaRPr lang="it-IT" dirty="0"/>
          </a:p>
          <a:p>
            <a:r>
              <a:rPr lang="en-US" altLang="it-IT" dirty="0"/>
              <a:t>Focal Point of Biodiversity and Protected </a:t>
            </a:r>
            <a:r>
              <a:rPr lang="en-US" altLang="it-IT" dirty="0" smtClean="0"/>
              <a:t>Area Working Group</a:t>
            </a:r>
            <a:endParaRPr lang="it-IT" dirty="0"/>
          </a:p>
        </p:txBody>
      </p:sp>
      <p:sp>
        <p:nvSpPr>
          <p:cNvPr id="1048597" name="Titolo 1"/>
          <p:cNvSpPr txBox="1"/>
          <p:nvPr/>
        </p:nvSpPr>
        <p:spPr>
          <a:xfrm>
            <a:off x="-2" y="3249376"/>
            <a:ext cx="9144000" cy="5994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>
                <a:latin typeface="+mn-lt"/>
              </a:rPr>
              <a:t>Employment</a:t>
            </a:r>
            <a:r>
              <a:rPr lang="it-IT" sz="2800" b="1" dirty="0">
                <a:latin typeface="+mn-lt"/>
              </a:rPr>
              <a:t> and </a:t>
            </a:r>
            <a:r>
              <a:rPr lang="it-IT" sz="2800" b="1" dirty="0" err="1">
                <a:latin typeface="+mn-lt"/>
              </a:rPr>
              <a:t>main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 smtClean="0">
                <a:latin typeface="+mn-lt"/>
              </a:rPr>
              <a:t>activities</a:t>
            </a:r>
            <a:endParaRPr lang="it-IT" sz="28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olo 1"/>
          <p:cNvSpPr txBox="1"/>
          <p:nvPr/>
        </p:nvSpPr>
        <p:spPr>
          <a:xfrm>
            <a:off x="0" y="-29420"/>
            <a:ext cx="9144000" cy="5994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 smtClean="0">
                <a:latin typeface="+mn-lt"/>
              </a:rPr>
              <a:t>Other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>
                <a:latin typeface="+mn-lt"/>
              </a:rPr>
              <a:t>interests</a:t>
            </a:r>
            <a:r>
              <a:rPr lang="it-IT" sz="2800" b="1" dirty="0">
                <a:latin typeface="+mn-lt"/>
              </a:rPr>
              <a:t> (</a:t>
            </a:r>
            <a:r>
              <a:rPr lang="it-IT" sz="2800" b="1" dirty="0" err="1" smtClean="0">
                <a:latin typeface="+mn-lt"/>
              </a:rPr>
              <a:t>volunteer</a:t>
            </a:r>
            <a:r>
              <a:rPr lang="it-IT" sz="2800" b="1" dirty="0" smtClean="0">
                <a:latin typeface="+mn-lt"/>
              </a:rPr>
              <a:t> work, hobbies etc.)</a:t>
            </a:r>
            <a:endParaRPr lang="it-IT" sz="2800" b="1" dirty="0">
              <a:latin typeface="+mn-lt"/>
            </a:endParaRPr>
          </a:p>
        </p:txBody>
      </p:sp>
      <p:sp>
        <p:nvSpPr>
          <p:cNvPr id="1048599" name="Segnaposto contenuto 1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/>
          <a:lstStyle/>
          <a:p>
            <a:r>
              <a:rPr lang="it-IT" dirty="0" smtClean="0"/>
              <a:t>Working with Local Communities especially associations help them to develop their constitution </a:t>
            </a:r>
          </a:p>
          <a:p>
            <a:r>
              <a:rPr lang="it-IT" dirty="0"/>
              <a:t> </a:t>
            </a:r>
            <a:r>
              <a:rPr lang="it-IT" dirty="0" smtClean="0"/>
              <a:t>Soccer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olo 1"/>
          <p:cNvSpPr txBox="1"/>
          <p:nvPr/>
        </p:nvSpPr>
        <p:spPr>
          <a:xfrm>
            <a:off x="0" y="-29420"/>
            <a:ext cx="9144000" cy="5994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>
                <a:latin typeface="+mn-lt"/>
              </a:rPr>
              <a:t>Presentation of a </a:t>
            </a:r>
            <a:r>
              <a:rPr lang="it-IT" sz="2800" b="1" dirty="0" err="1" smtClean="0">
                <a:latin typeface="+mn-lt"/>
              </a:rPr>
              <a:t>project</a:t>
            </a:r>
            <a:r>
              <a:rPr lang="it-IT" sz="2800" b="1" dirty="0" smtClean="0">
                <a:latin typeface="+mn-lt"/>
              </a:rPr>
              <a:t> </a:t>
            </a:r>
            <a:r>
              <a:rPr lang="it-IT" sz="2800" b="1" dirty="0" err="1" smtClean="0">
                <a:latin typeface="+mn-lt"/>
              </a:rPr>
              <a:t>you</a:t>
            </a:r>
            <a:r>
              <a:rPr lang="it-IT" sz="2800" b="1" dirty="0" smtClean="0">
                <a:latin typeface="+mn-lt"/>
              </a:rPr>
              <a:t> are </a:t>
            </a:r>
            <a:r>
              <a:rPr lang="it-IT" sz="2800" b="1" dirty="0" err="1" smtClean="0">
                <a:latin typeface="+mn-lt"/>
              </a:rPr>
              <a:t>working</a:t>
            </a:r>
            <a:r>
              <a:rPr lang="it-IT" sz="2800" b="1" dirty="0" smtClean="0">
                <a:latin typeface="+mn-lt"/>
              </a:rPr>
              <a:t> on	1/3</a:t>
            </a:r>
            <a:endParaRPr lang="it-IT" sz="2800" b="1" dirty="0">
              <a:latin typeface="+mn-lt"/>
            </a:endParaRPr>
          </a:p>
        </p:txBody>
      </p:sp>
      <p:sp>
        <p:nvSpPr>
          <p:cNvPr id="1048601" name="Segnaposto contenuto 2"/>
          <p:cNvSpPr>
            <a:spLocks noGrp="1"/>
          </p:cNvSpPr>
          <p:nvPr>
            <p:ph idx="1"/>
          </p:nvPr>
        </p:nvSpPr>
        <p:spPr>
          <a:xfrm>
            <a:off x="0" y="935182"/>
            <a:ext cx="9144000" cy="5922817"/>
          </a:xfrm>
        </p:spPr>
        <p:txBody>
          <a:bodyPr/>
          <a:lstStyle/>
          <a:p>
            <a:pPr algn="just"/>
            <a:r>
              <a:rPr lang="it-IT" dirty="0" smtClean="0"/>
              <a:t>Wetlands especially Peat they function as carbon sink however depletion of wetlands turns them into carbon source, </a:t>
            </a:r>
          </a:p>
          <a:p>
            <a:pPr algn="just"/>
            <a:r>
              <a:rPr lang="it-IT" dirty="0" smtClean="0"/>
              <a:t>We received fund from GIZ to do wetland rehabilitation Project (gully rehabiliation, ditch plug, community learning exchange)</a:t>
            </a:r>
          </a:p>
          <a:p>
            <a:pPr algn="just"/>
            <a:r>
              <a:rPr lang="it-IT" dirty="0" smtClean="0"/>
              <a:t>Monitoring wetland to ensure its full protection, monitoring crowned crane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olo 1"/>
          <p:cNvSpPr txBox="1"/>
          <p:nvPr/>
        </p:nvSpPr>
        <p:spPr>
          <a:xfrm>
            <a:off x="0" y="-29420"/>
            <a:ext cx="9144000" cy="5994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>
                <a:latin typeface="+mn-lt"/>
              </a:rPr>
              <a:t>Presentation of a </a:t>
            </a:r>
            <a:r>
              <a:rPr lang="it-IT" sz="2800" b="1" dirty="0" err="1" smtClean="0">
                <a:latin typeface="+mn-lt"/>
              </a:rPr>
              <a:t>project</a:t>
            </a:r>
            <a:r>
              <a:rPr lang="it-IT" sz="2800" b="1" dirty="0" smtClean="0">
                <a:latin typeface="+mn-lt"/>
              </a:rPr>
              <a:t> </a:t>
            </a:r>
            <a:r>
              <a:rPr lang="it-IT" sz="2800" b="1" dirty="0" err="1" smtClean="0">
                <a:latin typeface="+mn-lt"/>
              </a:rPr>
              <a:t>you</a:t>
            </a:r>
            <a:r>
              <a:rPr lang="it-IT" sz="2800" b="1" dirty="0" smtClean="0">
                <a:latin typeface="+mn-lt"/>
              </a:rPr>
              <a:t> are </a:t>
            </a:r>
            <a:r>
              <a:rPr lang="it-IT" sz="2800" b="1" dirty="0" err="1" smtClean="0">
                <a:latin typeface="+mn-lt"/>
              </a:rPr>
              <a:t>working</a:t>
            </a:r>
            <a:r>
              <a:rPr lang="it-IT" sz="2800" b="1" dirty="0" smtClean="0">
                <a:latin typeface="+mn-lt"/>
              </a:rPr>
              <a:t> on	2/3</a:t>
            </a:r>
            <a:endParaRPr lang="it-IT" sz="2800" b="1" dirty="0">
              <a:latin typeface="+mn-lt"/>
            </a:endParaRPr>
          </a:p>
        </p:txBody>
      </p:sp>
      <p:sp>
        <p:nvSpPr>
          <p:cNvPr id="1048603" name="Segnaposto contenuto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/>
          <a:lstStyle/>
          <a:p>
            <a:r>
              <a:rPr lang="it-IT" dirty="0" smtClean="0"/>
              <a:t>  Bearded Vulture Program</a:t>
            </a:r>
          </a:p>
          <a:p>
            <a:r>
              <a:rPr lang="it-IT" dirty="0"/>
              <a:t> </a:t>
            </a:r>
            <a:r>
              <a:rPr lang="it-IT" dirty="0" smtClean="0"/>
              <a:t> Bearded Vulture Task Force (Bilateral)</a:t>
            </a:r>
          </a:p>
          <a:p>
            <a:r>
              <a:rPr lang="it-IT" dirty="0" smtClean="0"/>
              <a:t>  Bearded Vulture Breeding Program</a:t>
            </a:r>
          </a:p>
          <a:p>
            <a:r>
              <a:rPr lang="it-IT" dirty="0" smtClean="0"/>
              <a:t>  Bearded Vulture Monitoring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olo 1"/>
          <p:cNvSpPr txBox="1"/>
          <p:nvPr/>
        </p:nvSpPr>
        <p:spPr>
          <a:xfrm>
            <a:off x="0" y="-29420"/>
            <a:ext cx="9144000" cy="5994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>
                <a:latin typeface="+mn-lt"/>
              </a:rPr>
              <a:t>Presentation of a </a:t>
            </a:r>
            <a:r>
              <a:rPr lang="it-IT" sz="2800" b="1" dirty="0" err="1" smtClean="0">
                <a:latin typeface="+mn-lt"/>
              </a:rPr>
              <a:t>project</a:t>
            </a:r>
            <a:r>
              <a:rPr lang="it-IT" sz="2800" b="1" dirty="0" smtClean="0">
                <a:latin typeface="+mn-lt"/>
              </a:rPr>
              <a:t> </a:t>
            </a:r>
            <a:r>
              <a:rPr lang="it-IT" sz="2800" b="1" dirty="0" err="1" smtClean="0">
                <a:latin typeface="+mn-lt"/>
              </a:rPr>
              <a:t>you</a:t>
            </a:r>
            <a:r>
              <a:rPr lang="it-IT" sz="2800" b="1" dirty="0" smtClean="0">
                <a:latin typeface="+mn-lt"/>
              </a:rPr>
              <a:t> are </a:t>
            </a:r>
            <a:r>
              <a:rPr lang="it-IT" sz="2800" b="1" dirty="0" err="1" smtClean="0">
                <a:latin typeface="+mn-lt"/>
              </a:rPr>
              <a:t>working</a:t>
            </a:r>
            <a:r>
              <a:rPr lang="it-IT" sz="2800" b="1" dirty="0" smtClean="0">
                <a:latin typeface="+mn-lt"/>
              </a:rPr>
              <a:t> on	3/3</a:t>
            </a:r>
            <a:endParaRPr lang="it-IT" sz="2800" b="1" dirty="0">
              <a:latin typeface="+mn-lt"/>
            </a:endParaRPr>
          </a:p>
        </p:txBody>
      </p:sp>
      <p:sp>
        <p:nvSpPr>
          <p:cNvPr id="1048605" name="Segnaposto contenuto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>
            <a:normAutofit/>
          </a:bodyPr>
          <a:lstStyle/>
          <a:p>
            <a:pPr algn="just"/>
            <a:r>
              <a:rPr lang="it-IT" sz="3200" dirty="0" smtClean="0"/>
              <a:t>Fire Management Program</a:t>
            </a:r>
          </a:p>
          <a:p>
            <a:pPr algn="just"/>
            <a:r>
              <a:rPr lang="it-IT" sz="3200" dirty="0" smtClean="0"/>
              <a:t>Fire Management Plan (Bilateral Program) between Sehlabathebe National Park and uKhahlamba Drakensberg Park = (Maloti Drakensberg Park World Heritage Site) MDP WHS</a:t>
            </a:r>
          </a:p>
          <a:p>
            <a:pPr algn="just"/>
            <a:r>
              <a:rPr lang="it-IT" sz="3200" dirty="0" smtClean="0"/>
              <a:t>Implementation of Fire Management Plan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olo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txBody>
          <a:bodyPr/>
          <a:lstStyle/>
          <a:p>
            <a:r>
              <a:rPr lang="en-US" dirty="0" smtClean="0"/>
              <a:t>Thank for your attention!</a:t>
            </a:r>
            <a:endParaRPr lang="en-US" dirty="0"/>
          </a:p>
        </p:txBody>
      </p:sp>
      <p:sp>
        <p:nvSpPr>
          <p:cNvPr id="1048612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 anchor="ctr">
        <a:spAutoFit/>
      </a:bodyPr>
      <a:lstStyle>
        <a:defPPr algn="ctr">
          <a:lnSpc>
            <a:spcPct val="100000"/>
          </a:lnSpc>
          <a:defRPr sz="2800" b="1" dirty="0" err="1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234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in the Alps</dc:title>
  <dc:creator>Bassignana Mauro</dc:creator>
  <cp:lastModifiedBy>Letsie, Margaret</cp:lastModifiedBy>
  <cp:revision>5</cp:revision>
  <dcterms:created xsi:type="dcterms:W3CDTF">2014-07-05T05:11:12Z</dcterms:created>
  <dcterms:modified xsi:type="dcterms:W3CDTF">2019-07-03T06:35:40Z</dcterms:modified>
</cp:coreProperties>
</file>