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8" r:id="rId2"/>
    <p:sldId id="279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720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C88"/>
    <a:srgbClr val="E3FF83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125" d="100"/>
          <a:sy n="125" d="100"/>
        </p:scale>
        <p:origin x="-1224" y="222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6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88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0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1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5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-614780"/>
            <a:ext cx="9143999" cy="4955203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it-IT" sz="2000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400" b="1" dirty="0" smtClean="0">
              <a:solidFill>
                <a:srgbClr val="00206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400" b="1" dirty="0">
              <a:solidFill>
                <a:srgbClr val="00206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+mn-lt"/>
              </a:rPr>
              <a:t>Mirlan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+mn-lt"/>
              </a:rPr>
              <a:t>Zholdoshbaev</a:t>
            </a:r>
            <a:endParaRPr lang="ru-RU" sz="2400" b="1" dirty="0" smtClean="0">
              <a:solidFill>
                <a:srgbClr val="00206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it-IT" sz="20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6600"/>
                </a:solidFill>
                <a:latin typeface="+mn-lt"/>
              </a:rPr>
              <a:t>BIO-KG </a:t>
            </a:r>
            <a:r>
              <a:rPr lang="en-US" sz="3200" b="1" dirty="0">
                <a:solidFill>
                  <a:srgbClr val="006600"/>
                </a:solidFill>
                <a:latin typeface="+mn-lt"/>
              </a:rPr>
              <a:t>Federation of Organic </a:t>
            </a:r>
            <a:r>
              <a:rPr lang="en-US" sz="3200" b="1" dirty="0" smtClean="0">
                <a:solidFill>
                  <a:srgbClr val="006600"/>
                </a:solidFill>
                <a:latin typeface="+mn-lt"/>
              </a:rPr>
              <a:t>Development</a:t>
            </a:r>
            <a:endParaRPr lang="ru-RU" sz="3200" b="1" dirty="0" smtClean="0">
              <a:solidFill>
                <a:srgbClr val="00660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660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dirty="0" smtClean="0">
              <a:solidFill>
                <a:srgbClr val="0070C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dirty="0">
              <a:solidFill>
                <a:srgbClr val="0070C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ru-RU" sz="2000" dirty="0" smtClean="0">
              <a:solidFill>
                <a:srgbClr val="0070C0"/>
              </a:solidFill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it-IT" sz="2000" dirty="0" smtClean="0">
                <a:solidFill>
                  <a:srgbClr val="0070C0"/>
                </a:solidFill>
                <a:latin typeface="+mn-lt"/>
              </a:rPr>
              <a:t>E-mail: Mirtourkg@gmail.com</a:t>
            </a:r>
            <a:endParaRPr lang="it-IT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" y="5529976"/>
            <a:ext cx="91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400" b="1" dirty="0"/>
              <a:t>IPROMO</a:t>
            </a:r>
            <a:r>
              <a:rPr lang="it-IT" b="1" dirty="0"/>
              <a:t> </a:t>
            </a:r>
            <a:endParaRPr lang="it-IT" dirty="0"/>
          </a:p>
          <a:p>
            <a:pPr algn="ctr"/>
            <a:r>
              <a:rPr lang="en-US" b="1" dirty="0"/>
              <a:t> </a:t>
            </a:r>
            <a:r>
              <a:rPr lang="en-US" b="1" i="1" dirty="0"/>
              <a:t>Landscape approach for enhancing mountain resilience</a:t>
            </a:r>
          </a:p>
          <a:p>
            <a:pPr algn="ctr"/>
            <a:r>
              <a:rPr lang="en-US" b="1" dirty="0" err="1" smtClean="0"/>
              <a:t>Pieve</a:t>
            </a:r>
            <a:r>
              <a:rPr lang="en-US" b="1" dirty="0" smtClean="0"/>
              <a:t> </a:t>
            </a:r>
            <a:r>
              <a:rPr lang="en-US" b="1" dirty="0" err="1"/>
              <a:t>Tesino</a:t>
            </a:r>
            <a:r>
              <a:rPr lang="en-US" b="1" dirty="0"/>
              <a:t> </a:t>
            </a:r>
            <a:r>
              <a:rPr lang="en-US" b="1" dirty="0" smtClean="0"/>
              <a:t>/Ormea 02-18 July 2019</a:t>
            </a:r>
            <a:endParaRPr lang="it-IT" dirty="0"/>
          </a:p>
        </p:txBody>
      </p:sp>
      <p:pic>
        <p:nvPicPr>
          <p:cNvPr id="4" name="Picture 2" descr="C:\Users\Amir\Pictures\Лого BIO-K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699" y="2238377"/>
            <a:ext cx="4076393" cy="145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0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85798" y="528358"/>
            <a:ext cx="7829552" cy="2663729"/>
          </a:xfrm>
        </p:spPr>
        <p:txBody>
          <a:bodyPr/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Academy </a:t>
            </a:r>
            <a:r>
              <a:rPr lang="en-US" b="1" dirty="0">
                <a:solidFill>
                  <a:srgbClr val="0070C0"/>
                </a:solidFill>
              </a:rPr>
              <a:t>of Management under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the </a:t>
            </a:r>
            <a:r>
              <a:rPr lang="en-US" b="1" dirty="0">
                <a:solidFill>
                  <a:srgbClr val="0070C0"/>
                </a:solidFill>
              </a:rPr>
              <a:t>President of Kyrgyz </a:t>
            </a:r>
            <a:r>
              <a:rPr lang="en-US" b="1" dirty="0" smtClean="0">
                <a:solidFill>
                  <a:srgbClr val="0070C0"/>
                </a:solidFill>
              </a:rPr>
              <a:t>Republic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sz="2400" dirty="0"/>
              <a:t>Faculty of Economics and Management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685798" y="4019488"/>
            <a:ext cx="7829552" cy="245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b="1" dirty="0"/>
              <a:t>Federation of Organic Development BIO-KG </a:t>
            </a:r>
            <a:endParaRPr lang="en-US" sz="2400" dirty="0"/>
          </a:p>
          <a:p>
            <a:r>
              <a:rPr lang="en-US" sz="2000" dirty="0" smtClean="0"/>
              <a:t>Provide </a:t>
            </a:r>
            <a:r>
              <a:rPr lang="en-US" sz="2000" dirty="0"/>
              <a:t>assistance to the Operations team on financial, administrative, HR and procurement         matters related to the mandated projects, when and as needed and in full compliance with FOD BIO-KG rules and procedures. </a:t>
            </a:r>
            <a:endParaRPr lang="it-IT" sz="20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-2" y="3287486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Employment</a:t>
            </a:r>
            <a:r>
              <a:rPr lang="it-IT" sz="2800" b="1" dirty="0">
                <a:latin typeface="+mn-lt"/>
              </a:rPr>
              <a:t> and </a:t>
            </a:r>
            <a:r>
              <a:rPr lang="it-IT" sz="2800" b="1" dirty="0" err="1">
                <a:latin typeface="+mn-lt"/>
              </a:rPr>
              <a:t>main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activities</a:t>
            </a:r>
            <a:endParaRPr lang="it-IT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71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Other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interests</a:t>
            </a:r>
            <a:r>
              <a:rPr lang="it-IT" sz="2800" b="1" dirty="0">
                <a:latin typeface="+mn-lt"/>
              </a:rPr>
              <a:t> (</a:t>
            </a:r>
            <a:r>
              <a:rPr lang="it-IT" sz="2800" b="1" dirty="0" err="1" smtClean="0">
                <a:latin typeface="+mn-lt"/>
              </a:rPr>
              <a:t>volunteer</a:t>
            </a:r>
            <a:r>
              <a:rPr lang="it-IT" sz="2800" b="1" dirty="0" smtClean="0">
                <a:latin typeface="+mn-lt"/>
              </a:rPr>
              <a:t> work, hobbies etc.)</a:t>
            </a:r>
            <a:endParaRPr lang="it-IT" sz="2800" b="1" dirty="0">
              <a:latin typeface="+mn-lt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Hobbies: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Photographing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Travel Club Membership</a:t>
            </a: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Team Sports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Interests: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Green economy development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projects</a:t>
            </a: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Member of social and environmental groups</a:t>
            </a: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Creation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of eco village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-945416"/>
            <a:ext cx="9144000" cy="24314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ru-RU" sz="2800" b="1" kern="0" dirty="0" smtClean="0">
              <a:solidFill>
                <a:srgbClr val="C5D1D7">
                  <a:lumMod val="25000"/>
                </a:srgbClr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800" b="1" kern="0" dirty="0">
              <a:solidFill>
                <a:srgbClr val="C5D1D7">
                  <a:lumMod val="25000"/>
                </a:srgbClr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1" kern="0" dirty="0" smtClean="0">
                <a:solidFill>
                  <a:srgbClr val="C5D1D7">
                    <a:lumMod val="25000"/>
                  </a:srgbClr>
                </a:solidFill>
                <a:latin typeface="+mn-lt"/>
              </a:rPr>
              <a:t>FOD </a:t>
            </a:r>
            <a:r>
              <a:rPr lang="en-US" sz="3200" b="1" kern="0" dirty="0">
                <a:solidFill>
                  <a:srgbClr val="C5D1D7">
                    <a:lumMod val="25000"/>
                  </a:srgbClr>
                </a:solidFill>
                <a:latin typeface="+mn-lt"/>
              </a:rPr>
              <a:t>BIO – KG</a:t>
            </a:r>
            <a:r>
              <a:rPr lang="ru-RU" sz="3200" b="1" kern="0" dirty="0">
                <a:solidFill>
                  <a:srgbClr val="C5D1D7">
                    <a:lumMod val="25000"/>
                  </a:srgbClr>
                </a:solidFill>
                <a:latin typeface="+mn-lt"/>
              </a:rPr>
              <a:t> – </a:t>
            </a:r>
            <a:r>
              <a:rPr lang="en-US" sz="3200" b="1" kern="0" dirty="0">
                <a:solidFill>
                  <a:srgbClr val="C5D1D7">
                    <a:lumMod val="25000"/>
                  </a:srgbClr>
                </a:solidFill>
                <a:latin typeface="+mn-lt"/>
              </a:rPr>
              <a:t>is an umbrella organization, which consolidates all stakeholders of organic agriculture, was created in 2012</a:t>
            </a:r>
            <a:endParaRPr lang="it-IT" sz="32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3285" y="1817461"/>
            <a:ext cx="8694965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a typeface="Calibri"/>
                <a:cs typeface="Times New Roman"/>
              </a:rPr>
              <a:t>Mission: </a:t>
            </a:r>
            <a:r>
              <a:rPr lang="en-US" sz="1600" dirty="0" smtClean="0">
                <a:ea typeface="Calibri"/>
                <a:cs typeface="Times New Roman"/>
              </a:rPr>
              <a:t>Leadership </a:t>
            </a:r>
            <a:r>
              <a:rPr lang="en-US" sz="1600" dirty="0">
                <a:ea typeface="Calibri"/>
                <a:cs typeface="Times New Roman"/>
              </a:rPr>
              <a:t>by joint efforts of stepping up and support to organic movement in </a:t>
            </a:r>
            <a:r>
              <a:rPr lang="en-US" sz="1600" dirty="0" smtClean="0">
                <a:ea typeface="Calibri"/>
                <a:cs typeface="Times New Roman"/>
              </a:rPr>
              <a:t>the </a:t>
            </a:r>
            <a:r>
              <a:rPr lang="ru-RU" sz="1600" dirty="0" smtClean="0">
                <a:ea typeface="Calibri"/>
                <a:cs typeface="Times New Roman"/>
              </a:rPr>
              <a:t>   	</a:t>
            </a:r>
            <a:r>
              <a:rPr lang="en-US" sz="1600" dirty="0" smtClean="0">
                <a:ea typeface="Calibri"/>
                <a:cs typeface="Times New Roman"/>
              </a:rPr>
              <a:t>Kyrgyz </a:t>
            </a:r>
            <a:r>
              <a:rPr lang="en-US" sz="1600" dirty="0">
                <a:ea typeface="Calibri"/>
                <a:cs typeface="Times New Roman"/>
              </a:rPr>
              <a:t>Republic and promotion of Organic Agriculture principles (health, </a:t>
            </a:r>
            <a:r>
              <a:rPr lang="en-US" sz="1600" dirty="0" smtClean="0">
                <a:ea typeface="Calibri"/>
                <a:cs typeface="Times New Roman"/>
              </a:rPr>
              <a:t>ecology</a:t>
            </a:r>
            <a:r>
              <a:rPr lang="en-US" sz="1600" dirty="0">
                <a:ea typeface="Calibri"/>
                <a:cs typeface="Times New Roman"/>
              </a:rPr>
              <a:t>, 	fairness and care) as a beginning to shape agrarian policy in the </a:t>
            </a:r>
            <a:r>
              <a:rPr lang="en-US" sz="1600" dirty="0" smtClean="0">
                <a:ea typeface="Calibri"/>
                <a:cs typeface="Times New Roman"/>
              </a:rPr>
              <a:t>country.</a:t>
            </a:r>
            <a:endParaRPr lang="ru-RU" sz="1600" dirty="0" smtClean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ea typeface="Calibri"/>
                <a:cs typeface="Times New Roman"/>
              </a:rPr>
              <a:t>Vision</a:t>
            </a:r>
            <a:r>
              <a:rPr lang="en-US" sz="1600" b="1" dirty="0">
                <a:ea typeface="Calibri"/>
                <a:cs typeface="Times New Roman"/>
              </a:rPr>
              <a:t>: </a:t>
            </a:r>
            <a:r>
              <a:rPr lang="en-US" sz="1600" dirty="0">
                <a:ea typeface="Calibri"/>
                <a:cs typeface="Times New Roman"/>
              </a:rPr>
              <a:t>	Organic agricultural products production system set up and runs in the Kyrgyz 	Republic, as the basis for food and nutrition security, retaining cultural heritage 	and development of </a:t>
            </a:r>
            <a:r>
              <a:rPr lang="en-US" sz="1600" dirty="0" smtClean="0">
                <a:ea typeface="Calibri"/>
                <a:cs typeface="Times New Roman"/>
              </a:rPr>
              <a:t>ecosystems</a:t>
            </a:r>
            <a:endParaRPr lang="ru-RU" sz="1600" dirty="0" smtClean="0"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600" dirty="0"/>
          </a:p>
          <a:p>
            <a:endParaRPr lang="it-IT" dirty="0"/>
          </a:p>
        </p:txBody>
      </p:sp>
      <p:pic>
        <p:nvPicPr>
          <p:cNvPr id="4" name="Picture 3" descr="I:\BILY\pics\для Органик УА фото\_ANG6385.JPG"/>
          <p:cNvPicPr>
            <a:picLocks noChangeAspect="1" noChangeArrowheads="1"/>
          </p:cNvPicPr>
          <p:nvPr/>
        </p:nvPicPr>
        <p:blipFill>
          <a:blip r:embed="rId2" cstate="email"/>
          <a:srcRect t="11133" b="1931"/>
          <a:stretch>
            <a:fillRect/>
          </a:stretch>
        </p:blipFill>
        <p:spPr bwMode="auto">
          <a:xfrm>
            <a:off x="817944" y="3756729"/>
            <a:ext cx="7508111" cy="281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50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122464" y="376775"/>
            <a:ext cx="8899072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 of stakeholders of organic movement, creation of atmosphere of active cooperation with civil society and partnership environment</a:t>
            </a:r>
            <a:endParaRPr lang="it-IT" sz="24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40489"/>
          </a:xfrm>
        </p:spPr>
        <p:txBody>
          <a:bodyPr>
            <a:normAutofit fontScale="25000" lnSpcReduction="20000"/>
          </a:bodyPr>
          <a:lstStyle/>
          <a:p>
            <a:pPr marL="285750" indent="-285750"/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The country work tour on informing and promotion of organic agriculture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regions, more than 1500 participants (farmers and local government).</a:t>
            </a:r>
          </a:p>
          <a:p>
            <a:endParaRPr lang="en-US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Annual Organic Congress and Fair-Exhibition: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2012-201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producers, more than 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farmers, 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more than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participants, 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visitors, 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countries.</a:t>
            </a:r>
          </a:p>
          <a:p>
            <a:endParaRPr lang="ru-RU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Cooperation with international organic movement, international organizations and stakeholders of organic agriculture in Kyrgyzstan: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Membership in IFOAM Global, IFOAM Asia, IFOAM Euro-Asia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Membership in The Sun Movement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Membership in the Civil Alliance for Food and Food Security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85750" indent="-285750"/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Strengthening partnership relations with FOD members and potential partners: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Data base of FOD members created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Data base of organic farmers created</a:t>
            </a:r>
          </a:p>
          <a:p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	Active cooperation with partners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1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244928" y="319787"/>
            <a:ext cx="8645979" cy="95410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– Kyrgyzstan is a country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organic agriculture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pSp>
        <p:nvGrpSpPr>
          <p:cNvPr id="4" name="Группа 5"/>
          <p:cNvGrpSpPr>
            <a:grpSpLocks/>
          </p:cNvGrpSpPr>
          <p:nvPr/>
        </p:nvGrpSpPr>
        <p:grpSpPr bwMode="auto">
          <a:xfrm>
            <a:off x="214282" y="1714488"/>
            <a:ext cx="8715436" cy="4429156"/>
            <a:chOff x="0" y="1154113"/>
            <a:chExt cx="9263036" cy="4738997"/>
          </a:xfrm>
        </p:grpSpPr>
        <p:pic>
          <p:nvPicPr>
            <p:cNvPr id="5" name="Рисунок 7" descr="karta KR.png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154113"/>
              <a:ext cx="9263036" cy="4738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Овал 5"/>
            <p:cNvSpPr/>
            <p:nvPr/>
          </p:nvSpPr>
          <p:spPr>
            <a:xfrm>
              <a:off x="4643437" y="1714500"/>
              <a:ext cx="430213" cy="444500"/>
            </a:xfrm>
            <a:prstGeom prst="ellipse">
              <a:avLst/>
            </a:prstGeom>
            <a:blipFill rotWithShape="0">
              <a:blip r:embed="rId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Овал 6"/>
            <p:cNvSpPr/>
            <p:nvPr/>
          </p:nvSpPr>
          <p:spPr>
            <a:xfrm>
              <a:off x="2500312" y="4214813"/>
              <a:ext cx="444500" cy="444500"/>
            </a:xfrm>
            <a:prstGeom prst="ellipse">
              <a:avLst/>
            </a:prstGeom>
            <a:blipFill rotWithShape="0">
              <a:blip r:embed="rId4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7"/>
            <p:cNvSpPr/>
            <p:nvPr/>
          </p:nvSpPr>
          <p:spPr>
            <a:xfrm>
              <a:off x="3857625" y="1857375"/>
              <a:ext cx="428625" cy="460375"/>
            </a:xfrm>
            <a:prstGeom prst="ellipse">
              <a:avLst/>
            </a:prstGeom>
            <a:blipFill rotWithShape="0">
              <a:blip r:embed="rId5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Овал 8"/>
            <p:cNvSpPr/>
            <p:nvPr/>
          </p:nvSpPr>
          <p:spPr>
            <a:xfrm>
              <a:off x="2857500" y="3286125"/>
              <a:ext cx="444500" cy="444500"/>
            </a:xfrm>
            <a:prstGeom prst="ellipse">
              <a:avLst/>
            </a:prstGeom>
            <a:blipFill rotWithShape="0">
              <a:blip r:embed="rId6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Овал 9"/>
            <p:cNvSpPr/>
            <p:nvPr/>
          </p:nvSpPr>
          <p:spPr>
            <a:xfrm>
              <a:off x="4000500" y="1500188"/>
              <a:ext cx="428625" cy="428625"/>
            </a:xfrm>
            <a:prstGeom prst="ellipse">
              <a:avLst/>
            </a:prstGeom>
            <a:blipFill rotWithShape="0">
              <a:blip r:embed="rId7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Овал 10"/>
            <p:cNvSpPr/>
            <p:nvPr/>
          </p:nvSpPr>
          <p:spPr>
            <a:xfrm>
              <a:off x="1357312" y="4572000"/>
              <a:ext cx="428625" cy="428625"/>
            </a:xfrm>
            <a:prstGeom prst="ellipse">
              <a:avLst/>
            </a:prstGeom>
            <a:blipFill rotWithShape="0">
              <a:blip r:embed="rId8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Овал 11"/>
            <p:cNvSpPr/>
            <p:nvPr/>
          </p:nvSpPr>
          <p:spPr>
            <a:xfrm>
              <a:off x="2286000" y="1928813"/>
              <a:ext cx="428625" cy="428625"/>
            </a:xfrm>
            <a:prstGeom prst="ellipse">
              <a:avLst/>
            </a:prstGeom>
            <a:blipFill rotWithShape="0">
              <a:blip r:embed="rId9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Овал 12"/>
            <p:cNvSpPr/>
            <p:nvPr/>
          </p:nvSpPr>
          <p:spPr>
            <a:xfrm>
              <a:off x="6572250" y="2643188"/>
              <a:ext cx="428625" cy="428625"/>
            </a:xfrm>
            <a:prstGeom prst="ellipse">
              <a:avLst/>
            </a:prstGeom>
            <a:blipFill rotWithShape="0">
              <a:blip r:embed="rId10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Овал 13"/>
            <p:cNvSpPr/>
            <p:nvPr/>
          </p:nvSpPr>
          <p:spPr>
            <a:xfrm>
              <a:off x="5214937" y="1643063"/>
              <a:ext cx="444500" cy="444500"/>
            </a:xfrm>
            <a:prstGeom prst="ellipse">
              <a:avLst/>
            </a:prstGeom>
            <a:blipFill rotWithShape="0">
              <a:blip r:embed="rId11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Овал 14"/>
            <p:cNvSpPr/>
            <p:nvPr/>
          </p:nvSpPr>
          <p:spPr>
            <a:xfrm>
              <a:off x="3286125" y="3857625"/>
              <a:ext cx="444500" cy="444500"/>
            </a:xfrm>
            <a:prstGeom prst="ellipse">
              <a:avLst/>
            </a:prstGeom>
            <a:blipFill rotWithShape="0">
              <a:blip r:embed="rId12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Овал 15"/>
            <p:cNvSpPr/>
            <p:nvPr/>
          </p:nvSpPr>
          <p:spPr>
            <a:xfrm>
              <a:off x="5072062" y="2714625"/>
              <a:ext cx="444500" cy="444500"/>
            </a:xfrm>
            <a:prstGeom prst="ellipse">
              <a:avLst/>
            </a:prstGeom>
            <a:blipFill rotWithShape="0">
              <a:blip r:embed="rId11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Овал 16"/>
            <p:cNvSpPr/>
            <p:nvPr/>
          </p:nvSpPr>
          <p:spPr>
            <a:xfrm>
              <a:off x="7215187" y="2428875"/>
              <a:ext cx="444500" cy="444500"/>
            </a:xfrm>
            <a:prstGeom prst="ellipse">
              <a:avLst/>
            </a:prstGeom>
            <a:blipFill rotWithShape="0">
              <a:blip r:embed="rId11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17"/>
            <p:cNvSpPr/>
            <p:nvPr/>
          </p:nvSpPr>
          <p:spPr>
            <a:xfrm>
              <a:off x="2071687" y="4572000"/>
              <a:ext cx="428625" cy="428625"/>
            </a:xfrm>
            <a:prstGeom prst="ellipse">
              <a:avLst/>
            </a:prstGeom>
            <a:blipFill rotWithShape="0">
              <a:blip r:embed="rId10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Овал 19"/>
            <p:cNvSpPr/>
            <p:nvPr/>
          </p:nvSpPr>
          <p:spPr>
            <a:xfrm>
              <a:off x="4286250" y="1857375"/>
              <a:ext cx="428625" cy="428625"/>
            </a:xfrm>
            <a:prstGeom prst="ellipse">
              <a:avLst/>
            </a:prstGeom>
            <a:blipFill rotWithShape="0">
              <a:blip r:embed="rId10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Овал 20"/>
            <p:cNvSpPr/>
            <p:nvPr/>
          </p:nvSpPr>
          <p:spPr>
            <a:xfrm>
              <a:off x="3714750" y="3786188"/>
              <a:ext cx="430212" cy="444500"/>
            </a:xfrm>
            <a:prstGeom prst="ellipse">
              <a:avLst/>
            </a:prstGeom>
            <a:blipFill rotWithShape="0">
              <a:blip r:embed="rId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Овал 21"/>
            <p:cNvSpPr/>
            <p:nvPr/>
          </p:nvSpPr>
          <p:spPr>
            <a:xfrm>
              <a:off x="2571750" y="2928938"/>
              <a:ext cx="428625" cy="460375"/>
            </a:xfrm>
            <a:prstGeom prst="ellipse">
              <a:avLst/>
            </a:prstGeom>
            <a:blipFill rotWithShape="0">
              <a:blip r:embed="rId5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7715250" y="2071688"/>
              <a:ext cx="428625" cy="460375"/>
            </a:xfrm>
            <a:prstGeom prst="ellipse">
              <a:avLst/>
            </a:prstGeom>
            <a:blipFill rotWithShape="0">
              <a:blip r:embed="rId5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Овал 23"/>
            <p:cNvSpPr/>
            <p:nvPr/>
          </p:nvSpPr>
          <p:spPr>
            <a:xfrm>
              <a:off x="3071812" y="4357688"/>
              <a:ext cx="428625" cy="428625"/>
            </a:xfrm>
            <a:prstGeom prst="ellipse">
              <a:avLst/>
            </a:prstGeom>
            <a:blipFill rotWithShape="0">
              <a:blip r:embed="rId10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Овал 24"/>
            <p:cNvSpPr/>
            <p:nvPr/>
          </p:nvSpPr>
          <p:spPr>
            <a:xfrm>
              <a:off x="3143250" y="3000375"/>
              <a:ext cx="428625" cy="428625"/>
            </a:xfrm>
            <a:prstGeom prst="ellipse">
              <a:avLst/>
            </a:prstGeom>
            <a:blipFill rotWithShape="0">
              <a:blip r:embed="rId10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Овал 25"/>
            <p:cNvSpPr/>
            <p:nvPr/>
          </p:nvSpPr>
          <p:spPr>
            <a:xfrm>
              <a:off x="1714500" y="4786313"/>
              <a:ext cx="444500" cy="444500"/>
            </a:xfrm>
            <a:prstGeom prst="ellipse">
              <a:avLst/>
            </a:prstGeom>
            <a:blipFill rotWithShape="0">
              <a:blip r:embed="rId12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Овал 26"/>
            <p:cNvSpPr/>
            <p:nvPr/>
          </p:nvSpPr>
          <p:spPr>
            <a:xfrm>
              <a:off x="2786062" y="2714625"/>
              <a:ext cx="444500" cy="444500"/>
            </a:xfrm>
            <a:prstGeom prst="ellipse">
              <a:avLst/>
            </a:prstGeom>
            <a:blipFill rotWithShape="0">
              <a:blip r:embed="rId12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Овал 27"/>
            <p:cNvSpPr/>
            <p:nvPr/>
          </p:nvSpPr>
          <p:spPr>
            <a:xfrm>
              <a:off x="3643312" y="4214813"/>
              <a:ext cx="428625" cy="428625"/>
            </a:xfrm>
            <a:prstGeom prst="ellipse">
              <a:avLst/>
            </a:prstGeom>
            <a:blipFill rotWithShape="0">
              <a:blip r:embed="rId7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Овал 28"/>
            <p:cNvSpPr/>
            <p:nvPr/>
          </p:nvSpPr>
          <p:spPr>
            <a:xfrm>
              <a:off x="2714625" y="1928813"/>
              <a:ext cx="428625" cy="428625"/>
            </a:xfrm>
            <a:prstGeom prst="ellipse">
              <a:avLst/>
            </a:prstGeom>
            <a:blipFill rotWithShape="0">
              <a:blip r:embed="rId7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Овал 29"/>
            <p:cNvSpPr/>
            <p:nvPr/>
          </p:nvSpPr>
          <p:spPr>
            <a:xfrm>
              <a:off x="3571875" y="3000375"/>
              <a:ext cx="428625" cy="428625"/>
            </a:xfrm>
            <a:prstGeom prst="ellipse">
              <a:avLst/>
            </a:prstGeom>
            <a:blipFill rotWithShape="0">
              <a:blip r:embed="rId7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Овал 30"/>
            <p:cNvSpPr/>
            <p:nvPr/>
          </p:nvSpPr>
          <p:spPr>
            <a:xfrm>
              <a:off x="1714500" y="2714625"/>
              <a:ext cx="444500" cy="444500"/>
            </a:xfrm>
            <a:prstGeom prst="ellipse">
              <a:avLst/>
            </a:prstGeom>
            <a:blipFill rotWithShape="0">
              <a:blip r:embed="rId4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Овал 31"/>
            <p:cNvSpPr/>
            <p:nvPr/>
          </p:nvSpPr>
          <p:spPr>
            <a:xfrm>
              <a:off x="2714625" y="4714875"/>
              <a:ext cx="444500" cy="444500"/>
            </a:xfrm>
            <a:prstGeom prst="ellipse">
              <a:avLst/>
            </a:prstGeom>
            <a:blipFill rotWithShape="0">
              <a:blip r:embed="rId6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Овал 32"/>
            <p:cNvSpPr/>
            <p:nvPr/>
          </p:nvSpPr>
          <p:spPr>
            <a:xfrm>
              <a:off x="4929187" y="3071813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Овал 33"/>
            <p:cNvSpPr/>
            <p:nvPr/>
          </p:nvSpPr>
          <p:spPr>
            <a:xfrm>
              <a:off x="1928812" y="1928813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Овал 34"/>
            <p:cNvSpPr/>
            <p:nvPr/>
          </p:nvSpPr>
          <p:spPr>
            <a:xfrm>
              <a:off x="6929437" y="2786063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Овал 35"/>
            <p:cNvSpPr/>
            <p:nvPr/>
          </p:nvSpPr>
          <p:spPr>
            <a:xfrm>
              <a:off x="3571875" y="2071688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Овал 36"/>
            <p:cNvSpPr/>
            <p:nvPr/>
          </p:nvSpPr>
          <p:spPr>
            <a:xfrm>
              <a:off x="3429000" y="3286125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Овал 37"/>
            <p:cNvSpPr/>
            <p:nvPr/>
          </p:nvSpPr>
          <p:spPr>
            <a:xfrm>
              <a:off x="3429000" y="4643438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Овал 38"/>
            <p:cNvSpPr/>
            <p:nvPr/>
          </p:nvSpPr>
          <p:spPr>
            <a:xfrm>
              <a:off x="1000125" y="4714875"/>
              <a:ext cx="428625" cy="428625"/>
            </a:xfrm>
            <a:prstGeom prst="ellipse">
              <a:avLst/>
            </a:prstGeom>
            <a:blipFill rotWithShape="0">
              <a:blip r:embed="rId13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Овал 39"/>
            <p:cNvSpPr/>
            <p:nvPr/>
          </p:nvSpPr>
          <p:spPr>
            <a:xfrm>
              <a:off x="4857750" y="2286000"/>
              <a:ext cx="428625" cy="428625"/>
            </a:xfrm>
            <a:prstGeom prst="ellipse">
              <a:avLst/>
            </a:prstGeom>
            <a:blipFill rotWithShape="0">
              <a:blip r:embed="rId7" cstate="email">
                <a:extLst/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1079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it-IT" dirty="0"/>
          </a:p>
        </p:txBody>
      </p:sp>
      <p:pic>
        <p:nvPicPr>
          <p:cNvPr id="1026" name="Picture 2" descr="C:\Users\Admin\Desktop\green-house-effects-on-earth-10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" y="139334"/>
            <a:ext cx="8326812" cy="625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mir\Pictures\Лого BIO-K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698" y="4509137"/>
            <a:ext cx="4076393" cy="145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86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934</TotalTime>
  <Words>221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Tema di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RePack by Diakov</cp:lastModifiedBy>
  <cp:revision>91</cp:revision>
  <dcterms:created xsi:type="dcterms:W3CDTF">2014-07-05T09:11:12Z</dcterms:created>
  <dcterms:modified xsi:type="dcterms:W3CDTF">2019-06-20T15:31:46Z</dcterms:modified>
</cp:coreProperties>
</file>