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78" r:id="rId2"/>
    <p:sldId id="293" r:id="rId3"/>
    <p:sldId id="288" r:id="rId4"/>
    <p:sldId id="289" r:id="rId5"/>
    <p:sldId id="294" r:id="rId6"/>
    <p:sldId id="291" r:id="rId7"/>
    <p:sldId id="292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20">
          <p15:clr>
            <a:srgbClr val="A4A3A4"/>
          </p15:clr>
        </p15:guide>
        <p15:guide id="2" pos="284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C88"/>
    <a:srgbClr val="E3FF83"/>
    <a:srgbClr val="006600"/>
    <a:srgbClr val="00CC00"/>
    <a:srgbClr val="FF6600"/>
    <a:srgbClr val="FF66CC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2" y="174"/>
      </p:cViewPr>
      <p:guideLst>
        <p:guide orient="horz" pos="2720"/>
        <p:guide pos="284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70A46D-7C23-A74C-A927-950A7F23F9EF}" type="datetimeFigureOut">
              <a:rPr lang="it-IT" smtClean="0"/>
              <a:t>01/07/2019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1AC88D-BAEE-204A-9505-52122518187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0200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01/07/2019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7097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01/07/2019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7607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01/07/2019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0885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01/07/2019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1106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01/07/2019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0182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01/07/2019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518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01/07/2019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1411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01/07/2019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0167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01/07/2019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5481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01/07/2019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7251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01/07/2019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7348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88">
            <a:alpha val="2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7BF72-1CFC-4EE4-AD29-9ECF34C8F35B}" type="datetimeFigureOut">
              <a:rPr lang="it-IT" smtClean="0"/>
              <a:t>01/07/2019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100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"/>
          <p:cNvSpPr txBox="1">
            <a:spLocks/>
          </p:cNvSpPr>
          <p:nvPr/>
        </p:nvSpPr>
        <p:spPr>
          <a:xfrm>
            <a:off x="0" y="831769"/>
            <a:ext cx="9143999" cy="2062103"/>
          </a:xfrm>
          <a:prstGeom prst="rect">
            <a:avLst/>
          </a:prstGeom>
        </p:spPr>
        <p:txBody>
          <a:bodyPr vert="horz" wrap="square" lIns="91440" tIns="45720" rIns="91440" bIns="45720" rtlCol="0" anchor="ctr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it-IT" sz="3200" b="1" i="1" dirty="0">
                <a:latin typeface="Tw Cen MT" panose="020B0602020104020603" pitchFamily="34" charset="0"/>
                <a:ea typeface="+mn-ea"/>
                <a:cs typeface="+mn-cs"/>
              </a:rPr>
              <a:t>Personal </a:t>
            </a:r>
            <a:r>
              <a:rPr lang="it-IT" sz="3200" b="1" i="1" dirty="0" err="1">
                <a:latin typeface="Tw Cen MT" panose="020B0602020104020603" pitchFamily="34" charset="0"/>
                <a:ea typeface="+mn-ea"/>
                <a:cs typeface="+mn-cs"/>
              </a:rPr>
              <a:t>presentation</a:t>
            </a:r>
            <a:endParaRPr lang="it-IT" sz="3200" b="1" i="1" dirty="0">
              <a:latin typeface="Tw Cen MT" panose="020B0602020104020603" pitchFamily="34" charset="0"/>
              <a:ea typeface="+mn-ea"/>
              <a:cs typeface="+mn-cs"/>
            </a:endParaRPr>
          </a:p>
          <a:p>
            <a:pPr algn="ctr">
              <a:lnSpc>
                <a:spcPct val="100000"/>
              </a:lnSpc>
            </a:pPr>
            <a:endParaRPr lang="it-IT" sz="2400" b="1" i="1" dirty="0">
              <a:latin typeface="Tw Cen MT" panose="020B0602020104020603" pitchFamily="34" charset="0"/>
              <a:ea typeface="+mn-ea"/>
              <a:cs typeface="+mn-cs"/>
            </a:endParaRPr>
          </a:p>
          <a:p>
            <a:pPr algn="ctr">
              <a:lnSpc>
                <a:spcPct val="100000"/>
              </a:lnSpc>
            </a:pPr>
            <a:r>
              <a:rPr lang="it-IT" sz="2400" b="1" i="1" dirty="0">
                <a:latin typeface="Tw Cen MT" panose="020B0602020104020603" pitchFamily="34" charset="0"/>
                <a:ea typeface="+mn-ea"/>
                <a:cs typeface="+mn-cs"/>
              </a:rPr>
              <a:t>Fabio Parisi</a:t>
            </a:r>
          </a:p>
          <a:p>
            <a:pPr algn="ctr">
              <a:lnSpc>
                <a:spcPct val="100000"/>
              </a:lnSpc>
            </a:pPr>
            <a:r>
              <a:rPr lang="it-IT" sz="2400" i="1" dirty="0">
                <a:latin typeface="Tw Cen MT" panose="020B0602020104020603" pitchFamily="34" charset="0"/>
                <a:ea typeface="+mn-ea"/>
                <a:cs typeface="+mn-cs"/>
              </a:rPr>
              <a:t>Mountain Partnership Secretariat</a:t>
            </a:r>
            <a:endParaRPr lang="it-IT" sz="2400" i="1" dirty="0">
              <a:latin typeface="Tw Cen MT" panose="020B0602020104020603" pitchFamily="34" charset="0"/>
              <a:ea typeface="+mn-ea"/>
              <a:cs typeface="+mn-cs"/>
            </a:endParaRPr>
          </a:p>
          <a:p>
            <a:pPr algn="ctr">
              <a:lnSpc>
                <a:spcPct val="100000"/>
              </a:lnSpc>
            </a:pPr>
            <a:r>
              <a:rPr lang="it-IT" sz="2400" i="1" dirty="0">
                <a:latin typeface="Tw Cen MT" panose="020B0602020104020603" pitchFamily="34" charset="0"/>
                <a:ea typeface="+mn-ea"/>
                <a:cs typeface="+mn-cs"/>
              </a:rPr>
              <a:t>fabio.parisi@fao.org</a:t>
            </a:r>
            <a:endParaRPr lang="it-IT" sz="2400" i="1" dirty="0">
              <a:latin typeface="Tw Cen MT" panose="020B0602020104020603" pitchFamily="34" charset="0"/>
              <a:ea typeface="+mn-ea"/>
              <a:cs typeface="+mn-cs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0" y="5445134"/>
            <a:ext cx="91439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 </a:t>
            </a:r>
            <a:r>
              <a:rPr lang="it-IT" sz="2400" b="1" i="1" dirty="0">
                <a:latin typeface="Tw Cen MT" panose="020B0602020104020603" pitchFamily="34" charset="0"/>
              </a:rPr>
              <a:t>IPROMO </a:t>
            </a:r>
          </a:p>
          <a:p>
            <a:pPr algn="ctr"/>
            <a:r>
              <a:rPr lang="en-US" sz="2400" b="1" i="1" dirty="0">
                <a:latin typeface="Tw Cen MT" panose="020B0602020104020603" pitchFamily="34" charset="0"/>
              </a:rPr>
              <a:t> Landscape approach for enhancing mountain resilience</a:t>
            </a:r>
          </a:p>
          <a:p>
            <a:pPr algn="ctr"/>
            <a:r>
              <a:rPr lang="en-US" sz="2400" b="1" i="1" dirty="0" err="1">
                <a:latin typeface="Tw Cen MT" panose="020B0602020104020603" pitchFamily="34" charset="0"/>
              </a:rPr>
              <a:t>Pieve</a:t>
            </a:r>
            <a:r>
              <a:rPr lang="en-US" sz="2400" b="1" i="1" dirty="0">
                <a:latin typeface="Tw Cen MT" panose="020B0602020104020603" pitchFamily="34" charset="0"/>
              </a:rPr>
              <a:t> </a:t>
            </a:r>
            <a:r>
              <a:rPr lang="en-US" sz="2400" b="1" i="1" dirty="0" err="1">
                <a:latin typeface="Tw Cen MT" panose="020B0602020104020603" pitchFamily="34" charset="0"/>
              </a:rPr>
              <a:t>Tesino</a:t>
            </a:r>
            <a:r>
              <a:rPr lang="en-US" sz="2400" b="1" i="1" dirty="0">
                <a:latin typeface="Tw Cen MT" panose="020B0602020104020603" pitchFamily="34" charset="0"/>
              </a:rPr>
              <a:t> </a:t>
            </a:r>
            <a:r>
              <a:rPr lang="en-US" sz="2400" b="1" i="1" dirty="0">
                <a:latin typeface="Tw Cen MT" panose="020B0602020104020603" pitchFamily="34" charset="0"/>
              </a:rPr>
              <a:t>/Ormea 02-18 July 2019</a:t>
            </a:r>
            <a:endParaRPr lang="it-IT" sz="2400" b="1" i="1" dirty="0">
              <a:latin typeface="Tw Cen MT" panose="020B0602020104020603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5" t="1781" r="2015" b="2624"/>
          <a:stretch/>
        </p:blipFill>
        <p:spPr>
          <a:xfrm>
            <a:off x="5375829" y="1678997"/>
            <a:ext cx="553631" cy="36764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9745" y="2958528"/>
            <a:ext cx="3383693" cy="1540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00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"/>
          <p:cNvSpPr txBox="1">
            <a:spLocks/>
          </p:cNvSpPr>
          <p:nvPr/>
        </p:nvSpPr>
        <p:spPr>
          <a:xfrm>
            <a:off x="0" y="0"/>
            <a:ext cx="9144000" cy="52322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it-IT" sz="2800" b="1" dirty="0" err="1" smtClean="0">
                <a:latin typeface="+mn-lt"/>
              </a:rPr>
              <a:t>Education</a:t>
            </a:r>
            <a:endParaRPr lang="it-IT" sz="2800" b="1" dirty="0">
              <a:latin typeface="+mn-lt"/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21470" y="528359"/>
            <a:ext cx="7829552" cy="14701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400" b="1" i="1" dirty="0">
                <a:latin typeface="Tw Cen MT" panose="020B0602020104020603" pitchFamily="34" charset="0"/>
              </a:rPr>
              <a:t>Master of Science in Crisis and Security </a:t>
            </a:r>
            <a:r>
              <a:rPr lang="it-IT" sz="2400" b="1" i="1" dirty="0" smtClean="0">
                <a:latin typeface="Tw Cen MT" panose="020B0602020104020603" pitchFamily="34" charset="0"/>
              </a:rPr>
              <a:t>Management</a:t>
            </a:r>
            <a:r>
              <a:rPr lang="it-IT" sz="2400" i="1" dirty="0" smtClean="0">
                <a:latin typeface="Tw Cen MT" panose="020B0602020104020603" pitchFamily="34" charset="0"/>
              </a:rPr>
              <a:t>, Leiden University, The Hague, Netherlands</a:t>
            </a:r>
            <a:endParaRPr lang="it-IT" sz="2400" i="1" dirty="0">
              <a:latin typeface="Tw Cen MT" panose="020B0602020104020603" pitchFamily="34" charset="0"/>
            </a:endParaRPr>
          </a:p>
          <a:p>
            <a:pPr lvl="1"/>
            <a:r>
              <a:rPr lang="it-IT" i="1" dirty="0">
                <a:latin typeface="Tw Cen MT" panose="020B0602020104020603" pitchFamily="34" charset="0"/>
              </a:rPr>
              <a:t>Focus on crisis management / security studies / human rights </a:t>
            </a:r>
            <a:r>
              <a:rPr lang="it-IT" i="1" dirty="0" smtClean="0">
                <a:latin typeface="Tw Cen MT" panose="020B0602020104020603" pitchFamily="34" charset="0"/>
              </a:rPr>
              <a:t>law</a:t>
            </a:r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0" y="3332318"/>
            <a:ext cx="9144000" cy="52322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it-IT" sz="2800" b="1" dirty="0" err="1">
                <a:latin typeface="+mn-lt"/>
              </a:rPr>
              <a:t>Employment</a:t>
            </a:r>
            <a:r>
              <a:rPr lang="it-IT" sz="2800" b="1" dirty="0">
                <a:latin typeface="+mn-lt"/>
              </a:rPr>
              <a:t> and </a:t>
            </a:r>
            <a:r>
              <a:rPr lang="it-IT" sz="2800" b="1" dirty="0" err="1">
                <a:latin typeface="+mn-lt"/>
              </a:rPr>
              <a:t>main</a:t>
            </a:r>
            <a:r>
              <a:rPr lang="it-IT" sz="2800" b="1" dirty="0">
                <a:latin typeface="+mn-lt"/>
              </a:rPr>
              <a:t> </a:t>
            </a:r>
            <a:r>
              <a:rPr lang="it-IT" sz="2800" b="1" dirty="0" err="1" smtClean="0">
                <a:latin typeface="+mn-lt"/>
              </a:rPr>
              <a:t>activities</a:t>
            </a:r>
            <a:endParaRPr lang="it-IT" sz="2800" b="1" dirty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7148" y="663256"/>
            <a:ext cx="8643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i="1" dirty="0">
                <a:latin typeface="Tw Cen MT" panose="020B0602020104020603" pitchFamily="34" charset="0"/>
              </a:rPr>
              <a:t>2015 - 2016</a:t>
            </a:r>
            <a:endParaRPr lang="en-US" sz="2400" i="1" dirty="0">
              <a:latin typeface="Tw Cen MT" panose="020B0602020104020603" pitchFamily="34" charset="0"/>
            </a:endParaRPr>
          </a:p>
        </p:txBody>
      </p:sp>
      <p:sp>
        <p:nvSpPr>
          <p:cNvPr id="7" name="Segnaposto contenuto 3"/>
          <p:cNvSpPr txBox="1">
            <a:spLocks/>
          </p:cNvSpPr>
          <p:nvPr/>
        </p:nvSpPr>
        <p:spPr>
          <a:xfrm>
            <a:off x="864322" y="2033271"/>
            <a:ext cx="7829552" cy="147012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2400" b="1" i="1" dirty="0" smtClean="0">
                <a:latin typeface="Tw Cen MT" panose="020B0602020104020603" pitchFamily="34" charset="0"/>
              </a:rPr>
              <a:t>Bachelor in Crisis and Security Management</a:t>
            </a:r>
            <a:r>
              <a:rPr lang="it-IT" sz="2400" i="1" dirty="0" smtClean="0">
                <a:latin typeface="Tw Cen MT" panose="020B0602020104020603" pitchFamily="34" charset="0"/>
              </a:rPr>
              <a:t>, Università degli Studi di Roma Tre, Rome, Italy</a:t>
            </a:r>
          </a:p>
          <a:p>
            <a:pPr lvl="1"/>
            <a:r>
              <a:rPr lang="it-IT" i="1" dirty="0" smtClean="0">
                <a:latin typeface="Tw Cen MT" panose="020B0602020104020603" pitchFamily="34" charset="0"/>
              </a:rPr>
              <a:t>Focus on international relations / international law / international economy</a:t>
            </a:r>
            <a:endParaRPr lang="it-IT" i="1" dirty="0" smtClean="0">
              <a:latin typeface="Tw Cen MT" panose="020B0602020104020603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168168"/>
            <a:ext cx="8643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i="1" dirty="0" smtClean="0">
                <a:latin typeface="Tw Cen MT" panose="020B0602020104020603" pitchFamily="34" charset="0"/>
              </a:rPr>
              <a:t>2011 </a:t>
            </a:r>
            <a:r>
              <a:rPr lang="it-IT" sz="2400" i="1" dirty="0">
                <a:latin typeface="Tw Cen MT" panose="020B0602020104020603" pitchFamily="34" charset="0"/>
              </a:rPr>
              <a:t>- </a:t>
            </a:r>
            <a:r>
              <a:rPr lang="it-IT" sz="2400" i="1" dirty="0" smtClean="0">
                <a:latin typeface="Tw Cen MT" panose="020B0602020104020603" pitchFamily="34" charset="0"/>
              </a:rPr>
              <a:t>2014</a:t>
            </a:r>
            <a:endParaRPr lang="en-US" sz="2400" i="1" dirty="0">
              <a:latin typeface="Tw Cen MT" panose="020B0602020104020603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148" y="4441186"/>
            <a:ext cx="8643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i="1" dirty="0" smtClean="0">
                <a:latin typeface="Tw Cen MT" panose="020B0602020104020603" pitchFamily="34" charset="0"/>
              </a:rPr>
              <a:t>Since 2017</a:t>
            </a:r>
            <a:endParaRPr lang="en-US" sz="2400" i="1" dirty="0">
              <a:latin typeface="Tw Cen MT" panose="020B0602020104020603" pitchFamily="34" charset="0"/>
            </a:endParaRPr>
          </a:p>
        </p:txBody>
      </p:sp>
      <p:sp>
        <p:nvSpPr>
          <p:cNvPr id="11" name="Segnaposto contenuto 3"/>
          <p:cNvSpPr txBox="1">
            <a:spLocks noGrp="1"/>
          </p:cNvSpPr>
          <p:nvPr>
            <p:ph sz="half" idx="2"/>
          </p:nvPr>
        </p:nvSpPr>
        <p:spPr>
          <a:xfrm>
            <a:off x="864322" y="4010155"/>
            <a:ext cx="7829550" cy="169306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2400" b="1" i="1" dirty="0" smtClean="0">
                <a:latin typeface="Tw Cen MT" panose="020B0602020104020603" pitchFamily="34" charset="0"/>
              </a:rPr>
              <a:t>Mountain Partnership Secretariat</a:t>
            </a:r>
            <a:r>
              <a:rPr lang="it-IT" sz="2400" i="1" dirty="0" smtClean="0">
                <a:latin typeface="Tw Cen MT" panose="020B0602020104020603" pitchFamily="34" charset="0"/>
              </a:rPr>
              <a:t>, FAO, Rome, Italy</a:t>
            </a:r>
          </a:p>
          <a:p>
            <a:pPr lvl="1"/>
            <a:r>
              <a:rPr lang="it-IT" i="1" dirty="0" smtClean="0">
                <a:latin typeface="Tw Cen MT" panose="020B0602020104020603" pitchFamily="34" charset="0"/>
              </a:rPr>
              <a:t>Work on the SDG Indicator 15.4.2: the Mountain Green Cover Index</a:t>
            </a:r>
          </a:p>
          <a:p>
            <a:pPr lvl="1"/>
            <a:r>
              <a:rPr lang="it-IT" i="1" dirty="0" smtClean="0">
                <a:latin typeface="Tw Cen MT" panose="020B0602020104020603" pitchFamily="34" charset="0"/>
              </a:rPr>
              <a:t>Developement and update the indigenous mountain peoples database</a:t>
            </a:r>
            <a:endParaRPr lang="it-IT" i="1" dirty="0" smtClean="0">
              <a:latin typeface="Tw Cen MT" panose="020B0602020104020603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48" y="5703214"/>
            <a:ext cx="8643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i="1" dirty="0" smtClean="0">
                <a:latin typeface="Tw Cen MT" panose="020B0602020104020603" pitchFamily="34" charset="0"/>
              </a:rPr>
              <a:t>2016 - 2017</a:t>
            </a:r>
            <a:endParaRPr lang="en-US" sz="2400" i="1" dirty="0">
              <a:latin typeface="Tw Cen MT" panose="020B0602020104020603" pitchFamily="34" charset="0"/>
            </a:endParaRPr>
          </a:p>
        </p:txBody>
      </p:sp>
      <p:sp>
        <p:nvSpPr>
          <p:cNvPr id="13" name="Segnaposto contenuto 3"/>
          <p:cNvSpPr txBox="1">
            <a:spLocks/>
          </p:cNvSpPr>
          <p:nvPr/>
        </p:nvSpPr>
        <p:spPr>
          <a:xfrm>
            <a:off x="921472" y="5822667"/>
            <a:ext cx="7829550" cy="961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2400" b="1" i="1" dirty="0" smtClean="0">
                <a:latin typeface="Tw Cen MT" panose="020B0602020104020603" pitchFamily="34" charset="0"/>
              </a:rPr>
              <a:t>Freelance Research</a:t>
            </a:r>
            <a:r>
              <a:rPr lang="it-IT" sz="2400" i="1" dirty="0" smtClean="0">
                <a:latin typeface="Tw Cen MT" panose="020B0602020104020603" pitchFamily="34" charset="0"/>
              </a:rPr>
              <a:t>, CLEVIS Research, Berlin, Germany</a:t>
            </a:r>
          </a:p>
          <a:p>
            <a:pPr lvl="1"/>
            <a:r>
              <a:rPr lang="it-IT" i="1" dirty="0" smtClean="0">
                <a:latin typeface="Tw Cen MT" panose="020B0602020104020603" pitchFamily="34" charset="0"/>
              </a:rPr>
              <a:t>Market research</a:t>
            </a:r>
          </a:p>
        </p:txBody>
      </p:sp>
    </p:spTree>
    <p:extLst>
      <p:ext uri="{BB962C8B-B14F-4D97-AF65-F5344CB8AC3E}">
        <p14:creationId xmlns:p14="http://schemas.microsoft.com/office/powerpoint/2010/main" val="210792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1"/>
          <p:cNvSpPr txBox="1">
            <a:spLocks/>
          </p:cNvSpPr>
          <p:nvPr/>
        </p:nvSpPr>
        <p:spPr>
          <a:xfrm>
            <a:off x="0" y="8690"/>
            <a:ext cx="9144000" cy="52322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it-IT" sz="2800" b="1" dirty="0" err="1" smtClean="0">
                <a:latin typeface="+mn-lt"/>
              </a:rPr>
              <a:t>Other</a:t>
            </a:r>
            <a:r>
              <a:rPr lang="it-IT" sz="2800" b="1" dirty="0">
                <a:latin typeface="+mn-lt"/>
              </a:rPr>
              <a:t> </a:t>
            </a:r>
            <a:r>
              <a:rPr lang="it-IT" sz="2800" b="1" dirty="0" err="1">
                <a:latin typeface="+mn-lt"/>
              </a:rPr>
              <a:t>interests</a:t>
            </a:r>
            <a:r>
              <a:rPr lang="it-IT" sz="2800" b="1" dirty="0">
                <a:latin typeface="+mn-lt"/>
              </a:rPr>
              <a:t> (</a:t>
            </a:r>
            <a:r>
              <a:rPr lang="it-IT" sz="2800" b="1" dirty="0" err="1" smtClean="0">
                <a:latin typeface="+mn-lt"/>
              </a:rPr>
              <a:t>volunteer</a:t>
            </a:r>
            <a:r>
              <a:rPr lang="it-IT" sz="2800" b="1" dirty="0" smtClean="0">
                <a:latin typeface="+mn-lt"/>
              </a:rPr>
              <a:t> work, hobbies etc.)</a:t>
            </a:r>
            <a:endParaRPr lang="it-IT" sz="2800" b="1" dirty="0">
              <a:latin typeface="+mn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8650" y="5502101"/>
            <a:ext cx="7886700" cy="885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b="1" dirty="0">
                <a:latin typeface="Tw Cen MT" panose="020B0602020104020603" pitchFamily="34" charset="0"/>
              </a:rPr>
              <a:t>Personal Interests: </a:t>
            </a:r>
          </a:p>
          <a:p>
            <a:pPr marL="0" indent="0">
              <a:buNone/>
            </a:pPr>
            <a:r>
              <a:rPr lang="en-US" sz="2400" dirty="0" smtClean="0">
                <a:latin typeface="Tw Cen MT" panose="020B0602020104020603" pitchFamily="34" charset="0"/>
              </a:rPr>
              <a:t>Rock climbing, hiking, cooking, performance art</a:t>
            </a:r>
            <a:endParaRPr lang="it-IT" sz="2400" dirty="0"/>
          </a:p>
        </p:txBody>
      </p:sp>
      <p:sp>
        <p:nvSpPr>
          <p:cNvPr id="5" name="Segnaposto contenuto 3"/>
          <p:cNvSpPr txBox="1">
            <a:spLocks/>
          </p:cNvSpPr>
          <p:nvPr/>
        </p:nvSpPr>
        <p:spPr>
          <a:xfrm>
            <a:off x="864322" y="1323134"/>
            <a:ext cx="7829552" cy="17661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2400" b="1" i="1" dirty="0" smtClean="0">
                <a:latin typeface="Tw Cen MT" panose="020B0602020104020603" pitchFamily="34" charset="0"/>
              </a:rPr>
              <a:t>Refugee Shelter ‘Baobab’</a:t>
            </a:r>
            <a:r>
              <a:rPr lang="it-IT" sz="2400" i="1" dirty="0" smtClean="0">
                <a:latin typeface="Tw Cen MT" panose="020B0602020104020603" pitchFamily="34" charset="0"/>
              </a:rPr>
              <a:t>, Rome, Italy</a:t>
            </a:r>
          </a:p>
          <a:p>
            <a:pPr lvl="1"/>
            <a:r>
              <a:rPr lang="en-US" i="1" dirty="0">
                <a:latin typeface="Tw Cen MT" panose="020B0602020104020603" pitchFamily="34" charset="0"/>
              </a:rPr>
              <a:t>Organization and coordination of the arrival of refugees to the shelter, assisting in travel </a:t>
            </a:r>
            <a:r>
              <a:rPr lang="en-US" i="1" dirty="0" smtClean="0">
                <a:latin typeface="Tw Cen MT" panose="020B0602020104020603" pitchFamily="34" charset="0"/>
              </a:rPr>
              <a:t>arrangements</a:t>
            </a:r>
          </a:p>
          <a:p>
            <a:pPr lvl="1"/>
            <a:r>
              <a:rPr lang="en-US" i="1" dirty="0" smtClean="0">
                <a:latin typeface="Tw Cen MT" panose="020B0602020104020603" pitchFamily="34" charset="0"/>
              </a:rPr>
              <a:t>organization </a:t>
            </a:r>
            <a:r>
              <a:rPr lang="en-US" i="1" dirty="0">
                <a:latin typeface="Tw Cen MT" panose="020B0602020104020603" pitchFamily="34" charset="0"/>
              </a:rPr>
              <a:t>of weekly events and activities for the integration of the refugees in the local community.</a:t>
            </a:r>
            <a:endParaRPr lang="it-IT" i="1" dirty="0" smtClean="0">
              <a:latin typeface="Tw Cen MT" panose="020B06020201040206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827363"/>
            <a:ext cx="8643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i="1" dirty="0" smtClean="0">
                <a:latin typeface="Tw Cen MT" panose="020B0602020104020603" pitchFamily="34" charset="0"/>
              </a:rPr>
              <a:t>2015</a:t>
            </a:r>
            <a:endParaRPr lang="en-US" sz="2400" i="1" dirty="0">
              <a:latin typeface="Tw Cen MT" panose="020B06020201040206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28650" y="861469"/>
            <a:ext cx="22072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w Cen MT" panose="020B0602020104020603" pitchFamily="34" charset="0"/>
              </a:rPr>
              <a:t>Volunteer work:</a:t>
            </a:r>
            <a:endParaRPr lang="en-US" sz="2400" dirty="0"/>
          </a:p>
        </p:txBody>
      </p:sp>
      <p:sp>
        <p:nvSpPr>
          <p:cNvPr id="9" name="Segnaposto contenuto 3"/>
          <p:cNvSpPr txBox="1">
            <a:spLocks/>
          </p:cNvSpPr>
          <p:nvPr/>
        </p:nvSpPr>
        <p:spPr>
          <a:xfrm>
            <a:off x="864322" y="3287259"/>
            <a:ext cx="7829552" cy="2020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2400" b="1" i="1" dirty="0" smtClean="0">
                <a:latin typeface="Tw Cen MT" panose="020B0602020104020603" pitchFamily="34" charset="0"/>
              </a:rPr>
              <a:t>Local committee ‘Miriam Mafai’</a:t>
            </a:r>
            <a:r>
              <a:rPr lang="it-IT" sz="2400" i="1" dirty="0" smtClean="0">
                <a:latin typeface="Tw Cen MT" panose="020B0602020104020603" pitchFamily="34" charset="0"/>
              </a:rPr>
              <a:t>, Rome, Italy</a:t>
            </a:r>
          </a:p>
          <a:p>
            <a:pPr lvl="1"/>
            <a:r>
              <a:rPr lang="en-US" i="1" dirty="0" smtClean="0">
                <a:latin typeface="Tw Cen MT" panose="020B0602020104020603" pitchFamily="34" charset="0"/>
              </a:rPr>
              <a:t>Participation in several political campaigns at city and national level</a:t>
            </a:r>
          </a:p>
          <a:p>
            <a:pPr lvl="1"/>
            <a:r>
              <a:rPr lang="en-US" i="1" dirty="0" err="1" smtClean="0">
                <a:latin typeface="Tw Cen MT" panose="020B0602020104020603" pitchFamily="34" charset="0"/>
              </a:rPr>
              <a:t>Coodination</a:t>
            </a:r>
            <a:r>
              <a:rPr lang="en-US" i="1" dirty="0" smtClean="0">
                <a:latin typeface="Tw Cen MT" panose="020B0602020104020603" pitchFamily="34" charset="0"/>
              </a:rPr>
              <a:t> of the work carried out by the association.</a:t>
            </a:r>
          </a:p>
          <a:p>
            <a:pPr lvl="1"/>
            <a:r>
              <a:rPr lang="en-US" i="1" dirty="0" smtClean="0">
                <a:latin typeface="Tw Cen MT" panose="020B0602020104020603" pitchFamily="34" charset="0"/>
              </a:rPr>
              <a:t>Organization of events for the local community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3695534"/>
            <a:ext cx="8643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i="1" dirty="0" smtClean="0">
                <a:latin typeface="Tw Cen MT" panose="020B0602020104020603" pitchFamily="34" charset="0"/>
              </a:rPr>
              <a:t>2012 - 2014</a:t>
            </a:r>
            <a:endParaRPr lang="en-US" sz="2400" i="1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90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"/>
          <p:cNvSpPr txBox="1">
            <a:spLocks/>
          </p:cNvSpPr>
          <p:nvPr/>
        </p:nvSpPr>
        <p:spPr>
          <a:xfrm>
            <a:off x="0" y="8690"/>
            <a:ext cx="9144000" cy="52322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it-IT" sz="2800" b="1" dirty="0" smtClean="0">
                <a:latin typeface="+mn-lt"/>
              </a:rPr>
              <a:t>SDG Indicator 15.4.2: The Mountain Green Cover Index</a:t>
            </a:r>
            <a:endParaRPr lang="it-IT" sz="2800" b="1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4591" y="790896"/>
            <a:ext cx="904940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i="1" dirty="0">
                <a:latin typeface="Tw Cen MT" panose="020B0602020104020603" pitchFamily="34" charset="0"/>
              </a:rPr>
              <a:t>SDG </a:t>
            </a:r>
            <a:r>
              <a:rPr lang="en-US" sz="2400" b="1" i="1" dirty="0" smtClean="0">
                <a:latin typeface="Tw Cen MT" panose="020B0602020104020603" pitchFamily="34" charset="0"/>
              </a:rPr>
              <a:t>15 (Life on Land):</a:t>
            </a:r>
            <a:r>
              <a:rPr lang="en-US" sz="2400" b="1" i="1" dirty="0">
                <a:latin typeface="Tw Cen MT" panose="020B0602020104020603" pitchFamily="34" charset="0"/>
              </a:rPr>
              <a:t/>
            </a:r>
            <a:br>
              <a:rPr lang="en-US" sz="2400" b="1" i="1" dirty="0">
                <a:latin typeface="Tw Cen MT" panose="020B0602020104020603" pitchFamily="34" charset="0"/>
              </a:rPr>
            </a:br>
            <a:r>
              <a:rPr lang="en-US" sz="2400" i="1" dirty="0">
                <a:latin typeface="Tw Cen MT" panose="020B0602020104020603" pitchFamily="34" charset="0"/>
              </a:rPr>
              <a:t>Protect, restore and promote sustainable use of terrestrial ecosystems, sustainably manage forests, combat desertification, halt and reverse land degradation, halt biodiversity loss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6614359A-1E33-4071-984B-71B19F090881}"/>
              </a:ext>
            </a:extLst>
          </p:cNvPr>
          <p:cNvSpPr txBox="1">
            <a:spLocks/>
          </p:cNvSpPr>
          <p:nvPr/>
        </p:nvSpPr>
        <p:spPr>
          <a:xfrm>
            <a:off x="0" y="2725907"/>
            <a:ext cx="1517715" cy="928515"/>
          </a:xfrm>
          <a:prstGeom prst="rect">
            <a:avLst/>
          </a:prstGeom>
          <a:solidFill>
            <a:srgbClr val="F2B79C"/>
          </a:solidFill>
          <a:ln>
            <a:noFill/>
          </a:ln>
        </p:spPr>
        <p:txBody>
          <a:bodyPr spcFirstLastPara="1" wrap="square" lIns="91425" tIns="91425" rIns="91425" bIns="91425" anchor="ctr" anchorCtr="0">
            <a:normAutofit fontScale="925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Raleway"/>
              <a:buChar char="◉"/>
              <a:defRPr sz="2400" b="0" i="0" u="none" strike="noStrike" cap="none">
                <a:solidFill>
                  <a:srgbClr val="22222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Raleway"/>
              <a:buChar char="○"/>
              <a:defRPr sz="2400" b="0" i="0" u="none" strike="noStrike" cap="none">
                <a:solidFill>
                  <a:srgbClr val="22222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Raleway"/>
              <a:buChar char="■"/>
              <a:defRPr sz="2400" b="0" i="0" u="none" strike="noStrike" cap="none">
                <a:solidFill>
                  <a:srgbClr val="22222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Raleway"/>
              <a:buChar char="●"/>
              <a:defRPr sz="2400" b="0" i="0" u="none" strike="noStrike" cap="none">
                <a:solidFill>
                  <a:srgbClr val="22222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Raleway"/>
              <a:buChar char="○"/>
              <a:defRPr sz="2400" b="0" i="0" u="none" strike="noStrike" cap="none">
                <a:solidFill>
                  <a:srgbClr val="22222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Raleway"/>
              <a:buChar char="■"/>
              <a:defRPr sz="2400" b="0" i="0" u="none" strike="noStrike" cap="none">
                <a:solidFill>
                  <a:srgbClr val="22222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Raleway"/>
              <a:buChar char="●"/>
              <a:defRPr sz="2400" b="0" i="0" u="none" strike="noStrike" cap="none">
                <a:solidFill>
                  <a:srgbClr val="22222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Raleway"/>
              <a:buChar char="○"/>
              <a:defRPr sz="2400" b="0" i="0" u="none" strike="noStrike" cap="none">
                <a:solidFill>
                  <a:srgbClr val="22222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Raleway"/>
              <a:buChar char="■"/>
              <a:defRPr sz="2400" b="0" i="0" u="none" strike="noStrike" cap="none">
                <a:solidFill>
                  <a:srgbClr val="22222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marL="1609725" indent="-1609725" algn="ctr">
              <a:buFont typeface="Raleway"/>
              <a:buNone/>
            </a:pPr>
            <a:r>
              <a:rPr lang="en-GB" sz="2200" b="1" dirty="0">
                <a:solidFill>
                  <a:schemeClr val="tx1"/>
                </a:solidFill>
              </a:rPr>
              <a:t>TARGET </a:t>
            </a:r>
          </a:p>
          <a:p>
            <a:pPr marL="1609725" indent="-1609725" algn="ctr">
              <a:buFont typeface="Raleway"/>
              <a:buNone/>
            </a:pPr>
            <a:r>
              <a:rPr lang="en-GB" sz="2200" b="1" dirty="0">
                <a:solidFill>
                  <a:schemeClr val="tx1"/>
                </a:solidFill>
              </a:rPr>
              <a:t>15.4</a:t>
            </a:r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7611" y="2619542"/>
            <a:ext cx="776638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GB" sz="2400" i="1" dirty="0">
                <a:latin typeface="Tw Cen MT" panose="020B0602020104020603" pitchFamily="34" charset="0"/>
              </a:rPr>
              <a:t>By </a:t>
            </a:r>
            <a:r>
              <a:rPr lang="en-GB" sz="2400" i="1" dirty="0" smtClean="0">
                <a:latin typeface="Tw Cen MT" panose="020B0602020104020603" pitchFamily="34" charset="0"/>
              </a:rPr>
              <a:t>2030</a:t>
            </a:r>
            <a:r>
              <a:rPr lang="en-GB" sz="2400" i="1" dirty="0">
                <a:latin typeface="Tw Cen MT" panose="020B0602020104020603" pitchFamily="34" charset="0"/>
              </a:rPr>
              <a:t>, ensure the conservation of mountain ecosystems, including their biodiversity, to enhance their capacity to provide benefits essential for sustainable development</a:t>
            </a:r>
            <a:endParaRPr lang="en-US" sz="2400" i="1" dirty="0">
              <a:latin typeface="Tw Cen MT" panose="020B0602020104020603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4591" y="4201937"/>
            <a:ext cx="904940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Tw Cen MT" panose="020B0602020104020603" pitchFamily="34" charset="0"/>
              </a:rPr>
              <a:t>2016: Mountain </a:t>
            </a:r>
            <a:r>
              <a:rPr lang="en-US" sz="2400" b="1" dirty="0">
                <a:latin typeface="Tw Cen MT" panose="020B0602020104020603" pitchFamily="34" charset="0"/>
              </a:rPr>
              <a:t>Green Cover </a:t>
            </a:r>
            <a:r>
              <a:rPr lang="en-US" sz="2400" b="1" dirty="0" smtClean="0">
                <a:latin typeface="Tw Cen MT" panose="020B0602020104020603" pitchFamily="34" charset="0"/>
              </a:rPr>
              <a:t>Index </a:t>
            </a:r>
            <a:r>
              <a:rPr lang="en-US" sz="2400" dirty="0" smtClean="0">
                <a:latin typeface="Tw Cen MT" panose="020B0602020104020603" pitchFamily="34" charset="0"/>
              </a:rPr>
              <a:t>(SDG Indicator 15.4.2) adopted as one of the official indicators for target 15.4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w Cen MT" panose="020B0602020104020603" pitchFamily="34" charset="0"/>
              </a:rPr>
              <a:t>Developed by FAO Mountain Partnership Secretariat in cooperation with other FAO teams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w Cen MT" panose="020B0602020104020603" pitchFamily="34" charset="0"/>
              </a:rPr>
              <a:t>In 2017, the methodology is accepted internationally and a baseline is built</a:t>
            </a:r>
            <a:endParaRPr lang="en-US" sz="24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07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35" y="531910"/>
            <a:ext cx="3124165" cy="4003560"/>
          </a:xfrm>
          <a:prstGeom prst="rect">
            <a:avLst/>
          </a:prstGeom>
        </p:spPr>
      </p:pic>
      <p:sp>
        <p:nvSpPr>
          <p:cNvPr id="5" name="Text Placeholder 1"/>
          <p:cNvSpPr txBox="1">
            <a:spLocks/>
          </p:cNvSpPr>
          <p:nvPr/>
        </p:nvSpPr>
        <p:spPr>
          <a:xfrm>
            <a:off x="54614" y="738535"/>
            <a:ext cx="5910607" cy="35903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latin typeface="Tw Cen MT" panose="020B0602020104020603" pitchFamily="34" charset="0"/>
              </a:rPr>
              <a:t>SDG Indicator 15.4.2 Mountain Green Cover Index: </a:t>
            </a:r>
            <a:r>
              <a:rPr lang="en-US" sz="2400" dirty="0">
                <a:latin typeface="Tw Cen MT" panose="020B0602020104020603" pitchFamily="34" charset="0"/>
              </a:rPr>
              <a:t>measures the changes of green vegetation and land cover in mountain areas - i.e. </a:t>
            </a:r>
            <a:r>
              <a:rPr lang="en-US" sz="2400" dirty="0">
                <a:latin typeface="Tw Cen MT" panose="020B0602020104020603" pitchFamily="34" charset="0"/>
              </a:rPr>
              <a:t>trees, shrubs, grassland, cropland, wetland, settlements, other land (IPCC) – to monitor progress on the mountain target</a:t>
            </a:r>
            <a:r>
              <a:rPr lang="en-US" sz="2400" dirty="0" smtClean="0">
                <a:latin typeface="Tw Cen MT" panose="020B0602020104020603" pitchFamily="34" charset="0"/>
              </a:rPr>
              <a:t>.</a:t>
            </a:r>
          </a:p>
          <a:p>
            <a:r>
              <a:rPr lang="en-US" sz="2400" dirty="0">
                <a:latin typeface="Tw Cen MT" panose="020B0602020104020603" pitchFamily="34" charset="0"/>
              </a:rPr>
              <a:t>There is a direct correlation between the green coverage of mountain areas and their state of health, and as a consequence their capacity of fulfilling their ecosystem roles</a:t>
            </a:r>
            <a:r>
              <a:rPr lang="en-US" sz="2400" dirty="0" smtClean="0">
                <a:latin typeface="Tw Cen MT" panose="020B0602020104020603" pitchFamily="34" charset="0"/>
              </a:rPr>
              <a:t>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810705" y="4742095"/>
                <a:ext cx="7522590" cy="117523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𝑜𝑢𝑛𝑡𝑎𝑖𝑛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𝐺𝑟𝑒𝑒𝑛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𝐶𝑜𝑣𝑒𝑟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𝐼𝑛𝑑𝑒𝑥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=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𝐺𝑟𝑒𝑒𝑛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𝐶𝑜𝑣𝑒𝑟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𝐴𝑟𝑒𝑎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𝑇𝑜𝑡𝑎𝑙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𝑀𝑜𝑢𝑛𝑡𝑎𝑖𝑛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𝐴𝑟𝑒𝑎</m:t>
                          </m:r>
                        </m:den>
                      </m:f>
                    </m:oMath>
                  </m:oMathPara>
                </a14:m>
                <a:endParaRPr lang="en-GB" sz="3600" dirty="0"/>
              </a:p>
            </p:txBody>
          </p:sp>
        </mc:Choice>
        <mc:Fallback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810705" y="4742095"/>
                <a:ext cx="7522590" cy="1175232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162612" y="5657671"/>
            <a:ext cx="88187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w Cen MT" panose="020B0602020104020603" pitchFamily="34" charset="0"/>
              </a:rPr>
              <a:t>The index has a range from 0 to 1, where 0 indicates no green vegetation and 1 indicates that the entire area is covered by green vegetation.</a:t>
            </a:r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0" y="8690"/>
            <a:ext cx="9144000" cy="52322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it-IT" sz="2800" b="1" dirty="0" smtClean="0">
                <a:latin typeface="+mn-lt"/>
              </a:rPr>
              <a:t>SDG Indicator 15.4.2: Definition, Rationale, Calculus</a:t>
            </a:r>
            <a:endParaRPr lang="it-IT" sz="2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780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908982"/>
            <a:ext cx="7886700" cy="1928486"/>
          </a:xfrm>
        </p:spPr>
        <p:txBody>
          <a:bodyPr>
            <a:normAutofit/>
          </a:bodyPr>
          <a:lstStyle/>
          <a:p>
            <a:r>
              <a:rPr lang="it-IT" sz="2400" dirty="0">
                <a:latin typeface="Tw Cen MT" panose="020B0602020104020603" pitchFamily="34" charset="0"/>
              </a:rPr>
              <a:t>Mountains are classified according to the UNEP-WCMC Classification (Kapos) </a:t>
            </a:r>
            <a:endParaRPr lang="it-IT" sz="2400" dirty="0" smtClean="0">
              <a:latin typeface="Tw Cen MT" panose="020B0602020104020603" pitchFamily="34" charset="0"/>
            </a:endParaRPr>
          </a:p>
          <a:p>
            <a:r>
              <a:rPr lang="it-IT" sz="2400" dirty="0" smtClean="0">
                <a:latin typeface="Tw Cen MT" panose="020B0602020104020603" pitchFamily="34" charset="0"/>
              </a:rPr>
              <a:t>Land Cover Classess follow the IPCC Classification</a:t>
            </a:r>
          </a:p>
          <a:p>
            <a:pPr lvl="1"/>
            <a:r>
              <a:rPr lang="it-IT" sz="2000" dirty="0" smtClean="0">
                <a:latin typeface="Tw Cen MT" panose="020B0602020104020603" pitchFamily="34" charset="0"/>
              </a:rPr>
              <a:t>Green Cover Classes = Forest Land; Cropland; Grassland-Shrubland</a:t>
            </a:r>
          </a:p>
          <a:p>
            <a:pPr lvl="1"/>
            <a:r>
              <a:rPr lang="it-IT" sz="2000" dirty="0" smtClean="0">
                <a:latin typeface="Tw Cen MT" panose="020B0602020104020603" pitchFamily="34" charset="0"/>
              </a:rPr>
              <a:t>Other = Other Land; Wetlands; Settlments</a:t>
            </a: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0" y="8690"/>
            <a:ext cx="9144000" cy="52322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it-IT" sz="2800" b="1" dirty="0" smtClean="0">
                <a:latin typeface="+mn-lt"/>
              </a:rPr>
              <a:t>SDG Indicator 15.4.2: Methodology</a:t>
            </a:r>
            <a:endParaRPr lang="it-IT" sz="2800" b="1" dirty="0">
              <a:latin typeface="+mn-lt"/>
            </a:endParaRPr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628650" y="3214540"/>
            <a:ext cx="7886700" cy="30448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400" dirty="0" smtClean="0">
                <a:latin typeface="Tw Cen MT" panose="020B0602020104020603" pitchFamily="34" charset="0"/>
              </a:rPr>
              <a:t>Data is collected and analyzed using Collect Earth, a software application developed by FAO and Google for land cover/use assessments</a:t>
            </a:r>
          </a:p>
          <a:p>
            <a:r>
              <a:rPr lang="it-IT" sz="2400" dirty="0" smtClean="0">
                <a:latin typeface="Tw Cen MT" panose="020B0602020104020603" pitchFamily="34" charset="0"/>
              </a:rPr>
              <a:t>120,000 sampling plots have been collected and assessed in mountain areas</a:t>
            </a:r>
          </a:p>
          <a:p>
            <a:r>
              <a:rPr lang="it-IT" sz="2400" dirty="0" smtClean="0">
                <a:latin typeface="Tw Cen MT" panose="020B0602020104020603" pitchFamily="34" charset="0"/>
              </a:rPr>
              <a:t>Global accuracy is 99%</a:t>
            </a:r>
          </a:p>
          <a:p>
            <a:pPr lvl="1"/>
            <a:r>
              <a:rPr lang="it-IT" sz="2000" dirty="0" smtClean="0">
                <a:latin typeface="Tw Cen MT" panose="020B0602020104020603" pitchFamily="34" charset="0"/>
              </a:rPr>
              <a:t>It decreases at country level</a:t>
            </a:r>
          </a:p>
        </p:txBody>
      </p:sp>
    </p:spTree>
    <p:extLst>
      <p:ext uri="{BB962C8B-B14F-4D97-AF65-F5344CB8AC3E}">
        <p14:creationId xmlns:p14="http://schemas.microsoft.com/office/powerpoint/2010/main" val="310791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for your attention!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861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wrap="square" lIns="91440" tIns="45720" rIns="91440" bIns="45720" rtlCol="0" anchor="ctr">
        <a:spAutoFit/>
      </a:bodyPr>
      <a:lstStyle>
        <a:defPPr algn="ctr">
          <a:lnSpc>
            <a:spcPct val="100000"/>
          </a:lnSpc>
          <a:defRPr sz="2800" b="1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753</TotalTime>
  <Words>542</Words>
  <Application>Microsoft Office PowerPoint</Application>
  <PresentationFormat>On-screen Show (4:3)</PresentationFormat>
  <Paragraphs>59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Raleway</vt:lpstr>
      <vt:lpstr>Tw Cen MT</vt:lpstr>
      <vt:lpstr>Tema di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for your attention!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Agriculture in the Alps</dc:title>
  <dc:creator>Bassignana Mauro</dc:creator>
  <cp:lastModifiedBy>Parisi, Fabio (FOA)</cp:lastModifiedBy>
  <cp:revision>88</cp:revision>
  <dcterms:created xsi:type="dcterms:W3CDTF">2014-07-05T09:11:12Z</dcterms:created>
  <dcterms:modified xsi:type="dcterms:W3CDTF">2019-07-01T16:51:51Z</dcterms:modified>
</cp:coreProperties>
</file>