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78" r:id="rId3"/>
    <p:sldId id="279" r:id="rId4"/>
    <p:sldId id="293" r:id="rId5"/>
    <p:sldId id="288" r:id="rId6"/>
    <p:sldId id="296" r:id="rId7"/>
    <p:sldId id="289" r:id="rId8"/>
    <p:sldId id="291" r:id="rId9"/>
    <p:sldId id="29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-892" y="-40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1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7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4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1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8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9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04/07/2019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Zhyldyz.shigaeva@ucentralasi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www.ucentralasia.org/Research/MSRI/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1" y="596762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Zhyldyz Shigaeva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Mountain Societies </a:t>
            </a:r>
            <a:r>
              <a:rPr lang="it-IT" sz="2000" dirty="0" err="1" smtClean="0">
                <a:latin typeface="+mn-lt"/>
              </a:rPr>
              <a:t>Research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Institute</a:t>
            </a:r>
            <a:r>
              <a:rPr lang="it-IT" sz="2000" dirty="0" smtClean="0">
                <a:latin typeface="+mn-lt"/>
              </a:rPr>
              <a:t> (MSRI)/</a:t>
            </a:r>
            <a:r>
              <a:rPr lang="it-IT" sz="2000" dirty="0" err="1" smtClean="0">
                <a:latin typeface="+mn-lt"/>
              </a:rPr>
              <a:t>University</a:t>
            </a:r>
            <a:r>
              <a:rPr lang="it-IT" sz="2000" dirty="0" smtClean="0">
                <a:latin typeface="+mn-lt"/>
              </a:rPr>
              <a:t> of Central Asia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Zhyldyz.shigaeva@ucentralasia.org</a:t>
            </a:r>
            <a:r>
              <a:rPr lang="it-IT" sz="2000" dirty="0" smtClean="0">
                <a:latin typeface="+mn-lt"/>
              </a:rPr>
              <a:t> 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  <p:pic>
        <p:nvPicPr>
          <p:cNvPr id="5124" name="Picture 4" descr="D:\excursion-1.07.2013\IMG_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42" y="292293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54864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32716" y="535694"/>
            <a:ext cx="5838570" cy="266372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University</a:t>
            </a:r>
            <a:r>
              <a:rPr lang="it-IT" dirty="0" smtClean="0"/>
              <a:t> of Kyrgyzstan, </a:t>
            </a:r>
            <a:r>
              <a:rPr lang="en-US" dirty="0" smtClean="0"/>
              <a:t>Bishkek, </a:t>
            </a:r>
            <a:r>
              <a:rPr lang="it-IT" dirty="0" err="1" smtClean="0"/>
              <a:t>Faculty</a:t>
            </a:r>
            <a:r>
              <a:rPr lang="it-IT" dirty="0" smtClean="0"/>
              <a:t>: </a:t>
            </a:r>
            <a:r>
              <a:rPr lang="it-IT" b="1" dirty="0" err="1" smtClean="0"/>
              <a:t>Ecology</a:t>
            </a:r>
            <a:r>
              <a:rPr lang="it-IT" b="1" dirty="0" smtClean="0"/>
              <a:t> and </a:t>
            </a:r>
            <a:r>
              <a:rPr lang="it-IT" b="1" dirty="0" err="1" smtClean="0"/>
              <a:t>biotechnogy</a:t>
            </a:r>
            <a:r>
              <a:rPr lang="it-IT" b="1" dirty="0" smtClean="0"/>
              <a:t>,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aster in </a:t>
            </a:r>
            <a:r>
              <a:rPr lang="it-IT" dirty="0" err="1" smtClean="0"/>
              <a:t>environmental</a:t>
            </a:r>
            <a:r>
              <a:rPr lang="it-IT" dirty="0" smtClean="0"/>
              <a:t> science (2000)</a:t>
            </a:r>
          </a:p>
          <a:p>
            <a:r>
              <a:rPr lang="it-IT" dirty="0" err="1" smtClean="0"/>
              <a:t>PhD</a:t>
            </a:r>
            <a:r>
              <a:rPr lang="it-IT" dirty="0" smtClean="0"/>
              <a:t> in </a:t>
            </a:r>
            <a:r>
              <a:rPr lang="it-IT" dirty="0" err="1" smtClean="0"/>
              <a:t>ecology</a:t>
            </a:r>
            <a:r>
              <a:rPr lang="it-IT" dirty="0" smtClean="0"/>
              <a:t>, </a:t>
            </a:r>
            <a:r>
              <a:rPr lang="it-IT" dirty="0" err="1" smtClean="0"/>
              <a:t>topic</a:t>
            </a:r>
            <a:r>
              <a:rPr lang="it-IT" dirty="0" smtClean="0"/>
              <a:t>: </a:t>
            </a:r>
            <a:r>
              <a:rPr lang="it-IT" dirty="0" err="1" smtClean="0"/>
              <a:t>Assessment</a:t>
            </a:r>
            <a:r>
              <a:rPr lang="it-IT" dirty="0" smtClean="0"/>
              <a:t> of </a:t>
            </a:r>
            <a:r>
              <a:rPr lang="it-IT" dirty="0" err="1" smtClean="0"/>
              <a:t>ecological</a:t>
            </a:r>
            <a:r>
              <a:rPr lang="it-IT" dirty="0" smtClean="0"/>
              <a:t> status of </a:t>
            </a:r>
            <a:r>
              <a:rPr lang="it-IT" dirty="0" err="1" smtClean="0"/>
              <a:t>land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r>
              <a:rPr lang="it-IT" dirty="0" smtClean="0"/>
              <a:t> and </a:t>
            </a:r>
            <a:r>
              <a:rPr lang="it-IT" dirty="0" err="1" smtClean="0"/>
              <a:t>land</a:t>
            </a:r>
            <a:r>
              <a:rPr lang="it-IT" dirty="0" smtClean="0"/>
              <a:t> use </a:t>
            </a:r>
            <a:r>
              <a:rPr lang="it-IT" dirty="0" err="1" smtClean="0"/>
              <a:t>trasformation</a:t>
            </a:r>
            <a:r>
              <a:rPr lang="it-IT" dirty="0" smtClean="0"/>
              <a:t> in Kyrgyzstan (2008)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156519" y="3974467"/>
            <a:ext cx="5436973" cy="2496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Fellow</a:t>
            </a:r>
            <a:r>
              <a:rPr lang="it-IT" dirty="0"/>
              <a:t> </a:t>
            </a:r>
            <a:r>
              <a:rPr lang="it-IT" dirty="0" smtClean="0"/>
              <a:t>in Mountain </a:t>
            </a:r>
            <a:r>
              <a:rPr lang="it-IT" dirty="0"/>
              <a:t>Societies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/UCA </a:t>
            </a:r>
          </a:p>
          <a:p>
            <a:pPr marL="0" indent="0">
              <a:buNone/>
            </a:pP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fields</a:t>
            </a:r>
            <a:r>
              <a:rPr lang="it-IT" dirty="0" smtClean="0"/>
              <a:t>: </a:t>
            </a:r>
            <a:r>
              <a:rPr lang="it-IT" dirty="0" err="1" smtClean="0"/>
              <a:t>natural</a:t>
            </a:r>
            <a:r>
              <a:rPr lang="it-IT" dirty="0" smtClean="0"/>
              <a:t> </a:t>
            </a:r>
            <a:r>
              <a:rPr lang="it-IT" dirty="0" err="1" smtClean="0"/>
              <a:t>resource</a:t>
            </a:r>
            <a:r>
              <a:rPr lang="it-IT" dirty="0" smtClean="0"/>
              <a:t>  management </a:t>
            </a:r>
            <a:r>
              <a:rPr lang="it-IT" dirty="0"/>
              <a:t>and </a:t>
            </a:r>
            <a:r>
              <a:rPr lang="it-IT" dirty="0" err="1"/>
              <a:t>governance</a:t>
            </a:r>
            <a:r>
              <a:rPr lang="it-IT" dirty="0"/>
              <a:t> </a:t>
            </a:r>
            <a:r>
              <a:rPr lang="it-IT" dirty="0" smtClean="0"/>
              <a:t>(pasture and </a:t>
            </a:r>
            <a:r>
              <a:rPr lang="it-IT" dirty="0" err="1" smtClean="0"/>
              <a:t>forest</a:t>
            </a:r>
            <a:r>
              <a:rPr lang="it-IT" dirty="0" smtClean="0"/>
              <a:t>), </a:t>
            </a:r>
            <a:r>
              <a:rPr lang="it-IT" dirty="0" err="1" smtClean="0"/>
              <a:t>rural</a:t>
            </a:r>
            <a:r>
              <a:rPr lang="it-IT" dirty="0" smtClean="0"/>
              <a:t> </a:t>
            </a:r>
            <a:r>
              <a:rPr lang="it-IT" dirty="0" err="1" smtClean="0"/>
              <a:t>livelihoods</a:t>
            </a:r>
            <a:r>
              <a:rPr lang="it-IT" dirty="0" smtClean="0"/>
              <a:t>, </a:t>
            </a:r>
            <a:r>
              <a:rPr lang="it-IT" dirty="0" err="1" smtClean="0"/>
              <a:t>sustainable</a:t>
            </a:r>
            <a:r>
              <a:rPr lang="it-IT" dirty="0" smtClean="0"/>
              <a:t> mountain </a:t>
            </a:r>
            <a:r>
              <a:rPr lang="it-IT" dirty="0" err="1" smtClean="0"/>
              <a:t>development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  <p:pic>
        <p:nvPicPr>
          <p:cNvPr id="6" name="Picture 2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01" y="3929447"/>
            <a:ext cx="3583463" cy="23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ÐÐ°ÑÑÐ¸Ð½ÐºÐ¸ Ð¿Ð¾ Ð·Ð°Ð¿ÑÐ¾ÑÑ ÑÐ½Ð¸Ð²ÐµÑÑÐ¸ÑÐµÑ ÑÐµÐ½ÑÑÐ°Ð»ÑÐ½Ð¾Ð¹ Ð°Ð·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42" y="436606"/>
            <a:ext cx="32548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nual Report 2018 Now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837" cy="246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70" y="2825579"/>
            <a:ext cx="4553532" cy="320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179" y="6351543"/>
            <a:ext cx="549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https://www.ucentralasia.org/Research/MSRI/EN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37286" y="79001"/>
            <a:ext cx="2166551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Kyrgyzstan, </a:t>
            </a:r>
            <a:r>
              <a:rPr lang="en-US" sz="2800" b="1" dirty="0" err="1" smtClean="0">
                <a:solidFill>
                  <a:schemeClr val="bg1"/>
                </a:solidFill>
              </a:rPr>
              <a:t>Naryn</a:t>
            </a:r>
            <a:endParaRPr lang="ru-RU" sz="28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458" y="2834558"/>
            <a:ext cx="2166551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Tajikistan, </a:t>
            </a:r>
            <a:r>
              <a:rPr lang="en-US" sz="2800" b="1" dirty="0" err="1" smtClean="0">
                <a:solidFill>
                  <a:schemeClr val="bg1"/>
                </a:solidFill>
              </a:rPr>
              <a:t>Khorog</a:t>
            </a:r>
            <a:endParaRPr lang="ru-RU" sz="2800" b="1" dirty="0" err="1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4" descr="Картинки по запросу map of central asia and mongo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29016"/>
            <a:ext cx="4491420" cy="37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2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3" name="AutoShape 4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Segnaposto contenuto 3"/>
          <p:cNvSpPr>
            <a:spLocks noGrp="1"/>
          </p:cNvSpPr>
          <p:nvPr>
            <p:ph sz="half" idx="1"/>
          </p:nvPr>
        </p:nvSpPr>
        <p:spPr>
          <a:xfrm>
            <a:off x="240953" y="922339"/>
            <a:ext cx="7428473" cy="88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Trave</a:t>
            </a:r>
            <a:r>
              <a:rPr lang="en-US" dirty="0" smtClean="0"/>
              <a:t>ling</a:t>
            </a:r>
            <a:r>
              <a:rPr lang="it-IT" dirty="0" smtClean="0"/>
              <a:t>, </a:t>
            </a:r>
            <a:r>
              <a:rPr lang="it-IT" dirty="0" smtClean="0"/>
              <a:t>yoga, to </a:t>
            </a:r>
            <a:r>
              <a:rPr lang="it-IT" dirty="0" err="1" smtClean="0"/>
              <a:t>read</a:t>
            </a:r>
            <a:r>
              <a:rPr lang="it-IT" dirty="0" smtClean="0"/>
              <a:t> books and </a:t>
            </a:r>
            <a:r>
              <a:rPr lang="it-IT" dirty="0" err="1" smtClean="0"/>
              <a:t>watch</a:t>
            </a:r>
            <a:r>
              <a:rPr lang="it-IT" dirty="0" smtClean="0"/>
              <a:t> </a:t>
            </a:r>
            <a:r>
              <a:rPr lang="it-IT" dirty="0" err="1" smtClean="0"/>
              <a:t>films</a:t>
            </a:r>
            <a:endParaRPr lang="it-IT" dirty="0"/>
          </a:p>
        </p:txBody>
      </p:sp>
      <p:sp>
        <p:nvSpPr>
          <p:cNvPr id="2" name="AutoShape 2" descr="ÐÐ°ÑÑÐ¸Ð½ÐºÐ¸ Ð¿Ð¾ Ð·Ð°Ð¿ÑÐ¾ÑÑ Ð¹Ð¾Ð³Ð° ÑÐ¾ÑÐ¾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¹Ð¾Ð³Ð°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3" y="1669719"/>
            <a:ext cx="6204036" cy="41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6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8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0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2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4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6" descr="ÐÐ°ÑÑÐ¸Ð½ÐºÐ¸ Ð¿Ð¾ Ð·Ð°Ð¿ÑÐ¾ÑÑ Ð¼Ð°Ð¼Ð° ÑÑÑÐ°Ð»Ð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24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04" y="2446638"/>
            <a:ext cx="5629275" cy="44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14" y="2793292"/>
            <a:ext cx="2780013" cy="37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ome1\Desktop\UNIQUE 2017\фото май 2017\SAM_4581.JPG">
            <a:extLst>
              <a:ext uri="{FF2B5EF4-FFF2-40B4-BE49-F238E27FC236}"/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86893" y="3198552"/>
            <a:ext cx="4736757" cy="314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hape 288"/>
          <p:cNvGrpSpPr>
            <a:grpSpLocks/>
          </p:cNvGrpSpPr>
          <p:nvPr/>
        </p:nvGrpSpPr>
        <p:grpSpPr bwMode="auto">
          <a:xfrm>
            <a:off x="289391" y="1094733"/>
            <a:ext cx="6154737" cy="2073275"/>
            <a:chOff x="2947183" y="4666569"/>
            <a:chExt cx="6153577" cy="2073031"/>
          </a:xfrm>
        </p:grpSpPr>
        <p:pic>
          <p:nvPicPr>
            <p:cNvPr id="6" name="Shape 289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840" y="4666569"/>
              <a:ext cx="2168920" cy="203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hape 29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183" y="4703500"/>
              <a:ext cx="3555000" cy="203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hape 291"/>
            <p:cNvCxnSpPr>
              <a:cxnSpLocks noChangeShapeType="1"/>
            </p:cNvCxnSpPr>
            <p:nvPr/>
          </p:nvCxnSpPr>
          <p:spPr bwMode="auto">
            <a:xfrm rot="10800000">
              <a:off x="6050764" y="4986121"/>
              <a:ext cx="1986300" cy="1008000"/>
            </a:xfrm>
            <a:prstGeom prst="straightConnector1">
              <a:avLst/>
            </a:prstGeom>
            <a:noFill/>
            <a:ln w="9525">
              <a:solidFill>
                <a:srgbClr val="4A7DB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hape 292"/>
            <p:cNvCxnSpPr>
              <a:cxnSpLocks noChangeShapeType="1"/>
            </p:cNvCxnSpPr>
            <p:nvPr/>
          </p:nvCxnSpPr>
          <p:spPr bwMode="auto">
            <a:xfrm flipH="1">
              <a:off x="4221064" y="6030625"/>
              <a:ext cx="3816000" cy="453000"/>
            </a:xfrm>
            <a:prstGeom prst="straightConnector1">
              <a:avLst/>
            </a:prstGeom>
            <a:noFill/>
            <a:ln w="9525">
              <a:solidFill>
                <a:srgbClr val="4A7DB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15330" y="3285723"/>
            <a:ext cx="4311441" cy="2761147"/>
            <a:chOff x="6728578" y="10525777"/>
            <a:chExt cx="4879486" cy="2663161"/>
          </a:xfrm>
        </p:grpSpPr>
        <p:sp>
          <p:nvSpPr>
            <p:cNvPr id="11" name="Rechteck 15"/>
            <p:cNvSpPr>
              <a:spLocks noChangeArrowheads="1"/>
            </p:cNvSpPr>
            <p:nvPr/>
          </p:nvSpPr>
          <p:spPr bwMode="auto">
            <a:xfrm rot="-5400000">
              <a:off x="10139141" y="11717701"/>
              <a:ext cx="26608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altLang="en-US" sz="600" dirty="0">
                  <a:latin typeface="Arial" charset="0"/>
                  <a:cs typeface="Arial" charset="0"/>
                </a:rPr>
                <a:t>http://www.agrowebcee.net/awkg/forestry/forest-ecology-and-biodiversity-conservation/; last accessed: 27.05.2017</a:t>
              </a:r>
            </a:p>
          </p:txBody>
        </p:sp>
        <p:grpSp>
          <p:nvGrpSpPr>
            <p:cNvPr id="12" name="Gruppieren 8"/>
            <p:cNvGrpSpPr>
              <a:grpSpLocks/>
            </p:cNvGrpSpPr>
            <p:nvPr/>
          </p:nvGrpSpPr>
          <p:grpSpPr bwMode="auto">
            <a:xfrm>
              <a:off x="6728578" y="10642457"/>
              <a:ext cx="4564902" cy="2546481"/>
              <a:chOff x="7519643" y="694602"/>
              <a:chExt cx="4311724" cy="2546481"/>
            </a:xfrm>
          </p:grpSpPr>
          <p:pic>
            <p:nvPicPr>
              <p:cNvPr id="13" name="Grafik 9" descr="Ein Bild, das Obst enthält.&#10;&#10;Mit hoher Zuverlässigkeit generierte Beschreibung">
                <a:extLst>
                  <a:ext uri="{FF2B5EF4-FFF2-40B4-BE49-F238E27FC236}"/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45"/>
              <a:stretch/>
            </p:blipFill>
            <p:spPr>
              <a:xfrm>
                <a:off x="7519643" y="694603"/>
                <a:ext cx="1537060" cy="12126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6000" dist="5000" dir="5400000" sy="-100000" algn="bl" rotWithShape="0"/>
              </a:effectLst>
            </p:spPr>
          </p:pic>
          <p:pic>
            <p:nvPicPr>
              <p:cNvPr id="14" name="Grafik 11" descr="Ein Bild, das Baum enthält.&#10;&#10;Mit sehr hoher Zuverlässigkeit generierte Beschreibung">
                <a:extLst>
                  <a:ext uri="{FF2B5EF4-FFF2-40B4-BE49-F238E27FC236}"/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86"/>
              <a:stretch/>
            </p:blipFill>
            <p:spPr>
              <a:xfrm>
                <a:off x="7522694" y="2009014"/>
                <a:ext cx="1964781" cy="12297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6000" dist="5000" dir="5400000" sy="-100000" algn="bl" rotWithShape="0"/>
              </a:effectLst>
            </p:spPr>
          </p:pic>
          <p:pic>
            <p:nvPicPr>
              <p:cNvPr id="15" name="Picture 2" descr="http://www.agrowebcee.net/fileadmin/content/aw-kyrgyzstan/images/pyrus-korshinskyi.png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8809" y="694602"/>
                <a:ext cx="1330915" cy="121576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6000" dist="5000" dir="5400000" sy="-100000" algn="bl" rotWithShape="0"/>
              </a:effectLst>
              <a:extLst/>
            </p:spPr>
          </p:pic>
          <p:pic>
            <p:nvPicPr>
              <p:cNvPr id="16" name="Grafik 13" descr="Ein Bild, das Gras, draußen, Pflanze, grün enthält.&#10;&#10;Mit sehr hoher Zuverlässigkeit generierte Beschreibung">
                <a:extLst>
                  <a:ext uri="{FF2B5EF4-FFF2-40B4-BE49-F238E27FC236}"/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52"/>
              <a:stretch/>
            </p:blipFill>
            <p:spPr>
              <a:xfrm>
                <a:off x="10594248" y="694602"/>
                <a:ext cx="1237117" cy="1216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6000" dist="5000" dir="5400000" sy="-100000" algn="bl" rotWithShape="0"/>
              </a:effectLst>
            </p:spPr>
          </p:pic>
          <p:pic>
            <p:nvPicPr>
              <p:cNvPr id="17" name="Picture 4" descr="http://www.agrowebcee.net/fileadmin/content/aw-kyrgyzstan/images/cerasus-tianschanica.png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3793" y="2025490"/>
                <a:ext cx="2177574" cy="121559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6000" dist="5000" dir="5400000" sy="-100000" algn="bl" rotWithShape="0"/>
              </a:effectLst>
              <a:extLst/>
            </p:spPr>
          </p:pic>
        </p:grpSp>
      </p:grpSp>
      <p:sp>
        <p:nvSpPr>
          <p:cNvPr id="18" name="Rectangle 17">
            <a:extLst>
              <a:ext uri="{FF2B5EF4-FFF2-40B4-BE49-F238E27FC236}"/>
            </a:extLst>
          </p:cNvPr>
          <p:cNvSpPr/>
          <p:nvPr/>
        </p:nvSpPr>
        <p:spPr bwMode="auto">
          <a:xfrm>
            <a:off x="289391" y="136951"/>
            <a:ext cx="8533333" cy="958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Project: The </a:t>
            </a:r>
            <a:r>
              <a:rPr lang="en-GB" sz="2000" b="1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Contribution of the Underutilised Species </a:t>
            </a:r>
            <a:r>
              <a:rPr lang="en-GB" sz="2000" b="1" dirty="0" smtClean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b="1" dirty="0">
                <a:ln w="1016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the Walnut-Fruit Forests to the Local Livelihoods in Kyrgyzstan</a:t>
            </a:r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Some </a:t>
            </a:r>
            <a:r>
              <a:rPr lang="it-IT" sz="2800" b="1" dirty="0" err="1" smtClean="0">
                <a:latin typeface="+mn-lt"/>
              </a:rPr>
              <a:t>results</a:t>
            </a:r>
            <a:endParaRPr lang="it-IT" sz="2800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4" y="962797"/>
            <a:ext cx="8676317" cy="24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518983" y="531910"/>
            <a:ext cx="6013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2F2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GB" sz="2000" b="1" dirty="0">
                <a:solidFill>
                  <a:srgbClr val="2F27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contributing to the local livelihoods</a:t>
            </a:r>
            <a:endParaRPr lang="ru-RU" sz="2000" b="1" dirty="0">
              <a:solidFill>
                <a:srgbClr val="2F27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121"/>
            <a:ext cx="3768810" cy="334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96" y="3429700"/>
            <a:ext cx="4675123" cy="34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633" y="2817340"/>
            <a:ext cx="7772400" cy="95623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for your attention!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ÐÐ°ÑÑÐ¸Ð½ÐºÐ¸ Ð¿Ð¾ Ð·Ð°Ð¿ÑÐ¾ÑÑ ÐºÑÑÐ³ÑÐ·ÑÑ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5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3156" y="4437503"/>
            <a:ext cx="5148649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Thank you for your attention!</a:t>
            </a:r>
            <a:endParaRPr lang="ru-RU" sz="40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180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Tema di Office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zhyldyz.shigaeva</cp:lastModifiedBy>
  <cp:revision>129</cp:revision>
  <dcterms:created xsi:type="dcterms:W3CDTF">2014-07-05T09:11:12Z</dcterms:created>
  <dcterms:modified xsi:type="dcterms:W3CDTF">2019-07-04T12:05:53Z</dcterms:modified>
</cp:coreProperties>
</file>