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5" r:id="rId2"/>
    <p:sldId id="276" r:id="rId3"/>
    <p:sldId id="261" r:id="rId4"/>
    <p:sldId id="271" r:id="rId5"/>
    <p:sldId id="274" r:id="rId6"/>
    <p:sldId id="265" r:id="rId7"/>
    <p:sldId id="269" r:id="rId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53" d="100"/>
          <a:sy n="53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6576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0695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110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09527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9242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6848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205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688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8011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9178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2340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7B0DE-20C7-4996-A778-E973EB267CE7}" type="datetimeFigureOut">
              <a:rPr lang="es-PE" smtClean="0"/>
              <a:t>20/06/2019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48E6-E95B-41D6-86D7-791971EB50C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8894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2382982" y="358017"/>
            <a:ext cx="9143999" cy="433965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sz="4000" b="1" dirty="0">
                <a:latin typeface="+mn-lt"/>
              </a:rPr>
              <a:t>Personal </a:t>
            </a:r>
            <a:r>
              <a:rPr lang="it-IT" sz="4000" b="1" dirty="0" smtClean="0">
                <a:latin typeface="+mn-lt"/>
              </a:rPr>
              <a:t>Presentation</a:t>
            </a:r>
            <a:endParaRPr lang="it-IT" sz="4000" b="1" dirty="0"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it-IT" sz="2000" dirty="0" smtClean="0"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it-IT" sz="2000" dirty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it-IT" sz="2800" b="1" dirty="0" smtClean="0">
                <a:latin typeface="+mn-lt"/>
              </a:rPr>
              <a:t>Name</a:t>
            </a:r>
          </a:p>
          <a:p>
            <a:pPr algn="ctr">
              <a:lnSpc>
                <a:spcPct val="100000"/>
              </a:lnSpc>
            </a:pPr>
            <a:r>
              <a:rPr lang="it-IT" sz="2400" dirty="0" smtClean="0">
                <a:latin typeface="+mn-lt"/>
              </a:rPr>
              <a:t>Yumi Matsuno Remigio </a:t>
            </a:r>
          </a:p>
          <a:p>
            <a:pPr algn="ctr">
              <a:lnSpc>
                <a:spcPct val="100000"/>
              </a:lnSpc>
            </a:pPr>
            <a:endParaRPr lang="it-IT" sz="2000" b="1" dirty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it-IT" sz="2800" b="1" dirty="0" smtClean="0">
                <a:latin typeface="+mn-lt"/>
              </a:rPr>
              <a:t>Affiliation</a:t>
            </a:r>
          </a:p>
          <a:p>
            <a:pPr algn="ctr">
              <a:lnSpc>
                <a:spcPct val="100000"/>
              </a:lnSpc>
            </a:pPr>
            <a:r>
              <a:rPr lang="it-IT" sz="2400" dirty="0">
                <a:latin typeface="+mn-lt"/>
              </a:rPr>
              <a:t>OIKOS </a:t>
            </a:r>
          </a:p>
          <a:p>
            <a:pPr algn="ctr">
              <a:lnSpc>
                <a:spcPct val="100000"/>
              </a:lnSpc>
            </a:pPr>
            <a:endParaRPr lang="it-IT" sz="2000" dirty="0" smtClean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it-IT" sz="2800" b="1" dirty="0" smtClean="0">
                <a:latin typeface="+mn-lt"/>
              </a:rPr>
              <a:t>E-mail</a:t>
            </a:r>
          </a:p>
          <a:p>
            <a:pPr algn="ctr">
              <a:lnSpc>
                <a:spcPct val="100000"/>
              </a:lnSpc>
            </a:pPr>
            <a:r>
              <a:rPr lang="it-IT" sz="2400" dirty="0" smtClean="0">
                <a:latin typeface="+mn-lt"/>
              </a:rPr>
              <a:t>ymatsuno@oikos.pe</a:t>
            </a:r>
            <a:endParaRPr lang="it-IT" sz="3200" dirty="0">
              <a:latin typeface="+mn-lt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382983" y="5723941"/>
            <a:ext cx="9143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 </a:t>
            </a:r>
            <a:r>
              <a:rPr lang="it-IT" sz="2400" b="1" dirty="0"/>
              <a:t>IPROMO</a:t>
            </a:r>
            <a:r>
              <a:rPr lang="it-IT" b="1" dirty="0"/>
              <a:t> </a:t>
            </a:r>
            <a:endParaRPr lang="it-IT" dirty="0"/>
          </a:p>
          <a:p>
            <a:pPr algn="ctr"/>
            <a:r>
              <a:rPr lang="en-US" b="1" dirty="0"/>
              <a:t> </a:t>
            </a:r>
            <a:r>
              <a:rPr lang="en-US" b="1" i="1" dirty="0"/>
              <a:t>Landscape approach for enhancing mountain resilience</a:t>
            </a:r>
          </a:p>
          <a:p>
            <a:pPr algn="ctr"/>
            <a:r>
              <a:rPr lang="en-US" b="1" dirty="0" err="1"/>
              <a:t>Pieve</a:t>
            </a:r>
            <a:r>
              <a:rPr lang="en-US" b="1" dirty="0"/>
              <a:t> </a:t>
            </a:r>
            <a:r>
              <a:rPr lang="en-US" b="1" dirty="0" err="1"/>
              <a:t>Tesino</a:t>
            </a:r>
            <a:r>
              <a:rPr lang="en-US" b="1" dirty="0"/>
              <a:t> /Ormea 02-18 July 2019</a:t>
            </a:r>
            <a:endParaRPr lang="it-IT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99570" cy="696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5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 txBox="1">
            <a:spLocks/>
          </p:cNvSpPr>
          <p:nvPr/>
        </p:nvSpPr>
        <p:spPr>
          <a:xfrm>
            <a:off x="739671" y="355312"/>
            <a:ext cx="9144000" cy="7694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it-IT" u="sng" dirty="0" err="1">
                <a:latin typeface="Agency FB" panose="020B0503020202020204" pitchFamily="34" charset="0"/>
              </a:rPr>
              <a:t>Education</a:t>
            </a:r>
            <a:endParaRPr lang="it-IT" u="sng" dirty="0">
              <a:latin typeface="Agency FB" panose="020B0503020202020204" pitchFamily="34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1196872" y="1658216"/>
            <a:ext cx="8229598" cy="5001490"/>
          </a:xfrm>
        </p:spPr>
        <p:txBody>
          <a:bodyPr>
            <a:normAutofit fontScale="62500" lnSpcReduction="20000"/>
          </a:bodyPr>
          <a:lstStyle/>
          <a:p>
            <a:pPr lvl="0"/>
            <a:endParaRPr lang="en-US" sz="4000" dirty="0" smtClean="0">
              <a:latin typeface="Agency FB" panose="020B0503020202020204" pitchFamily="34" charset="0"/>
              <a:ea typeface="+mj-ea"/>
              <a:cs typeface="+mj-cs"/>
            </a:endParaRPr>
          </a:p>
          <a:p>
            <a:pPr lvl="0"/>
            <a:r>
              <a:rPr lang="en-US" sz="4000" dirty="0" smtClean="0">
                <a:latin typeface="Agency FB" panose="020B0503020202020204" pitchFamily="34" charset="0"/>
                <a:ea typeface="+mj-ea"/>
                <a:cs typeface="+mj-cs"/>
              </a:rPr>
              <a:t>M.Sc</a:t>
            </a:r>
            <a:r>
              <a:rPr lang="en-US" sz="4000" dirty="0">
                <a:latin typeface="Agency FB" panose="020B0503020202020204" pitchFamily="34" charset="0"/>
                <a:ea typeface="+mj-ea"/>
                <a:cs typeface="+mj-cs"/>
              </a:rPr>
              <a:t>. </a:t>
            </a:r>
            <a:r>
              <a:rPr lang="en-US" sz="4000" dirty="0">
                <a:latin typeface="Agency FB" panose="020B0503020202020204" pitchFamily="34" charset="0"/>
                <a:ea typeface="+mj-ea"/>
                <a:cs typeface="+mj-cs"/>
              </a:rPr>
              <a:t>in Applied Ecology (A.B.D), 2017-2018. </a:t>
            </a:r>
            <a:endParaRPr lang="es-PE" sz="4000" dirty="0">
              <a:latin typeface="Agency FB" panose="020B050302020202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4000" dirty="0">
                <a:latin typeface="Agency FB" panose="020B0503020202020204" pitchFamily="34" charset="0"/>
                <a:ea typeface="+mj-ea"/>
                <a:cs typeface="+mj-cs"/>
              </a:rPr>
              <a:t> </a:t>
            </a:r>
            <a:r>
              <a:rPr lang="en-US" sz="4000" dirty="0" smtClean="0">
                <a:latin typeface="Agency FB" panose="020B0503020202020204" pitchFamily="34" charset="0"/>
                <a:ea typeface="+mj-ea"/>
                <a:cs typeface="+mj-cs"/>
              </a:rPr>
              <a:t>  National </a:t>
            </a:r>
            <a:r>
              <a:rPr lang="en-US" sz="4000" dirty="0">
                <a:latin typeface="Agency FB" panose="020B0503020202020204" pitchFamily="34" charset="0"/>
                <a:ea typeface="+mj-ea"/>
                <a:cs typeface="+mj-cs"/>
              </a:rPr>
              <a:t>Agrarian University La Molina (UNALM), Graduate School</a:t>
            </a:r>
            <a:r>
              <a:rPr lang="en-US" sz="4000" dirty="0" smtClean="0">
                <a:latin typeface="Agency FB" panose="020B0503020202020204" pitchFamily="34" charset="0"/>
                <a:ea typeface="+mj-ea"/>
                <a:cs typeface="+mj-cs"/>
              </a:rPr>
              <a:t>.</a:t>
            </a:r>
          </a:p>
          <a:p>
            <a:pPr marL="0" indent="0">
              <a:buNone/>
            </a:pPr>
            <a:endParaRPr lang="es-PE" sz="4000" dirty="0">
              <a:latin typeface="Agency FB" panose="020B0503020202020204" pitchFamily="34" charset="0"/>
              <a:ea typeface="+mj-ea"/>
              <a:cs typeface="+mj-cs"/>
            </a:endParaRPr>
          </a:p>
          <a:p>
            <a:pPr lvl="0"/>
            <a:r>
              <a:rPr lang="en-US" sz="4000" dirty="0">
                <a:latin typeface="Agency FB" panose="020B0503020202020204" pitchFamily="34" charset="0"/>
                <a:ea typeface="+mj-ea"/>
                <a:cs typeface="+mj-cs"/>
              </a:rPr>
              <a:t>Diploma in Wildlife Management, 2017. </a:t>
            </a:r>
            <a:endParaRPr lang="es-PE" sz="4000" dirty="0">
              <a:latin typeface="Agency FB" panose="020B050302020202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4000" dirty="0" smtClean="0">
                <a:latin typeface="Agency FB" panose="020B0503020202020204" pitchFamily="34" charset="0"/>
                <a:ea typeface="+mj-ea"/>
                <a:cs typeface="+mj-cs"/>
              </a:rPr>
              <a:t>    OIKOS </a:t>
            </a:r>
            <a:r>
              <a:rPr lang="en-US" sz="4000" dirty="0">
                <a:latin typeface="Agency FB" panose="020B0503020202020204" pitchFamily="34" charset="0"/>
                <a:ea typeface="+mj-ea"/>
                <a:cs typeface="+mj-cs"/>
              </a:rPr>
              <a:t>/ UNMSM, Faculty of Veterinary Medicine</a:t>
            </a:r>
            <a:r>
              <a:rPr lang="en-US" sz="4000" dirty="0" smtClean="0">
                <a:latin typeface="Agency FB" panose="020B0503020202020204" pitchFamily="34" charset="0"/>
                <a:ea typeface="+mj-ea"/>
                <a:cs typeface="+mj-cs"/>
              </a:rPr>
              <a:t>.</a:t>
            </a:r>
          </a:p>
          <a:p>
            <a:pPr marL="0" indent="0">
              <a:buNone/>
            </a:pPr>
            <a:endParaRPr lang="es-PE" sz="4000" dirty="0">
              <a:latin typeface="Agency FB" panose="020B0503020202020204" pitchFamily="34" charset="0"/>
              <a:ea typeface="+mj-ea"/>
              <a:cs typeface="+mj-cs"/>
            </a:endParaRPr>
          </a:p>
          <a:p>
            <a:pPr lvl="0"/>
            <a:r>
              <a:rPr lang="es-PE" sz="4000" dirty="0">
                <a:latin typeface="Agency FB" panose="020B0503020202020204" pitchFamily="34" charset="0"/>
                <a:ea typeface="+mj-ea"/>
                <a:cs typeface="+mj-cs"/>
              </a:rPr>
              <a:t>Diploma in </a:t>
            </a:r>
            <a:r>
              <a:rPr lang="es-PE" sz="4000" dirty="0" err="1">
                <a:latin typeface="Agency FB" panose="020B0503020202020204" pitchFamily="34" charset="0"/>
                <a:ea typeface="+mj-ea"/>
                <a:cs typeface="+mj-cs"/>
              </a:rPr>
              <a:t>Biodiversity</a:t>
            </a:r>
            <a:r>
              <a:rPr lang="es-PE" sz="4000" dirty="0">
                <a:latin typeface="Agency FB" panose="020B0503020202020204" pitchFamily="34" charset="0"/>
                <a:ea typeface="+mj-ea"/>
                <a:cs typeface="+mj-cs"/>
              </a:rPr>
              <a:t> Management, 2017. </a:t>
            </a:r>
          </a:p>
          <a:p>
            <a:pPr marL="0" indent="0">
              <a:buNone/>
            </a:pPr>
            <a:r>
              <a:rPr lang="en-US" sz="4000" dirty="0" smtClean="0">
                <a:latin typeface="Agency FB" panose="020B0503020202020204" pitchFamily="34" charset="0"/>
                <a:ea typeface="+mj-ea"/>
                <a:cs typeface="+mj-cs"/>
              </a:rPr>
              <a:t>    OIKOS </a:t>
            </a:r>
            <a:r>
              <a:rPr lang="en-US" sz="4000" dirty="0">
                <a:latin typeface="Agency FB" panose="020B0503020202020204" pitchFamily="34" charset="0"/>
                <a:ea typeface="+mj-ea"/>
                <a:cs typeface="+mj-cs"/>
              </a:rPr>
              <a:t>/ UNMSM, Faculty of Veterinary Medicine</a:t>
            </a:r>
            <a:r>
              <a:rPr lang="en-US" sz="4000" dirty="0" smtClean="0">
                <a:latin typeface="Agency FB" panose="020B0503020202020204" pitchFamily="34" charset="0"/>
                <a:ea typeface="+mj-ea"/>
                <a:cs typeface="+mj-cs"/>
              </a:rPr>
              <a:t>.</a:t>
            </a:r>
          </a:p>
          <a:p>
            <a:pPr marL="0" indent="0">
              <a:buNone/>
            </a:pPr>
            <a:endParaRPr lang="es-PE" sz="4000" dirty="0">
              <a:latin typeface="Agency FB" panose="020B0503020202020204" pitchFamily="34" charset="0"/>
              <a:ea typeface="+mj-ea"/>
              <a:cs typeface="+mj-cs"/>
            </a:endParaRPr>
          </a:p>
          <a:p>
            <a:pPr lvl="0"/>
            <a:r>
              <a:rPr lang="en-US" sz="4000" dirty="0">
                <a:latin typeface="Agency FB" panose="020B0503020202020204" pitchFamily="34" charset="0"/>
                <a:ea typeface="+mj-ea"/>
                <a:cs typeface="+mj-cs"/>
              </a:rPr>
              <a:t>Bachelor of Veterinary Medicine (upper class), 2015. </a:t>
            </a:r>
            <a:endParaRPr lang="es-PE" sz="4000" dirty="0">
              <a:latin typeface="Agency FB" panose="020B050302020202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4000" dirty="0" smtClean="0">
                <a:latin typeface="Agency FB" panose="020B0503020202020204" pitchFamily="34" charset="0"/>
                <a:ea typeface="+mj-ea"/>
                <a:cs typeface="+mj-cs"/>
              </a:rPr>
              <a:t>    National </a:t>
            </a:r>
            <a:r>
              <a:rPr lang="en-US" sz="4000" dirty="0">
                <a:latin typeface="Agency FB" panose="020B0503020202020204" pitchFamily="34" charset="0"/>
                <a:ea typeface="+mj-ea"/>
                <a:cs typeface="+mj-cs"/>
              </a:rPr>
              <a:t>University of San Marcos (UNMSM), Faculty of Veterinary Medicine.</a:t>
            </a:r>
            <a:endParaRPr lang="es-PE" sz="4000" dirty="0">
              <a:latin typeface="Agency FB" panose="020B0503020202020204" pitchFamily="34" charset="0"/>
              <a:ea typeface="+mj-ea"/>
              <a:cs typeface="+mj-cs"/>
            </a:endParaRPr>
          </a:p>
          <a:p>
            <a:endParaRPr lang="it-IT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53049" t="14776" r="2142" b="16178"/>
          <a:stretch/>
        </p:blipFill>
        <p:spPr>
          <a:xfrm>
            <a:off x="8742025" y="296076"/>
            <a:ext cx="1368890" cy="141189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Resultado de imagen para una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310" y="296076"/>
            <a:ext cx="1268187" cy="144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2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479" y="3297858"/>
            <a:ext cx="5178734" cy="3154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205346" y="190749"/>
            <a:ext cx="9739746" cy="2010251"/>
          </a:xfrm>
        </p:spPr>
        <p:txBody>
          <a:bodyPr>
            <a:noAutofit/>
          </a:bodyPr>
          <a:lstStyle/>
          <a:p>
            <a:pPr algn="ctr"/>
            <a:r>
              <a:rPr lang="it-IT" sz="3600" u="sng" dirty="0">
                <a:latin typeface="Agency FB" panose="020B0503020202020204" pitchFamily="34" charset="0"/>
              </a:rPr>
              <a:t>Employment and main activities</a:t>
            </a:r>
            <a:r>
              <a:rPr lang="it-IT" sz="3200" dirty="0">
                <a:latin typeface="Agency FB" panose="020B0503020202020204" pitchFamily="34" charset="0"/>
              </a:rPr>
              <a:t/>
            </a:r>
            <a:br>
              <a:rPr lang="it-IT" sz="3200" dirty="0">
                <a:latin typeface="Agency FB" panose="020B0503020202020204" pitchFamily="34" charset="0"/>
              </a:rPr>
            </a:br>
            <a:r>
              <a:rPr lang="en-US" sz="3600" b="1" dirty="0" smtClean="0">
                <a:latin typeface="Agency FB" panose="020B0503020202020204" pitchFamily="34" charset="0"/>
              </a:rPr>
              <a:t/>
            </a:r>
            <a:br>
              <a:rPr lang="en-US" sz="3600" b="1" dirty="0" smtClean="0">
                <a:latin typeface="Agency FB" panose="020B0503020202020204" pitchFamily="34" charset="0"/>
              </a:rPr>
            </a:br>
            <a:r>
              <a:rPr lang="en-US" sz="3600" b="1" dirty="0" smtClean="0">
                <a:latin typeface="Agency FB" panose="020B0503020202020204" pitchFamily="34" charset="0"/>
              </a:rPr>
              <a:t>Academic </a:t>
            </a:r>
            <a:r>
              <a:rPr lang="en-US" sz="3600" b="1" dirty="0" smtClean="0">
                <a:latin typeface="Agency FB" panose="020B0503020202020204" pitchFamily="34" charset="0"/>
              </a:rPr>
              <a:t>coordinator</a:t>
            </a:r>
            <a:br>
              <a:rPr lang="en-US" sz="3600" b="1" dirty="0" smtClean="0">
                <a:latin typeface="Agency FB" panose="020B0503020202020204" pitchFamily="34" charset="0"/>
              </a:rPr>
            </a:br>
            <a:r>
              <a:rPr lang="en-US" sz="2800" b="1" dirty="0" smtClean="0">
                <a:latin typeface="Agency FB" panose="020B0503020202020204" pitchFamily="34" charset="0"/>
              </a:rPr>
              <a:t> </a:t>
            </a:r>
            <a:r>
              <a:rPr lang="en-US" sz="2800" dirty="0" smtClean="0">
                <a:latin typeface="Agency FB" panose="020B0503020202020204" pitchFamily="34" charset="0"/>
              </a:rPr>
              <a:t>Environmental </a:t>
            </a:r>
            <a:r>
              <a:rPr lang="en-US" sz="2800" dirty="0">
                <a:latin typeface="Agency FB" panose="020B0503020202020204" pitchFamily="34" charset="0"/>
              </a:rPr>
              <a:t>Diplomas 2019 in Wildlife Management and Biodiversity Management </a:t>
            </a:r>
            <a:endParaRPr lang="es-PE" sz="2400" dirty="0">
              <a:latin typeface="Agency FB" panose="020B0503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34" y="3014340"/>
            <a:ext cx="2237047" cy="149136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26" y="4763578"/>
            <a:ext cx="1725046" cy="1688733"/>
          </a:xfrm>
          <a:prstGeom prst="rect">
            <a:avLst/>
          </a:prstGeom>
        </p:spPr>
      </p:pic>
      <p:sp>
        <p:nvSpPr>
          <p:cNvPr id="11" name="Cerrar llave 10"/>
          <p:cNvSpPr/>
          <p:nvPr/>
        </p:nvSpPr>
        <p:spPr>
          <a:xfrm>
            <a:off x="4048164" y="3297858"/>
            <a:ext cx="429822" cy="3158836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6359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9770" y="150675"/>
            <a:ext cx="9584046" cy="212556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900" u="sng" dirty="0">
                <a:latin typeface="Agency FB" panose="020B0503020202020204" pitchFamily="34" charset="0"/>
              </a:rPr>
              <a:t>Other interests </a:t>
            </a:r>
            <a:r>
              <a:rPr lang="it-IT" sz="4900" dirty="0" smtClean="0">
                <a:latin typeface="Agency FB" panose="020B0503020202020204" pitchFamily="34" charset="0"/>
              </a:rPr>
              <a:t/>
            </a:r>
            <a:br>
              <a:rPr lang="it-IT" sz="4900" dirty="0" smtClean="0">
                <a:latin typeface="Agency FB" panose="020B0503020202020204" pitchFamily="34" charset="0"/>
              </a:rPr>
            </a:br>
            <a:r>
              <a:rPr lang="it-IT" sz="4900" dirty="0" smtClean="0">
                <a:latin typeface="Agency FB" panose="020B0503020202020204" pitchFamily="34" charset="0"/>
              </a:rPr>
              <a:t/>
            </a:r>
            <a:br>
              <a:rPr lang="it-IT" sz="4900" dirty="0" smtClean="0">
                <a:latin typeface="Agency FB" panose="020B0503020202020204" pitchFamily="34" charset="0"/>
              </a:rPr>
            </a:br>
            <a:r>
              <a:rPr lang="en-US" b="1" dirty="0" smtClean="0">
                <a:latin typeface="Agency FB" panose="020B0503020202020204" pitchFamily="34" charset="0"/>
              </a:rPr>
              <a:t>Organizer </a:t>
            </a:r>
            <a:r>
              <a:rPr lang="en-US" b="1" dirty="0" smtClean="0">
                <a:latin typeface="Agency FB" panose="020B0503020202020204" pitchFamily="34" charset="0"/>
              </a:rPr>
              <a:t>of the event</a:t>
            </a:r>
            <a:r>
              <a:rPr lang="en-US" sz="6000" b="1" dirty="0" smtClean="0">
                <a:latin typeface="Agency FB" panose="020B0503020202020204" pitchFamily="34" charset="0"/>
              </a:rPr>
              <a:t/>
            </a:r>
            <a:br>
              <a:rPr lang="en-US" sz="6000" b="1" dirty="0" smtClean="0">
                <a:latin typeface="Agency FB" panose="020B0503020202020204" pitchFamily="34" charset="0"/>
              </a:rPr>
            </a:br>
            <a:r>
              <a:rPr lang="en-US" sz="3600" dirty="0" smtClean="0">
                <a:latin typeface="Agency FB" panose="020B0503020202020204" pitchFamily="34" charset="0"/>
              </a:rPr>
              <a:t>II </a:t>
            </a:r>
            <a:r>
              <a:rPr lang="en-US" sz="3600" dirty="0">
                <a:latin typeface="Agency FB" panose="020B0503020202020204" pitchFamily="34" charset="0"/>
              </a:rPr>
              <a:t>Carnival for the Mountains</a:t>
            </a:r>
            <a:endParaRPr lang="es-PE" sz="4000" dirty="0">
              <a:latin typeface="Agency FB" panose="020B0503020202020204" pitchFamily="34" charset="0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823289" y="3374406"/>
            <a:ext cx="4779817" cy="30735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>
                <a:latin typeface="Agency FB" panose="020B0503020202020204" pitchFamily="34" charset="0"/>
                <a:ea typeface="+mj-ea"/>
                <a:cs typeface="+mj-cs"/>
              </a:rPr>
              <a:t>High-end cinema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>
                <a:latin typeface="Agency FB" panose="020B0503020202020204" pitchFamily="34" charset="0"/>
                <a:ea typeface="+mj-ea"/>
                <a:cs typeface="+mj-cs"/>
              </a:rPr>
              <a:t>Photographic exhibition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>
                <a:latin typeface="Agency FB" panose="020B0503020202020204" pitchFamily="34" charset="0"/>
                <a:ea typeface="+mj-ea"/>
                <a:cs typeface="+mj-cs"/>
              </a:rPr>
              <a:t>Children's area - workshops and games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>
                <a:latin typeface="Agency FB" panose="020B0503020202020204" pitchFamily="34" charset="0"/>
                <a:ea typeface="+mj-ea"/>
                <a:cs typeface="+mj-cs"/>
              </a:rPr>
              <a:t>Dialogues and talks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dirty="0">
                <a:latin typeface="Agency FB" panose="020B0503020202020204" pitchFamily="34" charset="0"/>
                <a:ea typeface="+mj-ea"/>
                <a:cs typeface="+mj-cs"/>
              </a:rPr>
              <a:t>Music, a</a:t>
            </a:r>
            <a:r>
              <a:rPr lang="en-US" sz="3000" dirty="0" smtClean="0">
                <a:latin typeface="Agency FB" panose="020B0503020202020204" pitchFamily="34" charset="0"/>
                <a:ea typeface="+mj-ea"/>
                <a:cs typeface="+mj-cs"/>
              </a:rPr>
              <a:t>dventure </a:t>
            </a:r>
            <a:r>
              <a:rPr lang="en-US" sz="3000" dirty="0">
                <a:latin typeface="Agency FB" panose="020B0503020202020204" pitchFamily="34" charset="0"/>
                <a:ea typeface="+mj-ea"/>
                <a:cs typeface="+mj-cs"/>
              </a:rPr>
              <a:t>sports</a:t>
            </a:r>
            <a:endParaRPr lang="es-PE" sz="3000" dirty="0">
              <a:latin typeface="Agency FB" panose="020B050302020202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1" t="26061"/>
          <a:stretch/>
        </p:blipFill>
        <p:spPr>
          <a:xfrm>
            <a:off x="5880365" y="4911179"/>
            <a:ext cx="1712094" cy="17707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5455" r="65676" b="61212"/>
          <a:stretch/>
        </p:blipFill>
        <p:spPr>
          <a:xfrm>
            <a:off x="257584" y="241161"/>
            <a:ext cx="2129358" cy="20350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3719" r="6408" b="5420"/>
          <a:stretch/>
        </p:blipFill>
        <p:spPr>
          <a:xfrm>
            <a:off x="8664261" y="4875248"/>
            <a:ext cx="1843316" cy="18067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025" y="2837228"/>
            <a:ext cx="1835104" cy="18292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203" y="2837228"/>
            <a:ext cx="1808117" cy="186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6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peru band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61"/>
            <a:ext cx="12133038" cy="6622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80" y="54908"/>
            <a:ext cx="10659677" cy="674716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32728" t="24230" r="19546" b="11901"/>
          <a:stretch/>
        </p:blipFill>
        <p:spPr>
          <a:xfrm>
            <a:off x="345665" y="122261"/>
            <a:ext cx="8721910" cy="65622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l="32500" t="23826" r="19318" b="12305"/>
          <a:stretch/>
        </p:blipFill>
        <p:spPr>
          <a:xfrm>
            <a:off x="3184731" y="142253"/>
            <a:ext cx="8897490" cy="663114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/>
          <a:srcRect l="32500" t="24028" r="19318" b="12102"/>
          <a:stretch/>
        </p:blipFill>
        <p:spPr>
          <a:xfrm>
            <a:off x="1380836" y="54908"/>
            <a:ext cx="9067143" cy="675758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206" y="83372"/>
            <a:ext cx="11576112" cy="663997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072" y="47910"/>
            <a:ext cx="10128996" cy="6747036"/>
          </a:xfrm>
          <a:prstGeom prst="rect">
            <a:avLst/>
          </a:prstGeom>
        </p:spPr>
      </p:pic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7" y="108639"/>
            <a:ext cx="11805502" cy="66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55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3684" y="284009"/>
            <a:ext cx="9281048" cy="1515441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gency FB" panose="020B0503020202020204" pitchFamily="34" charset="0"/>
              </a:rPr>
              <a:t>Research assistant </a:t>
            </a:r>
            <a:r>
              <a:rPr lang="en-US" b="1" dirty="0" smtClean="0">
                <a:latin typeface="Agency FB" panose="020B0503020202020204" pitchFamily="34" charset="0"/>
              </a:rPr>
              <a:t>of Project</a:t>
            </a:r>
            <a:r>
              <a:rPr lang="en-US" sz="3600" b="1" dirty="0" smtClean="0">
                <a:latin typeface="Agency FB" panose="020B0503020202020204" pitchFamily="34" charset="0"/>
              </a:rPr>
              <a:t/>
            </a:r>
            <a:br>
              <a:rPr lang="en-US" sz="3600" b="1" dirty="0" smtClean="0">
                <a:latin typeface="Agency FB" panose="020B0503020202020204" pitchFamily="34" charset="0"/>
              </a:rPr>
            </a:br>
            <a:r>
              <a:rPr lang="en-US" sz="3600" b="1" dirty="0" smtClean="0">
                <a:latin typeface="Agency FB" panose="020B0503020202020204" pitchFamily="34" charset="0"/>
              </a:rPr>
              <a:t> </a:t>
            </a:r>
            <a:r>
              <a:rPr lang="en-US" sz="2800" dirty="0">
                <a:latin typeface="Agency FB" panose="020B0503020202020204" pitchFamily="34" charset="0"/>
              </a:rPr>
              <a:t>"Genetic Variability and Spatial Ecology of Guanaco (</a:t>
            </a:r>
            <a:r>
              <a:rPr lang="en-US" sz="2800" i="1" dirty="0">
                <a:latin typeface="Agency FB" panose="020B0503020202020204" pitchFamily="34" charset="0"/>
              </a:rPr>
              <a:t>Lama </a:t>
            </a:r>
            <a:r>
              <a:rPr lang="en-US" sz="2800" i="1" dirty="0" err="1">
                <a:latin typeface="Agency FB" panose="020B0503020202020204" pitchFamily="34" charset="0"/>
              </a:rPr>
              <a:t>guanicoe</a:t>
            </a:r>
            <a:r>
              <a:rPr lang="en-US" sz="2800" i="1" dirty="0">
                <a:latin typeface="Agency FB" panose="020B0503020202020204" pitchFamily="34" charset="0"/>
              </a:rPr>
              <a:t> </a:t>
            </a:r>
            <a:r>
              <a:rPr lang="en-US" sz="2800" i="1" dirty="0" err="1">
                <a:latin typeface="Agency FB" panose="020B0503020202020204" pitchFamily="34" charset="0"/>
              </a:rPr>
              <a:t>cacsilensis</a:t>
            </a:r>
            <a:r>
              <a:rPr lang="en-US" sz="2800" dirty="0">
                <a:latin typeface="Agency FB" panose="020B0503020202020204" pitchFamily="34" charset="0"/>
              </a:rPr>
              <a:t>) in Peru" </a:t>
            </a:r>
            <a:endParaRPr lang="es-PE" sz="2800" dirty="0">
              <a:latin typeface="Agency FB" panose="020B05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 r="30598" b="12930"/>
          <a:stretch/>
        </p:blipFill>
        <p:spPr>
          <a:xfrm>
            <a:off x="1119907" y="4063557"/>
            <a:ext cx="3384598" cy="2579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2" descr="Descripción: conopa logo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7" y="2022764"/>
            <a:ext cx="1259116" cy="138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4">
            <a:extLst>
              <a:ext uri="{FF2B5EF4-FFF2-40B4-BE49-F238E27FC236}">
                <a16:creationId xmlns:a16="http://schemas.microsoft.com/office/drawing/2014/main" xmlns="" id="{D46CE293-C9E2-4789-AA3B-B605F00E4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24487" r="9727" b="16513"/>
          <a:stretch>
            <a:fillRect/>
          </a:stretch>
        </p:blipFill>
        <p:spPr bwMode="auto">
          <a:xfrm>
            <a:off x="3415505" y="2322001"/>
            <a:ext cx="3996677" cy="9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5">
            <a:extLst>
              <a:ext uri="{FF2B5EF4-FFF2-40B4-BE49-F238E27FC236}">
                <a16:creationId xmlns:a16="http://schemas.microsoft.com/office/drawing/2014/main" xmlns="" id="{717E6F4F-09FE-4080-8423-762BC96E3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1" t="25301" r="25121" b="18291"/>
          <a:stretch>
            <a:fillRect/>
          </a:stretch>
        </p:blipFill>
        <p:spPr bwMode="auto">
          <a:xfrm>
            <a:off x="8430004" y="2322000"/>
            <a:ext cx="3400054" cy="108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0" t="14788" r="6329" b="12633"/>
          <a:stretch/>
        </p:blipFill>
        <p:spPr>
          <a:xfrm>
            <a:off x="7150280" y="3930768"/>
            <a:ext cx="2298520" cy="2870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errar llave 9"/>
          <p:cNvSpPr/>
          <p:nvPr/>
        </p:nvSpPr>
        <p:spPr>
          <a:xfrm rot="5400000">
            <a:off x="5512953" y="305978"/>
            <a:ext cx="354611" cy="662247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Flecha derecha 10"/>
          <p:cNvSpPr/>
          <p:nvPr/>
        </p:nvSpPr>
        <p:spPr>
          <a:xfrm>
            <a:off x="5370577" y="5027287"/>
            <a:ext cx="913631" cy="40769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8444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78183" y="290065"/>
            <a:ext cx="9892145" cy="117161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Agency FB" panose="020B0503020202020204" pitchFamily="34" charset="0"/>
              </a:rPr>
              <a:t>Technical specialist </a:t>
            </a:r>
            <a:r>
              <a:rPr lang="en-US" b="1" dirty="0" smtClean="0">
                <a:latin typeface="Agency FB" panose="020B0503020202020204" pitchFamily="34" charset="0"/>
              </a:rPr>
              <a:t>of Project </a:t>
            </a:r>
            <a:r>
              <a:rPr lang="en-US" sz="4000" b="1" dirty="0" smtClean="0">
                <a:latin typeface="Agency FB" panose="020B0503020202020204" pitchFamily="34" charset="0"/>
              </a:rPr>
              <a:t/>
            </a:r>
            <a:br>
              <a:rPr lang="en-US" sz="4000" b="1" dirty="0" smtClean="0">
                <a:latin typeface="Agency FB" panose="020B0503020202020204" pitchFamily="34" charset="0"/>
              </a:rPr>
            </a:br>
            <a:r>
              <a:rPr lang="en-US" sz="2800" dirty="0" smtClean="0">
                <a:latin typeface="Agency FB" panose="020B0503020202020204" pitchFamily="34" charset="0"/>
              </a:rPr>
              <a:t>Ecosystem-based </a:t>
            </a:r>
            <a:r>
              <a:rPr lang="en-US" sz="2800" dirty="0">
                <a:latin typeface="Agency FB" panose="020B0503020202020204" pitchFamily="34" charset="0"/>
              </a:rPr>
              <a:t>Adaptation and Financing for Alpacas Herders and Vicuña (</a:t>
            </a:r>
            <a:r>
              <a:rPr lang="en-US" sz="2800" dirty="0" err="1">
                <a:latin typeface="Agency FB" panose="020B0503020202020204" pitchFamily="34" charset="0"/>
              </a:rPr>
              <a:t>AbE</a:t>
            </a:r>
            <a:r>
              <a:rPr lang="en-US" sz="2800" dirty="0">
                <a:latin typeface="Agency FB" panose="020B0503020202020204" pitchFamily="34" charset="0"/>
              </a:rPr>
              <a:t>-FAV) </a:t>
            </a:r>
            <a:endParaRPr lang="es-PE" sz="2800" dirty="0">
              <a:latin typeface="Agency FB" panose="020B0503020202020204" pitchFamily="34" charset="0"/>
            </a:endParaRPr>
          </a:p>
        </p:txBody>
      </p:sp>
      <p:pic>
        <p:nvPicPr>
          <p:cNvPr id="2050" name="Picture 2" descr="Resultado de imagen para vicuÃ±a pe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25" y="2188720"/>
            <a:ext cx="2458184" cy="1731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chaccu de vicuÃ±as pe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589" y="2939694"/>
            <a:ext cx="3657038" cy="2487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n para produccion de alpacas en el per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08" y="4881307"/>
            <a:ext cx="2838189" cy="16147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372" y="2421241"/>
            <a:ext cx="1290731" cy="129073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7" b="18987"/>
          <a:stretch/>
        </p:blipFill>
        <p:spPr>
          <a:xfrm>
            <a:off x="1217622" y="4183522"/>
            <a:ext cx="2130226" cy="860697"/>
          </a:xfrm>
          <a:prstGeom prst="rect">
            <a:avLst/>
          </a:prstGeom>
        </p:spPr>
      </p:pic>
      <p:pic>
        <p:nvPicPr>
          <p:cNvPr id="2062" name="Picture 14" descr="Resultado de imagen para coopecan per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7" b="21939"/>
          <a:stretch/>
        </p:blipFill>
        <p:spPr bwMode="auto">
          <a:xfrm>
            <a:off x="1165511" y="5309142"/>
            <a:ext cx="2185704" cy="118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errar llave 13"/>
          <p:cNvSpPr/>
          <p:nvPr/>
        </p:nvSpPr>
        <p:spPr>
          <a:xfrm>
            <a:off x="3613114" y="2326189"/>
            <a:ext cx="690255" cy="415072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0" name="Marcador de contenido 2"/>
          <p:cNvSpPr>
            <a:spLocks noGrp="1"/>
          </p:cNvSpPr>
          <p:nvPr>
            <p:ph idx="1"/>
          </p:nvPr>
        </p:nvSpPr>
        <p:spPr>
          <a:xfrm>
            <a:off x="9763286" y="6131099"/>
            <a:ext cx="2207042" cy="554182"/>
          </a:xfrm>
        </p:spPr>
        <p:txBody>
          <a:bodyPr/>
          <a:lstStyle/>
          <a:p>
            <a:pPr marL="0" indent="0">
              <a:buNone/>
            </a:pPr>
            <a:r>
              <a:rPr lang="es-PE" dirty="0" smtClean="0"/>
              <a:t>…In </a:t>
            </a:r>
            <a:r>
              <a:rPr lang="es-PE" dirty="0" err="1" smtClean="0"/>
              <a:t>progress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5719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814</TotalTime>
  <Words>141</Words>
  <Application>Microsoft Office PowerPoint</Application>
  <PresentationFormat>Panorámica</PresentationFormat>
  <Paragraphs>38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Agency FB</vt:lpstr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Employment and main activities  Academic coordinator  Environmental Diplomas 2019 in Wildlife Management and Biodiversity Management </vt:lpstr>
      <vt:lpstr>Other interests   Organizer of the event II Carnival for the Mountains</vt:lpstr>
      <vt:lpstr>Presentación de PowerPoint</vt:lpstr>
      <vt:lpstr>Research assistant of Project  "Genetic Variability and Spatial Ecology of Guanaco (Lama guanicoe cacsilensis) in Peru" </vt:lpstr>
      <vt:lpstr>Technical specialist of Project  Ecosystem-based Adaptation and Financing for Alpacas Herders and Vicuña (AbE-FAV) 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Yumi -</dc:creator>
  <cp:lastModifiedBy>Yumi -</cp:lastModifiedBy>
  <cp:revision>53</cp:revision>
  <dcterms:created xsi:type="dcterms:W3CDTF">2019-04-08T16:23:57Z</dcterms:created>
  <dcterms:modified xsi:type="dcterms:W3CDTF">2019-06-21T05:13:05Z</dcterms:modified>
</cp:coreProperties>
</file>