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99.xml" ContentType="application/vnd.openxmlformats-officedocument.presentationml.slideLayout+xml"/>
  <Override PartName="/ppt/slideMasters/slideMaster5.xml" ContentType="application/vnd.openxmlformats-officedocument.presentationml.slideMaster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7.xml" ContentType="application/vnd.openxmlformats-officedocument.theme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0" r:id="rId1"/>
    <p:sldMasterId id="2147483720" r:id="rId2"/>
    <p:sldMasterId id="2147483738" r:id="rId3"/>
    <p:sldMasterId id="2147483750" r:id="rId4"/>
    <p:sldMasterId id="2147483765" r:id="rId5"/>
    <p:sldMasterId id="2147483792" r:id="rId6"/>
    <p:sldMasterId id="2147483857" r:id="rId7"/>
    <p:sldMasterId id="2147483877" r:id="rId8"/>
    <p:sldMasterId id="2147483938" r:id="rId9"/>
  </p:sldMasterIdLst>
  <p:notesMasterIdLst>
    <p:notesMasterId r:id="rId39"/>
  </p:notesMasterIdLst>
  <p:handoutMasterIdLst>
    <p:handoutMasterId r:id="rId40"/>
  </p:handoutMasterIdLst>
  <p:sldIdLst>
    <p:sldId id="1010" r:id="rId10"/>
    <p:sldId id="1001" r:id="rId11"/>
    <p:sldId id="1013" r:id="rId12"/>
    <p:sldId id="1035" r:id="rId13"/>
    <p:sldId id="1014" r:id="rId14"/>
    <p:sldId id="1027" r:id="rId15"/>
    <p:sldId id="1032" r:id="rId16"/>
    <p:sldId id="1036" r:id="rId17"/>
    <p:sldId id="1041" r:id="rId18"/>
    <p:sldId id="1040" r:id="rId19"/>
    <p:sldId id="1037" r:id="rId20"/>
    <p:sldId id="1039" r:id="rId21"/>
    <p:sldId id="1042" r:id="rId22"/>
    <p:sldId id="1048" r:id="rId23"/>
    <p:sldId id="1052" r:id="rId24"/>
    <p:sldId id="1053" r:id="rId25"/>
    <p:sldId id="1054" r:id="rId26"/>
    <p:sldId id="1055" r:id="rId27"/>
    <p:sldId id="1018" r:id="rId28"/>
    <p:sldId id="1025" r:id="rId29"/>
    <p:sldId id="1049" r:id="rId30"/>
    <p:sldId id="1051" r:id="rId31"/>
    <p:sldId id="1019" r:id="rId32"/>
    <p:sldId id="1058" r:id="rId33"/>
    <p:sldId id="1057" r:id="rId34"/>
    <p:sldId id="1056" r:id="rId35"/>
    <p:sldId id="1059" r:id="rId36"/>
    <p:sldId id="1062" r:id="rId37"/>
    <p:sldId id="1033" r:id="rId38"/>
  </p:sldIdLst>
  <p:sldSz cx="9144000" cy="6858000" type="screen4x3"/>
  <p:notesSz cx="6794500" cy="9931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4D4F53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4D4F53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4D4F53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4D4F53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4D4F53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kern="1200">
        <a:solidFill>
          <a:srgbClr val="4D4F53"/>
        </a:solidFill>
        <a:latin typeface="Arial" pitchFamily="34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kern="1200">
        <a:solidFill>
          <a:srgbClr val="4D4F53"/>
        </a:solidFill>
        <a:latin typeface="Arial" pitchFamily="34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kern="1200">
        <a:solidFill>
          <a:srgbClr val="4D4F53"/>
        </a:solidFill>
        <a:latin typeface="Arial" pitchFamily="34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kern="1200">
        <a:solidFill>
          <a:srgbClr val="4D4F53"/>
        </a:solidFill>
        <a:latin typeface="Arial" pitchFamily="34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03">
          <p15:clr>
            <a:srgbClr val="A4A3A4"/>
          </p15:clr>
        </p15:guide>
        <p15:guide id="2" orient="horz" pos="609">
          <p15:clr>
            <a:srgbClr val="A4A3A4"/>
          </p15:clr>
        </p15:guide>
        <p15:guide id="3" pos="291">
          <p15:clr>
            <a:srgbClr val="A4A3A4"/>
          </p15:clr>
        </p15:guide>
        <p15:guide id="4" pos="2878">
          <p15:clr>
            <a:srgbClr val="A4A3A4"/>
          </p15:clr>
        </p15:guide>
        <p15:guide id="5" pos="5491">
          <p15:clr>
            <a:srgbClr val="A4A3A4"/>
          </p15:clr>
        </p15:guide>
        <p15:guide id="6" pos="2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lebel" initials="c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4D4F53"/>
    <a:srgbClr val="166691"/>
    <a:srgbClr val="8BD5EA"/>
    <a:srgbClr val="2EAAC4"/>
    <a:srgbClr val="CFD1D0"/>
    <a:srgbClr val="6FB7CE"/>
    <a:srgbClr val="007AC9"/>
    <a:srgbClr val="A92121"/>
    <a:srgbClr val="4D4E53"/>
    <a:srgbClr val="0072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9405" autoAdjust="0"/>
  </p:normalViewPr>
  <p:slideViewPr>
    <p:cSldViewPr snapToGrid="0" snapToObjects="1" showGuides="1">
      <p:cViewPr varScale="1">
        <p:scale>
          <a:sx n="85" d="100"/>
          <a:sy n="85" d="100"/>
        </p:scale>
        <p:origin x="-696" y="-90"/>
      </p:cViewPr>
      <p:guideLst>
        <p:guide orient="horz" pos="2303"/>
        <p:guide orient="horz" pos="609"/>
        <p:guide pos="291"/>
        <p:guide pos="2878"/>
        <p:guide pos="5491"/>
        <p:guide pos="22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 showGuides="1">
      <p:cViewPr>
        <p:scale>
          <a:sx n="100" d="100"/>
          <a:sy n="100" d="100"/>
        </p:scale>
        <p:origin x="-739" y="1901"/>
      </p:cViewPr>
      <p:guideLst>
        <p:guide orient="horz" pos="3129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8"/>
  <c:chart>
    <c:plotArea>
      <c:layout>
        <c:manualLayout>
          <c:layoutTarget val="inner"/>
          <c:xMode val="edge"/>
          <c:yMode val="edge"/>
          <c:x val="1.6535742844460303E-2"/>
          <c:y val="4.0625000000000001E-2"/>
          <c:w val="0.67892987658086723"/>
          <c:h val="0.84187500000000015"/>
        </c:manualLayout>
      </c:layout>
      <c:lineChart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Human well-being</c:v>
                </c:pt>
              </c:strCache>
            </c:strRef>
          </c:tx>
          <c:spPr>
            <a:ln>
              <a:solidFill>
                <a:srgbClr val="DEC721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2.5</c:v>
                </c:pt>
                <c:pt idx="3">
                  <c:v>5.5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Economic activity (GDP)</c:v>
                </c:pt>
              </c:strCache>
            </c:strRef>
          </c:tx>
          <c:spPr>
            <a:ln>
              <a:solidFill>
                <a:srgbClr val="FF6600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0.8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smooth val="1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Environmental Impact</c:v>
                </c:pt>
              </c:strCache>
            </c:strRef>
          </c:tx>
          <c:spPr>
            <a:ln>
              <a:solidFill>
                <a:srgbClr val="0E743C"/>
              </a:solidFill>
            </a:ln>
          </c:spPr>
          <c:marker>
            <c:symbol val="none"/>
          </c:marker>
          <c:cat>
            <c:numRef>
              <c:f>Sheet1!$A$2:$A$5</c:f>
              <c:numCache>
                <c:formatCode>General</c:formatCode>
                <c:ptCount val="4"/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-0.2</c:v>
                </c:pt>
                <c:pt idx="2">
                  <c:v>-0.5</c:v>
                </c:pt>
                <c:pt idx="3">
                  <c:v>-0.8</c:v>
                </c:pt>
              </c:numCache>
            </c:numRef>
          </c:val>
          <c:smooth val="1"/>
        </c:ser>
        <c:dLbls/>
        <c:marker val="1"/>
        <c:axId val="98788096"/>
        <c:axId val="98790016"/>
      </c:lineChart>
      <c:catAx>
        <c:axId val="987880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Time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32170592078246546"/>
              <c:y val="0.80125000000000002"/>
            </c:manualLayout>
          </c:layout>
        </c:title>
        <c:numFmt formatCode="General" sourceLinked="1"/>
        <c:majorTickMark val="none"/>
        <c:tickLblPos val="nextTo"/>
        <c:crossAx val="98790016"/>
        <c:crosses val="autoZero"/>
        <c:auto val="1"/>
        <c:lblAlgn val="ctr"/>
        <c:lblOffset val="100"/>
      </c:catAx>
      <c:valAx>
        <c:axId val="98790016"/>
        <c:scaling>
          <c:orientation val="minMax"/>
        </c:scaling>
        <c:axPos val="l"/>
        <c:numFmt formatCode="General" sourceLinked="1"/>
        <c:majorTickMark val="none"/>
        <c:tickLblPos val="none"/>
        <c:crossAx val="987880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0.62282</cdr:x>
      <cdr:y>0.04659</cdr:y>
    </cdr:from>
    <cdr:to>
      <cdr:x>0.78148</cdr:x>
      <cdr:y>0.13518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191025" y="189336"/>
          <a:ext cx="1577124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Human well-being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0.63965</cdr:x>
      <cdr:y>0.16362</cdr:y>
    </cdr:from>
    <cdr:to>
      <cdr:x>0.79832</cdr:x>
      <cdr:y>0.25222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358279" y="664932"/>
          <a:ext cx="1577223" cy="3600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Economic activity (GDP)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0.61012</cdr:x>
      <cdr:y>0.6969</cdr:y>
    </cdr:from>
    <cdr:to>
      <cdr:x>0.76878</cdr:x>
      <cdr:y>0.78549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6064728" y="2832192"/>
          <a:ext cx="1577124" cy="3600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dirty="0" smtClean="0"/>
            <a:t>Environmental impact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0.74955</cdr:x>
      <cdr:y>0.4054</cdr:y>
    </cdr:from>
    <cdr:to>
      <cdr:x>0.89332</cdr:x>
      <cdr:y>0.5946</cdr:y>
    </cdr:to>
    <cdr:sp macro="" textlink="">
      <cdr:nvSpPr>
        <cdr:cNvPr id="5" name="Rectangular Callout 4"/>
        <cdr:cNvSpPr/>
      </cdr:nvSpPr>
      <cdr:spPr>
        <a:xfrm xmlns:a="http://schemas.openxmlformats.org/drawingml/2006/main" rot="5400000">
          <a:off x="7780845" y="1317405"/>
          <a:ext cx="768900" cy="1429191"/>
        </a:xfrm>
        <a:prstGeom xmlns:a="http://schemas.openxmlformats.org/drawingml/2006/main" prst="wedgeRectCallout">
          <a:avLst>
            <a:gd name="adj1" fmla="val -10755"/>
            <a:gd name="adj2" fmla="val 144114"/>
          </a:avLst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vert270"/>
        <a:lstStyle xmlns:a="http://schemas.openxmlformats.org/drawingml/2006/main"/>
        <a:p xmlns:a="http://schemas.openxmlformats.org/drawingml/2006/main">
          <a:r>
            <a:rPr lang="en-US" sz="1800" dirty="0" smtClean="0"/>
            <a:t>Impact decoupling</a:t>
          </a:r>
          <a:endParaRPr lang="en-US" sz="1800" dirty="0"/>
        </a:p>
      </cdr:txBody>
    </cdr:sp>
  </cdr:relSizeAnchor>
  <cdr:relSizeAnchor xmlns:cdr="http://schemas.openxmlformats.org/drawingml/2006/chartDrawing">
    <cdr:from>
      <cdr:x>0.60535</cdr:x>
      <cdr:y>0.28738</cdr:y>
    </cdr:from>
    <cdr:to>
      <cdr:x>0.60535</cdr:x>
      <cdr:y>0.71262</cdr:y>
    </cdr:to>
    <cdr:cxnSp macro="">
      <cdr:nvCxnSpPr>
        <cdr:cNvPr id="7" name="Straight Arrow Connector 6"/>
        <cdr:cNvCxnSpPr/>
      </cdr:nvCxnSpPr>
      <cdr:spPr>
        <a:xfrm xmlns:a="http://schemas.openxmlformats.org/drawingml/2006/main">
          <a:off x="6017308" y="1167904"/>
          <a:ext cx="0" cy="1728192"/>
        </a:xfrm>
        <a:prstGeom xmlns:a="http://schemas.openxmlformats.org/drawingml/2006/main" prst="straightConnector1">
          <a:avLst/>
        </a:prstGeom>
        <a:ln xmlns:a="http://schemas.openxmlformats.org/drawingml/2006/main">
          <a:headEnd type="arrow"/>
          <a:tailEnd type="arrow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99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4" rIns="91332" bIns="45664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064" y="1"/>
            <a:ext cx="2944899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4" rIns="91332" bIns="45664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83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796"/>
            <a:ext cx="2944899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4" rIns="91332" bIns="45664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283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064" y="9432796"/>
            <a:ext cx="2944899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32" tIns="45664" rIns="91332" bIns="45664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fld id="{011B508B-E635-4CB1-8BA4-B58DFDF661F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23487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4899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5" rIns="93067" bIns="46535" numCol="1" anchor="t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03" y="1"/>
            <a:ext cx="2944899" cy="496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5" rIns="93067" bIns="46535" numCol="1" anchor="t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241" y="4718094"/>
            <a:ext cx="4982018" cy="446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5" rIns="93067" bIns="465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0"/>
            <a:r>
              <a:rPr lang="en-US" noProof="0" smtClean="0"/>
              <a:t>Second level</a:t>
            </a:r>
          </a:p>
          <a:p>
            <a:pPr lvl="0"/>
            <a:r>
              <a:rPr lang="en-US" noProof="0" smtClean="0"/>
              <a:t>Third level</a:t>
            </a:r>
          </a:p>
          <a:p>
            <a:pPr lvl="0"/>
            <a:r>
              <a:rPr lang="en-US" noProof="0" smtClean="0"/>
              <a:t>Fourth level</a:t>
            </a:r>
          </a:p>
          <a:p>
            <a:pPr lvl="0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492"/>
            <a:ext cx="2944899" cy="4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5" rIns="93067" bIns="46535" numCol="1" anchor="b" anchorCtr="0" compatLnSpc="1">
            <a:prstTxWarp prst="textNoShape">
              <a:avLst/>
            </a:prstTxWarp>
          </a:bodyPr>
          <a:lstStyle>
            <a:lvl1pPr defTabSz="931863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03" y="9434492"/>
            <a:ext cx="2944899" cy="496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067" tIns="46535" rIns="93067" bIns="46535" numCol="1" anchor="b" anchorCtr="0" compatLnSpc="1">
            <a:prstTxWarp prst="textNoShape">
              <a:avLst/>
            </a:prstTxWarp>
          </a:bodyPr>
          <a:lstStyle>
            <a:lvl1pPr algn="r" defTabSz="931863" eaLnBrk="0" hangingPunct="0">
              <a:defRPr sz="1200">
                <a:solidFill>
                  <a:schemeClr val="tx1"/>
                </a:solidFill>
                <a:latin typeface="Times" pitchFamily="18" charset="0"/>
                <a:ea typeface="ＭＳ Ｐゴシック" pitchFamily="34" charset="-128"/>
              </a:defRPr>
            </a:lvl1pPr>
          </a:lstStyle>
          <a:p>
            <a:fld id="{0F1F5406-4EB7-441B-9B81-43EBAC6EBF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32886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" charset="0"/>
        <a:ea typeface="+mn-ea"/>
        <a:cs typeface="+mn-cs"/>
      </a:defRPr>
    </a:lvl1pPr>
    <a:lvl2pPr marL="742950" indent="-28575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" charset="0"/>
        <a:ea typeface="+mn-ea"/>
        <a:cs typeface="+mn-cs"/>
      </a:defRPr>
    </a:lvl2pPr>
    <a:lvl3pPr marL="1143000" indent="-2286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" charset="0"/>
        <a:ea typeface="+mn-ea"/>
        <a:cs typeface="+mn-cs"/>
      </a:defRPr>
    </a:lvl3pPr>
    <a:lvl4pPr marL="1600200" indent="-2286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" charset="0"/>
        <a:ea typeface="+mn-ea"/>
        <a:cs typeface="+mn-cs"/>
      </a:defRPr>
    </a:lvl4pPr>
    <a:lvl5pPr marL="2057400" indent="-228600" algn="l" rtl="0" eaLnBrk="0" fontAlgn="base" hangingPunct="0">
      <a:lnSpc>
        <a:spcPct val="90000"/>
      </a:lnSpc>
      <a:spcBef>
        <a:spcPct val="30000"/>
      </a:spcBef>
      <a:spcAft>
        <a:spcPct val="0"/>
      </a:spcAft>
      <a:defRPr sz="1200" kern="1200">
        <a:solidFill>
          <a:srgbClr val="4157AD"/>
        </a:solidFill>
        <a:latin typeface="GE Inspira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5892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348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30031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0482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684483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7446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1B23-3A9C-4830-B9CD-DAE8947A61C0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18433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293843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1B23-3A9C-4830-B9CD-DAE8947A61C0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451700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401B23-3A9C-4830-B9CD-DAE8947A61C0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1819010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9797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rgbClr val="4157AD"/>
              </a:solidFill>
              <a:effectLst/>
              <a:latin typeface="GE Inspira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9871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99333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61837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966926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65930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104263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4663536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2016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 smtClean="0">
              <a:solidFill>
                <a:srgbClr val="4157AD"/>
              </a:solidFill>
              <a:effectLst/>
              <a:latin typeface="GE Inspira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3401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37233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rgbClr val="4157AD"/>
              </a:solidFill>
              <a:effectLst/>
              <a:latin typeface="GE Inspira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5322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29468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9755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93032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0239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9012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52020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1F5406-4EB7-441B-9B81-43EBAC6EBF5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1866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2963863"/>
            <a:ext cx="7772400" cy="1471612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998913"/>
            <a:ext cx="6402388" cy="1751012"/>
          </a:xfrm>
        </p:spPr>
        <p:txBody>
          <a:bodyPr/>
          <a:lstStyle>
            <a:lvl1pPr marL="0" indent="0">
              <a:buFont typeface="Wingdings 3" pitchFamily="18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DB77E-1446-4DFA-9679-50BA61C52E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738835"/>
            <a:ext cx="8534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3375" y="236541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D03E-CFC9-462E-B56A-8D175AE23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9468420"/>
      </p:ext>
    </p:extLst>
  </p:cSld>
  <p:clrMapOvr>
    <a:masterClrMapping/>
  </p:clrMapOvr>
  <p:transition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00800" y="0"/>
            <a:ext cx="2743200" cy="381000"/>
          </a:xfrm>
        </p:spPr>
        <p:txBody>
          <a:bodyPr/>
          <a:lstStyle>
            <a:lvl1pPr algn="ctr"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FB6A43D-76B3-4D34-B096-FD444EEAC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9139266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1"/>
          </p:nvPr>
        </p:nvSpPr>
        <p:spPr>
          <a:xfrm>
            <a:off x="322557" y="1027114"/>
            <a:ext cx="7969188" cy="344486"/>
          </a:xfrm>
        </p:spPr>
        <p:txBody>
          <a:bodyPr/>
          <a:lstStyle>
            <a:lvl1pPr marL="0" marR="0" indent="0" algn="l" defTabSz="1023938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BDC6A-0748-4A33-876B-F5B53A75A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25439891"/>
      </p:ext>
    </p:extLst>
  </p:cSld>
  <p:clrMapOvr>
    <a:masterClrMapping/>
  </p:clrMapOvr>
  <p:transition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1"/>
          </p:nvPr>
        </p:nvSpPr>
        <p:spPr>
          <a:xfrm>
            <a:off x="322557" y="1027114"/>
            <a:ext cx="7969188" cy="344486"/>
          </a:xfrm>
        </p:spPr>
        <p:txBody>
          <a:bodyPr/>
          <a:lstStyle>
            <a:lvl1pPr marL="0" marR="0" indent="0" algn="l" defTabSz="1023938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F665-8EB3-49B5-8E25-58E25F3F0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491008"/>
      </p:ext>
    </p:extLst>
  </p:cSld>
  <p:clrMapOvr>
    <a:masterClrMapping/>
  </p:clrMapOvr>
  <p:transition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304800" y="1055688"/>
            <a:ext cx="8562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738835"/>
            <a:ext cx="8534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3375" y="236538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3154-78B5-4187-ADF4-75936DA24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14790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2963863"/>
            <a:ext cx="7772400" cy="1471612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998913"/>
            <a:ext cx="6402388" cy="1751012"/>
          </a:xfrm>
        </p:spPr>
        <p:txBody>
          <a:bodyPr/>
          <a:lstStyle>
            <a:lvl1pPr marL="0" indent="0">
              <a:buFont typeface="Wingdings 3" pitchFamily="18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7"/>
          <p:cNvSpPr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13" tIns="51206" rIns="102413" bIns="51206" anchor="ctr"/>
          <a:lstStyle/>
          <a:p>
            <a:pPr algn="r" defTabSz="1023938"/>
            <a:fld id="{559CAEF5-689D-4B04-A4FA-D09942432823}" type="slidenum">
              <a:rPr lang="en-US" sz="1100">
                <a:latin typeface="Arial"/>
                <a:ea typeface="ＭＳ Ｐゴシック"/>
              </a:rPr>
              <a:pPr algn="r" defTabSz="1023938"/>
              <a:t>‹#›</a:t>
            </a:fld>
            <a:endParaRPr lang="en-US" sz="1100">
              <a:latin typeface="Arial"/>
              <a:ea typeface="ＭＳ Ｐゴシック"/>
            </a:endParaRPr>
          </a:p>
        </p:txBody>
      </p:sp>
      <p:pic>
        <p:nvPicPr>
          <p:cNvPr id="248838" name="Picture 2" descr="Ecolab_Logo_4c_revis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26439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FBD2B-4A0F-463B-A8A3-0BDD8CADAF66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5782302"/>
      </p:ext>
    </p:extLst>
  </p:cSld>
  <p:clrMapOvr>
    <a:masterClrMapping/>
  </p:clrMapOvr>
  <p:transition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D5855-0FA1-4DC4-80F7-7023B02DC073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881058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7AB7AF-404C-4C1D-ABF2-BAD792FD99FC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9802007"/>
      </p:ext>
    </p:extLst>
  </p:cSld>
  <p:clrMapOvr>
    <a:masterClrMapping/>
  </p:clrMapOvr>
  <p:transition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654F52-9E61-4B23-A378-0CB270372CA2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1388097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65426-0027-48D2-A231-905BDD15B8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90A453-324C-4814-93BF-A88FF69FEB0E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6418188"/>
      </p:ext>
    </p:extLst>
  </p:cSld>
  <p:clrMapOvr>
    <a:masterClrMapping/>
  </p:clrMapOvr>
  <p:transition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EF4651-2AA3-4263-AAFD-CB5A05E039E7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865453"/>
      </p:ext>
    </p:extLst>
  </p:cSld>
  <p:clrMapOvr>
    <a:masterClrMapping/>
  </p:clrMapOvr>
  <p:transition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E068A-DEF7-4E76-BE2A-B6CA12CD2DA6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4646267"/>
      </p:ext>
    </p:extLst>
  </p:cSld>
  <p:clrMapOvr>
    <a:masterClrMapping/>
  </p:clrMapOvr>
  <p:transition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A2DEB-9880-4F2D-AFD1-633358A18A17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671028"/>
      </p:ext>
    </p:extLst>
  </p:cSld>
  <p:clrMapOvr>
    <a:masterClrMapping/>
  </p:clrMapOvr>
  <p:transition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DB77E-1446-4DFA-9679-50BA61C52E5E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3644845"/>
      </p:ext>
    </p:extLst>
  </p:cSld>
  <p:clrMapOvr>
    <a:masterClrMapping/>
  </p:clrMapOvr>
  <p:transition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65426-0027-48D2-A231-905BDD15B80D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045220"/>
      </p:ext>
    </p:extLst>
  </p:cSld>
  <p:clrMapOvr>
    <a:masterClrMapping/>
  </p:clrMapOvr>
  <p:transition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705399E-723A-416F-B0D8-6264266F0756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6166908"/>
      </p:ext>
    </p:extLst>
  </p:cSld>
  <p:clrMapOvr>
    <a:masterClrMapping/>
  </p:clrMapOvr>
  <p:transition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68C5E2D-EFCE-408A-A442-20C4CD26DD6C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476526"/>
      </p:ext>
    </p:extLst>
  </p:cSld>
  <p:clrMapOvr>
    <a:masterClrMapping/>
  </p:clrMapOvr>
  <p:transition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CC21C8-3E79-43DE-8C71-BE69AED32AC1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19532588"/>
      </p:ext>
    </p:extLst>
  </p:cSld>
  <p:clrMapOvr>
    <a:masterClrMapping/>
  </p:clrMapOvr>
  <p:transition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Text Slide – Title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55FD2-952F-4EE4-A674-A9D07D181498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23101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3101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0066229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705399E-723A-416F-B0D8-6264266F07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2963863"/>
            <a:ext cx="7772400" cy="1471612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998913"/>
            <a:ext cx="6402388" cy="1751012"/>
          </a:xfrm>
        </p:spPr>
        <p:txBody>
          <a:bodyPr/>
          <a:lstStyle>
            <a:lvl1pPr marL="0" indent="0">
              <a:buFont typeface="Wingdings 3" pitchFamily="18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7"/>
          <p:cNvSpPr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13" tIns="51206" rIns="102413" bIns="51206" anchor="ctr"/>
          <a:lstStyle/>
          <a:p>
            <a:pPr algn="r" defTabSz="1023938"/>
            <a:fld id="{559CAEF5-689D-4B04-A4FA-D09942432823}" type="slidenum">
              <a:rPr lang="en-US" sz="1100">
                <a:latin typeface="Arial"/>
                <a:ea typeface="ＭＳ Ｐゴシック"/>
              </a:rPr>
              <a:pPr algn="r" defTabSz="1023938"/>
              <a:t>‹#›</a:t>
            </a:fld>
            <a:endParaRPr lang="en-US" sz="1100">
              <a:latin typeface="Arial"/>
              <a:ea typeface="ＭＳ Ｐゴシック"/>
            </a:endParaRPr>
          </a:p>
        </p:txBody>
      </p:sp>
      <p:pic>
        <p:nvPicPr>
          <p:cNvPr id="248838" name="Picture 2" descr="Ecolab_Logo_4c_revis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451440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FBD2B-4A0F-463B-A8A3-0BDD8CADAF66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2915173"/>
      </p:ext>
    </p:extLst>
  </p:cSld>
  <p:clrMapOvr>
    <a:masterClrMapping/>
  </p:clrMapOvr>
  <p:transition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D5855-0FA1-4DC4-80F7-7023B02DC073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735050"/>
      </p:ext>
    </p:extLst>
  </p:cSld>
  <p:clrMapOvr>
    <a:masterClrMapping/>
  </p:clrMapOvr>
  <p:transition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7AB7AF-404C-4C1D-ABF2-BAD792FD99FC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166370"/>
      </p:ext>
    </p:extLst>
  </p:cSld>
  <p:clrMapOvr>
    <a:masterClrMapping/>
  </p:clrMapOvr>
  <p:transition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654F52-9E61-4B23-A378-0CB270372CA2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0817790"/>
      </p:ext>
    </p:extLst>
  </p:cSld>
  <p:clrMapOvr>
    <a:masterClrMapping/>
  </p:clrMapOvr>
  <p:transition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90A453-324C-4814-93BF-A88FF69FEB0E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556165"/>
      </p:ext>
    </p:extLst>
  </p:cSld>
  <p:clrMapOvr>
    <a:masterClrMapping/>
  </p:clrMapOvr>
  <p:transition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EF4651-2AA3-4263-AAFD-CB5A05E039E7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490359"/>
      </p:ext>
    </p:extLst>
  </p:cSld>
  <p:clrMapOvr>
    <a:masterClrMapping/>
  </p:clrMapOvr>
  <p:transition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E068A-DEF7-4E76-BE2A-B6CA12CD2DA6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9410825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A2DEB-9880-4F2D-AFD1-633358A18A17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8455628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DB77E-1446-4DFA-9679-50BA61C52E5E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86702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68C5E2D-EFCE-408A-A442-20C4CD26D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65426-0027-48D2-A231-905BDD15B80D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178030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705399E-723A-416F-B0D8-6264266F0756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9631985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68C5E2D-EFCE-408A-A442-20C4CD26DD6C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1264928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CC21C8-3E79-43DE-8C71-BE69AED32AC1}" type="slidenum">
              <a:rPr lang="en-US">
                <a:solidFill>
                  <a:srgbClr val="4D4F53"/>
                </a:solidFill>
              </a:rPr>
              <a:pPr/>
              <a:t>‹#›</a:t>
            </a:fld>
            <a:endParaRPr lang="en-US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721196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Text Slide – Title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A55FD2-952F-4EE4-A674-A9D07D181498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23101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3101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013319242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Text Slide – Title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17015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17015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4187867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CC21C8-3E79-43DE-8C71-BE69AED32A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7"/>
          <p:cNvSpPr>
            <a:spLocks/>
          </p:cNvSpPr>
          <p:nvPr/>
        </p:nvSpPr>
        <p:spPr bwMode="auto">
          <a:xfrm>
            <a:off x="7010400" y="1"/>
            <a:ext cx="2133600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81" tIns="51140" rIns="102281" bIns="51140" anchor="ctr"/>
          <a:lstStyle/>
          <a:p>
            <a:pPr algn="r" defTabSz="1022622" fontAlgn="auto">
              <a:spcBef>
                <a:spcPts val="0"/>
              </a:spcBef>
              <a:spcAft>
                <a:spcPts val="0"/>
              </a:spcAft>
              <a:defRPr/>
            </a:pPr>
            <a:fld id="{CFFD56F0-2321-47C8-AD7A-7C6BF1B0E59F}" type="slidenum">
              <a:rPr lang="en-US" sz="1100">
                <a:latin typeface="Arial"/>
                <a:ea typeface="ＭＳ Ｐゴシック"/>
                <a:cs typeface="Arial"/>
              </a:rPr>
              <a:pPr algn="r" defTabSz="1022622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11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6" name="Picture 2" descr="Ecolab_Logo_4c_revis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317" y="6340079"/>
            <a:ext cx="1600200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5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375" y="2963865"/>
            <a:ext cx="7772400" cy="1471612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Title of Presentation Here</a:t>
            </a:r>
            <a:endParaRPr lang="en-US" dirty="0"/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33375" y="3998916"/>
            <a:ext cx="6402388" cy="9540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400" baseline="0"/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PRESENTER NAME</a:t>
            </a:r>
          </a:p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PRESENTER TITLE</a:t>
            </a:r>
          </a:p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4D4F53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 MONTH YYYY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8593215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33375" y="2963865"/>
            <a:ext cx="7772400" cy="1471612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Transition Slide</a:t>
            </a:r>
            <a:endParaRPr lang="en-US" dirty="0"/>
          </a:p>
        </p:txBody>
      </p:sp>
      <p:sp>
        <p:nvSpPr>
          <p:cNvPr id="24781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5275" y="3998913"/>
            <a:ext cx="6402388" cy="1751012"/>
          </a:xfrm>
        </p:spPr>
        <p:txBody>
          <a:bodyPr/>
          <a:lstStyle>
            <a:lvl1pPr marL="0" indent="0">
              <a:buFont typeface="Wingdings 2" pitchFamily="18" charset="2"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Slide Number Placeholder 7"/>
          <p:cNvSpPr>
            <a:spLocks/>
          </p:cNvSpPr>
          <p:nvPr/>
        </p:nvSpPr>
        <p:spPr bwMode="auto">
          <a:xfrm>
            <a:off x="7010400" y="3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281" tIns="51140" rIns="102281" bIns="51140" anchor="ctr"/>
          <a:lstStyle/>
          <a:p>
            <a:pPr algn="r" defTabSz="1022622" fontAlgn="auto">
              <a:spcBef>
                <a:spcPts val="0"/>
              </a:spcBef>
              <a:spcAft>
                <a:spcPts val="0"/>
              </a:spcAft>
            </a:pPr>
            <a:fld id="{ECD1A8DB-BDF0-40EC-A196-4EB72E8AB83D}" type="slidenum">
              <a:rPr lang="en-US" sz="1100">
                <a:latin typeface="Arial"/>
                <a:ea typeface="ＭＳ Ｐゴシック"/>
                <a:cs typeface="Arial"/>
              </a:rPr>
              <a:pPr algn="r" defTabSz="1022622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sz="1100" dirty="0">
              <a:latin typeface="Arial"/>
              <a:ea typeface="ＭＳ Ｐゴシック"/>
              <a:cs typeface="Arial"/>
            </a:endParaRPr>
          </a:p>
        </p:txBody>
      </p:sp>
      <p:pic>
        <p:nvPicPr>
          <p:cNvPr id="247814" name="Picture 2" descr="Ecolab_Logo_4c_revised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375" y="6340486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406240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Text Slide – Title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D4F53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0815319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Text Slide – Title Area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body" idx="4294967295" hasCustomPrompt="1"/>
          </p:nvPr>
        </p:nvSpPr>
        <p:spPr>
          <a:xfrm>
            <a:off x="333375" y="1527178"/>
            <a:ext cx="8534400" cy="3197225"/>
          </a:xfrm>
        </p:spPr>
        <p:txBody>
          <a:bodyPr/>
          <a:lstStyle>
            <a:lvl1pPr>
              <a:defRPr lang="en-US" sz="2400" dirty="0" smtClean="0">
                <a:solidFill>
                  <a:srgbClr val="4D4F53"/>
                </a:solidFill>
                <a:latin typeface="Arial" pitchFamily="34" charset="0"/>
                <a:ea typeface="+mn-ea"/>
                <a:cs typeface="+mn-cs"/>
              </a:defRPr>
            </a:lvl1pPr>
          </a:lstStyle>
          <a:p>
            <a:r>
              <a:rPr lang="en-US" dirty="0" smtClean="0">
                <a:latin typeface="Arial" pitchFamily="34" charset="0"/>
              </a:rPr>
              <a:t>Insert text with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highlighted words</a:t>
            </a:r>
          </a:p>
          <a:p>
            <a:r>
              <a:rPr lang="en-US" dirty="0" smtClean="0">
                <a:latin typeface="Arial" pitchFamily="34" charset="0"/>
              </a:rPr>
              <a:t>Insert text </a:t>
            </a:r>
          </a:p>
          <a:p>
            <a:r>
              <a:rPr lang="en-US" dirty="0" smtClean="0">
                <a:latin typeface="Arial" pitchFamily="34" charset="0"/>
              </a:rPr>
              <a:t>Insert text with 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</a:rPr>
              <a:t>highlighted </a:t>
            </a:r>
            <a:r>
              <a:rPr lang="en-US" dirty="0" smtClean="0">
                <a:latin typeface="Arial" pitchFamily="34" charset="0"/>
              </a:rPr>
              <a:t>words</a:t>
            </a:r>
            <a:endParaRPr lang="en-US" dirty="0" smtClean="0">
              <a:solidFill>
                <a:schemeClr val="tx2"/>
              </a:solidFill>
              <a:latin typeface="Arial" pitchFamily="34" charset="0"/>
            </a:endParaRPr>
          </a:p>
          <a:p>
            <a:r>
              <a:rPr lang="en-US" dirty="0" smtClean="0">
                <a:latin typeface="Arial" pitchFamily="34" charset="0"/>
              </a:rPr>
              <a:t>Insert text </a:t>
            </a:r>
          </a:p>
          <a:p>
            <a:r>
              <a:rPr lang="en-US" dirty="0" smtClean="0">
                <a:latin typeface="Arial" pitchFamily="34" charset="0"/>
              </a:rPr>
              <a:t>Insert text 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body" idx="4294967295" hasCustomPrompt="1"/>
          </p:nvPr>
        </p:nvSpPr>
        <p:spPr>
          <a:xfrm>
            <a:off x="315621" y="5113786"/>
            <a:ext cx="8534400" cy="834285"/>
          </a:xfrm>
          <a:solidFill>
            <a:schemeClr val="accent1"/>
          </a:solidFill>
          <a:ln w="28575" algn="ctr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marL="0" marR="0" indent="-260015" algn="l" defTabSz="918882" rtl="0" eaLnBrk="1" fontAlgn="base" latinLnBrk="0" hangingPunct="1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Tx/>
              <a:buNone/>
              <a:tabLst/>
              <a:defRPr lang="en-US" sz="2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1023938"/>
            <a:r>
              <a:rPr lang="en-US" sz="2400" dirty="0" smtClean="0">
                <a:solidFill>
                  <a:schemeClr val="bg1"/>
                </a:solidFill>
              </a:rPr>
              <a:t>Make a Summary Statement About Your Information</a:t>
            </a:r>
            <a:endParaRPr lang="en-US" dirty="0" smtClean="0">
              <a:solidFill>
                <a:schemeClr val="tx2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164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375" y="381005"/>
            <a:ext cx="853440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Photo with Text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33375" y="1527178"/>
            <a:ext cx="4191000" cy="4645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styles. Keep photo on right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4676775" y="1527178"/>
            <a:ext cx="4191000" cy="4645025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7632361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FBD2B-4A0F-463B-A8A3-0BDD8CADAF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Text/Chart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33375" y="1527178"/>
            <a:ext cx="4191000" cy="4645025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styles. Keep chart on right.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8"/>
            <a:ext cx="4191000" cy="46450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52251158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Text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Text/Chart style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7" name="Chart Placeholder 2"/>
          <p:cNvSpPr>
            <a:spLocks noGrp="1"/>
          </p:cNvSpPr>
          <p:nvPr>
            <p:ph type="chart" idx="11"/>
          </p:nvPr>
        </p:nvSpPr>
        <p:spPr>
          <a:xfrm>
            <a:off x="4676775" y="1527178"/>
            <a:ext cx="4191000" cy="46450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33375" y="1527178"/>
            <a:ext cx="4191000" cy="4645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edit Master text styles. Keep chart on right.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210676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 Text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Text/Chart style</a:t>
            </a:r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7" name="Chart Placeholder 2"/>
          <p:cNvSpPr>
            <a:spLocks noGrp="1"/>
          </p:cNvSpPr>
          <p:nvPr>
            <p:ph type="chart" idx="11"/>
          </p:nvPr>
        </p:nvSpPr>
        <p:spPr>
          <a:xfrm>
            <a:off x="4676775" y="2680447"/>
            <a:ext cx="4191000" cy="3491754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half" idx="1" hasCustomPrompt="1"/>
          </p:nvPr>
        </p:nvSpPr>
        <p:spPr>
          <a:xfrm>
            <a:off x="333375" y="1527178"/>
            <a:ext cx="4191000" cy="103672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text to support chart.  </a:t>
            </a:r>
          </a:p>
        </p:txBody>
      </p:sp>
      <p:sp>
        <p:nvSpPr>
          <p:cNvPr id="9" name="Chart Placeholder 2"/>
          <p:cNvSpPr>
            <a:spLocks noGrp="1"/>
          </p:cNvSpPr>
          <p:nvPr>
            <p:ph type="chart" idx="12"/>
          </p:nvPr>
        </p:nvSpPr>
        <p:spPr>
          <a:xfrm>
            <a:off x="333375" y="2680447"/>
            <a:ext cx="4191000" cy="3491754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half" idx="13" hasCustomPrompt="1"/>
          </p:nvPr>
        </p:nvSpPr>
        <p:spPr>
          <a:xfrm>
            <a:off x="4676775" y="1527178"/>
            <a:ext cx="4191000" cy="1036729"/>
          </a:xfrm>
        </p:spPr>
        <p:txBody>
          <a:bodyPr/>
          <a:lstStyle>
            <a:lvl1pPr>
              <a:defRPr sz="2000"/>
            </a:lvl1pPr>
          </a:lstStyle>
          <a:p>
            <a:pPr lvl="0"/>
            <a:r>
              <a:rPr lang="en-US" dirty="0" smtClean="0"/>
              <a:t>Click to edit text to support chart.  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4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36420979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56" y="1027116"/>
            <a:ext cx="64023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50377143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375" y="381005"/>
            <a:ext cx="853440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Chart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3375" y="1527178"/>
            <a:ext cx="8534400" cy="46450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chart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61" y="1027116"/>
            <a:ext cx="79691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 </a:t>
            </a:r>
            <a:r>
              <a:rPr lang="en-US" sz="2000" dirty="0" smtClean="0"/>
              <a:t>FOR BAR, PIE OR LINE CHART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265517197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5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527178"/>
            <a:ext cx="8534400" cy="4645025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61" y="1027116"/>
            <a:ext cx="79691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9985751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33375" y="381005"/>
            <a:ext cx="8534400" cy="7588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Picture style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905435" y="1527176"/>
            <a:ext cx="7306236" cy="4649506"/>
          </a:xfrm>
        </p:spPr>
        <p:txBody>
          <a:bodyPr/>
          <a:lstStyle>
            <a:lvl1pPr marL="0" indent="0">
              <a:buNone/>
              <a:defRPr sz="3200"/>
            </a:lvl1pPr>
            <a:lvl2pPr marL="456614" indent="0">
              <a:buNone/>
              <a:defRPr sz="2800"/>
            </a:lvl2pPr>
            <a:lvl3pPr marL="913224" indent="0">
              <a:buNone/>
              <a:defRPr sz="2400"/>
            </a:lvl3pPr>
            <a:lvl4pPr marL="1369838" indent="0">
              <a:buNone/>
              <a:defRPr sz="2000"/>
            </a:lvl4pPr>
            <a:lvl5pPr marL="1826449" indent="0">
              <a:buNone/>
              <a:defRPr sz="2000"/>
            </a:lvl5pPr>
            <a:lvl6pPr marL="2283063" indent="0">
              <a:buNone/>
              <a:defRPr sz="2000"/>
            </a:lvl6pPr>
            <a:lvl7pPr marL="2739672" indent="0">
              <a:buNone/>
              <a:defRPr sz="2000"/>
            </a:lvl7pPr>
            <a:lvl8pPr marL="3196287" indent="0">
              <a:buNone/>
              <a:defRPr sz="2000"/>
            </a:lvl8pPr>
            <a:lvl9pPr marL="3652897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ubTitle" idx="12" hasCustomPrompt="1"/>
          </p:nvPr>
        </p:nvSpPr>
        <p:spPr>
          <a:xfrm>
            <a:off x="322561" y="1027116"/>
            <a:ext cx="79691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3484111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61" y="1027116"/>
            <a:ext cx="79691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614138554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9644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>
            <a:off x="322561" y="1027116"/>
            <a:ext cx="7969188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3669845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D5855-0FA1-4DC4-80F7-7023B02DC0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DF53F7-C44A-44D8-8090-7919512ABA00}" type="slidenum">
              <a:rPr lang="en-US" smtClean="0">
                <a:solidFill>
                  <a:srgbClr val="4D4F53"/>
                </a:solidFill>
              </a:rPr>
              <a:pPr/>
              <a:t>‹#›</a:t>
            </a:fld>
            <a:endParaRPr lang="en-US" dirty="0">
              <a:solidFill>
                <a:srgbClr val="4D4F53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ubTitle" idx="11" hasCustomPrompt="1"/>
          </p:nvPr>
        </p:nvSpPr>
        <p:spPr>
          <a:xfrm rot="5400000">
            <a:off x="5613650" y="2642848"/>
            <a:ext cx="4870881" cy="344486"/>
          </a:xfrm>
        </p:spPr>
        <p:txBody>
          <a:bodyPr/>
          <a:lstStyle>
            <a:lvl1pPr marL="0" marR="0" indent="0" algn="l" defTabSz="1022622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marL="0" marR="0" lvl="0" indent="0" algn="l" defTabSz="1022622" rtl="0" eaLnBrk="0" fontAlgn="base" latinLnBrk="0" hangingPunct="0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/>
            </a:pPr>
            <a:r>
              <a:rPr lang="en-US" dirty="0" smtClean="0"/>
              <a:t>SUBTITLE GOES HERE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825839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95D6F-1968-45E4-9ACE-350B320671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851068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06BEE-5524-4DC5-B000-3EDA70F3A9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0806682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2A94D-D29D-4D1C-A8C4-11A21EB2A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88575779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6BBE79-22ED-4FE1-9020-FF0E7E05AB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6628403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E345A-EF94-4486-B317-AB8974D21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5862165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245F61-C9C8-4321-A4AD-5B91B10C6D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9246322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8850F-C497-4BC8-AF98-D7B45DAB42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0703097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102413" tIns="51206" bIns="51206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4DEC7-102B-4334-B5AA-169B27DC0C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746561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39D25E-BE4F-492C-AF3E-564327FA44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47050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7AB7AF-404C-4C1D-ABF2-BAD792FD99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448A8C-5DAB-4D52-A47F-B7DEDCC3E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30951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3375" y="1527175"/>
            <a:ext cx="8534400" cy="4645025"/>
          </a:xfrm>
        </p:spPr>
        <p:txBody>
          <a:bodyPr lIns="102413" tIns="51206" bIns="51206"/>
          <a:lstStyle/>
          <a:p>
            <a:pPr lvl="0"/>
            <a:endParaRPr lang="en-US" noProof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84A77-FF19-44B0-BF22-2ED76B720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033713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834" name="Picture 1" descr="transitionTitle_bkgdKO02.jpg"/>
          <p:cNvPicPr>
            <a:picLocks noChangeAspect="1"/>
          </p:cNvPicPr>
          <p:nvPr/>
        </p:nvPicPr>
        <p:blipFill>
          <a:blip r:embed="rId2" cstate="print"/>
          <a:srcRect t="49907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88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2963863"/>
            <a:ext cx="7772400" cy="1471612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998913"/>
            <a:ext cx="6402388" cy="1751012"/>
          </a:xfrm>
        </p:spPr>
        <p:txBody>
          <a:bodyPr/>
          <a:lstStyle>
            <a:lvl1pPr marL="0" indent="0">
              <a:buFont typeface="Wingdings 3" pitchFamily="18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Slide Number Placeholder 7"/>
          <p:cNvSpPr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13" tIns="51206" rIns="102413" bIns="51206" anchor="ctr"/>
          <a:lstStyle/>
          <a:p>
            <a:pPr algn="r" defTabSz="1023938"/>
            <a:fld id="{559CAEF5-689D-4B04-A4FA-D09942432823}" type="slidenum">
              <a:rPr lang="en-US" sz="1100">
                <a:ea typeface="ＭＳ Ｐゴシック" pitchFamily="34" charset="-128"/>
              </a:rPr>
              <a:pPr algn="r" defTabSz="1023938"/>
              <a:t>‹#›</a:t>
            </a:fld>
            <a:endParaRPr lang="en-US" sz="1100">
              <a:ea typeface="ＭＳ Ｐゴシック" pitchFamily="34" charset="-128"/>
            </a:endParaRPr>
          </a:p>
        </p:txBody>
      </p:sp>
      <p:pic>
        <p:nvPicPr>
          <p:cNvPr id="248838" name="Picture 2" descr="Ecolab_Logo_4c_revis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8841993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89FBD2B-4A0F-463B-A8A3-0BDD8CADAF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55519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B9D5855-0FA1-4DC4-80F7-7023B02DC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06380075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7AB7AF-404C-4C1D-ABF2-BAD792FD99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9830627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654F52-9E61-4B23-A378-0CB270372CA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7693652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90A453-324C-4814-93BF-A88FF69FEB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6769623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EF4651-2AA3-4263-AAFD-CB5A05E039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4807553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E068A-DEF7-4E76-BE2A-B6CA12CD2D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1346179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4654F52-9E61-4B23-A378-0CB270372C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A2DEB-9880-4F2D-AFD1-633358A18A1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41251461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5DB77E-1446-4DFA-9679-50BA61C52E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8047479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7865426-0027-48D2-A231-905BDD15B8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065126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7705399E-723A-416F-B0D8-6264266F07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94692107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568C5E2D-EFCE-408A-A442-20C4CD26DD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131949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10400" y="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65CC21C8-3E79-43DE-8C71-BE69AED32A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2045733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7F5CA-728E-4E0E-B5AE-1A221E1C73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6797584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CFB18F-63DF-4396-A467-2E856FE3A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362271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25FFD-596E-4B48-AAE4-D96BEC53BC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4139726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CF03-07FC-402A-9D28-C0D0A26F1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946237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590A453-324C-4814-93BF-A88FF69FEB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69F96-44F8-4238-AAFF-A88C67E4DE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440820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BDAF5-4649-4FC0-B3C5-340EBAEC1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74694868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BF03E-23C3-410D-9C4F-D6B155039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5001544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lIns="102413" tIns="51206" bIns="51206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124E9-3F59-4716-B47C-A096C1FD9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983742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A6066-74B4-4E93-A215-C79025F5E2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422269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768EC-99BD-4698-8F49-09991728B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43161274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3375" y="1527175"/>
            <a:ext cx="8534400" cy="4645025"/>
          </a:xfrm>
        </p:spPr>
        <p:txBody>
          <a:bodyPr lIns="102413" tIns="51206" bIns="51206"/>
          <a:lstStyle/>
          <a:p>
            <a:pPr lvl="0"/>
            <a:endParaRPr lang="en-US" noProof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E52EF-C5BA-4385-8EC5-F87D4F669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4477724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ransitionTitle_bkgdKO0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9907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7"/>
          <p:cNvSpPr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13" tIns="51206" rIns="102413" bIns="51206" anchor="ctr"/>
          <a:lstStyle/>
          <a:p>
            <a:pPr algn="r" defTabSz="1023938">
              <a:defRPr/>
            </a:pPr>
            <a:fld id="{9A4E4A3A-956B-4C4D-BD43-D16627AD0E59}" type="slidenum">
              <a:rPr lang="en-US" sz="1100">
                <a:ea typeface="ＭＳ Ｐゴシック" pitchFamily="34" charset="-128"/>
              </a:rPr>
              <a:pPr algn="r" defTabSz="1023938">
                <a:defRPr/>
              </a:pPr>
              <a:t>‹#›</a:t>
            </a:fld>
            <a:endParaRPr lang="en-US" sz="1100" dirty="0">
              <a:ea typeface="ＭＳ Ｐゴシック" pitchFamily="34" charset="-128"/>
            </a:endParaRPr>
          </a:p>
        </p:txBody>
      </p:sp>
      <p:pic>
        <p:nvPicPr>
          <p:cNvPr id="6" name="Picture 2" descr="Ecolab_Logo_4c_revise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2963863"/>
            <a:ext cx="7772400" cy="1471612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998913"/>
            <a:ext cx="6402388" cy="1751012"/>
          </a:xfrm>
        </p:spPr>
        <p:txBody>
          <a:bodyPr/>
          <a:lstStyle>
            <a:lvl1pPr marL="0" indent="0">
              <a:buFont typeface="Wingdings 3" pitchFamily="18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3992497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78CD-1B02-485D-B5E6-26274B43A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17817286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47E0-1F41-407E-B6D5-63C29B933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8279251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EF4651-2AA3-4263-AAFD-CB5A05E039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DA81-7AF1-45FD-98C4-8AB4F7294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7737765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990C-4E44-4B59-8A73-127EF2071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069121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BB9-0318-4E1E-BAC8-C4089A6E5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1930798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4FFA-3794-44BC-ACE9-6AF97ED0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6453368"/>
      </p:ext>
    </p:extLst>
  </p:cSld>
  <p:clrMapOvr>
    <a:masterClrMapping/>
  </p:clrMapOvr>
  <p:transition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C147-005F-4AB3-B558-7FCCC568F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01597062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3E6F-75A4-43A5-9E5B-BABECEF1B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752841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D60B-CE7D-43BE-8567-CC0D8E17F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81025661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E811-A3E3-48DB-B3D3-0EDA8CE47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5779730"/>
      </p:ext>
    </p:extLst>
  </p:cSld>
  <p:clrMapOvr>
    <a:masterClrMapping/>
  </p:clrMapOvr>
  <p:transition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416C-4AB5-469F-B86A-0963444E2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13415322"/>
      </p:ext>
    </p:extLst>
  </p:cSld>
  <p:clrMapOvr>
    <a:masterClrMapping/>
  </p:clrMapOvr>
  <p:transition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506F-3C9F-4320-9A20-B9651CB52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91713476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77E068A-DEF7-4E76-BE2A-B6CA12CD2D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F078-E45E-4400-8CDC-F9165125E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3880658"/>
      </p:ext>
    </p:extLst>
  </p:cSld>
  <p:clrMapOvr>
    <a:masterClrMapping/>
  </p:clrMapOvr>
  <p:transition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304800" y="1055688"/>
            <a:ext cx="8562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6164263"/>
            <a:ext cx="1795463" cy="693737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  <p:txBody>
          <a:bodyPr lIns="91407" tIns="45704" rIns="91407" bIns="45704"/>
          <a:lstStyle/>
          <a:p>
            <a:pPr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738835"/>
            <a:ext cx="8534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3375" y="236541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7D03E-CFC9-462E-B56A-8D175AE236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5236735"/>
      </p:ext>
    </p:extLst>
  </p:cSld>
  <p:clrMapOvr>
    <a:masterClrMapping/>
  </p:clrMapOvr>
  <p:transition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6400800" y="0"/>
            <a:ext cx="2743200" cy="381000"/>
          </a:xfrm>
        </p:spPr>
        <p:txBody>
          <a:bodyPr/>
          <a:lstStyle>
            <a:lvl1pPr algn="ctr">
              <a:buNone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3"/>
          </p:nvPr>
        </p:nvSpPr>
        <p:spPr>
          <a:xfrm>
            <a:off x="7010400" y="6492875"/>
            <a:ext cx="2133600" cy="365125"/>
          </a:xfrm>
        </p:spPr>
        <p:txBody>
          <a:bodyPr/>
          <a:lstStyle>
            <a:lvl1pPr>
              <a:defRPr>
                <a:ea typeface="ＭＳ Ｐゴシック" pitchFamily="34" charset="-128"/>
              </a:defRPr>
            </a:lvl1pPr>
          </a:lstStyle>
          <a:p>
            <a:pPr>
              <a:defRPr/>
            </a:pPr>
            <a:fld id="{2FB6A43D-76B3-4D34-B096-FD444EEAC8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2484940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1"/>
          </p:nvPr>
        </p:nvSpPr>
        <p:spPr>
          <a:xfrm>
            <a:off x="322557" y="1027114"/>
            <a:ext cx="7969188" cy="344486"/>
          </a:xfrm>
        </p:spPr>
        <p:txBody>
          <a:bodyPr/>
          <a:lstStyle>
            <a:lvl1pPr marL="0" marR="0" indent="0" algn="l" defTabSz="1023938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BDC6A-0748-4A33-876B-F5B53A75AF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84776821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ubTitle" idx="11"/>
          </p:nvPr>
        </p:nvSpPr>
        <p:spPr>
          <a:xfrm>
            <a:off x="322557" y="1027114"/>
            <a:ext cx="7969188" cy="344486"/>
          </a:xfrm>
        </p:spPr>
        <p:txBody>
          <a:bodyPr/>
          <a:lstStyle>
            <a:lvl1pPr marL="0" marR="0" indent="0" algn="l" defTabSz="1023938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None/>
              <a:tabLst/>
              <a:defRPr sz="2000" baseline="0">
                <a:solidFill>
                  <a:srgbClr val="4D4F53"/>
                </a:solidFill>
              </a:defRPr>
            </a:lvl1pPr>
          </a:lstStyle>
          <a:p>
            <a:pPr lvl="0"/>
            <a:r>
              <a:rPr lang="en-US" smtClean="0"/>
              <a:t>Click to edit Master subtitle style</a:t>
            </a:r>
            <a:endParaRPr lang="en-US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8F665-8EB3-49B5-8E25-58E25F3F0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0461151"/>
      </p:ext>
    </p:extLst>
  </p:cSld>
  <p:clrMapOvr>
    <a:masterClrMapping/>
  </p:clrMapOvr>
  <p:transition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 bwMode="auto">
          <a:xfrm>
            <a:off x="304800" y="1055688"/>
            <a:ext cx="856297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bg1">
                <a:lumMod val="50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5" y="1738835"/>
            <a:ext cx="85344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3375" y="236538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03154-78B5-4187-ADF4-75936DA240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64641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7" descr="transitionTitle_bkgd_02_ligh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533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7"/>
          <p:cNvSpPr>
            <a:spLocks/>
          </p:cNvSpPr>
          <p:nvPr/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2413" tIns="51206" rIns="102413" bIns="51206" anchor="ctr"/>
          <a:lstStyle/>
          <a:p>
            <a:pPr algn="r" defTabSz="1023938">
              <a:defRPr/>
            </a:pPr>
            <a:fld id="{9A4E4A3A-956B-4C4D-BD43-D16627AD0E59}" type="slidenum">
              <a:rPr lang="en-US" sz="1100">
                <a:ea typeface="ＭＳ Ｐゴシック" pitchFamily="34" charset="-128"/>
              </a:rPr>
              <a:pPr algn="r" defTabSz="1023938">
                <a:defRPr/>
              </a:pPr>
              <a:t>‹#›</a:t>
            </a:fld>
            <a:endParaRPr lang="en-US" sz="1100" dirty="0">
              <a:ea typeface="ＭＳ Ｐゴシック" pitchFamily="34" charset="-128"/>
            </a:endParaRPr>
          </a:p>
        </p:txBody>
      </p:sp>
      <p:pic>
        <p:nvPicPr>
          <p:cNvPr id="6" name="Picture 2" descr="Ecolab_Logo_4c_revise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883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3375" y="2963863"/>
            <a:ext cx="7772400" cy="1471612"/>
          </a:xfrm>
        </p:spPr>
        <p:txBody>
          <a:bodyPr/>
          <a:lstStyle>
            <a:lvl1pPr>
              <a:defRPr sz="4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4883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3998913"/>
            <a:ext cx="6402388" cy="1751012"/>
          </a:xfrm>
        </p:spPr>
        <p:txBody>
          <a:bodyPr/>
          <a:lstStyle>
            <a:lvl1pPr marL="0" indent="0">
              <a:buFont typeface="Wingdings 3" pitchFamily="18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7479568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E78CD-1B02-485D-B5E6-26274B43A8E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5139693"/>
      </p:ext>
    </p:extLst>
  </p:cSld>
  <p:clrMapOvr>
    <a:masterClrMapping/>
  </p:clrMapOvr>
  <p:transition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5347E0-1F41-407E-B6D5-63C29B9339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01597101"/>
      </p:ext>
    </p:extLst>
  </p:cSld>
  <p:clrMapOvr>
    <a:masterClrMapping/>
  </p:clrMapOvr>
  <p:transition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0DA81-7AF1-45FD-98C4-8AB4F72942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28135770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16A2DEB-9880-4F2D-AFD1-633358A18A1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4990C-4E44-4B59-8A73-127EF2071D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69940378"/>
      </p:ext>
    </p:extLst>
  </p:cSld>
  <p:clrMapOvr>
    <a:masterClrMapping/>
  </p:clrMapOvr>
  <p:transition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3DBB9-0318-4E1E-BAC8-C4089A6E558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02228781"/>
      </p:ext>
    </p:extLst>
  </p:cSld>
  <p:clrMapOvr>
    <a:masterClrMapping/>
  </p:clrMapOvr>
  <p:transition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944FFA-3794-44BC-ACE9-6AF97ED0FF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31225038"/>
      </p:ext>
    </p:extLst>
  </p:cSld>
  <p:clrMapOvr>
    <a:masterClrMapping/>
  </p:clrMapOvr>
  <p:transition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7C147-005F-4AB3-B558-7FCCC568F3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05537692"/>
      </p:ext>
    </p:extLst>
  </p:cSld>
  <p:clrMapOvr>
    <a:masterClrMapping/>
  </p:clrMapOvr>
  <p:transition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63E6F-75A4-43A5-9E5B-BABECEF1B4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5032674"/>
      </p:ext>
    </p:extLst>
  </p:cSld>
  <p:clrMapOvr>
    <a:masterClrMapping/>
  </p:clrMapOvr>
  <p:transition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5D60B-CE7D-43BE-8567-CC0D8E17F21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285181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4175" y="381000"/>
            <a:ext cx="213360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3375" y="381000"/>
            <a:ext cx="624840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CE811-A3E3-48DB-B3D3-0EDA8CE475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80106959"/>
      </p:ext>
    </p:extLst>
  </p:cSld>
  <p:clrMapOvr>
    <a:masterClrMapping/>
  </p:clrMapOvr>
  <p:transition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C4416C-4AB5-469F-B86A-0963444E20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1568619"/>
      </p:ext>
    </p:extLst>
  </p:cSld>
  <p:clrMapOvr>
    <a:masterClrMapping/>
  </p:clrMapOvr>
  <p:transition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33375" y="1527175"/>
            <a:ext cx="4191000" cy="4645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76775" y="1527175"/>
            <a:ext cx="4191000" cy="4645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3506F-3C9F-4320-9A20-B9651CB52F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57247310"/>
      </p:ext>
    </p:extLst>
  </p:cSld>
  <p:clrMapOvr>
    <a:masterClrMapping/>
  </p:clrMapOvr>
  <p:transition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375" y="381000"/>
            <a:ext cx="8534400" cy="758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33375" y="1527175"/>
            <a:ext cx="8534400" cy="464502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Slide Number Placeholder 7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F078-E45E-4400-8CDC-F9165125E1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0074196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1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69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1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82.xml"/><Relationship Id="rId20" Type="http://schemas.openxmlformats.org/officeDocument/2006/relationships/theme" Target="../theme/theme6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76.xml"/><Relationship Id="rId19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slideLayout" Target="../slideLayouts/slideLayout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21" Type="http://schemas.openxmlformats.org/officeDocument/2006/relationships/image" Target="../media/image2.jpeg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theme" Target="../theme/theme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6" Type="http://schemas.openxmlformats.org/officeDocument/2006/relationships/theme" Target="../theme/theme8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slideLayout" Target="../slideLayouts/slideLayout11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7.xml"/><Relationship Id="rId13" Type="http://schemas.openxmlformats.org/officeDocument/2006/relationships/slideLayout" Target="../slideLayouts/slideLayout132.xml"/><Relationship Id="rId3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126.xml"/><Relationship Id="rId12" Type="http://schemas.openxmlformats.org/officeDocument/2006/relationships/slideLayout" Target="../slideLayouts/slideLayout131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1.xml"/><Relationship Id="rId16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5.xml"/><Relationship Id="rId11" Type="http://schemas.openxmlformats.org/officeDocument/2006/relationships/slideLayout" Target="../slideLayouts/slideLayout130.xml"/><Relationship Id="rId5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34.xml"/><Relationship Id="rId10" Type="http://schemas.openxmlformats.org/officeDocument/2006/relationships/slideLayout" Target="../slideLayouts/slideLayout129.xml"/><Relationship Id="rId4" Type="http://schemas.openxmlformats.org/officeDocument/2006/relationships/slideLayout" Target="../slideLayouts/slideLayout123.xml"/><Relationship Id="rId9" Type="http://schemas.openxmlformats.org/officeDocument/2006/relationships/slideLayout" Target="../slideLayouts/slideLayout128.xml"/><Relationship Id="rId14" Type="http://schemas.openxmlformats.org/officeDocument/2006/relationships/slideLayout" Target="../slideLayouts/slideLayout1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3810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ctr" anchorCtr="0" compatLnSpc="1">
            <a:prstTxWarp prst="textNoShape">
              <a:avLst/>
            </a:prstTxWarp>
          </a:bodyPr>
          <a:lstStyle>
            <a:lvl1pPr algn="r" defTabSz="1023938">
              <a:defRPr sz="1100">
                <a:ea typeface="+mn-ea"/>
              </a:defRPr>
            </a:lvl1pPr>
          </a:lstStyle>
          <a:p>
            <a:fld id="{A32C08F1-04E2-4411-96A7-E86F622A8E9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 userDrawn="1"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44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716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88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260350" indent="-260350" algn="l" defTabSz="1023938" rtl="0" fontAlgn="base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fontAlgn="base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  <a:cs typeface="+mn-cs"/>
        </a:defRPr>
      </a:lvl2pPr>
      <a:lvl3pPr marL="895350" indent="-196850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  <a:cs typeface="+mn-cs"/>
        </a:defRPr>
      </a:lvl3pPr>
      <a:lvl4pPr marL="1220788" indent="-196850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4pPr>
      <a:lvl5pPr marL="15446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5pPr>
      <a:lvl6pPr marL="20018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6pPr>
      <a:lvl7pPr marL="24590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7pPr>
      <a:lvl8pPr marL="29162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8pPr>
      <a:lvl9pPr marL="33734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2317" y="381011"/>
            <a:ext cx="8534400" cy="758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81" tIns="51140" rIns="102281" bIns="51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2317" y="1262189"/>
            <a:ext cx="8534400" cy="4644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81" tIns="51140" rIns="102281" bIns="511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1"/>
            <a:ext cx="2133600" cy="365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281" tIns="51140" rIns="102281" bIns="51140" numCol="1" anchor="ctr" anchorCtr="0" compatLnSpc="1">
            <a:prstTxWarp prst="textNoShape">
              <a:avLst/>
            </a:prstTxWarp>
          </a:bodyPr>
          <a:lstStyle>
            <a:lvl1pPr algn="r">
              <a:defRPr sz="1100" smtClean="0">
                <a:ea typeface="ＭＳ Ｐゴシック" pitchFamily="34" charset="-128"/>
              </a:defRPr>
            </a:lvl1pPr>
          </a:lstStyle>
          <a:p>
            <a:pPr defTabSz="913224" fontAlgn="auto">
              <a:spcBef>
                <a:spcPts val="0"/>
              </a:spcBef>
              <a:spcAft>
                <a:spcPts val="0"/>
              </a:spcAft>
            </a:pPr>
            <a:fld id="{5FDF53F7-C44A-44D8-8090-7919512ABA00}" type="slidenum">
              <a:rPr lang="en-US">
                <a:latin typeface="Arial"/>
                <a:cs typeface="Arial"/>
              </a:rPr>
              <a:pPr defTabSz="91322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Arial"/>
              <a:cs typeface="Arial"/>
            </a:endParaRPr>
          </a:p>
        </p:txBody>
      </p:sp>
      <p:pic>
        <p:nvPicPr>
          <p:cNvPr id="1030" name="Picture 2" descr="Ecolab_Logo_4c_revised.gif"/>
          <p:cNvPicPr>
            <a:picLocks noChangeAspect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32317" y="6340079"/>
            <a:ext cx="1600200" cy="29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36824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2622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+mj-lt"/>
          <a:ea typeface="+mj-ea"/>
          <a:cs typeface="+mj-cs"/>
        </a:defRPr>
      </a:lvl1pPr>
      <a:lvl2pPr algn="l" defTabSz="1022622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1022622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1022622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1022622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6614" algn="l" defTabSz="1022622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3224" algn="l" defTabSz="1022622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69838" algn="l" defTabSz="1022622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6449" algn="l" defTabSz="1022622" rtl="0" eaLnBrk="1" fontAlgn="base" hangingPunct="1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260015" indent="-260015" algn="l" defTabSz="1022622" rtl="0" eaLnBrk="1" fontAlgn="base" hangingPunct="1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500">
          <a:solidFill>
            <a:srgbClr val="4D4F53"/>
          </a:solidFill>
          <a:latin typeface="+mn-lt"/>
          <a:ea typeface="+mn-ea"/>
          <a:cs typeface="+mn-cs"/>
        </a:defRPr>
      </a:lvl1pPr>
      <a:lvl2pPr marL="567596" indent="-179157" algn="l" defTabSz="1022622" rtl="0" eaLnBrk="1" fontAlgn="base" hangingPunct="1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200">
          <a:solidFill>
            <a:srgbClr val="4D4F53"/>
          </a:solidFill>
          <a:latin typeface="+mn-lt"/>
          <a:ea typeface="+mn-ea"/>
          <a:cs typeface="+mn-cs"/>
        </a:defRPr>
      </a:lvl2pPr>
      <a:lvl3pPr marL="894195" indent="-196597" algn="l" defTabSz="1022622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  <a:cs typeface="+mn-cs"/>
        </a:defRPr>
      </a:lvl3pPr>
      <a:lvl4pPr marL="1219219" indent="-196597" algn="l" defTabSz="1022622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4pPr>
      <a:lvl5pPr marL="1542653" indent="-195012" algn="l" defTabSz="1022622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5pPr>
      <a:lvl6pPr marL="1999266" indent="-195012" algn="l" defTabSz="1022622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6pPr>
      <a:lvl7pPr marL="2455874" indent="-195012" algn="l" defTabSz="1022622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7pPr>
      <a:lvl8pPr marL="2912488" indent="-195012" algn="l" defTabSz="1022622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8pPr>
      <a:lvl9pPr marL="3369104" indent="-195012" algn="l" defTabSz="1022622" rtl="0" eaLnBrk="1" fontAlgn="base" hangingPunct="1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14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24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838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449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063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672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287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897" algn="l" defTabSz="9132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3810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02413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02413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4547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4D4F53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64F5E0CA-DD63-44B2-90D9-C61BD25A8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 descr="Ecolab_Logo_4c_revised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45230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+mj-lt"/>
          <a:ea typeface="MS PGothic" pitchFamily="34" charset="-128"/>
          <a:cs typeface="+mj-cs"/>
        </a:defRPr>
      </a:lvl1pPr>
      <a:lvl2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7AC9"/>
        </a:buClr>
        <a:buSzPct val="70000"/>
        <a:buFont typeface="Wingdings 3" pitchFamily="18" charset="2"/>
        <a:buChar char="y"/>
        <a:defRPr sz="2000">
          <a:solidFill>
            <a:srgbClr val="4D4F53"/>
          </a:solidFill>
          <a:latin typeface="Arial Narrow" pitchFamily="34" charset="0"/>
          <a:ea typeface="MS PGothic" pitchFamily="34" charset="-128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>
          <a:solidFill>
            <a:srgbClr val="4D4F53"/>
          </a:solidFill>
          <a:latin typeface="Arial Narrow" pitchFamily="34" charset="0"/>
          <a:ea typeface="MS PGothic" pitchFamily="34" charset="-128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Arial Narrow" pitchFamily="34" charset="0"/>
          <a:ea typeface="MS PGothic" pitchFamily="34" charset="-128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600">
          <a:solidFill>
            <a:srgbClr val="4D4F53"/>
          </a:solidFill>
          <a:latin typeface="Arial Narrow" pitchFamily="34" charset="0"/>
          <a:ea typeface="MS PGothic" pitchFamily="34" charset="-128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Arial Narrow" pitchFamily="34" charset="0"/>
          <a:ea typeface="MS PGothic" pitchFamily="34" charset="-128"/>
        </a:defRPr>
      </a:lvl5pPr>
      <a:lvl6pPr marL="20018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810" name="Picture 17" descr="transitionTitle_bkgd_02_light.jpg"/>
          <p:cNvPicPr>
            <a:picLocks noChangeAspect="1"/>
          </p:cNvPicPr>
          <p:nvPr/>
        </p:nvPicPr>
        <p:blipFill>
          <a:blip r:embed="rId16" cstate="print"/>
          <a:srcRect t="75533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78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3810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ctr" anchorCtr="0" compatLnSpc="1">
            <a:prstTxWarp prst="textNoShape">
              <a:avLst/>
            </a:prstTxWarp>
          </a:bodyPr>
          <a:lstStyle>
            <a:lvl1pPr algn="r" defTabSz="1023938">
              <a:defRPr sz="1100">
                <a:ea typeface="+mn-ea"/>
              </a:defRPr>
            </a:lvl1pPr>
          </a:lstStyle>
          <a:p>
            <a:fld id="{A32C08F1-04E2-4411-96A7-E86F622A8E9E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247814" name="Picture 2" descr="Ecolab_Logo_4c_revised.gif"/>
          <p:cNvPicPr>
            <a:picLocks noChangeAspect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0976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  <p:sldLayoutId id="2147483764" r:id="rId14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44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716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88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260350" indent="-260350" algn="l" defTabSz="1023938" rtl="0" fontAlgn="base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fontAlgn="base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  <a:cs typeface="+mn-cs"/>
        </a:defRPr>
      </a:lvl2pPr>
      <a:lvl3pPr marL="895350" indent="-196850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  <a:cs typeface="+mn-cs"/>
        </a:defRPr>
      </a:lvl3pPr>
      <a:lvl4pPr marL="1220788" indent="-196850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4pPr>
      <a:lvl5pPr marL="15446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5pPr>
      <a:lvl6pPr marL="20018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6pPr>
      <a:lvl7pPr marL="24590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7pPr>
      <a:lvl8pPr marL="29162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8pPr>
      <a:lvl9pPr marL="33734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3810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02413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102413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6454775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solidFill>
                  <a:srgbClr val="4D4F53"/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9CBFF87-3287-4D4C-BB26-2F2EFA020C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0" name="Picture 2" descr="Ecolab_Logo_4c_revised.gif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407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+mj-lt"/>
          <a:ea typeface="MS PGothic" pitchFamily="34" charset="-128"/>
          <a:cs typeface="+mj-cs"/>
        </a:defRPr>
      </a:lvl1pPr>
      <a:lvl2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MS PGothic" pitchFamily="34" charset="-128"/>
          <a:cs typeface="ＭＳ Ｐゴシック" charset="-128"/>
        </a:defRPr>
      </a:lvl2pPr>
      <a:lvl3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MS PGothic" pitchFamily="34" charset="-128"/>
          <a:cs typeface="ＭＳ Ｐゴシック" charset="-128"/>
        </a:defRPr>
      </a:lvl3pPr>
      <a:lvl4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MS PGothic" pitchFamily="34" charset="-128"/>
          <a:cs typeface="ＭＳ Ｐゴシック" charset="-128"/>
        </a:defRPr>
      </a:lvl4pPr>
      <a:lvl5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MS PGothic" pitchFamily="34" charset="-128"/>
          <a:cs typeface="ＭＳ Ｐゴシック" charset="-128"/>
        </a:defRPr>
      </a:lvl5pPr>
      <a:lvl6pPr marL="4572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rgbClr val="007AC9"/>
        </a:buClr>
        <a:buSzPct val="70000"/>
        <a:buFont typeface="Wingdings 3" pitchFamily="18" charset="2"/>
        <a:buChar char="y"/>
        <a:defRPr sz="2000">
          <a:solidFill>
            <a:srgbClr val="4D4F53"/>
          </a:solidFill>
          <a:latin typeface="Arial Narrow" pitchFamily="34" charset="0"/>
          <a:ea typeface="MS PGothic" pitchFamily="34" charset="-128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>
          <a:solidFill>
            <a:srgbClr val="4D4F53"/>
          </a:solidFill>
          <a:latin typeface="Arial Narrow" pitchFamily="34" charset="0"/>
          <a:ea typeface="MS PGothic" pitchFamily="34" charset="-128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Arial Narrow" pitchFamily="34" charset="0"/>
          <a:ea typeface="MS PGothic" pitchFamily="34" charset="-128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600">
          <a:solidFill>
            <a:srgbClr val="4D4F53"/>
          </a:solidFill>
          <a:latin typeface="Arial Narrow" pitchFamily="34" charset="0"/>
          <a:ea typeface="MS PGothic" pitchFamily="34" charset="-128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Arial Narrow" pitchFamily="34" charset="0"/>
          <a:ea typeface="MS PGothic" pitchFamily="34" charset="-128"/>
        </a:defRPr>
      </a:lvl5pPr>
      <a:lvl6pPr marL="20018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charset="2"/>
        <a:buChar char="§"/>
        <a:defRPr sz="1500">
          <a:solidFill>
            <a:srgbClr val="4D4F53"/>
          </a:solidFill>
          <a:latin typeface="+mn-lt"/>
          <a:ea typeface="+mn-ea"/>
        </a:defRPr>
      </a:lvl6pPr>
      <a:lvl7pPr marL="24590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charset="2"/>
        <a:buChar char="§"/>
        <a:defRPr sz="1500">
          <a:solidFill>
            <a:srgbClr val="4D4F53"/>
          </a:solidFill>
          <a:latin typeface="+mn-lt"/>
          <a:ea typeface="+mn-ea"/>
        </a:defRPr>
      </a:lvl7pPr>
      <a:lvl8pPr marL="29162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charset="2"/>
        <a:buChar char="§"/>
        <a:defRPr sz="1500">
          <a:solidFill>
            <a:srgbClr val="4D4F53"/>
          </a:solidFill>
          <a:latin typeface="+mn-lt"/>
          <a:ea typeface="+mn-ea"/>
        </a:defRPr>
      </a:lvl8pPr>
      <a:lvl9pPr marL="33734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charset="2"/>
        <a:buChar char="§"/>
        <a:defRPr sz="1500">
          <a:solidFill>
            <a:srgbClr val="4D4F5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3810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ea typeface="ＭＳ Ｐゴシック" pitchFamily="34" charset="-128"/>
              </a:defRPr>
            </a:lvl1pPr>
          </a:lstStyle>
          <a:p>
            <a:pPr>
              <a:defRPr/>
            </a:pPr>
            <a:fld id="{B40ED0B8-47BA-4055-9889-8A15C239F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0" name="Picture 2" descr="Ecolab_Logo_4c_revised.gif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375" y="6340475"/>
            <a:ext cx="1600200" cy="29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27183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44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716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88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  <a:cs typeface="+mn-cs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  <a:cs typeface="+mn-cs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5pPr>
      <a:lvl6pPr marL="20018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6pPr>
      <a:lvl7pPr marL="24590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7pPr>
      <a:lvl8pPr marL="29162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8pPr>
      <a:lvl9pPr marL="33734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7" descr="transitionTitle_bkgd_02_light.jpg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5533"/>
          <a:stretch>
            <a:fillRect/>
          </a:stretch>
        </p:blipFill>
        <p:spPr bwMode="auto">
          <a:xfrm>
            <a:off x="0" y="5181600"/>
            <a:ext cx="914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3810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ctr" anchorCtr="0" compatLnSpc="1">
            <a:prstTxWarp prst="textNoShape">
              <a:avLst/>
            </a:prstTxWarp>
          </a:bodyPr>
          <a:lstStyle>
            <a:lvl1pPr algn="r">
              <a:defRPr sz="1100">
                <a:ea typeface="ＭＳ Ｐゴシック" pitchFamily="34" charset="-128"/>
              </a:defRPr>
            </a:lvl1pPr>
          </a:lstStyle>
          <a:p>
            <a:pPr>
              <a:defRPr/>
            </a:pPr>
            <a:fld id="{B40ED0B8-47BA-4055-9889-8A15C239F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0123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1023938" rtl="0" eaLnBrk="0" fontAlgn="base" hangingPunct="0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44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716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88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260350" indent="-260350" algn="l" defTabSz="1023938" rtl="0" eaLnBrk="0" fontAlgn="base" hangingPunct="0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eaLnBrk="0" fontAlgn="base" hangingPunct="0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  <a:cs typeface="+mn-cs"/>
        </a:defRPr>
      </a:lvl2pPr>
      <a:lvl3pPr marL="895350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  <a:cs typeface="+mn-cs"/>
        </a:defRPr>
      </a:lvl3pPr>
      <a:lvl4pPr marL="1220788" indent="-196850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4pPr>
      <a:lvl5pPr marL="1544638" indent="-195263" algn="l" defTabSz="1023938" rtl="0" eaLnBrk="0" fontAlgn="base" hangingPunct="0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5pPr>
      <a:lvl6pPr marL="20018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6pPr>
      <a:lvl7pPr marL="24590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7pPr>
      <a:lvl8pPr marL="29162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8pPr>
      <a:lvl9pPr marL="33734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3810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ctr" anchorCtr="0" compatLnSpc="1">
            <a:prstTxWarp prst="textNoShape">
              <a:avLst/>
            </a:prstTxWarp>
          </a:bodyPr>
          <a:lstStyle>
            <a:lvl1pPr algn="r" defTabSz="1023938">
              <a:defRPr sz="1100">
                <a:ea typeface="+mn-ea"/>
              </a:defRPr>
            </a:lvl1pPr>
          </a:lstStyle>
          <a:p>
            <a:fld id="{A32C08F1-04E2-4411-96A7-E86F622A8E9E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7028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8" r:id="rId1"/>
    <p:sldLayoutId id="2147483879" r:id="rId2"/>
    <p:sldLayoutId id="2147483880" r:id="rId3"/>
    <p:sldLayoutId id="2147483881" r:id="rId4"/>
    <p:sldLayoutId id="2147483882" r:id="rId5"/>
    <p:sldLayoutId id="2147483883" r:id="rId6"/>
    <p:sldLayoutId id="2147483884" r:id="rId7"/>
    <p:sldLayoutId id="2147483885" r:id="rId8"/>
    <p:sldLayoutId id="2147483886" r:id="rId9"/>
    <p:sldLayoutId id="2147483887" r:id="rId10"/>
    <p:sldLayoutId id="2147483888" r:id="rId11"/>
    <p:sldLayoutId id="2147483889" r:id="rId12"/>
    <p:sldLayoutId id="2147483890" r:id="rId13"/>
    <p:sldLayoutId id="2147483891" r:id="rId14"/>
    <p:sldLayoutId id="2147483892" r:id="rId15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44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716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88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260350" indent="-260350" algn="l" defTabSz="1023938" rtl="0" fontAlgn="base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fontAlgn="base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  <a:cs typeface="+mn-cs"/>
        </a:defRPr>
      </a:lvl2pPr>
      <a:lvl3pPr marL="895350" indent="-196850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  <a:cs typeface="+mn-cs"/>
        </a:defRPr>
      </a:lvl3pPr>
      <a:lvl4pPr marL="1220788" indent="-196850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4pPr>
      <a:lvl5pPr marL="15446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5pPr>
      <a:lvl6pPr marL="20018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6pPr>
      <a:lvl7pPr marL="24590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7pPr>
      <a:lvl8pPr marL="29162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8pPr>
      <a:lvl9pPr marL="33734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3375" y="3810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78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5" y="1527175"/>
            <a:ext cx="8534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4"/>
          </p:nvPr>
        </p:nvSpPr>
        <p:spPr bwMode="auto">
          <a:xfrm>
            <a:off x="7010400" y="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ctr" anchorCtr="0" compatLnSpc="1">
            <a:prstTxWarp prst="textNoShape">
              <a:avLst/>
            </a:prstTxWarp>
          </a:bodyPr>
          <a:lstStyle>
            <a:lvl1pPr algn="r" defTabSz="1023938">
              <a:defRPr sz="1100">
                <a:ea typeface="+mn-ea"/>
              </a:defRPr>
            </a:lvl1pPr>
          </a:lstStyle>
          <a:p>
            <a:fld id="{A32C08F1-04E2-4411-96A7-E86F622A8E9E}" type="slidenum">
              <a:rPr lang="en-US">
                <a:latin typeface="Arial"/>
              </a:rPr>
              <a:pPr/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4303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  <p:sldLayoutId id="2147483950" r:id="rId12"/>
    <p:sldLayoutId id="2147483951" r:id="rId13"/>
    <p:sldLayoutId id="2147483952" r:id="rId14"/>
    <p:sldLayoutId id="2147483953" r:id="rId15"/>
    <p:sldLayoutId id="2147483954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+mj-lt"/>
          <a:ea typeface="+mj-ea"/>
          <a:cs typeface="+mj-cs"/>
        </a:defRPr>
      </a:lvl1pPr>
      <a:lvl2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6pPr>
      <a:lvl7pPr marL="9144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7pPr>
      <a:lvl8pPr marL="13716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8pPr>
      <a:lvl9pPr marL="1828800" algn="l" defTabSz="1023938" rtl="0" fontAlgn="base">
        <a:spcBef>
          <a:spcPct val="0"/>
        </a:spcBef>
        <a:spcAft>
          <a:spcPct val="0"/>
        </a:spcAft>
        <a:defRPr sz="3600">
          <a:solidFill>
            <a:srgbClr val="007AC9"/>
          </a:solidFill>
          <a:latin typeface="Arial" pitchFamily="34" charset="0"/>
          <a:ea typeface="ＭＳ Ｐゴシック" pitchFamily="34" charset="-128"/>
          <a:cs typeface="Arial" pitchFamily="34" charset="0"/>
        </a:defRPr>
      </a:lvl9pPr>
    </p:titleStyle>
    <p:bodyStyle>
      <a:lvl1pPr marL="260350" indent="-260350" algn="l" defTabSz="1023938" rtl="0" fontAlgn="base">
        <a:lnSpc>
          <a:spcPct val="90000"/>
        </a:lnSpc>
        <a:spcBef>
          <a:spcPct val="50000"/>
        </a:spcBef>
        <a:spcAft>
          <a:spcPct val="20000"/>
        </a:spcAft>
        <a:buClr>
          <a:srgbClr val="007AC9"/>
        </a:buClr>
        <a:buSzPct val="70000"/>
        <a:buFont typeface="Wingdings 3" pitchFamily="18" charset="2"/>
        <a:buChar char="y"/>
        <a:defRPr sz="2400">
          <a:solidFill>
            <a:srgbClr val="4D4F53"/>
          </a:solidFill>
          <a:latin typeface="+mn-lt"/>
          <a:ea typeface="+mn-ea"/>
          <a:cs typeface="+mn-cs"/>
        </a:defRPr>
      </a:lvl1pPr>
      <a:lvl2pPr marL="568325" indent="-179388" algn="l" defTabSz="1023938" rtl="0" fontAlgn="base">
        <a:lnSpc>
          <a:spcPct val="90000"/>
        </a:lnSpc>
        <a:spcBef>
          <a:spcPct val="0"/>
        </a:spcBef>
        <a:spcAft>
          <a:spcPct val="20000"/>
        </a:spcAft>
        <a:buClr>
          <a:srgbClr val="007AC9"/>
        </a:buClr>
        <a:buFont typeface="Wingdings" pitchFamily="2" charset="2"/>
        <a:buChar char="§"/>
        <a:defRPr sz="2000">
          <a:solidFill>
            <a:srgbClr val="4D4F53"/>
          </a:solidFill>
          <a:latin typeface="+mn-lt"/>
          <a:ea typeface="+mn-ea"/>
          <a:cs typeface="+mn-cs"/>
        </a:defRPr>
      </a:lvl2pPr>
      <a:lvl3pPr marL="895350" indent="-196850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Arial" pitchFamily="34" charset="0"/>
        <a:buChar char="-"/>
        <a:defRPr sz="1700">
          <a:solidFill>
            <a:srgbClr val="4D4F53"/>
          </a:solidFill>
          <a:latin typeface="+mn-lt"/>
          <a:ea typeface="+mn-ea"/>
          <a:cs typeface="+mn-cs"/>
        </a:defRPr>
      </a:lvl3pPr>
      <a:lvl4pPr marL="1220788" indent="-196850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4pPr>
      <a:lvl5pPr marL="15446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5pPr>
      <a:lvl6pPr marL="20018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6pPr>
      <a:lvl7pPr marL="24590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7pPr>
      <a:lvl8pPr marL="29162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8pPr>
      <a:lvl9pPr marL="3373438" indent="-195263" algn="l" defTabSz="1023938" rtl="0" fontAlgn="base">
        <a:lnSpc>
          <a:spcPct val="90000"/>
        </a:lnSpc>
        <a:spcBef>
          <a:spcPct val="15000"/>
        </a:spcBef>
        <a:spcAft>
          <a:spcPct val="0"/>
        </a:spcAft>
        <a:buClr>
          <a:srgbClr val="007AC9"/>
        </a:buClr>
        <a:buFont typeface="Wingdings" pitchFamily="2" charset="2"/>
        <a:buChar char="§"/>
        <a:defRPr sz="1500">
          <a:solidFill>
            <a:srgbClr val="4D4F53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7.png"/><Relationship Id="rId10" Type="http://schemas.openxmlformats.org/officeDocument/2006/relationships/hyperlink" Target="mailto:Libby.bernick@trucost.com" TargetMode="External"/><Relationship Id="rId4" Type="http://schemas.openxmlformats.org/officeDocument/2006/relationships/image" Target="../media/image8.png"/><Relationship Id="rId9" Type="http://schemas.openxmlformats.org/officeDocument/2006/relationships/hyperlink" Target="mailto:Richie.hardwicke@trucost.co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wheelal\Documents\wordata\Water Tool\Trucost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2006" y="4056367"/>
            <a:ext cx="1339530" cy="13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84938" y="1057337"/>
            <a:ext cx="4808483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4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Cutting the environmental cost of food </a:t>
            </a:r>
            <a:r>
              <a:rPr lang="en-GB" sz="4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production</a:t>
            </a:r>
          </a:p>
          <a:p>
            <a:pPr>
              <a:spcAft>
                <a:spcPts val="0"/>
              </a:spcAft>
            </a:pPr>
            <a:r>
              <a:rPr lang="en-GB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GB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tudy Webcast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/>
          <a:srcRect l="25887" t="21229" r="43820" b="9590"/>
          <a:stretch/>
        </p:blipFill>
        <p:spPr>
          <a:xfrm>
            <a:off x="409310" y="1057337"/>
            <a:ext cx="3413406" cy="4382814"/>
          </a:xfrm>
          <a:prstGeom prst="rect">
            <a:avLst/>
          </a:prstGeom>
        </p:spPr>
      </p:pic>
      <p:pic>
        <p:nvPicPr>
          <p:cNvPr id="1026" name="Picture 2" descr="https://upload.wikimedia.org/wikipedia/commons/thumb/d/db/FAO_logo.svg/1024px-FAO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596" y="4056367"/>
            <a:ext cx="1339530" cy="1339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594272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908501" y="2058115"/>
            <a:ext cx="3703320" cy="7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>
            <a:lvl1pPr marL="260350" indent="-260350" algn="l" defTabSz="1023938" rtl="0"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kern="0" dirty="0" smtClean="0">
                <a:latin typeface="Calibri Light" panose="020F0302020204030204" pitchFamily="34" charset="0"/>
              </a:rPr>
              <a:t>Crops</a:t>
            </a:r>
            <a:endParaRPr lang="en-GB" sz="1800" kern="0" dirty="0">
              <a:latin typeface="Calibri Light" panose="020F0302020204030204" pitchFamily="34" charset="0"/>
            </a:endParaRPr>
          </a:p>
        </p:txBody>
      </p:sp>
      <p:graphicFrame>
        <p:nvGraphicFramePr>
          <p:cNvPr id="9" name="Content Placeholder 6"/>
          <p:cNvGraphicFramePr>
            <a:graphicFrameLocks/>
          </p:cNvGraphicFramePr>
          <p:nvPr>
            <p:extLst/>
          </p:nvPr>
        </p:nvGraphicFramePr>
        <p:xfrm>
          <a:off x="822722" y="2794397"/>
          <a:ext cx="3489787" cy="27889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562132"/>
                <a:gridCol w="914400"/>
                <a:gridCol w="1013255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Impact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Farming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alibri Light" panose="020F0302020204030204" pitchFamily="34" charset="0"/>
                        </a:rPr>
                        <a:t>Supply Chain</a:t>
                      </a:r>
                      <a:endParaRPr lang="en-GB" sz="13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GHGs</a:t>
                      </a:r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r>
                        <a:rPr lang="en-GB" sz="900" dirty="0" smtClean="0">
                          <a:latin typeface="Calibri Light" panose="020F0302020204030204" pitchFamily="34" charset="0"/>
                        </a:rPr>
                        <a:t>(from energy &amp;</a:t>
                      </a:r>
                      <a:r>
                        <a:rPr lang="en-GB" sz="9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900" dirty="0" smtClean="0">
                          <a:latin typeface="Calibri Light" panose="020F0302020204030204" pitchFamily="34" charset="0"/>
                        </a:rPr>
                        <a:t>non-energy sources)</a:t>
                      </a:r>
                      <a:endParaRPr lang="en-GB" sz="9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latin typeface="Calibri Light" panose="020F0302020204030204" pitchFamily="34" charset="0"/>
                        </a:rPr>
                        <a:t>GHGs </a:t>
                      </a:r>
                      <a:endParaRPr lang="en-GB" sz="1800" kern="1200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GB" sz="900" kern="1200" dirty="0" smtClean="0">
                          <a:latin typeface="Calibri Light" panose="020F0302020204030204" pitchFamily="34" charset="0"/>
                        </a:rPr>
                        <a:t>(from land clearing)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Air pollutants</a:t>
                      </a:r>
                      <a:endParaRPr lang="en-GB" sz="12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Land pollutants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Water pollutants</a:t>
                      </a:r>
                      <a:endParaRPr lang="en-GB" sz="12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Water consumption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Land use change</a:t>
                      </a:r>
                      <a:endParaRPr lang="en-GB" sz="12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solidFill>
                          <a:schemeClr val="bg1"/>
                        </a:solidFill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sp>
        <p:nvSpPr>
          <p:cNvPr id="10" name="Text Placeholder 4"/>
          <p:cNvSpPr txBox="1">
            <a:spLocks/>
          </p:cNvSpPr>
          <p:nvPr/>
        </p:nvSpPr>
        <p:spPr bwMode="auto">
          <a:xfrm>
            <a:off x="4714445" y="2013609"/>
            <a:ext cx="3703320" cy="7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>
            <a:lvl1pPr marL="260350" indent="-260350" algn="l" defTabSz="1023938" rtl="0"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kern="0" dirty="0" smtClean="0">
                <a:latin typeface="Calibri Light" panose="020F0302020204030204" pitchFamily="34" charset="0"/>
              </a:rPr>
              <a:t>Livestock</a:t>
            </a:r>
            <a:endParaRPr lang="en-GB" sz="1800" kern="0" dirty="0">
              <a:latin typeface="Calibri Light" panose="020F0302020204030204" pitchFamily="34" charset="0"/>
            </a:endParaRPr>
          </a:p>
        </p:txBody>
      </p:sp>
      <p:graphicFrame>
        <p:nvGraphicFramePr>
          <p:cNvPr id="12" name="Content Placeholder 6"/>
          <p:cNvGraphicFramePr>
            <a:graphicFrameLocks/>
          </p:cNvGraphicFramePr>
          <p:nvPr>
            <p:extLst/>
          </p:nvPr>
        </p:nvGraphicFramePr>
        <p:xfrm>
          <a:off x="4663679" y="2794397"/>
          <a:ext cx="3489787" cy="278892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562132"/>
                <a:gridCol w="914400"/>
                <a:gridCol w="1013255"/>
              </a:tblGrid>
              <a:tr h="278130"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Impact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Farming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r>
                        <a:rPr lang="en-GB" sz="1300" dirty="0" smtClean="0">
                          <a:latin typeface="Calibri Light" panose="020F0302020204030204" pitchFamily="34" charset="0"/>
                        </a:rPr>
                        <a:t>Supply Chain</a:t>
                      </a:r>
                      <a:endParaRPr lang="en-GB" sz="13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52578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GHGs</a:t>
                      </a:r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 </a:t>
                      </a:r>
                    </a:p>
                    <a:p>
                      <a:r>
                        <a:rPr lang="en-GB" sz="900" dirty="0" smtClean="0">
                          <a:latin typeface="Calibri Light" panose="020F0302020204030204" pitchFamily="34" charset="0"/>
                        </a:rPr>
                        <a:t>(from energy &amp;</a:t>
                      </a:r>
                      <a:r>
                        <a:rPr lang="en-GB" sz="900" baseline="0" dirty="0" smtClean="0">
                          <a:latin typeface="Calibri Light" panose="020F0302020204030204" pitchFamily="34" charset="0"/>
                        </a:rPr>
                        <a:t> </a:t>
                      </a:r>
                      <a:r>
                        <a:rPr lang="en-GB" sz="900" dirty="0" smtClean="0">
                          <a:latin typeface="Calibri Light" panose="020F0302020204030204" pitchFamily="34" charset="0"/>
                        </a:rPr>
                        <a:t>non-energy sources)</a:t>
                      </a:r>
                      <a:endParaRPr lang="en-GB" sz="9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388620">
                <a:tc>
                  <a:txBody>
                    <a:bodyPr/>
                    <a:lstStyle/>
                    <a:p>
                      <a:r>
                        <a:rPr lang="en-GB" sz="1200" kern="1200" dirty="0" smtClean="0">
                          <a:latin typeface="Calibri Light" panose="020F0302020204030204" pitchFamily="34" charset="0"/>
                        </a:rPr>
                        <a:t>GHGs </a:t>
                      </a:r>
                      <a:endParaRPr lang="en-GB" sz="1800" kern="1200" dirty="0" smtClean="0">
                        <a:latin typeface="Calibri Light" panose="020F0302020204030204" pitchFamily="34" charset="0"/>
                      </a:endParaRPr>
                    </a:p>
                    <a:p>
                      <a:r>
                        <a:rPr lang="en-GB" sz="900" kern="1200" dirty="0" smtClean="0">
                          <a:latin typeface="Calibri Light" panose="020F0302020204030204" pitchFamily="34" charset="0"/>
                        </a:rPr>
                        <a:t>(from land clearing)</a:t>
                      </a:r>
                      <a:endParaRPr lang="en-GB" sz="900" kern="1200" dirty="0" smtClean="0">
                        <a:solidFill>
                          <a:schemeClr val="dk1"/>
                        </a:solidFill>
                        <a:latin typeface="Calibri Light" panose="020F0302020204030204" pitchFamily="34" charset="0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Air pollutants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Land pollutants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-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Water pollutants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dirty="0" smtClean="0">
                          <a:latin typeface="Calibri Light" panose="020F0302020204030204" pitchFamily="34" charset="0"/>
                        </a:rPr>
                        <a:t>-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Water consumption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  <a:tr h="278130">
                <a:tc>
                  <a:txBody>
                    <a:bodyPr/>
                    <a:lstStyle/>
                    <a:p>
                      <a:r>
                        <a:rPr lang="en-GB" sz="1200" dirty="0" smtClean="0">
                          <a:latin typeface="Calibri Light" panose="020F0302020204030204" pitchFamily="34" charset="0"/>
                        </a:rPr>
                        <a:t>Land use change</a:t>
                      </a:r>
                      <a:endParaRPr lang="en-GB" sz="12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kern="1200" dirty="0" smtClean="0">
                          <a:effectLst/>
                          <a:latin typeface="Calibri Light" panose="020F0302020204030204" pitchFamily="34" charset="0"/>
                        </a:rPr>
                        <a:t>✓</a:t>
                      </a:r>
                      <a:endParaRPr lang="en-GB" sz="1000" dirty="0">
                        <a:latin typeface="Calibri Light" panose="020F0302020204030204" pitchFamily="34" charset="0"/>
                      </a:endParaRPr>
                    </a:p>
                  </a:txBody>
                  <a:tcPr marL="68580" marR="68580" marT="34290" marB="34290" anchor="ctr"/>
                </a:tc>
              </a:tr>
            </a:tbl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>
            <a:off x="822722" y="1932688"/>
            <a:ext cx="73307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57161" y="872433"/>
            <a:ext cx="40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IMPACTS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525724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157161" y="1932688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086631" y="1132885"/>
            <a:ext cx="56446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METHODS -QUANTIFICATION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 bwMode="auto">
          <a:xfrm>
            <a:off x="905058" y="2184242"/>
            <a:ext cx="3703320" cy="7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>
            <a:lvl1pPr marL="260350" indent="-260350" algn="l" defTabSz="1023938" rtl="0"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kern="0" dirty="0" smtClean="0">
                <a:latin typeface="Calibri Light" panose="020F0302020204030204" pitchFamily="34" charset="0"/>
              </a:rPr>
              <a:t>Farming</a:t>
            </a:r>
            <a:endParaRPr lang="en-GB" sz="2000" kern="0" dirty="0">
              <a:latin typeface="Calibri Light" panose="020F030202020403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819195" y="2718479"/>
            <a:ext cx="3703320" cy="3378200"/>
          </a:xfrm>
          <a:prstGeom prst="rect">
            <a:avLst/>
          </a:prstGeom>
        </p:spPr>
        <p:txBody>
          <a:bodyPr/>
          <a:lstStyle>
            <a:lvl1pPr marL="260350" indent="-260350" algn="l" defTabSz="1023938" rtl="0"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 panose="020F0302020204030204" pitchFamily="34" charset="0"/>
              </a:rPr>
              <a:t>Emissions are estimated by applying emissions factors that are:</a:t>
            </a:r>
          </a:p>
          <a:p>
            <a:pPr marL="587375" lvl="2" indent="-26035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</a:rPr>
              <a:t>Country-specific</a:t>
            </a:r>
          </a:p>
          <a:p>
            <a:pPr marL="587375" lvl="2" indent="-26035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</a:rPr>
              <a:t>Commodity specific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 panose="020F0302020204030204" pitchFamily="34" charset="0"/>
              </a:rPr>
              <a:t>Emissions factor examples are:</a:t>
            </a:r>
          </a:p>
          <a:p>
            <a:pPr marL="587375" lvl="2" indent="-26035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</a:rPr>
              <a:t>tonnes CO2 per kg of meat</a:t>
            </a:r>
          </a:p>
          <a:p>
            <a:pPr marL="587375" lvl="2" indent="-26035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</a:rPr>
              <a:t>m3 water use per kg crop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 panose="020F0302020204030204" pitchFamily="34" charset="0"/>
              </a:rPr>
              <a:t>Emissions factors are sourced from a variety of sources (see next slide)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 bwMode="auto">
          <a:xfrm>
            <a:off x="4879663" y="2106292"/>
            <a:ext cx="3703320" cy="736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>
            <a:lvl1pPr marL="260350" indent="-260350" algn="l" defTabSz="1023938" rtl="0"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kern="0" dirty="0" smtClean="0">
                <a:latin typeface="Calibri Light" panose="020F0302020204030204" pitchFamily="34" charset="0"/>
              </a:rPr>
              <a:t>Supply Chain</a:t>
            </a:r>
            <a:endParaRPr lang="en-GB" sz="2000" kern="0" dirty="0">
              <a:latin typeface="Calibri Light" panose="020F0302020204030204" pitchFamily="34" charset="0"/>
            </a:endParaRPr>
          </a:p>
        </p:txBody>
      </p:sp>
      <p:sp>
        <p:nvSpPr>
          <p:cNvPr id="18" name="Content Placeholder 5"/>
          <p:cNvSpPr txBox="1">
            <a:spLocks/>
          </p:cNvSpPr>
          <p:nvPr/>
        </p:nvSpPr>
        <p:spPr>
          <a:xfrm>
            <a:off x="4748540" y="2688861"/>
            <a:ext cx="4019706" cy="3378200"/>
          </a:xfrm>
          <a:prstGeom prst="rect">
            <a:avLst/>
          </a:prstGeom>
        </p:spPr>
        <p:txBody>
          <a:bodyPr/>
          <a:lstStyle>
            <a:lvl1pPr marL="260350" indent="-260350" algn="l" defTabSz="1023938" rtl="0"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 panose="020F0302020204030204" pitchFamily="34" charset="0"/>
              </a:rPr>
              <a:t>Emissions are estimated by applying environmental intensities to financial transactions in </a:t>
            </a:r>
            <a:r>
              <a:rPr lang="en-GB" sz="1800" dirty="0" err="1">
                <a:latin typeface="Calibri Light" panose="020F0302020204030204" pitchFamily="34" charset="0"/>
              </a:rPr>
              <a:t>Trucost’s</a:t>
            </a:r>
            <a:r>
              <a:rPr lang="en-GB" sz="1800" dirty="0">
                <a:latin typeface="Calibri Light" panose="020F0302020204030204" pitchFamily="34" charset="0"/>
              </a:rPr>
              <a:t> input-output model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 panose="020F0302020204030204" pitchFamily="34" charset="0"/>
              </a:rPr>
              <a:t>Environmental intensities</a:t>
            </a:r>
          </a:p>
          <a:p>
            <a:pPr marL="587375" lvl="2" indent="-26035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</a:rPr>
              <a:t>Emissions calculated per unit of revenue</a:t>
            </a:r>
          </a:p>
          <a:p>
            <a:pPr marL="587375" lvl="2" indent="-26035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</a:rPr>
              <a:t>Sources include FAO, IEA, EIA, USGS, LCA data…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 panose="020F0302020204030204" pitchFamily="34" charset="0"/>
              </a:rPr>
              <a:t>Input-output model</a:t>
            </a:r>
          </a:p>
          <a:p>
            <a:pPr marL="587375" lvl="2" indent="-26035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</a:rPr>
              <a:t>Financial flows across 531 sectors</a:t>
            </a:r>
          </a:p>
          <a:p>
            <a:pPr marL="587375" lvl="2" indent="-260350">
              <a:spcBef>
                <a:spcPct val="50000"/>
              </a:spcBef>
              <a:buSzPct val="100000"/>
              <a:buFont typeface="Arial" panose="020B0604020202020204" pitchFamily="34" charset="0"/>
              <a:buChar char="•"/>
            </a:pPr>
            <a:r>
              <a:rPr lang="en-GB" sz="1500" dirty="0">
                <a:latin typeface="Calibri Light" panose="020F0302020204030204" pitchFamily="34" charset="0"/>
              </a:rPr>
              <a:t>US Bureau of Economic Analysis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459952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157161" y="1932688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57161" y="872433"/>
            <a:ext cx="40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DATA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883720" y="2346613"/>
            <a:ext cx="4710170" cy="3378200"/>
          </a:xfrm>
          <a:prstGeom prst="rect">
            <a:avLst/>
          </a:prstGeom>
        </p:spPr>
        <p:txBody>
          <a:bodyPr/>
          <a:lstStyle>
            <a:lvl1pPr marL="260350" indent="-260350" algn="l" defTabSz="1023938" rtl="0"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kern="0" dirty="0" smtClean="0">
                <a:latin typeface="Calibri Light" panose="020F0302020204030204" pitchFamily="34" charset="0"/>
              </a:rPr>
              <a:t>Non-energy </a:t>
            </a:r>
            <a:r>
              <a:rPr lang="en-GB" sz="1800" kern="0" dirty="0">
                <a:latin typeface="Calibri Light" panose="020F0302020204030204" pitchFamily="34" charset="0"/>
              </a:rPr>
              <a:t>related </a:t>
            </a:r>
            <a:r>
              <a:rPr lang="en-GB" sz="1800" kern="0" dirty="0" smtClean="0">
                <a:latin typeface="Calibri Light" panose="020F0302020204030204" pitchFamily="34" charset="0"/>
              </a:rPr>
              <a:t>emissions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kern="0" dirty="0" smtClean="0">
                <a:latin typeface="Calibri Light" panose="020F0302020204030204" pitchFamily="34" charset="0"/>
              </a:rPr>
              <a:t>FAOSTAT </a:t>
            </a:r>
            <a:r>
              <a:rPr lang="en-GB" sz="1600" kern="0" dirty="0">
                <a:latin typeface="Calibri Light" panose="020F0302020204030204" pitchFamily="34" charset="0"/>
              </a:rPr>
              <a:t>emissions database – country-specific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kern="0" dirty="0">
                <a:latin typeface="Calibri Light" panose="020F0302020204030204" pitchFamily="34" charset="0"/>
              </a:rPr>
              <a:t>Energy related </a:t>
            </a:r>
            <a:r>
              <a:rPr lang="en-GB" sz="1800" kern="0" dirty="0" smtClean="0">
                <a:latin typeface="Calibri Light" panose="020F0302020204030204" pitchFamily="34" charset="0"/>
              </a:rPr>
              <a:t>emissions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1600" kern="0" dirty="0" err="1" smtClean="0">
                <a:latin typeface="Calibri Light" panose="020F0302020204030204" pitchFamily="34" charset="0"/>
              </a:rPr>
              <a:t>Agri</a:t>
            </a:r>
            <a:r>
              <a:rPr lang="en-GB" sz="1600" kern="0" dirty="0" smtClean="0">
                <a:latin typeface="Calibri Light" panose="020F0302020204030204" pitchFamily="34" charset="0"/>
              </a:rPr>
              <a:t>-footprint </a:t>
            </a:r>
            <a:r>
              <a:rPr lang="en-GB" sz="1600" kern="0" dirty="0">
                <a:latin typeface="Calibri Light" panose="020F0302020204030204" pitchFamily="34" charset="0"/>
              </a:rPr>
              <a:t>– </a:t>
            </a:r>
            <a:r>
              <a:rPr lang="en-GB" sz="1600" kern="0" dirty="0" smtClean="0">
                <a:latin typeface="Calibri Light" panose="020F0302020204030204" pitchFamily="34" charset="0"/>
              </a:rPr>
              <a:t>country-specific</a:t>
            </a:r>
          </a:p>
          <a:p>
            <a:pPr lvl="1">
              <a:buSzPct val="71000"/>
              <a:buFont typeface="Arial" panose="020B0604020202020204" pitchFamily="34" charset="0"/>
              <a:buChar char="•"/>
            </a:pPr>
            <a:r>
              <a:rPr lang="en-GB" sz="1600" kern="0" dirty="0" err="1" smtClean="0">
                <a:latin typeface="Calibri Light" panose="020F0302020204030204" pitchFamily="34" charset="0"/>
              </a:rPr>
              <a:t>Ecoinvent</a:t>
            </a:r>
            <a:r>
              <a:rPr lang="en-GB" sz="1600" kern="0" dirty="0" smtClean="0">
                <a:latin typeface="Calibri Light" panose="020F0302020204030204" pitchFamily="34" charset="0"/>
              </a:rPr>
              <a:t> </a:t>
            </a:r>
            <a:r>
              <a:rPr lang="en-GB" sz="1600" kern="0" dirty="0">
                <a:latin typeface="Calibri Light" panose="020F0302020204030204" pitchFamily="34" charset="0"/>
              </a:rPr>
              <a:t>– country-specific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kern="0" dirty="0">
                <a:latin typeface="Calibri Light" panose="020F0302020204030204" pitchFamily="34" charset="0"/>
              </a:rPr>
              <a:t>Water </a:t>
            </a:r>
            <a:r>
              <a:rPr lang="en-GB" sz="1800" kern="0" dirty="0" smtClean="0">
                <a:latin typeface="Calibri Light" panose="020F0302020204030204" pitchFamily="34" charset="0"/>
              </a:rPr>
              <a:t>consumption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600" kern="0" dirty="0" err="1" smtClean="0">
                <a:latin typeface="Calibri Light" panose="020F0302020204030204" pitchFamily="34" charset="0"/>
              </a:rPr>
              <a:t>Mekonnen</a:t>
            </a:r>
            <a:r>
              <a:rPr lang="en-GB" sz="1600" kern="0" dirty="0" smtClean="0">
                <a:latin typeface="Calibri Light" panose="020F0302020204030204" pitchFamily="34" charset="0"/>
              </a:rPr>
              <a:t> </a:t>
            </a:r>
            <a:r>
              <a:rPr lang="en-GB" sz="1600" kern="0" dirty="0">
                <a:latin typeface="Calibri Light" panose="020F0302020204030204" pitchFamily="34" charset="0"/>
              </a:rPr>
              <a:t>and Hoekstra (2010) – country-specific</a:t>
            </a: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kern="0" dirty="0">
                <a:latin typeface="Calibri Light" panose="020F0302020204030204" pitchFamily="34" charset="0"/>
              </a:rPr>
              <a:t>Land </a:t>
            </a:r>
            <a:r>
              <a:rPr lang="en-GB" sz="1800" kern="0" dirty="0" smtClean="0">
                <a:latin typeface="Calibri Light" panose="020F0302020204030204" pitchFamily="34" charset="0"/>
              </a:rPr>
              <a:t>Use</a:t>
            </a:r>
          </a:p>
          <a:p>
            <a:pPr lvl="1">
              <a:buSzPct val="100000"/>
              <a:buFont typeface="Arial" panose="020B0604020202020204" pitchFamily="34" charset="0"/>
              <a:buChar char="•"/>
            </a:pPr>
            <a:r>
              <a:rPr lang="en-GB" sz="1600" kern="0" dirty="0" smtClean="0">
                <a:latin typeface="Calibri Light" panose="020F0302020204030204" pitchFamily="34" charset="0"/>
              </a:rPr>
              <a:t>Livestock</a:t>
            </a:r>
            <a:r>
              <a:rPr lang="en-GB" sz="1600" kern="0" dirty="0">
                <a:latin typeface="Calibri Light" panose="020F0302020204030204" pitchFamily="34" charset="0"/>
              </a:rPr>
              <a:t>: FAO SOL-model – </a:t>
            </a:r>
            <a:r>
              <a:rPr lang="en-GB" sz="1600" kern="0" dirty="0" smtClean="0">
                <a:latin typeface="Calibri Light" panose="020F0302020204030204" pitchFamily="34" charset="0"/>
              </a:rPr>
              <a:t>country-specific</a:t>
            </a:r>
          </a:p>
          <a:p>
            <a:pPr lvl="1">
              <a:buSzPct val="71000"/>
              <a:buFont typeface="Arial" panose="020B0604020202020204" pitchFamily="34" charset="0"/>
              <a:buChar char="•"/>
            </a:pPr>
            <a:r>
              <a:rPr lang="en-GB" sz="1600" kern="0" dirty="0" smtClean="0">
                <a:latin typeface="Calibri Light" panose="020F0302020204030204" pitchFamily="34" charset="0"/>
              </a:rPr>
              <a:t>Crops</a:t>
            </a:r>
            <a:r>
              <a:rPr lang="en-GB" sz="1600" kern="0" dirty="0">
                <a:latin typeface="Calibri Light" panose="020F0302020204030204" pitchFamily="34" charset="0"/>
              </a:rPr>
              <a:t>: FAOSTAT</a:t>
            </a:r>
          </a:p>
          <a:p>
            <a:pPr marL="742950" lvl="1" indent="-285750"/>
            <a:endParaRPr lang="en-GB" sz="1600" kern="0" dirty="0">
              <a:latin typeface="Calibri Light" panose="020F030202020403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2049" y="2440362"/>
            <a:ext cx="1407319" cy="3214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64717" y="3064985"/>
            <a:ext cx="1994651" cy="34390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33997" y="3585265"/>
            <a:ext cx="1425371" cy="65584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42686027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1157161" y="1932688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11898" y="1049994"/>
            <a:ext cx="5163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METHODS - VALUATION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6319" y="2540078"/>
            <a:ext cx="755370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</a:rPr>
              <a:t>A literature </a:t>
            </a:r>
            <a:r>
              <a:rPr lang="en-GB" dirty="0">
                <a:latin typeface="Calibri Light" panose="020F0302020204030204" pitchFamily="34" charset="0"/>
              </a:rPr>
              <a:t>review was conducted in order to understand the magnitude of each environmental impact on receptors such as crops, ecosystems, human health and materials. </a:t>
            </a:r>
            <a:endParaRPr lang="en-GB" dirty="0" smtClean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 smtClean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</a:rPr>
              <a:t>Secondary </a:t>
            </a:r>
            <a:r>
              <a:rPr lang="en-GB" dirty="0">
                <a:latin typeface="Calibri Light" panose="020F0302020204030204" pitchFamily="34" charset="0"/>
              </a:rPr>
              <a:t>literature was used to estimate the social cost of these impacts – natural capital </a:t>
            </a:r>
            <a:r>
              <a:rPr lang="en-GB" dirty="0" smtClean="0">
                <a:latin typeface="Calibri Light" panose="020F0302020204030204" pitchFamily="34" charset="0"/>
              </a:rPr>
              <a:t>valuation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valuations </a:t>
            </a: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reflect the impact on ecosystems and the damage to human health</a:t>
            </a:r>
            <a:r>
              <a:rPr lang="en-GB" dirty="0" smtClean="0"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dirty="0"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Value transfer techniques were applied to make the valuations country-specific.</a:t>
            </a:r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1098868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903" y="3988586"/>
            <a:ext cx="6402388" cy="1751012"/>
          </a:xfrm>
        </p:spPr>
        <p:txBody>
          <a:bodyPr/>
          <a:lstStyle/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n-GB" sz="1800" kern="1200" cap="all" spc="15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study Findings</a:t>
            </a:r>
          </a:p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n-GB" sz="1800" kern="1200" cap="all" spc="15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RESULTS</a:t>
            </a:r>
            <a:endParaRPr lang="en-GB" sz="1800" kern="1200" cap="all" spc="15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01112" y="4329239"/>
            <a:ext cx="74042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76270627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6463" y="1014474"/>
            <a:ext cx="5897537" cy="994172"/>
          </a:xfrm>
        </p:spPr>
        <p:txBody>
          <a:bodyPr>
            <a:normAutofit fontScale="90000"/>
          </a:bodyPr>
          <a:lstStyle/>
          <a:p>
            <a:pPr>
              <a:buClr>
                <a:schemeClr val="tx2"/>
              </a:buClr>
            </a:pPr>
            <a:r>
              <a:rPr lang="en-GB" sz="975" dirty="0"/>
              <a:t/>
            </a:r>
            <a:br>
              <a:rPr lang="en-GB" sz="975" dirty="0"/>
            </a:br>
            <a:r>
              <a:rPr lang="en-GB" sz="975" dirty="0"/>
              <a:t/>
            </a:r>
            <a:br>
              <a:rPr lang="en-GB" sz="975" dirty="0"/>
            </a:br>
            <a:r>
              <a:rPr lang="en-GB" b="1" dirty="0" smtClean="0">
                <a:latin typeface="Calibri Light" panose="020F0302020204030204" pitchFamily="34" charset="0"/>
              </a:rPr>
              <a:t>Study </a:t>
            </a:r>
            <a:r>
              <a:rPr lang="en-GB" b="1" dirty="0">
                <a:latin typeface="Calibri Light" panose="020F0302020204030204" pitchFamily="34" charset="0"/>
              </a:rPr>
              <a:t>reveals </a:t>
            </a:r>
            <a:r>
              <a:rPr lang="en-GB" b="1" dirty="0" smtClean="0">
                <a:latin typeface="Calibri Light" panose="020F0302020204030204" pitchFamily="34" charset="0"/>
              </a:rPr>
              <a:t>$3 </a:t>
            </a:r>
            <a:r>
              <a:rPr lang="en-GB" b="1" dirty="0">
                <a:latin typeface="Calibri Light" panose="020F0302020204030204" pitchFamily="34" charset="0"/>
              </a:rPr>
              <a:t>trillion environmental cost </a:t>
            </a:r>
            <a:r>
              <a:rPr lang="en-GB" b="1" dirty="0" smtClean="0">
                <a:latin typeface="Calibri Light" panose="020F0302020204030204" pitchFamily="34" charset="0"/>
              </a:rPr>
              <a:t>of industrial farming</a:t>
            </a:r>
            <a:br>
              <a:rPr lang="en-GB" b="1" dirty="0" smtClean="0">
                <a:latin typeface="Calibri Light" panose="020F0302020204030204" pitchFamily="34" charset="0"/>
              </a:rPr>
            </a:br>
            <a:r>
              <a:rPr lang="en-GB" sz="975" dirty="0"/>
              <a:t/>
            </a:r>
            <a:br>
              <a:rPr lang="en-GB" sz="975" dirty="0"/>
            </a:br>
            <a:r>
              <a:rPr lang="en-GB" sz="975" dirty="0"/>
              <a:t/>
            </a:r>
            <a:br>
              <a:rPr lang="en-GB" sz="975" dirty="0"/>
            </a:br>
            <a:r>
              <a:rPr lang="en-GB" sz="975" dirty="0"/>
              <a:t> 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/>
          <a:srcRect l="25527" t="16777" r="43680" b="5263"/>
          <a:stretch/>
        </p:blipFill>
        <p:spPr>
          <a:xfrm>
            <a:off x="336885" y="1319274"/>
            <a:ext cx="2652028" cy="37749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46463" y="3304674"/>
            <a:ext cx="535210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Calibri Light" panose="020F0302020204030204" pitchFamily="34" charset="0"/>
              </a:rPr>
              <a:t>On average: </a:t>
            </a:r>
            <a:endParaRPr lang="en-GB" sz="2000" dirty="0" smtClean="0">
              <a:latin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tx1"/>
                </a:solidFill>
                <a:latin typeface="Calibri Light" panose="020F0302020204030204" pitchFamily="34" charset="0"/>
              </a:rPr>
              <a:t>68 </a:t>
            </a:r>
            <a:r>
              <a:rPr lang="en-GB" sz="2000" dirty="0">
                <a:solidFill>
                  <a:schemeClr val="tx1"/>
                </a:solidFill>
                <a:latin typeface="Calibri Light" panose="020F0302020204030204" pitchFamily="34" charset="0"/>
              </a:rPr>
              <a:t>percent </a:t>
            </a:r>
            <a:r>
              <a:rPr lang="en-GB" sz="2000" dirty="0">
                <a:latin typeface="Calibri Light" panose="020F0302020204030204" pitchFamily="34" charset="0"/>
              </a:rPr>
              <a:t>of the impacts of livestock production can be attributed to operational activities taking place on the farm. </a:t>
            </a:r>
            <a:endParaRPr lang="en-GB" sz="2000" dirty="0" smtClean="0">
              <a:latin typeface="Calibri Light" panose="020F030202020403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</a:rPr>
              <a:t>77 </a:t>
            </a:r>
            <a:r>
              <a:rPr lang="en-GB" sz="2000" dirty="0">
                <a:latin typeface="Calibri Light" panose="020F0302020204030204" pitchFamily="34" charset="0"/>
              </a:rPr>
              <a:t>percent of the natural capital costs of crop production occur on the farm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7433828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3758" y="1959020"/>
            <a:ext cx="8526128" cy="332648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383758" y="5277396"/>
            <a:ext cx="8526128" cy="342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1500" cap="all" dirty="0" smtClean="0">
                <a:solidFill>
                  <a:srgbClr val="687BA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</a:t>
            </a:r>
            <a:r>
              <a:rPr lang="en-GB" sz="1500" cap="all" dirty="0">
                <a:solidFill>
                  <a:srgbClr val="687BA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operational and supply chain natural capital costs of </a:t>
            </a:r>
            <a:r>
              <a:rPr lang="en-GB" sz="1500" b="1" i="1" cap="all" dirty="0">
                <a:solidFill>
                  <a:srgbClr val="687BA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en-GB" sz="1500" cap="all" dirty="0">
                <a:solidFill>
                  <a:srgbClr val="687BA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production by country</a:t>
            </a:r>
            <a:endParaRPr lang="en-GB" sz="1500" cap="all" dirty="0">
              <a:solidFill>
                <a:srgbClr val="687BA0"/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57161" y="872433"/>
            <a:ext cx="40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CROPS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2527" y="113340"/>
            <a:ext cx="866316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403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6252" y="2077030"/>
            <a:ext cx="8666685" cy="348718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96252" y="5753553"/>
            <a:ext cx="8666685" cy="267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GB" sz="1050" cap="all" dirty="0" smtClean="0">
                <a:solidFill>
                  <a:srgbClr val="687B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OPERATIONAL natural </a:t>
            </a:r>
            <a:r>
              <a:rPr lang="en-GB" sz="1050" cap="all" dirty="0">
                <a:solidFill>
                  <a:srgbClr val="687B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capital intensity of </a:t>
            </a:r>
            <a:r>
              <a:rPr lang="en-GB" sz="1050" b="1" i="1" cap="all" dirty="0">
                <a:solidFill>
                  <a:srgbClr val="687B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crop</a:t>
            </a:r>
            <a:r>
              <a:rPr lang="en-GB" sz="1050" cap="all" dirty="0">
                <a:solidFill>
                  <a:srgbClr val="687B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commodities (USD of impacts per tonne of production)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1157161" y="872433"/>
            <a:ext cx="7248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COMMODITY IMPACTS MATERIALITY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42527" y="29260"/>
            <a:ext cx="866316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9670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9323" y="2040840"/>
            <a:ext cx="8031330" cy="384948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542173" y="5897526"/>
            <a:ext cx="8601827" cy="325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300"/>
              </a:spcAft>
            </a:pPr>
            <a:r>
              <a:rPr lang="en-GB" sz="1400" cap="all" dirty="0">
                <a:solidFill>
                  <a:srgbClr val="687BA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Top 10 operational and supply chain natural capital costs of </a:t>
            </a:r>
            <a:r>
              <a:rPr lang="en-GB" sz="1400" b="1" i="1" cap="all" dirty="0">
                <a:solidFill>
                  <a:srgbClr val="687BA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livestock</a:t>
            </a:r>
            <a:r>
              <a:rPr lang="en-GB" sz="1400" cap="all" dirty="0">
                <a:solidFill>
                  <a:srgbClr val="687BA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production by country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157161" y="872433"/>
            <a:ext cx="40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LIVESTOCK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3683448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557213" lvl="1" indent="-214313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Beef</a:t>
            </a:r>
            <a:r>
              <a:rPr lang="en-GB" dirty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Holistic grazing management vs. conventional cattle grazing in </a:t>
            </a:r>
            <a:r>
              <a:rPr lang="en-GB" dirty="0" smtClean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Brazil</a:t>
            </a:r>
          </a:p>
          <a:p>
            <a:pPr marL="342900" lvl="1" indent="0">
              <a:lnSpc>
                <a:spcPct val="115000"/>
              </a:lnSpc>
              <a:spcAft>
                <a:spcPts val="0"/>
              </a:spcAft>
              <a:buNone/>
            </a:pPr>
            <a:endParaRPr lang="en-GB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Rice</a:t>
            </a:r>
            <a:r>
              <a:rPr lang="en-GB" dirty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System of rice intensification (SRI) vs. conventional rice farming in </a:t>
            </a:r>
            <a:r>
              <a:rPr lang="en-GB" dirty="0" smtClean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India</a:t>
            </a:r>
          </a:p>
          <a:p>
            <a:pPr marL="342900" lvl="1" indent="0">
              <a:lnSpc>
                <a:spcPct val="115000"/>
              </a:lnSpc>
              <a:spcAft>
                <a:spcPts val="0"/>
              </a:spcAft>
              <a:buNone/>
            </a:pPr>
            <a:endParaRPr lang="en-GB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15000"/>
              </a:lnSpc>
              <a:spcAft>
                <a:spcPts val="0"/>
              </a:spcAft>
            </a:pPr>
            <a:r>
              <a:rPr lang="en-GB" i="1" dirty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Soy</a:t>
            </a:r>
            <a:r>
              <a:rPr lang="en-GB" dirty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Organic farming  vs. conventional soybean farming in the </a:t>
            </a:r>
            <a:r>
              <a:rPr lang="en-GB" dirty="0" smtClean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USA</a:t>
            </a:r>
          </a:p>
          <a:p>
            <a:pPr marL="342900" lvl="1" indent="0">
              <a:lnSpc>
                <a:spcPct val="115000"/>
              </a:lnSpc>
              <a:spcAft>
                <a:spcPts val="0"/>
              </a:spcAft>
              <a:buNone/>
            </a:pPr>
            <a:endParaRPr lang="en-GB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lvl="1" indent="-214313">
              <a:lnSpc>
                <a:spcPct val="115000"/>
              </a:lnSpc>
              <a:spcAft>
                <a:spcPts val="600"/>
              </a:spcAft>
            </a:pPr>
            <a:r>
              <a:rPr lang="en-GB" i="1" dirty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Wheat</a:t>
            </a:r>
            <a:r>
              <a:rPr lang="en-GB" dirty="0">
                <a:solidFill>
                  <a:srgbClr val="404040"/>
                </a:solidFill>
                <a:latin typeface="Calibri Light" panose="020F03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Organic farming vs. conventional wheat farming in Germany</a:t>
            </a:r>
            <a:endParaRPr lang="en-GB" dirty="0"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826096" y="971306"/>
            <a:ext cx="7232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IMPROVEMENT OPPORTUNITES EXIST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2667589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0" y="4398757"/>
            <a:ext cx="4574520" cy="1971245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85000"/>
                </a:schemeClr>
              </a:gs>
              <a:gs pos="100000">
                <a:schemeClr val="accent2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4D4F53"/>
              </a:solidFill>
              <a:effectLst/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11103" y="4398757"/>
            <a:ext cx="4574520" cy="1971245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85000"/>
                </a:schemeClr>
              </a:gs>
              <a:gs pos="100000">
                <a:schemeClr val="accent2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4D4F53"/>
              </a:solidFill>
              <a:effectLst/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56" y="4545692"/>
            <a:ext cx="3787973" cy="128818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United Nations agency specialized in food and agriculture and  representing 194 member nations seeking to achieve food security for all.</a:t>
            </a:r>
            <a:endParaRPr lang="en-US" sz="180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pic>
        <p:nvPicPr>
          <p:cNvPr id="1026" name="Picture 2" descr="C:\Users\wheelal\Documents\wordata\Water Tool\Trucost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5017" y="5287936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86568" y="4524445"/>
            <a:ext cx="3409176" cy="130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>
            <a:lvl1pPr marL="260350" indent="-260350" algn="l" defTabSz="1023938" rtl="0"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Global leader in valuing natural capital and quantifying the  </a:t>
            </a:r>
            <a:r>
              <a:rPr lang="en-US" sz="1800" kern="0" dirty="0">
                <a:solidFill>
                  <a:schemeClr val="bg1"/>
                </a:solidFill>
                <a:latin typeface="Calibri Light" panose="020F0302020204030204" pitchFamily="34" charset="0"/>
              </a:rPr>
              <a:t>economic consequences of natural capital </a:t>
            </a:r>
            <a:r>
              <a:rPr lang="en-US" sz="1800" kern="0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dependency.</a:t>
            </a:r>
            <a:endParaRPr lang="en-US" sz="1800" kern="0" dirty="0">
              <a:solidFill>
                <a:schemeClr val="bg1"/>
              </a:solidFill>
              <a:latin typeface="Calibri Light" panose="020F03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04010" y="2126246"/>
            <a:ext cx="131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libri Light" panose="020F0302020204030204" pitchFamily="34" charset="0"/>
              </a:rPr>
              <a:t>Nadia  El-Hage Scialabba</a:t>
            </a:r>
          </a:p>
          <a:p>
            <a:r>
              <a:rPr lang="it-IT" sz="1200" i="1" dirty="0" smtClean="0">
                <a:latin typeface="Calibri Light" panose="020F0302020204030204" pitchFamily="34" charset="0"/>
              </a:rPr>
              <a:t>Senior </a:t>
            </a:r>
            <a:r>
              <a:rPr lang="it-IT" sz="1200" i="1" dirty="0" err="1" smtClean="0">
                <a:latin typeface="Calibri Light" panose="020F0302020204030204" pitchFamily="34" charset="0"/>
              </a:rPr>
              <a:t>Natural</a:t>
            </a:r>
            <a:r>
              <a:rPr lang="it-IT" sz="1200" i="1" dirty="0" smtClean="0">
                <a:latin typeface="Calibri Light" panose="020F0302020204030204" pitchFamily="34" charset="0"/>
              </a:rPr>
              <a:t> </a:t>
            </a:r>
            <a:r>
              <a:rPr lang="it-IT" sz="1200" i="1" dirty="0" err="1" smtClean="0">
                <a:latin typeface="Calibri Light" panose="020F0302020204030204" pitchFamily="34" charset="0"/>
              </a:rPr>
              <a:t>Resources</a:t>
            </a:r>
            <a:r>
              <a:rPr lang="it-IT" sz="1200" i="1" dirty="0" smtClean="0">
                <a:latin typeface="Calibri Light" panose="020F0302020204030204" pitchFamily="34" charset="0"/>
              </a:rPr>
              <a:t> </a:t>
            </a:r>
            <a:r>
              <a:rPr lang="it-IT" sz="1200" i="1" dirty="0" err="1" smtClean="0">
                <a:latin typeface="Calibri Light" panose="020F0302020204030204" pitchFamily="34" charset="0"/>
              </a:rPr>
              <a:t>Officer</a:t>
            </a:r>
            <a:endParaRPr lang="it-IT" sz="1200" i="1" dirty="0" smtClean="0">
              <a:latin typeface="Calibri Light" panose="020F0302020204030204" pitchFamily="34" charset="0"/>
            </a:endParaRPr>
          </a:p>
          <a:p>
            <a:r>
              <a:rPr lang="it-IT" sz="1200" b="1" i="1" dirty="0" smtClean="0">
                <a:latin typeface="Calibri Light" panose="020F0302020204030204" pitchFamily="34" charset="0"/>
              </a:rPr>
              <a:t>FAO</a:t>
            </a:r>
            <a:r>
              <a:rPr lang="it-IT" sz="1200" i="1" dirty="0" smtClean="0">
                <a:latin typeface="Calibri Light" panose="020F0302020204030204" pitchFamily="34" charset="0"/>
              </a:rPr>
              <a:t>, </a:t>
            </a:r>
            <a:r>
              <a:rPr lang="it-IT" sz="1200" i="1" dirty="0" err="1" smtClean="0">
                <a:latin typeface="Calibri Light" panose="020F0302020204030204" pitchFamily="34" charset="0"/>
              </a:rPr>
              <a:t>Rome</a:t>
            </a:r>
            <a:endParaRPr lang="it-IT" sz="1200" i="1" dirty="0">
              <a:latin typeface="Calibri Light" panose="020F0302020204030204" pitchFamily="34" charset="0"/>
            </a:endParaRPr>
          </a:p>
          <a:p>
            <a:r>
              <a:rPr lang="en-US" sz="1200" dirty="0" smtClean="0">
                <a:latin typeface="Calibri Light" panose="020F0302020204030204" pitchFamily="34" charset="0"/>
              </a:rPr>
              <a:t> 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58679" y="2148423"/>
            <a:ext cx="1143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 Light" panose="020F0302020204030204" pitchFamily="34" charset="0"/>
              </a:rPr>
              <a:t>Libby </a:t>
            </a:r>
            <a:r>
              <a:rPr lang="en-US" sz="1200" b="1" dirty="0" err="1" smtClean="0">
                <a:latin typeface="Calibri Light" panose="020F0302020204030204" pitchFamily="34" charset="0"/>
              </a:rPr>
              <a:t>Bernick</a:t>
            </a:r>
            <a:endParaRPr lang="en-US" sz="1200" b="1" dirty="0" smtClean="0">
              <a:latin typeface="Calibri Light" panose="020F0302020204030204" pitchFamily="34" charset="0"/>
            </a:endParaRPr>
          </a:p>
          <a:p>
            <a:r>
              <a:rPr lang="en-US" sz="1200" i="1" dirty="0">
                <a:latin typeface="Calibri Light" panose="020F0302020204030204" pitchFamily="34" charset="0"/>
              </a:rPr>
              <a:t>S</a:t>
            </a:r>
            <a:r>
              <a:rPr lang="en-US" sz="1200" i="1" dirty="0" smtClean="0">
                <a:latin typeface="Calibri Light" panose="020F0302020204030204" pitchFamily="34" charset="0"/>
              </a:rPr>
              <a:t>enior Vice President</a:t>
            </a:r>
          </a:p>
          <a:p>
            <a:r>
              <a:rPr lang="en-US" sz="1200" i="1" dirty="0" smtClean="0">
                <a:latin typeface="Calibri Light" panose="020F0302020204030204" pitchFamily="34" charset="0"/>
              </a:rPr>
              <a:t>North America</a:t>
            </a:r>
          </a:p>
          <a:p>
            <a:r>
              <a:rPr lang="en-US" sz="1200" b="1" dirty="0" err="1" smtClean="0">
                <a:latin typeface="Calibri Light" panose="020F0302020204030204" pitchFamily="34" charset="0"/>
              </a:rPr>
              <a:t>Trucost</a:t>
            </a:r>
            <a:endParaRPr lang="en-US" sz="1200" b="1" dirty="0">
              <a:latin typeface="Calibri Light" panose="020F030202020403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V="1">
            <a:off x="2528850" y="2126246"/>
            <a:ext cx="0" cy="11387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 descr="Libby_Bernick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026" y="1875692"/>
            <a:ext cx="987257" cy="1319462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 bwMode="auto">
          <a:xfrm flipV="1">
            <a:off x="4818980" y="2126246"/>
            <a:ext cx="0" cy="11387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1133679" y="2126246"/>
            <a:ext cx="148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alibri Light" panose="020F0302020204030204" pitchFamily="34" charset="0"/>
              </a:rPr>
              <a:t>Richie </a:t>
            </a:r>
            <a:r>
              <a:rPr lang="en-GB" sz="1200" b="1" dirty="0" smtClean="0">
                <a:latin typeface="Calibri Light" panose="020F0302020204030204" pitchFamily="34" charset="0"/>
              </a:rPr>
              <a:t>Hardwicke</a:t>
            </a:r>
          </a:p>
          <a:p>
            <a:r>
              <a:rPr lang="en-GB" sz="1200" dirty="0" smtClean="0">
                <a:latin typeface="Calibri Light" panose="020F0302020204030204" pitchFamily="34" charset="0"/>
              </a:rPr>
              <a:t>Food and Agriculture sector lead –EMEA</a:t>
            </a:r>
          </a:p>
          <a:p>
            <a:r>
              <a:rPr lang="en-GB" sz="1200" b="1" dirty="0" err="1" smtClean="0">
                <a:latin typeface="Calibri Light" panose="020F0302020204030204" pitchFamily="34" charset="0"/>
              </a:rPr>
              <a:t>Trucost</a:t>
            </a:r>
            <a:r>
              <a:rPr lang="en-GB" sz="1200" b="1" dirty="0" smtClean="0">
                <a:latin typeface="Calibri Light" panose="020F0302020204030204" pitchFamily="34" charset="0"/>
              </a:rPr>
              <a:t> 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pic>
        <p:nvPicPr>
          <p:cNvPr id="22" name="Picture 2" descr="https://upload.wikimedia.org/wikipedia/commons/thumb/d/db/FAO_logo.svg/1024px-FAO_logo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6047" y="5189783"/>
            <a:ext cx="1046645" cy="10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Richie Hardwic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14" y="2178558"/>
            <a:ext cx="991847" cy="9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621" y="2175131"/>
            <a:ext cx="986646" cy="985910"/>
          </a:xfrm>
          <a:prstGeom prst="rect">
            <a:avLst/>
          </a:prstGeom>
        </p:spPr>
      </p:pic>
      <p:cxnSp>
        <p:nvCxnSpPr>
          <p:cNvPr id="24" name="Straight Connector 23"/>
          <p:cNvCxnSpPr/>
          <p:nvPr/>
        </p:nvCxnSpPr>
        <p:spPr bwMode="auto">
          <a:xfrm>
            <a:off x="822722" y="1932688"/>
            <a:ext cx="73307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1157161" y="872433"/>
            <a:ext cx="40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INTRODUCTION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7002584" y="2126246"/>
            <a:ext cx="0" cy="11387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2" descr="Chris Bald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815" y="2178558"/>
            <a:ext cx="1016595" cy="10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092885" y="2183970"/>
            <a:ext cx="1032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 Light" panose="020F0302020204030204" pitchFamily="34" charset="0"/>
              </a:rPr>
              <a:t>Chris Baldock</a:t>
            </a:r>
          </a:p>
          <a:p>
            <a:r>
              <a:rPr lang="en-US" sz="1200" i="1" dirty="0" smtClean="0">
                <a:latin typeface="Calibri Light" panose="020F0302020204030204" pitchFamily="34" charset="0"/>
              </a:rPr>
              <a:t>Senior Analyst</a:t>
            </a:r>
          </a:p>
          <a:p>
            <a:r>
              <a:rPr lang="en-US" sz="1200" b="1" dirty="0" err="1" smtClean="0">
                <a:latin typeface="Calibri Light" panose="020F0302020204030204" pitchFamily="34" charset="0"/>
              </a:rPr>
              <a:t>Trucost</a:t>
            </a:r>
            <a:endParaRPr lang="en-US" sz="1200" b="1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78213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10652" y="1897435"/>
            <a:ext cx="7154169" cy="390359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1157161" y="872433"/>
            <a:ext cx="62542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CASE STUDY SRI RICE IN INDIA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87930" y="5801028"/>
            <a:ext cx="7176891" cy="58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400"/>
              </a:spcAft>
            </a:pPr>
            <a:r>
              <a:rPr lang="en-GB" sz="1400" cap="all" dirty="0">
                <a:solidFill>
                  <a:srgbClr val="687BA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Monetary Value of the operational Impacts caused by producing one Tonne of RICE in INDIA</a:t>
            </a:r>
          </a:p>
        </p:txBody>
      </p:sp>
      <p:sp>
        <p:nvSpPr>
          <p:cNvPr id="7" name="Rectangle 6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362913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903" y="3988586"/>
            <a:ext cx="6402388" cy="1751012"/>
          </a:xfrm>
        </p:spPr>
        <p:txBody>
          <a:bodyPr/>
          <a:lstStyle/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n-GB" sz="1800" kern="1200" cap="all" spc="15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WHAT CAN you DO?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01112" y="4329239"/>
            <a:ext cx="74042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8528077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1080386" y="936103"/>
            <a:ext cx="755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tx2"/>
                </a:solidFill>
                <a:latin typeface="Calibri Light" panose="020F0302020204030204" pitchFamily="34" charset="0"/>
              </a:rPr>
              <a:t>WE ALL HAVE A PART TO PLAY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83733" y="5717692"/>
            <a:ext cx="7378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Source: Natural Capital Coalition Food and Beverage  Sector Guide: </a:t>
            </a:r>
            <a:r>
              <a:rPr lang="en-GB" sz="800" b="1" dirty="0" smtClean="0"/>
              <a:t>The Food and Beverage Value Chain </a:t>
            </a:r>
            <a:endParaRPr lang="en-GB" sz="8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946" b="4916"/>
          <a:stretch/>
        </p:blipFill>
        <p:spPr>
          <a:xfrm>
            <a:off x="1105014" y="1808634"/>
            <a:ext cx="7178287" cy="382064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37789" y="55880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The study  - </a:t>
            </a:r>
            <a:r>
              <a:rPr lang="en-GB" sz="1200" u="sng" dirty="0" smtClean="0">
                <a:solidFill>
                  <a:schemeClr val="tx2"/>
                </a:solidFill>
              </a:rPr>
              <a:t>What can you do</a:t>
            </a:r>
            <a:endParaRPr lang="en-GB" sz="12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025824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743578" y="937862"/>
            <a:ext cx="7557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DECOUPLING ENVIRONMENTAL IMPACT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xmlns="" val="2494718627"/>
              </p:ext>
            </p:extLst>
          </p:nvPr>
        </p:nvGraphicFramePr>
        <p:xfrm>
          <a:off x="86042" y="2106617"/>
          <a:ext cx="9940274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/>
          <p:cNvSpPr/>
          <p:nvPr/>
        </p:nvSpPr>
        <p:spPr>
          <a:xfrm>
            <a:off x="4537789" y="55880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The study  - </a:t>
            </a:r>
            <a:r>
              <a:rPr lang="en-GB" sz="1200" u="sng" dirty="0" smtClean="0">
                <a:solidFill>
                  <a:schemeClr val="tx2"/>
                </a:solidFill>
              </a:rPr>
              <a:t>What can you do</a:t>
            </a:r>
            <a:endParaRPr lang="en-GB" sz="12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7843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2158" y="510209"/>
            <a:ext cx="8534400" cy="758825"/>
          </a:xfrm>
        </p:spPr>
        <p:txBody>
          <a:bodyPr/>
          <a:lstStyle/>
          <a:p>
            <a:r>
              <a:rPr lang="en-GB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STANDARDISED FRAMEWORKS TO MEASURE IMPACT </a:t>
            </a:r>
            <a:r>
              <a:rPr lang="en-GB" kern="1200" dirty="0">
                <a:solidFill>
                  <a:schemeClr val="tx2"/>
                </a:solidFill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AND </a:t>
            </a:r>
            <a:r>
              <a:rPr lang="en-GB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DEPENDENCY</a:t>
            </a:r>
            <a:endParaRPr lang="en-GB" kern="1200" dirty="0">
              <a:solidFill>
                <a:schemeClr val="tx2"/>
              </a:solidFill>
              <a:latin typeface="Calibri Light" panose="020F03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26" name="Picture 2" descr="http://www.wavespartnership.org/sites/waves/files/images/SEEACentralFramewo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7678" y="2436212"/>
            <a:ext cx="2259119" cy="29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turalcapitalcoalition.org/js/plugins/imagemanager/files/Framework_thumbnai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5797" y="2436212"/>
            <a:ext cx="2079838" cy="29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ustainablefoodtrust.org/wp-content/uploads/2015/12/Screen-Shot-2015-12-11-at-13.16.1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9935" y="2436212"/>
            <a:ext cx="2085698" cy="291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537789" y="55880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The study  - </a:t>
            </a:r>
            <a:r>
              <a:rPr lang="en-GB" sz="1200" u="sng" dirty="0" smtClean="0">
                <a:solidFill>
                  <a:schemeClr val="tx2"/>
                </a:solidFill>
              </a:rPr>
              <a:t>What can you do</a:t>
            </a:r>
            <a:endParaRPr lang="en-GB" sz="12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4803024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7161" y="1034235"/>
            <a:ext cx="8534400" cy="758825"/>
          </a:xfrm>
        </p:spPr>
        <p:txBody>
          <a:bodyPr/>
          <a:lstStyle/>
          <a:p>
            <a:r>
              <a:rPr lang="en-GB" kern="1200" dirty="0" smtClean="0">
                <a:solidFill>
                  <a:schemeClr val="tx2"/>
                </a:solidFill>
                <a:latin typeface="Calibri Light" panose="020F0302020204030204" pitchFamily="34" charset="0"/>
                <a:ea typeface="Arial Unicode MS" pitchFamily="34" charset="-128"/>
                <a:cs typeface="Arial Unicode MS" pitchFamily="34" charset="-128"/>
              </a:rPr>
              <a:t>THREE QUESTIONS</a:t>
            </a:r>
            <a:endParaRPr lang="en-GB" kern="1200" dirty="0">
              <a:solidFill>
                <a:schemeClr val="tx2"/>
              </a:solidFill>
              <a:latin typeface="Calibri Light" panose="020F03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605" y="2491002"/>
            <a:ext cx="8534400" cy="46450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 Light" panose="020F0302020204030204" pitchFamily="34" charset="0"/>
              </a:rPr>
              <a:t>What is our interaction with Natural capital?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 Light" panose="020F0302020204030204" pitchFamily="34" charset="0"/>
              </a:rPr>
              <a:t>How do these impacts and dependencies drive risks and opportunities ?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 smtClean="0">
              <a:latin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>
                <a:latin typeface="Calibri Light" panose="020F0302020204030204" pitchFamily="34" charset="0"/>
              </a:rPr>
              <a:t>How do these risks and opportunities effect the economics of our business or country</a:t>
            </a:r>
            <a:endParaRPr lang="en-GB" sz="2000" dirty="0">
              <a:latin typeface="Calibri Light" panose="020F030202020403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/>
          <p:cNvSpPr/>
          <p:nvPr/>
        </p:nvSpPr>
        <p:spPr>
          <a:xfrm>
            <a:off x="4537789" y="55880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The study  - </a:t>
            </a:r>
            <a:r>
              <a:rPr lang="en-GB" sz="1200" u="sng" dirty="0" smtClean="0">
                <a:solidFill>
                  <a:schemeClr val="tx2"/>
                </a:solidFill>
              </a:rPr>
              <a:t>What can you do</a:t>
            </a:r>
            <a:endParaRPr lang="en-GB" sz="12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99600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892" y="1034284"/>
            <a:ext cx="8023794" cy="75882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>
                <a:latin typeface="Calibri Light" panose="020F0302020204030204" pitchFamily="34" charset="0"/>
              </a:rPr>
              <a:t>What is our interaction with Natural capital?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9541" y="5813060"/>
            <a:ext cx="737835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Source: Natural Capital Coalition Food and Beverage  Sector Guide: </a:t>
            </a:r>
            <a:r>
              <a:rPr lang="en-GB" sz="800" b="1" dirty="0" smtClean="0"/>
              <a:t>Materiality Matrix for the value chain of barley used to produce beer</a:t>
            </a:r>
            <a:endParaRPr lang="en-GB" sz="800" b="1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189"/>
          <a:stretch/>
        </p:blipFill>
        <p:spPr>
          <a:xfrm>
            <a:off x="253747" y="1791942"/>
            <a:ext cx="8602870" cy="402111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37789" y="55880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The study  - </a:t>
            </a:r>
            <a:r>
              <a:rPr lang="en-GB" sz="1200" u="sng" dirty="0" smtClean="0">
                <a:solidFill>
                  <a:schemeClr val="tx2"/>
                </a:solidFill>
              </a:rPr>
              <a:t>What can you do</a:t>
            </a:r>
            <a:endParaRPr lang="en-GB" sz="12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9211445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942" y="932753"/>
            <a:ext cx="8534400" cy="1371406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>
                <a:latin typeface="Calibri Light" panose="020F0302020204030204" pitchFamily="34" charset="0"/>
              </a:rPr>
              <a:t>How do these impacts and dependencies drive risks and opportunities ?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1157161" y="1619756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6" b="23130"/>
          <a:stretch/>
        </p:blipFill>
        <p:spPr>
          <a:xfrm>
            <a:off x="3551205" y="1757960"/>
            <a:ext cx="3833866" cy="431488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27850" y="19496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The study  - </a:t>
            </a:r>
            <a:r>
              <a:rPr lang="en-GB" sz="1200" u="sng" dirty="0" smtClean="0">
                <a:solidFill>
                  <a:schemeClr val="tx2"/>
                </a:solidFill>
              </a:rPr>
              <a:t>What can you do</a:t>
            </a:r>
            <a:endParaRPr lang="en-GB" sz="1200" u="sng" dirty="0">
              <a:solidFill>
                <a:schemeClr val="tx2"/>
              </a:solidFill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82063767"/>
              </p:ext>
            </p:extLst>
          </p:nvPr>
        </p:nvGraphicFramePr>
        <p:xfrm>
          <a:off x="1262237" y="1895407"/>
          <a:ext cx="1983604" cy="420763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3604"/>
              </a:tblGrid>
              <a:tr h="389899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RISK</a:t>
                      </a:r>
                      <a:r>
                        <a:rPr lang="en-GB" sz="1100" baseline="0" dirty="0" smtClean="0"/>
                        <a:t> AND OPPORTUNITY CATAGORIES</a:t>
                      </a:r>
                      <a:endParaRPr lang="en-US" sz="1100" dirty="0"/>
                    </a:p>
                  </a:txBody>
                  <a:tcPr/>
                </a:tc>
              </a:tr>
              <a:tr h="679624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Operational</a:t>
                      </a:r>
                      <a:r>
                        <a:rPr lang="en-GB" sz="1100" b="1" baseline="0" dirty="0" smtClean="0"/>
                        <a:t> </a:t>
                      </a:r>
                    </a:p>
                    <a:p>
                      <a:pPr algn="ctr"/>
                      <a:endParaRPr lang="en-GB" sz="1100" b="1" baseline="0" dirty="0" smtClean="0"/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1100" baseline="0" dirty="0" smtClean="0"/>
                        <a:t>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X"/>
                      </a:pP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endParaRPr lang="en-GB" sz="1100" baseline="0" dirty="0" smtClean="0"/>
                    </a:p>
                  </a:txBody>
                  <a:tcPr/>
                </a:tc>
              </a:tr>
              <a:tr h="682322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Legal/</a:t>
                      </a:r>
                      <a:r>
                        <a:rPr lang="en-GB" sz="1100" b="1" baseline="0" dirty="0" smtClean="0"/>
                        <a:t> </a:t>
                      </a:r>
                      <a:r>
                        <a:rPr lang="en-GB" sz="1100" b="1" dirty="0" smtClean="0"/>
                        <a:t>Regulatory </a:t>
                      </a:r>
                    </a:p>
                    <a:p>
                      <a:pPr algn="ctr"/>
                      <a:endParaRPr lang="en-GB" sz="1100" baseline="0" dirty="0" smtClean="0"/>
                    </a:p>
                    <a:p>
                      <a:pPr marL="171450" indent="-171450" algn="ctr">
                        <a:buFont typeface="Arial" panose="020B0604020202020204" pitchFamily="34" charset="0"/>
                        <a:buChar char="X"/>
                      </a:pP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</a:tr>
              <a:tr h="47731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 smtClean="0"/>
                        <a:t>Marketing and product </a:t>
                      </a:r>
                      <a:endParaRPr lang="en-US" sz="1100" dirty="0"/>
                    </a:p>
                  </a:txBody>
                  <a:tcPr/>
                </a:tc>
              </a:tr>
              <a:tr h="596348">
                <a:tc>
                  <a:txBody>
                    <a:bodyPr/>
                    <a:lstStyle/>
                    <a:p>
                      <a:pPr algn="ctr"/>
                      <a:r>
                        <a:rPr lang="en-GB" sz="1100" b="1" dirty="0" smtClean="0"/>
                        <a:t>Reputational</a:t>
                      </a:r>
                      <a:r>
                        <a:rPr lang="en-GB" sz="1100" dirty="0" smtClean="0"/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aseline="0" dirty="0" smtClean="0"/>
                        <a:t> </a:t>
                      </a:r>
                    </a:p>
                    <a:p>
                      <a:pPr marL="171450" indent="-171450" algn="ctr">
                        <a:buFont typeface="Wingdings" panose="05000000000000000000" pitchFamily="2" charset="2"/>
                        <a:buChar char="ü"/>
                      </a:pPr>
                      <a:r>
                        <a:rPr lang="en-GB" sz="1100" baseline="0" dirty="0" smtClean="0">
                          <a:solidFill>
                            <a:schemeClr val="accent3"/>
                          </a:solidFill>
                        </a:rPr>
                        <a:t>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X"/>
                      </a:pP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GB" sz="1100" baseline="0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67456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smtClean="0"/>
                        <a:t>Financial </a:t>
                      </a:r>
                    </a:p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lang="en-GB" sz="1100" baseline="0" dirty="0" smtClean="0"/>
                        <a:t> </a:t>
                      </a:r>
                    </a:p>
                    <a:p>
                      <a:pPr marL="171450" indent="-171450" algn="ctr">
                        <a:buFont typeface="Arial" panose="020B0604020202020204" pitchFamily="34" charset="0"/>
                        <a:buChar char="X"/>
                      </a:pPr>
                      <a:r>
                        <a:rPr lang="en-GB" sz="11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31671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7565" y="880110"/>
            <a:ext cx="8926321" cy="758825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>
                <a:latin typeface="Calibri Light" panose="020F0302020204030204" pitchFamily="34" charset="0"/>
              </a:rPr>
              <a:t>How do these risks and opportunities effect the economics of our </a:t>
            </a:r>
            <a:r>
              <a:rPr lang="en-GB" sz="2000" dirty="0" smtClean="0">
                <a:latin typeface="Calibri Light" panose="020F0302020204030204" pitchFamily="34" charset="0"/>
              </a:rPr>
              <a:t>business</a:t>
            </a:r>
            <a:endParaRPr lang="en-GB" sz="2000" dirty="0">
              <a:latin typeface="Calibri Light" panose="020F03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2423" y="1619756"/>
            <a:ext cx="6734175" cy="4391025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1157161" y="1619756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4537789" y="55880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The study  - </a:t>
            </a:r>
            <a:r>
              <a:rPr lang="en-GB" sz="1200" u="sng" dirty="0" smtClean="0">
                <a:solidFill>
                  <a:schemeClr val="tx2"/>
                </a:solidFill>
              </a:rPr>
              <a:t>What can you do</a:t>
            </a:r>
            <a:endParaRPr lang="en-GB" sz="1200" u="sng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022392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 bwMode="auto">
          <a:xfrm>
            <a:off x="-25200" y="4334021"/>
            <a:ext cx="4574520" cy="1971245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85000"/>
                </a:schemeClr>
              </a:gs>
              <a:gs pos="100000">
                <a:schemeClr val="accent2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4D4F53"/>
              </a:solidFill>
              <a:effectLst/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585903" y="4334021"/>
            <a:ext cx="4574520" cy="1971245"/>
          </a:xfrm>
          <a:prstGeom prst="rect">
            <a:avLst/>
          </a:prstGeom>
          <a:gradFill flip="none" rotWithShape="1">
            <a:gsLst>
              <a:gs pos="35000">
                <a:schemeClr val="bg1">
                  <a:lumMod val="85000"/>
                </a:schemeClr>
              </a:gs>
              <a:gs pos="100000">
                <a:schemeClr val="accent2"/>
              </a:gs>
            </a:gsLst>
            <a:lin ang="162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rgbClr val="4D4F53"/>
              </a:solidFill>
              <a:effectLst/>
              <a:latin typeface="Arial" pitchFamily="34" charset="0"/>
              <a:ea typeface="ＭＳ Ｐゴシック" pitchFamily="34" charset="-128"/>
              <a:cs typeface="Arial Unicode MS" pitchFamily="34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857" y="4480956"/>
            <a:ext cx="4143744" cy="1288182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</a:rPr>
              <a:t>United Nations agency specialized in food and agriculture and  representing 194 member nations seeking to achieve food security for all.</a:t>
            </a:r>
            <a:endParaRPr lang="en-US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wheelal\Documents\wordata\Water Tool\Trucost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9817" y="5223200"/>
            <a:ext cx="1066800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861368" y="4459709"/>
            <a:ext cx="3409176" cy="1309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2413" tIns="51206" rIns="102413" bIns="51206" numCol="1" anchor="t" anchorCtr="0" compatLnSpc="1">
            <a:prstTxWarp prst="textNoShape">
              <a:avLst/>
            </a:prstTxWarp>
          </a:bodyPr>
          <a:lstStyle>
            <a:lvl1pPr marL="260350" indent="-260350" algn="l" defTabSz="1023938" rtl="0" fontAlgn="base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70000"/>
              <a:buFont typeface="Wingdings 3" pitchFamily="18" charset="2"/>
              <a:buChar char="y"/>
              <a:defRPr sz="24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1pPr>
            <a:lvl2pPr marL="568325" indent="-179388" algn="l" defTabSz="1023938" rtl="0" fontAlgn="base">
              <a:lnSpc>
                <a:spcPct val="90000"/>
              </a:lnSpc>
              <a:spcBef>
                <a:spcPct val="0"/>
              </a:spcBef>
              <a:spcAft>
                <a:spcPct val="20000"/>
              </a:spcAft>
              <a:buClr>
                <a:srgbClr val="007AC9"/>
              </a:buClr>
              <a:buFont typeface="Wingdings" pitchFamily="2" charset="2"/>
              <a:buChar char="§"/>
              <a:defRPr sz="20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2pPr>
            <a:lvl3pPr marL="895350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Arial" pitchFamily="34" charset="0"/>
              <a:buChar char="-"/>
              <a:defRPr sz="17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3pPr>
            <a:lvl4pPr marL="1220788" indent="-196850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4pPr>
            <a:lvl5pPr marL="15446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5pPr>
            <a:lvl6pPr marL="20018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6pPr>
            <a:lvl7pPr marL="24590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7pPr>
            <a:lvl8pPr marL="29162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8pPr>
            <a:lvl9pPr marL="3373438" indent="-195263" algn="l" defTabSz="1023938" rtl="0" fontAlgn="base">
              <a:lnSpc>
                <a:spcPct val="90000"/>
              </a:lnSpc>
              <a:spcBef>
                <a:spcPct val="15000"/>
              </a:spcBef>
              <a:spcAft>
                <a:spcPct val="0"/>
              </a:spcAft>
              <a:buClr>
                <a:srgbClr val="007AC9"/>
              </a:buClr>
              <a:buFont typeface="Wingdings" pitchFamily="2" charset="2"/>
              <a:buChar char="§"/>
              <a:defRPr sz="1500">
                <a:solidFill>
                  <a:srgbClr val="4D4F5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kern="0" dirty="0" smtClean="0">
                <a:solidFill>
                  <a:schemeClr val="bg1"/>
                </a:solidFill>
              </a:rPr>
              <a:t>Global leader in valuing natural capital and quantifying the  </a:t>
            </a:r>
            <a:r>
              <a:rPr lang="en-US" sz="1800" kern="0" dirty="0">
                <a:solidFill>
                  <a:schemeClr val="bg1"/>
                </a:solidFill>
              </a:rPr>
              <a:t>economic consequences of natural capital </a:t>
            </a:r>
            <a:r>
              <a:rPr lang="en-US" sz="1800" kern="0" dirty="0" smtClean="0">
                <a:solidFill>
                  <a:schemeClr val="bg1"/>
                </a:solidFill>
              </a:rPr>
              <a:t>dependency.</a:t>
            </a:r>
            <a:endParaRPr lang="en-US" sz="1800" kern="0" dirty="0">
              <a:solidFill>
                <a:schemeClr val="bg1"/>
              </a:solidFill>
            </a:endParaRPr>
          </a:p>
        </p:txBody>
      </p:sp>
      <p:pic>
        <p:nvPicPr>
          <p:cNvPr id="22" name="Picture 2" descr="https://upload.wikimedia.org/wikipedia/commons/thumb/d/db/FAO_logo.svg/1024px-FAO_logo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60847" y="5125047"/>
            <a:ext cx="1046645" cy="1046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/>
          <p:cNvCxnSpPr/>
          <p:nvPr/>
        </p:nvCxnSpPr>
        <p:spPr bwMode="auto">
          <a:xfrm>
            <a:off x="1157161" y="1708099"/>
            <a:ext cx="657073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TextBox 19"/>
          <p:cNvSpPr txBox="1"/>
          <p:nvPr/>
        </p:nvSpPr>
        <p:spPr>
          <a:xfrm>
            <a:off x="1124622" y="932296"/>
            <a:ext cx="7473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QUESTIONS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04010" y="2126246"/>
            <a:ext cx="13132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 dirty="0" smtClean="0">
                <a:latin typeface="Calibri Light" panose="020F0302020204030204" pitchFamily="34" charset="0"/>
              </a:rPr>
              <a:t>Nadia  El-Hage Scialabba</a:t>
            </a:r>
          </a:p>
          <a:p>
            <a:r>
              <a:rPr lang="it-IT" sz="1200" i="1" dirty="0" smtClean="0">
                <a:latin typeface="Calibri Light" panose="020F0302020204030204" pitchFamily="34" charset="0"/>
              </a:rPr>
              <a:t>Senior </a:t>
            </a:r>
            <a:r>
              <a:rPr lang="it-IT" sz="1200" i="1" dirty="0" err="1" smtClean="0">
                <a:latin typeface="Calibri Light" panose="020F0302020204030204" pitchFamily="34" charset="0"/>
              </a:rPr>
              <a:t>Natural</a:t>
            </a:r>
            <a:r>
              <a:rPr lang="it-IT" sz="1200" i="1" dirty="0" smtClean="0">
                <a:latin typeface="Calibri Light" panose="020F0302020204030204" pitchFamily="34" charset="0"/>
              </a:rPr>
              <a:t> </a:t>
            </a:r>
            <a:r>
              <a:rPr lang="it-IT" sz="1200" i="1" dirty="0" err="1" smtClean="0">
                <a:latin typeface="Calibri Light" panose="020F0302020204030204" pitchFamily="34" charset="0"/>
              </a:rPr>
              <a:t>Resources</a:t>
            </a:r>
            <a:r>
              <a:rPr lang="it-IT" sz="1200" i="1" dirty="0" smtClean="0">
                <a:latin typeface="Calibri Light" panose="020F0302020204030204" pitchFamily="34" charset="0"/>
              </a:rPr>
              <a:t> </a:t>
            </a:r>
            <a:r>
              <a:rPr lang="it-IT" sz="1200" i="1" dirty="0" err="1" smtClean="0">
                <a:latin typeface="Calibri Light" panose="020F0302020204030204" pitchFamily="34" charset="0"/>
              </a:rPr>
              <a:t>Officer</a:t>
            </a:r>
            <a:endParaRPr lang="it-IT" sz="1200" i="1" dirty="0" smtClean="0">
              <a:latin typeface="Calibri Light" panose="020F0302020204030204" pitchFamily="34" charset="0"/>
            </a:endParaRPr>
          </a:p>
          <a:p>
            <a:r>
              <a:rPr lang="it-IT" sz="1200" b="1" i="1" dirty="0" smtClean="0">
                <a:latin typeface="Calibri Light" panose="020F0302020204030204" pitchFamily="34" charset="0"/>
              </a:rPr>
              <a:t>FAO</a:t>
            </a:r>
            <a:r>
              <a:rPr lang="it-IT" sz="1200" i="1" dirty="0" smtClean="0">
                <a:latin typeface="Calibri Light" panose="020F0302020204030204" pitchFamily="34" charset="0"/>
              </a:rPr>
              <a:t>, </a:t>
            </a:r>
            <a:r>
              <a:rPr lang="it-IT" sz="1200" i="1" dirty="0" err="1" smtClean="0">
                <a:latin typeface="Calibri Light" panose="020F0302020204030204" pitchFamily="34" charset="0"/>
              </a:rPr>
              <a:t>Rome</a:t>
            </a:r>
            <a:endParaRPr lang="it-IT" sz="1200" i="1" dirty="0">
              <a:latin typeface="Calibri Light" panose="020F0302020204030204" pitchFamily="34" charset="0"/>
            </a:endParaRPr>
          </a:p>
          <a:p>
            <a:r>
              <a:rPr lang="en-US" sz="1200" dirty="0" smtClean="0">
                <a:latin typeface="Calibri Light" panose="020F0302020204030204" pitchFamily="34" charset="0"/>
              </a:rPr>
              <a:t> </a:t>
            </a:r>
            <a:endParaRPr lang="en-US" sz="1200" dirty="0">
              <a:latin typeface="Calibri Light" panose="020F0302020204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858679" y="2148423"/>
            <a:ext cx="11439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 Light" panose="020F0302020204030204" pitchFamily="34" charset="0"/>
              </a:rPr>
              <a:t>Libby </a:t>
            </a:r>
            <a:r>
              <a:rPr lang="en-US" sz="1200" b="1" dirty="0" err="1" smtClean="0">
                <a:latin typeface="Calibri Light" panose="020F0302020204030204" pitchFamily="34" charset="0"/>
              </a:rPr>
              <a:t>Bernick</a:t>
            </a:r>
            <a:endParaRPr lang="en-US" sz="1200" b="1" dirty="0" smtClean="0">
              <a:latin typeface="Calibri Light" panose="020F0302020204030204" pitchFamily="34" charset="0"/>
            </a:endParaRPr>
          </a:p>
          <a:p>
            <a:r>
              <a:rPr lang="en-US" sz="1200" i="1" dirty="0">
                <a:latin typeface="Calibri Light" panose="020F0302020204030204" pitchFamily="34" charset="0"/>
              </a:rPr>
              <a:t>S</a:t>
            </a:r>
            <a:r>
              <a:rPr lang="en-US" sz="1200" i="1" dirty="0" smtClean="0">
                <a:latin typeface="Calibri Light" panose="020F0302020204030204" pitchFamily="34" charset="0"/>
              </a:rPr>
              <a:t>enior Vice President</a:t>
            </a:r>
          </a:p>
          <a:p>
            <a:r>
              <a:rPr lang="en-US" sz="1200" i="1" dirty="0" smtClean="0">
                <a:latin typeface="Calibri Light" panose="020F0302020204030204" pitchFamily="34" charset="0"/>
              </a:rPr>
              <a:t>North America</a:t>
            </a:r>
          </a:p>
          <a:p>
            <a:r>
              <a:rPr lang="en-US" sz="1200" b="1" dirty="0" err="1" smtClean="0">
                <a:latin typeface="Calibri Light" panose="020F0302020204030204" pitchFamily="34" charset="0"/>
              </a:rPr>
              <a:t>Trucost</a:t>
            </a:r>
            <a:endParaRPr lang="en-US" sz="1200" b="1" dirty="0">
              <a:latin typeface="Calibri Light" panose="020F0302020204030204" pitchFamily="34" charset="0"/>
            </a:endParaRPr>
          </a:p>
        </p:txBody>
      </p:sp>
      <p:cxnSp>
        <p:nvCxnSpPr>
          <p:cNvPr id="24" name="Straight Connector 23"/>
          <p:cNvCxnSpPr/>
          <p:nvPr/>
        </p:nvCxnSpPr>
        <p:spPr bwMode="auto">
          <a:xfrm flipV="1">
            <a:off x="2528850" y="2126246"/>
            <a:ext cx="0" cy="11387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 descr="Libby_Bernick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5026" y="1875692"/>
            <a:ext cx="987257" cy="1319462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 bwMode="auto">
          <a:xfrm flipV="1">
            <a:off x="4818980" y="2126246"/>
            <a:ext cx="0" cy="11387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TextBox 27"/>
          <p:cNvSpPr txBox="1"/>
          <p:nvPr/>
        </p:nvSpPr>
        <p:spPr>
          <a:xfrm>
            <a:off x="1133679" y="2126246"/>
            <a:ext cx="14819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latin typeface="Calibri Light" panose="020F0302020204030204" pitchFamily="34" charset="0"/>
              </a:rPr>
              <a:t>Richie </a:t>
            </a:r>
            <a:r>
              <a:rPr lang="en-GB" sz="1200" b="1" dirty="0" smtClean="0">
                <a:latin typeface="Calibri Light" panose="020F0302020204030204" pitchFamily="34" charset="0"/>
              </a:rPr>
              <a:t>Hardwicke</a:t>
            </a:r>
          </a:p>
          <a:p>
            <a:r>
              <a:rPr lang="en-GB" sz="1200" dirty="0" smtClean="0">
                <a:latin typeface="Calibri Light" panose="020F0302020204030204" pitchFamily="34" charset="0"/>
              </a:rPr>
              <a:t>Food and Agriculture sector lead –EMEA</a:t>
            </a:r>
          </a:p>
          <a:p>
            <a:r>
              <a:rPr lang="en-GB" sz="1200" b="1" dirty="0" err="1" smtClean="0">
                <a:latin typeface="Calibri Light" panose="020F0302020204030204" pitchFamily="34" charset="0"/>
              </a:rPr>
              <a:t>Trucost</a:t>
            </a:r>
            <a:r>
              <a:rPr lang="en-GB" sz="1200" b="1" dirty="0" smtClean="0">
                <a:latin typeface="Calibri Light" panose="020F0302020204030204" pitchFamily="34" charset="0"/>
              </a:rPr>
              <a:t> </a:t>
            </a:r>
            <a:endParaRPr lang="en-GB" sz="1200" b="1" dirty="0">
              <a:latin typeface="Calibri Light" panose="020F0302020204030204" pitchFamily="34" charset="0"/>
            </a:endParaRPr>
          </a:p>
        </p:txBody>
      </p:sp>
      <p:pic>
        <p:nvPicPr>
          <p:cNvPr id="30" name="Picture 2" descr="Richie Hardwic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5314" y="2178558"/>
            <a:ext cx="991847" cy="991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9621" y="2175131"/>
            <a:ext cx="986646" cy="985910"/>
          </a:xfrm>
          <a:prstGeom prst="rect">
            <a:avLst/>
          </a:prstGeom>
        </p:spPr>
      </p:pic>
      <p:cxnSp>
        <p:nvCxnSpPr>
          <p:cNvPr id="32" name="Straight Connector 31"/>
          <p:cNvCxnSpPr/>
          <p:nvPr/>
        </p:nvCxnSpPr>
        <p:spPr bwMode="auto">
          <a:xfrm>
            <a:off x="822722" y="1932688"/>
            <a:ext cx="73307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V="1">
            <a:off x="7002584" y="2126246"/>
            <a:ext cx="0" cy="1138779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4" name="Picture 2" descr="Chris Baldock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9815" y="2178558"/>
            <a:ext cx="1016595" cy="101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16410" y="2126246"/>
            <a:ext cx="10321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Calibri Light" panose="020F0302020204030204" pitchFamily="34" charset="0"/>
              </a:rPr>
              <a:t>Chris Baldock</a:t>
            </a:r>
          </a:p>
          <a:p>
            <a:r>
              <a:rPr lang="en-US" sz="1200" i="1" dirty="0" smtClean="0">
                <a:latin typeface="Calibri Light" panose="020F0302020204030204" pitchFamily="34" charset="0"/>
              </a:rPr>
              <a:t>Senior Analyst</a:t>
            </a:r>
          </a:p>
          <a:p>
            <a:r>
              <a:rPr lang="en-US" sz="1200" b="1" dirty="0" err="1" smtClean="0">
                <a:latin typeface="Calibri Light" panose="020F0302020204030204" pitchFamily="34" charset="0"/>
              </a:rPr>
              <a:t>Trucost</a:t>
            </a:r>
            <a:endParaRPr lang="en-US" sz="1200" b="1" dirty="0">
              <a:latin typeface="Calibri Light" panose="020F03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857" y="3385163"/>
            <a:ext cx="463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 Light" panose="020F0302020204030204" pitchFamily="34" charset="0"/>
                <a:hlinkClick r:id="rId9"/>
              </a:rPr>
              <a:t>Richie.hardwicke@trucost.com</a:t>
            </a:r>
            <a:r>
              <a:rPr lang="en-GB" sz="1400" dirty="0" smtClean="0">
                <a:latin typeface="Calibri Light" panose="020F0302020204030204" pitchFamily="34" charset="0"/>
              </a:rPr>
              <a:t>     </a:t>
            </a:r>
            <a:r>
              <a:rPr lang="en-GB" sz="1400" u="sng" dirty="0" smtClean="0">
                <a:latin typeface="Calibri Light" panose="020F0302020204030204" pitchFamily="34" charset="0"/>
              </a:rPr>
              <a:t>Nadia.Scialabba@fao.org</a:t>
            </a:r>
            <a:endParaRPr lang="en-GB" sz="1400" u="sng" dirty="0">
              <a:latin typeface="Calibri Light" panose="020F0302020204030204" pitchFamily="34" charset="0"/>
            </a:endParaRPr>
          </a:p>
          <a:p>
            <a:endParaRPr lang="en-GB" sz="1400" dirty="0" smtClean="0">
              <a:latin typeface="Calibri Light" panose="020F03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708448" y="3389540"/>
            <a:ext cx="4435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Calibri Light" panose="020F0302020204030204" pitchFamily="34" charset="0"/>
                <a:hlinkClick r:id="rId10"/>
              </a:rPr>
              <a:t>Libby.bernick@trucost.com</a:t>
            </a:r>
            <a:r>
              <a:rPr lang="en-GB" sz="1400" dirty="0">
                <a:latin typeface="Calibri Light" panose="020F0302020204030204" pitchFamily="34" charset="0"/>
              </a:rPr>
              <a:t> </a:t>
            </a:r>
            <a:r>
              <a:rPr lang="en-GB" sz="1400" dirty="0" smtClean="0">
                <a:latin typeface="Calibri Light" panose="020F0302020204030204" pitchFamily="34" charset="0"/>
              </a:rPr>
              <a:t>      </a:t>
            </a:r>
            <a:r>
              <a:rPr lang="en-GB" sz="1400" u="sng" dirty="0" smtClean="0">
                <a:latin typeface="Calibri Light" panose="020F0302020204030204" pitchFamily="34" charset="0"/>
              </a:rPr>
              <a:t>Chris.baldock@trucost.com</a:t>
            </a:r>
            <a:endParaRPr lang="en-GB" sz="1400" u="sng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01305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657" y="2346613"/>
            <a:ext cx="4235890" cy="420533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 Light" panose="020F0302020204030204" pitchFamily="34" charset="0"/>
              </a:rPr>
              <a:t>Why FAO commissioned this work?</a:t>
            </a:r>
          </a:p>
          <a:p>
            <a:pPr marL="0" indent="0">
              <a:buSzPct val="100000"/>
              <a:buNone/>
            </a:pPr>
            <a:endParaRPr lang="en-GB" sz="1800" dirty="0">
              <a:latin typeface="Calibri Light" panose="020F03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1800" dirty="0">
                <a:latin typeface="Calibri Light" panose="020F0302020204030204" pitchFamily="34" charset="0"/>
              </a:rPr>
              <a:t>What are the study findings?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 Light" panose="020F0302020204030204" pitchFamily="34" charset="0"/>
              </a:rPr>
              <a:t>Objectives, Scope, methods and data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 Light" panose="020F0302020204030204" pitchFamily="34" charset="0"/>
              </a:rPr>
              <a:t>What is the environmental cost of food production?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 Light" panose="020F0302020204030204" pitchFamily="34" charset="0"/>
              </a:rPr>
              <a:t>What are the opportunities for more sustainable food production?</a:t>
            </a:r>
            <a:endParaRPr lang="en-GB" sz="1800" dirty="0">
              <a:latin typeface="Calibri Light" panose="020F030202020403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GB" sz="1800" dirty="0">
              <a:latin typeface="Calibri Light" panose="020F0302020204030204" pitchFamily="34" charset="0"/>
            </a:endParaRPr>
          </a:p>
          <a:p>
            <a:pPr lvl="0">
              <a:buSzPct val="100000"/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 Light" panose="020F0302020204030204" pitchFamily="34" charset="0"/>
              </a:rPr>
              <a:t>What can you do? </a:t>
            </a:r>
            <a:endParaRPr lang="en-GB" sz="1800" dirty="0">
              <a:latin typeface="Calibri Light" panose="020F03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25887" t="21229" r="43820" b="9590"/>
          <a:stretch/>
        </p:blipFill>
        <p:spPr>
          <a:xfrm>
            <a:off x="5186995" y="2346613"/>
            <a:ext cx="2751735" cy="353322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485522" y="760412"/>
            <a:ext cx="1933997" cy="0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>
            <a:off x="485522" y="1139825"/>
            <a:ext cx="1731696" cy="130625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/>
          <p:nvPr/>
        </p:nvCxnSpPr>
        <p:spPr bwMode="auto">
          <a:xfrm>
            <a:off x="822722" y="1932688"/>
            <a:ext cx="73307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1157161" y="872433"/>
            <a:ext cx="40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WEBCAST AGENDA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0089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8238" y="3994573"/>
            <a:ext cx="6402388" cy="1751012"/>
          </a:xfrm>
        </p:spPr>
        <p:txBody>
          <a:bodyPr/>
          <a:lstStyle/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n-GB" sz="1800" kern="1200" cap="all" spc="15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Why FAO COMMISIONED THIS Work?</a:t>
            </a:r>
            <a:endParaRPr lang="en-GB" sz="1800" kern="1200" cap="all" spc="15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01112" y="4329239"/>
            <a:ext cx="74042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8203774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250" y="1875517"/>
            <a:ext cx="8534400" cy="4645025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 FAO Guidelines on Sustainability Assessment of Food and Agriculture systems (SAFA) include, among others: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 Light" panose="020F0302020204030204" pitchFamily="34" charset="0"/>
              </a:rPr>
              <a:t> Good Governance dimension (1/4 SAFA Dimensions)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Calibri Light" panose="020F0302020204030204" pitchFamily="34" charset="0"/>
              </a:rPr>
              <a:t> Holistic Management  (1/21 SAFA Themes)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 Light" panose="020F0302020204030204" pitchFamily="34" charset="0"/>
              </a:rPr>
              <a:t> Full-Cost Accounting (1/116 SAFA Indicators)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</a:rPr>
              <a:t> Sustainability Management Plan (1/2 Holistic Management indicators)</a:t>
            </a:r>
          </a:p>
          <a:p>
            <a:pPr lvl="5">
              <a:buNone/>
            </a:pPr>
            <a:endParaRPr lang="en-GB" dirty="0" smtClean="0">
              <a:latin typeface="Calibri Light" panose="020F0302020204030204" pitchFamily="34" charset="0"/>
            </a:endParaRPr>
          </a:p>
          <a:p>
            <a:pPr lvl="5">
              <a:buNone/>
            </a:pPr>
            <a:endParaRPr lang="en-GB" dirty="0" smtClean="0">
              <a:latin typeface="Calibri Light" panose="020F03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SAFA Stakeholders unanimously requested, in March 2013, that joint work be undertaken to develop practical ways for full-cost accounting for improving their triple bottom line assessments and reporting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0450" y="61589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u="sng" dirty="0" smtClean="0">
                <a:solidFill>
                  <a:schemeClr val="tx2"/>
                </a:solidFill>
              </a:rPr>
              <a:t>Why FAO commissioned the work </a:t>
            </a:r>
            <a:r>
              <a:rPr lang="en-GB" sz="1200" dirty="0" smtClean="0"/>
              <a:t>– The study  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835494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430" y="950492"/>
            <a:ext cx="8892150" cy="5907454"/>
          </a:xfrm>
        </p:spPr>
        <p:txBody>
          <a:bodyPr/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 Food Wastage Footprint: Full-Cost Accounting (FAO, 2014) quantified environmental externalities and social wellbeing lost due to environmental degradation: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 Light" panose="020F0302020204030204" pitchFamily="34" charset="0"/>
              </a:rPr>
              <a:t>Economic costs: 	USD 1055 billion (market value and subsidies)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 Light" panose="020F0302020204030204" pitchFamily="34" charset="0"/>
              </a:rPr>
              <a:t>Environmental costs:              USD 696 billion (air, land, water, biodiversity)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 Light" panose="020F0302020204030204" pitchFamily="34" charset="0"/>
              </a:rPr>
              <a:t>Social costs: 	                        USD 882 billion (livelihoods, health, conflicts)</a:t>
            </a:r>
          </a:p>
          <a:p>
            <a:pPr marL="698500" lvl="2" indent="0">
              <a:buNone/>
            </a:pPr>
            <a:endParaRPr lang="en-GB" sz="1500" dirty="0" smtClean="0">
              <a:latin typeface="Calibri Light" panose="020F03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 Methodological questions and uncertainties led to meeting the relatively small international community working on similar topics, such </a:t>
            </a:r>
            <a:r>
              <a:rPr lang="en-GB" sz="2000" dirty="0" smtClean="0">
                <a:latin typeface="Calibri Light" panose="020F0302020204030204" pitchFamily="34" charset="0"/>
              </a:rPr>
              <a:t>as TEEB, NCC and </a:t>
            </a:r>
            <a:r>
              <a:rPr lang="en-GB" sz="2000" dirty="0" err="1" smtClean="0">
                <a:latin typeface="Calibri Light" panose="020F0302020204030204" pitchFamily="34" charset="0"/>
              </a:rPr>
              <a:t>Trucost</a:t>
            </a:r>
            <a:endParaRPr lang="en-GB" sz="2000" dirty="0" smtClean="0">
              <a:latin typeface="Calibri Light" panose="020F0302020204030204" pitchFamily="34" charset="0"/>
            </a:endParaRPr>
          </a:p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</a:rPr>
              <a:t>FAO seeks to: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 Light" panose="020F0302020204030204" pitchFamily="34" charset="0"/>
              </a:rPr>
              <a:t>Raise enterprises awareness on the inter-dependency between production and natural resources (Nature’s free inputs)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 Light" panose="020F0302020204030204" pitchFamily="34" charset="0"/>
              </a:rPr>
              <a:t>Inform policy-makers in natural capital impacts, with a view to build synergies across agriculture and environmental constituencies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GB" sz="1600" dirty="0" smtClean="0">
                <a:latin typeface="Calibri Light" panose="020F0302020204030204" pitchFamily="34" charset="0"/>
              </a:rPr>
              <a:t>Improve data sets: UN System of Environmental and Economic Accounting since 2012 =&gt; towards SEEA Agriculture</a:t>
            </a:r>
          </a:p>
          <a:p>
            <a:endParaRPr lang="en-GB" dirty="0" smtClean="0">
              <a:latin typeface="Calibri Light" panose="020F0302020204030204" pitchFamily="34" charset="0"/>
            </a:endParaRPr>
          </a:p>
          <a:p>
            <a:pPr lvl="5">
              <a:buNone/>
            </a:pPr>
            <a:endParaRPr lang="en-GB" dirty="0" smtClean="0">
              <a:latin typeface="Calibri Light" panose="020F03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20505" y="34018"/>
            <a:ext cx="8663167" cy="32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354944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3903" y="3988586"/>
            <a:ext cx="6402388" cy="1751012"/>
          </a:xfrm>
        </p:spPr>
        <p:txBody>
          <a:bodyPr/>
          <a:lstStyle/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n-GB" sz="1800" kern="1200" cap="all" spc="15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The study Findings</a:t>
            </a:r>
          </a:p>
          <a:p>
            <a:pPr defTabSz="685800">
              <a:spcBef>
                <a:spcPts val="900"/>
              </a:spcBef>
              <a:spcAft>
                <a:spcPts val="150"/>
              </a:spcAft>
              <a:buClr>
                <a:schemeClr val="accent1"/>
              </a:buClr>
              <a:buSzPct val="100000"/>
            </a:pPr>
            <a:r>
              <a:rPr lang="en-GB" sz="1800" kern="1200" cap="all" spc="15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OBJECTIVES, Approach</a:t>
            </a:r>
            <a:r>
              <a:rPr lang="en-GB" sz="1800" kern="1200" cap="all" spc="150" dirty="0">
                <a:solidFill>
                  <a:schemeClr val="tx2"/>
                </a:solidFill>
                <a:latin typeface="Calibri Light" panose="020F0302020204030204" pitchFamily="34" charset="0"/>
              </a:rPr>
              <a:t>, Methods, </a:t>
            </a:r>
            <a:r>
              <a:rPr lang="en-GB" sz="1800" kern="1200" cap="all" spc="15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DATA</a:t>
            </a:r>
            <a:endParaRPr lang="en-GB" sz="1800" kern="1200" cap="all" spc="150" dirty="0">
              <a:solidFill>
                <a:schemeClr val="tx2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801112" y="4329239"/>
            <a:ext cx="7404212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29447660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22722" y="1932688"/>
            <a:ext cx="73307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57161" y="872433"/>
            <a:ext cx="40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OBJECTIVES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722" y="2349007"/>
            <a:ext cx="733074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0350" indent="-260350" defTabSz="1023938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ea typeface="+mn-ea"/>
                <a:cs typeface="+mn-cs"/>
              </a:rPr>
              <a:t>Raise a</a:t>
            </a:r>
            <a:r>
              <a:rPr lang="en-GB" sz="2000" dirty="0" smtClean="0">
                <a:latin typeface="Calibri Light" panose="020F0302020204030204" pitchFamily="34" charset="0"/>
                <a:ea typeface="+mn-ea"/>
                <a:cs typeface="+mn-cs"/>
              </a:rPr>
              <a:t>wareness </a:t>
            </a:r>
            <a:r>
              <a:rPr lang="en-GB" sz="2000" dirty="0">
                <a:latin typeface="Calibri Light" panose="020F0302020204030204" pitchFamily="34" charset="0"/>
                <a:ea typeface="+mn-ea"/>
                <a:cs typeface="+mn-cs"/>
              </a:rPr>
              <a:t>of the </a:t>
            </a:r>
            <a:r>
              <a:rPr lang="en-GB" sz="2000" dirty="0" smtClean="0">
                <a:latin typeface="Calibri Light" panose="020F0302020204030204" pitchFamily="34" charset="0"/>
                <a:ea typeface="+mn-ea"/>
                <a:cs typeface="+mn-cs"/>
              </a:rPr>
              <a:t>invisible environmental costs </a:t>
            </a:r>
            <a:r>
              <a:rPr lang="en-GB" sz="2000" dirty="0">
                <a:latin typeface="Calibri Light" panose="020F0302020204030204" pitchFamily="34" charset="0"/>
                <a:ea typeface="+mn-ea"/>
                <a:cs typeface="+mn-cs"/>
              </a:rPr>
              <a:t>of industrial food </a:t>
            </a:r>
            <a:r>
              <a:rPr lang="en-GB" sz="2000" dirty="0" smtClean="0">
                <a:latin typeface="Calibri Light" panose="020F0302020204030204" pitchFamily="34" charset="0"/>
                <a:ea typeface="+mn-ea"/>
                <a:cs typeface="+mn-cs"/>
              </a:rPr>
              <a:t>production</a:t>
            </a:r>
          </a:p>
          <a:p>
            <a:pPr marL="260350" indent="-260350" defTabSz="1023938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100000"/>
              <a:buFont typeface="Arial" panose="020B0604020202020204" pitchFamily="34" charset="0"/>
              <a:buChar char="•"/>
            </a:pPr>
            <a:endParaRPr lang="en-GB" sz="2000" dirty="0">
              <a:latin typeface="Calibri Light" panose="020F0302020204030204" pitchFamily="34" charset="0"/>
              <a:ea typeface="+mn-ea"/>
              <a:cs typeface="+mn-cs"/>
            </a:endParaRPr>
          </a:p>
          <a:p>
            <a:pPr marL="260350" indent="-260350" defTabSz="1023938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>
                <a:latin typeface="Calibri Light" panose="020F0302020204030204" pitchFamily="34" charset="0"/>
                <a:ea typeface="+mn-ea"/>
                <a:cs typeface="+mn-cs"/>
              </a:rPr>
              <a:t>Present an indication of the </a:t>
            </a:r>
            <a:r>
              <a:rPr lang="en-GB" sz="2000" dirty="0" smtClean="0">
                <a:latin typeface="Calibri Light" panose="020F0302020204030204" pitchFamily="34" charset="0"/>
                <a:ea typeface="+mn-ea"/>
                <a:cs typeface="+mn-cs"/>
              </a:rPr>
              <a:t>magnitude, location specificity </a:t>
            </a:r>
            <a:r>
              <a:rPr lang="en-GB" sz="2000" dirty="0">
                <a:latin typeface="Calibri Light" panose="020F0302020204030204" pitchFamily="34" charset="0"/>
                <a:ea typeface="+mn-ea"/>
                <a:cs typeface="+mn-cs"/>
              </a:rPr>
              <a:t>and source of these costs</a:t>
            </a:r>
          </a:p>
          <a:p>
            <a:pPr defTabSz="1023938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100000"/>
            </a:pPr>
            <a:endParaRPr lang="en-GB" sz="2000" dirty="0">
              <a:latin typeface="Calibri Light" panose="020F0302020204030204" pitchFamily="34" charset="0"/>
              <a:ea typeface="+mn-ea"/>
              <a:cs typeface="+mn-cs"/>
            </a:endParaRPr>
          </a:p>
          <a:p>
            <a:pPr marL="260350" indent="-260350" defTabSz="1023938">
              <a:lnSpc>
                <a:spcPct val="90000"/>
              </a:lnSpc>
              <a:spcBef>
                <a:spcPct val="50000"/>
              </a:spcBef>
              <a:spcAft>
                <a:spcPct val="20000"/>
              </a:spcAft>
              <a:buClr>
                <a:srgbClr val="007AC9"/>
              </a:buClr>
              <a:buSzPct val="100000"/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Calibri Light" panose="020F0302020204030204" pitchFamily="34" charset="0"/>
                <a:ea typeface="+mn-ea"/>
                <a:cs typeface="+mn-cs"/>
              </a:rPr>
              <a:t>Provide </a:t>
            </a:r>
            <a:r>
              <a:rPr lang="en-GB" sz="2000" dirty="0">
                <a:latin typeface="Calibri Light" panose="020F0302020204030204" pitchFamily="34" charset="0"/>
                <a:ea typeface="+mn-ea"/>
                <a:cs typeface="+mn-cs"/>
              </a:rPr>
              <a:t>an example o</a:t>
            </a:r>
            <a:r>
              <a:rPr lang="en-GB" sz="2000" dirty="0" smtClean="0">
                <a:latin typeface="Calibri Light" panose="020F0302020204030204" pitchFamily="34" charset="0"/>
                <a:ea typeface="+mn-ea"/>
                <a:cs typeface="+mn-cs"/>
              </a:rPr>
              <a:t>f a frameworks </a:t>
            </a:r>
            <a:r>
              <a:rPr lang="en-GB" sz="2000" dirty="0">
                <a:latin typeface="Calibri Light" panose="020F0302020204030204" pitchFamily="34" charset="0"/>
                <a:ea typeface="+mn-ea"/>
                <a:cs typeface="+mn-cs"/>
              </a:rPr>
              <a:t>that can be used to measure the net environmental benefits associated with </a:t>
            </a:r>
            <a:r>
              <a:rPr lang="en-GB" sz="2000" dirty="0" smtClean="0">
                <a:latin typeface="Calibri Light" panose="020F0302020204030204" pitchFamily="34" charset="0"/>
                <a:ea typeface="+mn-ea"/>
                <a:cs typeface="+mn-cs"/>
              </a:rPr>
              <a:t>improvements in </a:t>
            </a:r>
            <a:r>
              <a:rPr lang="en-GB" sz="2000" dirty="0">
                <a:latin typeface="Calibri Light" panose="020F0302020204030204" pitchFamily="34" charset="0"/>
                <a:ea typeface="+mn-ea"/>
                <a:cs typeface="+mn-cs"/>
              </a:rPr>
              <a:t>agricultural management </a:t>
            </a:r>
            <a:r>
              <a:rPr lang="en-GB" sz="2000" dirty="0" smtClean="0">
                <a:latin typeface="Calibri Light" panose="020F0302020204030204" pitchFamily="34" charset="0"/>
                <a:ea typeface="+mn-ea"/>
                <a:cs typeface="+mn-cs"/>
              </a:rPr>
              <a:t>practices</a:t>
            </a:r>
            <a:endParaRPr lang="en-GB" sz="2000" dirty="0">
              <a:latin typeface="Calibri Light" panose="020F0302020204030204" pitchFamily="34" charset="0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7092560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420786" y="3172078"/>
            <a:ext cx="7088623" cy="16184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>
            <a:off x="420786" y="3466405"/>
            <a:ext cx="7509409" cy="7738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618407" y="647363"/>
            <a:ext cx="1950181" cy="485522"/>
          </a:xfrm>
          <a:prstGeom prst="lin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822722" y="1932688"/>
            <a:ext cx="7330744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1157161" y="872433"/>
            <a:ext cx="4029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solidFill>
                  <a:schemeClr val="tx2"/>
                </a:solidFill>
                <a:latin typeface="Calibri Light" panose="020F0302020204030204" pitchFamily="34" charset="0"/>
              </a:rPr>
              <a:t>SCOPE</a:t>
            </a:r>
            <a:r>
              <a:rPr lang="en-GB" sz="3600" dirty="0" smtClean="0">
                <a:latin typeface="Calibri Light" panose="020F0302020204030204" pitchFamily="34" charset="0"/>
              </a:rPr>
              <a:t> </a:t>
            </a:r>
            <a:endParaRPr lang="en-GB" sz="3600" dirty="0">
              <a:latin typeface="Calibri Light" panose="020F03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2722" y="2346613"/>
            <a:ext cx="733074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</a:rPr>
              <a:t>High –level materiality approach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 smtClean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</a:rPr>
              <a:t>Assessment covered</a:t>
            </a: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</a:rPr>
              <a:t>4 </a:t>
            </a:r>
            <a:r>
              <a:rPr lang="en-GB" dirty="0">
                <a:latin typeface="Calibri Light" panose="020F0302020204030204" pitchFamily="34" charset="0"/>
              </a:rPr>
              <a:t>crops  -wheat, maize, soy and rice </a:t>
            </a:r>
            <a:endParaRPr lang="en-GB" dirty="0" smtClean="0">
              <a:latin typeface="Calibri Light" panose="020F0302020204030204" pitchFamily="34" charset="0"/>
            </a:endParaRPr>
          </a:p>
          <a:p>
            <a:pPr marL="742950" lvl="1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</a:rPr>
              <a:t>4 </a:t>
            </a:r>
            <a:r>
              <a:rPr lang="en-GB" dirty="0">
                <a:latin typeface="Calibri Light" panose="020F0302020204030204" pitchFamily="34" charset="0"/>
              </a:rPr>
              <a:t>livestock commodities </a:t>
            </a:r>
            <a:r>
              <a:rPr lang="en-GB" dirty="0" smtClean="0">
                <a:latin typeface="Calibri Light" panose="020F0302020204030204" pitchFamily="34" charset="0"/>
              </a:rPr>
              <a:t>cow/beef</a:t>
            </a:r>
            <a:r>
              <a:rPr lang="en-GB" dirty="0">
                <a:latin typeface="Calibri Light" panose="020F0302020204030204" pitchFamily="34" charset="0"/>
              </a:rPr>
              <a:t>, cow/dairy, pork and </a:t>
            </a:r>
            <a:r>
              <a:rPr lang="en-GB" dirty="0" smtClean="0">
                <a:latin typeface="Calibri Light" panose="020F0302020204030204" pitchFamily="34" charset="0"/>
              </a:rPr>
              <a:t>poultry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</a:rPr>
              <a:t>Covered industrial, large scale, intensive farming </a:t>
            </a:r>
            <a:r>
              <a:rPr lang="en-GB" dirty="0">
                <a:latin typeface="Calibri Light" panose="020F0302020204030204" pitchFamily="34" charset="0"/>
              </a:rPr>
              <a:t>practices in over 40 </a:t>
            </a:r>
            <a:r>
              <a:rPr lang="en-GB" dirty="0" smtClean="0">
                <a:latin typeface="Calibri Light" panose="020F0302020204030204" pitchFamily="34" charset="0"/>
              </a:rPr>
              <a:t>countries </a:t>
            </a:r>
            <a:endParaRPr lang="en-GB" dirty="0">
              <a:latin typeface="Calibri Light" panose="020F0302020204030204" pitchFamily="34" charset="0"/>
            </a:endParaRPr>
          </a:p>
          <a:p>
            <a:pPr>
              <a:buClr>
                <a:schemeClr val="tx2"/>
              </a:buClr>
            </a:pPr>
            <a:r>
              <a:rPr lang="en-GB" dirty="0" smtClean="0">
                <a:latin typeface="Calibri Light" panose="020F0302020204030204" pitchFamily="34" charset="0"/>
              </a:rPr>
              <a:t> 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 smtClean="0">
                <a:latin typeface="Calibri Light" panose="020F0302020204030204" pitchFamily="34" charset="0"/>
              </a:rPr>
              <a:t>Included 80</a:t>
            </a:r>
            <a:r>
              <a:rPr lang="en-GB" dirty="0">
                <a:latin typeface="Calibri Light" panose="020F0302020204030204" pitchFamily="34" charset="0"/>
              </a:rPr>
              <a:t>% of total production of each commodity </a:t>
            </a:r>
            <a:endParaRPr lang="en-GB" dirty="0" smtClean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dirty="0">
              <a:latin typeface="Calibri Light" panose="020F0302020204030204" pitchFamily="34" charset="0"/>
            </a:endParaRP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dirty="0">
                <a:latin typeface="Calibri Light" panose="020F0302020204030204" pitchFamily="34" charset="0"/>
              </a:rPr>
              <a:t>A</a:t>
            </a:r>
            <a:r>
              <a:rPr lang="en-GB" dirty="0" smtClean="0">
                <a:latin typeface="Calibri Light" panose="020F0302020204030204" pitchFamily="34" charset="0"/>
              </a:rPr>
              <a:t>ccounted </a:t>
            </a:r>
            <a:r>
              <a:rPr lang="en-GB" dirty="0">
                <a:latin typeface="Calibri Light" panose="020F0302020204030204" pitchFamily="34" charset="0"/>
              </a:rPr>
              <a:t>for the costs associated with both the cultivation phase as well as the supply chain associated with each individual </a:t>
            </a:r>
            <a:r>
              <a:rPr lang="en-GB" dirty="0" smtClean="0">
                <a:latin typeface="Calibri Light" panose="020F0302020204030204" pitchFamily="34" charset="0"/>
              </a:rPr>
              <a:t>commodity</a:t>
            </a:r>
            <a:endParaRPr lang="en-GB" dirty="0">
              <a:latin typeface="Calibri Light" panose="020F0302020204030204" pitchFamily="34" charset="0"/>
            </a:endParaRPr>
          </a:p>
          <a:p>
            <a:endParaRPr lang="en-GB" dirty="0">
              <a:latin typeface="Calibri Light" panose="020F03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88094" y="2767"/>
            <a:ext cx="866049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Why FAO commissioned the work – </a:t>
            </a:r>
            <a:r>
              <a:rPr lang="en-GB" sz="1200" u="sng" dirty="0" smtClean="0">
                <a:solidFill>
                  <a:schemeClr val="tx2"/>
                </a:solidFill>
              </a:rPr>
              <a:t>The study  </a:t>
            </a:r>
            <a:r>
              <a:rPr lang="en-GB" sz="1200" dirty="0" smtClean="0"/>
              <a:t>- What can you do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xmlns="" val="188464126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lson Title Option 2">
  <a:themeElements>
    <a:clrScheme name="ECOLAB NEW colors">
      <a:dk1>
        <a:srgbClr val="4D4F53"/>
      </a:dk1>
      <a:lt1>
        <a:sysClr val="window" lastClr="FFFFFF"/>
      </a:lt1>
      <a:dk2>
        <a:srgbClr val="007AC9"/>
      </a:dk2>
      <a:lt2>
        <a:srgbClr val="EEECE1"/>
      </a:lt2>
      <a:accent1>
        <a:srgbClr val="007AC9"/>
      </a:accent1>
      <a:accent2>
        <a:srgbClr val="4D4F53"/>
      </a:accent2>
      <a:accent3>
        <a:srgbClr val="5B8F22"/>
      </a:accent3>
      <a:accent4>
        <a:srgbClr val="E17000"/>
      </a:accent4>
      <a:accent5>
        <a:srgbClr val="EEAF00"/>
      </a:accent5>
      <a:accent6>
        <a:srgbClr val="5EB6EE"/>
      </a:accent6>
      <a:hlink>
        <a:srgbClr val="002060"/>
      </a:hlink>
      <a:folHlink>
        <a:srgbClr val="4D4F53"/>
      </a:folHlink>
    </a:clrScheme>
    <a:fontScheme name="3_Olson Title Option 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Ecolab Template 2007 Option A">
  <a:themeElements>
    <a:clrScheme name="EcolabWAO">
      <a:dk1>
        <a:srgbClr val="4D4F53"/>
      </a:dk1>
      <a:lt1>
        <a:srgbClr val="FFFFFF"/>
      </a:lt1>
      <a:dk2>
        <a:srgbClr val="007AC9"/>
      </a:dk2>
      <a:lt2>
        <a:srgbClr val="DEF1FA"/>
      </a:lt2>
      <a:accent1>
        <a:srgbClr val="007AC9"/>
      </a:accent1>
      <a:accent2>
        <a:srgbClr val="4D4F53"/>
      </a:accent2>
      <a:accent3>
        <a:srgbClr val="5B8F22"/>
      </a:accent3>
      <a:accent4>
        <a:srgbClr val="E17000"/>
      </a:accent4>
      <a:accent5>
        <a:srgbClr val="EEAF00"/>
      </a:accent5>
      <a:accent6>
        <a:srgbClr val="52811E"/>
      </a:accent6>
      <a:hlink>
        <a:srgbClr val="5EB6E4"/>
      </a:hlink>
      <a:folHlink>
        <a:srgbClr val="52811E"/>
      </a:folHlink>
    </a:clrScheme>
    <a:fontScheme name="3_Olson Title Option 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lson Title Option 2">
  <a:themeElements>
    <a:clrScheme name="">
      <a:dk1>
        <a:srgbClr val="4D4F53"/>
      </a:dk1>
      <a:lt1>
        <a:srgbClr val="FFFFFF"/>
      </a:lt1>
      <a:dk2>
        <a:srgbClr val="007AC9"/>
      </a:dk2>
      <a:lt2>
        <a:srgbClr val="000000"/>
      </a:lt2>
      <a:accent1>
        <a:srgbClr val="007AC9"/>
      </a:accent1>
      <a:accent2>
        <a:srgbClr val="4D4F53"/>
      </a:accent2>
      <a:accent3>
        <a:srgbClr val="FFFFFF"/>
      </a:accent3>
      <a:accent4>
        <a:srgbClr val="404246"/>
      </a:accent4>
      <a:accent5>
        <a:srgbClr val="AABEE1"/>
      </a:accent5>
      <a:accent6>
        <a:srgbClr val="45474A"/>
      </a:accent6>
      <a:hlink>
        <a:srgbClr val="ADAFAF"/>
      </a:hlink>
      <a:folHlink>
        <a:srgbClr val="005172"/>
      </a:folHlink>
    </a:clrScheme>
    <a:fontScheme name="1_Olson Title Option 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Olson Title Option 2">
  <a:themeElements>
    <a:clrScheme name="ECOLAB NEW colors">
      <a:dk1>
        <a:srgbClr val="4D4F53"/>
      </a:dk1>
      <a:lt1>
        <a:sysClr val="window" lastClr="FFFFFF"/>
      </a:lt1>
      <a:dk2>
        <a:srgbClr val="007AC9"/>
      </a:dk2>
      <a:lt2>
        <a:srgbClr val="EEECE1"/>
      </a:lt2>
      <a:accent1>
        <a:srgbClr val="007AC9"/>
      </a:accent1>
      <a:accent2>
        <a:srgbClr val="4D4F53"/>
      </a:accent2>
      <a:accent3>
        <a:srgbClr val="5B8F22"/>
      </a:accent3>
      <a:accent4>
        <a:srgbClr val="E17000"/>
      </a:accent4>
      <a:accent5>
        <a:srgbClr val="EEAF00"/>
      </a:accent5>
      <a:accent6>
        <a:srgbClr val="5EB6EE"/>
      </a:accent6>
      <a:hlink>
        <a:srgbClr val="002060"/>
      </a:hlink>
      <a:folHlink>
        <a:srgbClr val="4D4F53"/>
      </a:folHlink>
    </a:clrScheme>
    <a:fontScheme name="3_Olson Title Option 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Olson Title Option 2">
  <a:themeElements>
    <a:clrScheme name="">
      <a:dk1>
        <a:srgbClr val="4D4F53"/>
      </a:dk1>
      <a:lt1>
        <a:srgbClr val="FFFFFF"/>
      </a:lt1>
      <a:dk2>
        <a:srgbClr val="007AC9"/>
      </a:dk2>
      <a:lt2>
        <a:srgbClr val="000000"/>
      </a:lt2>
      <a:accent1>
        <a:srgbClr val="007AC9"/>
      </a:accent1>
      <a:accent2>
        <a:srgbClr val="4D4F53"/>
      </a:accent2>
      <a:accent3>
        <a:srgbClr val="FFFFFF"/>
      </a:accent3>
      <a:accent4>
        <a:srgbClr val="404246"/>
      </a:accent4>
      <a:accent5>
        <a:srgbClr val="AABEE1"/>
      </a:accent5>
      <a:accent6>
        <a:srgbClr val="45474A"/>
      </a:accent6>
      <a:hlink>
        <a:srgbClr val="ADAFAF"/>
      </a:hlink>
      <a:folHlink>
        <a:srgbClr val="005172"/>
      </a:folHlink>
    </a:clrScheme>
    <a:fontScheme name="1_Olson Title Option 2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7_Olson Title Option 2">
  <a:themeElements>
    <a:clrScheme name="">
      <a:dk1>
        <a:srgbClr val="4D4F53"/>
      </a:dk1>
      <a:lt1>
        <a:srgbClr val="FFFFFF"/>
      </a:lt1>
      <a:dk2>
        <a:srgbClr val="007AC9"/>
      </a:dk2>
      <a:lt2>
        <a:srgbClr val="000000"/>
      </a:lt2>
      <a:accent1>
        <a:srgbClr val="007AC9"/>
      </a:accent1>
      <a:accent2>
        <a:srgbClr val="4D4F53"/>
      </a:accent2>
      <a:accent3>
        <a:srgbClr val="FFFFFF"/>
      </a:accent3>
      <a:accent4>
        <a:srgbClr val="404246"/>
      </a:accent4>
      <a:accent5>
        <a:srgbClr val="AABEE1"/>
      </a:accent5>
      <a:accent6>
        <a:srgbClr val="45474A"/>
      </a:accent6>
      <a:hlink>
        <a:srgbClr val="5B8F22"/>
      </a:hlink>
      <a:folHlink>
        <a:srgbClr val="E17000"/>
      </a:folHlink>
    </a:clrScheme>
    <a:fontScheme name="3_Olson Title Option 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Olson Title Option 2">
  <a:themeElements>
    <a:clrScheme name="">
      <a:dk1>
        <a:srgbClr val="4D4F53"/>
      </a:dk1>
      <a:lt1>
        <a:srgbClr val="FFFFFF"/>
      </a:lt1>
      <a:dk2>
        <a:srgbClr val="007AC9"/>
      </a:dk2>
      <a:lt2>
        <a:srgbClr val="000000"/>
      </a:lt2>
      <a:accent1>
        <a:srgbClr val="007AC9"/>
      </a:accent1>
      <a:accent2>
        <a:srgbClr val="4D4F53"/>
      </a:accent2>
      <a:accent3>
        <a:srgbClr val="FFFFFF"/>
      </a:accent3>
      <a:accent4>
        <a:srgbClr val="404246"/>
      </a:accent4>
      <a:accent5>
        <a:srgbClr val="AABEE1"/>
      </a:accent5>
      <a:accent6>
        <a:srgbClr val="45474A"/>
      </a:accent6>
      <a:hlink>
        <a:srgbClr val="5B8F22"/>
      </a:hlink>
      <a:folHlink>
        <a:srgbClr val="E17000"/>
      </a:folHlink>
    </a:clrScheme>
    <a:fontScheme name="3_Olson Title Option 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Olson Title Option 2">
  <a:themeElements>
    <a:clrScheme name="ECOLAB NEW colors">
      <a:dk1>
        <a:srgbClr val="4D4F53"/>
      </a:dk1>
      <a:lt1>
        <a:sysClr val="window" lastClr="FFFFFF"/>
      </a:lt1>
      <a:dk2>
        <a:srgbClr val="007AC9"/>
      </a:dk2>
      <a:lt2>
        <a:srgbClr val="EEECE1"/>
      </a:lt2>
      <a:accent1>
        <a:srgbClr val="007AC9"/>
      </a:accent1>
      <a:accent2>
        <a:srgbClr val="4D4F53"/>
      </a:accent2>
      <a:accent3>
        <a:srgbClr val="5B8F22"/>
      </a:accent3>
      <a:accent4>
        <a:srgbClr val="E17000"/>
      </a:accent4>
      <a:accent5>
        <a:srgbClr val="EEAF00"/>
      </a:accent5>
      <a:accent6>
        <a:srgbClr val="5EB6EE"/>
      </a:accent6>
      <a:hlink>
        <a:srgbClr val="002060"/>
      </a:hlink>
      <a:folHlink>
        <a:srgbClr val="4D4F53"/>
      </a:folHlink>
    </a:clrScheme>
    <a:fontScheme name="3_Olson Title Option 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3_Olson Title Option 2">
  <a:themeElements>
    <a:clrScheme name="ECOLAB NEW colors">
      <a:dk1>
        <a:srgbClr val="4D4F53"/>
      </a:dk1>
      <a:lt1>
        <a:sysClr val="window" lastClr="FFFFFF"/>
      </a:lt1>
      <a:dk2>
        <a:srgbClr val="007AC9"/>
      </a:dk2>
      <a:lt2>
        <a:srgbClr val="EEECE1"/>
      </a:lt2>
      <a:accent1>
        <a:srgbClr val="007AC9"/>
      </a:accent1>
      <a:accent2>
        <a:srgbClr val="4D4F53"/>
      </a:accent2>
      <a:accent3>
        <a:srgbClr val="5B8F22"/>
      </a:accent3>
      <a:accent4>
        <a:srgbClr val="E17000"/>
      </a:accent4>
      <a:accent5>
        <a:srgbClr val="EEAF00"/>
      </a:accent5>
      <a:accent6>
        <a:srgbClr val="5EB6EE"/>
      </a:accent6>
      <a:hlink>
        <a:srgbClr val="002060"/>
      </a:hlink>
      <a:folHlink>
        <a:srgbClr val="4D4F53"/>
      </a:folHlink>
    </a:clrScheme>
    <a:fontScheme name="3_Olson Title Option 2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4D4F53"/>
            </a:solidFill>
            <a:effectLst/>
            <a:latin typeface="Arial" pitchFamily="34" charset="0"/>
            <a:ea typeface="ＭＳ Ｐゴシック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3_Olson Title Option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Olson Title Option 2 13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58A618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B4D0AB"/>
        </a:accent5>
        <a:accent6>
          <a:srgbClr val="39569E"/>
        </a:accent6>
        <a:hlink>
          <a:srgbClr val="EEAF00"/>
        </a:hlink>
        <a:folHlink>
          <a:srgbClr val="E17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4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7AC9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BEE1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5">
        <a:dk1>
          <a:srgbClr val="007AC9"/>
        </a:dk1>
        <a:lt1>
          <a:srgbClr val="FFFFFF"/>
        </a:lt1>
        <a:dk2>
          <a:srgbClr val="0099CC"/>
        </a:dk2>
        <a:lt2>
          <a:srgbClr val="DC0451"/>
        </a:lt2>
        <a:accent1>
          <a:srgbClr val="0099CC"/>
        </a:accent1>
        <a:accent2>
          <a:srgbClr val="4060AF"/>
        </a:accent2>
        <a:accent3>
          <a:srgbClr val="FFFFFF"/>
        </a:accent3>
        <a:accent4>
          <a:srgbClr val="0067AB"/>
        </a:accent4>
        <a:accent5>
          <a:srgbClr val="AACAE2"/>
        </a:accent5>
        <a:accent6>
          <a:srgbClr val="39569E"/>
        </a:accent6>
        <a:hlink>
          <a:srgbClr val="ADAFAF"/>
        </a:hlink>
        <a:folHlink>
          <a:srgbClr val="4D4F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Olson Title Option 2 16">
        <a:dk1>
          <a:srgbClr val="4D4F53"/>
        </a:dk1>
        <a:lt1>
          <a:srgbClr val="FFFFFF"/>
        </a:lt1>
        <a:dk2>
          <a:srgbClr val="007AC9"/>
        </a:dk2>
        <a:lt2>
          <a:srgbClr val="000000"/>
        </a:lt2>
        <a:accent1>
          <a:srgbClr val="007AC9"/>
        </a:accent1>
        <a:accent2>
          <a:srgbClr val="4D4F53"/>
        </a:accent2>
        <a:accent3>
          <a:srgbClr val="FFFFFF"/>
        </a:accent3>
        <a:accent4>
          <a:srgbClr val="404246"/>
        </a:accent4>
        <a:accent5>
          <a:srgbClr val="AABEE1"/>
        </a:accent5>
        <a:accent6>
          <a:srgbClr val="45474A"/>
        </a:accent6>
        <a:hlink>
          <a:srgbClr val="ADAFAF"/>
        </a:hlink>
        <a:folHlink>
          <a:srgbClr val="E0003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109828</TotalTime>
  <Words>1337</Words>
  <Application>Microsoft Office PowerPoint</Application>
  <PresentationFormat>On-screen Show (4:3)</PresentationFormat>
  <Paragraphs>284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3_Olson Title Option 2</vt:lpstr>
      <vt:lpstr>1_Ecolab Template 2007 Option A</vt:lpstr>
      <vt:lpstr>1_Olson Title Option 2</vt:lpstr>
      <vt:lpstr>4_Olson Title Option 2</vt:lpstr>
      <vt:lpstr>2_Olson Title Option 2</vt:lpstr>
      <vt:lpstr>7_Olson Title Option 2</vt:lpstr>
      <vt:lpstr>5_Olson Title Option 2</vt:lpstr>
      <vt:lpstr>6_Olson Title Option 2</vt:lpstr>
      <vt:lpstr>13_Olson Title Option 2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  Study reveals $3 trillion environmental cost of industrial farming    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STANDARDISED FRAMEWORKS TO MEASURE IMPACT AND DEPENDENCY</vt:lpstr>
      <vt:lpstr>THREE QUESTIONS</vt:lpstr>
      <vt:lpstr>What is our interaction with Natural capital?</vt:lpstr>
      <vt:lpstr>How do these impacts and dependencies drive risks and opportunities ?</vt:lpstr>
      <vt:lpstr>How do these risks and opportunities effect the economics of our business</vt:lpstr>
      <vt:lpstr>Slide 29</vt:lpstr>
    </vt:vector>
  </TitlesOfParts>
  <Company>Ecolab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invest in Ecolab Douglas M. Baker President and Chief Executive Officer</dc:title>
  <dc:creator>MJ Monahan</dc:creator>
  <cp:lastModifiedBy>Nadia Scialabba (NRC)</cp:lastModifiedBy>
  <cp:revision>1841</cp:revision>
  <cp:lastPrinted>2015-11-16T14:35:04Z</cp:lastPrinted>
  <dcterms:created xsi:type="dcterms:W3CDTF">2005-12-08T23:23:23Z</dcterms:created>
  <dcterms:modified xsi:type="dcterms:W3CDTF">2016-03-09T10:44:06Z</dcterms:modified>
</cp:coreProperties>
</file>