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85" r:id="rId2"/>
    <p:sldId id="267" r:id="rId3"/>
    <p:sldId id="273" r:id="rId4"/>
    <p:sldId id="275" r:id="rId5"/>
    <p:sldId id="276" r:id="rId6"/>
    <p:sldId id="277" r:id="rId7"/>
    <p:sldId id="278" r:id="rId8"/>
    <p:sldId id="261" r:id="rId9"/>
    <p:sldId id="262" r:id="rId10"/>
    <p:sldId id="263" r:id="rId11"/>
    <p:sldId id="264" r:id="rId12"/>
    <p:sldId id="265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>
        <p:scale>
          <a:sx n="69" d="100"/>
          <a:sy n="69" d="100"/>
        </p:scale>
        <p:origin x="-54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fao\day4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Sheet3!$B$3</c:f>
              <c:strCache>
                <c:ptCount val="1"/>
                <c:pt idx="0">
                  <c:v>Average dietary energy consumption (kcal/person/day)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66CC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Sheet3!$A$4:$A$12</c:f>
              <c:strCache>
                <c:ptCount val="9"/>
                <c:pt idx="0">
                  <c:v>CEREALS AND PRODUCTS</c:v>
                </c:pt>
                <c:pt idx="1">
                  <c:v>SUGARS AND SYRUPS AND PRODUCTS</c:v>
                </c:pt>
                <c:pt idx="2">
                  <c:v>VEGETABLE OILS AND FATS</c:v>
                </c:pt>
                <c:pt idx="3">
                  <c:v>MILK AND CHEESE</c:v>
                </c:pt>
                <c:pt idx="4">
                  <c:v>FISH AND FISH PRODUCTS</c:v>
                </c:pt>
                <c:pt idx="5">
                  <c:v>PURCHASED FOOD EATEN AWAY FROM HOME; MISCELLANEOUS AND PREPARED FOOD</c:v>
                </c:pt>
                <c:pt idx="6">
                  <c:v>FRUITS AND PRODUCTS</c:v>
                </c:pt>
                <c:pt idx="7">
                  <c:v>VEGETABLES AND PRODUCTS</c:v>
                </c:pt>
                <c:pt idx="8">
                  <c:v>SPICES &amp; ADDITIVES</c:v>
                </c:pt>
              </c:strCache>
            </c:strRef>
          </c:cat>
          <c:val>
            <c:numRef>
              <c:f>Sheet3!$B$4:$B$12</c:f>
              <c:numCache>
                <c:formatCode>###0</c:formatCode>
                <c:ptCount val="9"/>
                <c:pt idx="0">
                  <c:v>1176.9785178320703</c:v>
                </c:pt>
                <c:pt idx="1">
                  <c:v>494.93660610102017</c:v>
                </c:pt>
                <c:pt idx="2">
                  <c:v>351.40098426041402</c:v>
                </c:pt>
                <c:pt idx="3">
                  <c:v>286.1704883645956</c:v>
                </c:pt>
                <c:pt idx="4">
                  <c:v>230.37672734030389</c:v>
                </c:pt>
                <c:pt idx="5">
                  <c:v>174.05512939540225</c:v>
                </c:pt>
                <c:pt idx="6">
                  <c:v>108.77130530016333</c:v>
                </c:pt>
                <c:pt idx="7">
                  <c:v>43.869594314528612</c:v>
                </c:pt>
                <c:pt idx="8">
                  <c:v>34.952961486937085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508845096062175"/>
          <c:y val="0.17347256040093043"/>
          <c:w val="0.32295330872111955"/>
          <c:h val="0.82652743959906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99552-9660-44A8-8D0A-278E4DBDB759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DC27-F61D-4836-98C3-701744B78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DC27-F61D-4836-98C3-701744B78E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7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7F4CC1D-CB53-4CD3-BC9A-3FB5CA1EC2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94A5F09-7CBF-4F97-A20D-12683AD98F08}" type="datetimeFigureOut">
              <a:rPr lang="en-US" smtClean="0"/>
              <a:t>11/29/2013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7543800" cy="2593975"/>
          </a:xfrm>
        </p:spPr>
        <p:txBody>
          <a:bodyPr/>
          <a:lstStyle/>
          <a:p>
            <a:r>
              <a:rPr lang="en-US" b="1" dirty="0" smtClean="0"/>
              <a:t>MALDIVES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Food Security Analysis</a:t>
            </a:r>
            <a:endParaRPr lang="en-US" sz="4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Analysis of depth of food deficit (kcal/person/day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749530"/>
              </p:ext>
            </p:extLst>
          </p:nvPr>
        </p:nvGraphicFramePr>
        <p:xfrm>
          <a:off x="827584" y="1628801"/>
          <a:ext cx="6768752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/>
                <a:gridCol w="3492388"/>
              </a:tblGrid>
              <a:tr h="46085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Depth</a:t>
                      </a:r>
                      <a:r>
                        <a:rPr lang="en-US" sz="2800" baseline="0" dirty="0" smtClean="0"/>
                        <a:t> of food deficit</a:t>
                      </a:r>
                      <a:endParaRPr lang="en-US" sz="2800" dirty="0"/>
                    </a:p>
                  </a:txBody>
                  <a:tcPr marL="84666" marR="84666"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National</a:t>
                      </a:r>
                      <a:endParaRPr lang="en-US" sz="28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8.9</a:t>
                      </a:r>
                      <a:endParaRPr lang="en-US" sz="2800" dirty="0"/>
                    </a:p>
                  </a:txBody>
                  <a:tcPr marL="84666" marR="84666"/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Urban</a:t>
                      </a:r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186.7</a:t>
                      </a:r>
                      <a:endParaRPr lang="en-US" sz="2800" dirty="0"/>
                    </a:p>
                  </a:txBody>
                  <a:tcPr marL="84666" marR="84666"/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rural</a:t>
                      </a:r>
                      <a:endParaRPr lang="en-US" sz="28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3.1</a:t>
                      </a:r>
                      <a:endParaRPr lang="en-US" sz="2800" dirty="0"/>
                    </a:p>
                  </a:txBody>
                  <a:tcPr marL="84666" marR="8466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SG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Shares of food consumption by food sources (in monetary value)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253965"/>
              </p:ext>
            </p:extLst>
          </p:nvPr>
        </p:nvGraphicFramePr>
        <p:xfrm>
          <a:off x="179512" y="1916832"/>
          <a:ext cx="7920882" cy="4698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7"/>
                <a:gridCol w="1320147"/>
                <a:gridCol w="1320147"/>
                <a:gridCol w="1320147"/>
                <a:gridCol w="1320147"/>
                <a:gridCol w="1320147"/>
              </a:tblGrid>
              <a:tr h="82043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SG" sz="1600" dirty="0" smtClean="0"/>
                        <a:t>Share of food consumption in total income </a:t>
                      </a:r>
                      <a:r>
                        <a:rPr lang="en-SG" sz="1800" dirty="0" smtClean="0"/>
                        <a:t>(%) (Engel ratio)</a:t>
                      </a:r>
                      <a:endParaRPr lang="en-US" sz="18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Purchased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Own production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Away from home</a:t>
                      </a:r>
                      <a:endParaRPr lang="en-US" sz="2400" dirty="0"/>
                    </a:p>
                  </a:txBody>
                  <a:tcPr marL="84666" marR="84666"/>
                </a:tc>
              </a:tr>
              <a:tr h="47532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Maldives</a:t>
                      </a:r>
                      <a:endParaRPr lang="en-US" sz="2400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18.35</a:t>
                      </a:r>
                      <a:endParaRPr lang="en-US" sz="2400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91.17</a:t>
                      </a:r>
                      <a:endParaRPr lang="en-US" sz="2400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0.85</a:t>
                      </a:r>
                      <a:endParaRPr lang="en-US" sz="2400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2.8</a:t>
                      </a:r>
                      <a:endParaRPr lang="en-US" sz="2400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5.17</a:t>
                      </a:r>
                      <a:endParaRPr lang="en-US" sz="2400" b="1" dirty="0"/>
                    </a:p>
                  </a:txBody>
                  <a:tcPr marL="84666" marR="84666"/>
                </a:tc>
              </a:tr>
              <a:tr h="4753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Quintiles</a:t>
                      </a:r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marL="84666" marR="84666"/>
                </a:tc>
              </a:tr>
              <a:tr h="4753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Poorest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63.45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3.66</a:t>
                      </a:r>
                      <a:endParaRPr lang="en-US" sz="20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3.88</a:t>
                      </a:r>
                      <a:endParaRPr lang="en-US" sz="2000" dirty="0"/>
                    </a:p>
                  </a:txBody>
                  <a:tcPr marL="84666" marR="84666"/>
                </a:tc>
              </a:tr>
              <a:tr h="4753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92.18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3.80</a:t>
                      </a:r>
                    </a:p>
                  </a:txBody>
                  <a:tcPr marL="0" marR="0" marT="0" marB="0" anchor="ctr"/>
                </a:tc>
              </a:tr>
              <a:tr h="4753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4.39</a:t>
                      </a:r>
                    </a:p>
                  </a:txBody>
                  <a:tcPr marL="0" marR="0" marT="0" marB="0" anchor="ctr"/>
                </a:tc>
              </a:tr>
              <a:tr h="4753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0" marR="0" marT="0" marB="0" anchor="ctr"/>
                </a:tc>
              </a:tr>
              <a:tr h="4753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Richest</a:t>
                      </a:r>
                      <a:endParaRPr lang="en-US" sz="2400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89.24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7.85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5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Nutrient contribution to dietary energy consumption</a:t>
            </a:r>
            <a:endParaRPr lang="en-US" sz="4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778139"/>
              </p:ext>
            </p:extLst>
          </p:nvPr>
        </p:nvGraphicFramePr>
        <p:xfrm>
          <a:off x="1259632" y="1844824"/>
          <a:ext cx="5530216" cy="335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554"/>
                <a:gridCol w="1382554"/>
                <a:gridCol w="1382554"/>
                <a:gridCol w="1382554"/>
              </a:tblGrid>
              <a:tr h="977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Share of protein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 of fat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 of carbohydrates</a:t>
                      </a:r>
                      <a:endParaRPr lang="en-US" dirty="0"/>
                    </a:p>
                  </a:txBody>
                  <a:tcPr marL="84666" marR="84666"/>
                </a:tc>
              </a:tr>
              <a:tr h="396357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National</a:t>
                      </a:r>
                      <a:endParaRPr lang="en-US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12.21</a:t>
                      </a:r>
                      <a:endParaRPr lang="en-US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24.29 </a:t>
                      </a:r>
                      <a:endParaRPr lang="en-US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63.49</a:t>
                      </a:r>
                      <a:endParaRPr lang="en-US" b="1" dirty="0"/>
                    </a:p>
                  </a:txBody>
                  <a:tcPr marL="84666" marR="84666"/>
                </a:tc>
              </a:tr>
              <a:tr h="3963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Urban</a:t>
                      </a:r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14.82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26.93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58.17</a:t>
                      </a:r>
                      <a:endParaRPr lang="en-US" dirty="0"/>
                    </a:p>
                  </a:txBody>
                  <a:tcPr marL="84666" marR="84666"/>
                </a:tc>
              </a:tr>
              <a:tr h="3963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rural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11.34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23.41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65.25</a:t>
                      </a:r>
                      <a:endParaRPr lang="en-US" dirty="0"/>
                    </a:p>
                  </a:txBody>
                  <a:tcPr marL="84666" marR="84666"/>
                </a:tc>
              </a:tr>
              <a:tr h="39635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Gender</a:t>
                      </a:r>
                      <a:endParaRPr lang="en-US" b="1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4666" marR="84666"/>
                </a:tc>
              </a:tr>
              <a:tr h="3963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11.74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26.95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61.27</a:t>
                      </a:r>
                      <a:endParaRPr lang="en-US" dirty="0"/>
                    </a:p>
                  </a:txBody>
                  <a:tcPr marL="84666" marR="84666"/>
                </a:tc>
              </a:tr>
              <a:tr h="3963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12.73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21.29</a:t>
                      </a:r>
                      <a:endParaRPr lang="en-US" dirty="0"/>
                    </a:p>
                  </a:txBody>
                  <a:tcPr marL="84666" marR="846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65.99</a:t>
                      </a:r>
                      <a:endParaRPr lang="en-US" dirty="0"/>
                    </a:p>
                  </a:txBody>
                  <a:tcPr marL="84666" marR="8466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6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08912" cy="634082"/>
          </a:xfrm>
        </p:spPr>
        <p:txBody>
          <a:bodyPr/>
          <a:lstStyle/>
          <a:p>
            <a:r>
              <a:rPr lang="en-SG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Food consumption by food commodity groups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02604"/>
              </p:ext>
            </p:extLst>
          </p:nvPr>
        </p:nvGraphicFramePr>
        <p:xfrm>
          <a:off x="395536" y="1307306"/>
          <a:ext cx="7920880" cy="5146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15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7772400" cy="108012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NATIONAL HOUSEHOLD SURVEY AND ITS LIMITATION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47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Household Income and Expenditure Survey 2009/10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SG" sz="2800" dirty="0" smtClean="0"/>
          </a:p>
          <a:p>
            <a:pPr>
              <a:lnSpc>
                <a:spcPct val="200000"/>
              </a:lnSpc>
            </a:pPr>
            <a:r>
              <a:rPr lang="en-SG" sz="2800" dirty="0" smtClean="0"/>
              <a:t>HIES </a:t>
            </a:r>
            <a:r>
              <a:rPr lang="en-SG" sz="2800" dirty="0"/>
              <a:t>2009‐2010 is the second such nationwide </a:t>
            </a:r>
            <a:r>
              <a:rPr lang="en-SG" sz="2800" dirty="0" smtClean="0"/>
              <a:t>survey </a:t>
            </a:r>
            <a:r>
              <a:rPr lang="en-US" sz="2800" dirty="0" smtClean="0"/>
              <a:t>conducted </a:t>
            </a:r>
            <a:r>
              <a:rPr lang="en-US" sz="2800" dirty="0"/>
              <a:t>in the country</a:t>
            </a:r>
            <a:r>
              <a:rPr lang="en-US" sz="2800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SG" sz="2800" dirty="0" smtClean="0"/>
              <a:t>The </a:t>
            </a:r>
            <a:r>
              <a:rPr lang="en-SG" sz="2800" dirty="0"/>
              <a:t>first nationwide HIES conducted in </a:t>
            </a:r>
            <a:r>
              <a:rPr lang="en-SG" sz="2800" dirty="0" smtClean="0"/>
              <a:t>2002‐2003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01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Sample Frame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SG" sz="2400" dirty="0"/>
              <a:t>Data is based on 2006 census</a:t>
            </a:r>
          </a:p>
          <a:p>
            <a:pPr>
              <a:lnSpc>
                <a:spcPct val="150000"/>
              </a:lnSpc>
            </a:pPr>
            <a:r>
              <a:rPr lang="en-SG" sz="2400" dirty="0" smtClean="0"/>
              <a:t> </a:t>
            </a:r>
            <a:r>
              <a:rPr lang="en-SG" sz="2400" dirty="0"/>
              <a:t>Male’ and Atolls were treated as two domains</a:t>
            </a:r>
            <a:r>
              <a:rPr lang="en-SG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SG" sz="2400" dirty="0" smtClean="0"/>
              <a:t>A total of 2060 households were selected.</a:t>
            </a:r>
            <a:endParaRPr lang="en-SG" sz="2400" dirty="0"/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1619672" y="4005064"/>
            <a:ext cx="4752528" cy="1800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95736" y="3609020"/>
            <a:ext cx="2160240" cy="241226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79712" y="4443499"/>
            <a:ext cx="917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Male’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600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4449291"/>
            <a:ext cx="1424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Atolls</a:t>
            </a:r>
          </a:p>
          <a:p>
            <a:r>
              <a:rPr lang="en-US" sz="2400" b="1" dirty="0" smtClean="0"/>
              <a:t>1460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998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Field Operation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Male’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C00000"/>
                </a:solidFill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</a:rPr>
              <a:t>2009</a:t>
            </a:r>
          </a:p>
          <a:p>
            <a:pPr>
              <a:buFontTx/>
              <a:buChar char="-"/>
            </a:pPr>
            <a:r>
              <a:rPr lang="en-US" sz="3200" dirty="0" smtClean="0"/>
              <a:t>October</a:t>
            </a:r>
          </a:p>
          <a:p>
            <a:pPr>
              <a:buFontTx/>
              <a:buChar char="-"/>
            </a:pPr>
            <a:r>
              <a:rPr lang="en-US" sz="3200" dirty="0" smtClean="0"/>
              <a:t>November</a:t>
            </a:r>
          </a:p>
          <a:p>
            <a:pPr>
              <a:buFontTx/>
              <a:buChar char="-"/>
            </a:pPr>
            <a:r>
              <a:rPr lang="en-US" sz="3200" dirty="0" smtClean="0"/>
              <a:t>December</a:t>
            </a:r>
            <a:r>
              <a:rPr lang="en-US" sz="3600" dirty="0" smtClean="0"/>
              <a:t>	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Atolls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</a:rPr>
              <a:t>2010</a:t>
            </a:r>
          </a:p>
          <a:p>
            <a:pPr>
              <a:buFontTx/>
              <a:buChar char="-"/>
            </a:pPr>
            <a:r>
              <a:rPr lang="en-US" sz="3200" dirty="0" smtClean="0"/>
              <a:t>March</a:t>
            </a:r>
          </a:p>
          <a:p>
            <a:pPr>
              <a:buFontTx/>
              <a:buChar char="-"/>
            </a:pPr>
            <a:r>
              <a:rPr lang="en-US" sz="3200" dirty="0" smtClean="0"/>
              <a:t>April</a:t>
            </a:r>
          </a:p>
          <a:p>
            <a:pPr>
              <a:buFontTx/>
              <a:buChar char="-"/>
            </a:pPr>
            <a:r>
              <a:rPr lang="en-US" sz="3200" dirty="0" smtClean="0"/>
              <a:t>May </a:t>
            </a:r>
            <a:endParaRPr lang="en-US" sz="3200" dirty="0"/>
          </a:p>
          <a:p>
            <a:pPr>
              <a:buFontTx/>
              <a:buChar char="-"/>
            </a:pPr>
            <a:r>
              <a:rPr lang="en-US" sz="3200" dirty="0" smtClean="0"/>
              <a:t>August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814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HIES 2009/10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176464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Food consumption:</a:t>
            </a:r>
          </a:p>
          <a:p>
            <a:pPr lvl="1">
              <a:buFontTx/>
              <a:buChar char="-"/>
            </a:pPr>
            <a:r>
              <a:rPr lang="en-SG" sz="2400" dirty="0"/>
              <a:t>Expenditure (Form 5/ Household Diary) and (Form 6/ Individual Diary)</a:t>
            </a:r>
          </a:p>
          <a:p>
            <a:pPr lvl="1">
              <a:buFontTx/>
              <a:buChar char="-"/>
            </a:pPr>
            <a:r>
              <a:rPr lang="en-SG" sz="2400" dirty="0"/>
              <a:t>Diary was left in the </a:t>
            </a:r>
            <a:r>
              <a:rPr lang="en-SG" sz="2400" dirty="0" err="1"/>
              <a:t>hh</a:t>
            </a:r>
            <a:r>
              <a:rPr lang="en-SG" sz="2400" dirty="0"/>
              <a:t> for one </a:t>
            </a:r>
            <a:r>
              <a:rPr lang="en-SG" sz="2400" dirty="0" smtClean="0"/>
              <a:t>month</a:t>
            </a:r>
          </a:p>
          <a:p>
            <a:pPr marL="411480" lvl="1" indent="0">
              <a:buNone/>
            </a:pPr>
            <a:endParaRPr lang="en-SG" sz="2400" dirty="0"/>
          </a:p>
          <a:p>
            <a:r>
              <a:rPr lang="en-SG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Recall period for food items:</a:t>
            </a:r>
          </a:p>
          <a:p>
            <a:pPr lvl="1">
              <a:buFontTx/>
              <a:buChar char="-"/>
            </a:pPr>
            <a:r>
              <a:rPr lang="en-SG" sz="2400" dirty="0"/>
              <a:t>Food purchased in bulk: within the last month</a:t>
            </a:r>
          </a:p>
          <a:p>
            <a:pPr lvl="1">
              <a:buFontTx/>
              <a:buChar char="-"/>
            </a:pPr>
            <a:r>
              <a:rPr lang="en-SG" sz="2400" dirty="0"/>
              <a:t>Staple food and other food items: current month </a:t>
            </a:r>
            <a:r>
              <a:rPr lang="en-SG" sz="2400" dirty="0" err="1" smtClean="0"/>
              <a:t>exp</a:t>
            </a:r>
            <a:endParaRPr lang="en-SG" sz="2400" dirty="0" smtClean="0"/>
          </a:p>
          <a:p>
            <a:pPr marL="457200" lvl="1" indent="0">
              <a:buNone/>
            </a:pPr>
            <a:r>
              <a:rPr lang="en-SG" sz="2400" i="1" dirty="0" smtClean="0">
                <a:solidFill>
                  <a:schemeClr val="accent6">
                    <a:lumMod val="75000"/>
                  </a:schemeClr>
                </a:solidFill>
              </a:rPr>
              <a:t>Quantity was collected in different unit of measurement </a:t>
            </a:r>
          </a:p>
          <a:p>
            <a:pPr marL="457200" lvl="1" indent="0">
              <a:buNone/>
            </a:pPr>
            <a:r>
              <a:rPr lang="en-SG" sz="2400" i="1" dirty="0" smtClean="0">
                <a:solidFill>
                  <a:schemeClr val="accent6">
                    <a:lumMod val="75000"/>
                  </a:schemeClr>
                </a:solidFill>
              </a:rPr>
              <a:t>The prices was collected in </a:t>
            </a:r>
            <a:r>
              <a:rPr lang="en-SG" sz="2400" i="1" dirty="0" err="1" smtClean="0">
                <a:solidFill>
                  <a:schemeClr val="accent6">
                    <a:lumMod val="75000"/>
                  </a:schemeClr>
                </a:solidFill>
              </a:rPr>
              <a:t>Rufiyya</a:t>
            </a:r>
            <a:r>
              <a:rPr lang="en-SG" sz="2400" i="1" dirty="0" smtClean="0">
                <a:solidFill>
                  <a:schemeClr val="accent6">
                    <a:lumMod val="75000"/>
                  </a:schemeClr>
                </a:solidFill>
              </a:rPr>
              <a:t> (MVR)</a:t>
            </a:r>
            <a:endParaRPr lang="en-SG" sz="24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SG" sz="2400" dirty="0"/>
              <a:t>		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5287919" y="5805264"/>
            <a:ext cx="3096344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235 food items collected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113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Limitations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Food file was not cleaned after the survey.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Quantity in different unit of </a:t>
            </a:r>
            <a:r>
              <a:rPr lang="en-US" sz="2800" dirty="0" smtClean="0"/>
              <a:t>measurement (mostly local units).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Food items was not specific and combination of many </a:t>
            </a:r>
            <a:r>
              <a:rPr lang="en-US" sz="2800" dirty="0" smtClean="0"/>
              <a:t>items.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No country specific FCT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79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Analysis of micro indicators on food security</a:t>
            </a:r>
            <a:endParaRPr lang="en-US" sz="5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Prevalence of Undernourishment</a:t>
            </a:r>
            <a:endParaRPr lang="en-US" sz="4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249873"/>
              </p:ext>
            </p:extLst>
          </p:nvPr>
        </p:nvGraphicFramePr>
        <p:xfrm>
          <a:off x="503548" y="1700808"/>
          <a:ext cx="7560840" cy="261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103"/>
                <a:gridCol w="811177"/>
                <a:gridCol w="1260140"/>
                <a:gridCol w="1260140"/>
                <a:gridCol w="1260140"/>
                <a:gridCol w="1260140"/>
              </a:tblGrid>
              <a:tr h="117055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PoU</a:t>
                      </a:r>
                      <a:r>
                        <a:rPr lang="en-US" sz="2400" dirty="0" smtClean="0"/>
                        <a:t> (survey)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PoU</a:t>
                      </a:r>
                      <a:r>
                        <a:rPr lang="en-US" sz="2400" dirty="0" smtClean="0"/>
                        <a:t> (SOFI)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 </a:t>
                      </a:r>
                    </a:p>
                    <a:p>
                      <a:pPr algn="ctr"/>
                      <a:r>
                        <a:rPr lang="en-US" sz="2400" dirty="0" smtClean="0"/>
                        <a:t>(survey)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</a:t>
                      </a:r>
                    </a:p>
                    <a:p>
                      <a:pPr algn="ctr"/>
                      <a:r>
                        <a:rPr lang="en-US" sz="2400" dirty="0" smtClean="0"/>
                        <a:t>(SOFI)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MDER</a:t>
                      </a:r>
                      <a:endParaRPr lang="en-US" sz="2400" dirty="0"/>
                    </a:p>
                  </a:txBody>
                  <a:tcPr/>
                </a:tc>
              </a:tr>
              <a:tr h="4747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Maldives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1786</a:t>
                      </a:r>
                      <a:endParaRPr lang="en-US" sz="2400" dirty="0"/>
                    </a:p>
                  </a:txBody>
                  <a:tcPr/>
                </a:tc>
              </a:tr>
              <a:tr h="4747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Urban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1815</a:t>
                      </a:r>
                      <a:endParaRPr lang="en-US" sz="2400" dirty="0"/>
                    </a:p>
                  </a:txBody>
                  <a:tcPr/>
                </a:tc>
              </a:tr>
              <a:tr h="4747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Rural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1771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9552" y="5085184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PoU</a:t>
            </a:r>
            <a:r>
              <a:rPr lang="en-US" dirty="0" smtClean="0"/>
              <a:t> – Prevalence of Undernourishment</a:t>
            </a:r>
          </a:p>
          <a:p>
            <a:r>
              <a:rPr lang="en-US" dirty="0" smtClean="0"/>
              <a:t>DEC- Dietary </a:t>
            </a:r>
            <a:r>
              <a:rPr lang="en-US" dirty="0"/>
              <a:t>Energy Consumption  (kcal/person/day)</a:t>
            </a:r>
            <a:endParaRPr lang="en-US" dirty="0" smtClean="0"/>
          </a:p>
          <a:p>
            <a:r>
              <a:rPr lang="en-US" dirty="0" smtClean="0"/>
              <a:t>DES- Dietary </a:t>
            </a:r>
            <a:r>
              <a:rPr lang="en-US" dirty="0"/>
              <a:t>Energy Supply (kcal/caput/day)</a:t>
            </a:r>
          </a:p>
        </p:txBody>
      </p:sp>
    </p:spTree>
    <p:extLst>
      <p:ext uri="{BB962C8B-B14F-4D97-AF65-F5344CB8AC3E}">
        <p14:creationId xmlns:p14="http://schemas.microsoft.com/office/powerpoint/2010/main" val="3501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472</TotalTime>
  <Words>390</Words>
  <Application>Microsoft Office PowerPoint</Application>
  <PresentationFormat>On-screen Show (4:3)</PresentationFormat>
  <Paragraphs>152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MALDIVES Food Security Analysis</vt:lpstr>
      <vt:lpstr>NATIONAL HOUSEHOLD SURVEY AND ITS LIMITATION</vt:lpstr>
      <vt:lpstr>Household Income and Expenditure Survey 2009/10</vt:lpstr>
      <vt:lpstr>Sample Frame</vt:lpstr>
      <vt:lpstr>Field Operation</vt:lpstr>
      <vt:lpstr>HIES 2009/10</vt:lpstr>
      <vt:lpstr>Limitations</vt:lpstr>
      <vt:lpstr>Analysis of micro indicators on food security</vt:lpstr>
      <vt:lpstr>Prevalence of Undernourishment</vt:lpstr>
      <vt:lpstr>Analysis of depth of food deficit (kcal/person/day)</vt:lpstr>
      <vt:lpstr>Shares of food consumption by food sources (in monetary value)</vt:lpstr>
      <vt:lpstr>Nutrient contribution to dietary energy consumption</vt:lpstr>
      <vt:lpstr>Food consumption by food commodity groups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 analysis of global indicators on Food security</dc:title>
  <dc:creator>Nathalie Troubat (ESS)</dc:creator>
  <cp:lastModifiedBy>user</cp:lastModifiedBy>
  <cp:revision>43</cp:revision>
  <dcterms:created xsi:type="dcterms:W3CDTF">2013-11-28T01:05:14Z</dcterms:created>
  <dcterms:modified xsi:type="dcterms:W3CDTF">2013-11-29T02:34:12Z</dcterms:modified>
</cp:coreProperties>
</file>