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theme/themeOverride2.xml" ContentType="application/vnd.openxmlformats-officedocument.themeOverr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1.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drawings/drawing1.xml" ContentType="application/vnd.openxmlformats-officedocument.drawingml.chartshapes+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256" r:id="rId2"/>
    <p:sldId id="257" r:id="rId3"/>
    <p:sldId id="282" r:id="rId4"/>
    <p:sldId id="285" r:id="rId5"/>
    <p:sldId id="284" r:id="rId6"/>
    <p:sldId id="260" r:id="rId7"/>
    <p:sldId id="286" r:id="rId8"/>
    <p:sldId id="261" r:id="rId9"/>
    <p:sldId id="263" r:id="rId10"/>
    <p:sldId id="264" r:id="rId11"/>
    <p:sldId id="265" r:id="rId12"/>
    <p:sldId id="266" r:id="rId13"/>
    <p:sldId id="267" r:id="rId14"/>
    <p:sldId id="289" r:id="rId15"/>
    <p:sldId id="296" r:id="rId16"/>
    <p:sldId id="308" r:id="rId17"/>
    <p:sldId id="290" r:id="rId18"/>
    <p:sldId id="288" r:id="rId19"/>
    <p:sldId id="305" r:id="rId20"/>
    <p:sldId id="292" r:id="rId21"/>
    <p:sldId id="293" r:id="rId22"/>
    <p:sldId id="270" r:id="rId23"/>
    <p:sldId id="271" r:id="rId24"/>
    <p:sldId id="273" r:id="rId25"/>
    <p:sldId id="275" r:id="rId26"/>
    <p:sldId id="276" r:id="rId27"/>
    <p:sldId id="310" r:id="rId28"/>
    <p:sldId id="311" r:id="rId29"/>
    <p:sldId id="312" r:id="rId30"/>
    <p:sldId id="309" r:id="rId31"/>
    <p:sldId id="300" r:id="rId32"/>
    <p:sldId id="277" r:id="rId33"/>
    <p:sldId id="278" r:id="rId34"/>
    <p:sldId id="279" r:id="rId35"/>
    <p:sldId id="302" r:id="rId36"/>
    <p:sldId id="295" r:id="rId37"/>
    <p:sldId id="280" r:id="rId38"/>
    <p:sldId id="303" r:id="rId39"/>
    <p:sldId id="301" r:id="rId40"/>
    <p:sldId id="304" r:id="rId41"/>
    <p:sldId id="306" r:id="rId42"/>
    <p:sldId id="307" r:id="rId43"/>
    <p:sldId id="294" r:id="rId44"/>
    <p:sldId id="313" r:id="rId45"/>
    <p:sldId id="316" r:id="rId46"/>
    <p:sldId id="314"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36" r:id="rId67"/>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500" autoAdjust="0"/>
  </p:normalViewPr>
  <p:slideViewPr>
    <p:cSldViewPr>
      <p:cViewPr>
        <p:scale>
          <a:sx n="62" d="100"/>
          <a:sy n="62" d="100"/>
        </p:scale>
        <p:origin x="-726" y="-336"/>
      </p:cViewPr>
      <p:guideLst>
        <p:guide orient="horz" pos="2160"/>
        <p:guide pos="2880"/>
      </p:guideLst>
    </p:cSldViewPr>
  </p:slideViewPr>
  <p:notesTextViewPr>
    <p:cViewPr>
      <p:scale>
        <a:sx n="1" d="1"/>
        <a:sy n="1" d="1"/>
      </p:scale>
      <p:origin x="0" y="0"/>
    </p:cViewPr>
  </p:notesTextViewPr>
  <p:sorterViewPr>
    <p:cViewPr>
      <p:scale>
        <a:sx n="66" d="100"/>
        <a:sy n="66"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E:\EXCEL%20DATA\Graph%20of%20annual%20growth%20rate%20-%20area-yield-prod.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BBB-FAO-13:Workbook5%20gap.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BB-FAO-13:Workbook5%20gap.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BBB-FAO-13:yield%20gap.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E:\EXCEL%20DATA\FINAL%20HYBRID%20RICE\HYBRID%20RICE\INDIA\HR%20area%20INDIA.xls"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EXCEL%20DATA\Combing%20growth%20rate%20of%20area%20yield%20prod%20China%20Korea%20Japan%2091-1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EXCEL%20DATA\Combing%20growth%20rate%20of%20area%20yield%20prod%20China%20Korea%20Japan%2091-11.xlsx"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file:///F:\india%201991-2011%20RICE%20AREA%20YIELD%20PRODUCTION%20AND%20irrigated.xlsx" TargetMode="External"/><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2" Type="http://schemas.openxmlformats.org/officeDocument/2006/relationships/oleObject" Target="file:///F:\india%201991-2011%20RICE%20AREA%20YIELD%20PRODUCTION%20AND%20irrigated.xlsx" TargetMode="External"/><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1" Type="http://schemas.openxmlformats.org/officeDocument/2006/relationships/oleObject" Target="file:///E:\STATISTICS\bangldesh%20irrigated%20area%202008-201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E:\EXCEL%20DATA\bangladesh%20yield%20area%20production%20irrigat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Sheet1!$C$45</c:f>
              <c:strCache>
                <c:ptCount val="1"/>
                <c:pt idx="0">
                  <c:v>Area</c:v>
                </c:pt>
              </c:strCache>
            </c:strRef>
          </c:tx>
          <c:invertIfNegative val="0"/>
          <c:cat>
            <c:strRef>
              <c:f>Sheet1!$D$44:$F$44</c:f>
              <c:strCache>
                <c:ptCount val="3"/>
                <c:pt idx="0">
                  <c:v>1971-1991</c:v>
                </c:pt>
                <c:pt idx="1">
                  <c:v>1991-2011</c:v>
                </c:pt>
                <c:pt idx="2">
                  <c:v>1999-2009</c:v>
                </c:pt>
              </c:strCache>
            </c:strRef>
          </c:cat>
          <c:val>
            <c:numRef>
              <c:f>Sheet1!$D$45:$F$45</c:f>
              <c:numCache>
                <c:formatCode>0.00</c:formatCode>
                <c:ptCount val="3"/>
                <c:pt idx="0">
                  <c:v>0.35</c:v>
                </c:pt>
                <c:pt idx="1">
                  <c:v>0.2</c:v>
                </c:pt>
                <c:pt idx="2" formatCode="General">
                  <c:v>0.3</c:v>
                </c:pt>
              </c:numCache>
            </c:numRef>
          </c:val>
        </c:ser>
        <c:ser>
          <c:idx val="1"/>
          <c:order val="1"/>
          <c:tx>
            <c:strRef>
              <c:f>Sheet1!$C$46</c:f>
              <c:strCache>
                <c:ptCount val="1"/>
                <c:pt idx="0">
                  <c:v>Yield</c:v>
                </c:pt>
              </c:strCache>
            </c:strRef>
          </c:tx>
          <c:invertIfNegative val="0"/>
          <c:cat>
            <c:strRef>
              <c:f>Sheet1!$D$44:$F$44</c:f>
              <c:strCache>
                <c:ptCount val="3"/>
                <c:pt idx="0">
                  <c:v>1971-1991</c:v>
                </c:pt>
                <c:pt idx="1">
                  <c:v>1991-2011</c:v>
                </c:pt>
                <c:pt idx="2">
                  <c:v>1999-2009</c:v>
                </c:pt>
              </c:strCache>
            </c:strRef>
          </c:cat>
          <c:val>
            <c:numRef>
              <c:f>Sheet1!$D$46:$F$46</c:f>
              <c:numCache>
                <c:formatCode>0.00</c:formatCode>
                <c:ptCount val="3"/>
                <c:pt idx="0">
                  <c:v>2.0699999999999998</c:v>
                </c:pt>
                <c:pt idx="1">
                  <c:v>1.05</c:v>
                </c:pt>
                <c:pt idx="2" formatCode="General">
                  <c:v>1.3</c:v>
                </c:pt>
              </c:numCache>
            </c:numRef>
          </c:val>
        </c:ser>
        <c:ser>
          <c:idx val="2"/>
          <c:order val="2"/>
          <c:tx>
            <c:strRef>
              <c:f>Sheet1!$C$47</c:f>
              <c:strCache>
                <c:ptCount val="1"/>
                <c:pt idx="0">
                  <c:v>Production</c:v>
                </c:pt>
              </c:strCache>
            </c:strRef>
          </c:tx>
          <c:invertIfNegative val="0"/>
          <c:cat>
            <c:strRef>
              <c:f>Sheet1!$D$44:$F$44</c:f>
              <c:strCache>
                <c:ptCount val="3"/>
                <c:pt idx="0">
                  <c:v>1971-1991</c:v>
                </c:pt>
                <c:pt idx="1">
                  <c:v>1991-2011</c:v>
                </c:pt>
                <c:pt idx="2">
                  <c:v>1999-2009</c:v>
                </c:pt>
              </c:strCache>
            </c:strRef>
          </c:cat>
          <c:val>
            <c:numRef>
              <c:f>Sheet1!$D$47:$F$47</c:f>
              <c:numCache>
                <c:formatCode>0.00</c:formatCode>
                <c:ptCount val="3"/>
                <c:pt idx="0">
                  <c:v>2.4</c:v>
                </c:pt>
                <c:pt idx="1">
                  <c:v>1.4</c:v>
                </c:pt>
                <c:pt idx="2" formatCode="General">
                  <c:v>1.5</c:v>
                </c:pt>
              </c:numCache>
            </c:numRef>
          </c:val>
        </c:ser>
        <c:dLbls>
          <c:showLegendKey val="0"/>
          <c:showVal val="0"/>
          <c:showCatName val="0"/>
          <c:showSerName val="0"/>
          <c:showPercent val="0"/>
          <c:showBubbleSize val="0"/>
        </c:dLbls>
        <c:gapWidth val="150"/>
        <c:axId val="74573312"/>
        <c:axId val="74574848"/>
      </c:barChart>
      <c:catAx>
        <c:axId val="74573312"/>
        <c:scaling>
          <c:orientation val="minMax"/>
        </c:scaling>
        <c:delete val="0"/>
        <c:axPos val="b"/>
        <c:majorTickMark val="out"/>
        <c:minorTickMark val="none"/>
        <c:tickLblPos val="nextTo"/>
        <c:txPr>
          <a:bodyPr/>
          <a:lstStyle/>
          <a:p>
            <a:pPr>
              <a:defRPr sz="1600" b="1">
                <a:solidFill>
                  <a:srgbClr val="0070C0"/>
                </a:solidFill>
              </a:defRPr>
            </a:pPr>
            <a:endParaRPr lang="en-US"/>
          </a:p>
        </c:txPr>
        <c:crossAx val="74574848"/>
        <c:crosses val="autoZero"/>
        <c:auto val="1"/>
        <c:lblAlgn val="ctr"/>
        <c:lblOffset val="100"/>
        <c:noMultiLvlLbl val="0"/>
      </c:catAx>
      <c:valAx>
        <c:axId val="74574848"/>
        <c:scaling>
          <c:orientation val="minMax"/>
        </c:scaling>
        <c:delete val="0"/>
        <c:axPos val="l"/>
        <c:majorGridlines/>
        <c:title>
          <c:tx>
            <c:rich>
              <a:bodyPr rot="-5400000" vert="horz"/>
              <a:lstStyle/>
              <a:p>
                <a:pPr>
                  <a:defRPr sz="1800">
                    <a:solidFill>
                      <a:srgbClr val="7030A0"/>
                    </a:solidFill>
                  </a:defRPr>
                </a:pPr>
                <a:r>
                  <a:rPr lang="en-US" sz="1800">
                    <a:solidFill>
                      <a:srgbClr val="7030A0"/>
                    </a:solidFill>
                  </a:rPr>
                  <a:t>Annual growth rate (%)</a:t>
                </a:r>
              </a:p>
            </c:rich>
          </c:tx>
          <c:layout/>
          <c:overlay val="0"/>
        </c:title>
        <c:numFmt formatCode="0.00" sourceLinked="1"/>
        <c:majorTickMark val="out"/>
        <c:minorTickMark val="none"/>
        <c:tickLblPos val="nextTo"/>
        <c:txPr>
          <a:bodyPr/>
          <a:lstStyle/>
          <a:p>
            <a:pPr>
              <a:defRPr sz="1800" b="1">
                <a:solidFill>
                  <a:srgbClr val="0070C0"/>
                </a:solidFill>
              </a:defRPr>
            </a:pPr>
            <a:endParaRPr lang="en-US"/>
          </a:p>
        </c:txPr>
        <c:crossAx val="74573312"/>
        <c:crosses val="autoZero"/>
        <c:crossBetween val="between"/>
      </c:valAx>
      <c:spPr>
        <a:ln>
          <a:solidFill>
            <a:schemeClr val="accent1"/>
          </a:solidFill>
        </a:ln>
      </c:spPr>
    </c:plotArea>
    <c:legend>
      <c:legendPos val="b"/>
      <c:layout/>
      <c:overlay val="0"/>
      <c:txPr>
        <a:bodyPr/>
        <a:lstStyle/>
        <a:p>
          <a:pPr>
            <a:defRPr sz="1800" b="1">
              <a:solidFill>
                <a:srgbClr val="7030A0"/>
              </a:solidFill>
            </a:defRPr>
          </a:pPr>
          <a:endParaRPr lang="en-US"/>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Sheet1!$Y$17</c:f>
              <c:strCache>
                <c:ptCount val="1"/>
                <c:pt idx="0">
                  <c:v>Early  GR</c:v>
                </c:pt>
              </c:strCache>
            </c:strRef>
          </c:tx>
          <c:invertIfNegative val="0"/>
          <c:cat>
            <c:strRef>
              <c:f>Sheet1!$X$18:$X$25</c:f>
              <c:strCache>
                <c:ptCount val="8"/>
                <c:pt idx="0">
                  <c:v>Andhra Pradesh</c:v>
                </c:pt>
                <c:pt idx="1">
                  <c:v>Karnataka</c:v>
                </c:pt>
                <c:pt idx="2">
                  <c:v>Punjab</c:v>
                </c:pt>
                <c:pt idx="3">
                  <c:v>Uttar Pradesh</c:v>
                </c:pt>
                <c:pt idx="4">
                  <c:v>Assam</c:v>
                </c:pt>
                <c:pt idx="5">
                  <c:v>Bihar</c:v>
                </c:pt>
                <c:pt idx="6">
                  <c:v>Madhya Pradesh</c:v>
                </c:pt>
                <c:pt idx="7">
                  <c:v>Orissa</c:v>
                </c:pt>
              </c:strCache>
            </c:strRef>
          </c:cat>
          <c:val>
            <c:numRef>
              <c:f>Sheet1!$Y$18:$Y$25</c:f>
              <c:numCache>
                <c:formatCode>General</c:formatCode>
                <c:ptCount val="8"/>
                <c:pt idx="0">
                  <c:v>0.69</c:v>
                </c:pt>
                <c:pt idx="1">
                  <c:v>1.04</c:v>
                </c:pt>
                <c:pt idx="2">
                  <c:v>3.62</c:v>
                </c:pt>
                <c:pt idx="3">
                  <c:v>2.48</c:v>
                </c:pt>
                <c:pt idx="4">
                  <c:v>0.76</c:v>
                </c:pt>
                <c:pt idx="5">
                  <c:v>-1</c:v>
                </c:pt>
                <c:pt idx="6">
                  <c:v>1.1000000000000001</c:v>
                </c:pt>
                <c:pt idx="7">
                  <c:v>0.22</c:v>
                </c:pt>
              </c:numCache>
            </c:numRef>
          </c:val>
        </c:ser>
        <c:ser>
          <c:idx val="1"/>
          <c:order val="1"/>
          <c:tx>
            <c:strRef>
              <c:f>Sheet1!$Z$17</c:f>
              <c:strCache>
                <c:ptCount val="1"/>
                <c:pt idx="0">
                  <c:v>Late GR</c:v>
                </c:pt>
              </c:strCache>
            </c:strRef>
          </c:tx>
          <c:invertIfNegative val="0"/>
          <c:cat>
            <c:strRef>
              <c:f>Sheet1!$X$18:$X$25</c:f>
              <c:strCache>
                <c:ptCount val="8"/>
                <c:pt idx="0">
                  <c:v>Andhra Pradesh</c:v>
                </c:pt>
                <c:pt idx="1">
                  <c:v>Karnataka</c:v>
                </c:pt>
                <c:pt idx="2">
                  <c:v>Punjab</c:v>
                </c:pt>
                <c:pt idx="3">
                  <c:v>Uttar Pradesh</c:v>
                </c:pt>
                <c:pt idx="4">
                  <c:v>Assam</c:v>
                </c:pt>
                <c:pt idx="5">
                  <c:v>Bihar</c:v>
                </c:pt>
                <c:pt idx="6">
                  <c:v>Madhya Pradesh</c:v>
                </c:pt>
                <c:pt idx="7">
                  <c:v>Orissa</c:v>
                </c:pt>
              </c:strCache>
            </c:strRef>
          </c:cat>
          <c:val>
            <c:numRef>
              <c:f>Sheet1!$Z$18:$Z$25</c:f>
              <c:numCache>
                <c:formatCode>General</c:formatCode>
                <c:ptCount val="8"/>
                <c:pt idx="0">
                  <c:v>1.96</c:v>
                </c:pt>
                <c:pt idx="1">
                  <c:v>-0.4</c:v>
                </c:pt>
                <c:pt idx="2">
                  <c:v>-0.79</c:v>
                </c:pt>
                <c:pt idx="3">
                  <c:v>0.57999999999999996</c:v>
                </c:pt>
                <c:pt idx="4">
                  <c:v>0.68</c:v>
                </c:pt>
                <c:pt idx="5">
                  <c:v>4.3599999999999977</c:v>
                </c:pt>
                <c:pt idx="6">
                  <c:v>-0.55000000000000004</c:v>
                </c:pt>
                <c:pt idx="7">
                  <c:v>2.36</c:v>
                </c:pt>
              </c:numCache>
            </c:numRef>
          </c:val>
        </c:ser>
        <c:dLbls>
          <c:showLegendKey val="0"/>
          <c:showVal val="0"/>
          <c:showCatName val="0"/>
          <c:showSerName val="0"/>
          <c:showPercent val="0"/>
          <c:showBubbleSize val="0"/>
        </c:dLbls>
        <c:gapWidth val="150"/>
        <c:axId val="74760960"/>
        <c:axId val="74762496"/>
      </c:barChart>
      <c:catAx>
        <c:axId val="74760960"/>
        <c:scaling>
          <c:orientation val="minMax"/>
        </c:scaling>
        <c:delete val="0"/>
        <c:axPos val="b"/>
        <c:majorTickMark val="out"/>
        <c:minorTickMark val="none"/>
        <c:tickLblPos val="nextTo"/>
        <c:txPr>
          <a:bodyPr/>
          <a:lstStyle/>
          <a:p>
            <a:pPr>
              <a:defRPr sz="1200" b="1">
                <a:solidFill>
                  <a:srgbClr val="660066"/>
                </a:solidFill>
              </a:defRPr>
            </a:pPr>
            <a:endParaRPr lang="en-US"/>
          </a:p>
        </c:txPr>
        <c:crossAx val="74762496"/>
        <c:crosses val="autoZero"/>
        <c:auto val="1"/>
        <c:lblAlgn val="ctr"/>
        <c:lblOffset val="100"/>
        <c:noMultiLvlLbl val="0"/>
      </c:catAx>
      <c:valAx>
        <c:axId val="74762496"/>
        <c:scaling>
          <c:orientation val="minMax"/>
        </c:scaling>
        <c:delete val="0"/>
        <c:axPos val="l"/>
        <c:majorGridlines/>
        <c:title>
          <c:tx>
            <c:rich>
              <a:bodyPr rot="-5400000" vert="horz"/>
              <a:lstStyle/>
              <a:p>
                <a:pPr>
                  <a:defRPr sz="2000" b="1">
                    <a:solidFill>
                      <a:srgbClr val="7030A0"/>
                    </a:solidFill>
                  </a:defRPr>
                </a:pPr>
                <a:r>
                  <a:rPr lang="en-US" sz="2000" b="1" dirty="0">
                    <a:solidFill>
                      <a:srgbClr val="7030A0"/>
                    </a:solidFill>
                  </a:rPr>
                  <a:t>Annual growth rate </a:t>
                </a:r>
                <a:r>
                  <a:rPr lang="en-US" sz="2000" b="1" dirty="0" smtClean="0">
                    <a:solidFill>
                      <a:srgbClr val="7030A0"/>
                    </a:solidFill>
                  </a:rPr>
                  <a:t>of </a:t>
                </a:r>
                <a:r>
                  <a:rPr lang="en-US" sz="2000" b="1" dirty="0" err="1" smtClean="0">
                    <a:solidFill>
                      <a:srgbClr val="7030A0"/>
                    </a:solidFill>
                  </a:rPr>
                  <a:t>TFP</a:t>
                </a:r>
                <a:r>
                  <a:rPr lang="en-US" sz="2000" b="1" dirty="0" smtClean="0">
                    <a:solidFill>
                      <a:srgbClr val="7030A0"/>
                    </a:solidFill>
                  </a:rPr>
                  <a:t> (%)</a:t>
                </a:r>
                <a:endParaRPr lang="en-US" sz="2000" b="1" dirty="0">
                  <a:solidFill>
                    <a:srgbClr val="7030A0"/>
                  </a:solidFill>
                </a:endParaRPr>
              </a:p>
            </c:rich>
          </c:tx>
          <c:layout/>
          <c:overlay val="0"/>
        </c:title>
        <c:numFmt formatCode="General" sourceLinked="1"/>
        <c:majorTickMark val="out"/>
        <c:minorTickMark val="none"/>
        <c:tickLblPos val="nextTo"/>
        <c:txPr>
          <a:bodyPr/>
          <a:lstStyle/>
          <a:p>
            <a:pPr>
              <a:defRPr sz="2000" b="1">
                <a:solidFill>
                  <a:schemeClr val="accent5">
                    <a:lumMod val="50000"/>
                  </a:schemeClr>
                </a:solidFill>
              </a:defRPr>
            </a:pPr>
            <a:endParaRPr lang="en-US"/>
          </a:p>
        </c:txPr>
        <c:crossAx val="74760960"/>
        <c:crosses val="autoZero"/>
        <c:crossBetween val="between"/>
      </c:valAx>
      <c:spPr>
        <a:noFill/>
        <a:ln>
          <a:solidFill>
            <a:schemeClr val="accent1"/>
          </a:solidFill>
        </a:ln>
      </c:spPr>
    </c:plotArea>
    <c:legend>
      <c:legendPos val="r"/>
      <c:layout/>
      <c:overlay val="0"/>
      <c:txPr>
        <a:bodyPr/>
        <a:lstStyle/>
        <a:p>
          <a:pPr>
            <a:defRPr sz="2000" b="1">
              <a:solidFill>
                <a:srgbClr val="0070C0"/>
              </a:solidFill>
            </a:defRPr>
          </a:pPr>
          <a:endParaRPr lang="en-US"/>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Sheet1!$D$19:$D$20</c:f>
              <c:strCache>
                <c:ptCount val="1"/>
                <c:pt idx="0">
                  <c:v>DS Average farm yield (100 kg/ha)</c:v>
                </c:pt>
              </c:strCache>
            </c:strRef>
          </c:tx>
          <c:spPr>
            <a:solidFill>
              <a:srgbClr val="FFFF00"/>
            </a:solidFill>
          </c:spPr>
          <c:invertIfNegative val="0"/>
          <c:cat>
            <c:strRef>
              <c:f>Sheet1!$C$21:$C$28</c:f>
              <c:strCache>
                <c:ptCount val="7"/>
                <c:pt idx="0">
                  <c:v>Philippines - Cetral Luzon</c:v>
                </c:pt>
                <c:pt idx="2">
                  <c:v>Indonesia - West Java</c:v>
                </c:pt>
                <c:pt idx="4">
                  <c:v>Thailand - Suphan Buri</c:v>
                </c:pt>
                <c:pt idx="6">
                  <c:v>Vietnam - Cantho</c:v>
                </c:pt>
              </c:strCache>
            </c:strRef>
          </c:cat>
          <c:val>
            <c:numRef>
              <c:f>Sheet1!$D$21:$D$28</c:f>
              <c:numCache>
                <c:formatCode>General</c:formatCode>
                <c:ptCount val="8"/>
                <c:pt idx="0">
                  <c:v>46</c:v>
                </c:pt>
                <c:pt idx="2">
                  <c:v>42</c:v>
                </c:pt>
                <c:pt idx="4">
                  <c:v>51</c:v>
                </c:pt>
                <c:pt idx="6">
                  <c:v>62</c:v>
                </c:pt>
              </c:numCache>
            </c:numRef>
          </c:val>
        </c:ser>
        <c:ser>
          <c:idx val="1"/>
          <c:order val="1"/>
          <c:tx>
            <c:strRef>
              <c:f>Sheet1!$E$19:$E$20</c:f>
              <c:strCache>
                <c:ptCount val="1"/>
                <c:pt idx="0">
                  <c:v>DS Exploitable gap (%) </c:v>
                </c:pt>
              </c:strCache>
            </c:strRef>
          </c:tx>
          <c:invertIfNegative val="0"/>
          <c:cat>
            <c:strRef>
              <c:f>Sheet1!$C$21:$C$28</c:f>
              <c:strCache>
                <c:ptCount val="7"/>
                <c:pt idx="0">
                  <c:v>Philippines - Cetral Luzon</c:v>
                </c:pt>
                <c:pt idx="2">
                  <c:v>Indonesia - West Java</c:v>
                </c:pt>
                <c:pt idx="4">
                  <c:v>Thailand - Suphan Buri</c:v>
                </c:pt>
                <c:pt idx="6">
                  <c:v>Vietnam - Cantho</c:v>
                </c:pt>
              </c:strCache>
            </c:strRef>
          </c:cat>
          <c:val>
            <c:numRef>
              <c:f>Sheet1!$E$21:$E$28</c:f>
              <c:numCache>
                <c:formatCode>General</c:formatCode>
                <c:ptCount val="8"/>
                <c:pt idx="0">
                  <c:v>36</c:v>
                </c:pt>
                <c:pt idx="2">
                  <c:v>32</c:v>
                </c:pt>
                <c:pt idx="4">
                  <c:v>20</c:v>
                </c:pt>
                <c:pt idx="6">
                  <c:v>14</c:v>
                </c:pt>
              </c:numCache>
            </c:numRef>
          </c:val>
        </c:ser>
        <c:ser>
          <c:idx val="2"/>
          <c:order val="2"/>
          <c:tx>
            <c:strRef>
              <c:f>Sheet1!$F$19:$F$20</c:f>
              <c:strCache>
                <c:ptCount val="1"/>
                <c:pt idx="0">
                  <c:v>DS Theoretical gap (%)</c:v>
                </c:pt>
              </c:strCache>
            </c:strRef>
          </c:tx>
          <c:spPr>
            <a:solidFill>
              <a:srgbClr val="0000FF"/>
            </a:solidFill>
          </c:spPr>
          <c:invertIfNegative val="0"/>
          <c:cat>
            <c:strRef>
              <c:f>Sheet1!$C$21:$C$28</c:f>
              <c:strCache>
                <c:ptCount val="7"/>
                <c:pt idx="0">
                  <c:v>Philippines - Cetral Luzon</c:v>
                </c:pt>
                <c:pt idx="2">
                  <c:v>Indonesia - West Java</c:v>
                </c:pt>
                <c:pt idx="4">
                  <c:v>Thailand - Suphan Buri</c:v>
                </c:pt>
                <c:pt idx="6">
                  <c:v>Vietnam - Cantho</c:v>
                </c:pt>
              </c:strCache>
            </c:strRef>
          </c:cat>
          <c:val>
            <c:numRef>
              <c:f>Sheet1!$F$21:$F$28</c:f>
              <c:numCache>
                <c:formatCode>General</c:formatCode>
                <c:ptCount val="8"/>
                <c:pt idx="0">
                  <c:v>56</c:v>
                </c:pt>
                <c:pt idx="2">
                  <c:v>47</c:v>
                </c:pt>
                <c:pt idx="4">
                  <c:v>43</c:v>
                </c:pt>
                <c:pt idx="6">
                  <c:v>31</c:v>
                </c:pt>
              </c:numCache>
            </c:numRef>
          </c:val>
        </c:ser>
        <c:dLbls>
          <c:showLegendKey val="0"/>
          <c:showVal val="0"/>
          <c:showCatName val="0"/>
          <c:showSerName val="0"/>
          <c:showPercent val="0"/>
          <c:showBubbleSize val="0"/>
        </c:dLbls>
        <c:gapWidth val="150"/>
        <c:axId val="74814208"/>
        <c:axId val="74815744"/>
      </c:barChart>
      <c:catAx>
        <c:axId val="74814208"/>
        <c:scaling>
          <c:orientation val="minMax"/>
        </c:scaling>
        <c:delete val="0"/>
        <c:axPos val="b"/>
        <c:majorTickMark val="out"/>
        <c:minorTickMark val="none"/>
        <c:tickLblPos val="nextTo"/>
        <c:txPr>
          <a:bodyPr/>
          <a:lstStyle/>
          <a:p>
            <a:pPr>
              <a:defRPr b="1">
                <a:solidFill>
                  <a:srgbClr val="0000FF"/>
                </a:solidFill>
              </a:defRPr>
            </a:pPr>
            <a:endParaRPr lang="en-US"/>
          </a:p>
        </c:txPr>
        <c:crossAx val="74815744"/>
        <c:crosses val="autoZero"/>
        <c:auto val="1"/>
        <c:lblAlgn val="ctr"/>
        <c:lblOffset val="100"/>
        <c:noMultiLvlLbl val="0"/>
      </c:catAx>
      <c:valAx>
        <c:axId val="74815744"/>
        <c:scaling>
          <c:orientation val="minMax"/>
        </c:scaling>
        <c:delete val="0"/>
        <c:axPos val="l"/>
        <c:majorGridlines/>
        <c:numFmt formatCode="General" sourceLinked="1"/>
        <c:majorTickMark val="out"/>
        <c:minorTickMark val="none"/>
        <c:tickLblPos val="nextTo"/>
        <c:txPr>
          <a:bodyPr/>
          <a:lstStyle/>
          <a:p>
            <a:pPr>
              <a:defRPr sz="1400" b="1">
                <a:solidFill>
                  <a:srgbClr val="0000FF"/>
                </a:solidFill>
              </a:defRPr>
            </a:pPr>
            <a:endParaRPr lang="en-US"/>
          </a:p>
        </c:txPr>
        <c:crossAx val="74814208"/>
        <c:crosses val="autoZero"/>
        <c:crossBetween val="between"/>
      </c:valAx>
    </c:plotArea>
    <c:legend>
      <c:legendPos val="b"/>
      <c:layout/>
      <c:overlay val="0"/>
      <c:txPr>
        <a:bodyPr/>
        <a:lstStyle/>
        <a:p>
          <a:pPr>
            <a:defRPr b="1">
              <a:solidFill>
                <a:schemeClr val="accent6">
                  <a:lumMod val="50000"/>
                </a:schemeClr>
              </a:solidFill>
            </a:defRPr>
          </a:pPr>
          <a:endParaRPr lang="en-US"/>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Sheet1!$D$4:$D$5</c:f>
              <c:strCache>
                <c:ptCount val="1"/>
                <c:pt idx="0">
                  <c:v>WS Average farm yield (100 kg/ha)</c:v>
                </c:pt>
              </c:strCache>
            </c:strRef>
          </c:tx>
          <c:spPr>
            <a:solidFill>
              <a:srgbClr val="FFFF00"/>
            </a:solidFill>
          </c:spPr>
          <c:invertIfNegative val="0"/>
          <c:cat>
            <c:strRef>
              <c:f>Sheet1!$C$6:$C$13</c:f>
              <c:strCache>
                <c:ptCount val="7"/>
                <c:pt idx="0">
                  <c:v>Philippines - Cetral Luzon</c:v>
                </c:pt>
                <c:pt idx="2">
                  <c:v>Indonesia - West Java</c:v>
                </c:pt>
                <c:pt idx="4">
                  <c:v>Thailand - Suphan Buri</c:v>
                </c:pt>
                <c:pt idx="6">
                  <c:v>Vietnam - Cantho</c:v>
                </c:pt>
              </c:strCache>
            </c:strRef>
          </c:cat>
          <c:val>
            <c:numRef>
              <c:f>Sheet1!$D$6:$D$13</c:f>
              <c:numCache>
                <c:formatCode>General</c:formatCode>
                <c:ptCount val="8"/>
                <c:pt idx="0">
                  <c:v>35</c:v>
                </c:pt>
                <c:pt idx="2">
                  <c:v>56</c:v>
                </c:pt>
                <c:pt idx="4">
                  <c:v>50</c:v>
                </c:pt>
                <c:pt idx="6">
                  <c:v>39</c:v>
                </c:pt>
              </c:numCache>
            </c:numRef>
          </c:val>
        </c:ser>
        <c:ser>
          <c:idx val="1"/>
          <c:order val="1"/>
          <c:tx>
            <c:strRef>
              <c:f>Sheet1!$E$4:$E$5</c:f>
              <c:strCache>
                <c:ptCount val="1"/>
                <c:pt idx="0">
                  <c:v>WS Exploitable gap (%) </c:v>
                </c:pt>
              </c:strCache>
            </c:strRef>
          </c:tx>
          <c:invertIfNegative val="0"/>
          <c:cat>
            <c:strRef>
              <c:f>Sheet1!$C$6:$C$13</c:f>
              <c:strCache>
                <c:ptCount val="7"/>
                <c:pt idx="0">
                  <c:v>Philippines - Cetral Luzon</c:v>
                </c:pt>
                <c:pt idx="2">
                  <c:v>Indonesia - West Java</c:v>
                </c:pt>
                <c:pt idx="4">
                  <c:v>Thailand - Suphan Buri</c:v>
                </c:pt>
                <c:pt idx="6">
                  <c:v>Vietnam - Cantho</c:v>
                </c:pt>
              </c:strCache>
            </c:strRef>
          </c:cat>
          <c:val>
            <c:numRef>
              <c:f>Sheet1!$E$6:$E$13</c:f>
              <c:numCache>
                <c:formatCode>General</c:formatCode>
                <c:ptCount val="8"/>
                <c:pt idx="0">
                  <c:v>39</c:v>
                </c:pt>
                <c:pt idx="2">
                  <c:v>31</c:v>
                </c:pt>
                <c:pt idx="4">
                  <c:v>19</c:v>
                </c:pt>
                <c:pt idx="6">
                  <c:v>29</c:v>
                </c:pt>
              </c:numCache>
            </c:numRef>
          </c:val>
        </c:ser>
        <c:ser>
          <c:idx val="2"/>
          <c:order val="2"/>
          <c:tx>
            <c:strRef>
              <c:f>Sheet1!$F$4:$F$5</c:f>
              <c:strCache>
                <c:ptCount val="1"/>
                <c:pt idx="0">
                  <c:v>WS Theoretical gap (%)</c:v>
                </c:pt>
              </c:strCache>
            </c:strRef>
          </c:tx>
          <c:spPr>
            <a:solidFill>
              <a:srgbClr val="0000FF"/>
            </a:solidFill>
          </c:spPr>
          <c:invertIfNegative val="0"/>
          <c:cat>
            <c:strRef>
              <c:f>Sheet1!$C$6:$C$13</c:f>
              <c:strCache>
                <c:ptCount val="7"/>
                <c:pt idx="0">
                  <c:v>Philippines - Cetral Luzon</c:v>
                </c:pt>
                <c:pt idx="2">
                  <c:v>Indonesia - West Java</c:v>
                </c:pt>
                <c:pt idx="4">
                  <c:v>Thailand - Suphan Buri</c:v>
                </c:pt>
                <c:pt idx="6">
                  <c:v>Vietnam - Cantho</c:v>
                </c:pt>
              </c:strCache>
            </c:strRef>
          </c:cat>
          <c:val>
            <c:numRef>
              <c:f>Sheet1!$F$6:$F$13</c:f>
              <c:numCache>
                <c:formatCode>General</c:formatCode>
                <c:ptCount val="8"/>
                <c:pt idx="0">
                  <c:v>51</c:v>
                </c:pt>
                <c:pt idx="2">
                  <c:v>39</c:v>
                </c:pt>
                <c:pt idx="4">
                  <c:v>33</c:v>
                </c:pt>
                <c:pt idx="6">
                  <c:v>44</c:v>
                </c:pt>
              </c:numCache>
            </c:numRef>
          </c:val>
        </c:ser>
        <c:dLbls>
          <c:showLegendKey val="0"/>
          <c:showVal val="0"/>
          <c:showCatName val="0"/>
          <c:showSerName val="0"/>
          <c:showPercent val="0"/>
          <c:showBubbleSize val="0"/>
        </c:dLbls>
        <c:gapWidth val="150"/>
        <c:axId val="74841472"/>
        <c:axId val="79959168"/>
      </c:barChart>
      <c:catAx>
        <c:axId val="74841472"/>
        <c:scaling>
          <c:orientation val="minMax"/>
        </c:scaling>
        <c:delete val="0"/>
        <c:axPos val="b"/>
        <c:majorTickMark val="out"/>
        <c:minorTickMark val="none"/>
        <c:tickLblPos val="nextTo"/>
        <c:txPr>
          <a:bodyPr/>
          <a:lstStyle/>
          <a:p>
            <a:pPr>
              <a:defRPr b="1">
                <a:solidFill>
                  <a:srgbClr val="0000FF"/>
                </a:solidFill>
              </a:defRPr>
            </a:pPr>
            <a:endParaRPr lang="en-US"/>
          </a:p>
        </c:txPr>
        <c:crossAx val="79959168"/>
        <c:crosses val="autoZero"/>
        <c:auto val="1"/>
        <c:lblAlgn val="ctr"/>
        <c:lblOffset val="100"/>
        <c:noMultiLvlLbl val="0"/>
      </c:catAx>
      <c:valAx>
        <c:axId val="79959168"/>
        <c:scaling>
          <c:orientation val="minMax"/>
        </c:scaling>
        <c:delete val="0"/>
        <c:axPos val="l"/>
        <c:majorGridlines/>
        <c:numFmt formatCode="General" sourceLinked="1"/>
        <c:majorTickMark val="out"/>
        <c:minorTickMark val="none"/>
        <c:tickLblPos val="nextTo"/>
        <c:txPr>
          <a:bodyPr/>
          <a:lstStyle/>
          <a:p>
            <a:pPr>
              <a:defRPr sz="1400" b="1">
                <a:solidFill>
                  <a:srgbClr val="0000FF"/>
                </a:solidFill>
              </a:defRPr>
            </a:pPr>
            <a:endParaRPr lang="en-US"/>
          </a:p>
        </c:txPr>
        <c:crossAx val="74841472"/>
        <c:crosses val="autoZero"/>
        <c:crossBetween val="between"/>
      </c:valAx>
    </c:plotArea>
    <c:legend>
      <c:legendPos val="b"/>
      <c:layout/>
      <c:overlay val="0"/>
      <c:txPr>
        <a:bodyPr/>
        <a:lstStyle/>
        <a:p>
          <a:pPr>
            <a:defRPr b="1">
              <a:solidFill>
                <a:srgbClr val="800000"/>
              </a:solidFill>
            </a:defRPr>
          </a:pPr>
          <a:endParaRPr lang="en-US"/>
        </a:p>
      </c:txPr>
    </c:legend>
    <c:plotVisOnly val="1"/>
    <c:dispBlanksAs val="gap"/>
    <c:showDLblsOverMax val="0"/>
  </c:chart>
  <c:txPr>
    <a:bodyPr/>
    <a:lstStyle/>
    <a:p>
      <a:pPr>
        <a:defRPr>
          <a:solidFill>
            <a:srgbClr val="984807"/>
          </a:solidFill>
        </a:defRPr>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barChart>
        <c:barDir val="col"/>
        <c:grouping val="clustered"/>
        <c:varyColors val="0"/>
        <c:ser>
          <c:idx val="0"/>
          <c:order val="0"/>
          <c:tx>
            <c:strRef>
              <c:f>Sheet1!$J$3:$J$4</c:f>
              <c:strCache>
                <c:ptCount val="1"/>
              </c:strCache>
            </c:strRef>
          </c:tx>
          <c:invertIfNegative val="0"/>
          <c:cat>
            <c:strRef>
              <c:f>Sheet1!$I$5:$I$45</c:f>
              <c:strCache>
                <c:ptCount val="41"/>
                <c:pt idx="0">
                  <c:v>Bangladesh</c:v>
                </c:pt>
                <c:pt idx="1">
                  <c:v>Tamil Nadu, India</c:v>
                </c:pt>
                <c:pt idx="2">
                  <c:v>Nepal</c:v>
                </c:pt>
                <c:pt idx="3">
                  <c:v>Indonesia</c:v>
                </c:pt>
                <c:pt idx="4">
                  <c:v>China (single rice)</c:v>
                </c:pt>
                <c:pt idx="5">
                  <c:v>Myanmar</c:v>
                </c:pt>
                <c:pt idx="6">
                  <c:v>China (early rice)</c:v>
                </c:pt>
                <c:pt idx="7">
                  <c:v>Maharashtra, India</c:v>
                </c:pt>
                <c:pt idx="8">
                  <c:v>China</c:v>
                </c:pt>
                <c:pt idx="9">
                  <c:v>Punjab, India</c:v>
                </c:pt>
                <c:pt idx="10">
                  <c:v>Thailand</c:v>
                </c:pt>
                <c:pt idx="11">
                  <c:v>China (late rice)</c:v>
                </c:pt>
                <c:pt idx="12">
                  <c:v>Vietnam</c:v>
                </c:pt>
                <c:pt idx="13">
                  <c:v>West Bengal, India</c:v>
                </c:pt>
                <c:pt idx="14">
                  <c:v>Karnataka, India</c:v>
                </c:pt>
                <c:pt idx="15">
                  <c:v>Philippines (wet season)</c:v>
                </c:pt>
                <c:pt idx="16">
                  <c:v>Tamil Nadu, India</c:v>
                </c:pt>
                <c:pt idx="17">
                  <c:v>Andra Pradesh, India</c:v>
                </c:pt>
                <c:pt idx="18">
                  <c:v>China (single rice)</c:v>
                </c:pt>
                <c:pt idx="19">
                  <c:v>West Bengal, India</c:v>
                </c:pt>
                <c:pt idx="20">
                  <c:v>Karnataka, India</c:v>
                </c:pt>
                <c:pt idx="21">
                  <c:v>India</c:v>
                </c:pt>
                <c:pt idx="22">
                  <c:v>China (late rice)</c:v>
                </c:pt>
                <c:pt idx="23">
                  <c:v>Punjab, India</c:v>
                </c:pt>
                <c:pt idx="24">
                  <c:v>China (early rice)</c:v>
                </c:pt>
                <c:pt idx="25">
                  <c:v>Philippines</c:v>
                </c:pt>
                <c:pt idx="26">
                  <c:v>Maharashtra, India</c:v>
                </c:pt>
                <c:pt idx="27">
                  <c:v>Philippines (dry season)</c:v>
                </c:pt>
                <c:pt idx="28">
                  <c:v>Uttar Pradesh, India</c:v>
                </c:pt>
                <c:pt idx="29">
                  <c:v>Andra Pradesh, India</c:v>
                </c:pt>
                <c:pt idx="30">
                  <c:v>Madhya Pradesh, India</c:v>
                </c:pt>
                <c:pt idx="31">
                  <c:v>Philippines (wet season)</c:v>
                </c:pt>
                <c:pt idx="32">
                  <c:v>Orissa, India</c:v>
                </c:pt>
                <c:pt idx="33">
                  <c:v>Uttar Pradesh, India</c:v>
                </c:pt>
                <c:pt idx="34">
                  <c:v>Philippines (dry season)</c:v>
                </c:pt>
                <c:pt idx="35">
                  <c:v>Bihar, India</c:v>
                </c:pt>
                <c:pt idx="36">
                  <c:v>Orissa, India</c:v>
                </c:pt>
                <c:pt idx="37">
                  <c:v>Madhya Pradesh, India</c:v>
                </c:pt>
                <c:pt idx="38">
                  <c:v>Assam, India</c:v>
                </c:pt>
                <c:pt idx="39">
                  <c:v>Assam, India</c:v>
                </c:pt>
                <c:pt idx="40">
                  <c:v>Bihar, India</c:v>
                </c:pt>
              </c:strCache>
            </c:strRef>
          </c:cat>
          <c:val>
            <c:numRef>
              <c:f>Sheet1!$J$5:$J$45</c:f>
              <c:numCache>
                <c:formatCode>General</c:formatCode>
                <c:ptCount val="41"/>
                <c:pt idx="0">
                  <c:v>85</c:v>
                </c:pt>
                <c:pt idx="1">
                  <c:v>85</c:v>
                </c:pt>
                <c:pt idx="2">
                  <c:v>84</c:v>
                </c:pt>
                <c:pt idx="3">
                  <c:v>83</c:v>
                </c:pt>
                <c:pt idx="4">
                  <c:v>83</c:v>
                </c:pt>
                <c:pt idx="5">
                  <c:v>82</c:v>
                </c:pt>
                <c:pt idx="6">
                  <c:v>80</c:v>
                </c:pt>
                <c:pt idx="7">
                  <c:v>78</c:v>
                </c:pt>
                <c:pt idx="8">
                  <c:v>78</c:v>
                </c:pt>
                <c:pt idx="9">
                  <c:v>77</c:v>
                </c:pt>
                <c:pt idx="10">
                  <c:v>75</c:v>
                </c:pt>
                <c:pt idx="11">
                  <c:v>74</c:v>
                </c:pt>
                <c:pt idx="12">
                  <c:v>70</c:v>
                </c:pt>
                <c:pt idx="13">
                  <c:v>67</c:v>
                </c:pt>
                <c:pt idx="14">
                  <c:v>66</c:v>
                </c:pt>
                <c:pt idx="15">
                  <c:v>65</c:v>
                </c:pt>
                <c:pt idx="16">
                  <c:v>64</c:v>
                </c:pt>
                <c:pt idx="17">
                  <c:v>64</c:v>
                </c:pt>
                <c:pt idx="18">
                  <c:v>63</c:v>
                </c:pt>
                <c:pt idx="19">
                  <c:v>62</c:v>
                </c:pt>
                <c:pt idx="20">
                  <c:v>61</c:v>
                </c:pt>
                <c:pt idx="21">
                  <c:v>61</c:v>
                </c:pt>
                <c:pt idx="22">
                  <c:v>59</c:v>
                </c:pt>
                <c:pt idx="23">
                  <c:v>57</c:v>
                </c:pt>
                <c:pt idx="24">
                  <c:v>57</c:v>
                </c:pt>
                <c:pt idx="25">
                  <c:v>54</c:v>
                </c:pt>
                <c:pt idx="26">
                  <c:v>53</c:v>
                </c:pt>
                <c:pt idx="27">
                  <c:v>52</c:v>
                </c:pt>
                <c:pt idx="28">
                  <c:v>51</c:v>
                </c:pt>
                <c:pt idx="29">
                  <c:v>49</c:v>
                </c:pt>
                <c:pt idx="30">
                  <c:v>47</c:v>
                </c:pt>
                <c:pt idx="31">
                  <c:v>47</c:v>
                </c:pt>
                <c:pt idx="32">
                  <c:v>46</c:v>
                </c:pt>
                <c:pt idx="33">
                  <c:v>44</c:v>
                </c:pt>
                <c:pt idx="34">
                  <c:v>43</c:v>
                </c:pt>
                <c:pt idx="35">
                  <c:v>36</c:v>
                </c:pt>
                <c:pt idx="36">
                  <c:v>36</c:v>
                </c:pt>
                <c:pt idx="37">
                  <c:v>34</c:v>
                </c:pt>
                <c:pt idx="38">
                  <c:v>31</c:v>
                </c:pt>
                <c:pt idx="39">
                  <c:v>30</c:v>
                </c:pt>
                <c:pt idx="40">
                  <c:v>30</c:v>
                </c:pt>
              </c:numCache>
            </c:numRef>
          </c:val>
        </c:ser>
        <c:dLbls>
          <c:showLegendKey val="0"/>
          <c:showVal val="0"/>
          <c:showCatName val="0"/>
          <c:showSerName val="0"/>
          <c:showPercent val="0"/>
          <c:showBubbleSize val="0"/>
        </c:dLbls>
        <c:gapWidth val="150"/>
        <c:axId val="81535744"/>
        <c:axId val="81537280"/>
      </c:barChart>
      <c:catAx>
        <c:axId val="81535744"/>
        <c:scaling>
          <c:orientation val="minMax"/>
        </c:scaling>
        <c:delete val="0"/>
        <c:axPos val="b"/>
        <c:majorTickMark val="out"/>
        <c:minorTickMark val="none"/>
        <c:tickLblPos val="nextTo"/>
        <c:txPr>
          <a:bodyPr/>
          <a:lstStyle/>
          <a:p>
            <a:pPr>
              <a:defRPr b="1">
                <a:solidFill>
                  <a:srgbClr val="7030A0"/>
                </a:solidFill>
              </a:defRPr>
            </a:pPr>
            <a:endParaRPr lang="en-US"/>
          </a:p>
        </c:txPr>
        <c:crossAx val="81537280"/>
        <c:crosses val="autoZero"/>
        <c:auto val="1"/>
        <c:lblAlgn val="ctr"/>
        <c:lblOffset val="100"/>
        <c:noMultiLvlLbl val="0"/>
      </c:catAx>
      <c:valAx>
        <c:axId val="81537280"/>
        <c:scaling>
          <c:orientation val="minMax"/>
        </c:scaling>
        <c:delete val="0"/>
        <c:axPos val="l"/>
        <c:majorGridlines/>
        <c:title>
          <c:tx>
            <c:rich>
              <a:bodyPr rot="-5400000" vert="horz"/>
              <a:lstStyle/>
              <a:p>
                <a:pPr>
                  <a:defRPr sz="1200">
                    <a:solidFill>
                      <a:schemeClr val="accent5">
                        <a:lumMod val="50000"/>
                      </a:schemeClr>
                    </a:solidFill>
                  </a:defRPr>
                </a:pPr>
                <a:r>
                  <a:rPr lang="en-US" sz="1200" b="1" i="0" u="none" strike="noStrike" baseline="0" dirty="0" smtClean="0">
                    <a:solidFill>
                      <a:schemeClr val="accent5">
                        <a:lumMod val="50000"/>
                      </a:schemeClr>
                    </a:solidFill>
                    <a:effectLst/>
                  </a:rPr>
                  <a:t>Average yield to potential</a:t>
                </a:r>
                <a:r>
                  <a:rPr lang="en-US" sz="1200" b="1" i="0" u="none" strike="noStrike" baseline="0" dirty="0" smtClean="0">
                    <a:solidFill>
                      <a:schemeClr val="accent5">
                        <a:lumMod val="50000"/>
                      </a:schemeClr>
                    </a:solidFill>
                  </a:rPr>
                  <a:t> </a:t>
                </a:r>
                <a:r>
                  <a:rPr lang="en-US" sz="1200" b="1" i="0" u="none" strike="noStrike" baseline="0" dirty="0" smtClean="0">
                    <a:solidFill>
                      <a:schemeClr val="accent5">
                        <a:lumMod val="50000"/>
                      </a:schemeClr>
                    </a:solidFill>
                    <a:effectLst/>
                  </a:rPr>
                  <a:t>yield (%)</a:t>
                </a:r>
                <a:r>
                  <a:rPr lang="en-US" sz="1200" b="1" i="0" u="none" strike="noStrike" baseline="0" dirty="0" smtClean="0">
                    <a:solidFill>
                      <a:schemeClr val="accent5">
                        <a:lumMod val="50000"/>
                      </a:schemeClr>
                    </a:solidFill>
                  </a:rPr>
                  <a:t> </a:t>
                </a:r>
                <a:endParaRPr lang="en-US" sz="1200" dirty="0">
                  <a:solidFill>
                    <a:schemeClr val="accent5">
                      <a:lumMod val="50000"/>
                    </a:schemeClr>
                  </a:solidFill>
                </a:endParaRPr>
              </a:p>
            </c:rich>
          </c:tx>
          <c:layout>
            <c:manualLayout>
              <c:xMode val="edge"/>
              <c:yMode val="edge"/>
              <c:x val="1.9020217797151101E-2"/>
              <c:y val="0.105821575380513"/>
            </c:manualLayout>
          </c:layout>
          <c:overlay val="0"/>
        </c:title>
        <c:numFmt formatCode="General" sourceLinked="1"/>
        <c:majorTickMark val="out"/>
        <c:minorTickMark val="none"/>
        <c:tickLblPos val="nextTo"/>
        <c:txPr>
          <a:bodyPr/>
          <a:lstStyle/>
          <a:p>
            <a:pPr>
              <a:defRPr sz="1200"/>
            </a:pPr>
            <a:endParaRPr lang="en-US"/>
          </a:p>
        </c:txPr>
        <c:crossAx val="81535744"/>
        <c:crosses val="autoZero"/>
        <c:crossBetween val="between"/>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Sheet1!$J$3</c:f>
              <c:strCache>
                <c:ptCount val="1"/>
                <c:pt idx="0">
                  <c:v>Hybrid rice area/Total rice area (%)</c:v>
                </c:pt>
              </c:strCache>
            </c:strRef>
          </c:tx>
          <c:invertIfNegative val="0"/>
          <c:val>
            <c:numRef>
              <c:f>Sheet1!$J$4:$J$19</c:f>
              <c:numCache>
                <c:formatCode>General</c:formatCode>
                <c:ptCount val="16"/>
                <c:pt idx="0">
                  <c:v>0.12</c:v>
                </c:pt>
                <c:pt idx="1">
                  <c:v>0.21</c:v>
                </c:pt>
                <c:pt idx="2">
                  <c:v>0.23</c:v>
                </c:pt>
                <c:pt idx="3">
                  <c:v>0.33</c:v>
                </c:pt>
                <c:pt idx="4">
                  <c:v>0.39</c:v>
                </c:pt>
                <c:pt idx="5">
                  <c:v>0.4</c:v>
                </c:pt>
                <c:pt idx="6">
                  <c:v>0.45</c:v>
                </c:pt>
                <c:pt idx="7">
                  <c:v>0.67</c:v>
                </c:pt>
                <c:pt idx="8">
                  <c:v>1.34</c:v>
                </c:pt>
                <c:pt idx="9">
                  <c:v>1.79</c:v>
                </c:pt>
                <c:pt idx="10">
                  <c:v>2.29</c:v>
                </c:pt>
                <c:pt idx="11">
                  <c:v>2.5099999999999998</c:v>
                </c:pt>
                <c:pt idx="12">
                  <c:v>3.2</c:v>
                </c:pt>
                <c:pt idx="13">
                  <c:v>3</c:v>
                </c:pt>
                <c:pt idx="14">
                  <c:v>3</c:v>
                </c:pt>
                <c:pt idx="15">
                  <c:v>4.5</c:v>
                </c:pt>
              </c:numCache>
            </c:numRef>
          </c:val>
        </c:ser>
        <c:dLbls>
          <c:showLegendKey val="0"/>
          <c:showVal val="0"/>
          <c:showCatName val="0"/>
          <c:showSerName val="0"/>
          <c:showPercent val="0"/>
          <c:showBubbleSize val="0"/>
        </c:dLbls>
        <c:gapWidth val="150"/>
        <c:axId val="81477632"/>
        <c:axId val="81479168"/>
      </c:barChart>
      <c:lineChart>
        <c:grouping val="standard"/>
        <c:varyColors val="0"/>
        <c:ser>
          <c:idx val="0"/>
          <c:order val="0"/>
          <c:tx>
            <c:strRef>
              <c:f>Sheet1!$I$3</c:f>
              <c:strCache>
                <c:ptCount val="1"/>
                <c:pt idx="0">
                  <c:v>Area (1000 ha)</c:v>
                </c:pt>
              </c:strCache>
            </c:strRef>
          </c:tx>
          <c:cat>
            <c:numRef>
              <c:f>Sheet1!$H$4:$H$19</c:f>
              <c:numCache>
                <c:formatCode>General</c:formatCode>
                <c:ptCount val="1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2000</c:v>
                </c:pt>
                <c:pt idx="15">
                  <c:v>2011</c:v>
                </c:pt>
              </c:numCache>
            </c:numRef>
          </c:cat>
          <c:val>
            <c:numRef>
              <c:f>Sheet1!$I$4:$I$19</c:f>
              <c:numCache>
                <c:formatCode>General</c:formatCode>
                <c:ptCount val="16"/>
                <c:pt idx="0">
                  <c:v>50</c:v>
                </c:pt>
                <c:pt idx="1">
                  <c:v>90</c:v>
                </c:pt>
                <c:pt idx="2">
                  <c:v>100</c:v>
                </c:pt>
                <c:pt idx="3">
                  <c:v>150</c:v>
                </c:pt>
                <c:pt idx="4">
                  <c:v>175</c:v>
                </c:pt>
                <c:pt idx="5">
                  <c:v>180</c:v>
                </c:pt>
                <c:pt idx="6">
                  <c:v>200</c:v>
                </c:pt>
                <c:pt idx="7">
                  <c:v>275</c:v>
                </c:pt>
                <c:pt idx="8">
                  <c:v>570</c:v>
                </c:pt>
                <c:pt idx="9">
                  <c:v>750</c:v>
                </c:pt>
                <c:pt idx="10" formatCode="#,##0">
                  <c:v>1000</c:v>
                </c:pt>
                <c:pt idx="11" formatCode="#,##0">
                  <c:v>1100</c:v>
                </c:pt>
                <c:pt idx="12" formatCode="#,##0">
                  <c:v>1400</c:v>
                </c:pt>
                <c:pt idx="13" formatCode="#,##0">
                  <c:v>1300</c:v>
                </c:pt>
                <c:pt idx="14" formatCode="#,##0">
                  <c:v>1300</c:v>
                </c:pt>
                <c:pt idx="15" formatCode="#,##0">
                  <c:v>2000</c:v>
                </c:pt>
              </c:numCache>
            </c:numRef>
          </c:val>
          <c:smooth val="0"/>
        </c:ser>
        <c:dLbls>
          <c:showLegendKey val="0"/>
          <c:showVal val="0"/>
          <c:showCatName val="0"/>
          <c:showSerName val="0"/>
          <c:showPercent val="0"/>
          <c:showBubbleSize val="0"/>
        </c:dLbls>
        <c:marker val="1"/>
        <c:smooth val="0"/>
        <c:axId val="81473920"/>
        <c:axId val="81475456"/>
      </c:lineChart>
      <c:catAx>
        <c:axId val="81473920"/>
        <c:scaling>
          <c:orientation val="minMax"/>
        </c:scaling>
        <c:delete val="0"/>
        <c:axPos val="b"/>
        <c:numFmt formatCode="General" sourceLinked="1"/>
        <c:majorTickMark val="out"/>
        <c:minorTickMark val="none"/>
        <c:tickLblPos val="nextTo"/>
        <c:crossAx val="81475456"/>
        <c:crosses val="autoZero"/>
        <c:auto val="1"/>
        <c:lblAlgn val="ctr"/>
        <c:lblOffset val="100"/>
        <c:noMultiLvlLbl val="0"/>
      </c:catAx>
      <c:valAx>
        <c:axId val="81475456"/>
        <c:scaling>
          <c:orientation val="minMax"/>
        </c:scaling>
        <c:delete val="0"/>
        <c:axPos val="l"/>
        <c:majorGridlines/>
        <c:title>
          <c:tx>
            <c:rich>
              <a:bodyPr rot="-5400000" vert="horz"/>
              <a:lstStyle/>
              <a:p>
                <a:pPr>
                  <a:defRPr/>
                </a:pPr>
                <a:r>
                  <a:rPr lang="en-US" dirty="0"/>
                  <a:t>Hybrid rice area (1,000 ha)</a:t>
                </a:r>
              </a:p>
            </c:rich>
          </c:tx>
          <c:layout/>
          <c:overlay val="0"/>
        </c:title>
        <c:numFmt formatCode="General" sourceLinked="1"/>
        <c:majorTickMark val="out"/>
        <c:minorTickMark val="none"/>
        <c:tickLblPos val="nextTo"/>
        <c:crossAx val="81473920"/>
        <c:crosses val="autoZero"/>
        <c:crossBetween val="between"/>
      </c:valAx>
      <c:catAx>
        <c:axId val="81477632"/>
        <c:scaling>
          <c:orientation val="minMax"/>
        </c:scaling>
        <c:delete val="1"/>
        <c:axPos val="b"/>
        <c:majorTickMark val="out"/>
        <c:minorTickMark val="none"/>
        <c:tickLblPos val="nextTo"/>
        <c:crossAx val="81479168"/>
        <c:crosses val="autoZero"/>
        <c:auto val="1"/>
        <c:lblAlgn val="ctr"/>
        <c:lblOffset val="100"/>
        <c:noMultiLvlLbl val="0"/>
      </c:catAx>
      <c:valAx>
        <c:axId val="81479168"/>
        <c:scaling>
          <c:orientation val="minMax"/>
        </c:scaling>
        <c:delete val="0"/>
        <c:axPos val="r"/>
        <c:title>
          <c:tx>
            <c:rich>
              <a:bodyPr rot="-5400000" vert="horz"/>
              <a:lstStyle/>
              <a:p>
                <a:pPr>
                  <a:defRPr/>
                </a:pPr>
                <a:r>
                  <a:rPr lang="en-US"/>
                  <a:t>HR area per total rice area (%)</a:t>
                </a:r>
              </a:p>
            </c:rich>
          </c:tx>
          <c:layout/>
          <c:overlay val="0"/>
        </c:title>
        <c:numFmt formatCode="General" sourceLinked="1"/>
        <c:majorTickMark val="out"/>
        <c:minorTickMark val="none"/>
        <c:tickLblPos val="nextTo"/>
        <c:crossAx val="81477632"/>
        <c:crosses val="max"/>
        <c:crossBetween val="between"/>
      </c:valAx>
    </c:plotArea>
    <c:legend>
      <c:legendPos val="b"/>
      <c:layout/>
      <c:overlay val="0"/>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Sheet1!$L$4</c:f>
              <c:strCache>
                <c:ptCount val="1"/>
                <c:pt idx="0">
                  <c:v>2001</c:v>
                </c:pt>
              </c:strCache>
            </c:strRef>
          </c:tx>
          <c:invertIfNegative val="0"/>
          <c:cat>
            <c:strRef>
              <c:f>Sheet1!$K$5:$K$16</c:f>
              <c:strCache>
                <c:ptCount val="12"/>
                <c:pt idx="0">
                  <c:v>China </c:v>
                </c:pt>
                <c:pt idx="1">
                  <c:v>India </c:v>
                </c:pt>
                <c:pt idx="2">
                  <c:v>Bangladesh </c:v>
                </c:pt>
                <c:pt idx="3">
                  <c:v>Vietnam </c:v>
                </c:pt>
                <c:pt idx="4">
                  <c:v>Indonesia </c:v>
                </c:pt>
                <c:pt idx="5">
                  <c:v>Thailand </c:v>
                </c:pt>
                <c:pt idx="6">
                  <c:v>Japan </c:v>
                </c:pt>
                <c:pt idx="7">
                  <c:v>Pakistan </c:v>
                </c:pt>
                <c:pt idx="8">
                  <c:v>R.of Korea</c:v>
                </c:pt>
                <c:pt idx="9">
                  <c:v>Philippines </c:v>
                </c:pt>
                <c:pt idx="10">
                  <c:v>Myanmar </c:v>
                </c:pt>
                <c:pt idx="11">
                  <c:v>Malaysia </c:v>
                </c:pt>
              </c:strCache>
            </c:strRef>
          </c:cat>
          <c:val>
            <c:numRef>
              <c:f>Sheet1!$L$5:$L$16</c:f>
              <c:numCache>
                <c:formatCode>General</c:formatCode>
                <c:ptCount val="12"/>
                <c:pt idx="0">
                  <c:v>6.54</c:v>
                </c:pt>
                <c:pt idx="1">
                  <c:v>5.0599999999999996</c:v>
                </c:pt>
                <c:pt idx="2">
                  <c:v>1.31</c:v>
                </c:pt>
                <c:pt idx="3">
                  <c:v>1.31</c:v>
                </c:pt>
                <c:pt idx="4">
                  <c:v>0.92</c:v>
                </c:pt>
                <c:pt idx="5">
                  <c:v>0.21</c:v>
                </c:pt>
                <c:pt idx="6">
                  <c:v>0.42</c:v>
                </c:pt>
                <c:pt idx="7">
                  <c:v>0.28999999999999998</c:v>
                </c:pt>
                <c:pt idx="8">
                  <c:v>0.28999999999999998</c:v>
                </c:pt>
                <c:pt idx="9">
                  <c:v>0.27</c:v>
                </c:pt>
                <c:pt idx="10">
                  <c:v>0.16</c:v>
                </c:pt>
                <c:pt idx="11">
                  <c:v>0.06</c:v>
                </c:pt>
              </c:numCache>
            </c:numRef>
          </c:val>
        </c:ser>
        <c:ser>
          <c:idx val="1"/>
          <c:order val="1"/>
          <c:tx>
            <c:strRef>
              <c:f>Sheet1!$M$4</c:f>
              <c:strCache>
                <c:ptCount val="1"/>
                <c:pt idx="0">
                  <c:v>2002</c:v>
                </c:pt>
              </c:strCache>
            </c:strRef>
          </c:tx>
          <c:invertIfNegative val="0"/>
          <c:cat>
            <c:strRef>
              <c:f>Sheet1!$K$5:$K$16</c:f>
              <c:strCache>
                <c:ptCount val="12"/>
                <c:pt idx="0">
                  <c:v>China </c:v>
                </c:pt>
                <c:pt idx="1">
                  <c:v>India </c:v>
                </c:pt>
                <c:pt idx="2">
                  <c:v>Bangladesh </c:v>
                </c:pt>
                <c:pt idx="3">
                  <c:v>Vietnam </c:v>
                </c:pt>
                <c:pt idx="4">
                  <c:v>Indonesia </c:v>
                </c:pt>
                <c:pt idx="5">
                  <c:v>Thailand </c:v>
                </c:pt>
                <c:pt idx="6">
                  <c:v>Japan </c:v>
                </c:pt>
                <c:pt idx="7">
                  <c:v>Pakistan </c:v>
                </c:pt>
                <c:pt idx="8">
                  <c:v>R.of Korea</c:v>
                </c:pt>
                <c:pt idx="9">
                  <c:v>Philippines </c:v>
                </c:pt>
                <c:pt idx="10">
                  <c:v>Myanmar </c:v>
                </c:pt>
                <c:pt idx="11">
                  <c:v>Malaysia </c:v>
                </c:pt>
              </c:strCache>
            </c:strRef>
          </c:cat>
          <c:val>
            <c:numRef>
              <c:f>Sheet1!$M$5:$M$16</c:f>
              <c:numCache>
                <c:formatCode>General</c:formatCode>
                <c:ptCount val="12"/>
                <c:pt idx="0">
                  <c:v>8.17</c:v>
                </c:pt>
                <c:pt idx="1">
                  <c:v>4.71</c:v>
                </c:pt>
                <c:pt idx="2">
                  <c:v>1.4</c:v>
                </c:pt>
                <c:pt idx="3">
                  <c:v>1.38</c:v>
                </c:pt>
                <c:pt idx="4">
                  <c:v>1.1100000000000001</c:v>
                </c:pt>
                <c:pt idx="5">
                  <c:v>0.21</c:v>
                </c:pt>
                <c:pt idx="6">
                  <c:v>0.54</c:v>
                </c:pt>
                <c:pt idx="7">
                  <c:v>0.3</c:v>
                </c:pt>
                <c:pt idx="8">
                  <c:v>0.28000000000000003</c:v>
                </c:pt>
                <c:pt idx="9">
                  <c:v>0.25</c:v>
                </c:pt>
                <c:pt idx="10">
                  <c:v>0.12</c:v>
                </c:pt>
                <c:pt idx="11">
                  <c:v>0.06</c:v>
                </c:pt>
              </c:numCache>
            </c:numRef>
          </c:val>
        </c:ser>
        <c:ser>
          <c:idx val="2"/>
          <c:order val="2"/>
          <c:tx>
            <c:strRef>
              <c:f>Sheet1!$N$4</c:f>
              <c:strCache>
                <c:ptCount val="1"/>
                <c:pt idx="0">
                  <c:v>2006</c:v>
                </c:pt>
              </c:strCache>
            </c:strRef>
          </c:tx>
          <c:invertIfNegative val="0"/>
          <c:cat>
            <c:strRef>
              <c:f>Sheet1!$K$5:$K$16</c:f>
              <c:strCache>
                <c:ptCount val="12"/>
                <c:pt idx="0">
                  <c:v>China </c:v>
                </c:pt>
                <c:pt idx="1">
                  <c:v>India </c:v>
                </c:pt>
                <c:pt idx="2">
                  <c:v>Bangladesh </c:v>
                </c:pt>
                <c:pt idx="3">
                  <c:v>Vietnam </c:v>
                </c:pt>
                <c:pt idx="4">
                  <c:v>Indonesia </c:v>
                </c:pt>
                <c:pt idx="5">
                  <c:v>Thailand </c:v>
                </c:pt>
                <c:pt idx="6">
                  <c:v>Japan </c:v>
                </c:pt>
                <c:pt idx="7">
                  <c:v>Pakistan </c:v>
                </c:pt>
                <c:pt idx="8">
                  <c:v>R.of Korea</c:v>
                </c:pt>
                <c:pt idx="9">
                  <c:v>Philippines </c:v>
                </c:pt>
                <c:pt idx="10">
                  <c:v>Myanmar </c:v>
                </c:pt>
                <c:pt idx="11">
                  <c:v>Malaysia </c:v>
                </c:pt>
              </c:strCache>
            </c:strRef>
          </c:cat>
          <c:val>
            <c:numRef>
              <c:f>Sheet1!$N$5:$N$16</c:f>
              <c:numCache>
                <c:formatCode>General</c:formatCode>
                <c:ptCount val="12"/>
                <c:pt idx="0">
                  <c:v>8.9</c:v>
                </c:pt>
                <c:pt idx="1">
                  <c:v>6.31</c:v>
                </c:pt>
                <c:pt idx="2">
                  <c:v>1.49</c:v>
                </c:pt>
                <c:pt idx="3">
                  <c:v>1.47</c:v>
                </c:pt>
                <c:pt idx="4">
                  <c:v>1.28</c:v>
                </c:pt>
                <c:pt idx="5">
                  <c:v>0.41</c:v>
                </c:pt>
                <c:pt idx="6">
                  <c:v>0.36</c:v>
                </c:pt>
                <c:pt idx="7">
                  <c:v>0.34</c:v>
                </c:pt>
                <c:pt idx="8">
                  <c:v>0.28999999999999998</c:v>
                </c:pt>
                <c:pt idx="9">
                  <c:v>0.25</c:v>
                </c:pt>
                <c:pt idx="10">
                  <c:v>0</c:v>
                </c:pt>
                <c:pt idx="11">
                  <c:v>0.18</c:v>
                </c:pt>
              </c:numCache>
            </c:numRef>
          </c:val>
        </c:ser>
        <c:ser>
          <c:idx val="3"/>
          <c:order val="3"/>
          <c:tx>
            <c:strRef>
              <c:f>Sheet1!$O$4</c:f>
              <c:strCache>
                <c:ptCount val="1"/>
                <c:pt idx="0">
                  <c:v>2007</c:v>
                </c:pt>
              </c:strCache>
            </c:strRef>
          </c:tx>
          <c:invertIfNegative val="0"/>
          <c:cat>
            <c:strRef>
              <c:f>Sheet1!$K$5:$K$16</c:f>
              <c:strCache>
                <c:ptCount val="12"/>
                <c:pt idx="0">
                  <c:v>China </c:v>
                </c:pt>
                <c:pt idx="1">
                  <c:v>India </c:v>
                </c:pt>
                <c:pt idx="2">
                  <c:v>Bangladesh </c:v>
                </c:pt>
                <c:pt idx="3">
                  <c:v>Vietnam </c:v>
                </c:pt>
                <c:pt idx="4">
                  <c:v>Indonesia </c:v>
                </c:pt>
                <c:pt idx="5">
                  <c:v>Thailand </c:v>
                </c:pt>
                <c:pt idx="6">
                  <c:v>Japan </c:v>
                </c:pt>
                <c:pt idx="7">
                  <c:v>Pakistan </c:v>
                </c:pt>
                <c:pt idx="8">
                  <c:v>R.of Korea</c:v>
                </c:pt>
                <c:pt idx="9">
                  <c:v>Philippines </c:v>
                </c:pt>
                <c:pt idx="10">
                  <c:v>Myanmar </c:v>
                </c:pt>
                <c:pt idx="11">
                  <c:v>Malaysia </c:v>
                </c:pt>
              </c:strCache>
            </c:strRef>
          </c:cat>
          <c:val>
            <c:numRef>
              <c:f>Sheet1!$O$5:$O$16</c:f>
              <c:numCache>
                <c:formatCode>General</c:formatCode>
                <c:ptCount val="12"/>
                <c:pt idx="0">
                  <c:v>9.17</c:v>
                </c:pt>
                <c:pt idx="1">
                  <c:v>6.73</c:v>
                </c:pt>
                <c:pt idx="2">
                  <c:v>1.47</c:v>
                </c:pt>
                <c:pt idx="3">
                  <c:v>1.51</c:v>
                </c:pt>
                <c:pt idx="4">
                  <c:v>1.4</c:v>
                </c:pt>
                <c:pt idx="5">
                  <c:v>0.35</c:v>
                </c:pt>
                <c:pt idx="6">
                  <c:v>0</c:v>
                </c:pt>
                <c:pt idx="7">
                  <c:v>0.32</c:v>
                </c:pt>
                <c:pt idx="8">
                  <c:v>0</c:v>
                </c:pt>
                <c:pt idx="9">
                  <c:v>0.26</c:v>
                </c:pt>
                <c:pt idx="10">
                  <c:v>0</c:v>
                </c:pt>
                <c:pt idx="11">
                  <c:v>0.19</c:v>
                </c:pt>
              </c:numCache>
            </c:numRef>
          </c:val>
        </c:ser>
        <c:ser>
          <c:idx val="4"/>
          <c:order val="4"/>
          <c:invertIfNegative val="0"/>
          <c:cat>
            <c:strRef>
              <c:f>Sheet1!$D$7</c:f>
              <c:strCache>
                <c:ptCount val="1"/>
                <c:pt idx="0">
                  <c:v>Total N + P2O5 + K2O (million tons)</c:v>
                </c:pt>
              </c:strCache>
            </c:strRef>
          </c:cat>
          <c:val>
            <c:numRef>
              <c:f>Sheet1!$E$7</c:f>
              <c:numCache>
                <c:formatCode>General</c:formatCode>
                <c:ptCount val="1"/>
              </c:numCache>
            </c:numRef>
          </c:val>
        </c:ser>
        <c:ser>
          <c:idx val="5"/>
          <c:order val="5"/>
          <c:invertIfNegative val="0"/>
          <c:cat>
            <c:strRef>
              <c:f>Sheet1!$D$7</c:f>
              <c:strCache>
                <c:ptCount val="1"/>
                <c:pt idx="0">
                  <c:v>Total N + P2O5 + K2O (million tons)</c:v>
                </c:pt>
              </c:strCache>
            </c:strRef>
          </c:cat>
          <c:val>
            <c:numRef>
              <c:f>Sheet1!$F$7</c:f>
              <c:numCache>
                <c:formatCode>General</c:formatCode>
                <c:ptCount val="1"/>
              </c:numCache>
            </c:numRef>
          </c:val>
        </c:ser>
        <c:ser>
          <c:idx val="6"/>
          <c:order val="6"/>
          <c:invertIfNegative val="0"/>
          <c:cat>
            <c:strRef>
              <c:f>Sheet1!$D$7</c:f>
              <c:strCache>
                <c:ptCount val="1"/>
                <c:pt idx="0">
                  <c:v>Total N + P2O5 + K2O (million tons)</c:v>
                </c:pt>
              </c:strCache>
            </c:strRef>
          </c:cat>
          <c:val>
            <c:numRef>
              <c:f>Sheet1!$G$7</c:f>
              <c:numCache>
                <c:formatCode>General</c:formatCode>
                <c:ptCount val="1"/>
              </c:numCache>
            </c:numRef>
          </c:val>
        </c:ser>
        <c:dLbls>
          <c:showLegendKey val="0"/>
          <c:showVal val="0"/>
          <c:showCatName val="0"/>
          <c:showSerName val="0"/>
          <c:showPercent val="0"/>
          <c:showBubbleSize val="0"/>
        </c:dLbls>
        <c:gapWidth val="150"/>
        <c:axId val="81707776"/>
        <c:axId val="81709312"/>
      </c:barChart>
      <c:catAx>
        <c:axId val="81707776"/>
        <c:scaling>
          <c:orientation val="minMax"/>
        </c:scaling>
        <c:delete val="0"/>
        <c:axPos val="b"/>
        <c:majorTickMark val="out"/>
        <c:minorTickMark val="none"/>
        <c:tickLblPos val="nextTo"/>
        <c:txPr>
          <a:bodyPr/>
          <a:lstStyle/>
          <a:p>
            <a:pPr>
              <a:defRPr sz="1400" b="1">
                <a:solidFill>
                  <a:srgbClr val="0070C0"/>
                </a:solidFill>
              </a:defRPr>
            </a:pPr>
            <a:endParaRPr lang="en-US"/>
          </a:p>
        </c:txPr>
        <c:crossAx val="81709312"/>
        <c:crosses val="autoZero"/>
        <c:auto val="1"/>
        <c:lblAlgn val="ctr"/>
        <c:lblOffset val="100"/>
        <c:noMultiLvlLbl val="0"/>
      </c:catAx>
      <c:valAx>
        <c:axId val="81709312"/>
        <c:scaling>
          <c:orientation val="minMax"/>
        </c:scaling>
        <c:delete val="0"/>
        <c:axPos val="l"/>
        <c:majorGridlines/>
        <c:title>
          <c:tx>
            <c:rich>
              <a:bodyPr rot="-5400000" vert="horz"/>
              <a:lstStyle/>
              <a:p>
                <a:pPr>
                  <a:defRPr sz="1400">
                    <a:solidFill>
                      <a:srgbClr val="0070C0"/>
                    </a:solidFill>
                  </a:defRPr>
                </a:pPr>
                <a:r>
                  <a:rPr lang="en-US" sz="1400">
                    <a:solidFill>
                      <a:srgbClr val="0070C0"/>
                    </a:solidFill>
                  </a:rPr>
                  <a:t>Total N + P2O5 + K2O (million tons)</a:t>
                </a:r>
                <a:endParaRPr lang="en-US" sz="1400" b="0">
                  <a:solidFill>
                    <a:srgbClr val="0070C0"/>
                  </a:solidFill>
                </a:endParaRPr>
              </a:p>
            </c:rich>
          </c:tx>
          <c:layout>
            <c:manualLayout>
              <c:xMode val="edge"/>
              <c:yMode val="edge"/>
              <c:x val="1.8686640774163699E-2"/>
              <c:y val="0.12985301828061999"/>
            </c:manualLayout>
          </c:layout>
          <c:overlay val="0"/>
        </c:title>
        <c:numFmt formatCode="General" sourceLinked="1"/>
        <c:majorTickMark val="out"/>
        <c:minorTickMark val="none"/>
        <c:tickLblPos val="nextTo"/>
        <c:crossAx val="81707776"/>
        <c:crosses val="autoZero"/>
        <c:crossBetween val="between"/>
      </c:valAx>
    </c:plotArea>
    <c:legend>
      <c:legendPos val="r"/>
      <c:legendEntry>
        <c:idx val="4"/>
        <c:delete val="1"/>
      </c:legendEntry>
      <c:legendEntry>
        <c:idx val="5"/>
        <c:delete val="1"/>
      </c:legendEntry>
      <c:legendEntry>
        <c:idx val="6"/>
        <c:delete val="1"/>
      </c:legendEntry>
      <c:layout/>
      <c:overlay val="0"/>
      <c:txPr>
        <a:bodyPr/>
        <a:lstStyle/>
        <a:p>
          <a:pPr>
            <a:defRPr sz="1600" b="1">
              <a:solidFill>
                <a:srgbClr val="7030A0"/>
              </a:solidFill>
            </a:defRPr>
          </a:pPr>
          <a:endParaRPr lang="en-US"/>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dirty="0">
                <a:solidFill>
                  <a:schemeClr val="accent2">
                    <a:lumMod val="50000"/>
                  </a:schemeClr>
                </a:solidFill>
              </a:rPr>
              <a:t>N + </a:t>
            </a:r>
            <a:r>
              <a:rPr lang="en-US" sz="1800" dirty="0" err="1">
                <a:solidFill>
                  <a:schemeClr val="accent2">
                    <a:lumMod val="50000"/>
                  </a:schemeClr>
                </a:solidFill>
              </a:rPr>
              <a:t>P2O5</a:t>
            </a:r>
            <a:r>
              <a:rPr lang="en-US" sz="1800" dirty="0">
                <a:solidFill>
                  <a:schemeClr val="accent2">
                    <a:lumMod val="50000"/>
                  </a:schemeClr>
                </a:solidFill>
              </a:rPr>
              <a:t> + </a:t>
            </a:r>
            <a:r>
              <a:rPr lang="en-US" sz="1800" dirty="0" err="1">
                <a:solidFill>
                  <a:schemeClr val="accent2">
                    <a:lumMod val="50000"/>
                  </a:schemeClr>
                </a:solidFill>
              </a:rPr>
              <a:t>K2O</a:t>
            </a:r>
            <a:r>
              <a:rPr lang="en-US" sz="1800" dirty="0">
                <a:solidFill>
                  <a:schemeClr val="accent2">
                    <a:lumMod val="50000"/>
                  </a:schemeClr>
                </a:solidFill>
              </a:rPr>
              <a:t> (kg/ha) </a:t>
            </a:r>
            <a:endParaRPr lang="en-US" sz="1800" dirty="0" smtClean="0">
              <a:solidFill>
                <a:schemeClr val="accent2">
                  <a:lumMod val="50000"/>
                </a:schemeClr>
              </a:solidFill>
            </a:endParaRPr>
          </a:p>
          <a:p>
            <a:pPr>
              <a:defRPr sz="1800"/>
            </a:pPr>
            <a:r>
              <a:rPr lang="en-US" sz="1800" dirty="0" smtClean="0">
                <a:solidFill>
                  <a:schemeClr val="accent2">
                    <a:lumMod val="50000"/>
                  </a:schemeClr>
                </a:solidFill>
              </a:rPr>
              <a:t>in </a:t>
            </a:r>
            <a:r>
              <a:rPr lang="en-US" sz="1800" dirty="0">
                <a:solidFill>
                  <a:schemeClr val="accent2">
                    <a:lumMod val="50000"/>
                  </a:schemeClr>
                </a:solidFill>
              </a:rPr>
              <a:t>2007</a:t>
            </a:r>
          </a:p>
        </c:rich>
      </c:tx>
      <c:layout>
        <c:manualLayout>
          <c:xMode val="edge"/>
          <c:yMode val="edge"/>
          <c:x val="0.19262835530351699"/>
          <c:y val="3.1291326053377581E-2"/>
        </c:manualLayout>
      </c:layout>
      <c:overlay val="0"/>
    </c:title>
    <c:autoTitleDeleted val="0"/>
    <c:plotArea>
      <c:layout/>
      <c:barChart>
        <c:barDir val="col"/>
        <c:grouping val="clustered"/>
        <c:varyColors val="0"/>
        <c:ser>
          <c:idx val="0"/>
          <c:order val="0"/>
          <c:tx>
            <c:strRef>
              <c:f>Sheet1!$R$3</c:f>
              <c:strCache>
                <c:ptCount val="1"/>
                <c:pt idx="0">
                  <c:v>N + P2O5 + K2O (kg/ha) in 2007</c:v>
                </c:pt>
              </c:strCache>
            </c:strRef>
          </c:tx>
          <c:invertIfNegative val="0"/>
          <c:cat>
            <c:strRef>
              <c:f>Sheet1!$Q$4:$Q$12</c:f>
              <c:strCache>
                <c:ptCount val="9"/>
                <c:pt idx="0">
                  <c:v>China </c:v>
                </c:pt>
                <c:pt idx="1">
                  <c:v>India </c:v>
                </c:pt>
                <c:pt idx="2">
                  <c:v>Bangladesh </c:v>
                </c:pt>
                <c:pt idx="3">
                  <c:v>Vietnam </c:v>
                </c:pt>
                <c:pt idx="4">
                  <c:v>Indonesia </c:v>
                </c:pt>
                <c:pt idx="5">
                  <c:v>Thailand </c:v>
                </c:pt>
                <c:pt idx="6">
                  <c:v>Pakistan </c:v>
                </c:pt>
                <c:pt idx="7">
                  <c:v>Philippines </c:v>
                </c:pt>
                <c:pt idx="8">
                  <c:v>Malaysia </c:v>
                </c:pt>
              </c:strCache>
            </c:strRef>
          </c:cat>
          <c:val>
            <c:numRef>
              <c:f>Sheet1!$R$4:$R$12</c:f>
              <c:numCache>
                <c:formatCode>General</c:formatCode>
                <c:ptCount val="9"/>
                <c:pt idx="0">
                  <c:v>314</c:v>
                </c:pt>
                <c:pt idx="1">
                  <c:v>154</c:v>
                </c:pt>
                <c:pt idx="2">
                  <c:v>130</c:v>
                </c:pt>
                <c:pt idx="3">
                  <c:v>207</c:v>
                </c:pt>
                <c:pt idx="4">
                  <c:v>115</c:v>
                </c:pt>
                <c:pt idx="5">
                  <c:v>33</c:v>
                </c:pt>
                <c:pt idx="6">
                  <c:v>123</c:v>
                </c:pt>
                <c:pt idx="7">
                  <c:v>61</c:v>
                </c:pt>
                <c:pt idx="8">
                  <c:v>287</c:v>
                </c:pt>
              </c:numCache>
            </c:numRef>
          </c:val>
        </c:ser>
        <c:dLbls>
          <c:showLegendKey val="0"/>
          <c:showVal val="0"/>
          <c:showCatName val="0"/>
          <c:showSerName val="0"/>
          <c:showPercent val="0"/>
          <c:showBubbleSize val="0"/>
        </c:dLbls>
        <c:gapWidth val="150"/>
        <c:axId val="72551808"/>
        <c:axId val="72561792"/>
      </c:barChart>
      <c:catAx>
        <c:axId val="72551808"/>
        <c:scaling>
          <c:orientation val="minMax"/>
        </c:scaling>
        <c:delete val="0"/>
        <c:axPos val="b"/>
        <c:majorTickMark val="out"/>
        <c:minorTickMark val="none"/>
        <c:tickLblPos val="nextTo"/>
        <c:txPr>
          <a:bodyPr/>
          <a:lstStyle/>
          <a:p>
            <a:pPr>
              <a:defRPr sz="1400" b="1">
                <a:solidFill>
                  <a:srgbClr val="0070C0"/>
                </a:solidFill>
              </a:defRPr>
            </a:pPr>
            <a:endParaRPr lang="en-US"/>
          </a:p>
        </c:txPr>
        <c:crossAx val="72561792"/>
        <c:crosses val="autoZero"/>
        <c:auto val="1"/>
        <c:lblAlgn val="ctr"/>
        <c:lblOffset val="100"/>
        <c:noMultiLvlLbl val="0"/>
      </c:catAx>
      <c:valAx>
        <c:axId val="72561792"/>
        <c:scaling>
          <c:orientation val="minMax"/>
        </c:scaling>
        <c:delete val="0"/>
        <c:axPos val="l"/>
        <c:majorGridlines/>
        <c:numFmt formatCode="General" sourceLinked="1"/>
        <c:majorTickMark val="out"/>
        <c:minorTickMark val="none"/>
        <c:tickLblPos val="nextTo"/>
        <c:txPr>
          <a:bodyPr/>
          <a:lstStyle/>
          <a:p>
            <a:pPr>
              <a:defRPr sz="1400" b="1">
                <a:solidFill>
                  <a:srgbClr val="0070C0"/>
                </a:solidFill>
              </a:defRPr>
            </a:pPr>
            <a:endParaRPr lang="en-US"/>
          </a:p>
        </c:txPr>
        <c:crossAx val="72551808"/>
        <c:crosses val="autoZero"/>
        <c:crossBetween val="between"/>
      </c:valAx>
    </c:plotArea>
    <c:legend>
      <c:legendPos val="b"/>
      <c:layout/>
      <c:overlay val="0"/>
      <c:txPr>
        <a:bodyPr/>
        <a:lstStyle/>
        <a:p>
          <a:pPr>
            <a:defRPr sz="1400" b="1">
              <a:solidFill>
                <a:srgbClr val="7030A0"/>
              </a:solidFill>
            </a:defRPr>
          </a:pPr>
          <a:endParaRPr lang="en-US"/>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Sheet1!$J$24:$J$25</c:f>
              <c:strCache>
                <c:ptCount val="1"/>
                <c:pt idx="0">
                  <c:v>South Asia</c:v>
                </c:pt>
              </c:strCache>
            </c:strRef>
          </c:tx>
          <c:invertIfNegative val="0"/>
          <c:cat>
            <c:strRef>
              <c:f>Sheet1!$I$26:$I$29</c:f>
              <c:strCache>
                <c:ptCount val="4"/>
                <c:pt idx="0">
                  <c:v>Rice-fallow</c:v>
                </c:pt>
                <c:pt idx="1">
                  <c:v>Rice-rice or   rice-rice-rice</c:v>
                </c:pt>
                <c:pt idx="2">
                  <c:v>Rice-other</c:v>
                </c:pt>
                <c:pt idx="3">
                  <c:v>Rice-rice-other</c:v>
                </c:pt>
              </c:strCache>
            </c:strRef>
          </c:cat>
          <c:val>
            <c:numRef>
              <c:f>Sheet1!$J$26:$J$29</c:f>
              <c:numCache>
                <c:formatCode>General</c:formatCode>
                <c:ptCount val="4"/>
                <c:pt idx="0">
                  <c:v>9.5</c:v>
                </c:pt>
                <c:pt idx="1">
                  <c:v>5.7</c:v>
                </c:pt>
                <c:pt idx="2">
                  <c:v>13.9</c:v>
                </c:pt>
                <c:pt idx="3">
                  <c:v>1.4</c:v>
                </c:pt>
              </c:numCache>
            </c:numRef>
          </c:val>
        </c:ser>
        <c:ser>
          <c:idx val="1"/>
          <c:order val="1"/>
          <c:tx>
            <c:strRef>
              <c:f>Sheet1!$K$24:$K$25</c:f>
              <c:strCache>
                <c:ptCount val="1"/>
                <c:pt idx="0">
                  <c:v>Southeast Asia </c:v>
                </c:pt>
              </c:strCache>
            </c:strRef>
          </c:tx>
          <c:invertIfNegative val="0"/>
          <c:cat>
            <c:strRef>
              <c:f>Sheet1!$I$26:$I$29</c:f>
              <c:strCache>
                <c:ptCount val="4"/>
                <c:pt idx="0">
                  <c:v>Rice-fallow</c:v>
                </c:pt>
                <c:pt idx="1">
                  <c:v>Rice-rice or   rice-rice-rice</c:v>
                </c:pt>
                <c:pt idx="2">
                  <c:v>Rice-other</c:v>
                </c:pt>
                <c:pt idx="3">
                  <c:v>Rice-rice-other</c:v>
                </c:pt>
              </c:strCache>
            </c:strRef>
          </c:cat>
          <c:val>
            <c:numRef>
              <c:f>Sheet1!$K$26:$K$29</c:f>
              <c:numCache>
                <c:formatCode>General</c:formatCode>
                <c:ptCount val="4"/>
                <c:pt idx="0">
                  <c:v>0.8</c:v>
                </c:pt>
                <c:pt idx="1">
                  <c:v>10.5</c:v>
                </c:pt>
                <c:pt idx="2">
                  <c:v>1.7</c:v>
                </c:pt>
                <c:pt idx="3">
                  <c:v>6.5</c:v>
                </c:pt>
              </c:numCache>
            </c:numRef>
          </c:val>
        </c:ser>
        <c:ser>
          <c:idx val="2"/>
          <c:order val="2"/>
          <c:tx>
            <c:strRef>
              <c:f>Sheet1!$L$24:$L$25</c:f>
              <c:strCache>
                <c:ptCount val="1"/>
                <c:pt idx="0">
                  <c:v>East Asia</c:v>
                </c:pt>
              </c:strCache>
            </c:strRef>
          </c:tx>
          <c:invertIfNegative val="0"/>
          <c:cat>
            <c:strRef>
              <c:f>Sheet1!$I$26:$I$29</c:f>
              <c:strCache>
                <c:ptCount val="4"/>
                <c:pt idx="0">
                  <c:v>Rice-fallow</c:v>
                </c:pt>
                <c:pt idx="1">
                  <c:v>Rice-rice or   rice-rice-rice</c:v>
                </c:pt>
                <c:pt idx="2">
                  <c:v>Rice-other</c:v>
                </c:pt>
                <c:pt idx="3">
                  <c:v>Rice-rice-other</c:v>
                </c:pt>
              </c:strCache>
            </c:strRef>
          </c:cat>
          <c:val>
            <c:numRef>
              <c:f>Sheet1!$L$26:$L$29</c:f>
              <c:numCache>
                <c:formatCode>General</c:formatCode>
                <c:ptCount val="4"/>
                <c:pt idx="0">
                  <c:v>10.199999999999999</c:v>
                </c:pt>
                <c:pt idx="1">
                  <c:v>5.6</c:v>
                </c:pt>
                <c:pt idx="2">
                  <c:v>5.7</c:v>
                </c:pt>
                <c:pt idx="3">
                  <c:v>9.1999999999999993</c:v>
                </c:pt>
              </c:numCache>
            </c:numRef>
          </c:val>
        </c:ser>
        <c:ser>
          <c:idx val="3"/>
          <c:order val="3"/>
          <c:tx>
            <c:strRef>
              <c:f>Sheet1!$M$24:$M$25</c:f>
              <c:strCache>
                <c:ptCount val="1"/>
                <c:pt idx="0">
                  <c:v>Total</c:v>
                </c:pt>
              </c:strCache>
            </c:strRef>
          </c:tx>
          <c:invertIfNegative val="0"/>
          <c:cat>
            <c:strRef>
              <c:f>Sheet1!$I$26:$I$29</c:f>
              <c:strCache>
                <c:ptCount val="4"/>
                <c:pt idx="0">
                  <c:v>Rice-fallow</c:v>
                </c:pt>
                <c:pt idx="1">
                  <c:v>Rice-rice or   rice-rice-rice</c:v>
                </c:pt>
                <c:pt idx="2">
                  <c:v>Rice-other</c:v>
                </c:pt>
                <c:pt idx="3">
                  <c:v>Rice-rice-other</c:v>
                </c:pt>
              </c:strCache>
            </c:strRef>
          </c:cat>
          <c:val>
            <c:numRef>
              <c:f>Sheet1!$M$26:$M$29</c:f>
              <c:numCache>
                <c:formatCode>General</c:formatCode>
                <c:ptCount val="4"/>
                <c:pt idx="0">
                  <c:v>20.6</c:v>
                </c:pt>
                <c:pt idx="1">
                  <c:v>21.8</c:v>
                </c:pt>
                <c:pt idx="2">
                  <c:v>21.3</c:v>
                </c:pt>
                <c:pt idx="3">
                  <c:v>17.2</c:v>
                </c:pt>
              </c:numCache>
            </c:numRef>
          </c:val>
        </c:ser>
        <c:dLbls>
          <c:showLegendKey val="0"/>
          <c:showVal val="0"/>
          <c:showCatName val="0"/>
          <c:showSerName val="0"/>
          <c:showPercent val="0"/>
          <c:showBubbleSize val="0"/>
        </c:dLbls>
        <c:gapWidth val="150"/>
        <c:axId val="100358400"/>
        <c:axId val="100364288"/>
      </c:barChart>
      <c:catAx>
        <c:axId val="100358400"/>
        <c:scaling>
          <c:orientation val="minMax"/>
        </c:scaling>
        <c:delete val="0"/>
        <c:axPos val="b"/>
        <c:majorTickMark val="out"/>
        <c:minorTickMark val="none"/>
        <c:tickLblPos val="nextTo"/>
        <c:txPr>
          <a:bodyPr/>
          <a:lstStyle/>
          <a:p>
            <a:pPr>
              <a:defRPr sz="1600" b="1">
                <a:solidFill>
                  <a:schemeClr val="accent4">
                    <a:lumMod val="50000"/>
                  </a:schemeClr>
                </a:solidFill>
              </a:defRPr>
            </a:pPr>
            <a:endParaRPr lang="en-US"/>
          </a:p>
        </c:txPr>
        <c:crossAx val="100364288"/>
        <c:crosses val="autoZero"/>
        <c:auto val="1"/>
        <c:lblAlgn val="ctr"/>
        <c:lblOffset val="100"/>
        <c:noMultiLvlLbl val="0"/>
      </c:catAx>
      <c:valAx>
        <c:axId val="100364288"/>
        <c:scaling>
          <c:orientation val="minMax"/>
        </c:scaling>
        <c:delete val="0"/>
        <c:axPos val="l"/>
        <c:majorGridlines/>
        <c:title>
          <c:tx>
            <c:rich>
              <a:bodyPr rot="-5400000" vert="horz"/>
              <a:lstStyle/>
              <a:p>
                <a:pPr>
                  <a:defRPr sz="2000">
                    <a:solidFill>
                      <a:schemeClr val="accent4">
                        <a:lumMod val="50000"/>
                      </a:schemeClr>
                    </a:solidFill>
                  </a:defRPr>
                </a:pPr>
                <a:r>
                  <a:rPr lang="en-US" sz="2000">
                    <a:solidFill>
                      <a:schemeClr val="accent4">
                        <a:lumMod val="50000"/>
                      </a:schemeClr>
                    </a:solidFill>
                  </a:rPr>
                  <a:t>Million ha</a:t>
                </a:r>
              </a:p>
            </c:rich>
          </c:tx>
          <c:layout/>
          <c:overlay val="0"/>
        </c:title>
        <c:numFmt formatCode="General" sourceLinked="1"/>
        <c:majorTickMark val="out"/>
        <c:minorTickMark val="none"/>
        <c:tickLblPos val="nextTo"/>
        <c:txPr>
          <a:bodyPr/>
          <a:lstStyle/>
          <a:p>
            <a:pPr>
              <a:defRPr sz="1600" b="1">
                <a:solidFill>
                  <a:schemeClr val="accent4">
                    <a:lumMod val="50000"/>
                  </a:schemeClr>
                </a:solidFill>
              </a:defRPr>
            </a:pPr>
            <a:endParaRPr lang="en-US"/>
          </a:p>
        </c:txPr>
        <c:crossAx val="100358400"/>
        <c:crosses val="autoZero"/>
        <c:crossBetween val="between"/>
      </c:valAx>
    </c:plotArea>
    <c:legend>
      <c:legendPos val="r"/>
      <c:layout/>
      <c:overlay val="0"/>
      <c:txPr>
        <a:bodyPr/>
        <a:lstStyle/>
        <a:p>
          <a:pPr>
            <a:defRPr sz="2000">
              <a:solidFill>
                <a:srgbClr val="0070C0"/>
              </a:solidFill>
            </a:defRPr>
          </a:pPr>
          <a:endParaRPr lang="en-US"/>
        </a:p>
      </c:txPr>
    </c:legend>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Sheet1!$D$13</c:f>
              <c:strCache>
                <c:ptCount val="1"/>
                <c:pt idx="0">
                  <c:v>Percentage of total rice area</c:v>
                </c:pt>
              </c:strCache>
            </c:strRef>
          </c:tx>
          <c:invertIfNegative val="0"/>
          <c:cat>
            <c:strRef>
              <c:f>Sheet1!$C$14:$C$24</c:f>
              <c:strCache>
                <c:ptCount val="11"/>
                <c:pt idx="0">
                  <c:v>Single rice</c:v>
                </c:pt>
                <c:pt idx="1">
                  <c:v>Rice-rice </c:v>
                </c:pt>
                <c:pt idx="2">
                  <c:v>Rice-wheat</c:v>
                </c:pt>
                <c:pt idx="3">
                  <c:v>Rice-oat</c:v>
                </c:pt>
                <c:pt idx="4">
                  <c:v>Rice-soybean</c:v>
                </c:pt>
                <c:pt idx="5">
                  <c:v>Rice-vegetable</c:v>
                </c:pt>
                <c:pt idx="6">
                  <c:v>Rice-rapeseed</c:v>
                </c:pt>
                <c:pt idx="7">
                  <c:v>Rice-rice-alfalfa</c:v>
                </c:pt>
                <c:pt idx="8">
                  <c:v>Rice-rice-rapeseed</c:v>
                </c:pt>
                <c:pt idx="9">
                  <c:v>Rice-rice-wheat </c:v>
                </c:pt>
                <c:pt idx="10">
                  <c:v>Rice-rice-vegetable</c:v>
                </c:pt>
              </c:strCache>
            </c:strRef>
          </c:cat>
          <c:val>
            <c:numRef>
              <c:f>Sheet1!$D$14:$D$24</c:f>
              <c:numCache>
                <c:formatCode>General</c:formatCode>
                <c:ptCount val="11"/>
                <c:pt idx="0">
                  <c:v>25</c:v>
                </c:pt>
                <c:pt idx="1">
                  <c:v>15</c:v>
                </c:pt>
                <c:pt idx="2">
                  <c:v>9</c:v>
                </c:pt>
                <c:pt idx="3">
                  <c:v>7</c:v>
                </c:pt>
                <c:pt idx="4">
                  <c:v>0.5</c:v>
                </c:pt>
                <c:pt idx="5">
                  <c:v>1.3</c:v>
                </c:pt>
                <c:pt idx="6">
                  <c:v>1.2</c:v>
                </c:pt>
                <c:pt idx="7">
                  <c:v>16</c:v>
                </c:pt>
                <c:pt idx="8">
                  <c:v>14</c:v>
                </c:pt>
                <c:pt idx="9">
                  <c:v>7</c:v>
                </c:pt>
                <c:pt idx="10">
                  <c:v>4</c:v>
                </c:pt>
              </c:numCache>
            </c:numRef>
          </c:val>
        </c:ser>
        <c:dLbls>
          <c:showLegendKey val="0"/>
          <c:showVal val="0"/>
          <c:showCatName val="0"/>
          <c:showSerName val="0"/>
          <c:showPercent val="0"/>
          <c:showBubbleSize val="0"/>
        </c:dLbls>
        <c:gapWidth val="150"/>
        <c:axId val="101980416"/>
        <c:axId val="101982208"/>
      </c:barChart>
      <c:catAx>
        <c:axId val="101980416"/>
        <c:scaling>
          <c:orientation val="minMax"/>
        </c:scaling>
        <c:delete val="0"/>
        <c:axPos val="l"/>
        <c:majorTickMark val="out"/>
        <c:minorTickMark val="none"/>
        <c:tickLblPos val="nextTo"/>
        <c:txPr>
          <a:bodyPr/>
          <a:lstStyle/>
          <a:p>
            <a:pPr>
              <a:defRPr sz="1800" b="1">
                <a:solidFill>
                  <a:schemeClr val="accent4">
                    <a:lumMod val="50000"/>
                  </a:schemeClr>
                </a:solidFill>
              </a:defRPr>
            </a:pPr>
            <a:endParaRPr lang="en-US"/>
          </a:p>
        </c:txPr>
        <c:crossAx val="101982208"/>
        <c:crosses val="autoZero"/>
        <c:auto val="1"/>
        <c:lblAlgn val="ctr"/>
        <c:lblOffset val="100"/>
        <c:noMultiLvlLbl val="0"/>
      </c:catAx>
      <c:valAx>
        <c:axId val="101982208"/>
        <c:scaling>
          <c:orientation val="minMax"/>
        </c:scaling>
        <c:delete val="0"/>
        <c:axPos val="b"/>
        <c:majorGridlines/>
        <c:numFmt formatCode="General" sourceLinked="1"/>
        <c:majorTickMark val="out"/>
        <c:minorTickMark val="none"/>
        <c:tickLblPos val="nextTo"/>
        <c:crossAx val="101980416"/>
        <c:crosses val="autoZero"/>
        <c:crossBetween val="between"/>
      </c:valAx>
    </c:plotArea>
    <c:legend>
      <c:legendPos val="r"/>
      <c:layout/>
      <c:overlay val="0"/>
      <c:txPr>
        <a:bodyPr/>
        <a:lstStyle/>
        <a:p>
          <a:pPr>
            <a:defRPr sz="2000" b="1">
              <a:solidFill>
                <a:srgbClr val="0070C0"/>
              </a:solidFill>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Sheet1!$D$25</c:f>
              <c:strCache>
                <c:ptCount val="1"/>
                <c:pt idx="0">
                  <c:v>2010</c:v>
                </c:pt>
              </c:strCache>
            </c:strRef>
          </c:tx>
          <c:invertIfNegative val="0"/>
          <c:cat>
            <c:strRef>
              <c:f>Sheet1!$E$24:$G$24</c:f>
              <c:strCache>
                <c:ptCount val="3"/>
                <c:pt idx="0">
                  <c:v>Irrigated area</c:v>
                </c:pt>
                <c:pt idx="1">
                  <c:v>rainfed lowland </c:v>
                </c:pt>
                <c:pt idx="2">
                  <c:v>Upland</c:v>
                </c:pt>
              </c:strCache>
            </c:strRef>
          </c:cat>
          <c:val>
            <c:numRef>
              <c:f>Sheet1!$E$25:$G$25</c:f>
              <c:numCache>
                <c:formatCode>General</c:formatCode>
                <c:ptCount val="3"/>
                <c:pt idx="0">
                  <c:v>60.4</c:v>
                </c:pt>
                <c:pt idx="1">
                  <c:v>33.799999999999997</c:v>
                </c:pt>
                <c:pt idx="2">
                  <c:v>5.8</c:v>
                </c:pt>
              </c:numCache>
            </c:numRef>
          </c:val>
        </c:ser>
        <c:ser>
          <c:idx val="1"/>
          <c:order val="1"/>
          <c:tx>
            <c:strRef>
              <c:f>Sheet1!$D$26</c:f>
              <c:strCache>
                <c:ptCount val="1"/>
                <c:pt idx="0">
                  <c:v>2004-06</c:v>
                </c:pt>
              </c:strCache>
            </c:strRef>
          </c:tx>
          <c:invertIfNegative val="0"/>
          <c:cat>
            <c:strRef>
              <c:f>Sheet1!$E$24:$G$24</c:f>
              <c:strCache>
                <c:ptCount val="3"/>
                <c:pt idx="0">
                  <c:v>Irrigated area</c:v>
                </c:pt>
                <c:pt idx="1">
                  <c:v>rainfed lowland </c:v>
                </c:pt>
                <c:pt idx="2">
                  <c:v>Upland</c:v>
                </c:pt>
              </c:strCache>
            </c:strRef>
          </c:cat>
          <c:val>
            <c:numRef>
              <c:f>Sheet1!$E$26:$G$26</c:f>
              <c:numCache>
                <c:formatCode>General</c:formatCode>
                <c:ptCount val="3"/>
                <c:pt idx="0">
                  <c:v>58.6</c:v>
                </c:pt>
                <c:pt idx="1">
                  <c:v>34.700000000000003</c:v>
                </c:pt>
                <c:pt idx="2">
                  <c:v>6.7</c:v>
                </c:pt>
              </c:numCache>
            </c:numRef>
          </c:val>
        </c:ser>
        <c:ser>
          <c:idx val="2"/>
          <c:order val="2"/>
          <c:tx>
            <c:strRef>
              <c:f>Sheet1!$D$27</c:f>
              <c:strCache>
                <c:ptCount val="1"/>
                <c:pt idx="0">
                  <c:v>1990s</c:v>
                </c:pt>
              </c:strCache>
            </c:strRef>
          </c:tx>
          <c:invertIfNegative val="0"/>
          <c:cat>
            <c:strRef>
              <c:f>Sheet1!$E$24:$G$24</c:f>
              <c:strCache>
                <c:ptCount val="3"/>
                <c:pt idx="0">
                  <c:v>Irrigated area</c:v>
                </c:pt>
                <c:pt idx="1">
                  <c:v>rainfed lowland </c:v>
                </c:pt>
                <c:pt idx="2">
                  <c:v>Upland</c:v>
                </c:pt>
              </c:strCache>
            </c:strRef>
          </c:cat>
          <c:val>
            <c:numRef>
              <c:f>Sheet1!$E$27:$G$27</c:f>
              <c:numCache>
                <c:formatCode>General</c:formatCode>
                <c:ptCount val="3"/>
                <c:pt idx="0">
                  <c:v>55.4</c:v>
                </c:pt>
                <c:pt idx="1">
                  <c:v>37.9</c:v>
                </c:pt>
                <c:pt idx="2">
                  <c:v>6.7</c:v>
                </c:pt>
              </c:numCache>
            </c:numRef>
          </c:val>
        </c:ser>
        <c:dLbls>
          <c:showLegendKey val="0"/>
          <c:showVal val="0"/>
          <c:showCatName val="0"/>
          <c:showSerName val="0"/>
          <c:showPercent val="0"/>
          <c:showBubbleSize val="0"/>
        </c:dLbls>
        <c:gapWidth val="150"/>
        <c:axId val="26646400"/>
        <c:axId val="26647936"/>
      </c:barChart>
      <c:catAx>
        <c:axId val="26646400"/>
        <c:scaling>
          <c:orientation val="minMax"/>
        </c:scaling>
        <c:delete val="0"/>
        <c:axPos val="l"/>
        <c:majorTickMark val="out"/>
        <c:minorTickMark val="none"/>
        <c:tickLblPos val="nextTo"/>
        <c:txPr>
          <a:bodyPr/>
          <a:lstStyle/>
          <a:p>
            <a:pPr>
              <a:defRPr sz="1600" b="1">
                <a:solidFill>
                  <a:schemeClr val="accent5">
                    <a:lumMod val="50000"/>
                  </a:schemeClr>
                </a:solidFill>
              </a:defRPr>
            </a:pPr>
            <a:endParaRPr lang="en-US"/>
          </a:p>
        </c:txPr>
        <c:crossAx val="26647936"/>
        <c:crosses val="autoZero"/>
        <c:auto val="1"/>
        <c:lblAlgn val="ctr"/>
        <c:lblOffset val="100"/>
        <c:noMultiLvlLbl val="0"/>
      </c:catAx>
      <c:valAx>
        <c:axId val="26647936"/>
        <c:scaling>
          <c:orientation val="minMax"/>
        </c:scaling>
        <c:delete val="0"/>
        <c:axPos val="b"/>
        <c:majorGridlines/>
        <c:title>
          <c:tx>
            <c:rich>
              <a:bodyPr/>
              <a:lstStyle/>
              <a:p>
                <a:pPr>
                  <a:defRPr sz="1600" b="1">
                    <a:solidFill>
                      <a:srgbClr val="7030A0"/>
                    </a:solidFill>
                  </a:defRPr>
                </a:pPr>
                <a:r>
                  <a:rPr lang="en-US" sz="1600" b="1">
                    <a:solidFill>
                      <a:srgbClr val="7030A0"/>
                    </a:solidFill>
                  </a:rPr>
                  <a:t>Percentage of total rice area</a:t>
                </a:r>
              </a:p>
            </c:rich>
          </c:tx>
          <c:layout/>
          <c:overlay val="0"/>
        </c:title>
        <c:numFmt formatCode="General" sourceLinked="1"/>
        <c:majorTickMark val="out"/>
        <c:minorTickMark val="none"/>
        <c:tickLblPos val="nextTo"/>
        <c:txPr>
          <a:bodyPr/>
          <a:lstStyle/>
          <a:p>
            <a:pPr>
              <a:defRPr sz="1200" b="1">
                <a:solidFill>
                  <a:srgbClr val="0070C0"/>
                </a:solidFill>
              </a:defRPr>
            </a:pPr>
            <a:endParaRPr lang="en-US"/>
          </a:p>
        </c:txPr>
        <c:crossAx val="26646400"/>
        <c:crosses val="autoZero"/>
        <c:crossBetween val="between"/>
      </c:valAx>
      <c:spPr>
        <a:ln>
          <a:solidFill>
            <a:schemeClr val="accent1"/>
          </a:solidFill>
        </a:ln>
      </c:spPr>
    </c:plotArea>
    <c:legend>
      <c:legendPos val="r"/>
      <c:layout/>
      <c:overlay val="0"/>
      <c:txPr>
        <a:bodyPr/>
        <a:lstStyle/>
        <a:p>
          <a:pPr>
            <a:defRPr sz="1800" b="1">
              <a:solidFill>
                <a:srgbClr val="0070C0"/>
              </a:solidFill>
            </a:defRPr>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Sheet1!$D$32</c:f>
              <c:strCache>
                <c:ptCount val="1"/>
                <c:pt idx="0">
                  <c:v>2010</c:v>
                </c:pt>
              </c:strCache>
            </c:strRef>
          </c:tx>
          <c:invertIfNegative val="0"/>
          <c:cat>
            <c:strRef>
              <c:f>Sheet1!$E$31:$G$31</c:f>
              <c:strCache>
                <c:ptCount val="3"/>
                <c:pt idx="0">
                  <c:v>Irrigated area</c:v>
                </c:pt>
                <c:pt idx="1">
                  <c:v>rainfed lowland </c:v>
                </c:pt>
                <c:pt idx="2">
                  <c:v>Upland</c:v>
                </c:pt>
              </c:strCache>
            </c:strRef>
          </c:cat>
          <c:val>
            <c:numRef>
              <c:f>Sheet1!$E$32:$G$32</c:f>
              <c:numCache>
                <c:formatCode>General</c:formatCode>
                <c:ptCount val="3"/>
                <c:pt idx="0">
                  <c:v>82.6</c:v>
                </c:pt>
                <c:pt idx="1">
                  <c:v>46.2</c:v>
                </c:pt>
                <c:pt idx="2">
                  <c:v>8</c:v>
                </c:pt>
              </c:numCache>
            </c:numRef>
          </c:val>
        </c:ser>
        <c:ser>
          <c:idx val="1"/>
          <c:order val="1"/>
          <c:tx>
            <c:strRef>
              <c:f>Sheet1!$D$33</c:f>
              <c:strCache>
                <c:ptCount val="1"/>
                <c:pt idx="0">
                  <c:v>2004-06</c:v>
                </c:pt>
              </c:strCache>
            </c:strRef>
          </c:tx>
          <c:invertIfNegative val="0"/>
          <c:cat>
            <c:strRef>
              <c:f>Sheet1!$E$31:$G$31</c:f>
              <c:strCache>
                <c:ptCount val="3"/>
                <c:pt idx="0">
                  <c:v>Irrigated area</c:v>
                </c:pt>
                <c:pt idx="1">
                  <c:v>rainfed lowland </c:v>
                </c:pt>
                <c:pt idx="2">
                  <c:v>Upland</c:v>
                </c:pt>
              </c:strCache>
            </c:strRef>
          </c:cat>
          <c:val>
            <c:numRef>
              <c:f>Sheet1!$E$33:$G$33</c:f>
              <c:numCache>
                <c:formatCode>General</c:formatCode>
                <c:ptCount val="3"/>
                <c:pt idx="0">
                  <c:v>79.099999999999994</c:v>
                </c:pt>
                <c:pt idx="1">
                  <c:v>46.9</c:v>
                </c:pt>
                <c:pt idx="2">
                  <c:v>9</c:v>
                </c:pt>
              </c:numCache>
            </c:numRef>
          </c:val>
        </c:ser>
        <c:ser>
          <c:idx val="2"/>
          <c:order val="2"/>
          <c:tx>
            <c:strRef>
              <c:f>Sheet1!$D$34</c:f>
              <c:strCache>
                <c:ptCount val="1"/>
                <c:pt idx="0">
                  <c:v>1990s</c:v>
                </c:pt>
              </c:strCache>
            </c:strRef>
          </c:tx>
          <c:invertIfNegative val="0"/>
          <c:cat>
            <c:strRef>
              <c:f>Sheet1!$E$31:$G$31</c:f>
              <c:strCache>
                <c:ptCount val="3"/>
                <c:pt idx="0">
                  <c:v>Irrigated area</c:v>
                </c:pt>
                <c:pt idx="1">
                  <c:v>rainfed lowland </c:v>
                </c:pt>
                <c:pt idx="2">
                  <c:v>Upland</c:v>
                </c:pt>
              </c:strCache>
            </c:strRef>
          </c:cat>
          <c:val>
            <c:numRef>
              <c:f>Sheet1!$E$34:$G$34</c:f>
              <c:numCache>
                <c:formatCode>General</c:formatCode>
                <c:ptCount val="3"/>
                <c:pt idx="0">
                  <c:v>73.2</c:v>
                </c:pt>
                <c:pt idx="1">
                  <c:v>50</c:v>
                </c:pt>
                <c:pt idx="2">
                  <c:v>8.8000000000000007</c:v>
                </c:pt>
              </c:numCache>
            </c:numRef>
          </c:val>
        </c:ser>
        <c:dLbls>
          <c:showLegendKey val="0"/>
          <c:showVal val="0"/>
          <c:showCatName val="0"/>
          <c:showSerName val="0"/>
          <c:showPercent val="0"/>
          <c:showBubbleSize val="0"/>
        </c:dLbls>
        <c:gapWidth val="150"/>
        <c:axId val="74392704"/>
        <c:axId val="74394240"/>
      </c:barChart>
      <c:catAx>
        <c:axId val="74392704"/>
        <c:scaling>
          <c:orientation val="minMax"/>
        </c:scaling>
        <c:delete val="0"/>
        <c:axPos val="l"/>
        <c:majorTickMark val="out"/>
        <c:minorTickMark val="none"/>
        <c:tickLblPos val="nextTo"/>
        <c:txPr>
          <a:bodyPr/>
          <a:lstStyle/>
          <a:p>
            <a:pPr>
              <a:defRPr sz="1600" b="1">
                <a:solidFill>
                  <a:schemeClr val="accent5">
                    <a:lumMod val="50000"/>
                  </a:schemeClr>
                </a:solidFill>
              </a:defRPr>
            </a:pPr>
            <a:endParaRPr lang="en-US"/>
          </a:p>
        </c:txPr>
        <c:crossAx val="74394240"/>
        <c:crosses val="autoZero"/>
        <c:auto val="1"/>
        <c:lblAlgn val="ctr"/>
        <c:lblOffset val="100"/>
        <c:noMultiLvlLbl val="0"/>
      </c:catAx>
      <c:valAx>
        <c:axId val="74394240"/>
        <c:scaling>
          <c:orientation val="minMax"/>
        </c:scaling>
        <c:delete val="0"/>
        <c:axPos val="b"/>
        <c:majorGridlines/>
        <c:title>
          <c:tx>
            <c:rich>
              <a:bodyPr/>
              <a:lstStyle/>
              <a:p>
                <a:pPr>
                  <a:defRPr sz="1600">
                    <a:solidFill>
                      <a:srgbClr val="7030A0"/>
                    </a:solidFill>
                  </a:defRPr>
                </a:pPr>
                <a:r>
                  <a:rPr lang="en-US" sz="1600">
                    <a:solidFill>
                      <a:srgbClr val="7030A0"/>
                    </a:solidFill>
                  </a:rPr>
                  <a:t>Area (million ha) </a:t>
                </a:r>
              </a:p>
            </c:rich>
          </c:tx>
          <c:layout/>
          <c:overlay val="0"/>
        </c:title>
        <c:numFmt formatCode="General" sourceLinked="1"/>
        <c:majorTickMark val="out"/>
        <c:minorTickMark val="none"/>
        <c:tickLblPos val="nextTo"/>
        <c:txPr>
          <a:bodyPr/>
          <a:lstStyle/>
          <a:p>
            <a:pPr>
              <a:defRPr sz="1200" b="1">
                <a:solidFill>
                  <a:srgbClr val="0070C0"/>
                </a:solidFill>
              </a:defRPr>
            </a:pPr>
            <a:endParaRPr lang="en-US"/>
          </a:p>
        </c:txPr>
        <c:crossAx val="74392704"/>
        <c:crosses val="autoZero"/>
        <c:crossBetween val="between"/>
        <c:majorUnit val="10"/>
      </c:valAx>
      <c:spPr>
        <a:ln>
          <a:solidFill>
            <a:schemeClr val="accent1"/>
          </a:solidFill>
        </a:ln>
      </c:spPr>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solidFill>
                  <a:srgbClr val="FF0000"/>
                </a:solidFill>
              </a:defRPr>
            </a:pPr>
            <a:r>
              <a:rPr lang="en-US" sz="1600">
                <a:solidFill>
                  <a:srgbClr val="FF0000"/>
                </a:solidFill>
              </a:rPr>
              <a:t>1991-2011</a:t>
            </a:r>
          </a:p>
        </c:rich>
      </c:tx>
      <c:layout>
        <c:manualLayout>
          <c:xMode val="edge"/>
          <c:yMode val="edge"/>
          <c:x val="0.41465602656970402"/>
          <c:y val="0.83317638059711996"/>
        </c:manualLayout>
      </c:layout>
      <c:overlay val="1"/>
    </c:title>
    <c:autoTitleDeleted val="0"/>
    <c:plotArea>
      <c:layout/>
      <c:barChart>
        <c:barDir val="col"/>
        <c:grouping val="clustered"/>
        <c:varyColors val="0"/>
        <c:ser>
          <c:idx val="0"/>
          <c:order val="0"/>
          <c:tx>
            <c:strRef>
              <c:f>Sheet1!$N$53</c:f>
              <c:strCache>
                <c:ptCount val="1"/>
                <c:pt idx="0">
                  <c:v>China</c:v>
                </c:pt>
              </c:strCache>
            </c:strRef>
          </c:tx>
          <c:invertIfNegative val="0"/>
          <c:cat>
            <c:strRef>
              <c:f>Sheet1!$M$54:$M$56</c:f>
              <c:strCache>
                <c:ptCount val="3"/>
                <c:pt idx="0">
                  <c:v>Area</c:v>
                </c:pt>
                <c:pt idx="1">
                  <c:v>Yield</c:v>
                </c:pt>
                <c:pt idx="2">
                  <c:v>Production</c:v>
                </c:pt>
              </c:strCache>
            </c:strRef>
          </c:cat>
          <c:val>
            <c:numRef>
              <c:f>Sheet1!$N$54:$N$56</c:f>
              <c:numCache>
                <c:formatCode>General</c:formatCode>
                <c:ptCount val="3"/>
                <c:pt idx="0">
                  <c:v>-0.64</c:v>
                </c:pt>
                <c:pt idx="1">
                  <c:v>0.78</c:v>
                </c:pt>
                <c:pt idx="2">
                  <c:v>0.15</c:v>
                </c:pt>
              </c:numCache>
            </c:numRef>
          </c:val>
        </c:ser>
        <c:ser>
          <c:idx val="1"/>
          <c:order val="1"/>
          <c:tx>
            <c:strRef>
              <c:f>Sheet1!$O$53</c:f>
              <c:strCache>
                <c:ptCount val="1"/>
                <c:pt idx="0">
                  <c:v>Japan</c:v>
                </c:pt>
              </c:strCache>
            </c:strRef>
          </c:tx>
          <c:invertIfNegative val="0"/>
          <c:cat>
            <c:strRef>
              <c:f>Sheet1!$M$54:$M$56</c:f>
              <c:strCache>
                <c:ptCount val="3"/>
                <c:pt idx="0">
                  <c:v>Area</c:v>
                </c:pt>
                <c:pt idx="1">
                  <c:v>Yield</c:v>
                </c:pt>
                <c:pt idx="2">
                  <c:v>Production</c:v>
                </c:pt>
              </c:strCache>
            </c:strRef>
          </c:cat>
          <c:val>
            <c:numRef>
              <c:f>Sheet1!$O$54:$O$56</c:f>
              <c:numCache>
                <c:formatCode>General</c:formatCode>
                <c:ptCount val="3"/>
                <c:pt idx="0">
                  <c:v>-1.38</c:v>
                </c:pt>
                <c:pt idx="1">
                  <c:v>0.17</c:v>
                </c:pt>
                <c:pt idx="2">
                  <c:v>-1.19</c:v>
                </c:pt>
              </c:numCache>
            </c:numRef>
          </c:val>
        </c:ser>
        <c:ser>
          <c:idx val="2"/>
          <c:order val="2"/>
          <c:tx>
            <c:strRef>
              <c:f>Sheet1!$P$53</c:f>
              <c:strCache>
                <c:ptCount val="1"/>
                <c:pt idx="0">
                  <c:v>R of Korea</c:v>
                </c:pt>
              </c:strCache>
            </c:strRef>
          </c:tx>
          <c:invertIfNegative val="0"/>
          <c:cat>
            <c:strRef>
              <c:f>Sheet1!$M$54:$M$56</c:f>
              <c:strCache>
                <c:ptCount val="3"/>
                <c:pt idx="0">
                  <c:v>Area</c:v>
                </c:pt>
                <c:pt idx="1">
                  <c:v>Yield</c:v>
                </c:pt>
                <c:pt idx="2">
                  <c:v>Production</c:v>
                </c:pt>
              </c:strCache>
            </c:strRef>
          </c:cat>
          <c:val>
            <c:numRef>
              <c:f>Sheet1!$P$54:$P$56</c:f>
              <c:numCache>
                <c:formatCode>General</c:formatCode>
                <c:ptCount val="3"/>
                <c:pt idx="0">
                  <c:v>-1.43</c:v>
                </c:pt>
                <c:pt idx="1">
                  <c:v>0.79</c:v>
                </c:pt>
                <c:pt idx="2">
                  <c:v>-0.62</c:v>
                </c:pt>
              </c:numCache>
            </c:numRef>
          </c:val>
        </c:ser>
        <c:ser>
          <c:idx val="3"/>
          <c:order val="3"/>
          <c:tx>
            <c:strRef>
              <c:f>Sheet1!$Q$53</c:f>
              <c:strCache>
                <c:ptCount val="1"/>
                <c:pt idx="0">
                  <c:v>Asia</c:v>
                </c:pt>
              </c:strCache>
            </c:strRef>
          </c:tx>
          <c:invertIfNegative val="0"/>
          <c:cat>
            <c:strRef>
              <c:f>Sheet1!$M$54:$M$56</c:f>
              <c:strCache>
                <c:ptCount val="3"/>
                <c:pt idx="0">
                  <c:v>Area</c:v>
                </c:pt>
                <c:pt idx="1">
                  <c:v>Yield</c:v>
                </c:pt>
                <c:pt idx="2">
                  <c:v>Production</c:v>
                </c:pt>
              </c:strCache>
            </c:strRef>
          </c:cat>
          <c:val>
            <c:numRef>
              <c:f>Sheet1!$Q$54:$Q$56</c:f>
              <c:numCache>
                <c:formatCode>General</c:formatCode>
                <c:ptCount val="3"/>
                <c:pt idx="0">
                  <c:v>0.2</c:v>
                </c:pt>
                <c:pt idx="1">
                  <c:v>1</c:v>
                </c:pt>
                <c:pt idx="2">
                  <c:v>1.4</c:v>
                </c:pt>
              </c:numCache>
            </c:numRef>
          </c:val>
        </c:ser>
        <c:dLbls>
          <c:showLegendKey val="0"/>
          <c:showVal val="0"/>
          <c:showCatName val="0"/>
          <c:showSerName val="0"/>
          <c:showPercent val="0"/>
          <c:showBubbleSize val="0"/>
        </c:dLbls>
        <c:gapWidth val="150"/>
        <c:axId val="74533120"/>
        <c:axId val="74534912"/>
      </c:barChart>
      <c:catAx>
        <c:axId val="74533120"/>
        <c:scaling>
          <c:orientation val="minMax"/>
        </c:scaling>
        <c:delete val="0"/>
        <c:axPos val="b"/>
        <c:majorTickMark val="out"/>
        <c:minorTickMark val="none"/>
        <c:tickLblPos val="nextTo"/>
        <c:txPr>
          <a:bodyPr/>
          <a:lstStyle/>
          <a:p>
            <a:pPr>
              <a:defRPr sz="1600" b="1">
                <a:solidFill>
                  <a:srgbClr val="002060"/>
                </a:solidFill>
              </a:defRPr>
            </a:pPr>
            <a:endParaRPr lang="en-US"/>
          </a:p>
        </c:txPr>
        <c:crossAx val="74534912"/>
        <c:crosses val="autoZero"/>
        <c:auto val="1"/>
        <c:lblAlgn val="ctr"/>
        <c:lblOffset val="100"/>
        <c:noMultiLvlLbl val="0"/>
      </c:catAx>
      <c:valAx>
        <c:axId val="74534912"/>
        <c:scaling>
          <c:orientation val="minMax"/>
        </c:scaling>
        <c:delete val="0"/>
        <c:axPos val="l"/>
        <c:majorGridlines/>
        <c:title>
          <c:tx>
            <c:rich>
              <a:bodyPr rot="-5400000" vert="horz"/>
              <a:lstStyle/>
              <a:p>
                <a:pPr>
                  <a:defRPr sz="1600">
                    <a:solidFill>
                      <a:schemeClr val="accent5">
                        <a:lumMod val="50000"/>
                      </a:schemeClr>
                    </a:solidFill>
                  </a:defRPr>
                </a:pPr>
                <a:r>
                  <a:rPr lang="en-US" sz="1600">
                    <a:solidFill>
                      <a:schemeClr val="accent5">
                        <a:lumMod val="50000"/>
                      </a:schemeClr>
                    </a:solidFill>
                  </a:rPr>
                  <a:t>Annual growth rate (%)</a:t>
                </a:r>
              </a:p>
            </c:rich>
          </c:tx>
          <c:layout/>
          <c:overlay val="0"/>
        </c:title>
        <c:numFmt formatCode="General" sourceLinked="1"/>
        <c:majorTickMark val="out"/>
        <c:minorTickMark val="none"/>
        <c:tickLblPos val="nextTo"/>
        <c:crossAx val="74533120"/>
        <c:crosses val="autoZero"/>
        <c:crossBetween val="between"/>
      </c:valAx>
      <c:spPr>
        <a:ln>
          <a:solidFill>
            <a:schemeClr val="accent1"/>
          </a:solidFill>
        </a:ln>
      </c:spPr>
    </c:plotArea>
    <c:legend>
      <c:legendPos val="r"/>
      <c:layout/>
      <c:overlay val="0"/>
      <c:txPr>
        <a:bodyPr/>
        <a:lstStyle/>
        <a:p>
          <a:pPr>
            <a:defRPr sz="1600" b="1">
              <a:solidFill>
                <a:schemeClr val="accent5">
                  <a:lumMod val="50000"/>
                </a:schemeClr>
              </a:solidFill>
            </a:defRPr>
          </a:pPr>
          <a:endParaRPr lang="en-US"/>
        </a:p>
      </c:txPr>
    </c:legend>
    <c:plotVisOnly val="1"/>
    <c:dispBlanksAs val="gap"/>
    <c:showDLblsOverMax val="0"/>
  </c:chart>
  <c:spPr>
    <a:noFill/>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solidFill>
                  <a:srgbClr val="FF0000"/>
                </a:solidFill>
              </a:defRPr>
            </a:pPr>
            <a:r>
              <a:rPr lang="en-US" sz="1600">
                <a:solidFill>
                  <a:srgbClr val="FF0000"/>
                </a:solidFill>
              </a:rPr>
              <a:t>1999-2009</a:t>
            </a:r>
          </a:p>
        </c:rich>
      </c:tx>
      <c:layout>
        <c:manualLayout>
          <c:xMode val="edge"/>
          <c:yMode val="edge"/>
          <c:x val="0.52320086547780298"/>
          <c:y val="0.83796296296296302"/>
        </c:manualLayout>
      </c:layout>
      <c:overlay val="1"/>
    </c:title>
    <c:autoTitleDeleted val="0"/>
    <c:plotArea>
      <c:layout/>
      <c:barChart>
        <c:barDir val="col"/>
        <c:grouping val="clustered"/>
        <c:varyColors val="0"/>
        <c:ser>
          <c:idx val="0"/>
          <c:order val="0"/>
          <c:tx>
            <c:strRef>
              <c:f>Sheet1!$N$64</c:f>
              <c:strCache>
                <c:ptCount val="1"/>
                <c:pt idx="0">
                  <c:v>China</c:v>
                </c:pt>
              </c:strCache>
            </c:strRef>
          </c:tx>
          <c:invertIfNegative val="0"/>
          <c:cat>
            <c:strRef>
              <c:f>Sheet1!$M$65:$M$67</c:f>
              <c:strCache>
                <c:ptCount val="3"/>
                <c:pt idx="0">
                  <c:v>Area</c:v>
                </c:pt>
                <c:pt idx="1">
                  <c:v>Yield</c:v>
                </c:pt>
                <c:pt idx="2">
                  <c:v>Production</c:v>
                </c:pt>
              </c:strCache>
            </c:strRef>
          </c:cat>
          <c:val>
            <c:numRef>
              <c:f>Sheet1!$N$65:$N$67</c:f>
              <c:numCache>
                <c:formatCode>General</c:formatCode>
                <c:ptCount val="3"/>
                <c:pt idx="0">
                  <c:v>-0.2</c:v>
                </c:pt>
                <c:pt idx="1">
                  <c:v>0.5</c:v>
                </c:pt>
                <c:pt idx="2">
                  <c:v>0.3</c:v>
                </c:pt>
              </c:numCache>
            </c:numRef>
          </c:val>
        </c:ser>
        <c:ser>
          <c:idx val="1"/>
          <c:order val="1"/>
          <c:tx>
            <c:strRef>
              <c:f>Sheet1!$O$64</c:f>
              <c:strCache>
                <c:ptCount val="1"/>
                <c:pt idx="0">
                  <c:v>Japan</c:v>
                </c:pt>
              </c:strCache>
            </c:strRef>
          </c:tx>
          <c:invertIfNegative val="0"/>
          <c:cat>
            <c:strRef>
              <c:f>Sheet1!$M$65:$M$67</c:f>
              <c:strCache>
                <c:ptCount val="3"/>
                <c:pt idx="0">
                  <c:v>Area</c:v>
                </c:pt>
                <c:pt idx="1">
                  <c:v>Yield</c:v>
                </c:pt>
                <c:pt idx="2">
                  <c:v>Production</c:v>
                </c:pt>
              </c:strCache>
            </c:strRef>
          </c:cat>
          <c:val>
            <c:numRef>
              <c:f>Sheet1!$O$65:$O$67</c:f>
              <c:numCache>
                <c:formatCode>General</c:formatCode>
                <c:ptCount val="3"/>
                <c:pt idx="0">
                  <c:v>-0.8</c:v>
                </c:pt>
                <c:pt idx="1">
                  <c:v>0.1</c:v>
                </c:pt>
                <c:pt idx="2">
                  <c:v>-0.7</c:v>
                </c:pt>
              </c:numCache>
            </c:numRef>
          </c:val>
        </c:ser>
        <c:ser>
          <c:idx val="2"/>
          <c:order val="2"/>
          <c:tx>
            <c:strRef>
              <c:f>Sheet1!$P$64</c:f>
              <c:strCache>
                <c:ptCount val="1"/>
                <c:pt idx="0">
                  <c:v>R of Korea</c:v>
                </c:pt>
              </c:strCache>
            </c:strRef>
          </c:tx>
          <c:invertIfNegative val="0"/>
          <c:cat>
            <c:strRef>
              <c:f>Sheet1!$M$65:$M$67</c:f>
              <c:strCache>
                <c:ptCount val="3"/>
                <c:pt idx="0">
                  <c:v>Area</c:v>
                </c:pt>
                <c:pt idx="1">
                  <c:v>Yield</c:v>
                </c:pt>
                <c:pt idx="2">
                  <c:v>Production</c:v>
                </c:pt>
              </c:strCache>
            </c:strRef>
          </c:cat>
          <c:val>
            <c:numRef>
              <c:f>Sheet1!$P$65:$P$67</c:f>
              <c:numCache>
                <c:formatCode>General</c:formatCode>
                <c:ptCount val="3"/>
                <c:pt idx="0">
                  <c:v>-1.7</c:v>
                </c:pt>
                <c:pt idx="1">
                  <c:v>1</c:v>
                </c:pt>
                <c:pt idx="2">
                  <c:v>-0.7</c:v>
                </c:pt>
              </c:numCache>
            </c:numRef>
          </c:val>
        </c:ser>
        <c:ser>
          <c:idx val="3"/>
          <c:order val="3"/>
          <c:tx>
            <c:strRef>
              <c:f>Sheet1!$Q$64</c:f>
              <c:strCache>
                <c:ptCount val="1"/>
                <c:pt idx="0">
                  <c:v>Asia</c:v>
                </c:pt>
              </c:strCache>
            </c:strRef>
          </c:tx>
          <c:invertIfNegative val="0"/>
          <c:cat>
            <c:strRef>
              <c:f>Sheet1!$M$65:$M$67</c:f>
              <c:strCache>
                <c:ptCount val="3"/>
                <c:pt idx="0">
                  <c:v>Area</c:v>
                </c:pt>
                <c:pt idx="1">
                  <c:v>Yield</c:v>
                </c:pt>
                <c:pt idx="2">
                  <c:v>Production</c:v>
                </c:pt>
              </c:strCache>
            </c:strRef>
          </c:cat>
          <c:val>
            <c:numRef>
              <c:f>Sheet1!$Q$65:$Q$67</c:f>
              <c:numCache>
                <c:formatCode>General</c:formatCode>
                <c:ptCount val="3"/>
                <c:pt idx="0">
                  <c:v>0.3</c:v>
                </c:pt>
                <c:pt idx="1">
                  <c:v>1.3</c:v>
                </c:pt>
                <c:pt idx="2">
                  <c:v>1.5</c:v>
                </c:pt>
              </c:numCache>
            </c:numRef>
          </c:val>
        </c:ser>
        <c:dLbls>
          <c:showLegendKey val="0"/>
          <c:showVal val="0"/>
          <c:showCatName val="0"/>
          <c:showSerName val="0"/>
          <c:showPercent val="0"/>
          <c:showBubbleSize val="0"/>
        </c:dLbls>
        <c:gapWidth val="150"/>
        <c:axId val="74340992"/>
        <c:axId val="74346880"/>
      </c:barChart>
      <c:catAx>
        <c:axId val="74340992"/>
        <c:scaling>
          <c:orientation val="minMax"/>
        </c:scaling>
        <c:delete val="0"/>
        <c:axPos val="b"/>
        <c:majorTickMark val="out"/>
        <c:minorTickMark val="none"/>
        <c:tickLblPos val="nextTo"/>
        <c:txPr>
          <a:bodyPr/>
          <a:lstStyle/>
          <a:p>
            <a:pPr>
              <a:defRPr sz="1600" b="1">
                <a:solidFill>
                  <a:srgbClr val="002060"/>
                </a:solidFill>
              </a:defRPr>
            </a:pPr>
            <a:endParaRPr lang="en-US"/>
          </a:p>
        </c:txPr>
        <c:crossAx val="74346880"/>
        <c:crosses val="autoZero"/>
        <c:auto val="1"/>
        <c:lblAlgn val="ctr"/>
        <c:lblOffset val="100"/>
        <c:noMultiLvlLbl val="0"/>
      </c:catAx>
      <c:valAx>
        <c:axId val="74346880"/>
        <c:scaling>
          <c:orientation val="minMax"/>
        </c:scaling>
        <c:delete val="0"/>
        <c:axPos val="l"/>
        <c:majorGridlines/>
        <c:title>
          <c:tx>
            <c:rich>
              <a:bodyPr rot="-5400000" vert="horz"/>
              <a:lstStyle/>
              <a:p>
                <a:pPr>
                  <a:defRPr sz="1600">
                    <a:solidFill>
                      <a:schemeClr val="accent5">
                        <a:lumMod val="50000"/>
                      </a:schemeClr>
                    </a:solidFill>
                  </a:defRPr>
                </a:pPr>
                <a:r>
                  <a:rPr lang="en-US" sz="1600">
                    <a:solidFill>
                      <a:schemeClr val="accent5">
                        <a:lumMod val="50000"/>
                      </a:schemeClr>
                    </a:solidFill>
                  </a:rPr>
                  <a:t>Annual growth rate (%)</a:t>
                </a:r>
              </a:p>
            </c:rich>
          </c:tx>
          <c:layout/>
          <c:overlay val="0"/>
        </c:title>
        <c:numFmt formatCode="General" sourceLinked="1"/>
        <c:majorTickMark val="out"/>
        <c:minorTickMark val="none"/>
        <c:tickLblPos val="nextTo"/>
        <c:crossAx val="74340992"/>
        <c:crosses val="autoZero"/>
        <c:crossBetween val="between"/>
      </c:valAx>
      <c:spPr>
        <a:ln>
          <a:solidFill>
            <a:schemeClr val="accent1"/>
          </a:solidFill>
        </a:ln>
      </c:spPr>
    </c:plotArea>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1"/>
          <c:order val="1"/>
          <c:tx>
            <c:strRef>
              <c:f>Sheet1!$E$34</c:f>
              <c:strCache>
                <c:ptCount val="1"/>
                <c:pt idx="0">
                  <c:v>Irrgated area (%)</c:v>
                </c:pt>
              </c:strCache>
            </c:strRef>
          </c:tx>
          <c:invertIfNegative val="0"/>
          <c:cat>
            <c:strRef>
              <c:f>Sheet1!$C$35:$C$59</c:f>
              <c:strCache>
                <c:ptCount val="25"/>
                <c:pt idx="0">
                  <c:v>1960/61</c:v>
                </c:pt>
                <c:pt idx="1">
                  <c:v>1970/71</c:v>
                </c:pt>
                <c:pt idx="2">
                  <c:v>1980/81</c:v>
                </c:pt>
                <c:pt idx="3">
                  <c:v>1990/91</c:v>
                </c:pt>
                <c:pt idx="4">
                  <c:v>1991/92</c:v>
                </c:pt>
                <c:pt idx="5">
                  <c:v>1992/93</c:v>
                </c:pt>
                <c:pt idx="6">
                  <c:v>1993/94</c:v>
                </c:pt>
                <c:pt idx="7">
                  <c:v>1994/95</c:v>
                </c:pt>
                <c:pt idx="8">
                  <c:v>1995/96</c:v>
                </c:pt>
                <c:pt idx="9">
                  <c:v>1996/97</c:v>
                </c:pt>
                <c:pt idx="10">
                  <c:v>1997/98</c:v>
                </c:pt>
                <c:pt idx="11">
                  <c:v>1998/99</c:v>
                </c:pt>
                <c:pt idx="12">
                  <c:v>1999/2000</c:v>
                </c:pt>
                <c:pt idx="13">
                  <c:v>2000/01</c:v>
                </c:pt>
                <c:pt idx="14">
                  <c:v>2001/02</c:v>
                </c:pt>
                <c:pt idx="15">
                  <c:v>2002/03</c:v>
                </c:pt>
                <c:pt idx="16">
                  <c:v>2003/04</c:v>
                </c:pt>
                <c:pt idx="17">
                  <c:v>2004/05</c:v>
                </c:pt>
                <c:pt idx="18">
                  <c:v>2005/06</c:v>
                </c:pt>
                <c:pt idx="19">
                  <c:v>2006/07</c:v>
                </c:pt>
                <c:pt idx="20">
                  <c:v>2007/08</c:v>
                </c:pt>
                <c:pt idx="21">
                  <c:v>2008/09</c:v>
                </c:pt>
                <c:pt idx="22">
                  <c:v>2009/10</c:v>
                </c:pt>
                <c:pt idx="23">
                  <c:v>2010/11</c:v>
                </c:pt>
                <c:pt idx="24">
                  <c:v>2011/12</c:v>
                </c:pt>
              </c:strCache>
            </c:strRef>
          </c:cat>
          <c:val>
            <c:numRef>
              <c:f>Sheet1!$E$35:$E$59</c:f>
              <c:numCache>
                <c:formatCode>General</c:formatCode>
                <c:ptCount val="25"/>
                <c:pt idx="0">
                  <c:v>36.799999999999997</c:v>
                </c:pt>
                <c:pt idx="1">
                  <c:v>38.4</c:v>
                </c:pt>
                <c:pt idx="2">
                  <c:v>40.700000000000003</c:v>
                </c:pt>
                <c:pt idx="3">
                  <c:v>45.5</c:v>
                </c:pt>
                <c:pt idx="4">
                  <c:v>47.3</c:v>
                </c:pt>
                <c:pt idx="5" formatCode="0.0">
                  <c:v>48</c:v>
                </c:pt>
                <c:pt idx="6">
                  <c:v>48.6</c:v>
                </c:pt>
                <c:pt idx="7">
                  <c:v>49.8</c:v>
                </c:pt>
                <c:pt idx="8">
                  <c:v>49.9</c:v>
                </c:pt>
                <c:pt idx="9">
                  <c:v>51</c:v>
                </c:pt>
                <c:pt idx="10">
                  <c:v>50.8</c:v>
                </c:pt>
                <c:pt idx="11">
                  <c:v>52.3</c:v>
                </c:pt>
                <c:pt idx="12">
                  <c:v>53.9</c:v>
                </c:pt>
                <c:pt idx="13">
                  <c:v>53.6</c:v>
                </c:pt>
                <c:pt idx="14">
                  <c:v>53.2</c:v>
                </c:pt>
                <c:pt idx="15">
                  <c:v>50.2</c:v>
                </c:pt>
                <c:pt idx="16">
                  <c:v>52.6</c:v>
                </c:pt>
                <c:pt idx="17">
                  <c:v>54.7</c:v>
                </c:pt>
                <c:pt idx="18">
                  <c:v>56</c:v>
                </c:pt>
                <c:pt idx="19">
                  <c:v>56.7</c:v>
                </c:pt>
                <c:pt idx="20">
                  <c:v>56.9</c:v>
                </c:pt>
                <c:pt idx="21">
                  <c:v>58.7</c:v>
                </c:pt>
                <c:pt idx="22">
                  <c:v>58</c:v>
                </c:pt>
              </c:numCache>
            </c:numRef>
          </c:val>
        </c:ser>
        <c:dLbls>
          <c:showLegendKey val="0"/>
          <c:showVal val="0"/>
          <c:showCatName val="0"/>
          <c:showSerName val="0"/>
          <c:showPercent val="0"/>
          <c:showBubbleSize val="0"/>
        </c:dLbls>
        <c:gapWidth val="150"/>
        <c:axId val="79279616"/>
        <c:axId val="79273344"/>
      </c:barChart>
      <c:lineChart>
        <c:grouping val="standard"/>
        <c:varyColors val="0"/>
        <c:ser>
          <c:idx val="0"/>
          <c:order val="0"/>
          <c:tx>
            <c:strRef>
              <c:f>Sheet1!$D$34</c:f>
              <c:strCache>
                <c:ptCount val="1"/>
                <c:pt idx="0">
                  <c:v>Yield (kg/ha)</c:v>
                </c:pt>
              </c:strCache>
            </c:strRef>
          </c:tx>
          <c:marker>
            <c:symbol val="none"/>
          </c:marker>
          <c:cat>
            <c:strRef>
              <c:f>Sheet1!$C$35:$C$59</c:f>
              <c:strCache>
                <c:ptCount val="25"/>
                <c:pt idx="0">
                  <c:v>1960/61</c:v>
                </c:pt>
                <c:pt idx="1">
                  <c:v>1970/71</c:v>
                </c:pt>
                <c:pt idx="2">
                  <c:v>1980/81</c:v>
                </c:pt>
                <c:pt idx="3">
                  <c:v>1990/91</c:v>
                </c:pt>
                <c:pt idx="4">
                  <c:v>1991/92</c:v>
                </c:pt>
                <c:pt idx="5">
                  <c:v>1992/93</c:v>
                </c:pt>
                <c:pt idx="6">
                  <c:v>1993/94</c:v>
                </c:pt>
                <c:pt idx="7">
                  <c:v>1994/95</c:v>
                </c:pt>
                <c:pt idx="8">
                  <c:v>1995/96</c:v>
                </c:pt>
                <c:pt idx="9">
                  <c:v>1996/97</c:v>
                </c:pt>
                <c:pt idx="10">
                  <c:v>1997/98</c:v>
                </c:pt>
                <c:pt idx="11">
                  <c:v>1998/99</c:v>
                </c:pt>
                <c:pt idx="12">
                  <c:v>1999/2000</c:v>
                </c:pt>
                <c:pt idx="13">
                  <c:v>2000/01</c:v>
                </c:pt>
                <c:pt idx="14">
                  <c:v>2001/02</c:v>
                </c:pt>
                <c:pt idx="15">
                  <c:v>2002/03</c:v>
                </c:pt>
                <c:pt idx="16">
                  <c:v>2003/04</c:v>
                </c:pt>
                <c:pt idx="17">
                  <c:v>2004/05</c:v>
                </c:pt>
                <c:pt idx="18">
                  <c:v>2005/06</c:v>
                </c:pt>
                <c:pt idx="19">
                  <c:v>2006/07</c:v>
                </c:pt>
                <c:pt idx="20">
                  <c:v>2007/08</c:v>
                </c:pt>
                <c:pt idx="21">
                  <c:v>2008/09</c:v>
                </c:pt>
                <c:pt idx="22">
                  <c:v>2009/10</c:v>
                </c:pt>
                <c:pt idx="23">
                  <c:v>2010/11</c:v>
                </c:pt>
                <c:pt idx="24">
                  <c:v>2011/12</c:v>
                </c:pt>
              </c:strCache>
            </c:strRef>
          </c:cat>
          <c:val>
            <c:numRef>
              <c:f>Sheet1!$D$35:$D$59</c:f>
              <c:numCache>
                <c:formatCode>General</c:formatCode>
                <c:ptCount val="25"/>
                <c:pt idx="0">
                  <c:v>1013</c:v>
                </c:pt>
                <c:pt idx="1">
                  <c:v>1123</c:v>
                </c:pt>
                <c:pt idx="2">
                  <c:v>1336</c:v>
                </c:pt>
                <c:pt idx="3">
                  <c:v>1740</c:v>
                </c:pt>
                <c:pt idx="4">
                  <c:v>1751</c:v>
                </c:pt>
                <c:pt idx="5">
                  <c:v>1744</c:v>
                </c:pt>
                <c:pt idx="6">
                  <c:v>1888</c:v>
                </c:pt>
                <c:pt idx="7">
                  <c:v>1911</c:v>
                </c:pt>
                <c:pt idx="8">
                  <c:v>1797</c:v>
                </c:pt>
                <c:pt idx="9">
                  <c:v>1882</c:v>
                </c:pt>
                <c:pt idx="10">
                  <c:v>1900</c:v>
                </c:pt>
                <c:pt idx="11">
                  <c:v>1921</c:v>
                </c:pt>
                <c:pt idx="12">
                  <c:v>1986</c:v>
                </c:pt>
                <c:pt idx="13">
                  <c:v>1901</c:v>
                </c:pt>
                <c:pt idx="14">
                  <c:v>2079</c:v>
                </c:pt>
                <c:pt idx="15">
                  <c:v>1744</c:v>
                </c:pt>
                <c:pt idx="16">
                  <c:v>2078</c:v>
                </c:pt>
                <c:pt idx="17">
                  <c:v>1984</c:v>
                </c:pt>
                <c:pt idx="18">
                  <c:v>2102</c:v>
                </c:pt>
                <c:pt idx="19">
                  <c:v>2131</c:v>
                </c:pt>
                <c:pt idx="20">
                  <c:v>2202</c:v>
                </c:pt>
                <c:pt idx="21">
                  <c:v>2178</c:v>
                </c:pt>
                <c:pt idx="22">
                  <c:v>2125</c:v>
                </c:pt>
                <c:pt idx="23">
                  <c:v>2239</c:v>
                </c:pt>
                <c:pt idx="24">
                  <c:v>2372</c:v>
                </c:pt>
              </c:numCache>
            </c:numRef>
          </c:val>
          <c:smooth val="0"/>
        </c:ser>
        <c:dLbls>
          <c:showLegendKey val="0"/>
          <c:showVal val="0"/>
          <c:showCatName val="0"/>
          <c:showSerName val="0"/>
          <c:showPercent val="0"/>
          <c:showBubbleSize val="0"/>
        </c:dLbls>
        <c:marker val="1"/>
        <c:smooth val="0"/>
        <c:axId val="79264768"/>
        <c:axId val="79271424"/>
      </c:lineChart>
      <c:catAx>
        <c:axId val="79264768"/>
        <c:scaling>
          <c:orientation val="minMax"/>
        </c:scaling>
        <c:delete val="0"/>
        <c:axPos val="b"/>
        <c:majorTickMark val="out"/>
        <c:minorTickMark val="none"/>
        <c:tickLblPos val="nextTo"/>
        <c:txPr>
          <a:bodyPr/>
          <a:lstStyle/>
          <a:p>
            <a:pPr>
              <a:defRPr sz="1200" b="1">
                <a:solidFill>
                  <a:schemeClr val="accent5">
                    <a:lumMod val="50000"/>
                  </a:schemeClr>
                </a:solidFill>
              </a:defRPr>
            </a:pPr>
            <a:endParaRPr lang="en-US"/>
          </a:p>
        </c:txPr>
        <c:crossAx val="79271424"/>
        <c:crosses val="autoZero"/>
        <c:auto val="1"/>
        <c:lblAlgn val="ctr"/>
        <c:lblOffset val="100"/>
        <c:noMultiLvlLbl val="0"/>
      </c:catAx>
      <c:valAx>
        <c:axId val="79271424"/>
        <c:scaling>
          <c:orientation val="minMax"/>
        </c:scaling>
        <c:delete val="0"/>
        <c:axPos val="l"/>
        <c:majorGridlines/>
        <c:title>
          <c:tx>
            <c:rich>
              <a:bodyPr rot="-5400000" vert="horz"/>
              <a:lstStyle/>
              <a:p>
                <a:pPr>
                  <a:defRPr sz="1800" b="1">
                    <a:solidFill>
                      <a:srgbClr val="7030A0"/>
                    </a:solidFill>
                  </a:defRPr>
                </a:pPr>
                <a:r>
                  <a:rPr lang="en-US" sz="1800" b="1">
                    <a:solidFill>
                      <a:srgbClr val="7030A0"/>
                    </a:solidFill>
                  </a:rPr>
                  <a:t>Yield (kg/ha)</a:t>
                </a:r>
              </a:p>
            </c:rich>
          </c:tx>
          <c:layout/>
          <c:overlay val="0"/>
        </c:title>
        <c:numFmt formatCode="General" sourceLinked="1"/>
        <c:majorTickMark val="out"/>
        <c:minorTickMark val="none"/>
        <c:tickLblPos val="nextTo"/>
        <c:txPr>
          <a:bodyPr/>
          <a:lstStyle/>
          <a:p>
            <a:pPr>
              <a:defRPr sz="1400" b="1">
                <a:solidFill>
                  <a:srgbClr val="0070C0"/>
                </a:solidFill>
              </a:defRPr>
            </a:pPr>
            <a:endParaRPr lang="en-US"/>
          </a:p>
        </c:txPr>
        <c:crossAx val="79264768"/>
        <c:crosses val="autoZero"/>
        <c:crossBetween val="between"/>
      </c:valAx>
      <c:valAx>
        <c:axId val="79273344"/>
        <c:scaling>
          <c:orientation val="minMax"/>
          <c:max val="80"/>
          <c:min val="0"/>
        </c:scaling>
        <c:delete val="0"/>
        <c:axPos val="r"/>
        <c:title>
          <c:tx>
            <c:rich>
              <a:bodyPr rot="-5400000" vert="horz"/>
              <a:lstStyle/>
              <a:p>
                <a:pPr>
                  <a:defRPr sz="1800" b="1">
                    <a:solidFill>
                      <a:srgbClr val="7030A0"/>
                    </a:solidFill>
                  </a:defRPr>
                </a:pPr>
                <a:r>
                  <a:rPr lang="en-US" sz="1800" b="1">
                    <a:solidFill>
                      <a:srgbClr val="7030A0"/>
                    </a:solidFill>
                  </a:rPr>
                  <a:t>Irrigated rice area/total rice area (%)</a:t>
                </a:r>
              </a:p>
            </c:rich>
          </c:tx>
          <c:layout/>
          <c:overlay val="0"/>
        </c:title>
        <c:numFmt formatCode="General" sourceLinked="1"/>
        <c:majorTickMark val="out"/>
        <c:minorTickMark val="none"/>
        <c:tickLblPos val="nextTo"/>
        <c:txPr>
          <a:bodyPr/>
          <a:lstStyle/>
          <a:p>
            <a:pPr>
              <a:defRPr sz="1400" b="1">
                <a:solidFill>
                  <a:srgbClr val="0070C0"/>
                </a:solidFill>
              </a:defRPr>
            </a:pPr>
            <a:endParaRPr lang="en-US"/>
          </a:p>
        </c:txPr>
        <c:crossAx val="79279616"/>
        <c:crosses val="max"/>
        <c:crossBetween val="between"/>
      </c:valAx>
      <c:catAx>
        <c:axId val="79279616"/>
        <c:scaling>
          <c:orientation val="minMax"/>
        </c:scaling>
        <c:delete val="1"/>
        <c:axPos val="b"/>
        <c:majorTickMark val="out"/>
        <c:minorTickMark val="none"/>
        <c:tickLblPos val="nextTo"/>
        <c:crossAx val="79273344"/>
        <c:crosses val="autoZero"/>
        <c:auto val="1"/>
        <c:lblAlgn val="ctr"/>
        <c:lblOffset val="100"/>
        <c:noMultiLvlLbl val="0"/>
      </c:catAx>
    </c:plotArea>
    <c:legend>
      <c:legendPos val="r"/>
      <c:layout/>
      <c:overlay val="0"/>
      <c:txPr>
        <a:bodyPr/>
        <a:lstStyle/>
        <a:p>
          <a:pPr>
            <a:defRPr sz="1800" b="1">
              <a:solidFill>
                <a:srgbClr val="0070C0"/>
              </a:solidFill>
            </a:defRPr>
          </a:pPr>
          <a:endParaRPr lang="en-US"/>
        </a:p>
      </c:txPr>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Sheet1!$H$74</c:f>
              <c:strCache>
                <c:ptCount val="1"/>
                <c:pt idx="0">
                  <c:v>Irrigated area (%)</c:v>
                </c:pt>
              </c:strCache>
            </c:strRef>
          </c:tx>
          <c:invertIfNegative val="0"/>
          <c:cat>
            <c:strRef>
              <c:f>Sheet1!$G$75:$G$91</c:f>
              <c:strCache>
                <c:ptCount val="17"/>
                <c:pt idx="0">
                  <c:v>Punjab</c:v>
                </c:pt>
                <c:pt idx="1">
                  <c:v>Andhra Pradesh</c:v>
                </c:pt>
                <c:pt idx="2">
                  <c:v>Tamil Nadu</c:v>
                </c:pt>
                <c:pt idx="3">
                  <c:v>Haryana</c:v>
                </c:pt>
                <c:pt idx="4">
                  <c:v>Karnataka</c:v>
                </c:pt>
                <c:pt idx="5">
                  <c:v>West Bengal </c:v>
                </c:pt>
                <c:pt idx="6">
                  <c:v>Kerala</c:v>
                </c:pt>
                <c:pt idx="7">
                  <c:v>All India</c:v>
                </c:pt>
                <c:pt idx="8">
                  <c:v>Uttar Pradesh</c:v>
                </c:pt>
                <c:pt idx="9">
                  <c:v>Gujarat</c:v>
                </c:pt>
                <c:pt idx="10">
                  <c:v>Assam</c:v>
                </c:pt>
                <c:pt idx="11">
                  <c:v>Maharashtra</c:v>
                </c:pt>
                <c:pt idx="12">
                  <c:v>Chattisgarh</c:v>
                </c:pt>
                <c:pt idx="13">
                  <c:v>Odisha</c:v>
                </c:pt>
                <c:pt idx="14">
                  <c:v>Jharkhand</c:v>
                </c:pt>
                <c:pt idx="15">
                  <c:v>Madhya Pradesh</c:v>
                </c:pt>
                <c:pt idx="16">
                  <c:v>Bihar</c:v>
                </c:pt>
              </c:strCache>
            </c:strRef>
          </c:cat>
          <c:val>
            <c:numRef>
              <c:f>Sheet1!$H$75:$H$91</c:f>
              <c:numCache>
                <c:formatCode>General</c:formatCode>
                <c:ptCount val="17"/>
                <c:pt idx="0">
                  <c:v>99.6</c:v>
                </c:pt>
                <c:pt idx="1">
                  <c:v>97.5</c:v>
                </c:pt>
                <c:pt idx="2">
                  <c:v>92.8</c:v>
                </c:pt>
                <c:pt idx="3">
                  <c:v>99.9</c:v>
                </c:pt>
                <c:pt idx="4">
                  <c:v>75.2</c:v>
                </c:pt>
                <c:pt idx="5">
                  <c:v>48.2</c:v>
                </c:pt>
                <c:pt idx="6">
                  <c:v>72.3</c:v>
                </c:pt>
                <c:pt idx="7">
                  <c:v>58</c:v>
                </c:pt>
                <c:pt idx="8">
                  <c:v>79</c:v>
                </c:pt>
                <c:pt idx="9">
                  <c:v>63.3</c:v>
                </c:pt>
                <c:pt idx="10">
                  <c:v>7.1</c:v>
                </c:pt>
                <c:pt idx="11">
                  <c:v>26.1</c:v>
                </c:pt>
                <c:pt idx="12">
                  <c:v>31.7</c:v>
                </c:pt>
                <c:pt idx="13">
                  <c:v>46.8</c:v>
                </c:pt>
                <c:pt idx="14">
                  <c:v>1.3</c:v>
                </c:pt>
                <c:pt idx="15">
                  <c:v>17.899999999999999</c:v>
                </c:pt>
                <c:pt idx="16">
                  <c:v>56.7</c:v>
                </c:pt>
              </c:numCache>
            </c:numRef>
          </c:val>
        </c:ser>
        <c:dLbls>
          <c:showLegendKey val="0"/>
          <c:showVal val="0"/>
          <c:showCatName val="0"/>
          <c:showSerName val="0"/>
          <c:showPercent val="0"/>
          <c:showBubbleSize val="0"/>
        </c:dLbls>
        <c:gapWidth val="150"/>
        <c:axId val="79394304"/>
        <c:axId val="79392128"/>
      </c:barChart>
      <c:lineChart>
        <c:grouping val="standard"/>
        <c:varyColors val="0"/>
        <c:ser>
          <c:idx val="1"/>
          <c:order val="1"/>
          <c:tx>
            <c:strRef>
              <c:f>Sheet1!$I$74</c:f>
              <c:strCache>
                <c:ptCount val="1"/>
                <c:pt idx="0">
                  <c:v>Yield (kg/ha)</c:v>
                </c:pt>
              </c:strCache>
            </c:strRef>
          </c:tx>
          <c:marker>
            <c:symbol val="none"/>
          </c:marker>
          <c:cat>
            <c:strRef>
              <c:f>Sheet1!$G$75:$G$91</c:f>
              <c:strCache>
                <c:ptCount val="17"/>
                <c:pt idx="0">
                  <c:v>Punjab</c:v>
                </c:pt>
                <c:pt idx="1">
                  <c:v>Andhra Pradesh</c:v>
                </c:pt>
                <c:pt idx="2">
                  <c:v>Tamil Nadu</c:v>
                </c:pt>
                <c:pt idx="3">
                  <c:v>Haryana</c:v>
                </c:pt>
                <c:pt idx="4">
                  <c:v>Karnataka</c:v>
                </c:pt>
                <c:pt idx="5">
                  <c:v>West Bengal </c:v>
                </c:pt>
                <c:pt idx="6">
                  <c:v>Kerala</c:v>
                </c:pt>
                <c:pt idx="7">
                  <c:v>All India</c:v>
                </c:pt>
                <c:pt idx="8">
                  <c:v>Uttar Pradesh</c:v>
                </c:pt>
                <c:pt idx="9">
                  <c:v>Gujarat</c:v>
                </c:pt>
                <c:pt idx="10">
                  <c:v>Assam</c:v>
                </c:pt>
                <c:pt idx="11">
                  <c:v>Maharashtra</c:v>
                </c:pt>
                <c:pt idx="12">
                  <c:v>Chattisgarh</c:v>
                </c:pt>
                <c:pt idx="13">
                  <c:v>Odisha</c:v>
                </c:pt>
                <c:pt idx="14">
                  <c:v>Jharkhand</c:v>
                </c:pt>
                <c:pt idx="15">
                  <c:v>Madhya Pradesh</c:v>
                </c:pt>
                <c:pt idx="16">
                  <c:v>Bihar</c:v>
                </c:pt>
              </c:strCache>
            </c:strRef>
          </c:cat>
          <c:val>
            <c:numRef>
              <c:f>Sheet1!$I$75:$I$91</c:f>
              <c:numCache>
                <c:formatCode>General</c:formatCode>
                <c:ptCount val="17"/>
                <c:pt idx="0">
                  <c:v>3830</c:v>
                </c:pt>
                <c:pt idx="1">
                  <c:v>3036</c:v>
                </c:pt>
                <c:pt idx="2">
                  <c:v>3031</c:v>
                </c:pt>
                <c:pt idx="3">
                  <c:v>2776</c:v>
                </c:pt>
                <c:pt idx="4">
                  <c:v>2721</c:v>
                </c:pt>
                <c:pt idx="5">
                  <c:v>2642</c:v>
                </c:pt>
                <c:pt idx="6">
                  <c:v>2476</c:v>
                </c:pt>
                <c:pt idx="7">
                  <c:v>2239</c:v>
                </c:pt>
                <c:pt idx="8">
                  <c:v>2118</c:v>
                </c:pt>
                <c:pt idx="9">
                  <c:v>1852</c:v>
                </c:pt>
                <c:pt idx="10">
                  <c:v>1844</c:v>
                </c:pt>
                <c:pt idx="11">
                  <c:v>1776</c:v>
                </c:pt>
                <c:pt idx="12">
                  <c:v>1665</c:v>
                </c:pt>
                <c:pt idx="13">
                  <c:v>1615</c:v>
                </c:pt>
                <c:pt idx="14">
                  <c:v>1542</c:v>
                </c:pt>
                <c:pt idx="15">
                  <c:v>1106</c:v>
                </c:pt>
                <c:pt idx="16">
                  <c:v>1095</c:v>
                </c:pt>
              </c:numCache>
            </c:numRef>
          </c:val>
          <c:smooth val="0"/>
        </c:ser>
        <c:dLbls>
          <c:showLegendKey val="0"/>
          <c:showVal val="0"/>
          <c:showCatName val="0"/>
          <c:showSerName val="0"/>
          <c:showPercent val="0"/>
          <c:showBubbleSize val="0"/>
        </c:dLbls>
        <c:marker val="1"/>
        <c:smooth val="0"/>
        <c:axId val="79388672"/>
        <c:axId val="79390208"/>
      </c:lineChart>
      <c:catAx>
        <c:axId val="79388672"/>
        <c:scaling>
          <c:orientation val="minMax"/>
        </c:scaling>
        <c:delete val="0"/>
        <c:axPos val="b"/>
        <c:majorTickMark val="none"/>
        <c:minorTickMark val="in"/>
        <c:tickLblPos val="nextTo"/>
        <c:txPr>
          <a:bodyPr/>
          <a:lstStyle/>
          <a:p>
            <a:pPr>
              <a:defRPr sz="1200" b="1">
                <a:solidFill>
                  <a:schemeClr val="accent5">
                    <a:lumMod val="50000"/>
                  </a:schemeClr>
                </a:solidFill>
              </a:defRPr>
            </a:pPr>
            <a:endParaRPr lang="en-US"/>
          </a:p>
        </c:txPr>
        <c:crossAx val="79390208"/>
        <c:crosses val="autoZero"/>
        <c:auto val="1"/>
        <c:lblAlgn val="ctr"/>
        <c:lblOffset val="100"/>
        <c:tickLblSkip val="1"/>
        <c:noMultiLvlLbl val="0"/>
      </c:catAx>
      <c:valAx>
        <c:axId val="79390208"/>
        <c:scaling>
          <c:orientation val="minMax"/>
        </c:scaling>
        <c:delete val="0"/>
        <c:axPos val="l"/>
        <c:majorGridlines/>
        <c:title>
          <c:tx>
            <c:rich>
              <a:bodyPr rot="-5400000" vert="horz"/>
              <a:lstStyle/>
              <a:p>
                <a:pPr>
                  <a:defRPr sz="1600" b="1">
                    <a:solidFill>
                      <a:schemeClr val="accent5">
                        <a:lumMod val="50000"/>
                      </a:schemeClr>
                    </a:solidFill>
                  </a:defRPr>
                </a:pPr>
                <a:r>
                  <a:rPr lang="en-US" sz="1600" b="1">
                    <a:solidFill>
                      <a:schemeClr val="accent5">
                        <a:lumMod val="50000"/>
                      </a:schemeClr>
                    </a:solidFill>
                  </a:rPr>
                  <a:t>Yield (kg/ha)</a:t>
                </a:r>
              </a:p>
            </c:rich>
          </c:tx>
          <c:layout/>
          <c:overlay val="0"/>
        </c:title>
        <c:numFmt formatCode="General" sourceLinked="1"/>
        <c:majorTickMark val="out"/>
        <c:minorTickMark val="none"/>
        <c:tickLblPos val="nextTo"/>
        <c:crossAx val="79388672"/>
        <c:crosses val="autoZero"/>
        <c:crossBetween val="between"/>
      </c:valAx>
      <c:valAx>
        <c:axId val="79392128"/>
        <c:scaling>
          <c:orientation val="minMax"/>
          <c:max val="100"/>
        </c:scaling>
        <c:delete val="0"/>
        <c:axPos val="r"/>
        <c:title>
          <c:tx>
            <c:rich>
              <a:bodyPr rot="-5400000" vert="horz"/>
              <a:lstStyle/>
              <a:p>
                <a:pPr>
                  <a:defRPr sz="1400" b="1">
                    <a:solidFill>
                      <a:schemeClr val="accent5">
                        <a:lumMod val="50000"/>
                      </a:schemeClr>
                    </a:solidFill>
                  </a:defRPr>
                </a:pPr>
                <a:r>
                  <a:rPr lang="en-US" sz="1400" b="1" i="0" baseline="0">
                    <a:solidFill>
                      <a:schemeClr val="accent5">
                        <a:lumMod val="50000"/>
                      </a:schemeClr>
                    </a:solidFill>
                    <a:effectLst/>
                  </a:rPr>
                  <a:t>Irrigated rice area/total rice area (%)</a:t>
                </a:r>
                <a:endParaRPr lang="en-US" sz="1400" b="1">
                  <a:solidFill>
                    <a:schemeClr val="accent5">
                      <a:lumMod val="50000"/>
                    </a:schemeClr>
                  </a:solidFill>
                  <a:effectLst/>
                </a:endParaRPr>
              </a:p>
            </c:rich>
          </c:tx>
          <c:layout>
            <c:manualLayout>
              <c:xMode val="edge"/>
              <c:yMode val="edge"/>
              <c:x val="0.70860607580138701"/>
              <c:y val="2.5178501991842201E-2"/>
            </c:manualLayout>
          </c:layout>
          <c:overlay val="0"/>
        </c:title>
        <c:numFmt formatCode="General" sourceLinked="1"/>
        <c:majorTickMark val="out"/>
        <c:minorTickMark val="none"/>
        <c:tickLblPos val="nextTo"/>
        <c:crossAx val="79394304"/>
        <c:crosses val="max"/>
        <c:crossBetween val="between"/>
      </c:valAx>
      <c:catAx>
        <c:axId val="79394304"/>
        <c:scaling>
          <c:orientation val="minMax"/>
        </c:scaling>
        <c:delete val="1"/>
        <c:axPos val="b"/>
        <c:majorTickMark val="out"/>
        <c:minorTickMark val="none"/>
        <c:tickLblPos val="nextTo"/>
        <c:crossAx val="79392128"/>
        <c:crosses val="autoZero"/>
        <c:auto val="1"/>
        <c:lblAlgn val="ctr"/>
        <c:lblOffset val="100"/>
        <c:noMultiLvlLbl val="0"/>
      </c:catAx>
    </c:plotArea>
    <c:legend>
      <c:legendPos val="r"/>
      <c:layout>
        <c:manualLayout>
          <c:xMode val="edge"/>
          <c:yMode val="edge"/>
          <c:x val="0.73841682755970095"/>
          <c:y val="0.783189516641008"/>
          <c:w val="0.23298274666178201"/>
          <c:h val="0.113902522735569"/>
        </c:manualLayout>
      </c:layout>
      <c:overlay val="0"/>
      <c:txPr>
        <a:bodyPr/>
        <a:lstStyle/>
        <a:p>
          <a:pPr>
            <a:defRPr sz="1600" b="1">
              <a:solidFill>
                <a:srgbClr val="C00000"/>
              </a:solidFill>
            </a:defRPr>
          </a:pPr>
          <a:endParaRPr lang="en-US"/>
        </a:p>
      </c:txPr>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Sheet1!$D$6</c:f>
              <c:strCache>
                <c:ptCount val="1"/>
                <c:pt idx="0">
                  <c:v>2008/09</c:v>
                </c:pt>
              </c:strCache>
            </c:strRef>
          </c:tx>
          <c:invertIfNegative val="0"/>
          <c:cat>
            <c:strRef>
              <c:f>Sheet1!$C$7:$C$9</c:f>
              <c:strCache>
                <c:ptCount val="3"/>
                <c:pt idx="0">
                  <c:v>Aman crop (wet season)</c:v>
                </c:pt>
                <c:pt idx="1">
                  <c:v>Boro crop (dry season)</c:v>
                </c:pt>
                <c:pt idx="2">
                  <c:v>All Bangladesh</c:v>
                </c:pt>
              </c:strCache>
            </c:strRef>
          </c:cat>
          <c:val>
            <c:numRef>
              <c:f>Sheet1!$D$7:$D$9</c:f>
              <c:numCache>
                <c:formatCode>General</c:formatCode>
                <c:ptCount val="3"/>
                <c:pt idx="0">
                  <c:v>10.4</c:v>
                </c:pt>
                <c:pt idx="1">
                  <c:v>94.1</c:v>
                </c:pt>
                <c:pt idx="2">
                  <c:v>44.4</c:v>
                </c:pt>
              </c:numCache>
            </c:numRef>
          </c:val>
        </c:ser>
        <c:ser>
          <c:idx val="1"/>
          <c:order val="1"/>
          <c:tx>
            <c:strRef>
              <c:f>Sheet1!$E$6</c:f>
              <c:strCache>
                <c:ptCount val="1"/>
                <c:pt idx="0">
                  <c:v>2009/10</c:v>
                </c:pt>
              </c:strCache>
            </c:strRef>
          </c:tx>
          <c:invertIfNegative val="0"/>
          <c:cat>
            <c:strRef>
              <c:f>Sheet1!$C$7:$C$9</c:f>
              <c:strCache>
                <c:ptCount val="3"/>
                <c:pt idx="0">
                  <c:v>Aman crop (wet season)</c:v>
                </c:pt>
                <c:pt idx="1">
                  <c:v>Boro crop (dry season)</c:v>
                </c:pt>
                <c:pt idx="2">
                  <c:v>All Bangladesh</c:v>
                </c:pt>
              </c:strCache>
            </c:strRef>
          </c:cat>
          <c:val>
            <c:numRef>
              <c:f>Sheet1!$E$7:$E$9</c:f>
              <c:numCache>
                <c:formatCode>General</c:formatCode>
                <c:ptCount val="3"/>
                <c:pt idx="0" formatCode="0.0">
                  <c:v>11</c:v>
                </c:pt>
                <c:pt idx="1">
                  <c:v>93.5</c:v>
                </c:pt>
                <c:pt idx="2">
                  <c:v>44.8</c:v>
                </c:pt>
              </c:numCache>
            </c:numRef>
          </c:val>
        </c:ser>
        <c:ser>
          <c:idx val="2"/>
          <c:order val="2"/>
          <c:tx>
            <c:strRef>
              <c:f>Sheet1!$F$6</c:f>
              <c:strCache>
                <c:ptCount val="1"/>
                <c:pt idx="0">
                  <c:v>2010/11</c:v>
                </c:pt>
              </c:strCache>
            </c:strRef>
          </c:tx>
          <c:invertIfNegative val="0"/>
          <c:cat>
            <c:strRef>
              <c:f>Sheet1!$C$7:$C$9</c:f>
              <c:strCache>
                <c:ptCount val="3"/>
                <c:pt idx="0">
                  <c:v>Aman crop (wet season)</c:v>
                </c:pt>
                <c:pt idx="1">
                  <c:v>Boro crop (dry season)</c:v>
                </c:pt>
                <c:pt idx="2">
                  <c:v>All Bangladesh</c:v>
                </c:pt>
              </c:strCache>
            </c:strRef>
          </c:cat>
          <c:val>
            <c:numRef>
              <c:f>Sheet1!$F$7:$F$9</c:f>
              <c:numCache>
                <c:formatCode>General</c:formatCode>
                <c:ptCount val="3"/>
                <c:pt idx="0">
                  <c:v>12.3</c:v>
                </c:pt>
                <c:pt idx="1">
                  <c:v>97.3</c:v>
                </c:pt>
                <c:pt idx="2">
                  <c:v>45.7</c:v>
                </c:pt>
              </c:numCache>
            </c:numRef>
          </c:val>
        </c:ser>
        <c:dLbls>
          <c:showLegendKey val="0"/>
          <c:showVal val="0"/>
          <c:showCatName val="0"/>
          <c:showSerName val="0"/>
          <c:showPercent val="0"/>
          <c:showBubbleSize val="0"/>
        </c:dLbls>
        <c:gapWidth val="150"/>
        <c:axId val="74604928"/>
        <c:axId val="74606464"/>
      </c:barChart>
      <c:catAx>
        <c:axId val="74604928"/>
        <c:scaling>
          <c:orientation val="minMax"/>
        </c:scaling>
        <c:delete val="0"/>
        <c:axPos val="b"/>
        <c:majorTickMark val="out"/>
        <c:minorTickMark val="none"/>
        <c:tickLblPos val="nextTo"/>
        <c:txPr>
          <a:bodyPr/>
          <a:lstStyle/>
          <a:p>
            <a:pPr>
              <a:defRPr sz="1600" b="1">
                <a:solidFill>
                  <a:schemeClr val="accent5">
                    <a:lumMod val="50000"/>
                  </a:schemeClr>
                </a:solidFill>
              </a:defRPr>
            </a:pPr>
            <a:endParaRPr lang="en-US"/>
          </a:p>
        </c:txPr>
        <c:crossAx val="74606464"/>
        <c:crosses val="autoZero"/>
        <c:auto val="1"/>
        <c:lblAlgn val="ctr"/>
        <c:lblOffset val="100"/>
        <c:noMultiLvlLbl val="0"/>
      </c:catAx>
      <c:valAx>
        <c:axId val="74606464"/>
        <c:scaling>
          <c:orientation val="minMax"/>
        </c:scaling>
        <c:delete val="0"/>
        <c:axPos val="l"/>
        <c:majorGridlines/>
        <c:title>
          <c:tx>
            <c:rich>
              <a:bodyPr rot="-5400000" vert="horz"/>
              <a:lstStyle/>
              <a:p>
                <a:pPr>
                  <a:defRPr sz="1600" b="1">
                    <a:solidFill>
                      <a:schemeClr val="accent5">
                        <a:lumMod val="50000"/>
                      </a:schemeClr>
                    </a:solidFill>
                  </a:defRPr>
                </a:pPr>
                <a:r>
                  <a:rPr lang="en-US" sz="1600" b="1">
                    <a:solidFill>
                      <a:schemeClr val="accent5">
                        <a:lumMod val="50000"/>
                      </a:schemeClr>
                    </a:solidFill>
                  </a:rPr>
                  <a:t>Irrigated rice area/total rice area (%)</a:t>
                </a:r>
              </a:p>
            </c:rich>
          </c:tx>
          <c:layout/>
          <c:overlay val="0"/>
        </c:title>
        <c:numFmt formatCode="General" sourceLinked="1"/>
        <c:majorTickMark val="out"/>
        <c:minorTickMark val="none"/>
        <c:tickLblPos val="nextTo"/>
        <c:crossAx val="74604928"/>
        <c:crosses val="autoZero"/>
        <c:crossBetween val="between"/>
      </c:valAx>
    </c:plotArea>
    <c:legend>
      <c:legendPos val="r"/>
      <c:layout/>
      <c:overlay val="0"/>
      <c:txPr>
        <a:bodyPr/>
        <a:lstStyle/>
        <a:p>
          <a:pPr>
            <a:defRPr sz="1600" b="1">
              <a:solidFill>
                <a:srgbClr val="C00000"/>
              </a:solidFill>
            </a:defRPr>
          </a:pPr>
          <a:endParaRPr lang="en-US"/>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3"/>
          <c:order val="3"/>
          <c:tx>
            <c:strRef>
              <c:f>Sheet1!$C$3</c:f>
              <c:strCache>
                <c:ptCount val="1"/>
                <c:pt idx="0">
                  <c:v>Irrigared/Dry season </c:v>
                </c:pt>
              </c:strCache>
            </c:strRef>
          </c:tx>
          <c:marker>
            <c:symbol val="none"/>
          </c:marker>
          <c:cat>
            <c:strRef>
              <c:f>Sheet1!$B$4:$B$37</c:f>
              <c:strCache>
                <c:ptCount val="34"/>
                <c:pt idx="0">
                  <c:v>1972-73</c:v>
                </c:pt>
                <c:pt idx="1">
                  <c:v>1973-74</c:v>
                </c:pt>
                <c:pt idx="2">
                  <c:v>1974-75</c:v>
                </c:pt>
                <c:pt idx="3">
                  <c:v>1975-76</c:v>
                </c:pt>
                <c:pt idx="4">
                  <c:v>1976-77</c:v>
                </c:pt>
                <c:pt idx="5">
                  <c:v>1977-78</c:v>
                </c:pt>
                <c:pt idx="6">
                  <c:v>1978-79</c:v>
                </c:pt>
                <c:pt idx="7">
                  <c:v>1979-80</c:v>
                </c:pt>
                <c:pt idx="8">
                  <c:v>1980-81</c:v>
                </c:pt>
                <c:pt idx="9">
                  <c:v>1981-82</c:v>
                </c:pt>
                <c:pt idx="10">
                  <c:v>1982-83</c:v>
                </c:pt>
                <c:pt idx="11">
                  <c:v>1983-84</c:v>
                </c:pt>
                <c:pt idx="12">
                  <c:v>1984-85</c:v>
                </c:pt>
                <c:pt idx="13">
                  <c:v>1985-86</c:v>
                </c:pt>
                <c:pt idx="14">
                  <c:v>1986-87</c:v>
                </c:pt>
                <c:pt idx="15">
                  <c:v>1987-88</c:v>
                </c:pt>
                <c:pt idx="16">
                  <c:v>1988-89</c:v>
                </c:pt>
                <c:pt idx="17">
                  <c:v>1989-90</c:v>
                </c:pt>
                <c:pt idx="18">
                  <c:v>1990-91</c:v>
                </c:pt>
                <c:pt idx="19">
                  <c:v>1991-92</c:v>
                </c:pt>
                <c:pt idx="20">
                  <c:v>1992-93</c:v>
                </c:pt>
                <c:pt idx="21">
                  <c:v>1993-94</c:v>
                </c:pt>
                <c:pt idx="22">
                  <c:v>1994-95</c:v>
                </c:pt>
                <c:pt idx="23">
                  <c:v>1995-96</c:v>
                </c:pt>
                <c:pt idx="24">
                  <c:v>1996-97</c:v>
                </c:pt>
                <c:pt idx="25">
                  <c:v>1997-98</c:v>
                </c:pt>
                <c:pt idx="26">
                  <c:v>1998-99</c:v>
                </c:pt>
                <c:pt idx="27">
                  <c:v>1999-00</c:v>
                </c:pt>
                <c:pt idx="28">
                  <c:v>2000-01</c:v>
                </c:pt>
                <c:pt idx="29">
                  <c:v>2001-02</c:v>
                </c:pt>
                <c:pt idx="30">
                  <c:v>2002-03</c:v>
                </c:pt>
                <c:pt idx="31">
                  <c:v>2003-04</c:v>
                </c:pt>
                <c:pt idx="32">
                  <c:v>2004-05</c:v>
                </c:pt>
                <c:pt idx="33">
                  <c:v>2005-06</c:v>
                </c:pt>
              </c:strCache>
            </c:strRef>
          </c:cat>
          <c:val>
            <c:numRef>
              <c:f>Sheet1!$C$4:$C$37</c:f>
              <c:numCache>
                <c:formatCode>General</c:formatCode>
                <c:ptCount val="34"/>
                <c:pt idx="0">
                  <c:v>3.04</c:v>
                </c:pt>
                <c:pt idx="1">
                  <c:v>2.74</c:v>
                </c:pt>
                <c:pt idx="2">
                  <c:v>2.4700000000000002</c:v>
                </c:pt>
                <c:pt idx="3">
                  <c:v>2.54</c:v>
                </c:pt>
                <c:pt idx="4">
                  <c:v>2.4</c:v>
                </c:pt>
                <c:pt idx="5">
                  <c:v>2.5</c:v>
                </c:pt>
                <c:pt idx="6">
                  <c:v>2.2599999999999998</c:v>
                </c:pt>
                <c:pt idx="7">
                  <c:v>2.6</c:v>
                </c:pt>
                <c:pt idx="8">
                  <c:v>2.67</c:v>
                </c:pt>
                <c:pt idx="9">
                  <c:v>2.8</c:v>
                </c:pt>
                <c:pt idx="10">
                  <c:v>2.81</c:v>
                </c:pt>
                <c:pt idx="11">
                  <c:v>2.66</c:v>
                </c:pt>
                <c:pt idx="12">
                  <c:v>2.72</c:v>
                </c:pt>
                <c:pt idx="13">
                  <c:v>2.65</c:v>
                </c:pt>
                <c:pt idx="14">
                  <c:v>2.67</c:v>
                </c:pt>
                <c:pt idx="15">
                  <c:v>2.62</c:v>
                </c:pt>
                <c:pt idx="16">
                  <c:v>2.54</c:v>
                </c:pt>
                <c:pt idx="17">
                  <c:v>2.63</c:v>
                </c:pt>
                <c:pt idx="18">
                  <c:v>2.63</c:v>
                </c:pt>
                <c:pt idx="19">
                  <c:v>2.73</c:v>
                </c:pt>
                <c:pt idx="20">
                  <c:v>2.65</c:v>
                </c:pt>
                <c:pt idx="21">
                  <c:v>2.75</c:v>
                </c:pt>
                <c:pt idx="22">
                  <c:v>2.57</c:v>
                </c:pt>
                <c:pt idx="23">
                  <c:v>2.73</c:v>
                </c:pt>
                <c:pt idx="24">
                  <c:v>2.85</c:v>
                </c:pt>
                <c:pt idx="25">
                  <c:v>2.92</c:v>
                </c:pt>
                <c:pt idx="26">
                  <c:v>3.09</c:v>
                </c:pt>
                <c:pt idx="27">
                  <c:v>3.11</c:v>
                </c:pt>
                <c:pt idx="28">
                  <c:v>3.24</c:v>
                </c:pt>
                <c:pt idx="29">
                  <c:v>3.2</c:v>
                </c:pt>
                <c:pt idx="30">
                  <c:v>3.24</c:v>
                </c:pt>
                <c:pt idx="31">
                  <c:v>3.33</c:v>
                </c:pt>
                <c:pt idx="32">
                  <c:v>3.47</c:v>
                </c:pt>
                <c:pt idx="33">
                  <c:v>3.5</c:v>
                </c:pt>
              </c:numCache>
            </c:numRef>
          </c:val>
          <c:smooth val="0"/>
        </c:ser>
        <c:ser>
          <c:idx val="4"/>
          <c:order val="4"/>
          <c:tx>
            <c:strRef>
              <c:f>Sheet1!$D$3</c:f>
              <c:strCache>
                <c:ptCount val="1"/>
                <c:pt idx="0">
                  <c:v>Rainfed/Wet season  </c:v>
                </c:pt>
              </c:strCache>
            </c:strRef>
          </c:tx>
          <c:marker>
            <c:symbol val="none"/>
          </c:marker>
          <c:cat>
            <c:strRef>
              <c:f>Sheet1!$B$4:$B$37</c:f>
              <c:strCache>
                <c:ptCount val="34"/>
                <c:pt idx="0">
                  <c:v>1972-73</c:v>
                </c:pt>
                <c:pt idx="1">
                  <c:v>1973-74</c:v>
                </c:pt>
                <c:pt idx="2">
                  <c:v>1974-75</c:v>
                </c:pt>
                <c:pt idx="3">
                  <c:v>1975-76</c:v>
                </c:pt>
                <c:pt idx="4">
                  <c:v>1976-77</c:v>
                </c:pt>
                <c:pt idx="5">
                  <c:v>1977-78</c:v>
                </c:pt>
                <c:pt idx="6">
                  <c:v>1978-79</c:v>
                </c:pt>
                <c:pt idx="7">
                  <c:v>1979-80</c:v>
                </c:pt>
                <c:pt idx="8">
                  <c:v>1980-81</c:v>
                </c:pt>
                <c:pt idx="9">
                  <c:v>1981-82</c:v>
                </c:pt>
                <c:pt idx="10">
                  <c:v>1982-83</c:v>
                </c:pt>
                <c:pt idx="11">
                  <c:v>1983-84</c:v>
                </c:pt>
                <c:pt idx="12">
                  <c:v>1984-85</c:v>
                </c:pt>
                <c:pt idx="13">
                  <c:v>1985-86</c:v>
                </c:pt>
                <c:pt idx="14">
                  <c:v>1986-87</c:v>
                </c:pt>
                <c:pt idx="15">
                  <c:v>1987-88</c:v>
                </c:pt>
                <c:pt idx="16">
                  <c:v>1988-89</c:v>
                </c:pt>
                <c:pt idx="17">
                  <c:v>1989-90</c:v>
                </c:pt>
                <c:pt idx="18">
                  <c:v>1990-91</c:v>
                </c:pt>
                <c:pt idx="19">
                  <c:v>1991-92</c:v>
                </c:pt>
                <c:pt idx="20">
                  <c:v>1992-93</c:v>
                </c:pt>
                <c:pt idx="21">
                  <c:v>1993-94</c:v>
                </c:pt>
                <c:pt idx="22">
                  <c:v>1994-95</c:v>
                </c:pt>
                <c:pt idx="23">
                  <c:v>1995-96</c:v>
                </c:pt>
                <c:pt idx="24">
                  <c:v>1996-97</c:v>
                </c:pt>
                <c:pt idx="25">
                  <c:v>1997-98</c:v>
                </c:pt>
                <c:pt idx="26">
                  <c:v>1998-99</c:v>
                </c:pt>
                <c:pt idx="27">
                  <c:v>1999-00</c:v>
                </c:pt>
                <c:pt idx="28">
                  <c:v>2000-01</c:v>
                </c:pt>
                <c:pt idx="29">
                  <c:v>2001-02</c:v>
                </c:pt>
                <c:pt idx="30">
                  <c:v>2002-03</c:v>
                </c:pt>
                <c:pt idx="31">
                  <c:v>2003-04</c:v>
                </c:pt>
                <c:pt idx="32">
                  <c:v>2004-05</c:v>
                </c:pt>
                <c:pt idx="33">
                  <c:v>2005-06</c:v>
                </c:pt>
              </c:strCache>
            </c:strRef>
          </c:cat>
          <c:val>
            <c:numRef>
              <c:f>Sheet1!$D$4:$D$37</c:f>
              <c:numCache>
                <c:formatCode>General</c:formatCode>
                <c:ptCount val="34"/>
                <c:pt idx="0">
                  <c:v>0.93</c:v>
                </c:pt>
                <c:pt idx="1">
                  <c:v>1.02</c:v>
                </c:pt>
                <c:pt idx="2">
                  <c:v>1.1000000000000001</c:v>
                </c:pt>
                <c:pt idx="3">
                  <c:v>1.2</c:v>
                </c:pt>
                <c:pt idx="4">
                  <c:v>1.22</c:v>
                </c:pt>
                <c:pt idx="5">
                  <c:v>1.28</c:v>
                </c:pt>
                <c:pt idx="6">
                  <c:v>1.24</c:v>
                </c:pt>
                <c:pt idx="7">
                  <c:v>1.18</c:v>
                </c:pt>
                <c:pt idx="8">
                  <c:v>1.26</c:v>
                </c:pt>
                <c:pt idx="9">
                  <c:v>1.1299999999999999</c:v>
                </c:pt>
                <c:pt idx="10">
                  <c:v>1.1599999999999999</c:v>
                </c:pt>
                <c:pt idx="11">
                  <c:v>1.22</c:v>
                </c:pt>
                <c:pt idx="12">
                  <c:v>1.32</c:v>
                </c:pt>
                <c:pt idx="13">
                  <c:v>1.34</c:v>
                </c:pt>
                <c:pt idx="14">
                  <c:v>1.27</c:v>
                </c:pt>
                <c:pt idx="15">
                  <c:v>1.3</c:v>
                </c:pt>
                <c:pt idx="16">
                  <c:v>1.23</c:v>
                </c:pt>
                <c:pt idx="17">
                  <c:v>1.44</c:v>
                </c:pt>
                <c:pt idx="18">
                  <c:v>1.37</c:v>
                </c:pt>
                <c:pt idx="19">
                  <c:v>1.37</c:v>
                </c:pt>
                <c:pt idx="20">
                  <c:v>1.4</c:v>
                </c:pt>
                <c:pt idx="21">
                  <c:v>1.4</c:v>
                </c:pt>
                <c:pt idx="22">
                  <c:v>1.25</c:v>
                </c:pt>
                <c:pt idx="23">
                  <c:v>1.31</c:v>
                </c:pt>
                <c:pt idx="24">
                  <c:v>1.33</c:v>
                </c:pt>
                <c:pt idx="25">
                  <c:v>1.17</c:v>
                </c:pt>
                <c:pt idx="26">
                  <c:v>1.17</c:v>
                </c:pt>
                <c:pt idx="27">
                  <c:v>1.47</c:v>
                </c:pt>
                <c:pt idx="28">
                  <c:v>1.56</c:v>
                </c:pt>
                <c:pt idx="29">
                  <c:v>1.47</c:v>
                </c:pt>
                <c:pt idx="30">
                  <c:v>1.53</c:v>
                </c:pt>
                <c:pt idx="31">
                  <c:v>1.55</c:v>
                </c:pt>
                <c:pt idx="32">
                  <c:v>1.48</c:v>
                </c:pt>
                <c:pt idx="33">
                  <c:v>1.57</c:v>
                </c:pt>
              </c:numCache>
            </c:numRef>
          </c:val>
          <c:smooth val="0"/>
        </c:ser>
        <c:ser>
          <c:idx val="5"/>
          <c:order val="5"/>
          <c:tx>
            <c:strRef>
              <c:f>Sheet1!$E$3</c:f>
              <c:strCache>
                <c:ptCount val="1"/>
                <c:pt idx="0">
                  <c:v>All Bangladesh </c:v>
                </c:pt>
              </c:strCache>
            </c:strRef>
          </c:tx>
          <c:marker>
            <c:symbol val="none"/>
          </c:marker>
          <c:cat>
            <c:strRef>
              <c:f>Sheet1!$B$4:$B$37</c:f>
              <c:strCache>
                <c:ptCount val="34"/>
                <c:pt idx="0">
                  <c:v>1972-73</c:v>
                </c:pt>
                <c:pt idx="1">
                  <c:v>1973-74</c:v>
                </c:pt>
                <c:pt idx="2">
                  <c:v>1974-75</c:v>
                </c:pt>
                <c:pt idx="3">
                  <c:v>1975-76</c:v>
                </c:pt>
                <c:pt idx="4">
                  <c:v>1976-77</c:v>
                </c:pt>
                <c:pt idx="5">
                  <c:v>1977-78</c:v>
                </c:pt>
                <c:pt idx="6">
                  <c:v>1978-79</c:v>
                </c:pt>
                <c:pt idx="7">
                  <c:v>1979-80</c:v>
                </c:pt>
                <c:pt idx="8">
                  <c:v>1980-81</c:v>
                </c:pt>
                <c:pt idx="9">
                  <c:v>1981-82</c:v>
                </c:pt>
                <c:pt idx="10">
                  <c:v>1982-83</c:v>
                </c:pt>
                <c:pt idx="11">
                  <c:v>1983-84</c:v>
                </c:pt>
                <c:pt idx="12">
                  <c:v>1984-85</c:v>
                </c:pt>
                <c:pt idx="13">
                  <c:v>1985-86</c:v>
                </c:pt>
                <c:pt idx="14">
                  <c:v>1986-87</c:v>
                </c:pt>
                <c:pt idx="15">
                  <c:v>1987-88</c:v>
                </c:pt>
                <c:pt idx="16">
                  <c:v>1988-89</c:v>
                </c:pt>
                <c:pt idx="17">
                  <c:v>1989-90</c:v>
                </c:pt>
                <c:pt idx="18">
                  <c:v>1990-91</c:v>
                </c:pt>
                <c:pt idx="19">
                  <c:v>1991-92</c:v>
                </c:pt>
                <c:pt idx="20">
                  <c:v>1992-93</c:v>
                </c:pt>
                <c:pt idx="21">
                  <c:v>1993-94</c:v>
                </c:pt>
                <c:pt idx="22">
                  <c:v>1994-95</c:v>
                </c:pt>
                <c:pt idx="23">
                  <c:v>1995-96</c:v>
                </c:pt>
                <c:pt idx="24">
                  <c:v>1996-97</c:v>
                </c:pt>
                <c:pt idx="25">
                  <c:v>1997-98</c:v>
                </c:pt>
                <c:pt idx="26">
                  <c:v>1998-99</c:v>
                </c:pt>
                <c:pt idx="27">
                  <c:v>1999-00</c:v>
                </c:pt>
                <c:pt idx="28">
                  <c:v>2000-01</c:v>
                </c:pt>
                <c:pt idx="29">
                  <c:v>2001-02</c:v>
                </c:pt>
                <c:pt idx="30">
                  <c:v>2002-03</c:v>
                </c:pt>
                <c:pt idx="31">
                  <c:v>2003-04</c:v>
                </c:pt>
                <c:pt idx="32">
                  <c:v>2004-05</c:v>
                </c:pt>
                <c:pt idx="33">
                  <c:v>2005-06</c:v>
                </c:pt>
              </c:strCache>
            </c:strRef>
          </c:cat>
          <c:val>
            <c:numRef>
              <c:f>Sheet1!$E$4:$E$37</c:f>
              <c:numCache>
                <c:formatCode>General</c:formatCode>
                <c:ptCount val="34"/>
                <c:pt idx="0">
                  <c:v>1.03</c:v>
                </c:pt>
                <c:pt idx="1">
                  <c:v>1.1499999999999999</c:v>
                </c:pt>
                <c:pt idx="2">
                  <c:v>1.1299999999999999</c:v>
                </c:pt>
                <c:pt idx="3">
                  <c:v>1.22</c:v>
                </c:pt>
                <c:pt idx="4">
                  <c:v>1.17</c:v>
                </c:pt>
                <c:pt idx="5">
                  <c:v>1.27</c:v>
                </c:pt>
                <c:pt idx="6">
                  <c:v>1.25</c:v>
                </c:pt>
                <c:pt idx="7">
                  <c:v>1.23</c:v>
                </c:pt>
                <c:pt idx="8">
                  <c:v>1.35</c:v>
                </c:pt>
                <c:pt idx="9">
                  <c:v>1.3</c:v>
                </c:pt>
                <c:pt idx="10">
                  <c:v>1.33</c:v>
                </c:pt>
                <c:pt idx="11">
                  <c:v>1.37</c:v>
                </c:pt>
                <c:pt idx="12">
                  <c:v>1.43</c:v>
                </c:pt>
                <c:pt idx="13">
                  <c:v>1.45</c:v>
                </c:pt>
                <c:pt idx="14">
                  <c:v>1.45</c:v>
                </c:pt>
                <c:pt idx="15">
                  <c:v>1.49</c:v>
                </c:pt>
                <c:pt idx="16">
                  <c:v>1.52</c:v>
                </c:pt>
                <c:pt idx="17">
                  <c:v>1.7</c:v>
                </c:pt>
                <c:pt idx="18">
                  <c:v>1.71</c:v>
                </c:pt>
                <c:pt idx="19">
                  <c:v>1.78</c:v>
                </c:pt>
                <c:pt idx="20">
                  <c:v>1.8</c:v>
                </c:pt>
                <c:pt idx="21">
                  <c:v>1.82</c:v>
                </c:pt>
                <c:pt idx="22">
                  <c:v>1.7</c:v>
                </c:pt>
                <c:pt idx="23">
                  <c:v>1.78</c:v>
                </c:pt>
                <c:pt idx="24">
                  <c:v>1.86</c:v>
                </c:pt>
                <c:pt idx="25">
                  <c:v>1.84</c:v>
                </c:pt>
                <c:pt idx="26">
                  <c:v>1.97</c:v>
                </c:pt>
                <c:pt idx="27">
                  <c:v>2.15</c:v>
                </c:pt>
                <c:pt idx="28">
                  <c:v>2.3199999999999981</c:v>
                </c:pt>
                <c:pt idx="29">
                  <c:v>2.2799999999999998</c:v>
                </c:pt>
                <c:pt idx="30">
                  <c:v>2.34</c:v>
                </c:pt>
                <c:pt idx="31">
                  <c:v>2.42</c:v>
                </c:pt>
                <c:pt idx="32">
                  <c:v>2.4500000000000002</c:v>
                </c:pt>
                <c:pt idx="33">
                  <c:v>2.52</c:v>
                </c:pt>
              </c:numCache>
            </c:numRef>
          </c:val>
          <c:smooth val="0"/>
        </c:ser>
        <c:ser>
          <c:idx val="0"/>
          <c:order val="0"/>
          <c:tx>
            <c:strRef>
              <c:f>Sheet1!$C$3</c:f>
              <c:strCache>
                <c:ptCount val="1"/>
                <c:pt idx="0">
                  <c:v>Irrigared/Dry season </c:v>
                </c:pt>
              </c:strCache>
            </c:strRef>
          </c:tx>
          <c:marker>
            <c:symbol val="none"/>
          </c:marker>
          <c:cat>
            <c:strRef>
              <c:f>Sheet1!$B$4:$B$37</c:f>
              <c:strCache>
                <c:ptCount val="34"/>
                <c:pt idx="0">
                  <c:v>1972-73</c:v>
                </c:pt>
                <c:pt idx="1">
                  <c:v>1973-74</c:v>
                </c:pt>
                <c:pt idx="2">
                  <c:v>1974-75</c:v>
                </c:pt>
                <c:pt idx="3">
                  <c:v>1975-76</c:v>
                </c:pt>
                <c:pt idx="4">
                  <c:v>1976-77</c:v>
                </c:pt>
                <c:pt idx="5">
                  <c:v>1977-78</c:v>
                </c:pt>
                <c:pt idx="6">
                  <c:v>1978-79</c:v>
                </c:pt>
                <c:pt idx="7">
                  <c:v>1979-80</c:v>
                </c:pt>
                <c:pt idx="8">
                  <c:v>1980-81</c:v>
                </c:pt>
                <c:pt idx="9">
                  <c:v>1981-82</c:v>
                </c:pt>
                <c:pt idx="10">
                  <c:v>1982-83</c:v>
                </c:pt>
                <c:pt idx="11">
                  <c:v>1983-84</c:v>
                </c:pt>
                <c:pt idx="12">
                  <c:v>1984-85</c:v>
                </c:pt>
                <c:pt idx="13">
                  <c:v>1985-86</c:v>
                </c:pt>
                <c:pt idx="14">
                  <c:v>1986-87</c:v>
                </c:pt>
                <c:pt idx="15">
                  <c:v>1987-88</c:v>
                </c:pt>
                <c:pt idx="16">
                  <c:v>1988-89</c:v>
                </c:pt>
                <c:pt idx="17">
                  <c:v>1989-90</c:v>
                </c:pt>
                <c:pt idx="18">
                  <c:v>1990-91</c:v>
                </c:pt>
                <c:pt idx="19">
                  <c:v>1991-92</c:v>
                </c:pt>
                <c:pt idx="20">
                  <c:v>1992-93</c:v>
                </c:pt>
                <c:pt idx="21">
                  <c:v>1993-94</c:v>
                </c:pt>
                <c:pt idx="22">
                  <c:v>1994-95</c:v>
                </c:pt>
                <c:pt idx="23">
                  <c:v>1995-96</c:v>
                </c:pt>
                <c:pt idx="24">
                  <c:v>1996-97</c:v>
                </c:pt>
                <c:pt idx="25">
                  <c:v>1997-98</c:v>
                </c:pt>
                <c:pt idx="26">
                  <c:v>1998-99</c:v>
                </c:pt>
                <c:pt idx="27">
                  <c:v>1999-00</c:v>
                </c:pt>
                <c:pt idx="28">
                  <c:v>2000-01</c:v>
                </c:pt>
                <c:pt idx="29">
                  <c:v>2001-02</c:v>
                </c:pt>
                <c:pt idx="30">
                  <c:v>2002-03</c:v>
                </c:pt>
                <c:pt idx="31">
                  <c:v>2003-04</c:v>
                </c:pt>
                <c:pt idx="32">
                  <c:v>2004-05</c:v>
                </c:pt>
                <c:pt idx="33">
                  <c:v>2005-06</c:v>
                </c:pt>
              </c:strCache>
            </c:strRef>
          </c:cat>
          <c:val>
            <c:numRef>
              <c:f>Sheet1!$C$4:$C$37</c:f>
              <c:numCache>
                <c:formatCode>General</c:formatCode>
                <c:ptCount val="34"/>
                <c:pt idx="0">
                  <c:v>3.04</c:v>
                </c:pt>
                <c:pt idx="1">
                  <c:v>2.74</c:v>
                </c:pt>
                <c:pt idx="2">
                  <c:v>2.4700000000000002</c:v>
                </c:pt>
                <c:pt idx="3">
                  <c:v>2.54</c:v>
                </c:pt>
                <c:pt idx="4">
                  <c:v>2.4</c:v>
                </c:pt>
                <c:pt idx="5">
                  <c:v>2.5</c:v>
                </c:pt>
                <c:pt idx="6">
                  <c:v>2.2599999999999998</c:v>
                </c:pt>
                <c:pt idx="7">
                  <c:v>2.6</c:v>
                </c:pt>
                <c:pt idx="8">
                  <c:v>2.67</c:v>
                </c:pt>
                <c:pt idx="9">
                  <c:v>2.8</c:v>
                </c:pt>
                <c:pt idx="10">
                  <c:v>2.81</c:v>
                </c:pt>
                <c:pt idx="11">
                  <c:v>2.66</c:v>
                </c:pt>
                <c:pt idx="12">
                  <c:v>2.72</c:v>
                </c:pt>
                <c:pt idx="13">
                  <c:v>2.65</c:v>
                </c:pt>
                <c:pt idx="14">
                  <c:v>2.67</c:v>
                </c:pt>
                <c:pt idx="15">
                  <c:v>2.62</c:v>
                </c:pt>
                <c:pt idx="16">
                  <c:v>2.54</c:v>
                </c:pt>
                <c:pt idx="17">
                  <c:v>2.63</c:v>
                </c:pt>
                <c:pt idx="18">
                  <c:v>2.63</c:v>
                </c:pt>
                <c:pt idx="19">
                  <c:v>2.73</c:v>
                </c:pt>
                <c:pt idx="20">
                  <c:v>2.65</c:v>
                </c:pt>
                <c:pt idx="21">
                  <c:v>2.75</c:v>
                </c:pt>
                <c:pt idx="22">
                  <c:v>2.57</c:v>
                </c:pt>
                <c:pt idx="23">
                  <c:v>2.73</c:v>
                </c:pt>
                <c:pt idx="24">
                  <c:v>2.85</c:v>
                </c:pt>
                <c:pt idx="25">
                  <c:v>2.92</c:v>
                </c:pt>
                <c:pt idx="26">
                  <c:v>3.09</c:v>
                </c:pt>
                <c:pt idx="27">
                  <c:v>3.11</c:v>
                </c:pt>
                <c:pt idx="28">
                  <c:v>3.24</c:v>
                </c:pt>
                <c:pt idx="29">
                  <c:v>3.2</c:v>
                </c:pt>
                <c:pt idx="30">
                  <c:v>3.24</c:v>
                </c:pt>
                <c:pt idx="31">
                  <c:v>3.33</c:v>
                </c:pt>
                <c:pt idx="32">
                  <c:v>3.47</c:v>
                </c:pt>
                <c:pt idx="33">
                  <c:v>3.5</c:v>
                </c:pt>
              </c:numCache>
            </c:numRef>
          </c:val>
          <c:smooth val="0"/>
        </c:ser>
        <c:ser>
          <c:idx val="1"/>
          <c:order val="1"/>
          <c:tx>
            <c:strRef>
              <c:f>Sheet1!$D$3</c:f>
              <c:strCache>
                <c:ptCount val="1"/>
                <c:pt idx="0">
                  <c:v>Rainfed/Wet season  </c:v>
                </c:pt>
              </c:strCache>
            </c:strRef>
          </c:tx>
          <c:marker>
            <c:symbol val="none"/>
          </c:marker>
          <c:cat>
            <c:strRef>
              <c:f>Sheet1!$B$4:$B$37</c:f>
              <c:strCache>
                <c:ptCount val="34"/>
                <c:pt idx="0">
                  <c:v>1972-73</c:v>
                </c:pt>
                <c:pt idx="1">
                  <c:v>1973-74</c:v>
                </c:pt>
                <c:pt idx="2">
                  <c:v>1974-75</c:v>
                </c:pt>
                <c:pt idx="3">
                  <c:v>1975-76</c:v>
                </c:pt>
                <c:pt idx="4">
                  <c:v>1976-77</c:v>
                </c:pt>
                <c:pt idx="5">
                  <c:v>1977-78</c:v>
                </c:pt>
                <c:pt idx="6">
                  <c:v>1978-79</c:v>
                </c:pt>
                <c:pt idx="7">
                  <c:v>1979-80</c:v>
                </c:pt>
                <c:pt idx="8">
                  <c:v>1980-81</c:v>
                </c:pt>
                <c:pt idx="9">
                  <c:v>1981-82</c:v>
                </c:pt>
                <c:pt idx="10">
                  <c:v>1982-83</c:v>
                </c:pt>
                <c:pt idx="11">
                  <c:v>1983-84</c:v>
                </c:pt>
                <c:pt idx="12">
                  <c:v>1984-85</c:v>
                </c:pt>
                <c:pt idx="13">
                  <c:v>1985-86</c:v>
                </c:pt>
                <c:pt idx="14">
                  <c:v>1986-87</c:v>
                </c:pt>
                <c:pt idx="15">
                  <c:v>1987-88</c:v>
                </c:pt>
                <c:pt idx="16">
                  <c:v>1988-89</c:v>
                </c:pt>
                <c:pt idx="17">
                  <c:v>1989-90</c:v>
                </c:pt>
                <c:pt idx="18">
                  <c:v>1990-91</c:v>
                </c:pt>
                <c:pt idx="19">
                  <c:v>1991-92</c:v>
                </c:pt>
                <c:pt idx="20">
                  <c:v>1992-93</c:v>
                </c:pt>
                <c:pt idx="21">
                  <c:v>1993-94</c:v>
                </c:pt>
                <c:pt idx="22">
                  <c:v>1994-95</c:v>
                </c:pt>
                <c:pt idx="23">
                  <c:v>1995-96</c:v>
                </c:pt>
                <c:pt idx="24">
                  <c:v>1996-97</c:v>
                </c:pt>
                <c:pt idx="25">
                  <c:v>1997-98</c:v>
                </c:pt>
                <c:pt idx="26">
                  <c:v>1998-99</c:v>
                </c:pt>
                <c:pt idx="27">
                  <c:v>1999-00</c:v>
                </c:pt>
                <c:pt idx="28">
                  <c:v>2000-01</c:v>
                </c:pt>
                <c:pt idx="29">
                  <c:v>2001-02</c:v>
                </c:pt>
                <c:pt idx="30">
                  <c:v>2002-03</c:v>
                </c:pt>
                <c:pt idx="31">
                  <c:v>2003-04</c:v>
                </c:pt>
                <c:pt idx="32">
                  <c:v>2004-05</c:v>
                </c:pt>
                <c:pt idx="33">
                  <c:v>2005-06</c:v>
                </c:pt>
              </c:strCache>
            </c:strRef>
          </c:cat>
          <c:val>
            <c:numRef>
              <c:f>Sheet1!$D$4:$D$37</c:f>
              <c:numCache>
                <c:formatCode>General</c:formatCode>
                <c:ptCount val="34"/>
                <c:pt idx="0">
                  <c:v>0.93</c:v>
                </c:pt>
                <c:pt idx="1">
                  <c:v>1.02</c:v>
                </c:pt>
                <c:pt idx="2">
                  <c:v>1.1000000000000001</c:v>
                </c:pt>
                <c:pt idx="3">
                  <c:v>1.2</c:v>
                </c:pt>
                <c:pt idx="4">
                  <c:v>1.22</c:v>
                </c:pt>
                <c:pt idx="5">
                  <c:v>1.28</c:v>
                </c:pt>
                <c:pt idx="6">
                  <c:v>1.24</c:v>
                </c:pt>
                <c:pt idx="7">
                  <c:v>1.18</c:v>
                </c:pt>
                <c:pt idx="8">
                  <c:v>1.26</c:v>
                </c:pt>
                <c:pt idx="9">
                  <c:v>1.1299999999999999</c:v>
                </c:pt>
                <c:pt idx="10">
                  <c:v>1.1599999999999999</c:v>
                </c:pt>
                <c:pt idx="11">
                  <c:v>1.22</c:v>
                </c:pt>
                <c:pt idx="12">
                  <c:v>1.32</c:v>
                </c:pt>
                <c:pt idx="13">
                  <c:v>1.34</c:v>
                </c:pt>
                <c:pt idx="14">
                  <c:v>1.27</c:v>
                </c:pt>
                <c:pt idx="15">
                  <c:v>1.3</c:v>
                </c:pt>
                <c:pt idx="16">
                  <c:v>1.23</c:v>
                </c:pt>
                <c:pt idx="17">
                  <c:v>1.44</c:v>
                </c:pt>
                <c:pt idx="18">
                  <c:v>1.37</c:v>
                </c:pt>
                <c:pt idx="19">
                  <c:v>1.37</c:v>
                </c:pt>
                <c:pt idx="20">
                  <c:v>1.4</c:v>
                </c:pt>
                <c:pt idx="21">
                  <c:v>1.4</c:v>
                </c:pt>
                <c:pt idx="22">
                  <c:v>1.25</c:v>
                </c:pt>
                <c:pt idx="23">
                  <c:v>1.31</c:v>
                </c:pt>
                <c:pt idx="24">
                  <c:v>1.33</c:v>
                </c:pt>
                <c:pt idx="25">
                  <c:v>1.17</c:v>
                </c:pt>
                <c:pt idx="26">
                  <c:v>1.17</c:v>
                </c:pt>
                <c:pt idx="27">
                  <c:v>1.47</c:v>
                </c:pt>
                <c:pt idx="28">
                  <c:v>1.56</c:v>
                </c:pt>
                <c:pt idx="29">
                  <c:v>1.47</c:v>
                </c:pt>
                <c:pt idx="30">
                  <c:v>1.53</c:v>
                </c:pt>
                <c:pt idx="31">
                  <c:v>1.55</c:v>
                </c:pt>
                <c:pt idx="32">
                  <c:v>1.48</c:v>
                </c:pt>
                <c:pt idx="33">
                  <c:v>1.57</c:v>
                </c:pt>
              </c:numCache>
            </c:numRef>
          </c:val>
          <c:smooth val="0"/>
        </c:ser>
        <c:ser>
          <c:idx val="2"/>
          <c:order val="2"/>
          <c:tx>
            <c:strRef>
              <c:f>Sheet1!$E$3</c:f>
              <c:strCache>
                <c:ptCount val="1"/>
                <c:pt idx="0">
                  <c:v>All Bangladesh </c:v>
                </c:pt>
              </c:strCache>
            </c:strRef>
          </c:tx>
          <c:marker>
            <c:symbol val="none"/>
          </c:marker>
          <c:cat>
            <c:strRef>
              <c:f>Sheet1!$B$4:$B$37</c:f>
              <c:strCache>
                <c:ptCount val="34"/>
                <c:pt idx="0">
                  <c:v>1972-73</c:v>
                </c:pt>
                <c:pt idx="1">
                  <c:v>1973-74</c:v>
                </c:pt>
                <c:pt idx="2">
                  <c:v>1974-75</c:v>
                </c:pt>
                <c:pt idx="3">
                  <c:v>1975-76</c:v>
                </c:pt>
                <c:pt idx="4">
                  <c:v>1976-77</c:v>
                </c:pt>
                <c:pt idx="5">
                  <c:v>1977-78</c:v>
                </c:pt>
                <c:pt idx="6">
                  <c:v>1978-79</c:v>
                </c:pt>
                <c:pt idx="7">
                  <c:v>1979-80</c:v>
                </c:pt>
                <c:pt idx="8">
                  <c:v>1980-81</c:v>
                </c:pt>
                <c:pt idx="9">
                  <c:v>1981-82</c:v>
                </c:pt>
                <c:pt idx="10">
                  <c:v>1982-83</c:v>
                </c:pt>
                <c:pt idx="11">
                  <c:v>1983-84</c:v>
                </c:pt>
                <c:pt idx="12">
                  <c:v>1984-85</c:v>
                </c:pt>
                <c:pt idx="13">
                  <c:v>1985-86</c:v>
                </c:pt>
                <c:pt idx="14">
                  <c:v>1986-87</c:v>
                </c:pt>
                <c:pt idx="15">
                  <c:v>1987-88</c:v>
                </c:pt>
                <c:pt idx="16">
                  <c:v>1988-89</c:v>
                </c:pt>
                <c:pt idx="17">
                  <c:v>1989-90</c:v>
                </c:pt>
                <c:pt idx="18">
                  <c:v>1990-91</c:v>
                </c:pt>
                <c:pt idx="19">
                  <c:v>1991-92</c:v>
                </c:pt>
                <c:pt idx="20">
                  <c:v>1992-93</c:v>
                </c:pt>
                <c:pt idx="21">
                  <c:v>1993-94</c:v>
                </c:pt>
                <c:pt idx="22">
                  <c:v>1994-95</c:v>
                </c:pt>
                <c:pt idx="23">
                  <c:v>1995-96</c:v>
                </c:pt>
                <c:pt idx="24">
                  <c:v>1996-97</c:v>
                </c:pt>
                <c:pt idx="25">
                  <c:v>1997-98</c:v>
                </c:pt>
                <c:pt idx="26">
                  <c:v>1998-99</c:v>
                </c:pt>
                <c:pt idx="27">
                  <c:v>1999-00</c:v>
                </c:pt>
                <c:pt idx="28">
                  <c:v>2000-01</c:v>
                </c:pt>
                <c:pt idx="29">
                  <c:v>2001-02</c:v>
                </c:pt>
                <c:pt idx="30">
                  <c:v>2002-03</c:v>
                </c:pt>
                <c:pt idx="31">
                  <c:v>2003-04</c:v>
                </c:pt>
                <c:pt idx="32">
                  <c:v>2004-05</c:v>
                </c:pt>
                <c:pt idx="33">
                  <c:v>2005-06</c:v>
                </c:pt>
              </c:strCache>
            </c:strRef>
          </c:cat>
          <c:val>
            <c:numRef>
              <c:f>Sheet1!$E$4:$E$37</c:f>
              <c:numCache>
                <c:formatCode>General</c:formatCode>
                <c:ptCount val="34"/>
                <c:pt idx="0">
                  <c:v>1.03</c:v>
                </c:pt>
                <c:pt idx="1">
                  <c:v>1.1499999999999999</c:v>
                </c:pt>
                <c:pt idx="2">
                  <c:v>1.1299999999999999</c:v>
                </c:pt>
                <c:pt idx="3">
                  <c:v>1.22</c:v>
                </c:pt>
                <c:pt idx="4">
                  <c:v>1.17</c:v>
                </c:pt>
                <c:pt idx="5">
                  <c:v>1.27</c:v>
                </c:pt>
                <c:pt idx="6">
                  <c:v>1.25</c:v>
                </c:pt>
                <c:pt idx="7">
                  <c:v>1.23</c:v>
                </c:pt>
                <c:pt idx="8">
                  <c:v>1.35</c:v>
                </c:pt>
                <c:pt idx="9">
                  <c:v>1.3</c:v>
                </c:pt>
                <c:pt idx="10">
                  <c:v>1.33</c:v>
                </c:pt>
                <c:pt idx="11">
                  <c:v>1.37</c:v>
                </c:pt>
                <c:pt idx="12">
                  <c:v>1.43</c:v>
                </c:pt>
                <c:pt idx="13">
                  <c:v>1.45</c:v>
                </c:pt>
                <c:pt idx="14">
                  <c:v>1.45</c:v>
                </c:pt>
                <c:pt idx="15">
                  <c:v>1.49</c:v>
                </c:pt>
                <c:pt idx="16">
                  <c:v>1.52</c:v>
                </c:pt>
                <c:pt idx="17">
                  <c:v>1.7</c:v>
                </c:pt>
                <c:pt idx="18">
                  <c:v>1.71</c:v>
                </c:pt>
                <c:pt idx="19">
                  <c:v>1.78</c:v>
                </c:pt>
                <c:pt idx="20">
                  <c:v>1.8</c:v>
                </c:pt>
                <c:pt idx="21">
                  <c:v>1.82</c:v>
                </c:pt>
                <c:pt idx="22">
                  <c:v>1.7</c:v>
                </c:pt>
                <c:pt idx="23">
                  <c:v>1.78</c:v>
                </c:pt>
                <c:pt idx="24">
                  <c:v>1.86</c:v>
                </c:pt>
                <c:pt idx="25">
                  <c:v>1.84</c:v>
                </c:pt>
                <c:pt idx="26">
                  <c:v>1.97</c:v>
                </c:pt>
                <c:pt idx="27">
                  <c:v>2.15</c:v>
                </c:pt>
                <c:pt idx="28">
                  <c:v>2.3199999999999981</c:v>
                </c:pt>
                <c:pt idx="29">
                  <c:v>2.2799999999999998</c:v>
                </c:pt>
                <c:pt idx="30">
                  <c:v>2.34</c:v>
                </c:pt>
                <c:pt idx="31">
                  <c:v>2.42</c:v>
                </c:pt>
                <c:pt idx="32">
                  <c:v>2.4500000000000002</c:v>
                </c:pt>
                <c:pt idx="33">
                  <c:v>2.52</c:v>
                </c:pt>
              </c:numCache>
            </c:numRef>
          </c:val>
          <c:smooth val="0"/>
        </c:ser>
        <c:dLbls>
          <c:showLegendKey val="0"/>
          <c:showVal val="0"/>
          <c:showCatName val="0"/>
          <c:showSerName val="0"/>
          <c:showPercent val="0"/>
          <c:showBubbleSize val="0"/>
        </c:dLbls>
        <c:marker val="1"/>
        <c:smooth val="0"/>
        <c:axId val="74660480"/>
        <c:axId val="74670464"/>
      </c:lineChart>
      <c:catAx>
        <c:axId val="74660480"/>
        <c:scaling>
          <c:orientation val="minMax"/>
        </c:scaling>
        <c:delete val="0"/>
        <c:axPos val="b"/>
        <c:majorTickMark val="out"/>
        <c:minorTickMark val="none"/>
        <c:tickLblPos val="nextTo"/>
        <c:txPr>
          <a:bodyPr/>
          <a:lstStyle/>
          <a:p>
            <a:pPr>
              <a:defRPr sz="1600" b="1">
                <a:solidFill>
                  <a:schemeClr val="accent5">
                    <a:lumMod val="50000"/>
                  </a:schemeClr>
                </a:solidFill>
              </a:defRPr>
            </a:pPr>
            <a:endParaRPr lang="en-US"/>
          </a:p>
        </c:txPr>
        <c:crossAx val="74670464"/>
        <c:crosses val="autoZero"/>
        <c:auto val="1"/>
        <c:lblAlgn val="ctr"/>
        <c:lblOffset val="100"/>
        <c:noMultiLvlLbl val="0"/>
      </c:catAx>
      <c:valAx>
        <c:axId val="74670464"/>
        <c:scaling>
          <c:orientation val="minMax"/>
        </c:scaling>
        <c:delete val="0"/>
        <c:axPos val="l"/>
        <c:majorGridlines/>
        <c:title>
          <c:tx>
            <c:rich>
              <a:bodyPr rot="-5400000" vert="horz"/>
              <a:lstStyle/>
              <a:p>
                <a:pPr>
                  <a:defRPr sz="1600" b="1">
                    <a:solidFill>
                      <a:schemeClr val="accent5">
                        <a:lumMod val="50000"/>
                      </a:schemeClr>
                    </a:solidFill>
                  </a:defRPr>
                </a:pPr>
                <a:r>
                  <a:rPr lang="en-US" sz="1600" b="1">
                    <a:solidFill>
                      <a:schemeClr val="accent5">
                        <a:lumMod val="50000"/>
                      </a:schemeClr>
                    </a:solidFill>
                  </a:rPr>
                  <a:t>Yield of millied rice (t/ha) </a:t>
                </a:r>
              </a:p>
            </c:rich>
          </c:tx>
          <c:layout/>
          <c:overlay val="0"/>
        </c:title>
        <c:numFmt formatCode="General" sourceLinked="1"/>
        <c:majorTickMark val="out"/>
        <c:minorTickMark val="none"/>
        <c:tickLblPos val="nextTo"/>
        <c:crossAx val="74660480"/>
        <c:crosses val="autoZero"/>
        <c:crossBetween val="between"/>
      </c:valAx>
      <c:spPr>
        <a:noFill/>
        <a:ln>
          <a:solidFill>
            <a:schemeClr val="accent1"/>
          </a:solidFill>
        </a:ln>
      </c:spPr>
    </c:plotArea>
    <c:legend>
      <c:legendPos val="r"/>
      <c:legendEntry>
        <c:idx val="0"/>
        <c:delete val="1"/>
      </c:legendEntry>
      <c:legendEntry>
        <c:idx val="1"/>
        <c:delete val="1"/>
      </c:legendEntry>
      <c:legendEntry>
        <c:idx val="2"/>
        <c:delete val="1"/>
      </c:legendEntry>
      <c:layout/>
      <c:overlay val="0"/>
      <c:txPr>
        <a:bodyPr/>
        <a:lstStyle/>
        <a:p>
          <a:pPr>
            <a:defRPr sz="1600" b="1">
              <a:solidFill>
                <a:srgbClr val="0000FF"/>
              </a:solidFill>
            </a:defRPr>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drawing1.xml><?xml version="1.0" encoding="utf-8"?>
<c:userShapes xmlns:c="http://schemas.openxmlformats.org/drawingml/2006/chart">
  <cdr:relSizeAnchor xmlns:cdr="http://schemas.openxmlformats.org/drawingml/2006/chartDrawing">
    <cdr:from>
      <cdr:x>0.55052</cdr:x>
      <cdr:y>0.53681</cdr:y>
    </cdr:from>
    <cdr:to>
      <cdr:x>0.79783</cdr:x>
      <cdr:y>0.67928</cdr:y>
    </cdr:to>
    <cdr:sp macro="" textlink="">
      <cdr:nvSpPr>
        <cdr:cNvPr id="2" name="TextBox 3"/>
        <cdr:cNvSpPr txBox="1"/>
      </cdr:nvSpPr>
      <cdr:spPr>
        <a:xfrm xmlns:a="http://schemas.openxmlformats.org/drawingml/2006/main">
          <a:off x="3686696" y="1391568"/>
          <a:ext cx="1656184"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smtClean="0"/>
            <a:t>DRY SEASON</a:t>
          </a:r>
          <a:endParaRPr lang="en-US" dirty="0"/>
        </a:p>
      </cdr:txBody>
    </cdr:sp>
  </cdr:relSizeAnchor>
  <cdr:relSizeAnchor xmlns:cdr="http://schemas.openxmlformats.org/drawingml/2006/chartDrawing">
    <cdr:from>
      <cdr:x>0.36559</cdr:x>
      <cdr:y>0.05556</cdr:y>
    </cdr:from>
    <cdr:to>
      <cdr:x>0.6129</cdr:x>
      <cdr:y>0.19803</cdr:y>
    </cdr:to>
    <cdr:sp macro="" textlink="">
      <cdr:nvSpPr>
        <cdr:cNvPr id="3" name="TextBox 3"/>
        <cdr:cNvSpPr txBox="1"/>
      </cdr:nvSpPr>
      <cdr:spPr>
        <a:xfrm xmlns:a="http://schemas.openxmlformats.org/drawingml/2006/main">
          <a:off x="2448272" y="144016"/>
          <a:ext cx="1656184"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smtClean="0">
              <a:solidFill>
                <a:srgbClr val="0070C0"/>
              </a:solidFill>
            </a:rPr>
            <a:t>WET SEASON</a:t>
          </a:r>
          <a:endParaRPr lang="en-US" b="1" dirty="0">
            <a:solidFill>
              <a:srgbClr val="0070C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20DBDC20-9895-4E1A-A44A-CD2619126C74}" type="datetimeFigureOut">
              <a:rPr lang="en-US" smtClean="0"/>
              <a:t>28/Nov/2013</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070DA26F-5F38-4ADB-A10F-3023D71DD564}" type="slidenum">
              <a:rPr lang="en-US" smtClean="0"/>
              <a:t>‹#›</a:t>
            </a:fld>
            <a:endParaRPr lang="en-US"/>
          </a:p>
        </p:txBody>
      </p:sp>
    </p:spTree>
    <p:extLst>
      <p:ext uri="{BB962C8B-B14F-4D97-AF65-F5344CB8AC3E}">
        <p14:creationId xmlns:p14="http://schemas.microsoft.com/office/powerpoint/2010/main" val="1486440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23FB5901-F284-D349-AB9E-B5056FD2AB3D}" type="datetimeFigureOut">
              <a:rPr lang="en-US" smtClean="0"/>
              <a:t>28/Nov/2013</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DEBBE321-42D1-7547-9660-5CC511361E01}" type="slidenum">
              <a:rPr lang="en-US" smtClean="0"/>
              <a:t>‹#›</a:t>
            </a:fld>
            <a:endParaRPr lang="en-US"/>
          </a:p>
        </p:txBody>
      </p:sp>
    </p:spTree>
    <p:extLst>
      <p:ext uri="{BB962C8B-B14F-4D97-AF65-F5344CB8AC3E}">
        <p14:creationId xmlns:p14="http://schemas.microsoft.com/office/powerpoint/2010/main" val="33262664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BE321-42D1-7547-9660-5CC511361E01}" type="slidenum">
              <a:rPr lang="en-US" smtClean="0"/>
              <a:t>14</a:t>
            </a:fld>
            <a:endParaRPr lang="en-US"/>
          </a:p>
        </p:txBody>
      </p:sp>
    </p:spTree>
    <p:extLst>
      <p:ext uri="{BB962C8B-B14F-4D97-AF65-F5344CB8AC3E}">
        <p14:creationId xmlns:p14="http://schemas.microsoft.com/office/powerpoint/2010/main" val="510435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771A2-AE0D-483B-A085-5D8F22750D97}" type="slidenum">
              <a:rPr lang="en-US" smtClean="0"/>
              <a:t>51</a:t>
            </a:fld>
            <a:endParaRPr lang="en-US"/>
          </a:p>
        </p:txBody>
      </p:sp>
    </p:spTree>
    <p:extLst>
      <p:ext uri="{BB962C8B-B14F-4D97-AF65-F5344CB8AC3E}">
        <p14:creationId xmlns:p14="http://schemas.microsoft.com/office/powerpoint/2010/main" val="3150378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771A2-AE0D-483B-A085-5D8F22750D97}" type="slidenum">
              <a:rPr lang="en-US" smtClean="0"/>
              <a:t>52</a:t>
            </a:fld>
            <a:endParaRPr lang="en-US"/>
          </a:p>
        </p:txBody>
      </p:sp>
    </p:spTree>
    <p:extLst>
      <p:ext uri="{BB962C8B-B14F-4D97-AF65-F5344CB8AC3E}">
        <p14:creationId xmlns:p14="http://schemas.microsoft.com/office/powerpoint/2010/main" val="3150378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771A2-AE0D-483B-A085-5D8F22750D97}" type="slidenum">
              <a:rPr lang="en-US" smtClean="0"/>
              <a:t>54</a:t>
            </a:fld>
            <a:endParaRPr lang="en-US"/>
          </a:p>
        </p:txBody>
      </p:sp>
    </p:spTree>
    <p:extLst>
      <p:ext uri="{BB962C8B-B14F-4D97-AF65-F5344CB8AC3E}">
        <p14:creationId xmlns:p14="http://schemas.microsoft.com/office/powerpoint/2010/main" val="3150378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771A2-AE0D-483B-A085-5D8F22750D97}" type="slidenum">
              <a:rPr lang="en-US" smtClean="0"/>
              <a:t>55</a:t>
            </a:fld>
            <a:endParaRPr lang="en-US"/>
          </a:p>
        </p:txBody>
      </p:sp>
    </p:spTree>
    <p:extLst>
      <p:ext uri="{BB962C8B-B14F-4D97-AF65-F5344CB8AC3E}">
        <p14:creationId xmlns:p14="http://schemas.microsoft.com/office/powerpoint/2010/main" val="3229431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771A2-AE0D-483B-A085-5D8F22750D97}" type="slidenum">
              <a:rPr lang="en-US" smtClean="0"/>
              <a:t>58</a:t>
            </a:fld>
            <a:endParaRPr lang="en-US"/>
          </a:p>
        </p:txBody>
      </p:sp>
    </p:spTree>
    <p:extLst>
      <p:ext uri="{BB962C8B-B14F-4D97-AF65-F5344CB8AC3E}">
        <p14:creationId xmlns:p14="http://schemas.microsoft.com/office/powerpoint/2010/main" val="3282806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460109-865E-4329-91EF-7F5931C8CA60}" type="datetimeFigureOut">
              <a:rPr lang="en-US" smtClean="0"/>
              <a:t>28/Nov/2013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FB4D4-F99C-4117-88E8-114C2EDB3F4C}" type="slidenum">
              <a:rPr lang="en-US" smtClean="0"/>
              <a:t>‹#›</a:t>
            </a:fld>
            <a:endParaRPr lang="en-US"/>
          </a:p>
        </p:txBody>
      </p:sp>
    </p:spTree>
    <p:extLst>
      <p:ext uri="{BB962C8B-B14F-4D97-AF65-F5344CB8AC3E}">
        <p14:creationId xmlns:p14="http://schemas.microsoft.com/office/powerpoint/2010/main" val="2079680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460109-865E-4329-91EF-7F5931C8CA60}" type="datetimeFigureOut">
              <a:rPr lang="en-US" smtClean="0"/>
              <a:t>28/Nov/2013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FB4D4-F99C-4117-88E8-114C2EDB3F4C}" type="slidenum">
              <a:rPr lang="en-US" smtClean="0"/>
              <a:t>‹#›</a:t>
            </a:fld>
            <a:endParaRPr lang="en-US"/>
          </a:p>
        </p:txBody>
      </p:sp>
    </p:spTree>
    <p:extLst>
      <p:ext uri="{BB962C8B-B14F-4D97-AF65-F5344CB8AC3E}">
        <p14:creationId xmlns:p14="http://schemas.microsoft.com/office/powerpoint/2010/main" val="3781977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460109-865E-4329-91EF-7F5931C8CA60}" type="datetimeFigureOut">
              <a:rPr lang="en-US" smtClean="0"/>
              <a:t>28/Nov/2013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FB4D4-F99C-4117-88E8-114C2EDB3F4C}" type="slidenum">
              <a:rPr lang="en-US" smtClean="0"/>
              <a:t>‹#›</a:t>
            </a:fld>
            <a:endParaRPr lang="en-US"/>
          </a:p>
        </p:txBody>
      </p:sp>
    </p:spTree>
    <p:extLst>
      <p:ext uri="{BB962C8B-B14F-4D97-AF65-F5344CB8AC3E}">
        <p14:creationId xmlns:p14="http://schemas.microsoft.com/office/powerpoint/2010/main" val="3645236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460109-865E-4329-91EF-7F5931C8CA60}" type="datetimeFigureOut">
              <a:rPr lang="en-US" smtClean="0"/>
              <a:t>28/Nov/2013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FB4D4-F99C-4117-88E8-114C2EDB3F4C}" type="slidenum">
              <a:rPr lang="en-US" smtClean="0"/>
              <a:t>‹#›</a:t>
            </a:fld>
            <a:endParaRPr lang="en-US"/>
          </a:p>
        </p:txBody>
      </p:sp>
    </p:spTree>
    <p:extLst>
      <p:ext uri="{BB962C8B-B14F-4D97-AF65-F5344CB8AC3E}">
        <p14:creationId xmlns:p14="http://schemas.microsoft.com/office/powerpoint/2010/main" val="1933937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460109-865E-4329-91EF-7F5931C8CA60}" type="datetimeFigureOut">
              <a:rPr lang="en-US" smtClean="0"/>
              <a:t>28/Nov/2013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FB4D4-F99C-4117-88E8-114C2EDB3F4C}" type="slidenum">
              <a:rPr lang="en-US" smtClean="0"/>
              <a:t>‹#›</a:t>
            </a:fld>
            <a:endParaRPr lang="en-US"/>
          </a:p>
        </p:txBody>
      </p:sp>
    </p:spTree>
    <p:extLst>
      <p:ext uri="{BB962C8B-B14F-4D97-AF65-F5344CB8AC3E}">
        <p14:creationId xmlns:p14="http://schemas.microsoft.com/office/powerpoint/2010/main" val="166606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460109-865E-4329-91EF-7F5931C8CA60}" type="datetimeFigureOut">
              <a:rPr lang="en-US" smtClean="0"/>
              <a:t>28/Nov/2013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FB4D4-F99C-4117-88E8-114C2EDB3F4C}" type="slidenum">
              <a:rPr lang="en-US" smtClean="0"/>
              <a:t>‹#›</a:t>
            </a:fld>
            <a:endParaRPr lang="en-US"/>
          </a:p>
        </p:txBody>
      </p:sp>
    </p:spTree>
    <p:extLst>
      <p:ext uri="{BB962C8B-B14F-4D97-AF65-F5344CB8AC3E}">
        <p14:creationId xmlns:p14="http://schemas.microsoft.com/office/powerpoint/2010/main" val="3208977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460109-865E-4329-91EF-7F5931C8CA60}" type="datetimeFigureOut">
              <a:rPr lang="en-US" smtClean="0"/>
              <a:t>28/Nov/2013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FB4D4-F99C-4117-88E8-114C2EDB3F4C}" type="slidenum">
              <a:rPr lang="en-US" smtClean="0"/>
              <a:t>‹#›</a:t>
            </a:fld>
            <a:endParaRPr lang="en-US"/>
          </a:p>
        </p:txBody>
      </p:sp>
    </p:spTree>
    <p:extLst>
      <p:ext uri="{BB962C8B-B14F-4D97-AF65-F5344CB8AC3E}">
        <p14:creationId xmlns:p14="http://schemas.microsoft.com/office/powerpoint/2010/main" val="409755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460109-865E-4329-91EF-7F5931C8CA60}" type="datetimeFigureOut">
              <a:rPr lang="en-US" smtClean="0"/>
              <a:t>28/Nov/2013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FB4D4-F99C-4117-88E8-114C2EDB3F4C}" type="slidenum">
              <a:rPr lang="en-US" smtClean="0"/>
              <a:t>‹#›</a:t>
            </a:fld>
            <a:endParaRPr lang="en-US"/>
          </a:p>
        </p:txBody>
      </p:sp>
    </p:spTree>
    <p:extLst>
      <p:ext uri="{BB962C8B-B14F-4D97-AF65-F5344CB8AC3E}">
        <p14:creationId xmlns:p14="http://schemas.microsoft.com/office/powerpoint/2010/main" val="535743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460109-865E-4329-91EF-7F5931C8CA60}" type="datetimeFigureOut">
              <a:rPr lang="en-US" smtClean="0"/>
              <a:t>28/Nov/2013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FB4D4-F99C-4117-88E8-114C2EDB3F4C}" type="slidenum">
              <a:rPr lang="en-US" smtClean="0"/>
              <a:t>‹#›</a:t>
            </a:fld>
            <a:endParaRPr lang="en-US"/>
          </a:p>
        </p:txBody>
      </p:sp>
    </p:spTree>
    <p:extLst>
      <p:ext uri="{BB962C8B-B14F-4D97-AF65-F5344CB8AC3E}">
        <p14:creationId xmlns:p14="http://schemas.microsoft.com/office/powerpoint/2010/main" val="2844648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460109-865E-4329-91EF-7F5931C8CA60}" type="datetimeFigureOut">
              <a:rPr lang="en-US" smtClean="0"/>
              <a:t>28/Nov/2013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FB4D4-F99C-4117-88E8-114C2EDB3F4C}" type="slidenum">
              <a:rPr lang="en-US" smtClean="0"/>
              <a:t>‹#›</a:t>
            </a:fld>
            <a:endParaRPr lang="en-US"/>
          </a:p>
        </p:txBody>
      </p:sp>
    </p:spTree>
    <p:extLst>
      <p:ext uri="{BB962C8B-B14F-4D97-AF65-F5344CB8AC3E}">
        <p14:creationId xmlns:p14="http://schemas.microsoft.com/office/powerpoint/2010/main" val="2944396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460109-865E-4329-91EF-7F5931C8CA60}" type="datetimeFigureOut">
              <a:rPr lang="en-US" smtClean="0"/>
              <a:t>28/Nov/2013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FB4D4-F99C-4117-88E8-114C2EDB3F4C}" type="slidenum">
              <a:rPr lang="en-US" smtClean="0"/>
              <a:t>‹#›</a:t>
            </a:fld>
            <a:endParaRPr lang="en-US"/>
          </a:p>
        </p:txBody>
      </p:sp>
    </p:spTree>
    <p:extLst>
      <p:ext uri="{BB962C8B-B14F-4D97-AF65-F5344CB8AC3E}">
        <p14:creationId xmlns:p14="http://schemas.microsoft.com/office/powerpoint/2010/main" val="160044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460109-865E-4329-91EF-7F5931C8CA60}" type="datetimeFigureOut">
              <a:rPr lang="en-US" smtClean="0"/>
              <a:t>28/Nov/2013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FB4D4-F99C-4117-88E8-114C2EDB3F4C}" type="slidenum">
              <a:rPr lang="en-US" smtClean="0"/>
              <a:t>‹#›</a:t>
            </a:fld>
            <a:endParaRPr lang="en-US"/>
          </a:p>
        </p:txBody>
      </p:sp>
    </p:spTree>
    <p:extLst>
      <p:ext uri="{BB962C8B-B14F-4D97-AF65-F5344CB8AC3E}">
        <p14:creationId xmlns:p14="http://schemas.microsoft.com/office/powerpoint/2010/main" val="23721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www.ifdc.org/"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oleObject" Target="BBB-FAO-13:FINAL%20WRTING%207-2013:FINAL%20IPM%20WRITING:IPM%20LAST%20WRITING%204-9-2013.doc!OLE_LINK4" TargetMode="Externa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2.emf"/></Relationships>
</file>

<file path=ppt/slides/_rels/slide3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ricestat.irri.org:8080/wrs" TargetMode="External"/><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1640" y="1052736"/>
            <a:ext cx="6696744" cy="3970318"/>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5" name="TextBox 4"/>
          <p:cNvSpPr txBox="1"/>
          <p:nvPr/>
        </p:nvSpPr>
        <p:spPr>
          <a:xfrm>
            <a:off x="1331640" y="692696"/>
            <a:ext cx="5904656" cy="4031873"/>
          </a:xfrm>
          <a:prstGeom prst="rect">
            <a:avLst/>
          </a:prstGeom>
          <a:noFill/>
        </p:spPr>
        <p:txBody>
          <a:bodyPr wrap="square" rtlCol="0">
            <a:spAutoFit/>
          </a:bodyPr>
          <a:lstStyle/>
          <a:p>
            <a:pPr algn="ctr"/>
            <a:r>
              <a:rPr lang="en-US" sz="3200" b="1" dirty="0" smtClean="0">
                <a:solidFill>
                  <a:srgbClr val="C00000"/>
                </a:solidFill>
              </a:rPr>
              <a:t>Sustainable intensification of irrigated rice ecosystem in Asia</a:t>
            </a:r>
          </a:p>
          <a:p>
            <a:pPr algn="ctr"/>
            <a:endParaRPr lang="en-US" dirty="0"/>
          </a:p>
          <a:p>
            <a:pPr algn="ctr"/>
            <a:endParaRPr lang="en-US" dirty="0"/>
          </a:p>
          <a:p>
            <a:pPr algn="ctr"/>
            <a:endParaRPr lang="en-US" dirty="0" smtClean="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r>
              <a:rPr lang="en-US" sz="2400" b="1" dirty="0" smtClean="0">
                <a:solidFill>
                  <a:srgbClr val="0070C0"/>
                </a:solidFill>
              </a:rPr>
              <a:t>Bui Ba Bong</a:t>
            </a:r>
          </a:p>
          <a:p>
            <a:pPr algn="ctr"/>
            <a:r>
              <a:rPr lang="en-US" sz="2400" b="1" dirty="0" smtClean="0">
                <a:solidFill>
                  <a:srgbClr val="0070C0"/>
                </a:solidFill>
              </a:rPr>
              <a:t>FAORAP</a:t>
            </a:r>
            <a:endParaRPr lang="en-US" sz="2400" b="1" dirty="0">
              <a:solidFill>
                <a:srgbClr val="0070C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237858701"/>
              </p:ext>
            </p:extLst>
          </p:nvPr>
        </p:nvGraphicFramePr>
        <p:xfrm>
          <a:off x="1622487" y="5023054"/>
          <a:ext cx="6115050" cy="1219200"/>
        </p:xfrm>
        <a:graphic>
          <a:graphicData uri="http://schemas.openxmlformats.org/drawingml/2006/table">
            <a:tbl>
              <a:tblPr firstRow="1" firstCol="1" lastRow="1" lastCol="1" bandRow="1" bandCol="1">
                <a:tableStyleId>{5C22544A-7EE6-4342-B048-85BDC9FD1C3A}</a:tableStyleId>
              </a:tblPr>
              <a:tblGrid>
                <a:gridCol w="723449"/>
                <a:gridCol w="5391601"/>
              </a:tblGrid>
              <a:tr h="0">
                <a:tc>
                  <a:txBody>
                    <a:bodyPr/>
                    <a:lstStyle/>
                    <a:p>
                      <a:pPr algn="ctr">
                        <a:spcAft>
                          <a:spcPts val="0"/>
                        </a:spcAft>
                      </a:pPr>
                      <a:endParaRPr lang="en-US" sz="1200" dirty="0">
                        <a:effectLst/>
                        <a:latin typeface="Times New Roman"/>
                        <a:ea typeface="Times New Roman"/>
                        <a:cs typeface="Angsana New"/>
                      </a:endParaRPr>
                    </a:p>
                  </a:txBody>
                  <a:tcPr marL="68580" marR="68580" marT="0" marB="0"/>
                </a:tc>
                <a:tc>
                  <a:txBody>
                    <a:bodyPr/>
                    <a:lstStyle/>
                    <a:p>
                      <a:pPr algn="ctr">
                        <a:spcAft>
                          <a:spcPts val="0"/>
                        </a:spcAft>
                      </a:pPr>
                      <a:r>
                        <a:rPr lang="en-US" sz="1400" dirty="0">
                          <a:effectLst/>
                        </a:rPr>
                        <a:t>The Second External Rice Advisory Group (</a:t>
                      </a:r>
                      <a:r>
                        <a:rPr lang="en-US" sz="1400" dirty="0" err="1">
                          <a:effectLst/>
                        </a:rPr>
                        <a:t>ERAG</a:t>
                      </a:r>
                      <a:r>
                        <a:rPr lang="en-US" sz="1400">
                          <a:effectLst/>
                        </a:rPr>
                        <a:t>) Consultation on the Formulation of a Rice Strategy for Asia</a:t>
                      </a:r>
                      <a:endParaRPr lang="en-US" sz="1200">
                        <a:effectLst/>
                      </a:endParaRPr>
                    </a:p>
                    <a:p>
                      <a:pPr>
                        <a:spcAft>
                          <a:spcPts val="0"/>
                        </a:spcAft>
                      </a:pPr>
                      <a:r>
                        <a:rPr lang="en-US" sz="1200">
                          <a:effectLst/>
                        </a:rPr>
                        <a:t> </a:t>
                      </a:r>
                      <a:endParaRPr lang="en-US" sz="1200">
                        <a:effectLst/>
                        <a:latin typeface="Times New Roman"/>
                        <a:ea typeface="Times New Roman"/>
                        <a:cs typeface="Angsana New"/>
                      </a:endParaRPr>
                    </a:p>
                  </a:txBody>
                  <a:tcPr marL="68580" marR="68580" marT="0" marB="0"/>
                </a:tc>
              </a:tr>
              <a:tr h="0">
                <a:tc gridSpan="2">
                  <a:txBody>
                    <a:bodyPr/>
                    <a:lstStyle/>
                    <a:p>
                      <a:pPr algn="ctr">
                        <a:spcAft>
                          <a:spcPts val="0"/>
                        </a:spcAft>
                      </a:pPr>
                      <a:r>
                        <a:rPr lang="en-US" sz="1200" dirty="0">
                          <a:effectLst/>
                        </a:rPr>
                        <a:t>Bangkok, Thailand, 28-29</a:t>
                      </a:r>
                      <a:r>
                        <a:rPr lang="en-US" sz="1200" baseline="30000" dirty="0">
                          <a:effectLst/>
                        </a:rPr>
                        <a:t>th</a:t>
                      </a:r>
                      <a:r>
                        <a:rPr lang="en-US" sz="1200" dirty="0">
                          <a:effectLst/>
                        </a:rPr>
                        <a:t> November 2013</a:t>
                      </a:r>
                    </a:p>
                    <a:p>
                      <a:pPr algn="ctr">
                        <a:spcAft>
                          <a:spcPts val="0"/>
                        </a:spcAft>
                      </a:pPr>
                      <a:r>
                        <a:rPr lang="en-US" sz="1400" dirty="0">
                          <a:effectLst/>
                        </a:rPr>
                        <a:t> </a:t>
                      </a:r>
                      <a:endParaRPr lang="en-US" sz="1200" dirty="0">
                        <a:effectLst/>
                      </a:endParaRPr>
                    </a:p>
                    <a:p>
                      <a:pPr algn="ctr">
                        <a:spcAft>
                          <a:spcPts val="0"/>
                        </a:spcAft>
                      </a:pPr>
                      <a:r>
                        <a:rPr lang="en-US" sz="1400" dirty="0">
                          <a:effectLst/>
                        </a:rPr>
                        <a:t> </a:t>
                      </a:r>
                      <a:endParaRPr lang="en-US" sz="1200" dirty="0">
                        <a:effectLst/>
                        <a:latin typeface="Times New Roman"/>
                        <a:ea typeface="Times New Roman"/>
                        <a:cs typeface="Angsana New"/>
                      </a:endParaRPr>
                    </a:p>
                  </a:txBody>
                  <a:tcPr marL="68580" marR="68580" marT="0" marB="0"/>
                </a:tc>
                <a:tc hMerge="1">
                  <a:txBody>
                    <a:bodyPr/>
                    <a:lstStyle/>
                    <a:p>
                      <a:endParaRPr lang="en-US"/>
                    </a:p>
                  </a:txBody>
                  <a:tcPr/>
                </a:tc>
              </a:tr>
            </a:tbl>
          </a:graphicData>
        </a:graphic>
      </p:graphicFrame>
      <p:pic>
        <p:nvPicPr>
          <p:cNvPr id="2050" name="Picture 2" descr="FAO for We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726" y="5012148"/>
            <a:ext cx="730898" cy="730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298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838586655"/>
              </p:ext>
            </p:extLst>
          </p:nvPr>
        </p:nvGraphicFramePr>
        <p:xfrm>
          <a:off x="1115616" y="1162472"/>
          <a:ext cx="7056784" cy="367240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187624" y="5085184"/>
            <a:ext cx="7560840" cy="707886"/>
          </a:xfrm>
          <a:prstGeom prst="rect">
            <a:avLst/>
          </a:prstGeom>
          <a:noFill/>
        </p:spPr>
        <p:txBody>
          <a:bodyPr wrap="square" rtlCol="0">
            <a:spAutoFit/>
          </a:bodyPr>
          <a:lstStyle/>
          <a:p>
            <a:r>
              <a:rPr lang="en-US" sz="2400" b="1" dirty="0" smtClean="0">
                <a:solidFill>
                  <a:srgbClr val="C00000"/>
                </a:solidFill>
              </a:rPr>
              <a:t>Percentage </a:t>
            </a:r>
            <a:r>
              <a:rPr lang="en-US" sz="2400" b="1" dirty="0">
                <a:solidFill>
                  <a:srgbClr val="C00000"/>
                </a:solidFill>
              </a:rPr>
              <a:t>of irrigated area in Bangladesh in 2008-2011 </a:t>
            </a:r>
            <a:endParaRPr lang="en-US" sz="2400" b="1" dirty="0" smtClean="0">
              <a:solidFill>
                <a:srgbClr val="C00000"/>
              </a:solidFill>
            </a:endParaRPr>
          </a:p>
          <a:p>
            <a:r>
              <a:rPr lang="en-US" sz="1600" dirty="0" smtClean="0">
                <a:solidFill>
                  <a:srgbClr val="0000FF"/>
                </a:solidFill>
              </a:rPr>
              <a:t>(</a:t>
            </a:r>
            <a:r>
              <a:rPr lang="en-US" sz="1600" dirty="0">
                <a:solidFill>
                  <a:srgbClr val="0000FF"/>
                </a:solidFill>
              </a:rPr>
              <a:t>Bangladesh Bureau of Statistics, 2011) </a:t>
            </a:r>
          </a:p>
        </p:txBody>
      </p:sp>
    </p:spTree>
    <p:extLst>
      <p:ext uri="{BB962C8B-B14F-4D97-AF65-F5344CB8AC3E}">
        <p14:creationId xmlns:p14="http://schemas.microsoft.com/office/powerpoint/2010/main" val="2838051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891117230"/>
              </p:ext>
            </p:extLst>
          </p:nvPr>
        </p:nvGraphicFramePr>
        <p:xfrm>
          <a:off x="1187624" y="764704"/>
          <a:ext cx="7416824" cy="396044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827584" y="4996011"/>
            <a:ext cx="7344816" cy="1323439"/>
          </a:xfrm>
          <a:prstGeom prst="rect">
            <a:avLst/>
          </a:prstGeom>
          <a:noFill/>
        </p:spPr>
        <p:txBody>
          <a:bodyPr wrap="square" rtlCol="0">
            <a:spAutoFit/>
          </a:bodyPr>
          <a:lstStyle/>
          <a:p>
            <a:r>
              <a:rPr lang="en-US" sz="2400" b="1" dirty="0" smtClean="0">
                <a:solidFill>
                  <a:srgbClr val="C00000"/>
                </a:solidFill>
              </a:rPr>
              <a:t>The </a:t>
            </a:r>
            <a:r>
              <a:rPr lang="en-US" sz="2400" b="1" dirty="0">
                <a:solidFill>
                  <a:srgbClr val="C00000"/>
                </a:solidFill>
              </a:rPr>
              <a:t>trend of yield (milled rice) in irrigated area as compared to </a:t>
            </a:r>
            <a:r>
              <a:rPr lang="en-US" sz="2400" b="1" dirty="0" err="1">
                <a:solidFill>
                  <a:srgbClr val="C00000"/>
                </a:solidFill>
              </a:rPr>
              <a:t>rainfed</a:t>
            </a:r>
            <a:r>
              <a:rPr lang="en-US" sz="2400" b="1" dirty="0">
                <a:solidFill>
                  <a:srgbClr val="C00000"/>
                </a:solidFill>
              </a:rPr>
              <a:t> area in Bangladesh from 1972-2005 </a:t>
            </a:r>
            <a:r>
              <a:rPr lang="en-US" sz="1600" dirty="0">
                <a:solidFill>
                  <a:srgbClr val="0000FF"/>
                </a:solidFill>
              </a:rPr>
              <a:t>(Handbook of Agricultural Statistics, December 2007, Ministry of Agriculture of </a:t>
            </a:r>
            <a:r>
              <a:rPr lang="en-US" sz="1600" dirty="0" smtClean="0">
                <a:solidFill>
                  <a:srgbClr val="0000FF"/>
                </a:solidFill>
              </a:rPr>
              <a:t>Bangladesh)</a:t>
            </a:r>
            <a:endParaRPr lang="en-US" dirty="0">
              <a:solidFill>
                <a:srgbClr val="0000FF"/>
              </a:solidFill>
            </a:endParaRPr>
          </a:p>
        </p:txBody>
      </p:sp>
    </p:spTree>
    <p:extLst>
      <p:ext uri="{BB962C8B-B14F-4D97-AF65-F5344CB8AC3E}">
        <p14:creationId xmlns:p14="http://schemas.microsoft.com/office/powerpoint/2010/main" val="2838051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7824100"/>
              </p:ext>
            </p:extLst>
          </p:nvPr>
        </p:nvGraphicFramePr>
        <p:xfrm>
          <a:off x="457200" y="1916832"/>
          <a:ext cx="8229600" cy="3242978"/>
        </p:xfrm>
        <a:graphic>
          <a:graphicData uri="http://schemas.openxmlformats.org/drawingml/2006/table">
            <a:tbl>
              <a:tblPr>
                <a:tableStyleId>{5C22544A-7EE6-4342-B048-85BDC9FD1C3A}</a:tableStyleId>
              </a:tblPr>
              <a:tblGrid>
                <a:gridCol w="1306488"/>
                <a:gridCol w="1512168"/>
                <a:gridCol w="1656184"/>
                <a:gridCol w="1152128"/>
                <a:gridCol w="1296144"/>
                <a:gridCol w="1306488"/>
              </a:tblGrid>
              <a:tr h="363134">
                <a:tc rowSpan="2">
                  <a:txBody>
                    <a:bodyPr/>
                    <a:lstStyle/>
                    <a:p>
                      <a:pPr>
                        <a:lnSpc>
                          <a:spcPct val="115000"/>
                        </a:lnSpc>
                        <a:spcAft>
                          <a:spcPts val="0"/>
                        </a:spcAft>
                      </a:pPr>
                      <a:r>
                        <a:rPr lang="en-US" sz="2000" b="1" dirty="0">
                          <a:solidFill>
                            <a:schemeClr val="accent5">
                              <a:lumMod val="50000"/>
                            </a:schemeClr>
                          </a:solidFill>
                          <a:effectLst/>
                        </a:rPr>
                        <a:t>Country </a:t>
                      </a:r>
                      <a:endParaRPr lang="en-US" sz="2000" b="1" dirty="0">
                        <a:solidFill>
                          <a:schemeClr val="accent5">
                            <a:lumMod val="50000"/>
                          </a:schemeClr>
                        </a:solidFill>
                        <a:effectLst/>
                        <a:latin typeface="Calibri"/>
                        <a:ea typeface="Calibri"/>
                        <a:cs typeface="Times New Roman"/>
                      </a:endParaRPr>
                    </a:p>
                  </a:txBody>
                  <a:tcPr marL="68580" marR="68580" marT="0" marB="0" anchor="ctr"/>
                </a:tc>
                <a:tc gridSpan="3">
                  <a:txBody>
                    <a:bodyPr/>
                    <a:lstStyle/>
                    <a:p>
                      <a:pPr algn="ctr">
                        <a:lnSpc>
                          <a:spcPct val="115000"/>
                        </a:lnSpc>
                        <a:spcAft>
                          <a:spcPts val="0"/>
                        </a:spcAft>
                      </a:pPr>
                      <a:r>
                        <a:rPr lang="en-US" sz="2000" b="1">
                          <a:solidFill>
                            <a:schemeClr val="accent5">
                              <a:lumMod val="50000"/>
                            </a:schemeClr>
                          </a:solidFill>
                          <a:effectLst/>
                        </a:rPr>
                        <a:t>1980-2010</a:t>
                      </a:r>
                      <a:endParaRPr lang="en-US" sz="2000" b="1">
                        <a:solidFill>
                          <a:schemeClr val="accent5">
                            <a:lumMod val="50000"/>
                          </a:schemeClr>
                        </a:solidFill>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a:txBody>
                    <a:bodyPr/>
                    <a:lstStyle/>
                    <a:p>
                      <a:pPr algn="ctr">
                        <a:lnSpc>
                          <a:spcPct val="115000"/>
                        </a:lnSpc>
                        <a:spcAft>
                          <a:spcPts val="0"/>
                        </a:spcAft>
                      </a:pPr>
                      <a:r>
                        <a:rPr lang="en-US" sz="2000" b="1">
                          <a:solidFill>
                            <a:schemeClr val="accent5">
                              <a:lumMod val="50000"/>
                            </a:schemeClr>
                          </a:solidFill>
                          <a:effectLst/>
                        </a:rPr>
                        <a:t>2001-2005</a:t>
                      </a:r>
                      <a:endParaRPr lang="en-US" sz="2000" b="1">
                        <a:solidFill>
                          <a:schemeClr val="accent5">
                            <a:lumMod val="50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b="1">
                          <a:solidFill>
                            <a:schemeClr val="accent5">
                              <a:lumMod val="50000"/>
                            </a:schemeClr>
                          </a:solidFill>
                          <a:effectLst/>
                        </a:rPr>
                        <a:t>2006-2010</a:t>
                      </a:r>
                      <a:endParaRPr lang="en-US" sz="2000" b="1">
                        <a:solidFill>
                          <a:schemeClr val="accent5">
                            <a:lumMod val="50000"/>
                          </a:schemeClr>
                        </a:solidFill>
                        <a:effectLst/>
                        <a:latin typeface="Calibri"/>
                        <a:ea typeface="Calibri"/>
                        <a:cs typeface="Times New Roman"/>
                      </a:endParaRPr>
                    </a:p>
                  </a:txBody>
                  <a:tcPr marL="68580" marR="68580" marT="0" marB="0"/>
                </a:tc>
              </a:tr>
              <a:tr h="363134">
                <a:tc vMerge="1">
                  <a:txBody>
                    <a:bodyPr/>
                    <a:lstStyle/>
                    <a:p>
                      <a:endParaRPr lang="en-US"/>
                    </a:p>
                  </a:txBody>
                  <a:tcPr/>
                </a:tc>
                <a:tc>
                  <a:txBody>
                    <a:bodyPr/>
                    <a:lstStyle/>
                    <a:p>
                      <a:pPr algn="ctr">
                        <a:lnSpc>
                          <a:spcPct val="115000"/>
                        </a:lnSpc>
                        <a:spcAft>
                          <a:spcPts val="0"/>
                        </a:spcAft>
                      </a:pPr>
                      <a:r>
                        <a:rPr lang="en-US" sz="2000" b="1" dirty="0">
                          <a:solidFill>
                            <a:schemeClr val="accent5">
                              <a:lumMod val="50000"/>
                            </a:schemeClr>
                          </a:solidFill>
                          <a:effectLst/>
                        </a:rPr>
                        <a:t>Efficiency change</a:t>
                      </a:r>
                      <a:endParaRPr lang="en-US" sz="2000" b="1" dirty="0">
                        <a:solidFill>
                          <a:schemeClr val="accent5">
                            <a:lumMod val="50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b="1" dirty="0">
                          <a:solidFill>
                            <a:schemeClr val="accent5">
                              <a:lumMod val="50000"/>
                            </a:schemeClr>
                          </a:solidFill>
                          <a:effectLst/>
                        </a:rPr>
                        <a:t>Technology change</a:t>
                      </a:r>
                      <a:endParaRPr lang="en-US" sz="2000" b="1" dirty="0">
                        <a:solidFill>
                          <a:schemeClr val="accent5">
                            <a:lumMod val="50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b="1" dirty="0" err="1">
                          <a:solidFill>
                            <a:srgbClr val="FF0000"/>
                          </a:solidFill>
                          <a:effectLst/>
                        </a:rPr>
                        <a:t>TFP</a:t>
                      </a:r>
                      <a:r>
                        <a:rPr lang="en-US" sz="2000" b="1" dirty="0">
                          <a:solidFill>
                            <a:srgbClr val="FF0000"/>
                          </a:solidFill>
                          <a:effectLst/>
                        </a:rPr>
                        <a:t> change</a:t>
                      </a:r>
                      <a:endParaRPr lang="en-US" sz="2000" b="1" dirty="0">
                        <a:solidFill>
                          <a:srgbClr val="FF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b="1">
                          <a:solidFill>
                            <a:schemeClr val="accent5">
                              <a:lumMod val="50000"/>
                            </a:schemeClr>
                          </a:solidFill>
                          <a:effectLst/>
                        </a:rPr>
                        <a:t>TFP change</a:t>
                      </a:r>
                      <a:endParaRPr lang="en-US" sz="2000" b="1">
                        <a:solidFill>
                          <a:schemeClr val="accent5">
                            <a:lumMod val="50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b="1">
                          <a:solidFill>
                            <a:schemeClr val="accent5">
                              <a:lumMod val="50000"/>
                            </a:schemeClr>
                          </a:solidFill>
                          <a:effectLst/>
                        </a:rPr>
                        <a:t>TFP change</a:t>
                      </a:r>
                      <a:endParaRPr lang="en-US" sz="2000" b="1">
                        <a:solidFill>
                          <a:schemeClr val="accent5">
                            <a:lumMod val="50000"/>
                          </a:schemeClr>
                        </a:solidFill>
                        <a:effectLst/>
                        <a:latin typeface="Calibri"/>
                        <a:ea typeface="Calibri"/>
                        <a:cs typeface="Times New Roman"/>
                      </a:endParaRPr>
                    </a:p>
                  </a:txBody>
                  <a:tcPr marL="68580" marR="68580" marT="0" marB="0"/>
                </a:tc>
              </a:tr>
              <a:tr h="363134">
                <a:tc>
                  <a:txBody>
                    <a:bodyPr/>
                    <a:lstStyle/>
                    <a:p>
                      <a:pPr>
                        <a:lnSpc>
                          <a:spcPct val="115000"/>
                        </a:lnSpc>
                        <a:spcAft>
                          <a:spcPts val="0"/>
                        </a:spcAft>
                      </a:pPr>
                      <a:r>
                        <a:rPr lang="en-US" sz="2000" b="1">
                          <a:solidFill>
                            <a:schemeClr val="accent5">
                              <a:lumMod val="50000"/>
                            </a:schemeClr>
                          </a:solidFill>
                          <a:effectLst/>
                        </a:rPr>
                        <a:t>Malaysia </a:t>
                      </a:r>
                      <a:endParaRPr lang="en-US" sz="2000" b="1">
                        <a:solidFill>
                          <a:schemeClr val="accent5">
                            <a:lumMod val="50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b="1" dirty="0">
                          <a:solidFill>
                            <a:schemeClr val="accent5">
                              <a:lumMod val="50000"/>
                            </a:schemeClr>
                          </a:solidFill>
                          <a:effectLst/>
                        </a:rPr>
                        <a:t>0.0</a:t>
                      </a:r>
                      <a:endParaRPr lang="en-US" sz="2000" b="1" dirty="0">
                        <a:solidFill>
                          <a:schemeClr val="accent5">
                            <a:lumMod val="50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b="1" dirty="0">
                          <a:solidFill>
                            <a:schemeClr val="accent5">
                              <a:lumMod val="50000"/>
                            </a:schemeClr>
                          </a:solidFill>
                          <a:effectLst/>
                        </a:rPr>
                        <a:t>-0.1</a:t>
                      </a:r>
                      <a:endParaRPr lang="en-US" sz="2000" b="1" dirty="0">
                        <a:solidFill>
                          <a:schemeClr val="accent5">
                            <a:lumMod val="50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b="1" dirty="0">
                          <a:solidFill>
                            <a:srgbClr val="FF0000"/>
                          </a:solidFill>
                          <a:effectLst/>
                        </a:rPr>
                        <a:t>-0.1</a:t>
                      </a:r>
                      <a:endParaRPr lang="en-US" sz="2000" b="1" dirty="0">
                        <a:solidFill>
                          <a:srgbClr val="FF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b="1">
                          <a:solidFill>
                            <a:schemeClr val="accent5">
                              <a:lumMod val="50000"/>
                            </a:schemeClr>
                          </a:solidFill>
                          <a:effectLst/>
                        </a:rPr>
                        <a:t>0.7</a:t>
                      </a:r>
                      <a:endParaRPr lang="en-US" sz="2000" b="1">
                        <a:solidFill>
                          <a:schemeClr val="accent5">
                            <a:lumMod val="50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b="1">
                          <a:solidFill>
                            <a:schemeClr val="accent5">
                              <a:lumMod val="50000"/>
                            </a:schemeClr>
                          </a:solidFill>
                          <a:effectLst/>
                        </a:rPr>
                        <a:t>4.5</a:t>
                      </a:r>
                      <a:endParaRPr lang="en-US" sz="2000" b="1">
                        <a:solidFill>
                          <a:schemeClr val="accent5">
                            <a:lumMod val="50000"/>
                          </a:schemeClr>
                        </a:solidFill>
                        <a:effectLst/>
                        <a:latin typeface="Calibri"/>
                        <a:ea typeface="Calibri"/>
                        <a:cs typeface="Times New Roman"/>
                      </a:endParaRPr>
                    </a:p>
                  </a:txBody>
                  <a:tcPr marL="68580" marR="68580" marT="0" marB="0"/>
                </a:tc>
              </a:tr>
              <a:tr h="363134">
                <a:tc>
                  <a:txBody>
                    <a:bodyPr/>
                    <a:lstStyle/>
                    <a:p>
                      <a:pPr>
                        <a:lnSpc>
                          <a:spcPct val="115000"/>
                        </a:lnSpc>
                        <a:spcAft>
                          <a:spcPts val="0"/>
                        </a:spcAft>
                      </a:pPr>
                      <a:r>
                        <a:rPr lang="en-US" sz="2000" b="1">
                          <a:solidFill>
                            <a:schemeClr val="accent5">
                              <a:lumMod val="50000"/>
                            </a:schemeClr>
                          </a:solidFill>
                          <a:effectLst/>
                        </a:rPr>
                        <a:t>Myanmar </a:t>
                      </a:r>
                      <a:endParaRPr lang="en-US" sz="2000" b="1">
                        <a:solidFill>
                          <a:schemeClr val="accent5">
                            <a:lumMod val="50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b="1">
                          <a:solidFill>
                            <a:schemeClr val="accent5">
                              <a:lumMod val="50000"/>
                            </a:schemeClr>
                          </a:solidFill>
                          <a:effectLst/>
                        </a:rPr>
                        <a:t>0.0</a:t>
                      </a:r>
                      <a:endParaRPr lang="en-US" sz="2000" b="1">
                        <a:solidFill>
                          <a:schemeClr val="accent5">
                            <a:lumMod val="50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b="1" dirty="0">
                          <a:solidFill>
                            <a:schemeClr val="accent5">
                              <a:lumMod val="50000"/>
                            </a:schemeClr>
                          </a:solidFill>
                          <a:effectLst/>
                        </a:rPr>
                        <a:t>2.5</a:t>
                      </a:r>
                      <a:endParaRPr lang="en-US" sz="2000" b="1" dirty="0">
                        <a:solidFill>
                          <a:schemeClr val="accent5">
                            <a:lumMod val="50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b="1" dirty="0">
                          <a:solidFill>
                            <a:srgbClr val="FF0000"/>
                          </a:solidFill>
                          <a:effectLst/>
                        </a:rPr>
                        <a:t>2.5</a:t>
                      </a:r>
                      <a:endParaRPr lang="en-US" sz="2000" b="1" dirty="0">
                        <a:solidFill>
                          <a:srgbClr val="FF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b="1">
                          <a:solidFill>
                            <a:schemeClr val="accent5">
                              <a:lumMod val="50000"/>
                            </a:schemeClr>
                          </a:solidFill>
                          <a:effectLst/>
                        </a:rPr>
                        <a:t>61.8</a:t>
                      </a:r>
                      <a:endParaRPr lang="en-US" sz="2000" b="1">
                        <a:solidFill>
                          <a:schemeClr val="accent5">
                            <a:lumMod val="50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b="1">
                          <a:solidFill>
                            <a:schemeClr val="accent5">
                              <a:lumMod val="50000"/>
                            </a:schemeClr>
                          </a:solidFill>
                          <a:effectLst/>
                        </a:rPr>
                        <a:t>4.8</a:t>
                      </a:r>
                      <a:endParaRPr lang="en-US" sz="2000" b="1">
                        <a:solidFill>
                          <a:schemeClr val="accent5">
                            <a:lumMod val="50000"/>
                          </a:schemeClr>
                        </a:solidFill>
                        <a:effectLst/>
                        <a:latin typeface="Calibri"/>
                        <a:ea typeface="Calibri"/>
                        <a:cs typeface="Times New Roman"/>
                      </a:endParaRPr>
                    </a:p>
                  </a:txBody>
                  <a:tcPr marL="68580" marR="68580" marT="0" marB="0"/>
                </a:tc>
              </a:tr>
              <a:tr h="363134">
                <a:tc>
                  <a:txBody>
                    <a:bodyPr/>
                    <a:lstStyle/>
                    <a:p>
                      <a:pPr>
                        <a:lnSpc>
                          <a:spcPct val="115000"/>
                        </a:lnSpc>
                        <a:spcAft>
                          <a:spcPts val="0"/>
                        </a:spcAft>
                      </a:pPr>
                      <a:r>
                        <a:rPr lang="en-US" sz="2000" b="1">
                          <a:solidFill>
                            <a:schemeClr val="accent5">
                              <a:lumMod val="50000"/>
                            </a:schemeClr>
                          </a:solidFill>
                          <a:effectLst/>
                        </a:rPr>
                        <a:t>Philippines </a:t>
                      </a:r>
                      <a:endParaRPr lang="en-US" sz="2000" b="1">
                        <a:solidFill>
                          <a:schemeClr val="accent5">
                            <a:lumMod val="50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b="1">
                          <a:solidFill>
                            <a:schemeClr val="accent5">
                              <a:lumMod val="50000"/>
                            </a:schemeClr>
                          </a:solidFill>
                          <a:effectLst/>
                        </a:rPr>
                        <a:t>0.5</a:t>
                      </a:r>
                      <a:endParaRPr lang="en-US" sz="2000" b="1">
                        <a:solidFill>
                          <a:schemeClr val="accent5">
                            <a:lumMod val="50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b="1">
                          <a:solidFill>
                            <a:schemeClr val="accent5">
                              <a:lumMod val="50000"/>
                            </a:schemeClr>
                          </a:solidFill>
                          <a:effectLst/>
                        </a:rPr>
                        <a:t>0.6</a:t>
                      </a:r>
                      <a:endParaRPr lang="en-US" sz="2000" b="1">
                        <a:solidFill>
                          <a:schemeClr val="accent5">
                            <a:lumMod val="50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b="1" dirty="0">
                          <a:solidFill>
                            <a:srgbClr val="FF0000"/>
                          </a:solidFill>
                          <a:effectLst/>
                        </a:rPr>
                        <a:t>1.1</a:t>
                      </a:r>
                      <a:endParaRPr lang="en-US" sz="2000" b="1" dirty="0">
                        <a:solidFill>
                          <a:srgbClr val="FF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b="1" dirty="0">
                          <a:solidFill>
                            <a:schemeClr val="accent5">
                              <a:lumMod val="50000"/>
                            </a:schemeClr>
                          </a:solidFill>
                          <a:effectLst/>
                        </a:rPr>
                        <a:t>2.1</a:t>
                      </a:r>
                      <a:endParaRPr lang="en-US" sz="2000" b="1" dirty="0">
                        <a:solidFill>
                          <a:schemeClr val="accent5">
                            <a:lumMod val="50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b="1">
                          <a:solidFill>
                            <a:schemeClr val="accent5">
                              <a:lumMod val="50000"/>
                            </a:schemeClr>
                          </a:solidFill>
                          <a:effectLst/>
                        </a:rPr>
                        <a:t>2.6</a:t>
                      </a:r>
                      <a:endParaRPr lang="en-US" sz="2000" b="1">
                        <a:solidFill>
                          <a:schemeClr val="accent5">
                            <a:lumMod val="50000"/>
                          </a:schemeClr>
                        </a:solidFill>
                        <a:effectLst/>
                        <a:latin typeface="Calibri"/>
                        <a:ea typeface="Calibri"/>
                        <a:cs typeface="Times New Roman"/>
                      </a:endParaRPr>
                    </a:p>
                  </a:txBody>
                  <a:tcPr marL="68580" marR="68580" marT="0" marB="0"/>
                </a:tc>
              </a:tr>
              <a:tr h="363134">
                <a:tc>
                  <a:txBody>
                    <a:bodyPr/>
                    <a:lstStyle/>
                    <a:p>
                      <a:pPr>
                        <a:lnSpc>
                          <a:spcPct val="115000"/>
                        </a:lnSpc>
                        <a:spcAft>
                          <a:spcPts val="0"/>
                        </a:spcAft>
                      </a:pPr>
                      <a:r>
                        <a:rPr lang="en-US" sz="2000" b="1">
                          <a:solidFill>
                            <a:schemeClr val="accent5">
                              <a:lumMod val="50000"/>
                            </a:schemeClr>
                          </a:solidFill>
                          <a:effectLst/>
                        </a:rPr>
                        <a:t>Thailand </a:t>
                      </a:r>
                      <a:endParaRPr lang="en-US" sz="2000" b="1">
                        <a:solidFill>
                          <a:schemeClr val="accent5">
                            <a:lumMod val="50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b="1">
                          <a:solidFill>
                            <a:schemeClr val="accent5">
                              <a:lumMod val="50000"/>
                            </a:schemeClr>
                          </a:solidFill>
                          <a:effectLst/>
                        </a:rPr>
                        <a:t>0.7</a:t>
                      </a:r>
                      <a:endParaRPr lang="en-US" sz="2000" b="1">
                        <a:solidFill>
                          <a:schemeClr val="accent5">
                            <a:lumMod val="50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b="1">
                          <a:solidFill>
                            <a:schemeClr val="accent5">
                              <a:lumMod val="50000"/>
                            </a:schemeClr>
                          </a:solidFill>
                          <a:effectLst/>
                        </a:rPr>
                        <a:t>0.4</a:t>
                      </a:r>
                      <a:endParaRPr lang="en-US" sz="2000" b="1">
                        <a:solidFill>
                          <a:schemeClr val="accent5">
                            <a:lumMod val="50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b="1" dirty="0">
                          <a:solidFill>
                            <a:srgbClr val="FF0000"/>
                          </a:solidFill>
                          <a:effectLst/>
                        </a:rPr>
                        <a:t>1.1</a:t>
                      </a:r>
                      <a:endParaRPr lang="en-US" sz="2000" b="1" dirty="0">
                        <a:solidFill>
                          <a:srgbClr val="FF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b="1" dirty="0">
                          <a:solidFill>
                            <a:schemeClr val="accent5">
                              <a:lumMod val="50000"/>
                            </a:schemeClr>
                          </a:solidFill>
                          <a:effectLst/>
                        </a:rPr>
                        <a:t>1.4</a:t>
                      </a:r>
                      <a:endParaRPr lang="en-US" sz="2000" b="1" dirty="0">
                        <a:solidFill>
                          <a:schemeClr val="accent5">
                            <a:lumMod val="50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b="1">
                          <a:solidFill>
                            <a:schemeClr val="accent5">
                              <a:lumMod val="50000"/>
                            </a:schemeClr>
                          </a:solidFill>
                          <a:effectLst/>
                        </a:rPr>
                        <a:t>4.2</a:t>
                      </a:r>
                      <a:endParaRPr lang="en-US" sz="2000" b="1">
                        <a:solidFill>
                          <a:schemeClr val="accent5">
                            <a:lumMod val="50000"/>
                          </a:schemeClr>
                        </a:solidFill>
                        <a:effectLst/>
                        <a:latin typeface="Calibri"/>
                        <a:ea typeface="Calibri"/>
                        <a:cs typeface="Times New Roman"/>
                      </a:endParaRPr>
                    </a:p>
                  </a:txBody>
                  <a:tcPr marL="68580" marR="68580" marT="0" marB="0"/>
                </a:tc>
              </a:tr>
              <a:tr h="363134">
                <a:tc>
                  <a:txBody>
                    <a:bodyPr/>
                    <a:lstStyle/>
                    <a:p>
                      <a:pPr>
                        <a:lnSpc>
                          <a:spcPct val="115000"/>
                        </a:lnSpc>
                        <a:spcAft>
                          <a:spcPts val="0"/>
                        </a:spcAft>
                      </a:pPr>
                      <a:r>
                        <a:rPr lang="en-US" sz="2000" b="1">
                          <a:solidFill>
                            <a:schemeClr val="accent5">
                              <a:lumMod val="50000"/>
                            </a:schemeClr>
                          </a:solidFill>
                          <a:effectLst/>
                        </a:rPr>
                        <a:t>Vietnam </a:t>
                      </a:r>
                      <a:endParaRPr lang="en-US" sz="2000" b="1">
                        <a:solidFill>
                          <a:schemeClr val="accent5">
                            <a:lumMod val="50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b="1">
                          <a:solidFill>
                            <a:schemeClr val="accent5">
                              <a:lumMod val="50000"/>
                            </a:schemeClr>
                          </a:solidFill>
                          <a:effectLst/>
                        </a:rPr>
                        <a:t>0.8</a:t>
                      </a:r>
                      <a:endParaRPr lang="en-US" sz="2000" b="1">
                        <a:solidFill>
                          <a:schemeClr val="accent5">
                            <a:lumMod val="50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b="1">
                          <a:solidFill>
                            <a:schemeClr val="accent5">
                              <a:lumMod val="50000"/>
                            </a:schemeClr>
                          </a:solidFill>
                          <a:effectLst/>
                        </a:rPr>
                        <a:t>1.7</a:t>
                      </a:r>
                      <a:endParaRPr lang="en-US" sz="2000" b="1">
                        <a:solidFill>
                          <a:schemeClr val="accent5">
                            <a:lumMod val="50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b="1" dirty="0">
                          <a:solidFill>
                            <a:srgbClr val="FF0000"/>
                          </a:solidFill>
                          <a:effectLst/>
                        </a:rPr>
                        <a:t>2.5</a:t>
                      </a:r>
                      <a:endParaRPr lang="en-US" sz="2000" b="1" dirty="0">
                        <a:solidFill>
                          <a:srgbClr val="FF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b="1" dirty="0">
                          <a:solidFill>
                            <a:schemeClr val="accent5">
                              <a:lumMod val="50000"/>
                            </a:schemeClr>
                          </a:solidFill>
                          <a:effectLst/>
                        </a:rPr>
                        <a:t>3.6</a:t>
                      </a:r>
                      <a:endParaRPr lang="en-US" sz="2000" b="1" dirty="0">
                        <a:solidFill>
                          <a:schemeClr val="accent5">
                            <a:lumMod val="50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b="1">
                          <a:solidFill>
                            <a:schemeClr val="accent5">
                              <a:lumMod val="50000"/>
                            </a:schemeClr>
                          </a:solidFill>
                          <a:effectLst/>
                        </a:rPr>
                        <a:t>3.3</a:t>
                      </a:r>
                      <a:endParaRPr lang="en-US" sz="2000" b="1">
                        <a:solidFill>
                          <a:schemeClr val="accent5">
                            <a:lumMod val="50000"/>
                          </a:schemeClr>
                        </a:solidFill>
                        <a:effectLst/>
                        <a:latin typeface="Calibri"/>
                        <a:ea typeface="Calibri"/>
                        <a:cs typeface="Times New Roman"/>
                      </a:endParaRPr>
                    </a:p>
                  </a:txBody>
                  <a:tcPr marL="68580" marR="68580" marT="0" marB="0"/>
                </a:tc>
              </a:tr>
              <a:tr h="363134">
                <a:tc>
                  <a:txBody>
                    <a:bodyPr/>
                    <a:lstStyle/>
                    <a:p>
                      <a:pPr>
                        <a:lnSpc>
                          <a:spcPct val="115000"/>
                        </a:lnSpc>
                        <a:spcAft>
                          <a:spcPts val="0"/>
                        </a:spcAft>
                      </a:pPr>
                      <a:r>
                        <a:rPr lang="en-US" sz="2000" b="1" dirty="0">
                          <a:solidFill>
                            <a:srgbClr val="FF0000"/>
                          </a:solidFill>
                          <a:effectLst/>
                        </a:rPr>
                        <a:t>Mean </a:t>
                      </a:r>
                      <a:endParaRPr lang="en-US" sz="2000" b="1" dirty="0">
                        <a:solidFill>
                          <a:srgbClr val="FF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b="1" dirty="0">
                          <a:solidFill>
                            <a:srgbClr val="FF0000"/>
                          </a:solidFill>
                          <a:effectLst/>
                        </a:rPr>
                        <a:t>0.4</a:t>
                      </a:r>
                      <a:endParaRPr lang="en-US" sz="2000" b="1" dirty="0">
                        <a:solidFill>
                          <a:srgbClr val="FF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b="1" dirty="0">
                          <a:solidFill>
                            <a:srgbClr val="FF0000"/>
                          </a:solidFill>
                          <a:effectLst/>
                        </a:rPr>
                        <a:t>1.0</a:t>
                      </a:r>
                      <a:endParaRPr lang="en-US" sz="2000" b="1" dirty="0">
                        <a:solidFill>
                          <a:srgbClr val="FF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b="1" dirty="0">
                          <a:solidFill>
                            <a:srgbClr val="FF0000"/>
                          </a:solidFill>
                          <a:effectLst/>
                        </a:rPr>
                        <a:t>1.4</a:t>
                      </a:r>
                      <a:endParaRPr lang="en-US" sz="2000" b="1" dirty="0">
                        <a:solidFill>
                          <a:srgbClr val="FF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b="1" dirty="0">
                          <a:solidFill>
                            <a:srgbClr val="FF0000"/>
                          </a:solidFill>
                          <a:effectLst/>
                        </a:rPr>
                        <a:t>11.8</a:t>
                      </a:r>
                      <a:endParaRPr lang="en-US" sz="2000" b="1" dirty="0">
                        <a:solidFill>
                          <a:srgbClr val="FF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b="1" dirty="0">
                          <a:solidFill>
                            <a:srgbClr val="FF0000"/>
                          </a:solidFill>
                          <a:effectLst/>
                        </a:rPr>
                        <a:t>3.9</a:t>
                      </a:r>
                      <a:endParaRPr lang="en-US" sz="2000" b="1" dirty="0">
                        <a:solidFill>
                          <a:srgbClr val="FF0000"/>
                        </a:solidFill>
                        <a:effectLst/>
                        <a:latin typeface="Calibri"/>
                        <a:ea typeface="Calibri"/>
                        <a:cs typeface="Times New Roman"/>
                      </a:endParaRPr>
                    </a:p>
                  </a:txBody>
                  <a:tcPr marL="68580" marR="68580" marT="0" marB="0"/>
                </a:tc>
              </a:tr>
            </a:tbl>
          </a:graphicData>
        </a:graphic>
      </p:graphicFrame>
      <p:sp>
        <p:nvSpPr>
          <p:cNvPr id="3" name="TextBox 2"/>
          <p:cNvSpPr txBox="1"/>
          <p:nvPr/>
        </p:nvSpPr>
        <p:spPr>
          <a:xfrm>
            <a:off x="395536" y="692696"/>
            <a:ext cx="8352928" cy="830997"/>
          </a:xfrm>
          <a:prstGeom prst="rect">
            <a:avLst/>
          </a:prstGeom>
          <a:noFill/>
        </p:spPr>
        <p:txBody>
          <a:bodyPr wrap="square" rtlCol="0">
            <a:spAutoFit/>
          </a:bodyPr>
          <a:lstStyle/>
          <a:p>
            <a:r>
              <a:rPr lang="en-US" sz="2400" b="1" dirty="0">
                <a:solidFill>
                  <a:srgbClr val="C00000"/>
                </a:solidFill>
              </a:rPr>
              <a:t>Annual growth (% per year) in total factor productivity (</a:t>
            </a:r>
            <a:r>
              <a:rPr lang="en-US" sz="2400" b="1" dirty="0" err="1">
                <a:solidFill>
                  <a:srgbClr val="C00000"/>
                </a:solidFill>
              </a:rPr>
              <a:t>TFP</a:t>
            </a:r>
            <a:r>
              <a:rPr lang="en-US" sz="2400" b="1" dirty="0">
                <a:solidFill>
                  <a:srgbClr val="C00000"/>
                </a:solidFill>
              </a:rPr>
              <a:t>) and components in five Asian countries in different periods</a:t>
            </a:r>
          </a:p>
        </p:txBody>
      </p:sp>
      <p:sp>
        <p:nvSpPr>
          <p:cNvPr id="4" name="TextBox 3"/>
          <p:cNvSpPr txBox="1"/>
          <p:nvPr/>
        </p:nvSpPr>
        <p:spPr>
          <a:xfrm>
            <a:off x="531650" y="5495627"/>
            <a:ext cx="2808312" cy="369332"/>
          </a:xfrm>
          <a:prstGeom prst="rect">
            <a:avLst/>
          </a:prstGeom>
          <a:noFill/>
        </p:spPr>
        <p:txBody>
          <a:bodyPr wrap="square" rtlCol="0">
            <a:spAutoFit/>
          </a:bodyPr>
          <a:lstStyle/>
          <a:p>
            <a:r>
              <a:rPr lang="en-US" sz="1600" dirty="0">
                <a:solidFill>
                  <a:schemeClr val="accent5">
                    <a:lumMod val="50000"/>
                  </a:schemeClr>
                </a:solidFill>
              </a:rPr>
              <a:t>Source: </a:t>
            </a:r>
            <a:r>
              <a:rPr lang="en-US" sz="1600" dirty="0" err="1">
                <a:solidFill>
                  <a:schemeClr val="accent5">
                    <a:lumMod val="50000"/>
                  </a:schemeClr>
                </a:solidFill>
              </a:rPr>
              <a:t>Sawaneh</a:t>
            </a:r>
            <a:r>
              <a:rPr lang="en-US" sz="1600" dirty="0">
                <a:solidFill>
                  <a:schemeClr val="accent5">
                    <a:lumMod val="50000"/>
                  </a:schemeClr>
                </a:solidFill>
              </a:rPr>
              <a:t> et al. (2013</a:t>
            </a:r>
            <a:r>
              <a:rPr lang="en-US" dirty="0" smtClean="0"/>
              <a:t>)</a:t>
            </a:r>
            <a:endParaRPr lang="en-US" dirty="0"/>
          </a:p>
        </p:txBody>
      </p:sp>
    </p:spTree>
    <p:extLst>
      <p:ext uri="{BB962C8B-B14F-4D97-AF65-F5344CB8AC3E}">
        <p14:creationId xmlns:p14="http://schemas.microsoft.com/office/powerpoint/2010/main" val="2838051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863789178"/>
              </p:ext>
            </p:extLst>
          </p:nvPr>
        </p:nvGraphicFramePr>
        <p:xfrm>
          <a:off x="827584" y="332656"/>
          <a:ext cx="7848872"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827584" y="5234826"/>
            <a:ext cx="8136904" cy="1077218"/>
          </a:xfrm>
          <a:prstGeom prst="rect">
            <a:avLst/>
          </a:prstGeom>
          <a:noFill/>
        </p:spPr>
        <p:txBody>
          <a:bodyPr wrap="square" rtlCol="0">
            <a:spAutoFit/>
          </a:bodyPr>
          <a:lstStyle/>
          <a:p>
            <a:r>
              <a:rPr lang="en-US" sz="2400" b="1" dirty="0" smtClean="0">
                <a:solidFill>
                  <a:srgbClr val="C00000"/>
                </a:solidFill>
              </a:rPr>
              <a:t>Annual growth rate (%) of </a:t>
            </a:r>
            <a:r>
              <a:rPr lang="en-US" sz="2400" b="1" dirty="0" err="1" smtClean="0">
                <a:solidFill>
                  <a:srgbClr val="C00000"/>
                </a:solidFill>
              </a:rPr>
              <a:t>TFP</a:t>
            </a:r>
            <a:r>
              <a:rPr lang="en-US" sz="2400" b="1" dirty="0" smtClean="0">
                <a:solidFill>
                  <a:srgbClr val="C00000"/>
                </a:solidFill>
              </a:rPr>
              <a:t> in rice production in 9 states of India during early and late green revolution (GR) </a:t>
            </a:r>
          </a:p>
          <a:p>
            <a:r>
              <a:rPr lang="en-US" sz="1600" dirty="0" err="1" smtClean="0">
                <a:solidFill>
                  <a:schemeClr val="accent5">
                    <a:lumMod val="50000"/>
                  </a:schemeClr>
                </a:solidFill>
              </a:rPr>
              <a:t>Janaiah</a:t>
            </a:r>
            <a:r>
              <a:rPr lang="en-US" sz="1600" dirty="0" smtClean="0">
                <a:solidFill>
                  <a:schemeClr val="accent5">
                    <a:lumMod val="50000"/>
                  </a:schemeClr>
                </a:solidFill>
              </a:rPr>
              <a:t> et al. (2006)</a:t>
            </a:r>
            <a:endParaRPr lang="en-US" sz="1600" dirty="0">
              <a:solidFill>
                <a:schemeClr val="accent5">
                  <a:lumMod val="50000"/>
                </a:schemeClr>
              </a:solidFill>
            </a:endParaRPr>
          </a:p>
        </p:txBody>
      </p:sp>
    </p:spTree>
    <p:extLst>
      <p:ext uri="{BB962C8B-B14F-4D97-AF65-F5344CB8AC3E}">
        <p14:creationId xmlns:p14="http://schemas.microsoft.com/office/powerpoint/2010/main" val="2838051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3869100749"/>
              </p:ext>
            </p:extLst>
          </p:nvPr>
        </p:nvGraphicFramePr>
        <p:xfrm>
          <a:off x="683568" y="1052736"/>
          <a:ext cx="6696744" cy="28803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3057170258"/>
              </p:ext>
            </p:extLst>
          </p:nvPr>
        </p:nvGraphicFramePr>
        <p:xfrm>
          <a:off x="683568" y="4005064"/>
          <a:ext cx="6696744" cy="2592288"/>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827584" y="404664"/>
            <a:ext cx="7560840" cy="400110"/>
          </a:xfrm>
          <a:prstGeom prst="rect">
            <a:avLst/>
          </a:prstGeom>
          <a:noFill/>
        </p:spPr>
        <p:txBody>
          <a:bodyPr wrap="square" rtlCol="0">
            <a:spAutoFit/>
          </a:bodyPr>
          <a:lstStyle/>
          <a:p>
            <a:r>
              <a:rPr lang="en-US" sz="2000" b="1" dirty="0" smtClean="0">
                <a:solidFill>
                  <a:srgbClr val="C00000"/>
                </a:solidFill>
              </a:rPr>
              <a:t>Exploitable and theoretical yield gap in different locations of SE Asia </a:t>
            </a:r>
            <a:endParaRPr lang="en-US" sz="2000" b="1" dirty="0">
              <a:solidFill>
                <a:srgbClr val="C00000"/>
              </a:solidFill>
            </a:endParaRPr>
          </a:p>
        </p:txBody>
      </p:sp>
      <p:sp>
        <p:nvSpPr>
          <p:cNvPr id="3" name="TextBox 2"/>
          <p:cNvSpPr txBox="1"/>
          <p:nvPr/>
        </p:nvSpPr>
        <p:spPr>
          <a:xfrm>
            <a:off x="7452320" y="1628800"/>
            <a:ext cx="1512168" cy="3754874"/>
          </a:xfrm>
          <a:prstGeom prst="rect">
            <a:avLst/>
          </a:prstGeom>
          <a:noFill/>
        </p:spPr>
        <p:txBody>
          <a:bodyPr wrap="square" rtlCol="0">
            <a:spAutoFit/>
          </a:bodyPr>
          <a:lstStyle/>
          <a:p>
            <a:r>
              <a:rPr lang="en-US" sz="1400" dirty="0" err="1" smtClean="0">
                <a:solidFill>
                  <a:schemeClr val="accent4">
                    <a:lumMod val="50000"/>
                  </a:schemeClr>
                </a:solidFill>
              </a:rPr>
              <a:t>Laborte</a:t>
            </a:r>
            <a:r>
              <a:rPr lang="en-US" sz="1400" dirty="0" smtClean="0">
                <a:solidFill>
                  <a:schemeClr val="accent4">
                    <a:lumMod val="50000"/>
                  </a:schemeClr>
                </a:solidFill>
              </a:rPr>
              <a:t> et al. (2012), </a:t>
            </a:r>
            <a:r>
              <a:rPr lang="en-US" sz="1400" dirty="0">
                <a:solidFill>
                  <a:schemeClr val="accent4">
                    <a:lumMod val="50000"/>
                  </a:schemeClr>
                </a:solidFill>
              </a:rPr>
              <a:t>yields achieved by 20-25 farmers in the period of 1995-1999 were documented for </a:t>
            </a:r>
            <a:r>
              <a:rPr lang="en-US" sz="1400" dirty="0" smtClean="0">
                <a:solidFill>
                  <a:schemeClr val="accent4">
                    <a:lumMod val="50000"/>
                  </a:schemeClr>
                </a:solidFill>
              </a:rPr>
              <a:t>each locations </a:t>
            </a:r>
            <a:r>
              <a:rPr lang="en-US" sz="1400" dirty="0">
                <a:solidFill>
                  <a:schemeClr val="accent4">
                    <a:lumMod val="50000"/>
                  </a:schemeClr>
                </a:solidFill>
              </a:rPr>
              <a:t>in Thailand, Indonesia and Vietnam; for the Philippines yields achieved by 100 farmers were documented in the period of 1966-2008. </a:t>
            </a:r>
          </a:p>
        </p:txBody>
      </p:sp>
      <p:sp>
        <p:nvSpPr>
          <p:cNvPr id="4" name="TextBox 3"/>
          <p:cNvSpPr txBox="1"/>
          <p:nvPr/>
        </p:nvSpPr>
        <p:spPr>
          <a:xfrm>
            <a:off x="3779912" y="1186076"/>
            <a:ext cx="1656184" cy="369332"/>
          </a:xfrm>
          <a:prstGeom prst="rect">
            <a:avLst/>
          </a:prstGeom>
          <a:noFill/>
        </p:spPr>
        <p:txBody>
          <a:bodyPr wrap="square" rtlCol="0">
            <a:spAutoFit/>
          </a:bodyPr>
          <a:lstStyle/>
          <a:p>
            <a:r>
              <a:rPr lang="en-US" b="1" dirty="0" smtClean="0">
                <a:solidFill>
                  <a:srgbClr val="0070C0"/>
                </a:solidFill>
              </a:rPr>
              <a:t>DRY SEASON</a:t>
            </a:r>
            <a:endParaRPr lang="en-US" b="1" dirty="0">
              <a:solidFill>
                <a:srgbClr val="0070C0"/>
              </a:solidFill>
            </a:endParaRPr>
          </a:p>
        </p:txBody>
      </p:sp>
    </p:spTree>
    <p:extLst>
      <p:ext uri="{BB962C8B-B14F-4D97-AF65-F5344CB8AC3E}">
        <p14:creationId xmlns:p14="http://schemas.microsoft.com/office/powerpoint/2010/main" val="10152185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287209609"/>
              </p:ext>
            </p:extLst>
          </p:nvPr>
        </p:nvGraphicFramePr>
        <p:xfrm>
          <a:off x="611560" y="404664"/>
          <a:ext cx="7920880"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043608" y="5229200"/>
            <a:ext cx="7344816" cy="1354217"/>
          </a:xfrm>
          <a:prstGeom prst="rect">
            <a:avLst/>
          </a:prstGeom>
          <a:noFill/>
        </p:spPr>
        <p:txBody>
          <a:bodyPr wrap="square" rtlCol="0">
            <a:spAutoFit/>
          </a:bodyPr>
          <a:lstStyle/>
          <a:p>
            <a:r>
              <a:rPr lang="en-GB" sz="2400" b="1" dirty="0" smtClean="0">
                <a:solidFill>
                  <a:srgbClr val="C00000"/>
                </a:solidFill>
              </a:rPr>
              <a:t>Comparison of</a:t>
            </a:r>
            <a:r>
              <a:rPr lang="en-GB" sz="2400" b="1" dirty="0">
                <a:solidFill>
                  <a:srgbClr val="C00000"/>
                </a:solidFill>
              </a:rPr>
              <a:t> </a:t>
            </a:r>
            <a:r>
              <a:rPr lang="en-GB" sz="2400" b="1" dirty="0" smtClean="0">
                <a:solidFill>
                  <a:srgbClr val="C00000"/>
                </a:solidFill>
              </a:rPr>
              <a:t>average farm yields </a:t>
            </a:r>
            <a:r>
              <a:rPr lang="en-GB" sz="2400" b="1" dirty="0">
                <a:solidFill>
                  <a:srgbClr val="C00000"/>
                </a:solidFill>
              </a:rPr>
              <a:t>and </a:t>
            </a:r>
            <a:r>
              <a:rPr lang="en-GB" sz="2400" b="1" dirty="0" smtClean="0">
                <a:solidFill>
                  <a:srgbClr val="C00000"/>
                </a:solidFill>
              </a:rPr>
              <a:t>potential yield (%) in </a:t>
            </a:r>
            <a:r>
              <a:rPr lang="en-GB" sz="2400" b="1" dirty="0">
                <a:solidFill>
                  <a:srgbClr val="C00000"/>
                </a:solidFill>
              </a:rPr>
              <a:t>various studies </a:t>
            </a:r>
            <a:endParaRPr lang="en-GB" sz="2400" b="1" dirty="0" smtClean="0">
              <a:solidFill>
                <a:srgbClr val="C00000"/>
              </a:solidFill>
            </a:endParaRPr>
          </a:p>
          <a:p>
            <a:r>
              <a:rPr lang="en-GB" sz="1600" dirty="0" smtClean="0">
                <a:solidFill>
                  <a:schemeClr val="accent5">
                    <a:lumMod val="50000"/>
                  </a:schemeClr>
                </a:solidFill>
              </a:rPr>
              <a:t>(</a:t>
            </a:r>
            <a:r>
              <a:rPr lang="en-US" sz="1600" dirty="0" err="1">
                <a:solidFill>
                  <a:schemeClr val="accent5">
                    <a:lumMod val="50000"/>
                  </a:schemeClr>
                </a:solidFill>
              </a:rPr>
              <a:t>Lobell</a:t>
            </a:r>
            <a:r>
              <a:rPr lang="en-US" sz="1600" dirty="0">
                <a:solidFill>
                  <a:schemeClr val="accent5">
                    <a:lumMod val="50000"/>
                  </a:schemeClr>
                </a:solidFill>
              </a:rPr>
              <a:t> et al., 2009</a:t>
            </a:r>
            <a:r>
              <a:rPr lang="en-US" sz="1600" dirty="0" smtClean="0">
                <a:solidFill>
                  <a:schemeClr val="accent5">
                    <a:lumMod val="50000"/>
                  </a:schemeClr>
                </a:solidFill>
              </a:rPr>
              <a:t>)</a:t>
            </a:r>
          </a:p>
          <a:p>
            <a:endParaRPr lang="en-US" dirty="0"/>
          </a:p>
        </p:txBody>
      </p:sp>
    </p:spTree>
    <p:extLst>
      <p:ext uri="{BB962C8B-B14F-4D97-AF65-F5344CB8AC3E}">
        <p14:creationId xmlns:p14="http://schemas.microsoft.com/office/powerpoint/2010/main" val="42406366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604448" cy="6278642"/>
          </a:xfrm>
          <a:prstGeom prst="rect">
            <a:avLst/>
          </a:prstGeom>
          <a:noFill/>
        </p:spPr>
        <p:txBody>
          <a:bodyPr wrap="square" rtlCol="0">
            <a:spAutoFit/>
          </a:bodyPr>
          <a:lstStyle/>
          <a:p>
            <a:r>
              <a:rPr lang="en-US" sz="2400" b="1" dirty="0" smtClean="0">
                <a:solidFill>
                  <a:srgbClr val="C00000"/>
                </a:solidFill>
              </a:rPr>
              <a:t>Summary of trends in rice production in irrigated rice ecosystems</a:t>
            </a:r>
          </a:p>
          <a:p>
            <a:endParaRPr lang="en-US" sz="2400" b="1" dirty="0" smtClean="0">
              <a:solidFill>
                <a:srgbClr val="0070C0"/>
              </a:solidFill>
            </a:endParaRPr>
          </a:p>
          <a:p>
            <a:r>
              <a:rPr lang="en-US" sz="2400" b="1" dirty="0" smtClean="0">
                <a:solidFill>
                  <a:srgbClr val="0070C0"/>
                </a:solidFill>
              </a:rPr>
              <a:t>Trends:</a:t>
            </a:r>
          </a:p>
          <a:p>
            <a:pPr marL="285750" indent="-285750">
              <a:buFont typeface="Arial" panose="020B0604020202020204" pitchFamily="34" charset="0"/>
              <a:buChar char="•"/>
            </a:pPr>
            <a:r>
              <a:rPr lang="en-US" b="1" dirty="0" smtClean="0">
                <a:solidFill>
                  <a:schemeClr val="accent2">
                    <a:lumMod val="50000"/>
                  </a:schemeClr>
                </a:solidFill>
              </a:rPr>
              <a:t>In  </a:t>
            </a:r>
            <a:r>
              <a:rPr lang="en-US" b="1" dirty="0">
                <a:solidFill>
                  <a:schemeClr val="accent2">
                    <a:lumMod val="50000"/>
                  </a:schemeClr>
                </a:solidFill>
              </a:rPr>
              <a:t>countries with high level of </a:t>
            </a:r>
            <a:r>
              <a:rPr lang="en-US" b="1" dirty="0" smtClean="0">
                <a:solidFill>
                  <a:schemeClr val="accent2">
                    <a:lumMod val="50000"/>
                  </a:schemeClr>
                </a:solidFill>
              </a:rPr>
              <a:t>irrigation coverage : Reduction of irrigated rice area and production. Growth rate of yield is lower than average in Asia or even negative. Yield is approaching the yield potential.</a:t>
            </a:r>
          </a:p>
          <a:p>
            <a:pPr marL="285750" indent="-285750">
              <a:buFont typeface="Arial" panose="020B0604020202020204" pitchFamily="34" charset="0"/>
              <a:buChar char="•"/>
            </a:pPr>
            <a:r>
              <a:rPr lang="en-US" b="1" dirty="0" smtClean="0">
                <a:solidFill>
                  <a:schemeClr val="accent2">
                    <a:lumMod val="50000"/>
                  </a:schemeClr>
                </a:solidFill>
              </a:rPr>
              <a:t>In countries with medium level of  irrigation coverage (40-60%): Marginal increase of irrigated area and little scope to convert </a:t>
            </a:r>
            <a:r>
              <a:rPr lang="en-US" b="1" dirty="0" err="1" smtClean="0">
                <a:solidFill>
                  <a:schemeClr val="accent2">
                    <a:lumMod val="50000"/>
                  </a:schemeClr>
                </a:solidFill>
              </a:rPr>
              <a:t>rainfed</a:t>
            </a:r>
            <a:r>
              <a:rPr lang="en-US" b="1" dirty="0" smtClean="0">
                <a:solidFill>
                  <a:schemeClr val="accent2">
                    <a:lumMod val="50000"/>
                  </a:schemeClr>
                </a:solidFill>
              </a:rPr>
              <a:t> areas  or new land to irrigated areas.</a:t>
            </a:r>
          </a:p>
          <a:p>
            <a:pPr marL="285750" indent="-285750">
              <a:buFont typeface="Arial" panose="020B0604020202020204" pitchFamily="34" charset="0"/>
              <a:buChar char="•"/>
            </a:pPr>
            <a:r>
              <a:rPr lang="en-US" b="1" dirty="0" smtClean="0">
                <a:solidFill>
                  <a:schemeClr val="accent2">
                    <a:lumMod val="50000"/>
                  </a:schemeClr>
                </a:solidFill>
              </a:rPr>
              <a:t>In countries with low level of irrigation average (&lt;40%): In short term, scope to increase irrigated area is limited; in long term, depends on investment and other natural conditions (particularly water resources).</a:t>
            </a:r>
          </a:p>
          <a:p>
            <a:pPr marL="285750" indent="-285750">
              <a:buFont typeface="Arial" panose="020B0604020202020204" pitchFamily="34" charset="0"/>
              <a:buChar char="•"/>
            </a:pPr>
            <a:r>
              <a:rPr lang="en-US" b="1" dirty="0" smtClean="0">
                <a:solidFill>
                  <a:schemeClr val="accent2">
                    <a:lumMod val="50000"/>
                  </a:schemeClr>
                </a:solidFill>
              </a:rPr>
              <a:t>Declined TFP  in some intensive irrigated systems.</a:t>
            </a:r>
          </a:p>
          <a:p>
            <a:pPr marL="285750" indent="-285750">
              <a:buFont typeface="Arial" panose="020B0604020202020204" pitchFamily="34" charset="0"/>
              <a:buChar char="•"/>
            </a:pPr>
            <a:r>
              <a:rPr lang="en-US" b="1" dirty="0" smtClean="0">
                <a:solidFill>
                  <a:schemeClr val="accent2">
                    <a:lumMod val="50000"/>
                  </a:schemeClr>
                </a:solidFill>
              </a:rPr>
              <a:t>Wide yield gaps: Exploitable: 20-40% - Theoretical 30-50%.</a:t>
            </a:r>
          </a:p>
          <a:p>
            <a:endParaRPr lang="en-US" dirty="0"/>
          </a:p>
          <a:p>
            <a:r>
              <a:rPr lang="en-US" sz="2400" b="1" dirty="0" smtClean="0">
                <a:solidFill>
                  <a:srgbClr val="0070C0"/>
                </a:solidFill>
              </a:rPr>
              <a:t>Implications:</a:t>
            </a:r>
          </a:p>
          <a:p>
            <a:pPr marL="285750" indent="-285750">
              <a:buFont typeface="Arial" panose="020B0604020202020204" pitchFamily="34" charset="0"/>
              <a:buChar char="•"/>
            </a:pPr>
            <a:r>
              <a:rPr lang="en-US" b="1" dirty="0" smtClean="0">
                <a:solidFill>
                  <a:schemeClr val="accent2">
                    <a:lumMod val="50000"/>
                  </a:schemeClr>
                </a:solidFill>
              </a:rPr>
              <a:t>Suitable policies to limit the loss of irrigated rice land.</a:t>
            </a:r>
          </a:p>
          <a:p>
            <a:pPr marL="285750" indent="-285750">
              <a:buFont typeface="Arial" panose="020B0604020202020204" pitchFamily="34" charset="0"/>
              <a:buChar char="•"/>
            </a:pPr>
            <a:r>
              <a:rPr lang="en-US" b="1" dirty="0" smtClean="0">
                <a:solidFill>
                  <a:schemeClr val="accent2">
                    <a:lumMod val="50000"/>
                  </a:schemeClr>
                </a:solidFill>
              </a:rPr>
              <a:t>Sustainable production technologies are required to prevent downward growth rate of yield. </a:t>
            </a:r>
          </a:p>
          <a:p>
            <a:pPr marL="285750" indent="-285750">
              <a:buFont typeface="Arial" panose="020B0604020202020204" pitchFamily="34" charset="0"/>
              <a:buChar char="•"/>
            </a:pPr>
            <a:r>
              <a:rPr lang="en-US" b="1" dirty="0" smtClean="0">
                <a:solidFill>
                  <a:schemeClr val="accent2">
                    <a:lumMod val="50000"/>
                  </a:schemeClr>
                </a:solidFill>
              </a:rPr>
              <a:t>Increasing the adoption of available  technologies by farmer to close yield gaps through efficient agriculture extension and  policy support.</a:t>
            </a:r>
            <a:endParaRPr lang="en-US" dirty="0">
              <a:solidFill>
                <a:schemeClr val="accent2">
                  <a:lumMod val="50000"/>
                </a:schemeClr>
              </a:solidFill>
            </a:endParaRPr>
          </a:p>
          <a:p>
            <a:r>
              <a:rPr lang="en-US" dirty="0" smtClean="0">
                <a:solidFill>
                  <a:schemeClr val="accent2">
                    <a:lumMod val="50000"/>
                  </a:schemeClr>
                </a:solidFill>
              </a:rPr>
              <a:t> </a:t>
            </a:r>
            <a:endParaRPr lang="en-US" dirty="0">
              <a:solidFill>
                <a:schemeClr val="accent2">
                  <a:lumMod val="50000"/>
                </a:schemeClr>
              </a:solidFill>
            </a:endParaRPr>
          </a:p>
        </p:txBody>
      </p:sp>
    </p:spTree>
    <p:extLst>
      <p:ext uri="{BB962C8B-B14F-4D97-AF65-F5344CB8AC3E}">
        <p14:creationId xmlns:p14="http://schemas.microsoft.com/office/powerpoint/2010/main" val="14330306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76672"/>
            <a:ext cx="8136904" cy="6124754"/>
          </a:xfrm>
          <a:prstGeom prst="rect">
            <a:avLst/>
          </a:prstGeom>
          <a:noFill/>
        </p:spPr>
        <p:txBody>
          <a:bodyPr wrap="square" rtlCol="0">
            <a:spAutoFit/>
          </a:bodyPr>
          <a:lstStyle/>
          <a:p>
            <a:pPr algn="ctr"/>
            <a:r>
              <a:rPr lang="en-US" sz="2800" b="1" dirty="0" smtClean="0">
                <a:solidFill>
                  <a:srgbClr val="C00000"/>
                </a:solidFill>
              </a:rPr>
              <a:t>Technology options for irrigated rice ecosystem</a:t>
            </a:r>
          </a:p>
          <a:p>
            <a:endParaRPr lang="en-US" sz="2800" dirty="0">
              <a:solidFill>
                <a:srgbClr val="800000"/>
              </a:solidFill>
            </a:endParaRPr>
          </a:p>
          <a:p>
            <a:pPr marL="285750" indent="-285750">
              <a:buFont typeface="Arial"/>
              <a:buChar char="•"/>
            </a:pPr>
            <a:r>
              <a:rPr lang="en-US" sz="2800" b="1" dirty="0" smtClean="0">
                <a:solidFill>
                  <a:schemeClr val="accent2">
                    <a:lumMod val="50000"/>
                  </a:schemeClr>
                </a:solidFill>
              </a:rPr>
              <a:t>Improved varieties and Hybrid rice</a:t>
            </a:r>
          </a:p>
          <a:p>
            <a:pPr marL="285750" indent="-285750">
              <a:buFont typeface="Arial"/>
              <a:buChar char="•"/>
            </a:pPr>
            <a:endParaRPr lang="en-US" sz="2800" b="1" dirty="0" smtClean="0">
              <a:solidFill>
                <a:schemeClr val="accent2">
                  <a:lumMod val="50000"/>
                </a:schemeClr>
              </a:solidFill>
            </a:endParaRPr>
          </a:p>
          <a:p>
            <a:pPr marL="285750" indent="-285750">
              <a:buFont typeface="Arial"/>
              <a:buChar char="•"/>
            </a:pPr>
            <a:r>
              <a:rPr lang="en-US" sz="2800" b="1" dirty="0" smtClean="0">
                <a:solidFill>
                  <a:schemeClr val="accent2">
                    <a:lumMod val="50000"/>
                  </a:schemeClr>
                </a:solidFill>
              </a:rPr>
              <a:t>INM – leaf color chart, SSNM, urea granule deep placement</a:t>
            </a:r>
          </a:p>
          <a:p>
            <a:pPr marL="285750" indent="-285750">
              <a:buFont typeface="Arial"/>
              <a:buChar char="•"/>
            </a:pPr>
            <a:endParaRPr lang="en-US" sz="2800" b="1" dirty="0" smtClean="0">
              <a:solidFill>
                <a:schemeClr val="accent2">
                  <a:lumMod val="50000"/>
                </a:schemeClr>
              </a:solidFill>
            </a:endParaRPr>
          </a:p>
          <a:p>
            <a:pPr marL="285750" indent="-285750">
              <a:buFont typeface="Arial"/>
              <a:buChar char="•"/>
            </a:pPr>
            <a:r>
              <a:rPr lang="en-US" sz="2800" b="1" dirty="0" smtClean="0">
                <a:solidFill>
                  <a:schemeClr val="accent2">
                    <a:lumMod val="50000"/>
                  </a:schemeClr>
                </a:solidFill>
              </a:rPr>
              <a:t>IPM – “3 reductions 3 gains”, ecological engineering</a:t>
            </a:r>
          </a:p>
          <a:p>
            <a:pPr marL="285750" indent="-285750">
              <a:buFont typeface="Arial"/>
              <a:buChar char="•"/>
            </a:pPr>
            <a:endParaRPr lang="en-US" sz="2800" b="1" dirty="0" smtClean="0">
              <a:solidFill>
                <a:schemeClr val="accent2">
                  <a:lumMod val="50000"/>
                </a:schemeClr>
              </a:solidFill>
            </a:endParaRPr>
          </a:p>
          <a:p>
            <a:pPr marL="285750" indent="-285750">
              <a:buFont typeface="Arial"/>
              <a:buChar char="•"/>
            </a:pPr>
            <a:r>
              <a:rPr lang="en-US" sz="2800" b="1" dirty="0" smtClean="0">
                <a:solidFill>
                  <a:schemeClr val="accent2">
                    <a:lumMod val="50000"/>
                  </a:schemeClr>
                </a:solidFill>
              </a:rPr>
              <a:t>SRI</a:t>
            </a:r>
          </a:p>
          <a:p>
            <a:pPr marL="285750" indent="-285750">
              <a:buFont typeface="Arial"/>
              <a:buChar char="•"/>
            </a:pPr>
            <a:endParaRPr lang="en-US" sz="2800" b="1" dirty="0" smtClean="0">
              <a:solidFill>
                <a:schemeClr val="accent2">
                  <a:lumMod val="50000"/>
                </a:schemeClr>
              </a:solidFill>
            </a:endParaRPr>
          </a:p>
          <a:p>
            <a:pPr marL="285750" indent="-285750">
              <a:buFont typeface="Arial"/>
              <a:buChar char="•"/>
            </a:pPr>
            <a:r>
              <a:rPr lang="en-US" sz="2800" b="1" dirty="0" smtClean="0">
                <a:solidFill>
                  <a:schemeClr val="accent2">
                    <a:lumMod val="50000"/>
                  </a:schemeClr>
                </a:solidFill>
              </a:rPr>
              <a:t>Water save: AWD, Zero tillage, Direct seeding</a:t>
            </a:r>
          </a:p>
          <a:p>
            <a:pPr marL="285750" indent="-285750">
              <a:buFont typeface="Arial"/>
              <a:buChar char="•"/>
            </a:pPr>
            <a:endParaRPr lang="en-US" sz="2800" b="1" dirty="0" smtClean="0">
              <a:solidFill>
                <a:schemeClr val="accent2">
                  <a:lumMod val="50000"/>
                </a:schemeClr>
              </a:solidFill>
            </a:endParaRPr>
          </a:p>
          <a:p>
            <a:pPr marL="285750" indent="-285750">
              <a:buFont typeface="Arial"/>
              <a:buChar char="•"/>
            </a:pPr>
            <a:r>
              <a:rPr lang="en-US" sz="2800" b="1" dirty="0" smtClean="0">
                <a:solidFill>
                  <a:schemeClr val="accent2">
                    <a:lumMod val="50000"/>
                  </a:schemeClr>
                </a:solidFill>
              </a:rPr>
              <a:t>Diversification of rice-based farming system</a:t>
            </a:r>
          </a:p>
        </p:txBody>
      </p:sp>
    </p:spTree>
    <p:extLst>
      <p:ext uri="{BB962C8B-B14F-4D97-AF65-F5344CB8AC3E}">
        <p14:creationId xmlns:p14="http://schemas.microsoft.com/office/powerpoint/2010/main" val="10152185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340768"/>
            <a:ext cx="7776864" cy="4708981"/>
          </a:xfrm>
          <a:prstGeom prst="rect">
            <a:avLst/>
          </a:prstGeom>
          <a:noFill/>
        </p:spPr>
        <p:txBody>
          <a:bodyPr wrap="square" rtlCol="0">
            <a:spAutoFit/>
          </a:bodyPr>
          <a:lstStyle/>
          <a:p>
            <a:r>
              <a:rPr lang="en-US" sz="2400" b="1" dirty="0" smtClean="0">
                <a:solidFill>
                  <a:srgbClr val="0000FF"/>
                </a:solidFill>
              </a:rPr>
              <a:t>Gaps</a:t>
            </a:r>
          </a:p>
          <a:p>
            <a:endParaRPr lang="en-US" b="1" dirty="0" smtClean="0">
              <a:solidFill>
                <a:srgbClr val="7030A0"/>
              </a:solidFill>
            </a:endParaRPr>
          </a:p>
          <a:p>
            <a:pPr marL="285750" indent="-285750">
              <a:buFont typeface="Arial" panose="020B0604020202020204" pitchFamily="34" charset="0"/>
              <a:buChar char="•"/>
            </a:pPr>
            <a:r>
              <a:rPr lang="en-US" b="1" dirty="0" smtClean="0">
                <a:solidFill>
                  <a:schemeClr val="accent2">
                    <a:lumMod val="50000"/>
                  </a:schemeClr>
                </a:solidFill>
              </a:rPr>
              <a:t>Little progress in enhancing yield potential. </a:t>
            </a:r>
          </a:p>
          <a:p>
            <a:pPr marL="285750" indent="-285750">
              <a:buFont typeface="Arial" panose="020B0604020202020204" pitchFamily="34" charset="0"/>
              <a:buChar char="•"/>
            </a:pPr>
            <a:r>
              <a:rPr lang="en-US" b="1" dirty="0" smtClean="0">
                <a:solidFill>
                  <a:schemeClr val="accent2">
                    <a:lumMod val="50000"/>
                  </a:schemeClr>
                </a:solidFill>
              </a:rPr>
              <a:t>Lack of varieties for multiple pest resistance , multiple abiotic tolerance,  yield stability (wide adaptability), high nutrition (Fe and Zn), Low pace  in replacement of varieties. </a:t>
            </a:r>
          </a:p>
          <a:p>
            <a:pPr marL="285750" indent="-285750">
              <a:buFont typeface="Arial" panose="020B0604020202020204" pitchFamily="34" charset="0"/>
              <a:buChar char="•"/>
            </a:pPr>
            <a:r>
              <a:rPr lang="en-US" b="1" dirty="0" smtClean="0">
                <a:solidFill>
                  <a:schemeClr val="accent2">
                    <a:lumMod val="50000"/>
                  </a:schemeClr>
                </a:solidFill>
              </a:rPr>
              <a:t>Seed purity and availability.</a:t>
            </a:r>
            <a:endParaRPr lang="en-US" b="1" dirty="0">
              <a:solidFill>
                <a:schemeClr val="accent2">
                  <a:lumMod val="50000"/>
                </a:schemeClr>
              </a:solidFill>
            </a:endParaRPr>
          </a:p>
          <a:p>
            <a:endParaRPr lang="en-US" b="1" dirty="0" smtClean="0">
              <a:solidFill>
                <a:schemeClr val="accent2">
                  <a:lumMod val="50000"/>
                </a:schemeClr>
              </a:solidFill>
            </a:endParaRPr>
          </a:p>
          <a:p>
            <a:r>
              <a:rPr lang="en-US" sz="2400" b="1" dirty="0" smtClean="0">
                <a:solidFill>
                  <a:srgbClr val="0000FF"/>
                </a:solidFill>
              </a:rPr>
              <a:t>Recommendations</a:t>
            </a:r>
          </a:p>
          <a:p>
            <a:endParaRPr lang="en-US" b="1" dirty="0" smtClean="0">
              <a:solidFill>
                <a:srgbClr val="7030A0"/>
              </a:solidFill>
            </a:endParaRPr>
          </a:p>
          <a:p>
            <a:pPr marL="285750" indent="-285750">
              <a:buFont typeface="Arial" panose="020B0604020202020204" pitchFamily="34" charset="0"/>
              <a:buChar char="•"/>
            </a:pPr>
            <a:r>
              <a:rPr lang="en-US" b="1" dirty="0" smtClean="0">
                <a:solidFill>
                  <a:schemeClr val="accent2">
                    <a:lumMod val="50000"/>
                  </a:schemeClr>
                </a:solidFill>
              </a:rPr>
              <a:t>Develop and adoption of new varieties focusing on multiple tolerance to biotic and abiotic stresses, and meeting </a:t>
            </a:r>
            <a:r>
              <a:rPr lang="en-US" b="1" dirty="0">
                <a:solidFill>
                  <a:schemeClr val="accent2">
                    <a:lumMod val="50000"/>
                  </a:schemeClr>
                </a:solidFill>
              </a:rPr>
              <a:t>consumers’ </a:t>
            </a:r>
            <a:r>
              <a:rPr lang="en-US" b="1" dirty="0" smtClean="0">
                <a:solidFill>
                  <a:schemeClr val="accent2">
                    <a:lumMod val="50000"/>
                  </a:schemeClr>
                </a:solidFill>
              </a:rPr>
              <a:t>preference.  </a:t>
            </a:r>
          </a:p>
          <a:p>
            <a:pPr marL="266700"/>
            <a:r>
              <a:rPr lang="en-US" b="1" i="1" dirty="0" smtClean="0">
                <a:solidFill>
                  <a:schemeClr val="accent2">
                    <a:lumMod val="50000"/>
                  </a:schemeClr>
                </a:solidFill>
              </a:rPr>
              <a:t>(Prospect of IRRI – China mega search program on development  of  Green Supper Rice; Success of India in developing high yielding Basmati rice) </a:t>
            </a:r>
          </a:p>
          <a:p>
            <a:pPr marL="285750" indent="-285750">
              <a:buFont typeface="Arial" panose="020B0604020202020204" pitchFamily="34" charset="0"/>
              <a:buChar char="•"/>
            </a:pPr>
            <a:r>
              <a:rPr lang="en-US" b="1" dirty="0" smtClean="0">
                <a:solidFill>
                  <a:schemeClr val="accent2">
                    <a:lumMod val="50000"/>
                  </a:schemeClr>
                </a:solidFill>
              </a:rPr>
              <a:t>Prospect of genomics </a:t>
            </a:r>
            <a:r>
              <a:rPr lang="en-US" b="1" dirty="0" smtClean="0">
                <a:solidFill>
                  <a:schemeClr val="accent2">
                    <a:lumMod val="50000"/>
                  </a:schemeClr>
                </a:solidFill>
              </a:rPr>
              <a:t>research </a:t>
            </a:r>
            <a:r>
              <a:rPr lang="en-US" b="1" dirty="0" smtClean="0">
                <a:solidFill>
                  <a:schemeClr val="accent2">
                    <a:lumMod val="50000"/>
                  </a:schemeClr>
                </a:solidFill>
              </a:rPr>
              <a:t>to identify novel genes for </a:t>
            </a:r>
            <a:r>
              <a:rPr lang="en-US" b="1" dirty="0">
                <a:solidFill>
                  <a:schemeClr val="accent2">
                    <a:lumMod val="50000"/>
                  </a:schemeClr>
                </a:solidFill>
              </a:rPr>
              <a:t>rice </a:t>
            </a:r>
            <a:r>
              <a:rPr lang="en-US" b="1" dirty="0" smtClean="0">
                <a:solidFill>
                  <a:schemeClr val="accent2">
                    <a:lumMod val="50000"/>
                  </a:schemeClr>
                </a:solidFill>
              </a:rPr>
              <a:t>improvement</a:t>
            </a:r>
            <a:r>
              <a:rPr lang="en-US" b="1" dirty="0" smtClean="0">
                <a:solidFill>
                  <a:srgbClr val="7030A0"/>
                </a:solidFill>
              </a:rPr>
              <a:t>.</a:t>
            </a:r>
          </a:p>
          <a:p>
            <a:pPr marL="285750" indent="-285750">
              <a:buFont typeface="Arial" panose="020B0604020202020204" pitchFamily="34" charset="0"/>
              <a:buChar char="•"/>
            </a:pPr>
            <a:endParaRPr lang="en-US" b="1" dirty="0">
              <a:solidFill>
                <a:srgbClr val="7030A0"/>
              </a:solidFill>
            </a:endParaRPr>
          </a:p>
        </p:txBody>
      </p:sp>
      <p:sp>
        <p:nvSpPr>
          <p:cNvPr id="3" name="Rectangle 2"/>
          <p:cNvSpPr/>
          <p:nvPr/>
        </p:nvSpPr>
        <p:spPr>
          <a:xfrm>
            <a:off x="1835696" y="476672"/>
            <a:ext cx="5315622" cy="646331"/>
          </a:xfrm>
          <a:prstGeom prst="rect">
            <a:avLst/>
          </a:prstGeom>
        </p:spPr>
        <p:txBody>
          <a:bodyPr wrap="none">
            <a:spAutoFit/>
          </a:bodyPr>
          <a:lstStyle/>
          <a:p>
            <a:r>
              <a:rPr lang="en-US" sz="3600" b="1" dirty="0" smtClean="0">
                <a:solidFill>
                  <a:srgbClr val="C00000"/>
                </a:solidFill>
              </a:rPr>
              <a:t>High yielding Rice varieties</a:t>
            </a:r>
            <a:endParaRPr lang="en-US" sz="3600" b="1" dirty="0">
              <a:solidFill>
                <a:srgbClr val="C00000"/>
              </a:solidFill>
            </a:endParaRPr>
          </a:p>
        </p:txBody>
      </p:sp>
    </p:spTree>
    <p:extLst>
      <p:ext uri="{BB962C8B-B14F-4D97-AF65-F5344CB8AC3E}">
        <p14:creationId xmlns:p14="http://schemas.microsoft.com/office/powerpoint/2010/main" val="1371926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53567"/>
            <a:ext cx="5370514" cy="3657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3528" y="5081790"/>
            <a:ext cx="5154490" cy="615553"/>
          </a:xfrm>
          <a:prstGeom prst="rect">
            <a:avLst/>
          </a:prstGeom>
          <a:noFill/>
        </p:spPr>
        <p:txBody>
          <a:bodyPr wrap="square" rtlCol="0">
            <a:spAutoFit/>
          </a:bodyPr>
          <a:lstStyle/>
          <a:p>
            <a:r>
              <a:rPr lang="en-US" b="1" dirty="0">
                <a:solidFill>
                  <a:srgbClr val="0000FF"/>
                </a:solidFill>
              </a:rPr>
              <a:t>Area planted to hybrid rice in China from 1975-2010 </a:t>
            </a:r>
            <a:endParaRPr lang="en-US" b="1" dirty="0" smtClean="0">
              <a:solidFill>
                <a:srgbClr val="0000FF"/>
              </a:solidFill>
            </a:endParaRPr>
          </a:p>
          <a:p>
            <a:r>
              <a:rPr lang="en-US" sz="1600" b="1" dirty="0" smtClean="0">
                <a:solidFill>
                  <a:srgbClr val="0000FF"/>
                </a:solidFill>
              </a:rPr>
              <a:t>(Cheng </a:t>
            </a:r>
            <a:r>
              <a:rPr lang="en-US" sz="1600" b="1" dirty="0" err="1">
                <a:solidFill>
                  <a:srgbClr val="0000FF"/>
                </a:solidFill>
              </a:rPr>
              <a:t>Shihua</a:t>
            </a:r>
            <a:r>
              <a:rPr lang="en-US" sz="1600" b="1" dirty="0">
                <a:solidFill>
                  <a:srgbClr val="0000FF"/>
                </a:solidFill>
              </a:rPr>
              <a:t>, 2012</a:t>
            </a:r>
            <a:r>
              <a:rPr lang="en-US" sz="1600" b="1" dirty="0" smtClean="0">
                <a:solidFill>
                  <a:srgbClr val="0000FF"/>
                </a:solidFill>
              </a:rPr>
              <a:t>)</a:t>
            </a:r>
            <a:endParaRPr lang="en-US" b="1" dirty="0">
              <a:solidFill>
                <a:srgbClr val="0000FF"/>
              </a:solidFill>
            </a:endParaRPr>
          </a:p>
        </p:txBody>
      </p:sp>
      <p:sp>
        <p:nvSpPr>
          <p:cNvPr id="3" name="TextBox 2"/>
          <p:cNvSpPr txBox="1"/>
          <p:nvPr/>
        </p:nvSpPr>
        <p:spPr>
          <a:xfrm>
            <a:off x="5940152" y="404664"/>
            <a:ext cx="2736304" cy="6463308"/>
          </a:xfrm>
          <a:prstGeom prst="rect">
            <a:avLst/>
          </a:prstGeom>
          <a:noFill/>
        </p:spPr>
        <p:txBody>
          <a:bodyPr wrap="square" rtlCol="0">
            <a:spAutoFit/>
          </a:bodyPr>
          <a:lstStyle/>
          <a:p>
            <a:pPr lvl="0"/>
            <a:r>
              <a:rPr lang="en-US" sz="2400" b="1" dirty="0" smtClean="0">
                <a:solidFill>
                  <a:srgbClr val="0070C0"/>
                </a:solidFill>
              </a:rPr>
              <a:t>Achievements</a:t>
            </a:r>
          </a:p>
          <a:p>
            <a:pPr lvl="0"/>
            <a:endParaRPr lang="en-US" dirty="0"/>
          </a:p>
          <a:p>
            <a:pPr marL="285750" lvl="0" indent="-285750">
              <a:buFont typeface="Arial" panose="020B0604020202020204" pitchFamily="34" charset="0"/>
              <a:buChar char="•"/>
            </a:pPr>
            <a:r>
              <a:rPr lang="en-US" b="1" dirty="0" err="1" smtClean="0">
                <a:solidFill>
                  <a:schemeClr val="accent2">
                    <a:lumMod val="50000"/>
                  </a:schemeClr>
                </a:solidFill>
              </a:rPr>
              <a:t>HR</a:t>
            </a:r>
            <a:r>
              <a:rPr lang="en-US" b="1" dirty="0" smtClean="0">
                <a:solidFill>
                  <a:schemeClr val="accent2">
                    <a:lumMod val="50000"/>
                  </a:schemeClr>
                </a:solidFill>
              </a:rPr>
              <a:t> yields </a:t>
            </a:r>
            <a:r>
              <a:rPr lang="en-US" b="1" dirty="0">
                <a:solidFill>
                  <a:schemeClr val="accent2">
                    <a:lumMod val="50000"/>
                  </a:schemeClr>
                </a:solidFill>
              </a:rPr>
              <a:t>an average of 7.2 tons/ha compared with 5.9 tons/ha for conventional rice (2008</a:t>
            </a:r>
            <a:r>
              <a:rPr lang="en-US" b="1" dirty="0" smtClean="0">
                <a:solidFill>
                  <a:schemeClr val="accent2">
                    <a:lumMod val="50000"/>
                  </a:schemeClr>
                </a:solidFill>
              </a:rPr>
              <a:t>). </a:t>
            </a:r>
            <a:endParaRPr lang="en-US" b="1" dirty="0">
              <a:solidFill>
                <a:schemeClr val="accent2">
                  <a:lumMod val="50000"/>
                </a:schemeClr>
              </a:solidFill>
            </a:endParaRPr>
          </a:p>
          <a:p>
            <a:pPr marL="285750" lvl="0" indent="-285750">
              <a:buFont typeface="Arial" panose="020B0604020202020204" pitchFamily="34" charset="0"/>
              <a:buChar char="•"/>
            </a:pPr>
            <a:r>
              <a:rPr lang="en-US" b="1" dirty="0">
                <a:solidFill>
                  <a:schemeClr val="accent2">
                    <a:lumMod val="50000"/>
                  </a:schemeClr>
                </a:solidFill>
              </a:rPr>
              <a:t>Average yield of hybrid rice is 30.8 percent higher than inbred rice (1976-2008</a:t>
            </a:r>
            <a:r>
              <a:rPr lang="en-US" b="1" dirty="0" smtClean="0">
                <a:solidFill>
                  <a:schemeClr val="accent2">
                    <a:lumMod val="50000"/>
                  </a:schemeClr>
                </a:solidFill>
              </a:rPr>
              <a:t>). </a:t>
            </a:r>
            <a:endParaRPr lang="en-US" b="1" dirty="0">
              <a:solidFill>
                <a:schemeClr val="accent2">
                  <a:lumMod val="50000"/>
                </a:schemeClr>
              </a:solidFill>
            </a:endParaRPr>
          </a:p>
          <a:p>
            <a:pPr marL="285750" lvl="0" indent="-285750">
              <a:buFont typeface="Arial" panose="020B0604020202020204" pitchFamily="34" charset="0"/>
              <a:buChar char="•"/>
            </a:pPr>
            <a:r>
              <a:rPr lang="en-US" b="1" dirty="0">
                <a:solidFill>
                  <a:schemeClr val="accent2">
                    <a:lumMod val="50000"/>
                  </a:schemeClr>
                </a:solidFill>
              </a:rPr>
              <a:t>Accumulated planting acreage is 401 million ha under hybrid rice (1976-2008</a:t>
            </a:r>
            <a:r>
              <a:rPr lang="en-US" b="1" dirty="0" smtClean="0">
                <a:solidFill>
                  <a:schemeClr val="accent2">
                    <a:lumMod val="50000"/>
                  </a:schemeClr>
                </a:solidFill>
              </a:rPr>
              <a:t>). </a:t>
            </a:r>
            <a:endParaRPr lang="en-US" b="1" dirty="0">
              <a:solidFill>
                <a:schemeClr val="accent2">
                  <a:lumMod val="50000"/>
                </a:schemeClr>
              </a:solidFill>
            </a:endParaRPr>
          </a:p>
          <a:p>
            <a:pPr marL="285750" lvl="0" indent="-285750">
              <a:buFont typeface="Arial" panose="020B0604020202020204" pitchFamily="34" charset="0"/>
              <a:buChar char="•"/>
            </a:pPr>
            <a:r>
              <a:rPr lang="en-US" b="1" dirty="0">
                <a:solidFill>
                  <a:schemeClr val="accent2">
                    <a:lumMod val="50000"/>
                  </a:schemeClr>
                </a:solidFill>
              </a:rPr>
              <a:t>Accumulated yield increase is 608 million tons due to hybrid rice technology (</a:t>
            </a:r>
            <a:r>
              <a:rPr lang="en-US" b="1" dirty="0" smtClean="0">
                <a:solidFill>
                  <a:schemeClr val="accent2">
                    <a:lumMod val="50000"/>
                  </a:schemeClr>
                </a:solidFill>
              </a:rPr>
              <a:t>1976-2008</a:t>
            </a:r>
            <a:r>
              <a:rPr lang="en-US" b="1" dirty="0" smtClean="0">
                <a:solidFill>
                  <a:srgbClr val="7030A0"/>
                </a:solidFill>
              </a:rPr>
              <a:t>.</a:t>
            </a:r>
          </a:p>
          <a:p>
            <a:pPr lvl="0"/>
            <a:endParaRPr lang="en-US" sz="1600" dirty="0" smtClean="0">
              <a:solidFill>
                <a:srgbClr val="0070C0"/>
              </a:solidFill>
            </a:endParaRPr>
          </a:p>
          <a:p>
            <a:pPr marL="266700" lvl="0"/>
            <a:r>
              <a:rPr lang="en-US" sz="1600" dirty="0">
                <a:solidFill>
                  <a:srgbClr val="0070C0"/>
                </a:solidFill>
              </a:rPr>
              <a:t>(</a:t>
            </a:r>
            <a:r>
              <a:rPr lang="en-US" sz="1600" dirty="0" err="1" smtClean="0">
                <a:solidFill>
                  <a:srgbClr val="0070C0"/>
                </a:solidFill>
              </a:rPr>
              <a:t>Jiming</a:t>
            </a:r>
            <a:r>
              <a:rPr lang="en-US" sz="1600" dirty="0" smtClean="0">
                <a:solidFill>
                  <a:srgbClr val="0070C0"/>
                </a:solidFill>
              </a:rPr>
              <a:t> </a:t>
            </a:r>
            <a:r>
              <a:rPr lang="en-US" sz="1600" dirty="0">
                <a:solidFill>
                  <a:srgbClr val="0070C0"/>
                </a:solidFill>
              </a:rPr>
              <a:t>Li, </a:t>
            </a:r>
            <a:r>
              <a:rPr lang="en-US" sz="1600" dirty="0" err="1">
                <a:solidFill>
                  <a:srgbClr val="0070C0"/>
                </a:solidFill>
              </a:rPr>
              <a:t>Yeyun</a:t>
            </a:r>
            <a:r>
              <a:rPr lang="en-US" sz="1600" dirty="0">
                <a:solidFill>
                  <a:srgbClr val="0070C0"/>
                </a:solidFill>
              </a:rPr>
              <a:t> </a:t>
            </a:r>
            <a:r>
              <a:rPr lang="en-US" sz="1600" dirty="0" err="1">
                <a:solidFill>
                  <a:srgbClr val="0070C0"/>
                </a:solidFill>
              </a:rPr>
              <a:t>Xin</a:t>
            </a:r>
            <a:r>
              <a:rPr lang="en-US" sz="1600" dirty="0">
                <a:solidFill>
                  <a:srgbClr val="0070C0"/>
                </a:solidFill>
              </a:rPr>
              <a:t> and </a:t>
            </a:r>
            <a:r>
              <a:rPr lang="en-US" sz="1600" dirty="0" err="1">
                <a:solidFill>
                  <a:srgbClr val="0070C0"/>
                </a:solidFill>
              </a:rPr>
              <a:t>Longping</a:t>
            </a:r>
            <a:r>
              <a:rPr lang="en-US" sz="1600" dirty="0">
                <a:solidFill>
                  <a:srgbClr val="0070C0"/>
                </a:solidFill>
              </a:rPr>
              <a:t> Yuan. </a:t>
            </a:r>
            <a:r>
              <a:rPr lang="en-US" sz="1600" dirty="0" smtClean="0">
                <a:solidFill>
                  <a:srgbClr val="0070C0"/>
                </a:solidFill>
              </a:rPr>
              <a:t>2009)</a:t>
            </a:r>
            <a:endParaRPr lang="en-US" sz="1600" dirty="0">
              <a:solidFill>
                <a:srgbClr val="0070C0"/>
              </a:solidFill>
            </a:endParaRPr>
          </a:p>
          <a:p>
            <a:pPr marL="285750" lvl="0" indent="-285750">
              <a:buFont typeface="Arial" panose="020B0604020202020204" pitchFamily="34" charset="0"/>
              <a:buChar char="•"/>
            </a:pPr>
            <a:endParaRPr lang="en-US" b="1" dirty="0">
              <a:solidFill>
                <a:srgbClr val="7030A0"/>
              </a:solidFill>
            </a:endParaRPr>
          </a:p>
        </p:txBody>
      </p:sp>
      <p:sp>
        <p:nvSpPr>
          <p:cNvPr id="4" name="TextBox 3"/>
          <p:cNvSpPr txBox="1"/>
          <p:nvPr/>
        </p:nvSpPr>
        <p:spPr>
          <a:xfrm>
            <a:off x="611560" y="260648"/>
            <a:ext cx="4536504" cy="646331"/>
          </a:xfrm>
          <a:prstGeom prst="rect">
            <a:avLst/>
          </a:prstGeom>
          <a:noFill/>
        </p:spPr>
        <p:txBody>
          <a:bodyPr wrap="square" rtlCol="0">
            <a:spAutoFit/>
          </a:bodyPr>
          <a:lstStyle/>
          <a:p>
            <a:r>
              <a:rPr lang="en-US" sz="3600" b="1" dirty="0" smtClean="0">
                <a:solidFill>
                  <a:srgbClr val="C00000"/>
                </a:solidFill>
              </a:rPr>
              <a:t>Hybrid Rice </a:t>
            </a:r>
            <a:r>
              <a:rPr lang="en-US" sz="3600" b="1" dirty="0">
                <a:solidFill>
                  <a:srgbClr val="C00000"/>
                </a:solidFill>
              </a:rPr>
              <a:t>in </a:t>
            </a:r>
            <a:r>
              <a:rPr lang="en-US" sz="3600" b="1" dirty="0" smtClean="0">
                <a:solidFill>
                  <a:srgbClr val="C00000"/>
                </a:solidFill>
              </a:rPr>
              <a:t>China</a:t>
            </a:r>
            <a:endParaRPr lang="en-US" sz="3600" dirty="0"/>
          </a:p>
        </p:txBody>
      </p:sp>
    </p:spTree>
    <p:extLst>
      <p:ext uri="{BB962C8B-B14F-4D97-AF65-F5344CB8AC3E}">
        <p14:creationId xmlns:p14="http://schemas.microsoft.com/office/powerpoint/2010/main" val="1963004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92446599"/>
              </p:ext>
            </p:extLst>
          </p:nvPr>
        </p:nvGraphicFramePr>
        <p:xfrm>
          <a:off x="683568" y="1340768"/>
          <a:ext cx="7632848" cy="2592289"/>
        </p:xfrm>
        <a:graphic>
          <a:graphicData uri="http://schemas.openxmlformats.org/drawingml/2006/table">
            <a:tbl>
              <a:tblPr firstRow="1" firstCol="1" bandRow="1">
                <a:tableStyleId>{5C22544A-7EE6-4342-B048-85BDC9FD1C3A}</a:tableStyleId>
              </a:tblPr>
              <a:tblGrid>
                <a:gridCol w="2242907"/>
                <a:gridCol w="811539"/>
                <a:gridCol w="981134"/>
                <a:gridCol w="709517"/>
                <a:gridCol w="1024857"/>
                <a:gridCol w="759202"/>
                <a:gridCol w="1103692"/>
              </a:tblGrid>
              <a:tr h="818617">
                <a:tc>
                  <a:txBody>
                    <a:bodyPr/>
                    <a:lstStyle/>
                    <a:p>
                      <a:pPr>
                        <a:lnSpc>
                          <a:spcPct val="115000"/>
                        </a:lnSpc>
                        <a:spcAft>
                          <a:spcPts val="0"/>
                        </a:spcAft>
                      </a:pPr>
                      <a:r>
                        <a:rPr lang="en-US" sz="1800" b="1" dirty="0">
                          <a:effectLst/>
                        </a:rPr>
                        <a:t>Region</a:t>
                      </a:r>
                      <a:endParaRPr lang="en-US" sz="1800" b="1" dirty="0">
                        <a:effectLst/>
                        <a:latin typeface="Calibri"/>
                        <a:ea typeface="Calibri"/>
                        <a:cs typeface="Times New Roman"/>
                      </a:endParaRPr>
                    </a:p>
                  </a:txBody>
                  <a:tcPr marL="54661" marR="54661" marT="0" marB="0"/>
                </a:tc>
                <a:tc gridSpan="2">
                  <a:txBody>
                    <a:bodyPr/>
                    <a:lstStyle/>
                    <a:p>
                      <a:pPr algn="ctr">
                        <a:lnSpc>
                          <a:spcPct val="115000"/>
                        </a:lnSpc>
                        <a:spcAft>
                          <a:spcPts val="0"/>
                        </a:spcAft>
                      </a:pPr>
                      <a:r>
                        <a:rPr lang="en-US" sz="1800" b="1" dirty="0">
                          <a:effectLst/>
                        </a:rPr>
                        <a:t>Area </a:t>
                      </a:r>
                      <a:endParaRPr lang="en-US" sz="1800" b="1" dirty="0" smtClean="0">
                        <a:effectLst/>
                      </a:endParaRPr>
                    </a:p>
                    <a:p>
                      <a:pPr algn="ctr">
                        <a:lnSpc>
                          <a:spcPct val="115000"/>
                        </a:lnSpc>
                        <a:spcAft>
                          <a:spcPts val="0"/>
                        </a:spcAft>
                      </a:pPr>
                      <a:r>
                        <a:rPr lang="en-US" sz="1800" b="1" dirty="0" smtClean="0">
                          <a:effectLst/>
                        </a:rPr>
                        <a:t>(</a:t>
                      </a:r>
                      <a:r>
                        <a:rPr lang="en-US" sz="1800" b="1" dirty="0">
                          <a:effectLst/>
                        </a:rPr>
                        <a:t>M ha)</a:t>
                      </a:r>
                      <a:endParaRPr lang="en-US" sz="1800" b="1" dirty="0">
                        <a:effectLst/>
                        <a:latin typeface="Calibri"/>
                        <a:ea typeface="Calibri"/>
                        <a:cs typeface="Times New Roman"/>
                      </a:endParaRPr>
                    </a:p>
                  </a:txBody>
                  <a:tcPr marL="54661" marR="54661" marT="0" marB="0"/>
                </a:tc>
                <a:tc hMerge="1">
                  <a:txBody>
                    <a:bodyPr/>
                    <a:lstStyle/>
                    <a:p>
                      <a:endParaRPr lang="en-US"/>
                    </a:p>
                  </a:txBody>
                  <a:tcPr/>
                </a:tc>
                <a:tc gridSpan="2">
                  <a:txBody>
                    <a:bodyPr/>
                    <a:lstStyle/>
                    <a:p>
                      <a:pPr algn="ctr">
                        <a:lnSpc>
                          <a:spcPct val="115000"/>
                        </a:lnSpc>
                        <a:spcAft>
                          <a:spcPts val="0"/>
                        </a:spcAft>
                      </a:pPr>
                      <a:r>
                        <a:rPr lang="en-US" sz="1800" b="1" dirty="0">
                          <a:effectLst/>
                        </a:rPr>
                        <a:t>Yield </a:t>
                      </a:r>
                      <a:endParaRPr lang="en-US" sz="1800" b="1" dirty="0" smtClean="0">
                        <a:effectLst/>
                      </a:endParaRPr>
                    </a:p>
                    <a:p>
                      <a:pPr algn="ctr">
                        <a:lnSpc>
                          <a:spcPct val="115000"/>
                        </a:lnSpc>
                        <a:spcAft>
                          <a:spcPts val="0"/>
                        </a:spcAft>
                      </a:pPr>
                      <a:r>
                        <a:rPr lang="en-US" sz="1800" b="1" dirty="0" smtClean="0">
                          <a:effectLst/>
                        </a:rPr>
                        <a:t>(</a:t>
                      </a:r>
                      <a:r>
                        <a:rPr lang="en-US" sz="1800" b="1" dirty="0">
                          <a:effectLst/>
                        </a:rPr>
                        <a:t>t/ha)</a:t>
                      </a:r>
                      <a:endParaRPr lang="en-US" sz="1800" b="1" dirty="0">
                        <a:effectLst/>
                        <a:latin typeface="Calibri"/>
                        <a:ea typeface="Calibri"/>
                        <a:cs typeface="Times New Roman"/>
                      </a:endParaRPr>
                    </a:p>
                  </a:txBody>
                  <a:tcPr marL="54661" marR="54661" marT="0" marB="0"/>
                </a:tc>
                <a:tc hMerge="1">
                  <a:txBody>
                    <a:bodyPr/>
                    <a:lstStyle/>
                    <a:p>
                      <a:endParaRPr lang="en-US"/>
                    </a:p>
                  </a:txBody>
                  <a:tcPr/>
                </a:tc>
                <a:tc gridSpan="2">
                  <a:txBody>
                    <a:bodyPr/>
                    <a:lstStyle/>
                    <a:p>
                      <a:pPr algn="ctr">
                        <a:lnSpc>
                          <a:spcPct val="115000"/>
                        </a:lnSpc>
                        <a:spcAft>
                          <a:spcPts val="0"/>
                        </a:spcAft>
                      </a:pPr>
                      <a:r>
                        <a:rPr lang="en-US" sz="1800" b="1" dirty="0">
                          <a:effectLst/>
                        </a:rPr>
                        <a:t>Production </a:t>
                      </a:r>
                      <a:endParaRPr lang="en-US" sz="1800" b="1" dirty="0" smtClean="0">
                        <a:effectLst/>
                      </a:endParaRPr>
                    </a:p>
                    <a:p>
                      <a:pPr algn="ctr">
                        <a:lnSpc>
                          <a:spcPct val="115000"/>
                        </a:lnSpc>
                        <a:spcAft>
                          <a:spcPts val="0"/>
                        </a:spcAft>
                      </a:pPr>
                      <a:r>
                        <a:rPr lang="en-US" sz="1800" b="1" dirty="0" smtClean="0">
                          <a:effectLst/>
                        </a:rPr>
                        <a:t>(</a:t>
                      </a:r>
                      <a:r>
                        <a:rPr lang="en-US" sz="1800" b="1" dirty="0">
                          <a:effectLst/>
                        </a:rPr>
                        <a:t>M tons)</a:t>
                      </a:r>
                      <a:endParaRPr lang="en-US" sz="1800" b="1" dirty="0">
                        <a:effectLst/>
                        <a:latin typeface="Calibri"/>
                        <a:ea typeface="Calibri"/>
                        <a:cs typeface="Times New Roman"/>
                      </a:endParaRPr>
                    </a:p>
                  </a:txBody>
                  <a:tcPr marL="54661" marR="54661" marT="0" marB="0"/>
                </a:tc>
                <a:tc hMerge="1">
                  <a:txBody>
                    <a:bodyPr/>
                    <a:lstStyle/>
                    <a:p>
                      <a:endParaRPr lang="en-US"/>
                    </a:p>
                  </a:txBody>
                  <a:tcPr/>
                </a:tc>
              </a:tr>
              <a:tr h="955054">
                <a:tc>
                  <a:txBody>
                    <a:bodyPr/>
                    <a:lstStyle/>
                    <a:p>
                      <a:pPr>
                        <a:lnSpc>
                          <a:spcPct val="115000"/>
                        </a:lnSpc>
                        <a:spcAft>
                          <a:spcPts val="0"/>
                        </a:spcAft>
                      </a:pPr>
                      <a:r>
                        <a:rPr lang="en-US" sz="1800" b="1" dirty="0">
                          <a:effectLst/>
                        </a:rPr>
                        <a:t> </a:t>
                      </a:r>
                      <a:endParaRPr lang="en-US" sz="1800" b="1" dirty="0">
                        <a:effectLst/>
                        <a:latin typeface="Calibri"/>
                        <a:ea typeface="Calibri"/>
                        <a:cs typeface="Times New Roman"/>
                      </a:endParaRPr>
                    </a:p>
                  </a:txBody>
                  <a:tcPr marL="54661" marR="54661" marT="0" marB="0"/>
                </a:tc>
                <a:tc>
                  <a:txBody>
                    <a:bodyPr/>
                    <a:lstStyle/>
                    <a:p>
                      <a:pPr algn="ctr">
                        <a:lnSpc>
                          <a:spcPct val="115000"/>
                        </a:lnSpc>
                        <a:spcAft>
                          <a:spcPts val="0"/>
                        </a:spcAft>
                      </a:pPr>
                      <a:r>
                        <a:rPr lang="en-US" sz="1600" b="1" dirty="0">
                          <a:solidFill>
                            <a:srgbClr val="7030A0"/>
                          </a:solidFill>
                          <a:effectLst/>
                        </a:rPr>
                        <a:t>2011 </a:t>
                      </a:r>
                      <a:endParaRPr lang="en-US" sz="1600" b="1" dirty="0">
                        <a:solidFill>
                          <a:srgbClr val="7030A0"/>
                        </a:solidFill>
                        <a:effectLst/>
                        <a:latin typeface="Calibri"/>
                        <a:ea typeface="Calibri"/>
                        <a:cs typeface="Times New Roman"/>
                      </a:endParaRPr>
                    </a:p>
                  </a:txBody>
                  <a:tcPr marL="54661" marR="54661" marT="0" marB="0"/>
                </a:tc>
                <a:tc>
                  <a:txBody>
                    <a:bodyPr/>
                    <a:lstStyle/>
                    <a:p>
                      <a:pPr algn="ctr">
                        <a:lnSpc>
                          <a:spcPct val="115000"/>
                        </a:lnSpc>
                        <a:spcAft>
                          <a:spcPts val="0"/>
                        </a:spcAft>
                      </a:pPr>
                      <a:r>
                        <a:rPr lang="en-US" sz="1600" b="1" dirty="0">
                          <a:solidFill>
                            <a:srgbClr val="7030A0"/>
                          </a:solidFill>
                          <a:effectLst/>
                        </a:rPr>
                        <a:t>Increase compared to 1991 </a:t>
                      </a:r>
                      <a:endParaRPr lang="en-US" sz="1600" b="1" dirty="0">
                        <a:solidFill>
                          <a:srgbClr val="7030A0"/>
                        </a:solidFill>
                        <a:effectLst/>
                        <a:latin typeface="Calibri"/>
                        <a:ea typeface="Calibri"/>
                        <a:cs typeface="Times New Roman"/>
                      </a:endParaRPr>
                    </a:p>
                  </a:txBody>
                  <a:tcPr marL="54661" marR="54661" marT="0" marB="0"/>
                </a:tc>
                <a:tc>
                  <a:txBody>
                    <a:bodyPr/>
                    <a:lstStyle/>
                    <a:p>
                      <a:pPr algn="ctr">
                        <a:lnSpc>
                          <a:spcPct val="115000"/>
                        </a:lnSpc>
                        <a:spcAft>
                          <a:spcPts val="0"/>
                        </a:spcAft>
                      </a:pPr>
                      <a:r>
                        <a:rPr lang="en-US" sz="1600" b="1" dirty="0">
                          <a:solidFill>
                            <a:srgbClr val="7030A0"/>
                          </a:solidFill>
                          <a:effectLst/>
                        </a:rPr>
                        <a:t>2011 </a:t>
                      </a:r>
                      <a:endParaRPr lang="en-US" sz="1600" b="1" dirty="0">
                        <a:solidFill>
                          <a:srgbClr val="7030A0"/>
                        </a:solidFill>
                        <a:effectLst/>
                        <a:latin typeface="Calibri"/>
                        <a:ea typeface="Calibri"/>
                        <a:cs typeface="Times New Roman"/>
                      </a:endParaRPr>
                    </a:p>
                  </a:txBody>
                  <a:tcPr marL="54661" marR="54661" marT="0" marB="0"/>
                </a:tc>
                <a:tc>
                  <a:txBody>
                    <a:bodyPr/>
                    <a:lstStyle/>
                    <a:p>
                      <a:pPr algn="ctr">
                        <a:lnSpc>
                          <a:spcPct val="115000"/>
                        </a:lnSpc>
                        <a:spcAft>
                          <a:spcPts val="0"/>
                        </a:spcAft>
                      </a:pPr>
                      <a:r>
                        <a:rPr lang="en-US" sz="1600" b="1" dirty="0">
                          <a:solidFill>
                            <a:srgbClr val="7030A0"/>
                          </a:solidFill>
                          <a:effectLst/>
                        </a:rPr>
                        <a:t>Increase compared to 1991  </a:t>
                      </a:r>
                      <a:endParaRPr lang="en-US" sz="1600" b="1" dirty="0">
                        <a:solidFill>
                          <a:srgbClr val="7030A0"/>
                        </a:solidFill>
                        <a:effectLst/>
                        <a:latin typeface="Calibri"/>
                        <a:ea typeface="Calibri"/>
                        <a:cs typeface="Times New Roman"/>
                      </a:endParaRPr>
                    </a:p>
                  </a:txBody>
                  <a:tcPr marL="54661" marR="54661" marT="0" marB="0"/>
                </a:tc>
                <a:tc>
                  <a:txBody>
                    <a:bodyPr/>
                    <a:lstStyle/>
                    <a:p>
                      <a:pPr algn="ctr">
                        <a:lnSpc>
                          <a:spcPct val="115000"/>
                        </a:lnSpc>
                        <a:spcAft>
                          <a:spcPts val="0"/>
                        </a:spcAft>
                      </a:pPr>
                      <a:r>
                        <a:rPr lang="en-US" sz="1600" b="1" dirty="0">
                          <a:solidFill>
                            <a:srgbClr val="7030A0"/>
                          </a:solidFill>
                          <a:effectLst/>
                        </a:rPr>
                        <a:t>2011 </a:t>
                      </a:r>
                      <a:endParaRPr lang="en-US" sz="1600" b="1" dirty="0">
                        <a:solidFill>
                          <a:srgbClr val="7030A0"/>
                        </a:solidFill>
                        <a:effectLst/>
                        <a:latin typeface="Calibri"/>
                        <a:ea typeface="Calibri"/>
                        <a:cs typeface="Times New Roman"/>
                      </a:endParaRPr>
                    </a:p>
                  </a:txBody>
                  <a:tcPr marL="54661" marR="54661" marT="0" marB="0"/>
                </a:tc>
                <a:tc>
                  <a:txBody>
                    <a:bodyPr/>
                    <a:lstStyle/>
                    <a:p>
                      <a:pPr algn="ctr">
                        <a:lnSpc>
                          <a:spcPct val="115000"/>
                        </a:lnSpc>
                        <a:spcAft>
                          <a:spcPts val="0"/>
                        </a:spcAft>
                      </a:pPr>
                      <a:r>
                        <a:rPr lang="en-US" sz="1600" b="1" dirty="0">
                          <a:solidFill>
                            <a:srgbClr val="7030A0"/>
                          </a:solidFill>
                          <a:effectLst/>
                        </a:rPr>
                        <a:t>Increase compared to  1991 </a:t>
                      </a:r>
                      <a:endParaRPr lang="en-US" sz="1600" b="1" dirty="0">
                        <a:solidFill>
                          <a:srgbClr val="7030A0"/>
                        </a:solidFill>
                        <a:effectLst/>
                        <a:latin typeface="Calibri"/>
                        <a:ea typeface="Calibri"/>
                        <a:cs typeface="Times New Roman"/>
                      </a:endParaRPr>
                    </a:p>
                  </a:txBody>
                  <a:tcPr marL="54661" marR="54661" marT="0" marB="0"/>
                </a:tc>
              </a:tr>
              <a:tr h="409309">
                <a:tc>
                  <a:txBody>
                    <a:bodyPr/>
                    <a:lstStyle/>
                    <a:p>
                      <a:pPr>
                        <a:lnSpc>
                          <a:spcPct val="115000"/>
                        </a:lnSpc>
                        <a:spcAft>
                          <a:spcPts val="0"/>
                        </a:spcAft>
                      </a:pPr>
                      <a:r>
                        <a:rPr lang="en-US" sz="1800" b="1">
                          <a:effectLst/>
                        </a:rPr>
                        <a:t>Asia</a:t>
                      </a:r>
                      <a:endParaRPr lang="en-US" sz="1800" b="1">
                        <a:effectLst/>
                        <a:latin typeface="Calibri"/>
                        <a:ea typeface="Calibri"/>
                        <a:cs typeface="Times New Roman"/>
                      </a:endParaRPr>
                    </a:p>
                  </a:txBody>
                  <a:tcPr marL="54661" marR="54661" marT="0" marB="0"/>
                </a:tc>
                <a:tc>
                  <a:txBody>
                    <a:bodyPr/>
                    <a:lstStyle/>
                    <a:p>
                      <a:pPr algn="ctr">
                        <a:lnSpc>
                          <a:spcPct val="115000"/>
                        </a:lnSpc>
                        <a:spcAft>
                          <a:spcPts val="0"/>
                        </a:spcAft>
                      </a:pPr>
                      <a:r>
                        <a:rPr lang="en-US" sz="1800" b="1">
                          <a:solidFill>
                            <a:srgbClr val="7030A0"/>
                          </a:solidFill>
                          <a:effectLst/>
                        </a:rPr>
                        <a:t>144.5</a:t>
                      </a:r>
                      <a:endParaRPr lang="en-US" sz="1800" b="1">
                        <a:solidFill>
                          <a:srgbClr val="7030A0"/>
                        </a:solidFill>
                        <a:effectLst/>
                        <a:latin typeface="Calibri"/>
                        <a:ea typeface="Calibri"/>
                        <a:cs typeface="Times New Roman"/>
                      </a:endParaRPr>
                    </a:p>
                  </a:txBody>
                  <a:tcPr marL="54661" marR="54661" marT="0" marB="0"/>
                </a:tc>
                <a:tc>
                  <a:txBody>
                    <a:bodyPr/>
                    <a:lstStyle/>
                    <a:p>
                      <a:pPr algn="ctr">
                        <a:lnSpc>
                          <a:spcPct val="115000"/>
                        </a:lnSpc>
                        <a:spcAft>
                          <a:spcPts val="0"/>
                        </a:spcAft>
                      </a:pPr>
                      <a:r>
                        <a:rPr lang="en-US" sz="1800" b="1" dirty="0">
                          <a:solidFill>
                            <a:srgbClr val="7030A0"/>
                          </a:solidFill>
                          <a:effectLst/>
                        </a:rPr>
                        <a:t>12.3</a:t>
                      </a:r>
                      <a:endParaRPr lang="en-US" sz="1800" b="1" dirty="0">
                        <a:solidFill>
                          <a:srgbClr val="7030A0"/>
                        </a:solidFill>
                        <a:effectLst/>
                        <a:latin typeface="Calibri"/>
                        <a:ea typeface="Calibri"/>
                        <a:cs typeface="Times New Roman"/>
                      </a:endParaRPr>
                    </a:p>
                  </a:txBody>
                  <a:tcPr marL="54661" marR="54661" marT="0" marB="0"/>
                </a:tc>
                <a:tc>
                  <a:txBody>
                    <a:bodyPr/>
                    <a:lstStyle/>
                    <a:p>
                      <a:pPr algn="ctr">
                        <a:lnSpc>
                          <a:spcPct val="115000"/>
                        </a:lnSpc>
                        <a:spcAft>
                          <a:spcPts val="0"/>
                        </a:spcAft>
                      </a:pPr>
                      <a:r>
                        <a:rPr lang="en-US" sz="1800" b="1" dirty="0">
                          <a:solidFill>
                            <a:srgbClr val="7030A0"/>
                          </a:solidFill>
                          <a:effectLst/>
                        </a:rPr>
                        <a:t>4.52</a:t>
                      </a:r>
                      <a:endParaRPr lang="en-US" sz="1800" b="1" dirty="0">
                        <a:solidFill>
                          <a:srgbClr val="7030A0"/>
                        </a:solidFill>
                        <a:effectLst/>
                        <a:latin typeface="Calibri"/>
                        <a:ea typeface="Calibri"/>
                        <a:cs typeface="Times New Roman"/>
                      </a:endParaRPr>
                    </a:p>
                  </a:txBody>
                  <a:tcPr marL="54661" marR="54661" marT="0" marB="0"/>
                </a:tc>
                <a:tc>
                  <a:txBody>
                    <a:bodyPr/>
                    <a:lstStyle/>
                    <a:p>
                      <a:pPr algn="ctr">
                        <a:lnSpc>
                          <a:spcPct val="115000"/>
                        </a:lnSpc>
                        <a:spcAft>
                          <a:spcPts val="0"/>
                        </a:spcAft>
                      </a:pPr>
                      <a:r>
                        <a:rPr lang="en-US" sz="1800" b="1" dirty="0">
                          <a:solidFill>
                            <a:srgbClr val="7030A0"/>
                          </a:solidFill>
                          <a:effectLst/>
                        </a:rPr>
                        <a:t>0.9</a:t>
                      </a:r>
                      <a:endParaRPr lang="en-US" sz="1800" b="1" dirty="0">
                        <a:solidFill>
                          <a:srgbClr val="7030A0"/>
                        </a:solidFill>
                        <a:effectLst/>
                        <a:latin typeface="Calibri"/>
                        <a:ea typeface="Calibri"/>
                        <a:cs typeface="Times New Roman"/>
                      </a:endParaRPr>
                    </a:p>
                  </a:txBody>
                  <a:tcPr marL="54661" marR="54661" marT="0" marB="0"/>
                </a:tc>
                <a:tc>
                  <a:txBody>
                    <a:bodyPr/>
                    <a:lstStyle/>
                    <a:p>
                      <a:pPr algn="ctr">
                        <a:lnSpc>
                          <a:spcPct val="115000"/>
                        </a:lnSpc>
                        <a:spcAft>
                          <a:spcPts val="0"/>
                        </a:spcAft>
                      </a:pPr>
                      <a:r>
                        <a:rPr lang="en-US" sz="1800" b="1" dirty="0">
                          <a:solidFill>
                            <a:srgbClr val="7030A0"/>
                          </a:solidFill>
                          <a:effectLst/>
                        </a:rPr>
                        <a:t>653.8</a:t>
                      </a:r>
                      <a:endParaRPr lang="en-US" sz="1800" b="1" dirty="0">
                        <a:solidFill>
                          <a:srgbClr val="7030A0"/>
                        </a:solidFill>
                        <a:effectLst/>
                        <a:latin typeface="Calibri"/>
                        <a:ea typeface="Calibri"/>
                        <a:cs typeface="Times New Roman"/>
                      </a:endParaRPr>
                    </a:p>
                  </a:txBody>
                  <a:tcPr marL="54661" marR="54661" marT="0" marB="0"/>
                </a:tc>
                <a:tc>
                  <a:txBody>
                    <a:bodyPr/>
                    <a:lstStyle/>
                    <a:p>
                      <a:pPr algn="ctr">
                        <a:lnSpc>
                          <a:spcPct val="115000"/>
                        </a:lnSpc>
                        <a:spcAft>
                          <a:spcPts val="0"/>
                        </a:spcAft>
                      </a:pPr>
                      <a:r>
                        <a:rPr lang="en-US" sz="1800" b="1">
                          <a:solidFill>
                            <a:srgbClr val="7030A0"/>
                          </a:solidFill>
                          <a:effectLst/>
                        </a:rPr>
                        <a:t>178.6</a:t>
                      </a:r>
                      <a:endParaRPr lang="en-US" sz="1800" b="1">
                        <a:solidFill>
                          <a:srgbClr val="7030A0"/>
                        </a:solidFill>
                        <a:effectLst/>
                        <a:latin typeface="Calibri"/>
                        <a:ea typeface="Calibri"/>
                        <a:cs typeface="Times New Roman"/>
                      </a:endParaRPr>
                    </a:p>
                  </a:txBody>
                  <a:tcPr marL="54661" marR="54661" marT="0" marB="0"/>
                </a:tc>
              </a:tr>
              <a:tr h="409309">
                <a:tc>
                  <a:txBody>
                    <a:bodyPr/>
                    <a:lstStyle/>
                    <a:p>
                      <a:pPr>
                        <a:lnSpc>
                          <a:spcPct val="115000"/>
                        </a:lnSpc>
                        <a:spcAft>
                          <a:spcPts val="0"/>
                        </a:spcAft>
                      </a:pPr>
                      <a:r>
                        <a:rPr lang="en-US" sz="1800" b="1">
                          <a:effectLst/>
                        </a:rPr>
                        <a:t>World</a:t>
                      </a:r>
                      <a:endParaRPr lang="en-US" sz="1800" b="1">
                        <a:effectLst/>
                        <a:latin typeface="Calibri"/>
                        <a:ea typeface="Calibri"/>
                        <a:cs typeface="Times New Roman"/>
                      </a:endParaRPr>
                    </a:p>
                  </a:txBody>
                  <a:tcPr marL="54661" marR="54661" marT="0" marB="0"/>
                </a:tc>
                <a:tc>
                  <a:txBody>
                    <a:bodyPr/>
                    <a:lstStyle/>
                    <a:p>
                      <a:pPr algn="ctr">
                        <a:lnSpc>
                          <a:spcPct val="115000"/>
                        </a:lnSpc>
                        <a:spcAft>
                          <a:spcPts val="0"/>
                        </a:spcAft>
                      </a:pPr>
                      <a:r>
                        <a:rPr lang="en-US" sz="1800" b="1">
                          <a:solidFill>
                            <a:srgbClr val="7030A0"/>
                          </a:solidFill>
                          <a:effectLst/>
                        </a:rPr>
                        <a:t>163.1</a:t>
                      </a:r>
                      <a:endParaRPr lang="en-US" sz="1800" b="1">
                        <a:solidFill>
                          <a:srgbClr val="7030A0"/>
                        </a:solidFill>
                        <a:effectLst/>
                        <a:latin typeface="Calibri"/>
                        <a:ea typeface="Calibri"/>
                        <a:cs typeface="Times New Roman"/>
                      </a:endParaRPr>
                    </a:p>
                  </a:txBody>
                  <a:tcPr marL="54661" marR="54661" marT="0" marB="0"/>
                </a:tc>
                <a:tc>
                  <a:txBody>
                    <a:bodyPr/>
                    <a:lstStyle/>
                    <a:p>
                      <a:pPr algn="ctr">
                        <a:lnSpc>
                          <a:spcPct val="115000"/>
                        </a:lnSpc>
                        <a:spcAft>
                          <a:spcPts val="0"/>
                        </a:spcAft>
                      </a:pPr>
                      <a:r>
                        <a:rPr lang="en-US" sz="1800" b="1">
                          <a:solidFill>
                            <a:srgbClr val="7030A0"/>
                          </a:solidFill>
                          <a:effectLst/>
                        </a:rPr>
                        <a:t>16.4</a:t>
                      </a:r>
                      <a:endParaRPr lang="en-US" sz="1800" b="1">
                        <a:solidFill>
                          <a:srgbClr val="7030A0"/>
                        </a:solidFill>
                        <a:effectLst/>
                        <a:latin typeface="Calibri"/>
                        <a:ea typeface="Calibri"/>
                        <a:cs typeface="Times New Roman"/>
                      </a:endParaRPr>
                    </a:p>
                  </a:txBody>
                  <a:tcPr marL="54661" marR="54661" marT="0" marB="0"/>
                </a:tc>
                <a:tc>
                  <a:txBody>
                    <a:bodyPr/>
                    <a:lstStyle/>
                    <a:p>
                      <a:pPr algn="ctr">
                        <a:lnSpc>
                          <a:spcPct val="115000"/>
                        </a:lnSpc>
                        <a:spcAft>
                          <a:spcPts val="0"/>
                        </a:spcAft>
                      </a:pPr>
                      <a:r>
                        <a:rPr lang="en-US" sz="1800" b="1" dirty="0">
                          <a:solidFill>
                            <a:srgbClr val="7030A0"/>
                          </a:solidFill>
                          <a:effectLst/>
                        </a:rPr>
                        <a:t>4.42</a:t>
                      </a:r>
                      <a:endParaRPr lang="en-US" sz="1800" b="1" dirty="0">
                        <a:solidFill>
                          <a:srgbClr val="7030A0"/>
                        </a:solidFill>
                        <a:effectLst/>
                        <a:latin typeface="Calibri"/>
                        <a:ea typeface="Calibri"/>
                        <a:cs typeface="Times New Roman"/>
                      </a:endParaRPr>
                    </a:p>
                  </a:txBody>
                  <a:tcPr marL="54661" marR="54661" marT="0" marB="0"/>
                </a:tc>
                <a:tc>
                  <a:txBody>
                    <a:bodyPr/>
                    <a:lstStyle/>
                    <a:p>
                      <a:pPr algn="ctr">
                        <a:lnSpc>
                          <a:spcPct val="115000"/>
                        </a:lnSpc>
                        <a:spcAft>
                          <a:spcPts val="0"/>
                        </a:spcAft>
                      </a:pPr>
                      <a:r>
                        <a:rPr lang="en-US" sz="1800" b="1">
                          <a:solidFill>
                            <a:srgbClr val="7030A0"/>
                          </a:solidFill>
                          <a:effectLst/>
                        </a:rPr>
                        <a:t>0.9</a:t>
                      </a:r>
                      <a:endParaRPr lang="en-US" sz="1800" b="1">
                        <a:solidFill>
                          <a:srgbClr val="7030A0"/>
                        </a:solidFill>
                        <a:effectLst/>
                        <a:latin typeface="Calibri"/>
                        <a:ea typeface="Calibri"/>
                        <a:cs typeface="Times New Roman"/>
                      </a:endParaRPr>
                    </a:p>
                  </a:txBody>
                  <a:tcPr marL="54661" marR="54661" marT="0" marB="0"/>
                </a:tc>
                <a:tc>
                  <a:txBody>
                    <a:bodyPr/>
                    <a:lstStyle/>
                    <a:p>
                      <a:pPr algn="ctr">
                        <a:lnSpc>
                          <a:spcPct val="115000"/>
                        </a:lnSpc>
                        <a:spcAft>
                          <a:spcPts val="0"/>
                        </a:spcAft>
                      </a:pPr>
                      <a:r>
                        <a:rPr lang="en-US" sz="1800" b="1" dirty="0">
                          <a:solidFill>
                            <a:srgbClr val="7030A0"/>
                          </a:solidFill>
                          <a:effectLst/>
                        </a:rPr>
                        <a:t>722.6</a:t>
                      </a:r>
                      <a:endParaRPr lang="en-US" sz="1800" b="1" dirty="0">
                        <a:solidFill>
                          <a:srgbClr val="7030A0"/>
                        </a:solidFill>
                        <a:effectLst/>
                        <a:latin typeface="Calibri"/>
                        <a:ea typeface="Calibri"/>
                        <a:cs typeface="Times New Roman"/>
                      </a:endParaRPr>
                    </a:p>
                  </a:txBody>
                  <a:tcPr marL="54661" marR="54661" marT="0" marB="0"/>
                </a:tc>
                <a:tc>
                  <a:txBody>
                    <a:bodyPr/>
                    <a:lstStyle/>
                    <a:p>
                      <a:pPr algn="ctr">
                        <a:lnSpc>
                          <a:spcPct val="115000"/>
                        </a:lnSpc>
                        <a:spcAft>
                          <a:spcPts val="0"/>
                        </a:spcAft>
                      </a:pPr>
                      <a:r>
                        <a:rPr lang="en-US" sz="1800" b="1" dirty="0">
                          <a:solidFill>
                            <a:srgbClr val="7030A0"/>
                          </a:solidFill>
                          <a:effectLst/>
                        </a:rPr>
                        <a:t>203.9</a:t>
                      </a:r>
                      <a:endParaRPr lang="en-US" sz="1800" b="1" dirty="0">
                        <a:solidFill>
                          <a:srgbClr val="7030A0"/>
                        </a:solidFill>
                        <a:effectLst/>
                        <a:latin typeface="Calibri"/>
                        <a:ea typeface="Calibri"/>
                        <a:cs typeface="Times New Roman"/>
                      </a:endParaRPr>
                    </a:p>
                  </a:txBody>
                  <a:tcPr marL="54661" marR="54661" marT="0" marB="0"/>
                </a:tc>
              </a:tr>
            </a:tbl>
          </a:graphicData>
        </a:graphic>
      </p:graphicFrame>
      <p:sp>
        <p:nvSpPr>
          <p:cNvPr id="4" name="TextBox 3"/>
          <p:cNvSpPr txBox="1"/>
          <p:nvPr/>
        </p:nvSpPr>
        <p:spPr>
          <a:xfrm>
            <a:off x="683568" y="4221088"/>
            <a:ext cx="8064896" cy="2246769"/>
          </a:xfrm>
          <a:prstGeom prst="rect">
            <a:avLst/>
          </a:prstGeom>
          <a:noFill/>
        </p:spPr>
        <p:txBody>
          <a:bodyPr wrap="square" rtlCol="0">
            <a:spAutoFit/>
          </a:bodyPr>
          <a:lstStyle/>
          <a:p>
            <a:r>
              <a:rPr lang="en-US" sz="2000" b="1" dirty="0" smtClean="0">
                <a:solidFill>
                  <a:schemeClr val="accent5">
                    <a:lumMod val="50000"/>
                  </a:schemeClr>
                </a:solidFill>
              </a:rPr>
              <a:t>In 1991-2011:</a:t>
            </a:r>
            <a:endParaRPr lang="en-US" sz="2000" b="1" dirty="0">
              <a:solidFill>
                <a:schemeClr val="accent5">
                  <a:lumMod val="50000"/>
                </a:schemeClr>
              </a:solidFill>
            </a:endParaRPr>
          </a:p>
          <a:p>
            <a:r>
              <a:rPr lang="en-US" sz="2000" b="1" dirty="0" smtClean="0">
                <a:solidFill>
                  <a:schemeClr val="accent5">
                    <a:lumMod val="50000"/>
                  </a:schemeClr>
                </a:solidFill>
              </a:rPr>
              <a:t>Rice area </a:t>
            </a:r>
            <a:r>
              <a:rPr lang="en-US" sz="2000" b="1" dirty="0">
                <a:solidFill>
                  <a:schemeClr val="accent5">
                    <a:lumMod val="50000"/>
                  </a:schemeClr>
                </a:solidFill>
              </a:rPr>
              <a:t>in Asia increased 12.3 million ha or 0.6 million ha per year</a:t>
            </a:r>
            <a:r>
              <a:rPr lang="en-US" sz="2000" b="1" dirty="0" smtClean="0">
                <a:solidFill>
                  <a:schemeClr val="accent5">
                    <a:lumMod val="50000"/>
                  </a:schemeClr>
                </a:solidFill>
              </a:rPr>
              <a:t>,</a:t>
            </a:r>
          </a:p>
          <a:p>
            <a:endParaRPr lang="en-US" sz="2000" b="1" dirty="0">
              <a:solidFill>
                <a:schemeClr val="accent5">
                  <a:lumMod val="50000"/>
                </a:schemeClr>
              </a:solidFill>
            </a:endParaRPr>
          </a:p>
          <a:p>
            <a:r>
              <a:rPr lang="en-US" sz="2000" b="1" dirty="0" smtClean="0">
                <a:solidFill>
                  <a:schemeClr val="accent5">
                    <a:lumMod val="50000"/>
                  </a:schemeClr>
                </a:solidFill>
              </a:rPr>
              <a:t>Yield </a:t>
            </a:r>
            <a:r>
              <a:rPr lang="en-US" sz="2000" b="1" dirty="0">
                <a:solidFill>
                  <a:schemeClr val="accent5">
                    <a:lumMod val="50000"/>
                  </a:schemeClr>
                </a:solidFill>
              </a:rPr>
              <a:t>increased 0.9 t/ha or 45 kg/ha per </a:t>
            </a:r>
            <a:r>
              <a:rPr lang="en-US" sz="2000" b="1" dirty="0" smtClean="0">
                <a:solidFill>
                  <a:schemeClr val="accent5">
                    <a:lumMod val="50000"/>
                  </a:schemeClr>
                </a:solidFill>
              </a:rPr>
              <a:t>year</a:t>
            </a:r>
          </a:p>
          <a:p>
            <a:endParaRPr lang="en-US" sz="2000" b="1" dirty="0">
              <a:solidFill>
                <a:schemeClr val="accent5">
                  <a:lumMod val="50000"/>
                </a:schemeClr>
              </a:solidFill>
            </a:endParaRPr>
          </a:p>
          <a:p>
            <a:r>
              <a:rPr lang="en-US" sz="2000" b="1" dirty="0" smtClean="0">
                <a:solidFill>
                  <a:schemeClr val="accent5">
                    <a:lumMod val="50000"/>
                  </a:schemeClr>
                </a:solidFill>
              </a:rPr>
              <a:t>Rice </a:t>
            </a:r>
            <a:r>
              <a:rPr lang="en-US" sz="2000" b="1" dirty="0">
                <a:solidFill>
                  <a:schemeClr val="accent5">
                    <a:lumMod val="50000"/>
                  </a:schemeClr>
                </a:solidFill>
              </a:rPr>
              <a:t>production increased 179 million tons equivalent to 9 million tons per </a:t>
            </a:r>
            <a:r>
              <a:rPr lang="en-US" sz="2000" b="1" dirty="0" smtClean="0">
                <a:solidFill>
                  <a:schemeClr val="accent5">
                    <a:lumMod val="50000"/>
                  </a:schemeClr>
                </a:solidFill>
              </a:rPr>
              <a:t>year</a:t>
            </a:r>
            <a:endParaRPr lang="en-US" dirty="0">
              <a:solidFill>
                <a:schemeClr val="accent5">
                  <a:lumMod val="50000"/>
                </a:schemeClr>
              </a:solidFill>
            </a:endParaRPr>
          </a:p>
        </p:txBody>
      </p:sp>
      <p:sp>
        <p:nvSpPr>
          <p:cNvPr id="6" name="TextBox 5"/>
          <p:cNvSpPr txBox="1"/>
          <p:nvPr/>
        </p:nvSpPr>
        <p:spPr>
          <a:xfrm>
            <a:off x="791580" y="332656"/>
            <a:ext cx="7488832" cy="830997"/>
          </a:xfrm>
          <a:prstGeom prst="rect">
            <a:avLst/>
          </a:prstGeom>
          <a:noFill/>
        </p:spPr>
        <p:txBody>
          <a:bodyPr wrap="square" rtlCol="0">
            <a:spAutoFit/>
          </a:bodyPr>
          <a:lstStyle/>
          <a:p>
            <a:r>
              <a:rPr lang="en-US" sz="2400" b="1" dirty="0">
                <a:solidFill>
                  <a:srgbClr val="C00000"/>
                </a:solidFill>
              </a:rPr>
              <a:t>Rice area, production and yield of Asia and the world in 2011 compared to 1991</a:t>
            </a:r>
          </a:p>
        </p:txBody>
      </p:sp>
    </p:spTree>
    <p:extLst>
      <p:ext uri="{BB962C8B-B14F-4D97-AF65-F5344CB8AC3E}">
        <p14:creationId xmlns:p14="http://schemas.microsoft.com/office/powerpoint/2010/main" val="28380519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8640960" cy="2277547"/>
          </a:xfrm>
          <a:prstGeom prst="rect">
            <a:avLst/>
          </a:prstGeom>
          <a:noFill/>
        </p:spPr>
        <p:txBody>
          <a:bodyPr wrap="square" rtlCol="0">
            <a:spAutoFit/>
          </a:bodyPr>
          <a:lstStyle/>
          <a:p>
            <a:pPr algn="ctr"/>
            <a:r>
              <a:rPr lang="en-US" sz="2800" b="1" dirty="0" smtClean="0">
                <a:solidFill>
                  <a:srgbClr val="C00000"/>
                </a:solidFill>
              </a:rPr>
              <a:t>Super Hybrid Varieties in China</a:t>
            </a:r>
          </a:p>
          <a:p>
            <a:endParaRPr lang="en-US" dirty="0" smtClean="0"/>
          </a:p>
          <a:p>
            <a:r>
              <a:rPr lang="en-US" sz="2400" b="1" dirty="0" smtClean="0">
                <a:solidFill>
                  <a:srgbClr val="0070C0"/>
                </a:solidFill>
              </a:rPr>
              <a:t>Yield target in 2006-2015</a:t>
            </a:r>
            <a:r>
              <a:rPr lang="en-US" sz="2400" b="1" dirty="0" smtClean="0">
                <a:solidFill>
                  <a:srgbClr val="7030A0"/>
                </a:solidFill>
              </a:rPr>
              <a:t>: </a:t>
            </a:r>
            <a:r>
              <a:rPr lang="en-US" sz="2400" b="1" dirty="0" smtClean="0">
                <a:solidFill>
                  <a:schemeClr val="accent2">
                    <a:lumMod val="50000"/>
                  </a:schemeClr>
                </a:solidFill>
              </a:rPr>
              <a:t>13.5 t/ha </a:t>
            </a:r>
          </a:p>
          <a:p>
            <a:r>
              <a:rPr lang="en-US" sz="2400" b="1" dirty="0" smtClean="0">
                <a:solidFill>
                  <a:srgbClr val="0070C0"/>
                </a:solidFill>
              </a:rPr>
              <a:t>In 2011: </a:t>
            </a:r>
          </a:p>
          <a:p>
            <a:pPr marL="285750" indent="-285750">
              <a:buFont typeface="Arial" panose="020B0604020202020204" pitchFamily="34" charset="0"/>
              <a:buChar char="•"/>
            </a:pPr>
            <a:r>
              <a:rPr lang="en-US" sz="2400" b="1" dirty="0" smtClean="0">
                <a:solidFill>
                  <a:schemeClr val="accent2">
                    <a:lumMod val="50000"/>
                  </a:schemeClr>
                </a:solidFill>
              </a:rPr>
              <a:t>Super </a:t>
            </a:r>
            <a:r>
              <a:rPr lang="en-US" sz="2400" b="1" dirty="0" err="1">
                <a:solidFill>
                  <a:schemeClr val="accent2">
                    <a:lumMod val="50000"/>
                  </a:schemeClr>
                </a:solidFill>
              </a:rPr>
              <a:t>HR</a:t>
            </a:r>
            <a:r>
              <a:rPr lang="en-US" sz="2400" b="1" dirty="0">
                <a:solidFill>
                  <a:schemeClr val="accent2">
                    <a:lumMod val="50000"/>
                  </a:schemeClr>
                </a:solidFill>
              </a:rPr>
              <a:t> variety Y </a:t>
            </a:r>
            <a:r>
              <a:rPr lang="en-US" sz="2400" b="1" dirty="0" err="1">
                <a:solidFill>
                  <a:schemeClr val="accent2">
                    <a:lumMod val="50000"/>
                  </a:schemeClr>
                </a:solidFill>
              </a:rPr>
              <a:t>Liangyou</a:t>
            </a:r>
            <a:r>
              <a:rPr lang="en-US" sz="2400" b="1" dirty="0">
                <a:solidFill>
                  <a:schemeClr val="accent2">
                    <a:lumMod val="50000"/>
                  </a:schemeClr>
                </a:solidFill>
              </a:rPr>
              <a:t> 2 reached 13.9 t/ha </a:t>
            </a:r>
            <a:endParaRPr lang="en-US" sz="2400" b="1" dirty="0" smtClean="0">
              <a:solidFill>
                <a:schemeClr val="accent2">
                  <a:lumMod val="50000"/>
                </a:schemeClr>
              </a:solidFill>
            </a:endParaRPr>
          </a:p>
          <a:p>
            <a:pPr marL="285750" indent="-285750">
              <a:buFont typeface="Arial" panose="020B0604020202020204" pitchFamily="34" charset="0"/>
              <a:buChar char="•"/>
            </a:pPr>
            <a:r>
              <a:rPr lang="en-US" sz="2400" b="1" dirty="0" err="1" smtClean="0">
                <a:solidFill>
                  <a:schemeClr val="accent2">
                    <a:lumMod val="50000"/>
                  </a:schemeClr>
                </a:solidFill>
              </a:rPr>
              <a:t>HR</a:t>
            </a:r>
            <a:r>
              <a:rPr lang="en-US" sz="2400" b="1" dirty="0" smtClean="0">
                <a:solidFill>
                  <a:schemeClr val="accent2">
                    <a:lumMod val="50000"/>
                  </a:schemeClr>
                </a:solidFill>
              </a:rPr>
              <a:t> </a:t>
            </a:r>
            <a:r>
              <a:rPr lang="en-US" sz="2400" b="1" dirty="0" err="1">
                <a:solidFill>
                  <a:schemeClr val="accent2">
                    <a:lumMod val="50000"/>
                  </a:schemeClr>
                </a:solidFill>
              </a:rPr>
              <a:t>Yongyou</a:t>
            </a:r>
            <a:r>
              <a:rPr lang="en-US" sz="2400" b="1" dirty="0">
                <a:solidFill>
                  <a:schemeClr val="accent2">
                    <a:lumMod val="50000"/>
                  </a:schemeClr>
                </a:solidFill>
              </a:rPr>
              <a:t> 12 was over </a:t>
            </a:r>
            <a:r>
              <a:rPr lang="en-US" sz="2400" b="1" dirty="0" smtClean="0">
                <a:solidFill>
                  <a:schemeClr val="accent2">
                    <a:lumMod val="50000"/>
                  </a:schemeClr>
                </a:solidFill>
              </a:rPr>
              <a:t>13.65 t/ha </a:t>
            </a:r>
            <a:endParaRPr lang="en-US" dirty="0">
              <a:solidFill>
                <a:schemeClr val="accent2">
                  <a:lumMod val="50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564904"/>
            <a:ext cx="5888652"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67515" y="6021288"/>
            <a:ext cx="8964488" cy="646331"/>
          </a:xfrm>
          <a:prstGeom prst="rect">
            <a:avLst/>
          </a:prstGeom>
          <a:noFill/>
        </p:spPr>
        <p:txBody>
          <a:bodyPr wrap="square" rtlCol="0">
            <a:spAutoFit/>
          </a:bodyPr>
          <a:lstStyle/>
          <a:p>
            <a:r>
              <a:rPr lang="en-US" b="1" dirty="0">
                <a:solidFill>
                  <a:srgbClr val="C00000"/>
                </a:solidFill>
              </a:rPr>
              <a:t>Y </a:t>
            </a:r>
            <a:r>
              <a:rPr lang="en-US" b="1" dirty="0" err="1">
                <a:solidFill>
                  <a:srgbClr val="C00000"/>
                </a:solidFill>
              </a:rPr>
              <a:t>Liangyou</a:t>
            </a:r>
            <a:r>
              <a:rPr lang="en-US" b="1" dirty="0">
                <a:solidFill>
                  <a:srgbClr val="C00000"/>
                </a:solidFill>
              </a:rPr>
              <a:t> No. 2, the super hybrid rice variety yielding 13.9 </a:t>
            </a:r>
            <a:r>
              <a:rPr lang="en-US" b="1" dirty="0" smtClean="0">
                <a:solidFill>
                  <a:srgbClr val="C00000"/>
                </a:solidFill>
              </a:rPr>
              <a:t>t/ha at </a:t>
            </a:r>
            <a:r>
              <a:rPr lang="en-US" b="1" dirty="0" err="1">
                <a:solidFill>
                  <a:srgbClr val="C00000"/>
                </a:solidFill>
              </a:rPr>
              <a:t>Longhui</a:t>
            </a:r>
            <a:r>
              <a:rPr lang="en-US" b="1" dirty="0">
                <a:solidFill>
                  <a:srgbClr val="C00000"/>
                </a:solidFill>
              </a:rPr>
              <a:t>, Hunan in </a:t>
            </a:r>
            <a:r>
              <a:rPr lang="en-US" b="1" dirty="0" smtClean="0">
                <a:solidFill>
                  <a:srgbClr val="C00000"/>
                </a:solidFill>
              </a:rPr>
              <a:t>2011 </a:t>
            </a:r>
            <a:r>
              <a:rPr lang="en-US" dirty="0" smtClean="0">
                <a:solidFill>
                  <a:srgbClr val="0070C0"/>
                </a:solidFill>
              </a:rPr>
              <a:t>Photo </a:t>
            </a:r>
            <a:r>
              <a:rPr lang="en-US" dirty="0">
                <a:solidFill>
                  <a:srgbClr val="0070C0"/>
                </a:solidFill>
              </a:rPr>
              <a:t>of L. P. </a:t>
            </a:r>
            <a:r>
              <a:rPr lang="en-US" dirty="0" smtClean="0">
                <a:solidFill>
                  <a:srgbClr val="0070C0"/>
                </a:solidFill>
              </a:rPr>
              <a:t>Yuan</a:t>
            </a:r>
            <a:endParaRPr lang="en-US" dirty="0">
              <a:solidFill>
                <a:srgbClr val="0070C0"/>
              </a:solidFill>
            </a:endParaRPr>
          </a:p>
        </p:txBody>
      </p:sp>
    </p:spTree>
    <p:extLst>
      <p:ext uri="{BB962C8B-B14F-4D97-AF65-F5344CB8AC3E}">
        <p14:creationId xmlns:p14="http://schemas.microsoft.com/office/powerpoint/2010/main" val="32870796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 y="0"/>
            <a:ext cx="921873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11560" y="188640"/>
            <a:ext cx="7920880" cy="646331"/>
          </a:xfrm>
          <a:prstGeom prst="rect">
            <a:avLst/>
          </a:prstGeom>
          <a:noFill/>
        </p:spPr>
        <p:txBody>
          <a:bodyPr wrap="square" rtlCol="0">
            <a:spAutoFit/>
          </a:bodyPr>
          <a:lstStyle/>
          <a:p>
            <a:r>
              <a:rPr lang="en-US" b="1" dirty="0">
                <a:solidFill>
                  <a:srgbClr val="C00000"/>
                </a:solidFill>
              </a:rPr>
              <a:t>The 7.2 ha-demonstrative location yielding 13.9 t/ha at </a:t>
            </a:r>
            <a:r>
              <a:rPr lang="en-US" b="1" dirty="0" err="1">
                <a:solidFill>
                  <a:srgbClr val="C00000"/>
                </a:solidFill>
              </a:rPr>
              <a:t>Longhui</a:t>
            </a:r>
            <a:r>
              <a:rPr lang="en-US" b="1" dirty="0">
                <a:solidFill>
                  <a:srgbClr val="C00000"/>
                </a:solidFill>
              </a:rPr>
              <a:t>, Hunan in </a:t>
            </a:r>
            <a:r>
              <a:rPr lang="en-US" b="1" dirty="0" smtClean="0">
                <a:solidFill>
                  <a:srgbClr val="C00000"/>
                </a:solidFill>
              </a:rPr>
              <a:t>2011</a:t>
            </a:r>
          </a:p>
          <a:p>
            <a:r>
              <a:rPr lang="en-US" dirty="0">
                <a:solidFill>
                  <a:srgbClr val="0070C0"/>
                </a:solidFill>
              </a:rPr>
              <a:t>Photo of L. P. </a:t>
            </a:r>
            <a:r>
              <a:rPr lang="en-US" dirty="0" smtClean="0">
                <a:solidFill>
                  <a:srgbClr val="0070C0"/>
                </a:solidFill>
              </a:rPr>
              <a:t>Yuan</a:t>
            </a:r>
            <a:endParaRPr lang="en-US" b="1" dirty="0">
              <a:solidFill>
                <a:srgbClr val="C00000"/>
              </a:solidFill>
            </a:endParaRPr>
          </a:p>
        </p:txBody>
      </p:sp>
    </p:spTree>
    <p:extLst>
      <p:ext uri="{BB962C8B-B14F-4D97-AF65-F5344CB8AC3E}">
        <p14:creationId xmlns:p14="http://schemas.microsoft.com/office/powerpoint/2010/main" val="41024323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Chart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086" y="3150092"/>
            <a:ext cx="3459163" cy="231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hart 6"/>
          <p:cNvGraphicFramePr>
            <a:graphicFrameLocks/>
          </p:cNvGraphicFramePr>
          <p:nvPr>
            <p:extLst>
              <p:ext uri="{D42A27DB-BD31-4B8C-83A1-F6EECF244321}">
                <p14:modId xmlns:p14="http://schemas.microsoft.com/office/powerpoint/2010/main" val="2512861225"/>
              </p:ext>
            </p:extLst>
          </p:nvPr>
        </p:nvGraphicFramePr>
        <p:xfrm>
          <a:off x="755576" y="620080"/>
          <a:ext cx="3744415" cy="244888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979712" y="764704"/>
            <a:ext cx="1080120" cy="338554"/>
          </a:xfrm>
          <a:prstGeom prst="rect">
            <a:avLst/>
          </a:prstGeom>
          <a:noFill/>
        </p:spPr>
        <p:txBody>
          <a:bodyPr wrap="square" rtlCol="0">
            <a:spAutoFit/>
          </a:bodyPr>
          <a:lstStyle/>
          <a:p>
            <a:r>
              <a:rPr lang="en-US" sz="1600" b="1" dirty="0" smtClean="0">
                <a:solidFill>
                  <a:srgbClr val="002060"/>
                </a:solidFill>
              </a:rPr>
              <a:t>INDIA</a:t>
            </a:r>
            <a:endParaRPr lang="en-US" sz="1600" b="1" dirty="0">
              <a:solidFill>
                <a:srgbClr val="002060"/>
              </a:solidFill>
            </a:endParaRPr>
          </a:p>
        </p:txBody>
      </p:sp>
      <p:grpSp>
        <p:nvGrpSpPr>
          <p:cNvPr id="6" name="Group 5"/>
          <p:cNvGrpSpPr/>
          <p:nvPr/>
        </p:nvGrpSpPr>
        <p:grpSpPr>
          <a:xfrm>
            <a:off x="4655041" y="764704"/>
            <a:ext cx="3760868" cy="2154560"/>
            <a:chOff x="4655041" y="764704"/>
            <a:chExt cx="3760868" cy="2154560"/>
          </a:xfrm>
        </p:grpSpPr>
        <p:pic>
          <p:nvPicPr>
            <p:cNvPr id="1027" name="Chart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764704"/>
              <a:ext cx="3483869" cy="215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rot="16200000">
              <a:off x="3969528" y="1634883"/>
              <a:ext cx="1648025" cy="276999"/>
            </a:xfrm>
            <a:prstGeom prst="rect">
              <a:avLst/>
            </a:prstGeom>
            <a:noFill/>
          </p:spPr>
          <p:txBody>
            <a:bodyPr wrap="square" rtlCol="0">
              <a:spAutoFit/>
            </a:bodyPr>
            <a:lstStyle/>
            <a:p>
              <a:r>
                <a:rPr lang="en-US" sz="1200" dirty="0"/>
                <a:t>Hybrid rice area </a:t>
              </a:r>
              <a:r>
                <a:rPr lang="en-US" sz="1200" dirty="0" smtClean="0"/>
                <a:t>(ha)</a:t>
              </a:r>
              <a:endParaRPr lang="en-US" dirty="0"/>
            </a:p>
          </p:txBody>
        </p:sp>
      </p:grpSp>
      <p:sp>
        <p:nvSpPr>
          <p:cNvPr id="13" name="TextBox 12"/>
          <p:cNvSpPr txBox="1"/>
          <p:nvPr/>
        </p:nvSpPr>
        <p:spPr>
          <a:xfrm>
            <a:off x="6804248" y="917104"/>
            <a:ext cx="1440160" cy="338554"/>
          </a:xfrm>
          <a:prstGeom prst="rect">
            <a:avLst/>
          </a:prstGeom>
          <a:noFill/>
        </p:spPr>
        <p:txBody>
          <a:bodyPr wrap="square" rtlCol="0">
            <a:spAutoFit/>
          </a:bodyPr>
          <a:lstStyle/>
          <a:p>
            <a:r>
              <a:rPr lang="en-US" sz="1600" b="1" dirty="0" smtClean="0">
                <a:solidFill>
                  <a:srgbClr val="002060"/>
                </a:solidFill>
              </a:rPr>
              <a:t>PHILIPPINES</a:t>
            </a:r>
            <a:endParaRPr lang="en-US" sz="1600" b="1" dirty="0">
              <a:solidFill>
                <a:srgbClr val="002060"/>
              </a:solidFill>
            </a:endParaRPr>
          </a:p>
        </p:txBody>
      </p:sp>
      <p:sp>
        <p:nvSpPr>
          <p:cNvPr id="14" name="TextBox 2"/>
          <p:cNvSpPr txBox="1"/>
          <p:nvPr/>
        </p:nvSpPr>
        <p:spPr>
          <a:xfrm>
            <a:off x="1439652" y="3429000"/>
            <a:ext cx="1080120"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smtClean="0">
                <a:solidFill>
                  <a:schemeClr val="accent5">
                    <a:lumMod val="50000"/>
                  </a:schemeClr>
                </a:solidFill>
              </a:rPr>
              <a:t>VIETNAM</a:t>
            </a:r>
            <a:endParaRPr lang="en-US" sz="1600" b="1" dirty="0">
              <a:solidFill>
                <a:schemeClr val="accent5">
                  <a:lumMod val="50000"/>
                </a:schemeClr>
              </a:solidFill>
            </a:endParaRPr>
          </a:p>
        </p:txBody>
      </p:sp>
      <p:sp>
        <p:nvSpPr>
          <p:cNvPr id="15" name="TextBox 2"/>
          <p:cNvSpPr txBox="1"/>
          <p:nvPr/>
        </p:nvSpPr>
        <p:spPr>
          <a:xfrm>
            <a:off x="5292080" y="3552701"/>
            <a:ext cx="108012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srgbClr val="002060"/>
                </a:solidFill>
              </a:rPr>
              <a:t>BANGLADESH</a:t>
            </a:r>
            <a:endParaRPr lang="en-US" sz="1200" b="1" dirty="0">
              <a:solidFill>
                <a:srgbClr val="002060"/>
              </a:solidFill>
            </a:endParaRPr>
          </a:p>
        </p:txBody>
      </p:sp>
      <p:sp>
        <p:nvSpPr>
          <p:cNvPr id="8" name="TextBox 7"/>
          <p:cNvSpPr txBox="1"/>
          <p:nvPr/>
        </p:nvSpPr>
        <p:spPr>
          <a:xfrm>
            <a:off x="809019" y="5619320"/>
            <a:ext cx="7920880" cy="646331"/>
          </a:xfrm>
          <a:prstGeom prst="rect">
            <a:avLst/>
          </a:prstGeom>
          <a:noFill/>
        </p:spPr>
        <p:txBody>
          <a:bodyPr wrap="square" rtlCol="0">
            <a:spAutoFit/>
          </a:bodyPr>
          <a:lstStyle/>
          <a:p>
            <a:r>
              <a:rPr lang="en-US" b="1" dirty="0" smtClean="0">
                <a:solidFill>
                  <a:schemeClr val="accent5">
                    <a:lumMod val="50000"/>
                  </a:schemeClr>
                </a:solidFill>
              </a:rPr>
              <a:t>India: 2 M ha (4.5%), Bangladesh 0.65 M ha (5.7%), Indonesia 0.6 M ha (4.5%)</a:t>
            </a:r>
          </a:p>
          <a:p>
            <a:r>
              <a:rPr lang="en-US" b="1" dirty="0" smtClean="0">
                <a:solidFill>
                  <a:schemeClr val="accent5">
                    <a:lumMod val="50000"/>
                  </a:schemeClr>
                </a:solidFill>
              </a:rPr>
              <a:t>Vietnam 0.6 M ha (8%), Philippines 0.16 M ha (3.5%), Myanmar 0.08 M ha (1.0%)</a:t>
            </a:r>
            <a:endParaRPr lang="en-US" dirty="0"/>
          </a:p>
        </p:txBody>
      </p:sp>
      <p:sp>
        <p:nvSpPr>
          <p:cNvPr id="10" name="TextBox 9"/>
          <p:cNvSpPr txBox="1"/>
          <p:nvPr/>
        </p:nvSpPr>
        <p:spPr>
          <a:xfrm>
            <a:off x="809019" y="246088"/>
            <a:ext cx="8122916" cy="461665"/>
          </a:xfrm>
          <a:prstGeom prst="rect">
            <a:avLst/>
          </a:prstGeom>
          <a:noFill/>
        </p:spPr>
        <p:txBody>
          <a:bodyPr wrap="square" rtlCol="0">
            <a:spAutoFit/>
          </a:bodyPr>
          <a:lstStyle/>
          <a:p>
            <a:r>
              <a:rPr lang="en-US" sz="2400" b="1" dirty="0" smtClean="0">
                <a:solidFill>
                  <a:srgbClr val="C00000"/>
                </a:solidFill>
              </a:rPr>
              <a:t>Four million ha of Hybrid Rice is being planted outside China</a:t>
            </a:r>
            <a:endParaRPr lang="en-US" sz="2400" b="1" dirty="0">
              <a:solidFill>
                <a:srgbClr val="C00000"/>
              </a:solidFill>
            </a:endParaRPr>
          </a:p>
        </p:txBody>
      </p:sp>
      <p:grpSp>
        <p:nvGrpSpPr>
          <p:cNvPr id="17" name="Group 16"/>
          <p:cNvGrpSpPr/>
          <p:nvPr/>
        </p:nvGrpSpPr>
        <p:grpSpPr>
          <a:xfrm>
            <a:off x="905503" y="3140968"/>
            <a:ext cx="3672407" cy="2317502"/>
            <a:chOff x="905503" y="3140968"/>
            <a:chExt cx="3672407" cy="2317502"/>
          </a:xfrm>
        </p:grpSpPr>
        <p:pic>
          <p:nvPicPr>
            <p:cNvPr id="1028" name="Char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5503" y="3140968"/>
              <a:ext cx="3672407" cy="231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3779912" y="4397892"/>
              <a:ext cx="797998" cy="246221"/>
            </a:xfrm>
            <a:prstGeom prst="rect">
              <a:avLst/>
            </a:prstGeom>
            <a:noFill/>
            <a:ln>
              <a:noFill/>
            </a:ln>
          </p:spPr>
          <p:txBody>
            <a:bodyPr wrap="square" rtlCol="0">
              <a:spAutoFit/>
            </a:bodyPr>
            <a:lstStyle/>
            <a:p>
              <a:r>
                <a:rPr lang="en-US" sz="1000" dirty="0" smtClean="0"/>
                <a:t>Area (ha)</a:t>
              </a:r>
              <a:endParaRPr lang="en-US" sz="1000" dirty="0"/>
            </a:p>
          </p:txBody>
        </p:sp>
      </p:grpSp>
      <p:sp>
        <p:nvSpPr>
          <p:cNvPr id="16" name="Rectangle 15"/>
          <p:cNvSpPr/>
          <p:nvPr/>
        </p:nvSpPr>
        <p:spPr>
          <a:xfrm>
            <a:off x="4019358" y="4308843"/>
            <a:ext cx="390870" cy="128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extBox 1"/>
          <p:cNvSpPr txBox="1"/>
          <p:nvPr/>
        </p:nvSpPr>
        <p:spPr>
          <a:xfrm>
            <a:off x="1475656" y="3429000"/>
            <a:ext cx="936104" cy="307777"/>
          </a:xfrm>
          <a:prstGeom prst="rect">
            <a:avLst/>
          </a:prstGeom>
          <a:noFill/>
        </p:spPr>
        <p:txBody>
          <a:bodyPr wrap="square" rtlCol="0">
            <a:spAutoFit/>
          </a:bodyPr>
          <a:lstStyle/>
          <a:p>
            <a:r>
              <a:rPr lang="en-US" sz="1400" b="1" dirty="0" smtClean="0">
                <a:solidFill>
                  <a:srgbClr val="000090"/>
                </a:solidFill>
              </a:rPr>
              <a:t>VIETNAM</a:t>
            </a:r>
            <a:endParaRPr lang="en-US" sz="1400" b="1" dirty="0">
              <a:solidFill>
                <a:srgbClr val="000090"/>
              </a:solidFill>
            </a:endParaRPr>
          </a:p>
        </p:txBody>
      </p:sp>
    </p:spTree>
    <p:extLst>
      <p:ext uri="{BB962C8B-B14F-4D97-AF65-F5344CB8AC3E}">
        <p14:creationId xmlns:p14="http://schemas.microsoft.com/office/powerpoint/2010/main" val="28380519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849264"/>
            <a:ext cx="8712968" cy="6001643"/>
          </a:xfrm>
          <a:prstGeom prst="rect">
            <a:avLst/>
          </a:prstGeom>
          <a:noFill/>
        </p:spPr>
        <p:txBody>
          <a:bodyPr wrap="square" rtlCol="0">
            <a:spAutoFit/>
          </a:bodyPr>
          <a:lstStyle/>
          <a:p>
            <a:r>
              <a:rPr lang="en-US" sz="2400" b="1" dirty="0" smtClean="0">
                <a:solidFill>
                  <a:srgbClr val="0070C0"/>
                </a:solidFill>
              </a:rPr>
              <a:t>Gaps</a:t>
            </a:r>
          </a:p>
          <a:p>
            <a:pPr marL="285750" indent="-285750">
              <a:buFont typeface="Arial" panose="020B0604020202020204" pitchFamily="34" charset="0"/>
              <a:buChar char="•"/>
            </a:pPr>
            <a:r>
              <a:rPr lang="en-US" b="1" dirty="0" smtClean="0">
                <a:solidFill>
                  <a:schemeClr val="accent2">
                    <a:lumMod val="50000"/>
                  </a:schemeClr>
                </a:solidFill>
              </a:rPr>
              <a:t>There </a:t>
            </a:r>
            <a:r>
              <a:rPr lang="en-US" b="1" dirty="0">
                <a:solidFill>
                  <a:schemeClr val="accent2">
                    <a:lumMod val="50000"/>
                  </a:schemeClr>
                </a:solidFill>
              </a:rPr>
              <a:t>is narrow diversity in genetic </a:t>
            </a:r>
            <a:r>
              <a:rPr lang="en-US" b="1" dirty="0" smtClean="0">
                <a:solidFill>
                  <a:schemeClr val="accent2">
                    <a:lumMod val="50000"/>
                  </a:schemeClr>
                </a:solidFill>
              </a:rPr>
              <a:t>materials. </a:t>
            </a:r>
          </a:p>
          <a:p>
            <a:pPr marL="285750" indent="-285750">
              <a:buFont typeface="Arial" panose="020B0604020202020204" pitchFamily="34" charset="0"/>
              <a:buChar char="•"/>
            </a:pPr>
            <a:r>
              <a:rPr lang="en-US" b="1" dirty="0" err="1" smtClean="0">
                <a:solidFill>
                  <a:schemeClr val="accent2">
                    <a:lumMod val="50000"/>
                  </a:schemeClr>
                </a:solidFill>
              </a:rPr>
              <a:t>HR</a:t>
            </a:r>
            <a:r>
              <a:rPr lang="en-US" b="1" dirty="0" smtClean="0">
                <a:solidFill>
                  <a:schemeClr val="accent2">
                    <a:lumMod val="50000"/>
                  </a:schemeClr>
                </a:solidFill>
              </a:rPr>
              <a:t> variety: poor </a:t>
            </a:r>
            <a:r>
              <a:rPr lang="en-US" b="1" dirty="0">
                <a:solidFill>
                  <a:schemeClr val="accent2">
                    <a:lumMod val="50000"/>
                  </a:schemeClr>
                </a:solidFill>
              </a:rPr>
              <a:t>grain quality, low percentage head rice recovery, susceptible to pests and do not meet specific production conditions. </a:t>
            </a:r>
          </a:p>
          <a:p>
            <a:pPr marL="285750" indent="-285750">
              <a:buFont typeface="Arial" panose="020B0604020202020204" pitchFamily="34" charset="0"/>
              <a:buChar char="•"/>
            </a:pPr>
            <a:r>
              <a:rPr lang="en-US" b="1" dirty="0" err="1" smtClean="0">
                <a:solidFill>
                  <a:schemeClr val="accent2">
                    <a:lumMod val="50000"/>
                  </a:schemeClr>
                </a:solidFill>
              </a:rPr>
              <a:t>HR</a:t>
            </a:r>
            <a:r>
              <a:rPr lang="en-US" b="1" dirty="0" smtClean="0">
                <a:solidFill>
                  <a:schemeClr val="accent2">
                    <a:lumMod val="50000"/>
                  </a:schemeClr>
                </a:solidFill>
              </a:rPr>
              <a:t> </a:t>
            </a:r>
            <a:r>
              <a:rPr lang="en-US" b="1" dirty="0">
                <a:solidFill>
                  <a:schemeClr val="accent2">
                    <a:lumMod val="50000"/>
                  </a:schemeClr>
                </a:solidFill>
              </a:rPr>
              <a:t>seed production is </a:t>
            </a:r>
            <a:r>
              <a:rPr lang="en-US" b="1" dirty="0" smtClean="0">
                <a:solidFill>
                  <a:schemeClr val="accent2">
                    <a:lumMod val="50000"/>
                  </a:schemeClr>
                </a:solidFill>
              </a:rPr>
              <a:t>difficult, high </a:t>
            </a:r>
            <a:r>
              <a:rPr lang="en-US" b="1" dirty="0">
                <a:solidFill>
                  <a:schemeClr val="accent2">
                    <a:lumMod val="50000"/>
                  </a:schemeClr>
                </a:solidFill>
              </a:rPr>
              <a:t>seed </a:t>
            </a:r>
            <a:r>
              <a:rPr lang="en-US" b="1" dirty="0" smtClean="0">
                <a:solidFill>
                  <a:schemeClr val="accent2">
                    <a:lumMod val="50000"/>
                  </a:schemeClr>
                </a:solidFill>
              </a:rPr>
              <a:t>cost, insufficient domestic </a:t>
            </a:r>
            <a:r>
              <a:rPr lang="en-US" b="1" dirty="0" err="1" smtClean="0">
                <a:solidFill>
                  <a:schemeClr val="accent2">
                    <a:lumMod val="50000"/>
                  </a:schemeClr>
                </a:solidFill>
              </a:rPr>
              <a:t>HR</a:t>
            </a:r>
            <a:r>
              <a:rPr lang="en-US" b="1" dirty="0" smtClean="0">
                <a:solidFill>
                  <a:schemeClr val="accent2">
                    <a:lumMod val="50000"/>
                  </a:schemeClr>
                </a:solidFill>
              </a:rPr>
              <a:t> seed supply</a:t>
            </a:r>
          </a:p>
          <a:p>
            <a:pPr marL="285750" indent="-285750">
              <a:buFont typeface="Arial" panose="020B0604020202020204" pitchFamily="34" charset="0"/>
              <a:buChar char="•"/>
            </a:pPr>
            <a:r>
              <a:rPr lang="en-US" b="1" dirty="0" smtClean="0">
                <a:solidFill>
                  <a:schemeClr val="accent2">
                    <a:lumMod val="50000"/>
                  </a:schemeClr>
                </a:solidFill>
              </a:rPr>
              <a:t>Cultivation </a:t>
            </a:r>
            <a:r>
              <a:rPr lang="en-US" b="1" dirty="0">
                <a:solidFill>
                  <a:schemeClr val="accent2">
                    <a:lumMod val="50000"/>
                  </a:schemeClr>
                </a:solidFill>
              </a:rPr>
              <a:t>of </a:t>
            </a:r>
            <a:r>
              <a:rPr lang="en-US" b="1" dirty="0" err="1">
                <a:solidFill>
                  <a:schemeClr val="accent2">
                    <a:lumMod val="50000"/>
                  </a:schemeClr>
                </a:solidFill>
              </a:rPr>
              <a:t>HR</a:t>
            </a:r>
            <a:r>
              <a:rPr lang="en-US" b="1" dirty="0">
                <a:solidFill>
                  <a:schemeClr val="accent2">
                    <a:lumMod val="50000"/>
                  </a:schemeClr>
                </a:solidFill>
              </a:rPr>
              <a:t> rice requires additional input expense </a:t>
            </a:r>
            <a:r>
              <a:rPr lang="en-US" b="1" dirty="0" smtClean="0">
                <a:solidFill>
                  <a:schemeClr val="accent2">
                    <a:lumMod val="50000"/>
                  </a:schemeClr>
                </a:solidFill>
              </a:rPr>
              <a:t>- </a:t>
            </a:r>
            <a:r>
              <a:rPr lang="en-US" b="1" dirty="0">
                <a:solidFill>
                  <a:schemeClr val="accent2">
                    <a:lumMod val="50000"/>
                  </a:schemeClr>
                </a:solidFill>
              </a:rPr>
              <a:t>There has been a reduction in subsidy for </a:t>
            </a:r>
            <a:r>
              <a:rPr lang="en-US" b="1" dirty="0" err="1">
                <a:solidFill>
                  <a:schemeClr val="accent2">
                    <a:lumMod val="50000"/>
                  </a:schemeClr>
                </a:solidFill>
              </a:rPr>
              <a:t>HR</a:t>
            </a:r>
            <a:r>
              <a:rPr lang="en-US" b="1" dirty="0">
                <a:solidFill>
                  <a:schemeClr val="accent2">
                    <a:lumMod val="50000"/>
                  </a:schemeClr>
                </a:solidFill>
              </a:rPr>
              <a:t> adoption.   </a:t>
            </a:r>
          </a:p>
          <a:p>
            <a:pPr marL="285750" indent="-285750">
              <a:buFont typeface="Arial" panose="020B0604020202020204" pitchFamily="34" charset="0"/>
              <a:buChar char="•"/>
            </a:pPr>
            <a:r>
              <a:rPr lang="en-US" b="1" dirty="0" smtClean="0">
                <a:solidFill>
                  <a:schemeClr val="accent2">
                    <a:lumMod val="50000"/>
                  </a:schemeClr>
                </a:solidFill>
              </a:rPr>
              <a:t>Inadequate national capabilities </a:t>
            </a:r>
            <a:r>
              <a:rPr lang="en-US" b="1" dirty="0">
                <a:solidFill>
                  <a:schemeClr val="accent2">
                    <a:lumMod val="50000"/>
                  </a:schemeClr>
                </a:solidFill>
              </a:rPr>
              <a:t>for </a:t>
            </a:r>
            <a:r>
              <a:rPr lang="en-US" b="1" dirty="0" err="1">
                <a:solidFill>
                  <a:schemeClr val="accent2">
                    <a:lumMod val="50000"/>
                  </a:schemeClr>
                </a:solidFill>
              </a:rPr>
              <a:t>HR</a:t>
            </a:r>
            <a:r>
              <a:rPr lang="en-US" b="1" dirty="0">
                <a:solidFill>
                  <a:schemeClr val="accent2">
                    <a:lumMod val="50000"/>
                  </a:schemeClr>
                </a:solidFill>
              </a:rPr>
              <a:t> </a:t>
            </a:r>
            <a:r>
              <a:rPr lang="en-US" b="1" dirty="0" smtClean="0">
                <a:solidFill>
                  <a:schemeClr val="accent2">
                    <a:lumMod val="50000"/>
                  </a:schemeClr>
                </a:solidFill>
              </a:rPr>
              <a:t>adoption.</a:t>
            </a:r>
          </a:p>
          <a:p>
            <a:endParaRPr lang="en-US" b="1" dirty="0">
              <a:solidFill>
                <a:srgbClr val="7030A0"/>
              </a:solidFill>
            </a:endParaRPr>
          </a:p>
          <a:p>
            <a:r>
              <a:rPr lang="en-US" sz="2400" b="1" dirty="0">
                <a:solidFill>
                  <a:srgbClr val="0070C0"/>
                </a:solidFill>
              </a:rPr>
              <a:t>Trade offs</a:t>
            </a:r>
          </a:p>
          <a:p>
            <a:pPr marL="285750" indent="-285750">
              <a:buFont typeface="Arial" panose="020B0604020202020204" pitchFamily="34" charset="0"/>
              <a:buChar char="•"/>
            </a:pPr>
            <a:r>
              <a:rPr lang="en-US" b="1" dirty="0">
                <a:solidFill>
                  <a:schemeClr val="accent2">
                    <a:lumMod val="50000"/>
                  </a:schemeClr>
                </a:solidFill>
              </a:rPr>
              <a:t>Increased of external inputs.</a:t>
            </a:r>
          </a:p>
          <a:p>
            <a:pPr marL="285750" indent="-285750">
              <a:buFont typeface="Arial" panose="020B0604020202020204" pitchFamily="34" charset="0"/>
              <a:buChar char="•"/>
            </a:pPr>
            <a:r>
              <a:rPr lang="en-US" b="1" dirty="0">
                <a:solidFill>
                  <a:schemeClr val="accent2">
                    <a:lumMod val="50000"/>
                  </a:schemeClr>
                </a:solidFill>
              </a:rPr>
              <a:t>Expense of rice quality.</a:t>
            </a:r>
          </a:p>
          <a:p>
            <a:endParaRPr lang="en-US" sz="2400" dirty="0"/>
          </a:p>
          <a:p>
            <a:r>
              <a:rPr lang="en-US" sz="2400" b="1" dirty="0" smtClean="0">
                <a:solidFill>
                  <a:srgbClr val="0070C0"/>
                </a:solidFill>
              </a:rPr>
              <a:t>Recommendations</a:t>
            </a:r>
          </a:p>
          <a:p>
            <a:pPr marL="285750" indent="-285750">
              <a:buFont typeface="Arial" panose="020B0604020202020204" pitchFamily="34" charset="0"/>
              <a:buChar char="•"/>
            </a:pPr>
            <a:r>
              <a:rPr lang="en-US" b="1" dirty="0" smtClean="0">
                <a:solidFill>
                  <a:schemeClr val="accent2">
                    <a:lumMod val="50000"/>
                  </a:schemeClr>
                </a:solidFill>
              </a:rPr>
              <a:t>Designed clear target of application.</a:t>
            </a:r>
          </a:p>
          <a:p>
            <a:pPr marL="285750" indent="-285750">
              <a:buFont typeface="Arial" panose="020B0604020202020204" pitchFamily="34" charset="0"/>
              <a:buChar char="•"/>
            </a:pPr>
            <a:r>
              <a:rPr lang="en-US" b="1" dirty="0" smtClean="0">
                <a:solidFill>
                  <a:schemeClr val="accent2">
                    <a:lumMod val="50000"/>
                  </a:schemeClr>
                </a:solidFill>
              </a:rPr>
              <a:t>Develop </a:t>
            </a:r>
            <a:r>
              <a:rPr lang="en-US" b="1" dirty="0" err="1">
                <a:solidFill>
                  <a:schemeClr val="accent2">
                    <a:lumMod val="50000"/>
                  </a:schemeClr>
                </a:solidFill>
              </a:rPr>
              <a:t>HR</a:t>
            </a:r>
            <a:r>
              <a:rPr lang="en-US" b="1" dirty="0">
                <a:solidFill>
                  <a:schemeClr val="accent2">
                    <a:lumMod val="50000"/>
                  </a:schemeClr>
                </a:solidFill>
              </a:rPr>
              <a:t> varieties superior than the best conventional </a:t>
            </a:r>
            <a:r>
              <a:rPr lang="en-US" b="1" dirty="0" err="1">
                <a:solidFill>
                  <a:schemeClr val="accent2">
                    <a:lumMod val="50000"/>
                  </a:schemeClr>
                </a:solidFill>
              </a:rPr>
              <a:t>HYVs</a:t>
            </a:r>
            <a:r>
              <a:rPr lang="en-US" b="1" dirty="0">
                <a:solidFill>
                  <a:schemeClr val="accent2">
                    <a:lumMod val="50000"/>
                  </a:schemeClr>
                </a:solidFill>
              </a:rPr>
              <a:t>. </a:t>
            </a:r>
            <a:endParaRPr lang="en-US" b="1" dirty="0" smtClean="0">
              <a:solidFill>
                <a:schemeClr val="accent2">
                  <a:lumMod val="50000"/>
                </a:schemeClr>
              </a:solidFill>
            </a:endParaRPr>
          </a:p>
          <a:p>
            <a:pPr marL="285750" indent="-285750">
              <a:buFont typeface="Arial" panose="020B0604020202020204" pitchFamily="34" charset="0"/>
              <a:buChar char="•"/>
            </a:pPr>
            <a:r>
              <a:rPr lang="en-US" b="1" dirty="0" smtClean="0">
                <a:solidFill>
                  <a:schemeClr val="accent2">
                    <a:lumMod val="50000"/>
                  </a:schemeClr>
                </a:solidFill>
              </a:rPr>
              <a:t>Advocate public-private partnership in production of </a:t>
            </a:r>
            <a:r>
              <a:rPr lang="en-US" b="1" dirty="0" err="1" smtClean="0">
                <a:solidFill>
                  <a:schemeClr val="accent2">
                    <a:lumMod val="50000"/>
                  </a:schemeClr>
                </a:solidFill>
              </a:rPr>
              <a:t>HR</a:t>
            </a:r>
            <a:r>
              <a:rPr lang="en-US" b="1" dirty="0" smtClean="0">
                <a:solidFill>
                  <a:schemeClr val="accent2">
                    <a:lumMod val="50000"/>
                  </a:schemeClr>
                </a:solidFill>
              </a:rPr>
              <a:t> seeds.</a:t>
            </a:r>
          </a:p>
          <a:p>
            <a:pPr marL="285750" indent="-285750">
              <a:buFont typeface="Arial" panose="020B0604020202020204" pitchFamily="34" charset="0"/>
              <a:buChar char="•"/>
            </a:pPr>
            <a:r>
              <a:rPr lang="en-US" b="1" dirty="0" smtClean="0">
                <a:solidFill>
                  <a:schemeClr val="accent2">
                    <a:lumMod val="50000"/>
                  </a:schemeClr>
                </a:solidFill>
              </a:rPr>
              <a:t>Increase capacity of domestic </a:t>
            </a:r>
            <a:r>
              <a:rPr lang="en-US" b="1" dirty="0" err="1" smtClean="0">
                <a:solidFill>
                  <a:schemeClr val="accent2">
                    <a:lumMod val="50000"/>
                  </a:schemeClr>
                </a:solidFill>
              </a:rPr>
              <a:t>HR</a:t>
            </a:r>
            <a:r>
              <a:rPr lang="en-US" b="1" dirty="0" smtClean="0">
                <a:solidFill>
                  <a:schemeClr val="accent2">
                    <a:lumMod val="50000"/>
                  </a:schemeClr>
                </a:solidFill>
              </a:rPr>
              <a:t> production.</a:t>
            </a:r>
          </a:p>
          <a:p>
            <a:pPr marL="285750" indent="-285750">
              <a:buFont typeface="Arial" panose="020B0604020202020204" pitchFamily="34" charset="0"/>
              <a:buChar char="•"/>
            </a:pPr>
            <a:r>
              <a:rPr lang="en-US" b="1" dirty="0" smtClean="0">
                <a:solidFill>
                  <a:schemeClr val="accent2">
                    <a:lumMod val="50000"/>
                  </a:schemeClr>
                </a:solidFill>
              </a:rPr>
              <a:t>Invest infrastructure and support farmers (credit, technology transfer, training, etc.   </a:t>
            </a:r>
          </a:p>
          <a:p>
            <a:pPr marL="285750" indent="-285750">
              <a:buFont typeface="Arial" panose="020B0604020202020204" pitchFamily="34" charset="0"/>
              <a:buChar char="•"/>
            </a:pPr>
            <a:endParaRPr lang="en-US" b="1" dirty="0">
              <a:solidFill>
                <a:schemeClr val="accent2">
                  <a:lumMod val="50000"/>
                </a:schemeClr>
              </a:solidFill>
            </a:endParaRPr>
          </a:p>
        </p:txBody>
      </p:sp>
      <p:sp>
        <p:nvSpPr>
          <p:cNvPr id="3" name="Rectangle 2"/>
          <p:cNvSpPr/>
          <p:nvPr/>
        </p:nvSpPr>
        <p:spPr>
          <a:xfrm>
            <a:off x="3284665" y="232847"/>
            <a:ext cx="2372765" cy="646331"/>
          </a:xfrm>
          <a:prstGeom prst="rect">
            <a:avLst/>
          </a:prstGeom>
        </p:spPr>
        <p:txBody>
          <a:bodyPr wrap="none">
            <a:spAutoFit/>
          </a:bodyPr>
          <a:lstStyle/>
          <a:p>
            <a:r>
              <a:rPr lang="en-US" sz="3600" b="1" dirty="0">
                <a:solidFill>
                  <a:srgbClr val="C00000"/>
                </a:solidFill>
              </a:rPr>
              <a:t>Hybrid Rice</a:t>
            </a:r>
          </a:p>
        </p:txBody>
      </p:sp>
    </p:spTree>
    <p:extLst>
      <p:ext uri="{BB962C8B-B14F-4D97-AF65-F5344CB8AC3E}">
        <p14:creationId xmlns:p14="http://schemas.microsoft.com/office/powerpoint/2010/main" val="28380519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803400347"/>
              </p:ext>
            </p:extLst>
          </p:nvPr>
        </p:nvGraphicFramePr>
        <p:xfrm>
          <a:off x="107504" y="980728"/>
          <a:ext cx="4824536" cy="374441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403648" y="5445224"/>
            <a:ext cx="6336704" cy="677108"/>
          </a:xfrm>
          <a:prstGeom prst="rect">
            <a:avLst/>
          </a:prstGeom>
          <a:noFill/>
        </p:spPr>
        <p:txBody>
          <a:bodyPr wrap="square" rtlCol="0">
            <a:spAutoFit/>
          </a:bodyPr>
          <a:lstStyle/>
          <a:p>
            <a:r>
              <a:rPr lang="en-US" sz="2400" b="1" dirty="0">
                <a:solidFill>
                  <a:srgbClr val="C00000"/>
                </a:solidFill>
              </a:rPr>
              <a:t>Fertilizer use on rice for selected </a:t>
            </a:r>
            <a:r>
              <a:rPr lang="en-US" sz="2400" b="1" dirty="0" smtClean="0">
                <a:solidFill>
                  <a:srgbClr val="C00000"/>
                </a:solidFill>
              </a:rPr>
              <a:t>Asian countries</a:t>
            </a:r>
          </a:p>
          <a:p>
            <a:r>
              <a:rPr lang="en-US" sz="1400" dirty="0" smtClean="0">
                <a:solidFill>
                  <a:srgbClr val="0070C0"/>
                </a:solidFill>
              </a:rPr>
              <a:t>(Gregory </a:t>
            </a:r>
            <a:r>
              <a:rPr lang="en-US" sz="1400" dirty="0" err="1" smtClean="0">
                <a:solidFill>
                  <a:srgbClr val="0070C0"/>
                </a:solidFill>
              </a:rPr>
              <a:t>D.I</a:t>
            </a:r>
            <a:r>
              <a:rPr lang="en-US" sz="1400" dirty="0" smtClean="0">
                <a:solidFill>
                  <a:srgbClr val="0070C0"/>
                </a:solidFill>
              </a:rPr>
              <a:t>. et </a:t>
            </a:r>
            <a:r>
              <a:rPr lang="en-US" sz="1400" dirty="0" err="1" smtClean="0">
                <a:solidFill>
                  <a:srgbClr val="0070C0"/>
                </a:solidFill>
              </a:rPr>
              <a:t>al.,2010</a:t>
            </a:r>
            <a:r>
              <a:rPr lang="en-US" sz="1400" dirty="0" smtClean="0">
                <a:solidFill>
                  <a:srgbClr val="0070C0"/>
                </a:solidFill>
              </a:rPr>
              <a:t>)</a:t>
            </a:r>
          </a:p>
        </p:txBody>
      </p:sp>
      <p:graphicFrame>
        <p:nvGraphicFramePr>
          <p:cNvPr id="4" name="Chart 3"/>
          <p:cNvGraphicFramePr>
            <a:graphicFrameLocks/>
          </p:cNvGraphicFramePr>
          <p:nvPr>
            <p:extLst>
              <p:ext uri="{D42A27DB-BD31-4B8C-83A1-F6EECF244321}">
                <p14:modId xmlns:p14="http://schemas.microsoft.com/office/powerpoint/2010/main" val="2009132173"/>
              </p:ext>
            </p:extLst>
          </p:nvPr>
        </p:nvGraphicFramePr>
        <p:xfrm>
          <a:off x="5220072" y="476672"/>
          <a:ext cx="3312368"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187624" y="620688"/>
            <a:ext cx="2952328" cy="369332"/>
          </a:xfrm>
          <a:prstGeom prst="rect">
            <a:avLst/>
          </a:prstGeom>
          <a:noFill/>
        </p:spPr>
        <p:txBody>
          <a:bodyPr wrap="square" rtlCol="0">
            <a:spAutoFit/>
          </a:bodyPr>
          <a:lstStyle/>
          <a:p>
            <a:r>
              <a:rPr lang="en-US" b="1" dirty="0" smtClean="0">
                <a:solidFill>
                  <a:schemeClr val="accent2">
                    <a:lumMod val="50000"/>
                  </a:schemeClr>
                </a:solidFill>
              </a:rPr>
              <a:t>Total </a:t>
            </a:r>
            <a:r>
              <a:rPr lang="en-US" b="1" dirty="0">
                <a:solidFill>
                  <a:schemeClr val="accent2">
                    <a:lumMod val="50000"/>
                  </a:schemeClr>
                </a:solidFill>
              </a:rPr>
              <a:t>N + </a:t>
            </a:r>
            <a:r>
              <a:rPr lang="en-US" b="1" dirty="0" err="1">
                <a:solidFill>
                  <a:schemeClr val="accent2">
                    <a:lumMod val="50000"/>
                  </a:schemeClr>
                </a:solidFill>
              </a:rPr>
              <a:t>P2O5</a:t>
            </a:r>
            <a:r>
              <a:rPr lang="en-US" b="1" dirty="0">
                <a:solidFill>
                  <a:schemeClr val="accent2">
                    <a:lumMod val="50000"/>
                  </a:schemeClr>
                </a:solidFill>
              </a:rPr>
              <a:t> + </a:t>
            </a:r>
            <a:r>
              <a:rPr lang="en-US" b="1" dirty="0" err="1">
                <a:solidFill>
                  <a:schemeClr val="accent2">
                    <a:lumMod val="50000"/>
                  </a:schemeClr>
                </a:solidFill>
              </a:rPr>
              <a:t>K2O</a:t>
            </a:r>
            <a:r>
              <a:rPr lang="en-US" b="1" dirty="0">
                <a:solidFill>
                  <a:schemeClr val="accent2">
                    <a:lumMod val="50000"/>
                  </a:schemeClr>
                </a:solidFill>
              </a:rPr>
              <a:t> </a:t>
            </a:r>
            <a:r>
              <a:rPr lang="en-US" b="1" dirty="0" smtClean="0">
                <a:solidFill>
                  <a:schemeClr val="accent2">
                    <a:lumMod val="50000"/>
                  </a:schemeClr>
                </a:solidFill>
              </a:rPr>
              <a:t> </a:t>
            </a:r>
            <a:endParaRPr lang="en-US" b="1" dirty="0">
              <a:solidFill>
                <a:schemeClr val="accent2">
                  <a:lumMod val="50000"/>
                </a:schemeClr>
              </a:solidFill>
            </a:endParaRPr>
          </a:p>
        </p:txBody>
      </p:sp>
    </p:spTree>
    <p:extLst>
      <p:ext uri="{BB962C8B-B14F-4D97-AF65-F5344CB8AC3E}">
        <p14:creationId xmlns:p14="http://schemas.microsoft.com/office/powerpoint/2010/main" val="28380519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ull-size image (53 K)"/>
          <p:cNvPicPr/>
          <p:nvPr/>
        </p:nvPicPr>
        <p:blipFill>
          <a:blip r:embed="rId2">
            <a:extLst>
              <a:ext uri="{28A0092B-C50C-407E-A947-70E740481C1C}">
                <a14:useLocalDpi xmlns:a14="http://schemas.microsoft.com/office/drawing/2010/main" val="0"/>
              </a:ext>
            </a:extLst>
          </a:blip>
          <a:srcRect/>
          <a:stretch>
            <a:fillRect/>
          </a:stretch>
        </p:blipFill>
        <p:spPr bwMode="auto">
          <a:xfrm>
            <a:off x="1331640" y="764704"/>
            <a:ext cx="6192687" cy="4968552"/>
          </a:xfrm>
          <a:prstGeom prst="rect">
            <a:avLst/>
          </a:prstGeom>
          <a:noFill/>
          <a:ln>
            <a:noFill/>
          </a:ln>
        </p:spPr>
      </p:pic>
      <p:sp>
        <p:nvSpPr>
          <p:cNvPr id="3" name="TextBox 2"/>
          <p:cNvSpPr txBox="1"/>
          <p:nvPr/>
        </p:nvSpPr>
        <p:spPr>
          <a:xfrm>
            <a:off x="1547664" y="5805264"/>
            <a:ext cx="6840760" cy="984885"/>
          </a:xfrm>
          <a:prstGeom prst="rect">
            <a:avLst/>
          </a:prstGeom>
          <a:noFill/>
        </p:spPr>
        <p:txBody>
          <a:bodyPr wrap="square" rtlCol="0">
            <a:spAutoFit/>
          </a:bodyPr>
          <a:lstStyle/>
          <a:p>
            <a:r>
              <a:rPr lang="en-US" sz="2400" b="1" dirty="0" smtClean="0">
                <a:solidFill>
                  <a:srgbClr val="C00000"/>
                </a:solidFill>
              </a:rPr>
              <a:t>Fertilizer consumption in Indonesia (1960-2009)</a:t>
            </a:r>
          </a:p>
          <a:p>
            <a:r>
              <a:rPr lang="en-US" sz="1600" dirty="0" smtClean="0">
                <a:solidFill>
                  <a:srgbClr val="0070C0"/>
                </a:solidFill>
              </a:rPr>
              <a:t>(</a:t>
            </a:r>
            <a:r>
              <a:rPr lang="en-US" sz="1600" dirty="0" err="1" smtClean="0">
                <a:solidFill>
                  <a:srgbClr val="0070C0"/>
                </a:solidFill>
              </a:rPr>
              <a:t>Panuju</a:t>
            </a:r>
            <a:r>
              <a:rPr lang="en-US" sz="1600" dirty="0" smtClean="0">
                <a:solidFill>
                  <a:srgbClr val="0070C0"/>
                </a:solidFill>
              </a:rPr>
              <a:t> </a:t>
            </a:r>
            <a:r>
              <a:rPr lang="en-US" sz="1600" dirty="0" err="1" smtClean="0">
                <a:solidFill>
                  <a:srgbClr val="0070C0"/>
                </a:solidFill>
              </a:rPr>
              <a:t>DR</a:t>
            </a:r>
            <a:r>
              <a:rPr lang="en-US" sz="1600" dirty="0" smtClean="0">
                <a:solidFill>
                  <a:srgbClr val="0070C0"/>
                </a:solidFill>
              </a:rPr>
              <a:t>, 2013)</a:t>
            </a:r>
          </a:p>
          <a:p>
            <a:endParaRPr lang="en-US" dirty="0"/>
          </a:p>
        </p:txBody>
      </p:sp>
      <p:sp>
        <p:nvSpPr>
          <p:cNvPr id="4" name="TextBox 3"/>
          <p:cNvSpPr txBox="1"/>
          <p:nvPr/>
        </p:nvSpPr>
        <p:spPr>
          <a:xfrm>
            <a:off x="4860032" y="2636912"/>
            <a:ext cx="468052" cy="461665"/>
          </a:xfrm>
          <a:prstGeom prst="rect">
            <a:avLst/>
          </a:prstGeom>
          <a:noFill/>
        </p:spPr>
        <p:txBody>
          <a:bodyPr wrap="square" rtlCol="0">
            <a:spAutoFit/>
          </a:bodyPr>
          <a:lstStyle/>
          <a:p>
            <a:r>
              <a:rPr lang="en-US" sz="2400" b="1" dirty="0" smtClean="0">
                <a:solidFill>
                  <a:srgbClr val="0070C0"/>
                </a:solidFill>
              </a:rPr>
              <a:t>N</a:t>
            </a:r>
            <a:endParaRPr lang="en-US" sz="2400" b="1" dirty="0">
              <a:solidFill>
                <a:srgbClr val="0070C0"/>
              </a:solidFill>
            </a:endParaRPr>
          </a:p>
        </p:txBody>
      </p:sp>
      <p:sp>
        <p:nvSpPr>
          <p:cNvPr id="6" name="TextBox 5"/>
          <p:cNvSpPr txBox="1"/>
          <p:nvPr/>
        </p:nvSpPr>
        <p:spPr>
          <a:xfrm>
            <a:off x="5334993" y="3933056"/>
            <a:ext cx="468052" cy="461665"/>
          </a:xfrm>
          <a:prstGeom prst="rect">
            <a:avLst/>
          </a:prstGeom>
          <a:noFill/>
        </p:spPr>
        <p:txBody>
          <a:bodyPr wrap="square" rtlCol="0">
            <a:spAutoFit/>
          </a:bodyPr>
          <a:lstStyle/>
          <a:p>
            <a:r>
              <a:rPr lang="en-US" sz="2400" b="1" dirty="0" smtClean="0">
                <a:solidFill>
                  <a:srgbClr val="0070C0"/>
                </a:solidFill>
              </a:rPr>
              <a:t>P</a:t>
            </a:r>
            <a:endParaRPr lang="en-US" sz="2400" b="1" dirty="0">
              <a:solidFill>
                <a:srgbClr val="0070C0"/>
              </a:solidFill>
            </a:endParaRPr>
          </a:p>
        </p:txBody>
      </p:sp>
      <p:sp>
        <p:nvSpPr>
          <p:cNvPr id="8" name="TextBox 7"/>
          <p:cNvSpPr txBox="1"/>
          <p:nvPr/>
        </p:nvSpPr>
        <p:spPr>
          <a:xfrm>
            <a:off x="4716016" y="4725144"/>
            <a:ext cx="504056" cy="461665"/>
          </a:xfrm>
          <a:prstGeom prst="rect">
            <a:avLst/>
          </a:prstGeom>
          <a:noFill/>
        </p:spPr>
        <p:txBody>
          <a:bodyPr wrap="square" rtlCol="0">
            <a:spAutoFit/>
          </a:bodyPr>
          <a:lstStyle/>
          <a:p>
            <a:r>
              <a:rPr lang="en-US" sz="2400" b="1" dirty="0" smtClean="0">
                <a:solidFill>
                  <a:srgbClr val="0070C0"/>
                </a:solidFill>
              </a:rPr>
              <a:t> K</a:t>
            </a:r>
            <a:endParaRPr lang="en-US" sz="2400" b="1" dirty="0">
              <a:solidFill>
                <a:srgbClr val="0070C0"/>
              </a:solidFill>
            </a:endParaRPr>
          </a:p>
        </p:txBody>
      </p:sp>
      <p:sp>
        <p:nvSpPr>
          <p:cNvPr id="9" name="TextBox 8"/>
          <p:cNvSpPr txBox="1"/>
          <p:nvPr/>
        </p:nvSpPr>
        <p:spPr>
          <a:xfrm>
            <a:off x="4330331" y="1268760"/>
            <a:ext cx="984932" cy="461665"/>
          </a:xfrm>
          <a:prstGeom prst="rect">
            <a:avLst/>
          </a:prstGeom>
          <a:noFill/>
        </p:spPr>
        <p:txBody>
          <a:bodyPr wrap="square" rtlCol="0">
            <a:spAutoFit/>
          </a:bodyPr>
          <a:lstStyle/>
          <a:p>
            <a:r>
              <a:rPr lang="en-US" sz="2400" b="1" dirty="0" smtClean="0">
                <a:solidFill>
                  <a:srgbClr val="0070C0"/>
                </a:solidFill>
              </a:rPr>
              <a:t>Yield</a:t>
            </a:r>
            <a:endParaRPr lang="en-US" sz="2400" b="1" dirty="0">
              <a:solidFill>
                <a:srgbClr val="0070C0"/>
              </a:solidFill>
            </a:endParaRPr>
          </a:p>
        </p:txBody>
      </p:sp>
    </p:spTree>
    <p:extLst>
      <p:ext uri="{BB962C8B-B14F-4D97-AF65-F5344CB8AC3E}">
        <p14:creationId xmlns:p14="http://schemas.microsoft.com/office/powerpoint/2010/main" val="28380519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TEhQUExQVFRUXGRwaGBcXFB0cGhwaGBoaFxwcFxccHCggHBolHBUUITEhJSksLi4uFx8zODMsNygtLisBCgoKDg0OGxAQGywkICQ0LCwsLCwsLCwsLCwsLCwsLCwsLCwsLCwsLCwsLCwsLCwsLCwsLCwsLCwsLCwsLCwsLP/AABEIAKAA8AMBEQACEQEDEQH/xAAcAAACAgMBAQAAAAAAAAAAAAAFBgMEAQIHAAj/xABIEAABAwEEBQcHCQcDBQEAAAABAAIRAwQSITEFBkFRcRMiYYGRscEHMkJScqHRIzM0YnOy0uHwFCSCkpPC8RZDolNUY2TiRP/EABoBAAIDAQEAAAAAAAAAAAAAAAMEAAECBQb/xAA4EQACAQIFAAgDBwQDAQEAAAAAAQIDEQQSITFBBRMiMlFhcYEzocEUFSNSkbHwNHLR8UOC4UIk/9oADAMBAAIRAxEAPwAUSvOndNXuwwVkbNQ5QyD7ZUVxVynogDpSyOID8wRPUnqFaKeXwOLWrKdRmlisTiMB1qq1ZXASkiHSVDnBrcYMdZRsNNKLkzUGRU7IXCW5QZ6C3MeIRHVUXZ/7vsacio16O1oXYK6IPyw4FIYlfhMFU7peo0bj2RhDnjqJvBLznni/Rf4Byd0/YpW6ieXIG3neJ8UxSmupu/QJCXYIKTTUcwAwcTnljPwRJNUotvUt9lXGe1W4UmGZDnRBzwOBI4ZwuRTourLTZC0Y5mBmOFQl2F8ZlvpAesw5HpCfcZU1bjz49GHat6Eri14LKgjaPiChrNTeeDM6rWJb1Xs5pVHNJluYPUfyQsfUVWCktzNWSlZhDQbC2k5jh5r3DiCcD2EJbFNSqKS5SB1d7oVLTZi2qAdhJkZELsU6idJtDSleJTr1SHymKcE4WNpaG1mp/KBSUuwEpayQ12V2QvRPaeC5klfVo6sNg7ZwIEBZsaLLSrVijWpVCzoQ15QKrMtOxGau73qrEKtTIrLNIH2qnIK1F2Zclch0FQAoQfSnt/QVYyblWv4HmKr7YVrVIWT1BA+otXJYxyuChAXWdecGjaceCLHsxchPFVurhcsaUtJpcm4CWyQ4dWEdOCBh6aqZovfg4UI5r3M22sG0jUpwQRh0SpSg5VFCZSV5WYL0BRvQ44lpEj3ym8ZPLotmFqysTGmGOtcgim0RhmTUMzxzhZzOapWfafysS91EX7bZDTImC1wlrhk4dHTvGxdSlVVRO263XgHjK5YsFS7UaTv70CtG9NoxNXQx1cY6DK5UdBZXK9Snee124OB60RStBx8bGk7KxU0HRuuvOaZcOYdnSUxi55laL23N1XdaGNYrVeqBuxgjr2qYKnlhm5ZdKNo3BTW84cU632WEDVP5Qta4mLmBGbSPiNnQuc3kTlHx18wTdldE+hnubUxN5t2WuGRHgehYxMYuGmjvZrwM1EmgroZ5NMyZ52HDck8SkpqwKp3gFp9jWPJHnOz69q6ODcpxSeyDUm2gBekHbC6drNDBbsDZIAxQqmm4Wj3xx0VYoxPvCRn5HUXmHGhZIRVKm5SREQPb2LDLMtEqEM1GqWIRvYYWZXLQOrBYRsG2618maI2F5nhEeKNSpZ1P0PP16dqk0GK96ch2oJ6Ehc8+qepayqxVyua0gx2bVeVoxcqWepDKtTbBA6I/NEqRvONPj/JxMVPPUtwghXptq0xeyMGRvSsJSpTeXcTTcXoULPSdQddfz6L/AEtgJ3jYCmZyjXjmjpNcG21JXW5hlm/Z67bsllTCdx2DvUdT7RRd94/MtvPHzRLrQ+KED0nAu4BZ6PSdbXhaFUV2gNo23NaDTqi9RfmPUPrN3Hen69GUnnp6TXzXgw0ovdbmNKaNdQc0TeY7FjxkR8VMPiI14t7NbokZZkFLDWvCNoCSrQysDJWN7HWkE7s1mpCzSKkgm+HBu4gdyVV02C2uJtrqS953kru0o2ikOxVkZq1AWtI84YHq2qRg1Jxe3BSResVSKjeP5eKVqR/DdzE12SzYg6m+uBNyJA2S7ch1nGpCm+f8GZWkovkJ6vPwqDYCPePySeMWsX6gqvAJ1rZFVp2Fvcn+jpXpteYai+yAAceK6TWgfgcNWtEQ287N2Q3DpSGIqXdkdHD0ssbvdjHTpJZIYN3HYrIRmjw7FHqS5sGhZuWYptV68kJQ1S1yiO0sIasSsbW4JfTwxWbG73FXT7jfaBJgbt5/JdLBpKLb5ORio2qXHitRlc6x2GU6rbo52zat8aGCrbbOCA5pg7PgpGVt9mVJaA1zYoQc7plavevfzPOSbdRm9KrNjna1v3SpKNsVbxf7mWvxCPRWkTgM2Ew4eqTtH1T7lrEYde6281/lFzgMF0EDcuZdpgEwZp6mHMG/GOneE3hJOMglN6io6nzV2lLtDV9Q1q9pBrmmz1o5M+aScju+CQxtCUZdfS35B1I2eZGbTZXWas2TLScHbx09KzCpHEUnbczdTi7Fy10hSpED0sTxcl6cnVqK/H0Bp5pXZOx0U53M8ENq87eZl96wnvJEg7M13opPVDhPRoh1JzpgtPehzm41VHxMt2lYl81zeOKH3osm4Wth84+tdHZJ+CRp8LwuBiXNXHfOj2e4oOMXd9zFXgq62NwpnpI7j8Ufo56y9glHkE6FsHK1BOTTj8F0q1TLHQfw9LPLyOhUKMDhuXO3Z0mWizDaoQheYWXoWtSjVrmcT71i9zWWxC62AYCCdwM9q2osoks9pdt/XBW2W0X6NZZzFJcmzzOarQrUp2mln0rNjSYvVy++A10TIDYm87ZjsW1ky3kvfwRycco9bqNLnLB2TR9O8FqwNlL9kbkQo1fY0pFDSNhu4DFpBHTkc1SlaVzjYzDdXLPHZgvRJvWaq3cD3Sj4ns4iMhSatNMG6PdGOY9LpG349Sarq7t+nrwEkMmh7QSxzCZNMxO8HEHsXKxMEpKa2f8AGhaole/iWrRZhUYWnbt3IMKjhNNGYyyu4m2jmOLXNxGa71PtxzReg2tdUVjCNryaGjQ1tbXZyNXH1HcPELj4qi6M+tp+6F6kXF5om2maRvMpdGB3wPis4aSSlU/mpVNqzkaWx12zGdoDVdJZsQv1JFXqAXT1O7VP1gD2hdLBSzUl5XQek7op02YEA47kaTS1Zq4X0jZ4quEA80Og7YA/NIUKn4afnYFCWh59ScvNIBE54YdoxCrLbffUiQS1YPOrcGf3JXHd2Hv9Adbg9rVSLmNjO+PeCFro6SU3fwNYZXlZFvQdBrGYd23emZSuzv0qeSNkNFmyBOHR+SG9i+T1rqACSs3sjVhW0tpq7kJP6zUpUnUfkXOSggG2o+scXdU4diacY0lsBTcw3Z7BWDZbybuqEGTi90GSsbtqPaYfTA6QIQXlSKqTUI5i3StIyWbJhNS6yqVklja0ZKFWF20VgyoCcMRwzV5HOLSOR0jB50/IY2QVDsssMpztWk9DFjR1KcCoXZlWqyJa7zTkd3Qo0jEoqayvYVdDUTTr1KLt0cY29hRsY89ONRHBxMHB2fANosuNe04FoITE5Z5xkubEbu0y3odzm1Gz6TI6hkgYlRcGlw/9mKiTQz0TguTJai1he1o0fiKg6/iup0fiLLq2MUZ8AGjRLnBoGJMBdOc4xi5PgM3YL6RsYouaG5RgfrDNc+jVdaLzfxA4SzLUZWVGVboPnAXgfcSOtcpxnTu1tsLNOIC1kJay4fWnqAXRwCUp5l4BqK1uUdYmy2jU9ZsH3H4pjAu0pw8GEo6NoH2V4DwTl+SbqpuFkba0DWsVQsrBw2sjwXOwUVOk4+YGkrxsUdF84x6wcBxifBMYjs6+Fgk9NQ1q3gXdLQT2mElj1pE1iUlSjY1tPyzyZ5rcG+JW6EOrj5vcawNHLHO+QhYObjuyW5HSiFrNaxmcEN+JtJIpaStJcDGQ/WKHu7Fuwt2ilme0p6KtoLualuDiIdLZHBH3VpAbWd4sLWTWSoyGuaHBBlh09Uwka7Ts0Hv25tRrKjhdae6fFc6or1cngKVayq1o01stWTuYwkBpDgc/8rNVvZbsZxNeyUId6XyLVSldwK3a2g3TjlikRuVNmxb05SvCBElGoSyyzCGOtkT8PqMQcgXHy1ZXLVymXBitGNiOpRkKF3F202ANq8ptiOI+KHOpLLk4ON0impX4Ysacpjl3gktBxkCcxuXRwkn1Ka1sLU32UHAwSzobhwwXNu7MA9bl5ABFWraQWuDohrrpncckWNNqScedQij4A7QFji9U2SQyd209wTeMq3tT/UJVnwTW5wcQNrcfdgg0k0r+JUb7kejMQ05Fgz3g59wW6+ja4ZcwnbrK21UowDxkdx+BS1GrLDVL8MFGTpy8gJaqBNlAcIdTdBHA/Ap+nNLEtx2kGTtU05F45rq8DIx62CeTPEdx+K5XRrtmXoLUHuC7BUuXHbnA+Himq0c914oLJZtBh/ZeRYedLqjewbY7QkqnalG60Q7LB3yR45MWOIgAqN63Z0clgrZXAZ5FX5F2NKgJMNCE7vY2gfpm1cmBTOZxPR/lFoUnK7A1KiTQIeZOKa2B7uyLD7JAWb3Lur2sVrPZDVqXRtwndvPYtVKqpU8zF6slBOfgMWk6bXXKUYRIG4NwC5WHlKN6r/jYjhGoKVWXp6kljsTYDQQA2CGkZ8fitwk5yc2HwEHOTqyJ7VXLHZk0zkCZLevaFpyvodhRMC0oZpoA6YrQ3pkQm6FPtanPxjThYNUK2xLDwRsz/crIEWKzLMvwCsiBulMG34yWJwzaC+Lo9ZTa90AdLaOFZgLfOAlp3jcehVhsQ6MrPbk8/CeVlLR1YucAQQWNII3HLwR68FFNrnY3JWWnIYecJSKFkA7eSahpt/3In496fopKGeXFxmHdu+Aw9zaVP6rQk0nVn5sB3pADlDddU9YjqjE++AujlWZQ8Bm2ti5okw4g5THagYjVJozM2p2s0i54xAOI6Nyy6Sq2iysuayYT0nRFajeZiCJHT0cUtRk6VW0tLAovLKzENmJXpJaIeD2sc4DdBHWPyXMwFr3AUgUzzJygynZd8LezOn6raODmB9VslwwBxgbkqopysdZ5mkFrbqrTqNLqYDHichgeK1OjdXiajUcdGL9Szm9D2XC0YjP9ZJdvxDJXV0ys+qWS6OrehqSZJNJagSvoatVJe4STjA2JiOIjFWigPVZ9WDDRNJ0OBx3o2dVVoZyOm9did9ploxWFBpm8yC+rVjusNQ5vy6Gj4rn4+tmmoLj9zh4yrmlkXBffS5xOZMDqGQ96WUrpR/lwOZyioL+NhejYGFgvDHeM06opI9DQh1UVFAa2AN5oMiZlDY4iuysA3JEgkCqStqL2kHGpT5QYtDrsbunrTtN5amR+BxK1bPO36DEwdC5zO9YkbUIVolghYa/5rT3IEr8q7mbFWoMC1S10SW2oFom6SDgCcOgnclZrNqeYrRam0R16AD7+0iD0xvWozbhlMJ6WN67sFmK1MWsDLA+XOrESPNb0DaU3WWWKpJ+bCyVllL1UCrSfGRBAwS8W6VRGEssgFaqV2G4QGSOPpjjiF0acs15ef+hiL5N7JaIvGJgjshZq072W25UolilDi4ei+T4IUrxSfKMvT2NNXtIii7k3eY4kCfRcMOwlbxtB1VnjuvmiVYZlck1k0TddyzMjN4dO8dBWcFis0eql7EpVLrKzTWQgwNoaJUwOj9yUQLZyJZOV4TwkLpS5GYWzK52vQdRrgI7EnTkkzqy0YffUDBims8YIHZyYnadtAaXuObj/AIAXPk7yYzB2QHo078Oc3CDgdg6OlYaRq3JasOExJaMEOLvJg4VM1SUfC36lPTQbaOYBMZu8AiqTjK6NtK1mLDdEh9QU24ScTuaMyjvFOEHN8fuJ4nJTpuSG5rBgAIAER0DJcJt7s89q2VbZQkRJbji4ZprDayu0dDo+jnqXfBastNzBIrOcI2ge9Ntvk9BZWBlsfjO9DgszNSdkDq9ST0BFstkcPF4jO8q2Beg3gl9M5PHcmsXFpRmt0K1FsxmakErnpDR74USNK1iaiS0ggjpC1ayM3GChjirKZVtstxUvqXuBrcwPa9ojHLj/AJQY3jVVjzeJ0rs6FS1DoXWh76rnACXSBJ4QuuujafiyurRtV8n9meILq3U8fhW49H0o6q5MiRvQ8n1lY0NBqwPrj4LE8BCcszb+X+COMXq0S09RbMBE1f5h8FT6NpPl/wA9iZIeBUf5MLESTNaSZPym3LcmVh4pW1CElk8m1jpghvK45y+fBYqYSFR3k2VKKe5sPJxY5B+Vwy+U39Sn2OHmVlRDW8l1gcZIq7f907USNCMVZNmkrF52pNlDLhFQtiMXk4diB930c2bW4N043uU7T5P7C8m818xHzjkSOEhDYtRsDrb5NLFcIpseDn86496L1et7mtRU0tXdYajWslzY9I4gzGe3rSGIpxU7IZpYxrSSuT0db61QXG0jjhJOHalpaPtSX1NzxlNbIdhqdQdddVLqjhtvOAE7mgrqLCU0rA/tVXe5YbqrZhgGn+d34lTwdL+Mv7ZV8fkS2fV2gwQ1kdbviqWCpLj5g415xvZ76mg1bs+PMz+s74rX2Sl4G/tVXxNKGqllYZbSxIibzuzNZngqU1Zr5gqtSVRWkSWjQtmpsc91PBok4u7pQZ4DDQV5LT1BZY+ALp2eyWmz1XUWlpa0nEnpjbGYPYpPC0oU81P1GsLUcJ2XIkttgukHZ4rnTdztxBdW04tGZdsnYFqMbRbEsdWyQ0LFvph7b7cA4EeAQKUnGWV8HAi2nZinY3mnUbOF0we4rt1V1lN25GZK6HUs6lzFG56AqOqgm6epU4WKUiy2lGSw7chEwpY7RsKiKL1ZoIV3M2YsFkPI+sO9ZXeRwcbDLWfmd2qej+ti9JcyZa1RkNoVFWRlrwcAVDRtCsszAV2RDMBTQo0e4DMqtCHntkZqEInUVLlWNOQUuQR9eLPFVpcMC3Dqz8F57pa6rJrwF6/AriBB3eC5yb4A3OuMpyAZzAPuXskx0zyPSoWe5LpChDRzQIkhQhtyPSoQxVszXtLHYh2YWKtONSDjLZkaBLdDUrNZ6wpA4scSSZJwKDUio0XFbWC0daiucV/aZLtghcxUdEdqVTLcp6Mr8pXc7YG4cEfFQyUlHzOHiqjnqGrLTDqbqZyIw61zpycZqa4E27SuAtYLMG2jHC+A4HZJwPvC6WCqt0NONBim7wHW1WYOaRiIxEe6EjSneKZ2cPNTppilbqjqbodiNhiJ4p2nGM1dFybhuWrFpGcCg1aOULCV9gzZMRkg8G2FrO/CFk0CtMtuFr4wvAHrOHVsW6cM0jl9IUb2qL3OzWnOl+vRXoBBgfWPWhtkcxppF99pODwIgxtBlBqVowdmU2BneUZn/bO/qj8KC8XHwZWbyImeUQAk/sx/rD8Cv7ZHwZeYkHlI/wDWP9b/AOFPtcPBkzDZo7SnK2dta7dvNLrszlOEx0Jhz7Ob3LuKw8oDjEWYYifnj+BI/eMPysx1hG/X9x//ADt/rH8Cp9Ir8vz/APCusPDX5/8A27f6x/Aq+8V+X5k6wKava1utFYUjSDAWkyHl2XRdCPh8V10mrWNRlct6wacdZ3ta1jXXmzi4jbGwIWMx6w0lHLe+u5mUrCbp7TLrQ5t5jW3BGDiZniOhcbF4lYiSklbgBUlmsBXlARiw6UdbagAHJU8ABN92zqXV++kl3Pn/AODHWjJTthdZxWugEsv3dkxMSurVrZKTqLwuEvZXAn+pn/8ATZ/MVw/v1/k+YPr/ACNH6xvP+2ztKn36/wAnzK6/yMf6jqepT/5fFT79l+T5ldd5BHQek3VnPDmtF0Ai7O0xjJXS6PxzxWa6ta3zuEpzzF/SnzFb7N/3Sm8Rbq5DFPvr1Pmi11TAGx2J6vBBpJfoHrVszaRc1ebznEbBj1lLY5uyuI1tUFNI1jTpFwzBbHak6EFUqKL5uDgs0rGNYaYeLNUGRMdRhw7itYKTh1kH/ODVJ2TQz0nzHv8A12pOhK14nQ6Nq9pw/Q9pOwMqtukAneM+KdhJxd0dZxT3ESrRNJ/Ap3N1kdRZR6uWmwf0baoXPksrGnrqMFCoM8+5VYrU9XuuaQ4SDmFabi7ok43VjpFltwrMoPbtJB6CGwQu9TmpxzI4NWDhLKxO8p3zln9l/wB5qRxj7a9AUhIJStjB5Qhu1Qs6zq19ApfZu/uXU/4vY2tjmLTgOAXAQBGZVEPAqEGPUT6W32H9y6HR/ffp9TdPcM68D5SkfqHv/NJ9MfEj6fVlVeBPtB5x4DxXNjsLsghELCNMSEu2jQ+WL6A37HwXrMR/Sy/t+gf/AORTXihU8oQ8oQOapfOVfYb95eh6C7tT2+oejyMFv+Zq+w77pXZxHwpegY+Z9JMEUzsxGHRCXwzfaXOhdPkv6DpRynUO8+KWxk75fcHVexb1mwpcSEHAa1TFB3ke0fz7LnjScD1R+ZUr9jEf3Fy0n6jBZ6kHBc++VqRqhU6uopeATfXa0ZgBPppHplrqIesdqa6oS3Gd29O4aLauK4maWhnRFfCJhBxMLO4ahPNEYNH2nMHqS8Qkol+nJMQqaImHdWdIcnVDHHmOP/KIB96cwdfJLK9mJ4uhnWdbo95UPPs/sv72o+L76OPISEpuYMSoQ2aVCHWtWPoFL7N3iuovhewWJzJpEDgF54XPKFmzVCg7qR9MZ7L+5P8AR/xH6G4bh3XkfKU/ZPelume/H0Kq7L3+gnWjzjwHiuZHugZET1tFIv0nZJdosf8ARTZsDR/4j3Feuqf0r/t+gzHYUl4gUPKEPKEDWqZ+VqewPc7816HoLap7fUPRGDSPzNX7N/3Su1W+FIap95HzjyE2ezuOQLp9x8Eip5a04rmwJPtNGmjLWWydhOK1iKSlZeBKkE9AprG8GiCMiZSeBVquoKgrSK2qNSXVWHEOZ3H80fpKNoxmuGEr6WYx0XR/CY+HuXKkr+4AuWfRtJ5Di2TmZyTFGbcbI9Dg6ueir8aFbWfRrXsvNABbnAzCZpzcXcZlHMrMS2Sw8E9K00KwvTYxaOq4grmTjZj26GWyMLsGq1dg7KOrN69mIddOB4KSVjSaaM64W01WWUnzg17XcQWx2hNVKmeMZHCxdPJUshZKELGAVCjYKyzrOqo/cKQ+o7vK6e1L2Nx2OYtEgcF58CYJVWJY3VkD2pJ/fKfB3cnsB8R+hqO4wa8+dS9l3eEDpnvR9DNXgTK3nHgPFcuOwGRGVoou0TkgvRm0dC0If3Nn2Z8V6uf9I/7foMx2FALxQmeUIeUIGdVPnn/Z/wBwXoOgv+T2+oajyMVuE0qg3sd3Fdqt8OXoNwdpI+aKlQmgwDJrRPFxS8Irrm3u/oYS7RrYxzVqt3i5bk2kLQTTY3de98IVCmlNy9DMI2bZNqkYrjpEe4nwVdJa0iq/dGMuh/tDDiFyUrx9BeOxes1ojbhtUpuzsdPo2rabg+Q2HMqMIiBG0ptNWOs00zmulKUVCACQCcY2JyjJOO4KtF3ukT6Mq4gDNBxEeQlOolEYNEaQcKrQASZyG1BhJqzNzScbjw7RD67uVqPj6rdnEziexHlSc3d6AFUyqyAmtWibjQ4HAbTuKxlyysK4yPWU83KFZwUZyjzVRDwCu1iHW9UDNhpey7vK6a1pextbHMG4gcFwAR7ioWZI3KFB3UgfvlLg77pT2A+L7Go7jHr351L2Xd4QOme/H0Kq8CZWHOPAd5XKj3QEiIhbKLlE4BCa1No6BoAzY2+w7xXqXrg/+v0GY7CmF4sTPKEPKEDGqvzzvYPeF3+gt5+wajuMtp8x/snuXdq/Dl6P9hlbnzfUp/u7t8Bx7Vz4S/HX6A4vtIl/ZIo03Ddj17Vl1vxZRZWe8mgfbRgOkFNUWm2FiXtXGC8xwzvw7rHNPeOxL4+Ts4+V19QdZ6NB3SIIZeGbCHdW1c2jZyyvnQBDexKx8zucMOvFYat7BKc3TmpeBrZLeRIOWRBTDVtj1SakroIW2ytrswgPAwPgVuEvAy0LdgssVWQMQ5wd1QR3otep+HK/lY52Kk4QlbwGrQIY0l2ZcYncdyFBpWGk80IteA86ItGbSnISvuZkuSjrUG8k8HKCh1XwDk7QfoznMrF7HFMKMh4KuCHXNS/oNL2Xd5XWg70l6G1scxAhed4BGoKhZ4KED+pB/fKX8X3Sn+j/AIvsXHcZNffOo8Hd7ULpneHv9CVhLrnnH2R3lciPdF3sRrZRZo5IUtzfB0PV76G32HeK9TH+k/6/QZjsKQXixM8oQ8oQL6rH5Y+we8Lu9BvtTXkg1HdjPXHNdwPcu/PuS9GNR3R87aFpcswMPpMjBcrEy6qeZcMBN5HcM2izAU+THotid5CRjUbnnfLBKXauK1u8xvE+C7FDvsajuT6ErXHNJxBIntw96xi4Z07cGaiuhps4v042xHVkuNN5J3FnowboitNMD0mG6fDxTWJhad+HqFmtSHSFW5U3XhI7ijUIZ4eh1sDiexlfBvQ0j0qpUWjpqaYQ0dziH9LpPU0JXENpZX5fuzkdJS3S8vqCqmkXUKtQjESbzSc8cxuK6NKmp04+gWhUapR50HexW20gNPInGIcXCMcQrWGrp6WNfaaNt/kR62UqzW0XVnfOXjdGTQ2I45qqtB07OTvcTr4lzWWKsvmLZCFYTPBSxDICu/iQ61qV9Bp8Hd5XVh8JehtbHMowXneARqQoQ8VEWHdTD++0eJ+6U90f8X2LhuNPlAONDg/+xY6a3h7l1tkI1Tzz7I7yuQu77i0jQlaKLVLIIUtzS2Og6sn9zb7L+8r1MH/+Rf2/QZi9BUC8WKHlCHlCBbVf5/8Agd4LudB9+fp9Q1HdjTW813A9y9BPuP0YynZ3OFMoCyWctBBqEQHR3Lz7n9qrJtdnwFr9ZPyLdBkAA+qJQJO7v5g+bi5aa1KsIJ5N7cAdhj/C6tOFWi7rVMZipRfkUqBuOZPouHemJ9uLtyjcldMZdG1C0lu7EcCuRWSkri09URGgaddx9Crl7Qxjv7UTP1lFLmP7G73j6FXT9G9TB2sPuOfgjYKeWpbxNUXaQAFQjguplTH41ZR2GzVh00ZO8+HwXE6QVqtl5COLq55gTTWD6sdfYujhvhxudCg/wkd5sejWsZRjE83P2dy6QhYXPKgINmndU72pHGy7pUhGvJJO5kxKzexDLXBWpFnXNRgDYaX8X3iutTf4K9Da2OYBy86nwwJguUuiHpChA1qdVAttDEDnEf8AEp7AP8Y1Hca/KA4fI4ief2c1Y6Z70Pf6F1tkI9ci9OHmx7yuTG+UWkVzWG/aiZWUXqLxAyyQJJ3NrYfNWa7RZBLm4B8445nZwXqqOuFX9v0GI7Cw14jNeNVOb2TFLMyMcpPAFb+zVvyP9GXlZmDuPYVr7JX/ACS/Rkswjq/WDKwLjdBa4SQQJw29S7HQ1KpTnLPFq65XmFpaPUaqlobcLrwuwedOERmu5UdotsY3OFstbK5dTdtktdvO3rXAdKdFKa9xdpx7SCJwBA2N8EstWga3OfNykr1D3sh9kznYjoQktGUNFl5wY7aR+veFxqiytoVlyi5aHghodg0mJ9V2bT7igwTTbW/7rkqOhFaKclzXbcFqErWki0+RMqNMkbjC9DFq1xtMcNWPo44nvXCx/wAcUrd8X9NNmtUx2+AXUwvwYj9BXprUMUdd7aKTaXLBzWgAXmAuwy528b0znaNdRF7kVo1utL45RzHxkXMBPaVTk3vZmXRiQ/6rrzgKP9FvwU2V2l+gJwiiSlrPaDPzWG6gz4LE5WtojLSRk6yWg7af9Jn4VnP6EsjA1ttjMG1bvQGNA7IhEjUdiJIqu1ptQM32T9kz8K3GzNKKJH61WojCoBwpM/CsX4IkvAmfp+0wflT/ACM/Cgqpf/RjQgs+sdqIM13dTWDuaiyllfZLaXBu7WW1x9Iqe74Kusk9yJFjROkqtUONWo58QBMYZkxA4JHH7x9wNVLSxYLsUnbQxwVqNutD3ua2vUaxpgAOMDoAXQ650qcUFuoxRftVapTaajrRWJaPXMk8c0tDFVas7Ln1MKbk7GmrVqfaBUD61a8yCIquEh0yDB2ELWOr1aDi4vR/Q3UeW1ixTc5todSdVrOa5oLZquz2jPb4IMsXWlRU09U9QcpNxuivp9720yA94Eeu7Z0yrwdWUqibZdOTb3K+gbI57TUqFzg7IFxyG3NaxtfLJU48F1Z2dkR6cqsY0hgxjEmduAGO/wAFeEhKcrzJTTb1A16LsHLb0709a7d+f2DBi32x3NcDBcyCkaNKLunsmBhFbAKs6XDCDt4rpRVo/sHRG3EuO5aeiSL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xQTEhQUExQVFRUXGRwaGBcXFB0cGhwaGBoaFxwcFxccHCggHBolHBUUITEhJSksLi4uFx8zODMsNygtLisBCgoKDg0OGxAQGywkICQ0LCwsLCwsLCwsLCwsLCwsLCwsLCwsLCwsLCwsLCwsLCwsLCwsLCwsLCwsLCwsLCwsLP/AABEIAKAA8AMBEQACEQEDEQH/xAAcAAACAgMBAQAAAAAAAAAAAAAFBgMEAQIHAAj/xABIEAABAwEEBQcHCQcDBQEAAAABAAIRAwQSITEFBkFRcRMiYYGRscEHMkJScqHRIzM0YnOy0uHwFCSCkpPC8RZDolNUY2TiRP/EABoBAAIDAQEAAAAAAAAAAAAAAAMEAAECBQb/xAA4EQACAQIFAAgDBwQDAQEAAAAAAQIDEQQSITFBBRMiMlFhcYEzocEUFSNSkbHwNHLR8UOC4UIk/9oADAMBAAIRAxEAPwAUSvOndNXuwwVkbNQ5QyD7ZUVxVynogDpSyOID8wRPUnqFaKeXwOLWrKdRmlisTiMB1qq1ZXASkiHSVDnBrcYMdZRsNNKLkzUGRU7IXCW5QZ6C3MeIRHVUXZ/7vsacio16O1oXYK6IPyw4FIYlfhMFU7peo0bj2RhDnjqJvBLznni/Rf4Byd0/YpW6ieXIG3neJ8UxSmupu/QJCXYIKTTUcwAwcTnljPwRJNUotvUt9lXGe1W4UmGZDnRBzwOBI4ZwuRTourLTZC0Y5mBmOFQl2F8ZlvpAesw5HpCfcZU1bjz49GHat6Eri14LKgjaPiChrNTeeDM6rWJb1Xs5pVHNJluYPUfyQsfUVWCktzNWSlZhDQbC2k5jh5r3DiCcD2EJbFNSqKS5SB1d7oVLTZi2qAdhJkZELsU6idJtDSleJTr1SHymKcE4WNpaG1mp/KBSUuwEpayQ12V2QvRPaeC5klfVo6sNg7ZwIEBZsaLLSrVijWpVCzoQ15QKrMtOxGau73qrEKtTIrLNIH2qnIK1F2Zclch0FQAoQfSnt/QVYyblWv4HmKr7YVrVIWT1BA+otXJYxyuChAXWdecGjaceCLHsxchPFVurhcsaUtJpcm4CWyQ4dWEdOCBh6aqZovfg4UI5r3M22sG0jUpwQRh0SpSg5VFCZSV5WYL0BRvQ44lpEj3ym8ZPLotmFqysTGmGOtcgim0RhmTUMzxzhZzOapWfafysS91EX7bZDTImC1wlrhk4dHTvGxdSlVVRO263XgHjK5YsFS7UaTv70CtG9NoxNXQx1cY6DK5UdBZXK9Snee124OB60RStBx8bGk7KxU0HRuuvOaZcOYdnSUxi55laL23N1XdaGNYrVeqBuxgjr2qYKnlhm5ZdKNo3BTW84cU632WEDVP5Qta4mLmBGbSPiNnQuc3kTlHx18wTdldE+hnubUxN5t2WuGRHgehYxMYuGmjvZrwM1EmgroZ5NMyZ52HDck8SkpqwKp3gFp9jWPJHnOz69q6ODcpxSeyDUm2gBekHbC6drNDBbsDZIAxQqmm4Wj3xx0VYoxPvCRn5HUXmHGhZIRVKm5SREQPb2LDLMtEqEM1GqWIRvYYWZXLQOrBYRsG2618maI2F5nhEeKNSpZ1P0PP16dqk0GK96ch2oJ6Ehc8+qepayqxVyua0gx2bVeVoxcqWepDKtTbBA6I/NEqRvONPj/JxMVPPUtwghXptq0xeyMGRvSsJSpTeXcTTcXoULPSdQddfz6L/AEtgJ3jYCmZyjXjmjpNcG21JXW5hlm/Z67bsllTCdx2DvUdT7RRd94/MtvPHzRLrQ+KED0nAu4BZ6PSdbXhaFUV2gNo23NaDTqi9RfmPUPrN3Hen69GUnnp6TXzXgw0ovdbmNKaNdQc0TeY7FjxkR8VMPiI14t7NbokZZkFLDWvCNoCSrQysDJWN7HWkE7s1mpCzSKkgm+HBu4gdyVV02C2uJtrqS953kru0o2ikOxVkZq1AWtI84YHq2qRg1Jxe3BSResVSKjeP5eKVqR/DdzE12SzYg6m+uBNyJA2S7ch1nGpCm+f8GZWkovkJ6vPwqDYCPePySeMWsX6gqvAJ1rZFVp2Fvcn+jpXpteYai+yAAceK6TWgfgcNWtEQ287N2Q3DpSGIqXdkdHD0ssbvdjHTpJZIYN3HYrIRmjw7FHqS5sGhZuWYptV68kJQ1S1yiO0sIasSsbW4JfTwxWbG73FXT7jfaBJgbt5/JdLBpKLb5ORio2qXHitRlc6x2GU6rbo52zat8aGCrbbOCA5pg7PgpGVt9mVJaA1zYoQc7plavevfzPOSbdRm9KrNjna1v3SpKNsVbxf7mWvxCPRWkTgM2Ew4eqTtH1T7lrEYde6281/lFzgMF0EDcuZdpgEwZp6mHMG/GOneE3hJOMglN6io6nzV2lLtDV9Q1q9pBrmmz1o5M+aScju+CQxtCUZdfS35B1I2eZGbTZXWas2TLScHbx09KzCpHEUnbczdTi7Fy10hSpED0sTxcl6cnVqK/H0Bp5pXZOx0U53M8ENq87eZl96wnvJEg7M13opPVDhPRoh1JzpgtPehzm41VHxMt2lYl81zeOKH3osm4Wth84+tdHZJ+CRp8LwuBiXNXHfOj2e4oOMXd9zFXgq62NwpnpI7j8Ufo56y9glHkE6FsHK1BOTTj8F0q1TLHQfw9LPLyOhUKMDhuXO3Z0mWizDaoQheYWXoWtSjVrmcT71i9zWWxC62AYCCdwM9q2osoks9pdt/XBW2W0X6NZZzFJcmzzOarQrUp2mln0rNjSYvVy++A10TIDYm87ZjsW1ky3kvfwRycco9bqNLnLB2TR9O8FqwNlL9kbkQo1fY0pFDSNhu4DFpBHTkc1SlaVzjYzDdXLPHZgvRJvWaq3cD3Sj4ns4iMhSatNMG6PdGOY9LpG349Sarq7t+nrwEkMmh7QSxzCZNMxO8HEHsXKxMEpKa2f8AGhaole/iWrRZhUYWnbt3IMKjhNNGYyyu4m2jmOLXNxGa71PtxzReg2tdUVjCNryaGjQ1tbXZyNXH1HcPELj4qi6M+tp+6F6kXF5om2maRvMpdGB3wPis4aSSlU/mpVNqzkaWx12zGdoDVdJZsQv1JFXqAXT1O7VP1gD2hdLBSzUl5XQek7op02YEA47kaTS1Zq4X0jZ4quEA80Og7YA/NIUKn4afnYFCWh59ScvNIBE54YdoxCrLbffUiQS1YPOrcGf3JXHd2Hv9Adbg9rVSLmNjO+PeCFro6SU3fwNYZXlZFvQdBrGYd23emZSuzv0qeSNkNFmyBOHR+SG9i+T1rqACSs3sjVhW0tpq7kJP6zUpUnUfkXOSggG2o+scXdU4diacY0lsBTcw3Z7BWDZbybuqEGTi90GSsbtqPaYfTA6QIQXlSKqTUI5i3StIyWbJhNS6yqVklja0ZKFWF20VgyoCcMRwzV5HOLSOR0jB50/IY2QVDsssMpztWk9DFjR1KcCoXZlWqyJa7zTkd3Qo0jEoqayvYVdDUTTr1KLt0cY29hRsY89ONRHBxMHB2fANosuNe04FoITE5Z5xkubEbu0y3odzm1Gz6TI6hkgYlRcGlw/9mKiTQz0TguTJai1he1o0fiKg6/iup0fiLLq2MUZ8AGjRLnBoGJMBdOc4xi5PgM3YL6RsYouaG5RgfrDNc+jVdaLzfxA4SzLUZWVGVboPnAXgfcSOtcpxnTu1tsLNOIC1kJay4fWnqAXRwCUp5l4BqK1uUdYmy2jU9ZsH3H4pjAu0pw8GEo6NoH2V4DwTl+SbqpuFkba0DWsVQsrBw2sjwXOwUVOk4+YGkrxsUdF84x6wcBxifBMYjs6+Fgk9NQ1q3gXdLQT2mElj1pE1iUlSjY1tPyzyZ5rcG+JW6EOrj5vcawNHLHO+QhYObjuyW5HSiFrNaxmcEN+JtJIpaStJcDGQ/WKHu7Fuwt2ilme0p6KtoLualuDiIdLZHBH3VpAbWd4sLWTWSoyGuaHBBlh09Uwka7Ts0Hv25tRrKjhdae6fFc6or1cngKVayq1o01stWTuYwkBpDgc/8rNVvZbsZxNeyUId6XyLVSldwK3a2g3TjlikRuVNmxb05SvCBElGoSyyzCGOtkT8PqMQcgXHy1ZXLVymXBitGNiOpRkKF3F202ANq8ptiOI+KHOpLLk4ON0impX4Ysacpjl3gktBxkCcxuXRwkn1Ka1sLU32UHAwSzobhwwXNu7MA9bl5ABFWraQWuDohrrpncckWNNqScedQij4A7QFji9U2SQyd209wTeMq3tT/UJVnwTW5wcQNrcfdgg0k0r+JUb7kejMQ05Fgz3g59wW6+ja4ZcwnbrK21UowDxkdx+BS1GrLDVL8MFGTpy8gJaqBNlAcIdTdBHA/Ap+nNLEtx2kGTtU05F45rq8DIx62CeTPEdx+K5XRrtmXoLUHuC7BUuXHbnA+Himq0c914oLJZtBh/ZeRYedLqjewbY7QkqnalG60Q7LB3yR45MWOIgAqN63Z0clgrZXAZ5FX5F2NKgJMNCE7vY2gfpm1cmBTOZxPR/lFoUnK7A1KiTQIeZOKa2B7uyLD7JAWb3Lur2sVrPZDVqXRtwndvPYtVKqpU8zF6slBOfgMWk6bXXKUYRIG4NwC5WHlKN6r/jYjhGoKVWXp6kljsTYDQQA2CGkZ8fitwk5yc2HwEHOTqyJ7VXLHZk0zkCZLevaFpyvodhRMC0oZpoA6YrQ3pkQm6FPtanPxjThYNUK2xLDwRsz/crIEWKzLMvwCsiBulMG34yWJwzaC+Lo9ZTa90AdLaOFZgLfOAlp3jcehVhsQ6MrPbk8/CeVlLR1YucAQQWNII3HLwR68FFNrnY3JWWnIYecJSKFkA7eSahpt/3In496fopKGeXFxmHdu+Aw9zaVP6rQk0nVn5sB3pADlDddU9YjqjE++AujlWZQ8Bm2ti5okw4g5THagYjVJozM2p2s0i54xAOI6Nyy6Sq2iysuayYT0nRFajeZiCJHT0cUtRk6VW0tLAovLKzENmJXpJaIeD2sc4DdBHWPyXMwFr3AUgUzzJygynZd8LezOn6raODmB9VslwwBxgbkqopysdZ5mkFrbqrTqNLqYDHichgeK1OjdXiajUcdGL9Szm9D2XC0YjP9ZJdvxDJXV0ys+qWS6OrehqSZJNJagSvoatVJe4STjA2JiOIjFWigPVZ9WDDRNJ0OBx3o2dVVoZyOm9did9ploxWFBpm8yC+rVjusNQ5vy6Gj4rn4+tmmoLj9zh4yrmlkXBffS5xOZMDqGQ96WUrpR/lwOZyioL+NhejYGFgvDHeM06opI9DQh1UVFAa2AN5oMiZlDY4iuysA3JEgkCqStqL2kHGpT5QYtDrsbunrTtN5amR+BxK1bPO36DEwdC5zO9YkbUIVolghYa/5rT3IEr8q7mbFWoMC1S10SW2oFom6SDgCcOgnclZrNqeYrRam0R16AD7+0iD0xvWozbhlMJ6WN67sFmK1MWsDLA+XOrESPNb0DaU3WWWKpJ+bCyVllL1UCrSfGRBAwS8W6VRGEssgFaqV2G4QGSOPpjjiF0acs15ef+hiL5N7JaIvGJgjshZq072W25UolilDi4ei+T4IUrxSfKMvT2NNXtIii7k3eY4kCfRcMOwlbxtB1VnjuvmiVYZlck1k0TddyzMjN4dO8dBWcFis0eql7EpVLrKzTWQgwNoaJUwOj9yUQLZyJZOV4TwkLpS5GYWzK52vQdRrgI7EnTkkzqy0YffUDBims8YIHZyYnadtAaXuObj/AIAXPk7yYzB2QHo078Oc3CDgdg6OlYaRq3JasOExJaMEOLvJg4VM1SUfC36lPTQbaOYBMZu8AiqTjK6NtK1mLDdEh9QU24ScTuaMyjvFOEHN8fuJ4nJTpuSG5rBgAIAER0DJcJt7s89q2VbZQkRJbji4ZprDayu0dDo+jnqXfBastNzBIrOcI2ge9Ntvk9BZWBlsfjO9DgszNSdkDq9ST0BFstkcPF4jO8q2Beg3gl9M5PHcmsXFpRmt0K1FsxmakErnpDR74USNK1iaiS0ggjpC1ayM3GChjirKZVtstxUvqXuBrcwPa9ojHLj/AJQY3jVVjzeJ0rs6FS1DoXWh76rnACXSBJ4QuuujafiyurRtV8n9meILq3U8fhW49H0o6q5MiRvQ8n1lY0NBqwPrj4LE8BCcszb+X+COMXq0S09RbMBE1f5h8FT6NpPl/wA9iZIeBUf5MLESTNaSZPym3LcmVh4pW1CElk8m1jpghvK45y+fBYqYSFR3k2VKKe5sPJxY5B+Vwy+U39Sn2OHmVlRDW8l1gcZIq7f907USNCMVZNmkrF52pNlDLhFQtiMXk4diB930c2bW4N043uU7T5P7C8m818xHzjkSOEhDYtRsDrb5NLFcIpseDn86496L1et7mtRU0tXdYajWslzY9I4gzGe3rSGIpxU7IZpYxrSSuT0db61QXG0jjhJOHalpaPtSX1NzxlNbIdhqdQdddVLqjhtvOAE7mgrqLCU0rA/tVXe5YbqrZhgGn+d34lTwdL+Mv7ZV8fkS2fV2gwQ1kdbviqWCpLj5g415xvZ76mg1bs+PMz+s74rX2Sl4G/tVXxNKGqllYZbSxIibzuzNZngqU1Zr5gqtSVRWkSWjQtmpsc91PBok4u7pQZ4DDQV5LT1BZY+ALp2eyWmz1XUWlpa0nEnpjbGYPYpPC0oU81P1GsLUcJ2XIkttgukHZ4rnTdztxBdW04tGZdsnYFqMbRbEsdWyQ0LFvph7b7cA4EeAQKUnGWV8HAi2nZinY3mnUbOF0we4rt1V1lN25GZK6HUs6lzFG56AqOqgm6epU4WKUiy2lGSw7chEwpY7RsKiKL1ZoIV3M2YsFkPI+sO9ZXeRwcbDLWfmd2qej+ti9JcyZa1RkNoVFWRlrwcAVDRtCsszAV2RDMBTQo0e4DMqtCHntkZqEInUVLlWNOQUuQR9eLPFVpcMC3Dqz8F57pa6rJrwF6/AriBB3eC5yb4A3OuMpyAZzAPuXskx0zyPSoWe5LpChDRzQIkhQhtyPSoQxVszXtLHYh2YWKtONSDjLZkaBLdDUrNZ6wpA4scSSZJwKDUio0XFbWC0daiucV/aZLtghcxUdEdqVTLcp6Mr8pXc7YG4cEfFQyUlHzOHiqjnqGrLTDqbqZyIw61zpycZqa4E27SuAtYLMG2jHC+A4HZJwPvC6WCqt0NONBim7wHW1WYOaRiIxEe6EjSneKZ2cPNTppilbqjqbodiNhiJ4p2nGM1dFybhuWrFpGcCg1aOULCV9gzZMRkg8G2FrO/CFk0CtMtuFr4wvAHrOHVsW6cM0jl9IUb2qL3OzWnOl+vRXoBBgfWPWhtkcxppF99pODwIgxtBlBqVowdmU2BneUZn/bO/qj8KC8XHwZWbyImeUQAk/sx/rD8Cv7ZHwZeYkHlI/wDWP9b/AOFPtcPBkzDZo7SnK2dta7dvNLrszlOEx0Jhz7Ob3LuKw8oDjEWYYifnj+BI/eMPysx1hG/X9x//ADt/rH8Cp9Ir8vz/APCusPDX5/8A27f6x/Aq+8V+X5k6wKava1utFYUjSDAWkyHl2XRdCPh8V10mrWNRlct6wacdZ3ta1jXXmzi4jbGwIWMx6w0lHLe+u5mUrCbp7TLrQ5t5jW3BGDiZniOhcbF4lYiSklbgBUlmsBXlARiw6UdbagAHJU8ABN92zqXV++kl3Pn/AODHWjJTthdZxWugEsv3dkxMSurVrZKTqLwuEvZXAn+pn/8ATZ/MVw/v1/k+YPr/ACNH6xvP+2ztKn36/wAnzK6/yMf6jqepT/5fFT79l+T5ldd5BHQek3VnPDmtF0Ai7O0xjJXS6PxzxWa6ta3zuEpzzF/SnzFb7N/3Sm8Rbq5DFPvr1Pmi11TAGx2J6vBBpJfoHrVszaRc1ebznEbBj1lLY5uyuI1tUFNI1jTpFwzBbHak6EFUqKL5uDgs0rGNYaYeLNUGRMdRhw7itYKTh1kH/ODVJ2TQz0nzHv8A12pOhK14nQ6Nq9pw/Q9pOwMqtukAneM+KdhJxd0dZxT3ESrRNJ/Ap3N1kdRZR6uWmwf0baoXPksrGnrqMFCoM8+5VYrU9XuuaQ4SDmFabi7ok43VjpFltwrMoPbtJB6CGwQu9TmpxzI4NWDhLKxO8p3zln9l/wB5qRxj7a9AUhIJStjB5Qhu1Qs6zq19ApfZu/uXU/4vY2tjmLTgOAXAQBGZVEPAqEGPUT6W32H9y6HR/ffp9TdPcM68D5SkfqHv/NJ9MfEj6fVlVeBPtB5x4DxXNjsLsghELCNMSEu2jQ+WL6A37HwXrMR/Sy/t+gf/AORTXihU8oQ8oQOapfOVfYb95eh6C7tT2+oejyMFv+Zq+w77pXZxHwpegY+Z9JMEUzsxGHRCXwzfaXOhdPkv6DpRynUO8+KWxk75fcHVexb1mwpcSEHAa1TFB3ke0fz7LnjScD1R+ZUr9jEf3Fy0n6jBZ6kHBc++VqRqhU6uopeATfXa0ZgBPppHplrqIesdqa6oS3Gd29O4aLauK4maWhnRFfCJhBxMLO4ahPNEYNH2nMHqS8Qkol+nJMQqaImHdWdIcnVDHHmOP/KIB96cwdfJLK9mJ4uhnWdbo95UPPs/sv72o+L76OPISEpuYMSoQ2aVCHWtWPoFL7N3iuovhewWJzJpEDgF54XPKFmzVCg7qR9MZ7L+5P8AR/xH6G4bh3XkfKU/ZPelume/H0Kq7L3+gnWjzjwHiuZHugZET1tFIv0nZJdosf8ARTZsDR/4j3Feuqf0r/t+gzHYUl4gUPKEPKEDWqZ+VqewPc7816HoLap7fUPRGDSPzNX7N/3Su1W+FIap95HzjyE2ezuOQLp9x8Eip5a04rmwJPtNGmjLWWydhOK1iKSlZeBKkE9AprG8GiCMiZSeBVquoKgrSK2qNSXVWHEOZ3H80fpKNoxmuGEr6WYx0XR/CY+HuXKkr+4AuWfRtJ5Di2TmZyTFGbcbI9Dg6ueir8aFbWfRrXsvNABbnAzCZpzcXcZlHMrMS2Sw8E9K00KwvTYxaOq4grmTjZj26GWyMLsGq1dg7KOrN69mIddOB4KSVjSaaM64W01WWUnzg17XcQWx2hNVKmeMZHCxdPJUshZKELGAVCjYKyzrOqo/cKQ+o7vK6e1L2Nx2OYtEgcF58CYJVWJY3VkD2pJ/fKfB3cnsB8R+hqO4wa8+dS9l3eEDpnvR9DNXgTK3nHgPFcuOwGRGVoou0TkgvRm0dC0If3Nn2Z8V6uf9I/7foMx2FALxQmeUIeUIGdVPnn/Z/wBwXoOgv+T2+oajyMVuE0qg3sd3Fdqt8OXoNwdpI+aKlQmgwDJrRPFxS8Irrm3u/oYS7RrYxzVqt3i5bk2kLQTTY3de98IVCmlNy9DMI2bZNqkYrjpEe4nwVdJa0iq/dGMuh/tDDiFyUrx9BeOxes1ojbhtUpuzsdPo2rabg+Q2HMqMIiBG0ptNWOs00zmulKUVCACQCcY2JyjJOO4KtF3ukT6Mq4gDNBxEeQlOolEYNEaQcKrQASZyG1BhJqzNzScbjw7RD67uVqPj6rdnEziexHlSc3d6AFUyqyAmtWibjQ4HAbTuKxlyysK4yPWU83KFZwUZyjzVRDwCu1iHW9UDNhpey7vK6a1pextbHMG4gcFwAR7ioWZI3KFB3UgfvlLg77pT2A+L7Go7jHr351L2Xd4QOme/H0Kq8CZWHOPAd5XKj3QEiIhbKLlE4BCa1No6BoAzY2+w7xXqXrg/+v0GY7CmF4sTPKEPKEDGqvzzvYPeF3+gt5+wajuMtp8x/snuXdq/Dl6P9hlbnzfUp/u7t8Bx7Vz4S/HX6A4vtIl/ZIo03Ddj17Vl1vxZRZWe8mgfbRgOkFNUWm2FiXtXGC8xwzvw7rHNPeOxL4+Ts4+V19QdZ6NB3SIIZeGbCHdW1c2jZyyvnQBDexKx8zucMOvFYat7BKc3TmpeBrZLeRIOWRBTDVtj1SakroIW2ytrswgPAwPgVuEvAy0LdgssVWQMQ5wd1QR3otep+HK/lY52Kk4QlbwGrQIY0l2ZcYncdyFBpWGk80IteA86ItGbSnISvuZkuSjrUG8k8HKCh1XwDk7QfoznMrF7HFMKMh4KuCHXNS/oNL2Xd5XWg70l6G1scxAhed4BGoKhZ4KED+pB/fKX8X3Sn+j/AIvsXHcZNffOo8Hd7ULpneHv9CVhLrnnH2R3lciPdF3sRrZRZo5IUtzfB0PV76G32HeK9TH+k/6/QZjsKQXixM8oQ8oQL6rH5Y+we8Lu9BvtTXkg1HdjPXHNdwPcu/PuS9GNR3R87aFpcswMPpMjBcrEy6qeZcMBN5HcM2izAU+THotid5CRjUbnnfLBKXauK1u8xvE+C7FDvsajuT6ErXHNJxBIntw96xi4Z07cGaiuhps4v042xHVkuNN5J3FnowboitNMD0mG6fDxTWJhad+HqFmtSHSFW5U3XhI7ijUIZ4eh1sDiexlfBvQ0j0qpUWjpqaYQ0dziH9LpPU0JXENpZX5fuzkdJS3S8vqCqmkXUKtQjESbzSc8cxuK6NKmp04+gWhUapR50HexW20gNPInGIcXCMcQrWGrp6WNfaaNt/kR62UqzW0XVnfOXjdGTQ2I45qqtB07OTvcTr4lzWWKsvmLZCFYTPBSxDICu/iQ61qV9Bp8Hd5XVh8JehtbHMowXneARqQoQ8VEWHdTD++0eJ+6U90f8X2LhuNPlAONDg/+xY6a3h7l1tkI1Tzz7I7yuQu77i0jQlaKLVLIIUtzS2Og6sn9zb7L+8r1MH/+Rf2/QZi9BUC8WKHlCHlCBbVf5/8Agd4LudB9+fp9Q1HdjTW813A9y9BPuP0YynZ3OFMoCyWctBBqEQHR3Lz7n9qrJtdnwFr9ZPyLdBkAA+qJQJO7v5g+bi5aa1KsIJ5N7cAdhj/C6tOFWi7rVMZipRfkUqBuOZPouHemJ9uLtyjcldMZdG1C0lu7EcCuRWSkri09URGgaddx9Crl7Qxjv7UTP1lFLmP7G73j6FXT9G9TB2sPuOfgjYKeWpbxNUXaQAFQjguplTH41ZR2GzVh00ZO8+HwXE6QVqtl5COLq55gTTWD6sdfYujhvhxudCg/wkd5sejWsZRjE83P2dy6QhYXPKgINmndU72pHGy7pUhGvJJO5kxKzexDLXBWpFnXNRgDYaX8X3iutTf4K9Da2OYBy86nwwJguUuiHpChA1qdVAttDEDnEf8AEp7AP8Y1Hca/KA4fI4ief2c1Y6Z70Pf6F1tkI9ci9OHmx7yuTG+UWkVzWG/aiZWUXqLxAyyQJJ3NrYfNWa7RZBLm4B8445nZwXqqOuFX9v0GI7Cw14jNeNVOb2TFLMyMcpPAFb+zVvyP9GXlZmDuPYVr7JX/ACS/Rkswjq/WDKwLjdBa4SQQJw29S7HQ1KpTnLPFq65XmFpaPUaqlobcLrwuwedOERmu5UdotsY3OFstbK5dTdtktdvO3rXAdKdFKa9xdpx7SCJwBA2N8EstWga3OfNykr1D3sh9kznYjoQktGUNFl5wY7aR+veFxqiytoVlyi5aHghodg0mJ9V2bT7igwTTbW/7rkqOhFaKclzXbcFqErWki0+RMqNMkbjC9DFq1xtMcNWPo44nvXCx/wAcUrd8X9NNmtUx2+AXUwvwYj9BXprUMUdd7aKTaXLBzWgAXmAuwy528b0znaNdRF7kVo1utL45RzHxkXMBPaVTk3vZmXRiQ/6rrzgKP9FvwU2V2l+gJwiiSlrPaDPzWG6gz4LE5WtojLSRk6yWg7af9Jn4VnP6EsjA1ttjMG1bvQGNA7IhEjUdiJIqu1ptQM32T9kz8K3GzNKKJH61WojCoBwpM/CsX4IkvAmfp+0wflT/ACM/Cgqpf/RjQgs+sdqIM13dTWDuaiyllfZLaXBu7WW1x9Iqe74Kusk9yJFjROkqtUONWo58QBMYZkxA4JHH7x9wNVLSxYLsUnbQxwVqNutD3ua2vUaxpgAOMDoAXQ650qcUFuoxRftVapTaajrRWJaPXMk8c0tDFVas7Ln1MKbk7GmrVqfaBUD61a8yCIquEh0yDB2ELWOr1aDi4vR/Q3UeW1ixTc5todSdVrOa5oLZquz2jPb4IMsXWlRU09U9QcpNxuivp9720yA94Eeu7Z0yrwdWUqibZdOTb3K+gbI57TUqFzg7IFxyG3NaxtfLJU48F1Z2dkR6cqsY0hgxjEmduAGO/wAFeEhKcrzJTTb1A16LsHLb0709a7d+f2DBi32x3NcDBcyCkaNKLunsmBhFbAKs6XDCDt4rpRVo/sHRG3EuO5aeiSL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1199294"/>
            <a:ext cx="4649561" cy="3363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12775" y="5229200"/>
            <a:ext cx="8207697" cy="1261884"/>
          </a:xfrm>
          <a:prstGeom prst="rect">
            <a:avLst/>
          </a:prstGeom>
          <a:noFill/>
        </p:spPr>
        <p:txBody>
          <a:bodyPr wrap="square" rtlCol="0">
            <a:spAutoFit/>
          </a:bodyPr>
          <a:lstStyle/>
          <a:p>
            <a:r>
              <a:rPr lang="en-US" sz="2000" b="1" dirty="0">
                <a:solidFill>
                  <a:srgbClr val="C00000"/>
                </a:solidFill>
              </a:rPr>
              <a:t>Average fertilizer N applied and grain yield of rice in 350 on-farm trials comparing </a:t>
            </a:r>
            <a:r>
              <a:rPr lang="en-US" sz="2000" b="1" dirty="0" err="1">
                <a:solidFill>
                  <a:srgbClr val="C00000"/>
                </a:solidFill>
              </a:rPr>
              <a:t>LCC</a:t>
            </a:r>
            <a:r>
              <a:rPr lang="en-US" sz="2000" b="1" dirty="0">
                <a:solidFill>
                  <a:srgbClr val="C00000"/>
                </a:solidFill>
              </a:rPr>
              <a:t>-based </a:t>
            </a:r>
            <a:r>
              <a:rPr lang="en-US" sz="2000" b="1" dirty="0" smtClean="0">
                <a:solidFill>
                  <a:srgbClr val="C00000"/>
                </a:solidFill>
              </a:rPr>
              <a:t>N management </a:t>
            </a:r>
            <a:r>
              <a:rPr lang="en-US" sz="2000" b="1" dirty="0">
                <a:solidFill>
                  <a:srgbClr val="C00000"/>
                </a:solidFill>
              </a:rPr>
              <a:t>(</a:t>
            </a:r>
            <a:r>
              <a:rPr lang="en-US" sz="2000" b="1" dirty="0" err="1">
                <a:solidFill>
                  <a:srgbClr val="C00000"/>
                </a:solidFill>
              </a:rPr>
              <a:t>LCC</a:t>
            </a:r>
            <a:r>
              <a:rPr lang="en-US" sz="2000" b="1" dirty="0">
                <a:solidFill>
                  <a:srgbClr val="C00000"/>
                </a:solidFill>
              </a:rPr>
              <a:t>) with farmers’ practice (FP) in Indian Punjab</a:t>
            </a:r>
            <a:r>
              <a:rPr lang="en-US" sz="2000" b="1" dirty="0" smtClean="0">
                <a:solidFill>
                  <a:srgbClr val="C00000"/>
                </a:solidFill>
              </a:rPr>
              <a:t>. (2002-2005)</a:t>
            </a:r>
          </a:p>
          <a:p>
            <a:r>
              <a:rPr lang="en-US" sz="1600" dirty="0" smtClean="0">
                <a:solidFill>
                  <a:srgbClr val="0070C0"/>
                </a:solidFill>
              </a:rPr>
              <a:t>(</a:t>
            </a:r>
            <a:r>
              <a:rPr lang="en-US" sz="1600" dirty="0" err="1" smtClean="0">
                <a:solidFill>
                  <a:srgbClr val="0070C0"/>
                </a:solidFill>
              </a:rPr>
              <a:t>Varinderpal</a:t>
            </a:r>
            <a:r>
              <a:rPr lang="en-US" sz="1600" dirty="0" smtClean="0">
                <a:solidFill>
                  <a:srgbClr val="0070C0"/>
                </a:solidFill>
              </a:rPr>
              <a:t>-Singh, 2007)</a:t>
            </a:r>
            <a:endParaRPr lang="en-US" sz="1600" dirty="0">
              <a:solidFill>
                <a:srgbClr val="0070C0"/>
              </a:solidFill>
            </a:endParaRPr>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52" y="1188185"/>
            <a:ext cx="4403828" cy="3296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12775" y="404664"/>
            <a:ext cx="8027678" cy="707886"/>
          </a:xfrm>
          <a:prstGeom prst="rect">
            <a:avLst/>
          </a:prstGeom>
          <a:noFill/>
        </p:spPr>
        <p:txBody>
          <a:bodyPr wrap="square" rtlCol="0">
            <a:spAutoFit/>
          </a:bodyPr>
          <a:lstStyle/>
          <a:p>
            <a:r>
              <a:rPr lang="en-US" b="1" dirty="0" smtClean="0">
                <a:solidFill>
                  <a:srgbClr val="0070C0"/>
                </a:solidFill>
              </a:rPr>
              <a:t> </a:t>
            </a:r>
            <a:r>
              <a:rPr lang="en-US" sz="2000" b="1" dirty="0" smtClean="0">
                <a:solidFill>
                  <a:srgbClr val="C00000"/>
                </a:solidFill>
              </a:rPr>
              <a:t>Leaf color chart : reducing  20%  of N fertilizer rate – without yield reduction  </a:t>
            </a:r>
            <a:endParaRPr lang="en-US" sz="2000" b="1" dirty="0">
              <a:solidFill>
                <a:srgbClr val="C00000"/>
              </a:solidFill>
            </a:endParaRPr>
          </a:p>
        </p:txBody>
      </p:sp>
      <p:sp>
        <p:nvSpPr>
          <p:cNvPr id="7" name="TextBox 6"/>
          <p:cNvSpPr txBox="1"/>
          <p:nvPr/>
        </p:nvSpPr>
        <p:spPr>
          <a:xfrm>
            <a:off x="0" y="4601354"/>
            <a:ext cx="1440160" cy="377906"/>
          </a:xfrm>
          <a:prstGeom prst="rect">
            <a:avLst/>
          </a:prstGeom>
          <a:noFill/>
        </p:spPr>
        <p:txBody>
          <a:bodyPr wrap="square" rtlCol="0">
            <a:spAutoFit/>
          </a:bodyPr>
          <a:lstStyle/>
          <a:p>
            <a:r>
              <a:rPr lang="en-US" dirty="0" smtClean="0"/>
              <a:t>IRRI photo</a:t>
            </a:r>
            <a:endParaRPr lang="en-US" dirty="0"/>
          </a:p>
        </p:txBody>
      </p:sp>
    </p:spTree>
    <p:extLst>
      <p:ext uri="{BB962C8B-B14F-4D97-AF65-F5344CB8AC3E}">
        <p14:creationId xmlns:p14="http://schemas.microsoft.com/office/powerpoint/2010/main" val="28380519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TEhQUExQVFRUXGRwaGBcXFB0cGhwaGBoaFxwcFxccHCggHBolHBUUITEhJSksLi4uFx8zODMsNygtLisBCgoKDg0OGxAQGywkICQ0LCwsLCwsLCwsLCwsLCwsLCwsLCwsLCwsLCwsLCwsLCwsLCwsLCwsLCwsLCwsLCwsLP/AABEIAKAA8AMBEQACEQEDEQH/xAAcAAACAgMBAQAAAAAAAAAAAAAFBgMEAQIHAAj/xABIEAABAwEEBQcHCQcDBQEAAAABAAIRAwQSITEFBkFRcRMiYYGRscEHMkJScqHRIzM0YnOy0uHwFCSCkpPC8RZDolNUY2TiRP/EABoBAAIDAQEAAAAAAAAAAAAAAAMEAAECBQb/xAA4EQACAQIFAAgDBwQDAQEAAAAAAQIDEQQSITFBBRMiMlFhcYEzocEUFSNSkbHwNHLR8UOC4UIk/9oADAMBAAIRAxEAPwAUSvOndNXuwwVkbNQ5QyD7ZUVxVynogDpSyOID8wRPUnqFaKeXwOLWrKdRmlisTiMB1qq1ZXASkiHSVDnBrcYMdZRsNNKLkzUGRU7IXCW5QZ6C3MeIRHVUXZ/7vsacio16O1oXYK6IPyw4FIYlfhMFU7peo0bj2RhDnjqJvBLznni/Rf4Byd0/YpW6ieXIG3neJ8UxSmupu/QJCXYIKTTUcwAwcTnljPwRJNUotvUt9lXGe1W4UmGZDnRBzwOBI4ZwuRTourLTZC0Y5mBmOFQl2F8ZlvpAesw5HpCfcZU1bjz49GHat6Eri14LKgjaPiChrNTeeDM6rWJb1Xs5pVHNJluYPUfyQsfUVWCktzNWSlZhDQbC2k5jh5r3DiCcD2EJbFNSqKS5SB1d7oVLTZi2qAdhJkZELsU6idJtDSleJTr1SHymKcE4WNpaG1mp/KBSUuwEpayQ12V2QvRPaeC5klfVo6sNg7ZwIEBZsaLLSrVijWpVCzoQ15QKrMtOxGau73qrEKtTIrLNIH2qnIK1F2Zclch0FQAoQfSnt/QVYyblWv4HmKr7YVrVIWT1BA+otXJYxyuChAXWdecGjaceCLHsxchPFVurhcsaUtJpcm4CWyQ4dWEdOCBh6aqZovfg4UI5r3M22sG0jUpwQRh0SpSg5VFCZSV5WYL0BRvQ44lpEj3ym8ZPLotmFqysTGmGOtcgim0RhmTUMzxzhZzOapWfafysS91EX7bZDTImC1wlrhk4dHTvGxdSlVVRO263XgHjK5YsFS7UaTv70CtG9NoxNXQx1cY6DK5UdBZXK9Snee124OB60RStBx8bGk7KxU0HRuuvOaZcOYdnSUxi55laL23N1XdaGNYrVeqBuxgjr2qYKnlhm5ZdKNo3BTW84cU632WEDVP5Qta4mLmBGbSPiNnQuc3kTlHx18wTdldE+hnubUxN5t2WuGRHgehYxMYuGmjvZrwM1EmgroZ5NMyZ52HDck8SkpqwKp3gFp9jWPJHnOz69q6ODcpxSeyDUm2gBekHbC6drNDBbsDZIAxQqmm4Wj3xx0VYoxPvCRn5HUXmHGhZIRVKm5SREQPb2LDLMtEqEM1GqWIRvYYWZXLQOrBYRsG2618maI2F5nhEeKNSpZ1P0PP16dqk0GK96ch2oJ6Ehc8+qepayqxVyua0gx2bVeVoxcqWepDKtTbBA6I/NEqRvONPj/JxMVPPUtwghXptq0xeyMGRvSsJSpTeXcTTcXoULPSdQddfz6L/AEtgJ3jYCmZyjXjmjpNcG21JXW5hlm/Z67bsllTCdx2DvUdT7RRd94/MtvPHzRLrQ+KED0nAu4BZ6PSdbXhaFUV2gNo23NaDTqi9RfmPUPrN3Hen69GUnnp6TXzXgw0ovdbmNKaNdQc0TeY7FjxkR8VMPiI14t7NbokZZkFLDWvCNoCSrQysDJWN7HWkE7s1mpCzSKkgm+HBu4gdyVV02C2uJtrqS953kru0o2ikOxVkZq1AWtI84YHq2qRg1Jxe3BSResVSKjeP5eKVqR/DdzE12SzYg6m+uBNyJA2S7ch1nGpCm+f8GZWkovkJ6vPwqDYCPePySeMWsX6gqvAJ1rZFVp2Fvcn+jpXpteYai+yAAceK6TWgfgcNWtEQ287N2Q3DpSGIqXdkdHD0ssbvdjHTpJZIYN3HYrIRmjw7FHqS5sGhZuWYptV68kJQ1S1yiO0sIasSsbW4JfTwxWbG73FXT7jfaBJgbt5/JdLBpKLb5ORio2qXHitRlc6x2GU6rbo52zat8aGCrbbOCA5pg7PgpGVt9mVJaA1zYoQc7plavevfzPOSbdRm9KrNjna1v3SpKNsVbxf7mWvxCPRWkTgM2Ew4eqTtH1T7lrEYde6281/lFzgMF0EDcuZdpgEwZp6mHMG/GOneE3hJOMglN6io6nzV2lLtDV9Q1q9pBrmmz1o5M+aScju+CQxtCUZdfS35B1I2eZGbTZXWas2TLScHbx09KzCpHEUnbczdTi7Fy10hSpED0sTxcl6cnVqK/H0Bp5pXZOx0U53M8ENq87eZl96wnvJEg7M13opPVDhPRoh1JzpgtPehzm41VHxMt2lYl81zeOKH3osm4Wth84+tdHZJ+CRp8LwuBiXNXHfOj2e4oOMXd9zFXgq62NwpnpI7j8Ufo56y9glHkE6FsHK1BOTTj8F0q1TLHQfw9LPLyOhUKMDhuXO3Z0mWizDaoQheYWXoWtSjVrmcT71i9zWWxC62AYCCdwM9q2osoks9pdt/XBW2W0X6NZZzFJcmzzOarQrUp2mln0rNjSYvVy++A10TIDYm87ZjsW1ky3kvfwRycco9bqNLnLB2TR9O8FqwNlL9kbkQo1fY0pFDSNhu4DFpBHTkc1SlaVzjYzDdXLPHZgvRJvWaq3cD3Sj4ns4iMhSatNMG6PdGOY9LpG349Sarq7t+nrwEkMmh7QSxzCZNMxO8HEHsXKxMEpKa2f8AGhaole/iWrRZhUYWnbt3IMKjhNNGYyyu4m2jmOLXNxGa71PtxzReg2tdUVjCNryaGjQ1tbXZyNXH1HcPELj4qi6M+tp+6F6kXF5om2maRvMpdGB3wPis4aSSlU/mpVNqzkaWx12zGdoDVdJZsQv1JFXqAXT1O7VP1gD2hdLBSzUl5XQek7op02YEA47kaTS1Zq4X0jZ4quEA80Og7YA/NIUKn4afnYFCWh59ScvNIBE54YdoxCrLbffUiQS1YPOrcGf3JXHd2Hv9Adbg9rVSLmNjO+PeCFro6SU3fwNYZXlZFvQdBrGYd23emZSuzv0qeSNkNFmyBOHR+SG9i+T1rqACSs3sjVhW0tpq7kJP6zUpUnUfkXOSggG2o+scXdU4diacY0lsBTcw3Z7BWDZbybuqEGTi90GSsbtqPaYfTA6QIQXlSKqTUI5i3StIyWbJhNS6yqVklja0ZKFWF20VgyoCcMRwzV5HOLSOR0jB50/IY2QVDsssMpztWk9DFjR1KcCoXZlWqyJa7zTkd3Qo0jEoqayvYVdDUTTr1KLt0cY29hRsY89ONRHBxMHB2fANosuNe04FoITE5Z5xkubEbu0y3odzm1Gz6TI6hkgYlRcGlw/9mKiTQz0TguTJai1he1o0fiKg6/iup0fiLLq2MUZ8AGjRLnBoGJMBdOc4xi5PgM3YL6RsYouaG5RgfrDNc+jVdaLzfxA4SzLUZWVGVboPnAXgfcSOtcpxnTu1tsLNOIC1kJay4fWnqAXRwCUp5l4BqK1uUdYmy2jU9ZsH3H4pjAu0pw8GEo6NoH2V4DwTl+SbqpuFkba0DWsVQsrBw2sjwXOwUVOk4+YGkrxsUdF84x6wcBxifBMYjs6+Fgk9NQ1q3gXdLQT2mElj1pE1iUlSjY1tPyzyZ5rcG+JW6EOrj5vcawNHLHO+QhYObjuyW5HSiFrNaxmcEN+JtJIpaStJcDGQ/WKHu7Fuwt2ilme0p6KtoLualuDiIdLZHBH3VpAbWd4sLWTWSoyGuaHBBlh09Uwka7Ts0Hv25tRrKjhdae6fFc6or1cngKVayq1o01stWTuYwkBpDgc/8rNVvZbsZxNeyUId6XyLVSldwK3a2g3TjlikRuVNmxb05SvCBElGoSyyzCGOtkT8PqMQcgXHy1ZXLVymXBitGNiOpRkKF3F202ANq8ptiOI+KHOpLLk4ON0impX4Ysacpjl3gktBxkCcxuXRwkn1Ka1sLU32UHAwSzobhwwXNu7MA9bl5ABFWraQWuDohrrpncckWNNqScedQij4A7QFji9U2SQyd209wTeMq3tT/UJVnwTW5wcQNrcfdgg0k0r+JUb7kejMQ05Fgz3g59wW6+ja4ZcwnbrK21UowDxkdx+BS1GrLDVL8MFGTpy8gJaqBNlAcIdTdBHA/Ap+nNLEtx2kGTtU05F45rq8DIx62CeTPEdx+K5XRrtmXoLUHuC7BUuXHbnA+Himq0c914oLJZtBh/ZeRYedLqjewbY7QkqnalG60Q7LB3yR45MWOIgAqN63Z0clgrZXAZ5FX5F2NKgJMNCE7vY2gfpm1cmBTOZxPR/lFoUnK7A1KiTQIeZOKa2B7uyLD7JAWb3Lur2sVrPZDVqXRtwndvPYtVKqpU8zF6slBOfgMWk6bXXKUYRIG4NwC5WHlKN6r/jYjhGoKVWXp6kljsTYDQQA2CGkZ8fitwk5yc2HwEHOTqyJ7VXLHZk0zkCZLevaFpyvodhRMC0oZpoA6YrQ3pkQm6FPtanPxjThYNUK2xLDwRsz/crIEWKzLMvwCsiBulMG34yWJwzaC+Lo9ZTa90AdLaOFZgLfOAlp3jcehVhsQ6MrPbk8/CeVlLR1YucAQQWNII3HLwR68FFNrnY3JWWnIYecJSKFkA7eSahpt/3In496fopKGeXFxmHdu+Aw9zaVP6rQk0nVn5sB3pADlDddU9YjqjE++AujlWZQ8Bm2ti5okw4g5THagYjVJozM2p2s0i54xAOI6Nyy6Sq2iysuayYT0nRFajeZiCJHT0cUtRk6VW0tLAovLKzENmJXpJaIeD2sc4DdBHWPyXMwFr3AUgUzzJygynZd8LezOn6raODmB9VslwwBxgbkqopysdZ5mkFrbqrTqNLqYDHichgeK1OjdXiajUcdGL9Szm9D2XC0YjP9ZJdvxDJXV0ys+qWS6OrehqSZJNJagSvoatVJe4STjA2JiOIjFWigPVZ9WDDRNJ0OBx3o2dVVoZyOm9did9ploxWFBpm8yC+rVjusNQ5vy6Gj4rn4+tmmoLj9zh4yrmlkXBffS5xOZMDqGQ96WUrpR/lwOZyioL+NhejYGFgvDHeM06opI9DQh1UVFAa2AN5oMiZlDY4iuysA3JEgkCqStqL2kHGpT5QYtDrsbunrTtN5amR+BxK1bPO36DEwdC5zO9YkbUIVolghYa/5rT3IEr8q7mbFWoMC1S10SW2oFom6SDgCcOgnclZrNqeYrRam0R16AD7+0iD0xvWozbhlMJ6WN67sFmK1MWsDLA+XOrESPNb0DaU3WWWKpJ+bCyVllL1UCrSfGRBAwS8W6VRGEssgFaqV2G4QGSOPpjjiF0acs15ef+hiL5N7JaIvGJgjshZq072W25UolilDi4ei+T4IUrxSfKMvT2NNXtIii7k3eY4kCfRcMOwlbxtB1VnjuvmiVYZlck1k0TddyzMjN4dO8dBWcFis0eql7EpVLrKzTWQgwNoaJUwOj9yUQLZyJZOV4TwkLpS5GYWzK52vQdRrgI7EnTkkzqy0YffUDBims8YIHZyYnadtAaXuObj/AIAXPk7yYzB2QHo078Oc3CDgdg6OlYaRq3JasOExJaMEOLvJg4VM1SUfC36lPTQbaOYBMZu8AiqTjK6NtK1mLDdEh9QU24ScTuaMyjvFOEHN8fuJ4nJTpuSG5rBgAIAER0DJcJt7s89q2VbZQkRJbji4ZprDayu0dDo+jnqXfBastNzBIrOcI2ge9Ntvk9BZWBlsfjO9DgszNSdkDq9ST0BFstkcPF4jO8q2Beg3gl9M5PHcmsXFpRmt0K1FsxmakErnpDR74USNK1iaiS0ggjpC1ayM3GChjirKZVtstxUvqXuBrcwPa9ojHLj/AJQY3jVVjzeJ0rs6FS1DoXWh76rnACXSBJ4QuuujafiyurRtV8n9meILq3U8fhW49H0o6q5MiRvQ8n1lY0NBqwPrj4LE8BCcszb+X+COMXq0S09RbMBE1f5h8FT6NpPl/wA9iZIeBUf5MLESTNaSZPym3LcmVh4pW1CElk8m1jpghvK45y+fBYqYSFR3k2VKKe5sPJxY5B+Vwy+U39Sn2OHmVlRDW8l1gcZIq7f907USNCMVZNmkrF52pNlDLhFQtiMXk4diB930c2bW4N043uU7T5P7C8m818xHzjkSOEhDYtRsDrb5NLFcIpseDn86496L1et7mtRU0tXdYajWslzY9I4gzGe3rSGIpxU7IZpYxrSSuT0db61QXG0jjhJOHalpaPtSX1NzxlNbIdhqdQdddVLqjhtvOAE7mgrqLCU0rA/tVXe5YbqrZhgGn+d34lTwdL+Mv7ZV8fkS2fV2gwQ1kdbviqWCpLj5g415xvZ76mg1bs+PMz+s74rX2Sl4G/tVXxNKGqllYZbSxIibzuzNZngqU1Zr5gqtSVRWkSWjQtmpsc91PBok4u7pQZ4DDQV5LT1BZY+ALp2eyWmz1XUWlpa0nEnpjbGYPYpPC0oU81P1GsLUcJ2XIkttgukHZ4rnTdztxBdW04tGZdsnYFqMbRbEsdWyQ0LFvph7b7cA4EeAQKUnGWV8HAi2nZinY3mnUbOF0we4rt1V1lN25GZK6HUs6lzFG56AqOqgm6epU4WKUiy2lGSw7chEwpY7RsKiKL1ZoIV3M2YsFkPI+sO9ZXeRwcbDLWfmd2qej+ti9JcyZa1RkNoVFWRlrwcAVDRtCsszAV2RDMBTQo0e4DMqtCHntkZqEInUVLlWNOQUuQR9eLPFVpcMC3Dqz8F57pa6rJrwF6/AriBB3eC5yb4A3OuMpyAZzAPuXskx0zyPSoWe5LpChDRzQIkhQhtyPSoQxVszXtLHYh2YWKtONSDjLZkaBLdDUrNZ6wpA4scSSZJwKDUio0XFbWC0daiucV/aZLtghcxUdEdqVTLcp6Mr8pXc7YG4cEfFQyUlHzOHiqjnqGrLTDqbqZyIw61zpycZqa4E27SuAtYLMG2jHC+A4HZJwPvC6WCqt0NONBim7wHW1WYOaRiIxEe6EjSneKZ2cPNTppilbqjqbodiNhiJ4p2nGM1dFybhuWrFpGcCg1aOULCV9gzZMRkg8G2FrO/CFk0CtMtuFr4wvAHrOHVsW6cM0jl9IUb2qL3OzWnOl+vRXoBBgfWPWhtkcxppF99pODwIgxtBlBqVowdmU2BneUZn/bO/qj8KC8XHwZWbyImeUQAk/sx/rD8Cv7ZHwZeYkHlI/wDWP9b/AOFPtcPBkzDZo7SnK2dta7dvNLrszlOEx0Jhz7Ob3LuKw8oDjEWYYifnj+BI/eMPysx1hG/X9x//ADt/rH8Cp9Ir8vz/APCusPDX5/8A27f6x/Aq+8V+X5k6wKava1utFYUjSDAWkyHl2XRdCPh8V10mrWNRlct6wacdZ3ta1jXXmzi4jbGwIWMx6w0lHLe+u5mUrCbp7TLrQ5t5jW3BGDiZniOhcbF4lYiSklbgBUlmsBXlARiw6UdbagAHJU8ABN92zqXV++kl3Pn/AODHWjJTthdZxWugEsv3dkxMSurVrZKTqLwuEvZXAn+pn/8ATZ/MVw/v1/k+YPr/ACNH6xvP+2ztKn36/wAnzK6/yMf6jqepT/5fFT79l+T5ldd5BHQek3VnPDmtF0Ai7O0xjJXS6PxzxWa6ta3zuEpzzF/SnzFb7N/3Sm8Rbq5DFPvr1Pmi11TAGx2J6vBBpJfoHrVszaRc1ebznEbBj1lLY5uyuI1tUFNI1jTpFwzBbHak6EFUqKL5uDgs0rGNYaYeLNUGRMdRhw7itYKTh1kH/ODVJ2TQz0nzHv8A12pOhK14nQ6Nq9pw/Q9pOwMqtukAneM+KdhJxd0dZxT3ESrRNJ/Ap3N1kdRZR6uWmwf0baoXPksrGnrqMFCoM8+5VYrU9XuuaQ4SDmFabi7ok43VjpFltwrMoPbtJB6CGwQu9TmpxzI4NWDhLKxO8p3zln9l/wB5qRxj7a9AUhIJStjB5Qhu1Qs6zq19ApfZu/uXU/4vY2tjmLTgOAXAQBGZVEPAqEGPUT6W32H9y6HR/ffp9TdPcM68D5SkfqHv/NJ9MfEj6fVlVeBPtB5x4DxXNjsLsghELCNMSEu2jQ+WL6A37HwXrMR/Sy/t+gf/AORTXihU8oQ8oQOapfOVfYb95eh6C7tT2+oejyMFv+Zq+w77pXZxHwpegY+Z9JMEUzsxGHRCXwzfaXOhdPkv6DpRynUO8+KWxk75fcHVexb1mwpcSEHAa1TFB3ke0fz7LnjScD1R+ZUr9jEf3Fy0n6jBZ6kHBc++VqRqhU6uopeATfXa0ZgBPppHplrqIesdqa6oS3Gd29O4aLauK4maWhnRFfCJhBxMLO4ahPNEYNH2nMHqS8Qkol+nJMQqaImHdWdIcnVDHHmOP/KIB96cwdfJLK9mJ4uhnWdbo95UPPs/sv72o+L76OPISEpuYMSoQ2aVCHWtWPoFL7N3iuovhewWJzJpEDgF54XPKFmzVCg7qR9MZ7L+5P8AR/xH6G4bh3XkfKU/ZPelume/H0Kq7L3+gnWjzjwHiuZHugZET1tFIv0nZJdosf8ARTZsDR/4j3Feuqf0r/t+gzHYUl4gUPKEPKEDWqZ+VqewPc7816HoLap7fUPRGDSPzNX7N/3Su1W+FIap95HzjyE2ezuOQLp9x8Eip5a04rmwJPtNGmjLWWydhOK1iKSlZeBKkE9AprG8GiCMiZSeBVquoKgrSK2qNSXVWHEOZ3H80fpKNoxmuGEr6WYx0XR/CY+HuXKkr+4AuWfRtJ5Di2TmZyTFGbcbI9Dg6ueir8aFbWfRrXsvNABbnAzCZpzcXcZlHMrMS2Sw8E9K00KwvTYxaOq4grmTjZj26GWyMLsGq1dg7KOrN69mIddOB4KSVjSaaM64W01WWUnzg17XcQWx2hNVKmeMZHCxdPJUshZKELGAVCjYKyzrOqo/cKQ+o7vK6e1L2Nx2OYtEgcF58CYJVWJY3VkD2pJ/fKfB3cnsB8R+hqO4wa8+dS9l3eEDpnvR9DNXgTK3nHgPFcuOwGRGVoou0TkgvRm0dC0If3Nn2Z8V6uf9I/7foMx2FALxQmeUIeUIGdVPnn/Z/wBwXoOgv+T2+oajyMVuE0qg3sd3Fdqt8OXoNwdpI+aKlQmgwDJrRPFxS8Irrm3u/oYS7RrYxzVqt3i5bk2kLQTTY3de98IVCmlNy9DMI2bZNqkYrjpEe4nwVdJa0iq/dGMuh/tDDiFyUrx9BeOxes1ojbhtUpuzsdPo2rabg+Q2HMqMIiBG0ptNWOs00zmulKUVCACQCcY2JyjJOO4KtF3ukT6Mq4gDNBxEeQlOolEYNEaQcKrQASZyG1BhJqzNzScbjw7RD67uVqPj6rdnEziexHlSc3d6AFUyqyAmtWibjQ4HAbTuKxlyysK4yPWU83KFZwUZyjzVRDwCu1iHW9UDNhpey7vK6a1pextbHMG4gcFwAR7ioWZI3KFB3UgfvlLg77pT2A+L7Go7jHr351L2Xd4QOme/H0Kq8CZWHOPAd5XKj3QEiIhbKLlE4BCa1No6BoAzY2+w7xXqXrg/+v0GY7CmF4sTPKEPKEDGqvzzvYPeF3+gt5+wajuMtp8x/snuXdq/Dl6P9hlbnzfUp/u7t8Bx7Vz4S/HX6A4vtIl/ZIo03Ddj17Vl1vxZRZWe8mgfbRgOkFNUWm2FiXtXGC8xwzvw7rHNPeOxL4+Ts4+V19QdZ6NB3SIIZeGbCHdW1c2jZyyvnQBDexKx8zucMOvFYat7BKc3TmpeBrZLeRIOWRBTDVtj1SakroIW2ytrswgPAwPgVuEvAy0LdgssVWQMQ5wd1QR3otep+HK/lY52Kk4QlbwGrQIY0l2ZcYncdyFBpWGk80IteA86ItGbSnISvuZkuSjrUG8k8HKCh1XwDk7QfoznMrF7HFMKMh4KuCHXNS/oNL2Xd5XWg70l6G1scxAhed4BGoKhZ4KED+pB/fKX8X3Sn+j/AIvsXHcZNffOo8Hd7ULpneHv9CVhLrnnH2R3lciPdF3sRrZRZo5IUtzfB0PV76G32HeK9TH+k/6/QZjsKQXixM8oQ8oQL6rH5Y+we8Lu9BvtTXkg1HdjPXHNdwPcu/PuS9GNR3R87aFpcswMPpMjBcrEy6qeZcMBN5HcM2izAU+THotid5CRjUbnnfLBKXauK1u8xvE+C7FDvsajuT6ErXHNJxBIntw96xi4Z07cGaiuhps4v042xHVkuNN5J3FnowboitNMD0mG6fDxTWJhad+HqFmtSHSFW5U3XhI7ijUIZ4eh1sDiexlfBvQ0j0qpUWjpqaYQ0dziH9LpPU0JXENpZX5fuzkdJS3S8vqCqmkXUKtQjESbzSc8cxuK6NKmp04+gWhUapR50HexW20gNPInGIcXCMcQrWGrp6WNfaaNt/kR62UqzW0XVnfOXjdGTQ2I45qqtB07OTvcTr4lzWWKsvmLZCFYTPBSxDICu/iQ61qV9Bp8Hd5XVh8JehtbHMowXneARqQoQ8VEWHdTD++0eJ+6U90f8X2LhuNPlAONDg/+xY6a3h7l1tkI1Tzz7I7yuQu77i0jQlaKLVLIIUtzS2Og6sn9zb7L+8r1MH/+Rf2/QZi9BUC8WKHlCHlCBbVf5/8Agd4LudB9+fp9Q1HdjTW813A9y9BPuP0YynZ3OFMoCyWctBBqEQHR3Lz7n9qrJtdnwFr9ZPyLdBkAA+qJQJO7v5g+bi5aa1KsIJ5N7cAdhj/C6tOFWi7rVMZipRfkUqBuOZPouHemJ9uLtyjcldMZdG1C0lu7EcCuRWSkri09URGgaddx9Crl7Qxjv7UTP1lFLmP7G73j6FXT9G9TB2sPuOfgjYKeWpbxNUXaQAFQjguplTH41ZR2GzVh00ZO8+HwXE6QVqtl5COLq55gTTWD6sdfYujhvhxudCg/wkd5sejWsZRjE83P2dy6QhYXPKgINmndU72pHGy7pUhGvJJO5kxKzexDLXBWpFnXNRgDYaX8X3iutTf4K9Da2OYBy86nwwJguUuiHpChA1qdVAttDEDnEf8AEp7AP8Y1Hca/KA4fI4ief2c1Y6Z70Pf6F1tkI9ci9OHmx7yuTG+UWkVzWG/aiZWUXqLxAyyQJJ3NrYfNWa7RZBLm4B8445nZwXqqOuFX9v0GI7Cw14jNeNVOb2TFLMyMcpPAFb+zVvyP9GXlZmDuPYVr7JX/ACS/Rkswjq/WDKwLjdBa4SQQJw29S7HQ1KpTnLPFq65XmFpaPUaqlobcLrwuwedOERmu5UdotsY3OFstbK5dTdtktdvO3rXAdKdFKa9xdpx7SCJwBA2N8EstWga3OfNykr1D3sh9kznYjoQktGUNFl5wY7aR+veFxqiytoVlyi5aHghodg0mJ9V2bT7igwTTbW/7rkqOhFaKclzXbcFqErWki0+RMqNMkbjC9DFq1xtMcNWPo44nvXCx/wAcUrd8X9NNmtUx2+AXUwvwYj9BXprUMUdd7aKTaXLBzWgAXmAuwy528b0znaNdRF7kVo1utL45RzHxkXMBPaVTk3vZmXRiQ/6rrzgKP9FvwU2V2l+gJwiiSlrPaDPzWG6gz4LE5WtojLSRk6yWg7af9Jn4VnP6EsjA1ttjMG1bvQGNA7IhEjUdiJIqu1ptQM32T9kz8K3GzNKKJH61WojCoBwpM/CsX4IkvAmfp+0wflT/ACM/Cgqpf/RjQgs+sdqIM13dTWDuaiyllfZLaXBu7WW1x9Iqe74Kusk9yJFjROkqtUONWo58QBMYZkxA4JHH7x9wNVLSxYLsUnbQxwVqNutD3ua2vUaxpgAOMDoAXQ650qcUFuoxRftVapTaajrRWJaPXMk8c0tDFVas7Ln1MKbk7GmrVqfaBUD61a8yCIquEh0yDB2ELWOr1aDi4vR/Q3UeW1ixTc5todSdVrOa5oLZquz2jPb4IMsXWlRU09U9QcpNxuivp9720yA94Eeu7Z0yrwdWUqibZdOTb3K+gbI57TUqFzg7IFxyG3NaxtfLJU48F1Z2dkR6cqsY0hgxjEmduAGO/wAFeEhKcrzJTTb1A16LsHLb0709a7d+f2DBi32x3NcDBcyCkaNKLunsmBhFbAKs6XDCDt4rpRVo/sHRG3EuO5aeiSL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xQTEhQUExQVFRUXGRwaGBcXFB0cGhwaGBoaFxwcFxccHCggHBolHBUUITEhJSksLi4uFx8zODMsNygtLisBCgoKDg0OGxAQGywkICQ0LCwsLCwsLCwsLCwsLCwsLCwsLCwsLCwsLCwsLCwsLCwsLCwsLCwsLCwsLCwsLCwsLP/AABEIAKAA8AMBEQACEQEDEQH/xAAcAAACAgMBAQAAAAAAAAAAAAAFBgMEAQIHAAj/xABIEAABAwEEBQcHCQcDBQEAAAABAAIRAwQSITEFBkFRcRMiYYGRscEHMkJScqHRIzM0YnOy0uHwFCSCkpPC8RZDolNUY2TiRP/EABoBAAIDAQEAAAAAAAAAAAAAAAMEAAECBQb/xAA4EQACAQIFAAgDBwQDAQEAAAAAAQIDEQQSITFBBRMiMlFhcYEzocEUFSNSkbHwNHLR8UOC4UIk/9oADAMBAAIRAxEAPwAUSvOndNXuwwVkbNQ5QyD7ZUVxVynogDpSyOID8wRPUnqFaKeXwOLWrKdRmlisTiMB1qq1ZXASkiHSVDnBrcYMdZRsNNKLkzUGRU7IXCW5QZ6C3MeIRHVUXZ/7vsacio16O1oXYK6IPyw4FIYlfhMFU7peo0bj2RhDnjqJvBLznni/Rf4Byd0/YpW6ieXIG3neJ8UxSmupu/QJCXYIKTTUcwAwcTnljPwRJNUotvUt9lXGe1W4UmGZDnRBzwOBI4ZwuRTourLTZC0Y5mBmOFQl2F8ZlvpAesw5HpCfcZU1bjz49GHat6Eri14LKgjaPiChrNTeeDM6rWJb1Xs5pVHNJluYPUfyQsfUVWCktzNWSlZhDQbC2k5jh5r3DiCcD2EJbFNSqKS5SB1d7oVLTZi2qAdhJkZELsU6idJtDSleJTr1SHymKcE4WNpaG1mp/KBSUuwEpayQ12V2QvRPaeC5klfVo6sNg7ZwIEBZsaLLSrVijWpVCzoQ15QKrMtOxGau73qrEKtTIrLNIH2qnIK1F2Zclch0FQAoQfSnt/QVYyblWv4HmKr7YVrVIWT1BA+otXJYxyuChAXWdecGjaceCLHsxchPFVurhcsaUtJpcm4CWyQ4dWEdOCBh6aqZovfg4UI5r3M22sG0jUpwQRh0SpSg5VFCZSV5WYL0BRvQ44lpEj3ym8ZPLotmFqysTGmGOtcgim0RhmTUMzxzhZzOapWfafysS91EX7bZDTImC1wlrhk4dHTvGxdSlVVRO263XgHjK5YsFS7UaTv70CtG9NoxNXQx1cY6DK5UdBZXK9Snee124OB60RStBx8bGk7KxU0HRuuvOaZcOYdnSUxi55laL23N1XdaGNYrVeqBuxgjr2qYKnlhm5ZdKNo3BTW84cU632WEDVP5Qta4mLmBGbSPiNnQuc3kTlHx18wTdldE+hnubUxN5t2WuGRHgehYxMYuGmjvZrwM1EmgroZ5NMyZ52HDck8SkpqwKp3gFp9jWPJHnOz69q6ODcpxSeyDUm2gBekHbC6drNDBbsDZIAxQqmm4Wj3xx0VYoxPvCRn5HUXmHGhZIRVKm5SREQPb2LDLMtEqEM1GqWIRvYYWZXLQOrBYRsG2618maI2F5nhEeKNSpZ1P0PP16dqk0GK96ch2oJ6Ehc8+qepayqxVyua0gx2bVeVoxcqWepDKtTbBA6I/NEqRvONPj/JxMVPPUtwghXptq0xeyMGRvSsJSpTeXcTTcXoULPSdQddfz6L/AEtgJ3jYCmZyjXjmjpNcG21JXW5hlm/Z67bsllTCdx2DvUdT7RRd94/MtvPHzRLrQ+KED0nAu4BZ6PSdbXhaFUV2gNo23NaDTqi9RfmPUPrN3Hen69GUnnp6TXzXgw0ovdbmNKaNdQc0TeY7FjxkR8VMPiI14t7NbokZZkFLDWvCNoCSrQysDJWN7HWkE7s1mpCzSKkgm+HBu4gdyVV02C2uJtrqS953kru0o2ikOxVkZq1AWtI84YHq2qRg1Jxe3BSResVSKjeP5eKVqR/DdzE12SzYg6m+uBNyJA2S7ch1nGpCm+f8GZWkovkJ6vPwqDYCPePySeMWsX6gqvAJ1rZFVp2Fvcn+jpXpteYai+yAAceK6TWgfgcNWtEQ287N2Q3DpSGIqXdkdHD0ssbvdjHTpJZIYN3HYrIRmjw7FHqS5sGhZuWYptV68kJQ1S1yiO0sIasSsbW4JfTwxWbG73FXT7jfaBJgbt5/JdLBpKLb5ORio2qXHitRlc6x2GU6rbo52zat8aGCrbbOCA5pg7PgpGVt9mVJaA1zYoQc7plavevfzPOSbdRm9KrNjna1v3SpKNsVbxf7mWvxCPRWkTgM2Ew4eqTtH1T7lrEYde6281/lFzgMF0EDcuZdpgEwZp6mHMG/GOneE3hJOMglN6io6nzV2lLtDV9Q1q9pBrmmz1o5M+aScju+CQxtCUZdfS35B1I2eZGbTZXWas2TLScHbx09KzCpHEUnbczdTi7Fy10hSpED0sTxcl6cnVqK/H0Bp5pXZOx0U53M8ENq87eZl96wnvJEg7M13opPVDhPRoh1JzpgtPehzm41VHxMt2lYl81zeOKH3osm4Wth84+tdHZJ+CRp8LwuBiXNXHfOj2e4oOMXd9zFXgq62NwpnpI7j8Ufo56y9glHkE6FsHK1BOTTj8F0q1TLHQfw9LPLyOhUKMDhuXO3Z0mWizDaoQheYWXoWtSjVrmcT71i9zWWxC62AYCCdwM9q2osoks9pdt/XBW2W0X6NZZzFJcmzzOarQrUp2mln0rNjSYvVy++A10TIDYm87ZjsW1ky3kvfwRycco9bqNLnLB2TR9O8FqwNlL9kbkQo1fY0pFDSNhu4DFpBHTkc1SlaVzjYzDdXLPHZgvRJvWaq3cD3Sj4ns4iMhSatNMG6PdGOY9LpG349Sarq7t+nrwEkMmh7QSxzCZNMxO8HEHsXKxMEpKa2f8AGhaole/iWrRZhUYWnbt3IMKjhNNGYyyu4m2jmOLXNxGa71PtxzReg2tdUVjCNryaGjQ1tbXZyNXH1HcPELj4qi6M+tp+6F6kXF5om2maRvMpdGB3wPis4aSSlU/mpVNqzkaWx12zGdoDVdJZsQv1JFXqAXT1O7VP1gD2hdLBSzUl5XQek7op02YEA47kaTS1Zq4X0jZ4quEA80Og7YA/NIUKn4afnYFCWh59ScvNIBE54YdoxCrLbffUiQS1YPOrcGf3JXHd2Hv9Adbg9rVSLmNjO+PeCFro6SU3fwNYZXlZFvQdBrGYd23emZSuzv0qeSNkNFmyBOHR+SG9i+T1rqACSs3sjVhW0tpq7kJP6zUpUnUfkXOSggG2o+scXdU4diacY0lsBTcw3Z7BWDZbybuqEGTi90GSsbtqPaYfTA6QIQXlSKqTUI5i3StIyWbJhNS6yqVklja0ZKFWF20VgyoCcMRwzV5HOLSOR0jB50/IY2QVDsssMpztWk9DFjR1KcCoXZlWqyJa7zTkd3Qo0jEoqayvYVdDUTTr1KLt0cY29hRsY89ONRHBxMHB2fANosuNe04FoITE5Z5xkubEbu0y3odzm1Gz6TI6hkgYlRcGlw/9mKiTQz0TguTJai1he1o0fiKg6/iup0fiLLq2MUZ8AGjRLnBoGJMBdOc4xi5PgM3YL6RsYouaG5RgfrDNc+jVdaLzfxA4SzLUZWVGVboPnAXgfcSOtcpxnTu1tsLNOIC1kJay4fWnqAXRwCUp5l4BqK1uUdYmy2jU9ZsH3H4pjAu0pw8GEo6NoH2V4DwTl+SbqpuFkba0DWsVQsrBw2sjwXOwUVOk4+YGkrxsUdF84x6wcBxifBMYjs6+Fgk9NQ1q3gXdLQT2mElj1pE1iUlSjY1tPyzyZ5rcG+JW6EOrj5vcawNHLHO+QhYObjuyW5HSiFrNaxmcEN+JtJIpaStJcDGQ/WKHu7Fuwt2ilme0p6KtoLualuDiIdLZHBH3VpAbWd4sLWTWSoyGuaHBBlh09Uwka7Ts0Hv25tRrKjhdae6fFc6or1cngKVayq1o01stWTuYwkBpDgc/8rNVvZbsZxNeyUId6XyLVSldwK3a2g3TjlikRuVNmxb05SvCBElGoSyyzCGOtkT8PqMQcgXHy1ZXLVymXBitGNiOpRkKF3F202ANq8ptiOI+KHOpLLk4ON0impX4Ysacpjl3gktBxkCcxuXRwkn1Ka1sLU32UHAwSzobhwwXNu7MA9bl5ABFWraQWuDohrrpncckWNNqScedQij4A7QFji9U2SQyd209wTeMq3tT/UJVnwTW5wcQNrcfdgg0k0r+JUb7kejMQ05Fgz3g59wW6+ja4ZcwnbrK21UowDxkdx+BS1GrLDVL8MFGTpy8gJaqBNlAcIdTdBHA/Ap+nNLEtx2kGTtU05F45rq8DIx62CeTPEdx+K5XRrtmXoLUHuC7BUuXHbnA+Himq0c914oLJZtBh/ZeRYedLqjewbY7QkqnalG60Q7LB3yR45MWOIgAqN63Z0clgrZXAZ5FX5F2NKgJMNCE7vY2gfpm1cmBTOZxPR/lFoUnK7A1KiTQIeZOKa2B7uyLD7JAWb3Lur2sVrPZDVqXRtwndvPYtVKqpU8zF6slBOfgMWk6bXXKUYRIG4NwC5WHlKN6r/jYjhGoKVWXp6kljsTYDQQA2CGkZ8fitwk5yc2HwEHOTqyJ7VXLHZk0zkCZLevaFpyvodhRMC0oZpoA6YrQ3pkQm6FPtanPxjThYNUK2xLDwRsz/crIEWKzLMvwCsiBulMG34yWJwzaC+Lo9ZTa90AdLaOFZgLfOAlp3jcehVhsQ6MrPbk8/CeVlLR1YucAQQWNII3HLwR68FFNrnY3JWWnIYecJSKFkA7eSahpt/3In496fopKGeXFxmHdu+Aw9zaVP6rQk0nVn5sB3pADlDddU9YjqjE++AujlWZQ8Bm2ti5okw4g5THagYjVJozM2p2s0i54xAOI6Nyy6Sq2iysuayYT0nRFajeZiCJHT0cUtRk6VW0tLAovLKzENmJXpJaIeD2sc4DdBHWPyXMwFr3AUgUzzJygynZd8LezOn6raODmB9VslwwBxgbkqopysdZ5mkFrbqrTqNLqYDHichgeK1OjdXiajUcdGL9Szm9D2XC0YjP9ZJdvxDJXV0ys+qWS6OrehqSZJNJagSvoatVJe4STjA2JiOIjFWigPVZ9WDDRNJ0OBx3o2dVVoZyOm9did9ploxWFBpm8yC+rVjusNQ5vy6Gj4rn4+tmmoLj9zh4yrmlkXBffS5xOZMDqGQ96WUrpR/lwOZyioL+NhejYGFgvDHeM06opI9DQh1UVFAa2AN5oMiZlDY4iuysA3JEgkCqStqL2kHGpT5QYtDrsbunrTtN5amR+BxK1bPO36DEwdC5zO9YkbUIVolghYa/5rT3IEr8q7mbFWoMC1S10SW2oFom6SDgCcOgnclZrNqeYrRam0R16AD7+0iD0xvWozbhlMJ6WN67sFmK1MWsDLA+XOrESPNb0DaU3WWWKpJ+bCyVllL1UCrSfGRBAwS8W6VRGEssgFaqV2G4QGSOPpjjiF0acs15ef+hiL5N7JaIvGJgjshZq072W25UolilDi4ei+T4IUrxSfKMvT2NNXtIii7k3eY4kCfRcMOwlbxtB1VnjuvmiVYZlck1k0TddyzMjN4dO8dBWcFis0eql7EpVLrKzTWQgwNoaJUwOj9yUQLZyJZOV4TwkLpS5GYWzK52vQdRrgI7EnTkkzqy0YffUDBims8YIHZyYnadtAaXuObj/AIAXPk7yYzB2QHo078Oc3CDgdg6OlYaRq3JasOExJaMEOLvJg4VM1SUfC36lPTQbaOYBMZu8AiqTjK6NtK1mLDdEh9QU24ScTuaMyjvFOEHN8fuJ4nJTpuSG5rBgAIAER0DJcJt7s89q2VbZQkRJbji4ZprDayu0dDo+jnqXfBastNzBIrOcI2ge9Ntvk9BZWBlsfjO9DgszNSdkDq9ST0BFstkcPF4jO8q2Beg3gl9M5PHcmsXFpRmt0K1FsxmakErnpDR74USNK1iaiS0ggjpC1ayM3GChjirKZVtstxUvqXuBrcwPa9ojHLj/AJQY3jVVjzeJ0rs6FS1DoXWh76rnACXSBJ4QuuujafiyurRtV8n9meILq3U8fhW49H0o6q5MiRvQ8n1lY0NBqwPrj4LE8BCcszb+X+COMXq0S09RbMBE1f5h8FT6NpPl/wA9iZIeBUf5MLESTNaSZPym3LcmVh4pW1CElk8m1jpghvK45y+fBYqYSFR3k2VKKe5sPJxY5B+Vwy+U39Sn2OHmVlRDW8l1gcZIq7f907USNCMVZNmkrF52pNlDLhFQtiMXk4diB930c2bW4N043uU7T5P7C8m818xHzjkSOEhDYtRsDrb5NLFcIpseDn86496L1et7mtRU0tXdYajWslzY9I4gzGe3rSGIpxU7IZpYxrSSuT0db61QXG0jjhJOHalpaPtSX1NzxlNbIdhqdQdddVLqjhtvOAE7mgrqLCU0rA/tVXe5YbqrZhgGn+d34lTwdL+Mv7ZV8fkS2fV2gwQ1kdbviqWCpLj5g415xvZ76mg1bs+PMz+s74rX2Sl4G/tVXxNKGqllYZbSxIibzuzNZngqU1Zr5gqtSVRWkSWjQtmpsc91PBok4u7pQZ4DDQV5LT1BZY+ALp2eyWmz1XUWlpa0nEnpjbGYPYpPC0oU81P1GsLUcJ2XIkttgukHZ4rnTdztxBdW04tGZdsnYFqMbRbEsdWyQ0LFvph7b7cA4EeAQKUnGWV8HAi2nZinY3mnUbOF0we4rt1V1lN25GZK6HUs6lzFG56AqOqgm6epU4WKUiy2lGSw7chEwpY7RsKiKL1ZoIV3M2YsFkPI+sO9ZXeRwcbDLWfmd2qej+ti9JcyZa1RkNoVFWRlrwcAVDRtCsszAV2RDMBTQo0e4DMqtCHntkZqEInUVLlWNOQUuQR9eLPFVpcMC3Dqz8F57pa6rJrwF6/AriBB3eC5yb4A3OuMpyAZzAPuXskx0zyPSoWe5LpChDRzQIkhQhtyPSoQxVszXtLHYh2YWKtONSDjLZkaBLdDUrNZ6wpA4scSSZJwKDUio0XFbWC0daiucV/aZLtghcxUdEdqVTLcp6Mr8pXc7YG4cEfFQyUlHzOHiqjnqGrLTDqbqZyIw61zpycZqa4E27SuAtYLMG2jHC+A4HZJwPvC6WCqt0NONBim7wHW1WYOaRiIxEe6EjSneKZ2cPNTppilbqjqbodiNhiJ4p2nGM1dFybhuWrFpGcCg1aOULCV9gzZMRkg8G2FrO/CFk0CtMtuFr4wvAHrOHVsW6cM0jl9IUb2qL3OzWnOl+vRXoBBgfWPWhtkcxppF99pODwIgxtBlBqVowdmU2BneUZn/bO/qj8KC8XHwZWbyImeUQAk/sx/rD8Cv7ZHwZeYkHlI/wDWP9b/AOFPtcPBkzDZo7SnK2dta7dvNLrszlOEx0Jhz7Ob3LuKw8oDjEWYYifnj+BI/eMPysx1hG/X9x//ADt/rH8Cp9Ir8vz/APCusPDX5/8A27f6x/Aq+8V+X5k6wKava1utFYUjSDAWkyHl2XRdCPh8V10mrWNRlct6wacdZ3ta1jXXmzi4jbGwIWMx6w0lHLe+u5mUrCbp7TLrQ5t5jW3BGDiZniOhcbF4lYiSklbgBUlmsBXlARiw6UdbagAHJU8ABN92zqXV++kl3Pn/AODHWjJTthdZxWugEsv3dkxMSurVrZKTqLwuEvZXAn+pn/8ATZ/MVw/v1/k+YPr/ACNH6xvP+2ztKn36/wAnzK6/yMf6jqepT/5fFT79l+T5ldd5BHQek3VnPDmtF0Ai7O0xjJXS6PxzxWa6ta3zuEpzzF/SnzFb7N/3Sm8Rbq5DFPvr1Pmi11TAGx2J6vBBpJfoHrVszaRc1ebznEbBj1lLY5uyuI1tUFNI1jTpFwzBbHak6EFUqKL5uDgs0rGNYaYeLNUGRMdRhw7itYKTh1kH/ODVJ2TQz0nzHv8A12pOhK14nQ6Nq9pw/Q9pOwMqtukAneM+KdhJxd0dZxT3ESrRNJ/Ap3N1kdRZR6uWmwf0baoXPksrGnrqMFCoM8+5VYrU9XuuaQ4SDmFabi7ok43VjpFltwrMoPbtJB6CGwQu9TmpxzI4NWDhLKxO8p3zln9l/wB5qRxj7a9AUhIJStjB5Qhu1Qs6zq19ApfZu/uXU/4vY2tjmLTgOAXAQBGZVEPAqEGPUT6W32H9y6HR/ffp9TdPcM68D5SkfqHv/NJ9MfEj6fVlVeBPtB5x4DxXNjsLsghELCNMSEu2jQ+WL6A37HwXrMR/Sy/t+gf/AORTXihU8oQ8oQOapfOVfYb95eh6C7tT2+oejyMFv+Zq+w77pXZxHwpegY+Z9JMEUzsxGHRCXwzfaXOhdPkv6DpRynUO8+KWxk75fcHVexb1mwpcSEHAa1TFB3ke0fz7LnjScD1R+ZUr9jEf3Fy0n6jBZ6kHBc++VqRqhU6uopeATfXa0ZgBPppHplrqIesdqa6oS3Gd29O4aLauK4maWhnRFfCJhBxMLO4ahPNEYNH2nMHqS8Qkol+nJMQqaImHdWdIcnVDHHmOP/KIB96cwdfJLK9mJ4uhnWdbo95UPPs/sv72o+L76OPISEpuYMSoQ2aVCHWtWPoFL7N3iuovhewWJzJpEDgF54XPKFmzVCg7qR9MZ7L+5P8AR/xH6G4bh3XkfKU/ZPelume/H0Kq7L3+gnWjzjwHiuZHugZET1tFIv0nZJdosf8ARTZsDR/4j3Feuqf0r/t+gzHYUl4gUPKEPKEDWqZ+VqewPc7816HoLap7fUPRGDSPzNX7N/3Su1W+FIap95HzjyE2ezuOQLp9x8Eip5a04rmwJPtNGmjLWWydhOK1iKSlZeBKkE9AprG8GiCMiZSeBVquoKgrSK2qNSXVWHEOZ3H80fpKNoxmuGEr6WYx0XR/CY+HuXKkr+4AuWfRtJ5Di2TmZyTFGbcbI9Dg6ueir8aFbWfRrXsvNABbnAzCZpzcXcZlHMrMS2Sw8E9K00KwvTYxaOq4grmTjZj26GWyMLsGq1dg7KOrN69mIddOB4KSVjSaaM64W01WWUnzg17XcQWx2hNVKmeMZHCxdPJUshZKELGAVCjYKyzrOqo/cKQ+o7vK6e1L2Nx2OYtEgcF58CYJVWJY3VkD2pJ/fKfB3cnsB8R+hqO4wa8+dS9l3eEDpnvR9DNXgTK3nHgPFcuOwGRGVoou0TkgvRm0dC0If3Nn2Z8V6uf9I/7foMx2FALxQmeUIeUIGdVPnn/Z/wBwXoOgv+T2+oajyMVuE0qg3sd3Fdqt8OXoNwdpI+aKlQmgwDJrRPFxS8Irrm3u/oYS7RrYxzVqt3i5bk2kLQTTY3de98IVCmlNy9DMI2bZNqkYrjpEe4nwVdJa0iq/dGMuh/tDDiFyUrx9BeOxes1ojbhtUpuzsdPo2rabg+Q2HMqMIiBG0ptNWOs00zmulKUVCACQCcY2JyjJOO4KtF3ukT6Mq4gDNBxEeQlOolEYNEaQcKrQASZyG1BhJqzNzScbjw7RD67uVqPj6rdnEziexHlSc3d6AFUyqyAmtWibjQ4HAbTuKxlyysK4yPWU83KFZwUZyjzVRDwCu1iHW9UDNhpey7vK6a1pextbHMG4gcFwAR7ioWZI3KFB3UgfvlLg77pT2A+L7Go7jHr351L2Xd4QOme/H0Kq8CZWHOPAd5XKj3QEiIhbKLlE4BCa1No6BoAzY2+w7xXqXrg/+v0GY7CmF4sTPKEPKEDGqvzzvYPeF3+gt5+wajuMtp8x/snuXdq/Dl6P9hlbnzfUp/u7t8Bx7Vz4S/HX6A4vtIl/ZIo03Ddj17Vl1vxZRZWe8mgfbRgOkFNUWm2FiXtXGC8xwzvw7rHNPeOxL4+Ts4+V19QdZ6NB3SIIZeGbCHdW1c2jZyyvnQBDexKx8zucMOvFYat7BKc3TmpeBrZLeRIOWRBTDVtj1SakroIW2ytrswgPAwPgVuEvAy0LdgssVWQMQ5wd1QR3otep+HK/lY52Kk4QlbwGrQIY0l2ZcYncdyFBpWGk80IteA86ItGbSnISvuZkuSjrUG8k8HKCh1XwDk7QfoznMrF7HFMKMh4KuCHXNS/oNL2Xd5XWg70l6G1scxAhed4BGoKhZ4KED+pB/fKX8X3Sn+j/AIvsXHcZNffOo8Hd7ULpneHv9CVhLrnnH2R3lciPdF3sRrZRZo5IUtzfB0PV76G32HeK9TH+k/6/QZjsKQXixM8oQ8oQL6rH5Y+we8Lu9BvtTXkg1HdjPXHNdwPcu/PuS9GNR3R87aFpcswMPpMjBcrEy6qeZcMBN5HcM2izAU+THotid5CRjUbnnfLBKXauK1u8xvE+C7FDvsajuT6ErXHNJxBIntw96xi4Z07cGaiuhps4v042xHVkuNN5J3FnowboitNMD0mG6fDxTWJhad+HqFmtSHSFW5U3XhI7ijUIZ4eh1sDiexlfBvQ0j0qpUWjpqaYQ0dziH9LpPU0JXENpZX5fuzkdJS3S8vqCqmkXUKtQjESbzSc8cxuK6NKmp04+gWhUapR50HexW20gNPInGIcXCMcQrWGrp6WNfaaNt/kR62UqzW0XVnfOXjdGTQ2I45qqtB07OTvcTr4lzWWKsvmLZCFYTPBSxDICu/iQ61qV9Bp8Hd5XVh8JehtbHMowXneARqQoQ8VEWHdTD++0eJ+6U90f8X2LhuNPlAONDg/+xY6a3h7l1tkI1Tzz7I7yuQu77i0jQlaKLVLIIUtzS2Og6sn9zb7L+8r1MH/+Rf2/QZi9BUC8WKHlCHlCBbVf5/8Agd4LudB9+fp9Q1HdjTW813A9y9BPuP0YynZ3OFMoCyWctBBqEQHR3Lz7n9qrJtdnwFr9ZPyLdBkAA+qJQJO7v5g+bi5aa1KsIJ5N7cAdhj/C6tOFWi7rVMZipRfkUqBuOZPouHemJ9uLtyjcldMZdG1C0lu7EcCuRWSkri09URGgaddx9Crl7Qxjv7UTP1lFLmP7G73j6FXT9G9TB2sPuOfgjYKeWpbxNUXaQAFQjguplTH41ZR2GzVh00ZO8+HwXE6QVqtl5COLq55gTTWD6sdfYujhvhxudCg/wkd5sejWsZRjE83P2dy6QhYXPKgINmndU72pHGy7pUhGvJJO5kxKzexDLXBWpFnXNRgDYaX8X3iutTf4K9Da2OYBy86nwwJguUuiHpChA1qdVAttDEDnEf8AEp7AP8Y1Hca/KA4fI4ief2c1Y6Z70Pf6F1tkI9ci9OHmx7yuTG+UWkVzWG/aiZWUXqLxAyyQJJ3NrYfNWa7RZBLm4B8445nZwXqqOuFX9v0GI7Cw14jNeNVOb2TFLMyMcpPAFb+zVvyP9GXlZmDuPYVr7JX/ACS/Rkswjq/WDKwLjdBa4SQQJw29S7HQ1KpTnLPFq65XmFpaPUaqlobcLrwuwedOERmu5UdotsY3OFstbK5dTdtktdvO3rXAdKdFKa9xdpx7SCJwBA2N8EstWga3OfNykr1D3sh9kznYjoQktGUNFl5wY7aR+veFxqiytoVlyi5aHghodg0mJ9V2bT7igwTTbW/7rkqOhFaKclzXbcFqErWki0+RMqNMkbjC9DFq1xtMcNWPo44nvXCx/wAcUrd8X9NNmtUx2+AXUwvwYj9BXprUMUdd7aKTaXLBzWgAXmAuwy528b0znaNdRF7kVo1utL45RzHxkXMBPaVTk3vZmXRiQ/6rrzgKP9FvwU2V2l+gJwiiSlrPaDPzWG6gz4LE5WtojLSRk6yWg7af9Jn4VnP6EsjA1ttjMG1bvQGNA7IhEjUdiJIqu1ptQM32T9kz8K3GzNKKJH61WojCoBwpM/CsX4IkvAmfp+0wflT/ACM/Cgqpf/RjQgs+sdqIM13dTWDuaiyllfZLaXBu7WW1x9Iqe74Kusk9yJFjROkqtUONWo58QBMYZkxA4JHH7x9wNVLSxYLsUnbQxwVqNutD3ua2vUaxpgAOMDoAXQ650qcUFuoxRftVapTaajrRWJaPXMk8c0tDFVas7Ln1MKbk7GmrVqfaBUD61a8yCIquEh0yDB2ELWOr1aDi4vR/Q3UeW1ixTc5todSdVrOa5oLZquz2jPb4IMsXWlRU09U9QcpNxuivp9720yA94Eeu7Z0yrwdWUqibZdOTb3K+gbI57TUqFzg7IFxyG3NaxtfLJU48F1Z2dkR6cqsY0hgxjEmduAGO/wAFeEhKcrzJTTb1A16LsHLb0709a7d+f2DBi32x3NcDBcyCkaNKLunsmBhFbAKs6XDCDt4rpRVo/sHRG3EuO5aeiSL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605" y="397045"/>
            <a:ext cx="230505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1" y="2560206"/>
            <a:ext cx="2449463" cy="1837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138" y="4807416"/>
            <a:ext cx="2417654" cy="1864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90129" y="2940875"/>
            <a:ext cx="5889763" cy="461665"/>
          </a:xfrm>
          <a:prstGeom prst="rect">
            <a:avLst/>
          </a:prstGeom>
        </p:spPr>
        <p:txBody>
          <a:bodyPr wrap="square">
            <a:spAutoFit/>
          </a:bodyPr>
          <a:lstStyle/>
          <a:p>
            <a:r>
              <a:rPr lang="en-US" sz="2400" b="1" dirty="0" err="1" smtClean="0">
                <a:solidFill>
                  <a:srgbClr val="C00000"/>
                </a:solidFill>
              </a:rPr>
              <a:t>SSNM</a:t>
            </a:r>
            <a:r>
              <a:rPr lang="en-US" sz="2400" b="1" dirty="0" smtClean="0">
                <a:solidFill>
                  <a:srgbClr val="C00000"/>
                </a:solidFill>
              </a:rPr>
              <a:t> Tool:  </a:t>
            </a:r>
            <a:r>
              <a:rPr lang="en-US" sz="2400" b="1" i="1" dirty="0" smtClean="0">
                <a:solidFill>
                  <a:srgbClr val="C00000"/>
                </a:solidFill>
              </a:rPr>
              <a:t>Nutrient </a:t>
            </a:r>
            <a:r>
              <a:rPr lang="en-US" sz="2400" b="1" i="1" dirty="0">
                <a:solidFill>
                  <a:srgbClr val="C00000"/>
                </a:solidFill>
              </a:rPr>
              <a:t>Manager </a:t>
            </a:r>
            <a:r>
              <a:rPr lang="en-US" sz="2400" b="1" i="1" dirty="0" smtClean="0">
                <a:solidFill>
                  <a:srgbClr val="C00000"/>
                </a:solidFill>
              </a:rPr>
              <a:t> of Rice </a:t>
            </a:r>
            <a:endParaRPr lang="en-US" sz="2400" dirty="0">
              <a:solidFill>
                <a:srgbClr val="C00000"/>
              </a:solidFill>
            </a:endParaRPr>
          </a:p>
        </p:txBody>
      </p:sp>
      <p:pic>
        <p:nvPicPr>
          <p:cNvPr id="4107"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3464095"/>
            <a:ext cx="3264846" cy="2898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155755" y="62151"/>
            <a:ext cx="1098376" cy="369332"/>
          </a:xfrm>
          <a:prstGeom prst="rect">
            <a:avLst/>
          </a:prstGeom>
          <a:noFill/>
        </p:spPr>
        <p:txBody>
          <a:bodyPr wrap="square" rtlCol="0">
            <a:spAutoFit/>
          </a:bodyPr>
          <a:lstStyle/>
          <a:p>
            <a:r>
              <a:rPr lang="en-US" dirty="0" smtClean="0"/>
              <a:t>Web</a:t>
            </a:r>
            <a:endParaRPr lang="en-US" dirty="0"/>
          </a:p>
        </p:txBody>
      </p:sp>
      <p:sp>
        <p:nvSpPr>
          <p:cNvPr id="10" name="TextBox 9"/>
          <p:cNvSpPr txBox="1"/>
          <p:nvPr/>
        </p:nvSpPr>
        <p:spPr>
          <a:xfrm>
            <a:off x="6858000" y="2190874"/>
            <a:ext cx="1602432" cy="369332"/>
          </a:xfrm>
          <a:prstGeom prst="rect">
            <a:avLst/>
          </a:prstGeom>
          <a:noFill/>
        </p:spPr>
        <p:txBody>
          <a:bodyPr wrap="square" rtlCol="0">
            <a:spAutoFit/>
          </a:bodyPr>
          <a:lstStyle/>
          <a:p>
            <a:r>
              <a:rPr lang="en-US" dirty="0" smtClean="0"/>
              <a:t>Smart phone</a:t>
            </a:r>
            <a:endParaRPr lang="en-US" dirty="0"/>
          </a:p>
        </p:txBody>
      </p:sp>
      <p:sp>
        <p:nvSpPr>
          <p:cNvPr id="11" name="TextBox 10"/>
          <p:cNvSpPr txBox="1"/>
          <p:nvPr/>
        </p:nvSpPr>
        <p:spPr>
          <a:xfrm>
            <a:off x="6660232" y="4421216"/>
            <a:ext cx="2089422" cy="369332"/>
          </a:xfrm>
          <a:prstGeom prst="rect">
            <a:avLst/>
          </a:prstGeom>
          <a:noFill/>
        </p:spPr>
        <p:txBody>
          <a:bodyPr wrap="square" rtlCol="0">
            <a:spAutoFit/>
          </a:bodyPr>
          <a:lstStyle/>
          <a:p>
            <a:r>
              <a:rPr lang="en-US" dirty="0" smtClean="0"/>
              <a:t>GMS Mobile phone</a:t>
            </a:r>
            <a:endParaRPr lang="en-US" dirty="0"/>
          </a:p>
        </p:txBody>
      </p:sp>
      <p:sp>
        <p:nvSpPr>
          <p:cNvPr id="6" name="TextBox 5"/>
          <p:cNvSpPr txBox="1"/>
          <p:nvPr/>
        </p:nvSpPr>
        <p:spPr>
          <a:xfrm>
            <a:off x="4094949" y="6303655"/>
            <a:ext cx="1358311" cy="369332"/>
          </a:xfrm>
          <a:prstGeom prst="rect">
            <a:avLst/>
          </a:prstGeom>
          <a:noFill/>
        </p:spPr>
        <p:txBody>
          <a:bodyPr wrap="square" rtlCol="0">
            <a:spAutoFit/>
          </a:bodyPr>
          <a:lstStyle/>
          <a:p>
            <a:r>
              <a:rPr lang="en-US" dirty="0" smtClean="0"/>
              <a:t>Source: IRRI</a:t>
            </a:r>
            <a:endParaRPr lang="en-US" dirty="0"/>
          </a:p>
        </p:txBody>
      </p:sp>
      <p:sp>
        <p:nvSpPr>
          <p:cNvPr id="7" name="TextBox 6"/>
          <p:cNvSpPr txBox="1"/>
          <p:nvPr/>
        </p:nvSpPr>
        <p:spPr>
          <a:xfrm>
            <a:off x="348165" y="464154"/>
            <a:ext cx="5889763" cy="2123658"/>
          </a:xfrm>
          <a:prstGeom prst="rect">
            <a:avLst/>
          </a:prstGeom>
          <a:noFill/>
        </p:spPr>
        <p:txBody>
          <a:bodyPr wrap="square" rtlCol="0">
            <a:spAutoFit/>
          </a:bodyPr>
          <a:lstStyle/>
          <a:p>
            <a:r>
              <a:rPr lang="en-US" sz="2400" b="1" dirty="0" err="1" smtClean="0">
                <a:solidFill>
                  <a:srgbClr val="C00000"/>
                </a:solidFill>
              </a:rPr>
              <a:t>SSNM</a:t>
            </a:r>
            <a:endParaRPr lang="en-US" sz="2400" dirty="0">
              <a:solidFill>
                <a:srgbClr val="C00000"/>
              </a:solidFill>
            </a:endParaRPr>
          </a:p>
          <a:p>
            <a:pPr marL="285750" indent="-285750">
              <a:buFont typeface="Arial" panose="020B0604020202020204" pitchFamily="34" charset="0"/>
              <a:buChar char="•"/>
            </a:pPr>
            <a:r>
              <a:rPr lang="en-US" b="1" dirty="0" smtClean="0">
                <a:solidFill>
                  <a:schemeClr val="accent2">
                    <a:lumMod val="50000"/>
                  </a:schemeClr>
                </a:solidFill>
              </a:rPr>
              <a:t>Yield increase: 8%</a:t>
            </a:r>
          </a:p>
          <a:p>
            <a:pPr marL="285750" indent="-285750">
              <a:buFont typeface="Arial" panose="020B0604020202020204" pitchFamily="34" charset="0"/>
              <a:buChar char="•"/>
            </a:pPr>
            <a:r>
              <a:rPr lang="en-US" b="1" dirty="0" smtClean="0">
                <a:solidFill>
                  <a:schemeClr val="accent2">
                    <a:lumMod val="50000"/>
                  </a:schemeClr>
                </a:solidFill>
              </a:rPr>
              <a:t>N rate decrease: 10% (Vietnam) -14% (Philippines)</a:t>
            </a:r>
          </a:p>
          <a:p>
            <a:pPr marL="285750" indent="-285750">
              <a:buFont typeface="Arial" panose="020B0604020202020204" pitchFamily="34" charset="0"/>
              <a:buChar char="•"/>
            </a:pPr>
            <a:r>
              <a:rPr lang="en-US" b="1" dirty="0" smtClean="0">
                <a:solidFill>
                  <a:schemeClr val="accent2">
                    <a:lumMod val="50000"/>
                  </a:schemeClr>
                </a:solidFill>
              </a:rPr>
              <a:t>Profit differentials to nonuser farmers </a:t>
            </a:r>
            <a:r>
              <a:rPr lang="en-US" b="1" dirty="0">
                <a:solidFill>
                  <a:schemeClr val="accent2">
                    <a:lumMod val="50000"/>
                  </a:schemeClr>
                </a:solidFill>
              </a:rPr>
              <a:t>in India, Philippines, and Vietnam </a:t>
            </a:r>
            <a:r>
              <a:rPr lang="en-US" b="1" dirty="0" smtClean="0">
                <a:solidFill>
                  <a:schemeClr val="accent2">
                    <a:lumMod val="50000"/>
                  </a:schemeClr>
                </a:solidFill>
              </a:rPr>
              <a:t>: 47</a:t>
            </a:r>
            <a:r>
              <a:rPr lang="en-US" b="1" dirty="0">
                <a:solidFill>
                  <a:schemeClr val="accent2">
                    <a:lumMod val="50000"/>
                  </a:schemeClr>
                </a:solidFill>
              </a:rPr>
              <a:t>%, 10</a:t>
            </a:r>
            <a:r>
              <a:rPr lang="en-US" b="1" dirty="0" smtClean="0">
                <a:solidFill>
                  <a:schemeClr val="accent2">
                    <a:lumMod val="50000"/>
                  </a:schemeClr>
                </a:solidFill>
              </a:rPr>
              <a:t>%, and </a:t>
            </a:r>
            <a:r>
              <a:rPr lang="en-US" b="1" dirty="0">
                <a:solidFill>
                  <a:schemeClr val="accent2">
                    <a:lumMod val="50000"/>
                  </a:schemeClr>
                </a:solidFill>
              </a:rPr>
              <a:t>4%, respectively</a:t>
            </a:r>
          </a:p>
          <a:p>
            <a:r>
              <a:rPr lang="en-US" dirty="0" err="1" smtClean="0">
                <a:solidFill>
                  <a:srgbClr val="0070C0"/>
                </a:solidFill>
              </a:rPr>
              <a:t>Pampolino</a:t>
            </a:r>
            <a:r>
              <a:rPr lang="en-US" dirty="0" smtClean="0">
                <a:solidFill>
                  <a:srgbClr val="0070C0"/>
                </a:solidFill>
              </a:rPr>
              <a:t> </a:t>
            </a:r>
            <a:r>
              <a:rPr lang="en-US" dirty="0">
                <a:solidFill>
                  <a:srgbClr val="0070C0"/>
                </a:solidFill>
              </a:rPr>
              <a:t>et al. (2007</a:t>
            </a:r>
            <a:r>
              <a:rPr lang="en-US" dirty="0" smtClean="0">
                <a:solidFill>
                  <a:srgbClr val="0070C0"/>
                </a:solidFill>
              </a:rPr>
              <a:t>)</a:t>
            </a:r>
            <a:endParaRPr lang="en-US" dirty="0">
              <a:solidFill>
                <a:srgbClr val="0070C0"/>
              </a:solidFill>
            </a:endParaRPr>
          </a:p>
        </p:txBody>
      </p:sp>
      <p:sp>
        <p:nvSpPr>
          <p:cNvPr id="15" name="Rectangle 14"/>
          <p:cNvSpPr/>
          <p:nvPr/>
        </p:nvSpPr>
        <p:spPr>
          <a:xfrm>
            <a:off x="348165" y="200650"/>
            <a:ext cx="5303956" cy="461665"/>
          </a:xfrm>
          <a:prstGeom prst="rect">
            <a:avLst/>
          </a:prstGeom>
        </p:spPr>
        <p:txBody>
          <a:bodyPr wrap="square">
            <a:spAutoFit/>
          </a:bodyPr>
          <a:lstStyle/>
          <a:p>
            <a:r>
              <a:rPr lang="en-US" sz="2400" b="1" dirty="0" smtClean="0">
                <a:solidFill>
                  <a:srgbClr val="C00000"/>
                </a:solidFill>
              </a:rPr>
              <a:t>                            </a:t>
            </a:r>
            <a:endParaRPr lang="en-US" sz="2400" dirty="0">
              <a:solidFill>
                <a:srgbClr val="C00000"/>
              </a:solidFill>
            </a:endParaRPr>
          </a:p>
        </p:txBody>
      </p:sp>
    </p:spTree>
    <p:extLst>
      <p:ext uri="{BB962C8B-B14F-4D97-AF65-F5344CB8AC3E}">
        <p14:creationId xmlns:p14="http://schemas.microsoft.com/office/powerpoint/2010/main" val="4409476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529801"/>
            <a:ext cx="7272808" cy="5970865"/>
          </a:xfrm>
          <a:prstGeom prst="rect">
            <a:avLst/>
          </a:prstGeom>
          <a:noFill/>
        </p:spPr>
        <p:txBody>
          <a:bodyPr wrap="square" rtlCol="0">
            <a:spAutoFit/>
          </a:bodyPr>
          <a:lstStyle/>
          <a:p>
            <a:pPr algn="ctr"/>
            <a:r>
              <a:rPr lang="en-US" sz="2800" b="1" dirty="0">
                <a:solidFill>
                  <a:srgbClr val="C00000"/>
                </a:solidFill>
              </a:rPr>
              <a:t>Farmers adoption of </a:t>
            </a:r>
            <a:r>
              <a:rPr lang="en-US" sz="2800" b="1" dirty="0" smtClean="0">
                <a:solidFill>
                  <a:srgbClr val="C00000"/>
                </a:solidFill>
              </a:rPr>
              <a:t>SSNM</a:t>
            </a:r>
            <a:endParaRPr lang="en-US" sz="2800" dirty="0">
              <a:solidFill>
                <a:srgbClr val="C00000"/>
              </a:solidFill>
            </a:endParaRPr>
          </a:p>
          <a:p>
            <a:endParaRPr lang="en-US" dirty="0" smtClean="0"/>
          </a:p>
          <a:p>
            <a:endParaRPr lang="en-US" b="1" dirty="0" smtClean="0">
              <a:solidFill>
                <a:schemeClr val="accent2">
                  <a:lumMod val="50000"/>
                </a:schemeClr>
              </a:solidFill>
            </a:endParaRPr>
          </a:p>
          <a:p>
            <a:r>
              <a:rPr lang="en-US" sz="2400" b="1" dirty="0" smtClean="0">
                <a:solidFill>
                  <a:schemeClr val="accent2">
                    <a:lumMod val="50000"/>
                  </a:schemeClr>
                </a:solidFill>
              </a:rPr>
              <a:t>The </a:t>
            </a:r>
            <a:r>
              <a:rPr lang="en-US" sz="2400" b="1" dirty="0">
                <a:solidFill>
                  <a:schemeClr val="accent2">
                    <a:lumMod val="50000"/>
                  </a:schemeClr>
                </a:solidFill>
              </a:rPr>
              <a:t>total number of adopters of </a:t>
            </a:r>
            <a:r>
              <a:rPr lang="en-US" sz="2400" b="1" dirty="0" smtClean="0">
                <a:solidFill>
                  <a:schemeClr val="accent2">
                    <a:lumMod val="50000"/>
                  </a:schemeClr>
                </a:solidFill>
              </a:rPr>
              <a:t>SSNM </a:t>
            </a:r>
            <a:r>
              <a:rPr lang="en-US" sz="2400" b="1" dirty="0">
                <a:solidFill>
                  <a:schemeClr val="accent2">
                    <a:lumMod val="50000"/>
                  </a:schemeClr>
                </a:solidFill>
              </a:rPr>
              <a:t>were from 400,000 to 600,000 in Bangladesh and Vietnam. These adopters mainly used leaf color charts to manage N fertilizer management thanks to the distribution of leaf color charts to farmers under the sponsorship of various national extension programs. </a:t>
            </a:r>
            <a:endParaRPr lang="en-US" sz="2400" b="1" dirty="0" smtClean="0">
              <a:solidFill>
                <a:schemeClr val="accent2">
                  <a:lumMod val="50000"/>
                </a:schemeClr>
              </a:solidFill>
            </a:endParaRPr>
          </a:p>
          <a:p>
            <a:endParaRPr lang="en-US" sz="2400" b="1" dirty="0">
              <a:solidFill>
                <a:schemeClr val="accent2">
                  <a:lumMod val="50000"/>
                </a:schemeClr>
              </a:solidFill>
            </a:endParaRPr>
          </a:p>
          <a:p>
            <a:r>
              <a:rPr lang="en-US" sz="2400" b="1" dirty="0" smtClean="0">
                <a:solidFill>
                  <a:schemeClr val="accent2">
                    <a:lumMod val="50000"/>
                  </a:schemeClr>
                </a:solidFill>
              </a:rPr>
              <a:t>The </a:t>
            </a:r>
            <a:r>
              <a:rPr lang="en-US" sz="2400" b="1" dirty="0">
                <a:solidFill>
                  <a:schemeClr val="accent2">
                    <a:lumMod val="50000"/>
                  </a:schemeClr>
                </a:solidFill>
              </a:rPr>
              <a:t>adoption </a:t>
            </a:r>
            <a:r>
              <a:rPr lang="en-US" sz="2400" b="1" i="1" dirty="0">
                <a:solidFill>
                  <a:schemeClr val="accent2">
                    <a:lumMod val="50000"/>
                  </a:schemeClr>
                </a:solidFill>
              </a:rPr>
              <a:t>of Nutrient Manager for Rice </a:t>
            </a:r>
            <a:r>
              <a:rPr lang="en-US" sz="2400" b="1" dirty="0">
                <a:solidFill>
                  <a:schemeClr val="accent2">
                    <a:lumMod val="50000"/>
                  </a:schemeClr>
                </a:solidFill>
              </a:rPr>
              <a:t>is only at the initial stage, data on the number of adopter and impact are not available. </a:t>
            </a:r>
            <a:endParaRPr lang="en-US" sz="2400" b="1" dirty="0" smtClean="0">
              <a:solidFill>
                <a:schemeClr val="accent2">
                  <a:lumMod val="50000"/>
                </a:schemeClr>
              </a:solidFill>
            </a:endParaRPr>
          </a:p>
          <a:p>
            <a:endParaRPr lang="en-US" sz="2400" b="1" dirty="0">
              <a:solidFill>
                <a:schemeClr val="accent2">
                  <a:lumMod val="50000"/>
                </a:schemeClr>
              </a:solidFill>
            </a:endParaRPr>
          </a:p>
          <a:p>
            <a:endParaRPr lang="en-US" b="1" dirty="0">
              <a:solidFill>
                <a:schemeClr val="accent2">
                  <a:lumMod val="50000"/>
                </a:schemeClr>
              </a:solidFill>
            </a:endParaRPr>
          </a:p>
          <a:p>
            <a:r>
              <a:rPr lang="en-US" dirty="0" smtClean="0">
                <a:solidFill>
                  <a:srgbClr val="0070C0"/>
                </a:solidFill>
              </a:rPr>
              <a:t>[External </a:t>
            </a:r>
            <a:r>
              <a:rPr lang="en-US" dirty="0">
                <a:solidFill>
                  <a:srgbClr val="0070C0"/>
                </a:solidFill>
              </a:rPr>
              <a:t>review report of the Irrigated Rice Research Consortium (</a:t>
            </a:r>
            <a:r>
              <a:rPr lang="en-US" dirty="0" err="1">
                <a:solidFill>
                  <a:srgbClr val="0070C0"/>
                </a:solidFill>
              </a:rPr>
              <a:t>IRRC</a:t>
            </a:r>
            <a:r>
              <a:rPr lang="en-US" dirty="0">
                <a:solidFill>
                  <a:srgbClr val="0070C0"/>
                </a:solidFill>
              </a:rPr>
              <a:t>) Phase 4 (2009-2012</a:t>
            </a:r>
            <a:r>
              <a:rPr lang="en-US" dirty="0" smtClean="0">
                <a:solidFill>
                  <a:srgbClr val="0070C0"/>
                </a:solidFill>
              </a:rPr>
              <a:t>), October 2011] </a:t>
            </a:r>
            <a:endParaRPr lang="en-US" dirty="0">
              <a:solidFill>
                <a:srgbClr val="0070C0"/>
              </a:solidFill>
            </a:endParaRPr>
          </a:p>
        </p:txBody>
      </p:sp>
    </p:spTree>
    <p:extLst>
      <p:ext uri="{BB962C8B-B14F-4D97-AF65-F5344CB8AC3E}">
        <p14:creationId xmlns:p14="http://schemas.microsoft.com/office/powerpoint/2010/main" val="6736470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907853" y="3116885"/>
            <a:ext cx="1978583" cy="2327746"/>
          </a:xfrm>
          <a:prstGeom prst="rect">
            <a:avLst/>
          </a:prstGeom>
        </p:spPr>
      </p:pic>
      <p:pic>
        <p:nvPicPr>
          <p:cNvPr id="12" name="Picture 11"/>
          <p:cNvPicPr>
            <a:picLocks noChangeAspect="1"/>
          </p:cNvPicPr>
          <p:nvPr/>
        </p:nvPicPr>
        <p:blipFill>
          <a:blip r:embed="rId3"/>
          <a:stretch>
            <a:fillRect/>
          </a:stretch>
        </p:blipFill>
        <p:spPr>
          <a:xfrm>
            <a:off x="2915198" y="3127452"/>
            <a:ext cx="2160858" cy="2387398"/>
          </a:xfrm>
          <a:prstGeom prst="rect">
            <a:avLst/>
          </a:prstGeom>
        </p:spPr>
      </p:pic>
      <p:sp>
        <p:nvSpPr>
          <p:cNvPr id="13" name="TextBox 12"/>
          <p:cNvSpPr txBox="1"/>
          <p:nvPr/>
        </p:nvSpPr>
        <p:spPr>
          <a:xfrm>
            <a:off x="359223" y="5994450"/>
            <a:ext cx="7272808" cy="830997"/>
          </a:xfrm>
          <a:prstGeom prst="rect">
            <a:avLst/>
          </a:prstGeom>
          <a:noFill/>
        </p:spPr>
        <p:txBody>
          <a:bodyPr wrap="square" rtlCol="0">
            <a:spAutoFit/>
          </a:bodyPr>
          <a:lstStyle/>
          <a:p>
            <a:r>
              <a:rPr lang="en-US" sz="1600" dirty="0" smtClean="0">
                <a:solidFill>
                  <a:srgbClr val="0000FF"/>
                </a:solidFill>
              </a:rPr>
              <a:t>Source</a:t>
            </a:r>
            <a:r>
              <a:rPr lang="en-US" sz="1600" dirty="0">
                <a:solidFill>
                  <a:srgbClr val="0000FF"/>
                </a:solidFill>
              </a:rPr>
              <a:t>:  Fertilizer Deep Placement Technology A Useful Tool in Food Security Improvement presented </a:t>
            </a:r>
            <a:r>
              <a:rPr lang="en-US" sz="1600" dirty="0" smtClean="0">
                <a:solidFill>
                  <a:srgbClr val="0000FF"/>
                </a:solidFill>
              </a:rPr>
              <a:t>by Samba </a:t>
            </a:r>
            <a:r>
              <a:rPr lang="en-US" sz="1600" dirty="0" err="1">
                <a:solidFill>
                  <a:srgbClr val="0000FF"/>
                </a:solidFill>
              </a:rPr>
              <a:t>Kawa</a:t>
            </a:r>
            <a:r>
              <a:rPr lang="en-US" sz="1600" dirty="0">
                <a:solidFill>
                  <a:srgbClr val="0000FF"/>
                </a:solidFill>
              </a:rPr>
              <a:t>, </a:t>
            </a:r>
            <a:r>
              <a:rPr lang="en-US" sz="1600" i="1" dirty="0">
                <a:solidFill>
                  <a:srgbClr val="0000FF"/>
                </a:solidFill>
              </a:rPr>
              <a:t>USAID/</a:t>
            </a:r>
            <a:r>
              <a:rPr lang="en-US" sz="1600" i="1" dirty="0" smtClean="0">
                <a:solidFill>
                  <a:srgbClr val="0000FF"/>
                </a:solidFill>
              </a:rPr>
              <a:t>BFS </a:t>
            </a:r>
            <a:r>
              <a:rPr lang="en-US" sz="1600" dirty="0" err="1" smtClean="0">
                <a:solidFill>
                  <a:srgbClr val="0000FF"/>
                </a:solidFill>
              </a:rPr>
              <a:t>Upendra</a:t>
            </a:r>
            <a:r>
              <a:rPr lang="en-US" sz="1600" dirty="0" smtClean="0">
                <a:solidFill>
                  <a:srgbClr val="0000FF"/>
                </a:solidFill>
              </a:rPr>
              <a:t> </a:t>
            </a:r>
            <a:r>
              <a:rPr lang="en-US" sz="1600" dirty="0">
                <a:solidFill>
                  <a:srgbClr val="0000FF"/>
                </a:solidFill>
              </a:rPr>
              <a:t>Singh, </a:t>
            </a:r>
            <a:r>
              <a:rPr lang="en-US" sz="1600" i="1" dirty="0" err="1">
                <a:solidFill>
                  <a:srgbClr val="0000FF"/>
                </a:solidFill>
              </a:rPr>
              <a:t>IFDC</a:t>
            </a:r>
            <a:r>
              <a:rPr lang="en-US" sz="1600" dirty="0" err="1">
                <a:solidFill>
                  <a:srgbClr val="0000FF"/>
                </a:solidFill>
              </a:rPr>
              <a:t>John</a:t>
            </a:r>
            <a:r>
              <a:rPr lang="en-US" sz="1600" dirty="0">
                <a:solidFill>
                  <a:srgbClr val="0000FF"/>
                </a:solidFill>
              </a:rPr>
              <a:t> H. </a:t>
            </a:r>
            <a:r>
              <a:rPr lang="en-US" sz="1600" dirty="0" err="1">
                <a:solidFill>
                  <a:srgbClr val="0000FF"/>
                </a:solidFill>
              </a:rPr>
              <a:t>Allgood</a:t>
            </a:r>
            <a:r>
              <a:rPr lang="en-US" sz="1600" dirty="0">
                <a:solidFill>
                  <a:srgbClr val="0000FF"/>
                </a:solidFill>
              </a:rPr>
              <a:t>, </a:t>
            </a:r>
            <a:r>
              <a:rPr lang="en-US" sz="1600" i="1" dirty="0" smtClean="0">
                <a:solidFill>
                  <a:srgbClr val="0000FF"/>
                </a:solidFill>
              </a:rPr>
              <a:t>IFDC</a:t>
            </a:r>
            <a:endParaRPr lang="en-US" sz="1600" dirty="0">
              <a:solidFill>
                <a:srgbClr val="0000FF"/>
              </a:solidFill>
            </a:endParaRPr>
          </a:p>
        </p:txBody>
      </p:sp>
      <p:sp>
        <p:nvSpPr>
          <p:cNvPr id="14" name="TextBox 13"/>
          <p:cNvSpPr txBox="1"/>
          <p:nvPr/>
        </p:nvSpPr>
        <p:spPr>
          <a:xfrm>
            <a:off x="5940152" y="865295"/>
            <a:ext cx="2664296" cy="4524315"/>
          </a:xfrm>
          <a:prstGeom prst="rect">
            <a:avLst/>
          </a:prstGeom>
          <a:noFill/>
        </p:spPr>
        <p:txBody>
          <a:bodyPr wrap="square" rtlCol="0">
            <a:spAutoFit/>
          </a:bodyPr>
          <a:lstStyle/>
          <a:p>
            <a:r>
              <a:rPr lang="en-US" b="1" dirty="0">
                <a:solidFill>
                  <a:srgbClr val="0000FF"/>
                </a:solidFill>
              </a:rPr>
              <a:t>The benefits of deep urea </a:t>
            </a:r>
            <a:r>
              <a:rPr lang="en-US" b="1" dirty="0" smtClean="0">
                <a:solidFill>
                  <a:srgbClr val="0000FF"/>
                </a:solidFill>
              </a:rPr>
              <a:t>placement: </a:t>
            </a:r>
          </a:p>
          <a:p>
            <a:pPr marL="285750" indent="-285750">
              <a:buFont typeface="Arial"/>
              <a:buChar char="•"/>
            </a:pPr>
            <a:r>
              <a:rPr lang="en-US" b="1" dirty="0" smtClean="0">
                <a:solidFill>
                  <a:srgbClr val="660066"/>
                </a:solidFill>
              </a:rPr>
              <a:t>Reduced </a:t>
            </a:r>
            <a:r>
              <a:rPr lang="en-US" b="1" dirty="0">
                <a:solidFill>
                  <a:srgbClr val="660066"/>
                </a:solidFill>
              </a:rPr>
              <a:t>N loss (up to 50%) </a:t>
            </a:r>
          </a:p>
          <a:p>
            <a:pPr marL="285750" indent="-285750">
              <a:buFont typeface="Arial"/>
              <a:buChar char="•"/>
            </a:pPr>
            <a:r>
              <a:rPr lang="en-US" b="1" dirty="0" smtClean="0">
                <a:solidFill>
                  <a:srgbClr val="660066"/>
                </a:solidFill>
              </a:rPr>
              <a:t>Improved </a:t>
            </a:r>
            <a:r>
              <a:rPr lang="en-US" b="1" dirty="0">
                <a:solidFill>
                  <a:srgbClr val="660066"/>
                </a:solidFill>
              </a:rPr>
              <a:t>rice grain yield (15-35%</a:t>
            </a:r>
            <a:r>
              <a:rPr lang="en-US" b="1" dirty="0" smtClean="0">
                <a:solidFill>
                  <a:srgbClr val="660066"/>
                </a:solidFill>
              </a:rPr>
              <a:t>). </a:t>
            </a:r>
            <a:endParaRPr lang="en-US" b="1" dirty="0">
              <a:solidFill>
                <a:srgbClr val="660066"/>
              </a:solidFill>
            </a:endParaRPr>
          </a:p>
          <a:p>
            <a:pPr marL="285750" indent="-285750">
              <a:buFont typeface="Arial"/>
              <a:buChar char="•"/>
            </a:pPr>
            <a:r>
              <a:rPr lang="en-US" b="1" dirty="0" smtClean="0">
                <a:solidFill>
                  <a:srgbClr val="660066"/>
                </a:solidFill>
              </a:rPr>
              <a:t> Less </a:t>
            </a:r>
            <a:r>
              <a:rPr lang="en-US" b="1" dirty="0">
                <a:solidFill>
                  <a:srgbClr val="660066"/>
                </a:solidFill>
              </a:rPr>
              <a:t>N fertilizer use (25-40%) </a:t>
            </a:r>
            <a:endParaRPr lang="en-US" b="1" dirty="0" smtClean="0">
              <a:solidFill>
                <a:srgbClr val="660066"/>
              </a:solidFill>
            </a:endParaRPr>
          </a:p>
          <a:p>
            <a:pPr marL="285750" indent="-285750">
              <a:buFont typeface="Arial"/>
              <a:buChar char="•"/>
            </a:pPr>
            <a:r>
              <a:rPr lang="en-US" b="1" dirty="0" smtClean="0">
                <a:solidFill>
                  <a:srgbClr val="660066"/>
                </a:solidFill>
              </a:rPr>
              <a:t>Higher P </a:t>
            </a:r>
            <a:r>
              <a:rPr lang="en-US" b="1" dirty="0">
                <a:solidFill>
                  <a:srgbClr val="660066"/>
                </a:solidFill>
              </a:rPr>
              <a:t>recovery </a:t>
            </a:r>
          </a:p>
          <a:p>
            <a:pPr marL="285750" indent="-285750">
              <a:buFont typeface="Arial"/>
              <a:buChar char="•"/>
            </a:pPr>
            <a:r>
              <a:rPr lang="en-US" b="1" dirty="0" smtClean="0">
                <a:solidFill>
                  <a:srgbClr val="660066"/>
                </a:solidFill>
              </a:rPr>
              <a:t>Less </a:t>
            </a:r>
            <a:r>
              <a:rPr lang="en-US" b="1" dirty="0">
                <a:solidFill>
                  <a:srgbClr val="660066"/>
                </a:solidFill>
              </a:rPr>
              <a:t>N2O and NO </a:t>
            </a:r>
            <a:r>
              <a:rPr lang="en-US" b="1" dirty="0" smtClean="0">
                <a:solidFill>
                  <a:srgbClr val="660066"/>
                </a:solidFill>
              </a:rPr>
              <a:t>emission</a:t>
            </a:r>
            <a:endParaRPr lang="en-US" b="1" dirty="0">
              <a:solidFill>
                <a:srgbClr val="660066"/>
              </a:solidFill>
            </a:endParaRPr>
          </a:p>
          <a:p>
            <a:pPr marL="285750" indent="-285750">
              <a:buFontTx/>
              <a:buChar char="-"/>
            </a:pPr>
            <a:endParaRPr lang="en-US" dirty="0" smtClean="0"/>
          </a:p>
          <a:p>
            <a:pPr marL="285750" indent="-285750">
              <a:buFontTx/>
              <a:buChar char="-"/>
            </a:pPr>
            <a:r>
              <a:rPr lang="en-US" b="1" dirty="0" smtClean="0">
                <a:solidFill>
                  <a:srgbClr val="C00000"/>
                </a:solidFill>
              </a:rPr>
              <a:t>Improvement: </a:t>
            </a:r>
          </a:p>
          <a:p>
            <a:r>
              <a:rPr lang="en-US" b="1" dirty="0" smtClean="0">
                <a:solidFill>
                  <a:srgbClr val="C00000"/>
                </a:solidFill>
              </a:rPr>
              <a:t>Urea </a:t>
            </a:r>
            <a:r>
              <a:rPr lang="en-US" b="1" dirty="0">
                <a:solidFill>
                  <a:srgbClr val="C00000"/>
                </a:solidFill>
              </a:rPr>
              <a:t>briquettes containing </a:t>
            </a:r>
            <a:r>
              <a:rPr lang="en-US" b="1" dirty="0" err="1">
                <a:solidFill>
                  <a:srgbClr val="C00000"/>
                </a:solidFill>
              </a:rPr>
              <a:t>diammonium</a:t>
            </a:r>
            <a:r>
              <a:rPr lang="en-US" b="1" dirty="0">
                <a:solidFill>
                  <a:srgbClr val="C00000"/>
                </a:solidFill>
              </a:rPr>
              <a:t> phosphate (</a:t>
            </a:r>
            <a:r>
              <a:rPr lang="en-US" b="1" dirty="0" err="1">
                <a:solidFill>
                  <a:srgbClr val="C00000"/>
                </a:solidFill>
              </a:rPr>
              <a:t>UB</a:t>
            </a:r>
            <a:r>
              <a:rPr lang="en-US" b="1" dirty="0">
                <a:solidFill>
                  <a:srgbClr val="C00000"/>
                </a:solidFill>
              </a:rPr>
              <a:t>-DAP</a:t>
            </a:r>
          </a:p>
        </p:txBody>
      </p:sp>
      <p:sp>
        <p:nvSpPr>
          <p:cNvPr id="16" name="TextBox 15"/>
          <p:cNvSpPr txBox="1"/>
          <p:nvPr/>
        </p:nvSpPr>
        <p:spPr>
          <a:xfrm>
            <a:off x="1475655" y="5613908"/>
            <a:ext cx="3349685" cy="338554"/>
          </a:xfrm>
          <a:prstGeom prst="rect">
            <a:avLst/>
          </a:prstGeom>
          <a:noFill/>
        </p:spPr>
        <p:txBody>
          <a:bodyPr wrap="square" rtlCol="0">
            <a:spAutoFit/>
          </a:bodyPr>
          <a:lstStyle/>
          <a:p>
            <a:r>
              <a:rPr lang="en-US" sz="1600" b="1" dirty="0">
                <a:solidFill>
                  <a:srgbClr val="C00000"/>
                </a:solidFill>
              </a:rPr>
              <a:t>Urea briquette </a:t>
            </a:r>
            <a:r>
              <a:rPr lang="en-US" sz="1600" b="1" dirty="0" smtClean="0">
                <a:solidFill>
                  <a:srgbClr val="C00000"/>
                </a:solidFill>
              </a:rPr>
              <a:t>shops in </a:t>
            </a:r>
            <a:r>
              <a:rPr lang="en-US" sz="1600" b="1" dirty="0">
                <a:solidFill>
                  <a:srgbClr val="C00000"/>
                </a:solidFill>
              </a:rPr>
              <a:t>Bangladesh </a:t>
            </a:r>
          </a:p>
        </p:txBody>
      </p:sp>
      <p:pic>
        <p:nvPicPr>
          <p:cNvPr id="5122" name="Picture 2" descr="http://www.ifdc.org/getattachment/11c2d502-59de-4237-97da-b2ec085c9239/Slid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7" y="1124744"/>
            <a:ext cx="5183343" cy="18722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1486" y="319302"/>
            <a:ext cx="4638021" cy="523220"/>
          </a:xfrm>
          <a:prstGeom prst="rect">
            <a:avLst/>
          </a:prstGeom>
          <a:noFill/>
        </p:spPr>
        <p:txBody>
          <a:bodyPr wrap="square" rtlCol="0">
            <a:spAutoFit/>
          </a:bodyPr>
          <a:lstStyle/>
          <a:p>
            <a:r>
              <a:rPr lang="en-US" sz="2800" b="1" dirty="0" smtClean="0">
                <a:solidFill>
                  <a:srgbClr val="C00000"/>
                </a:solidFill>
              </a:rPr>
              <a:t>Deep </a:t>
            </a:r>
            <a:r>
              <a:rPr lang="en-US" sz="2800" b="1" dirty="0">
                <a:solidFill>
                  <a:srgbClr val="C00000"/>
                </a:solidFill>
              </a:rPr>
              <a:t>urea </a:t>
            </a:r>
            <a:r>
              <a:rPr lang="en-US" sz="2800" b="1" dirty="0" smtClean="0">
                <a:solidFill>
                  <a:srgbClr val="C00000"/>
                </a:solidFill>
              </a:rPr>
              <a:t>granule placement</a:t>
            </a:r>
            <a:endParaRPr lang="en-US" sz="2800" dirty="0">
              <a:solidFill>
                <a:srgbClr val="C00000"/>
              </a:solidFill>
            </a:endParaRPr>
          </a:p>
        </p:txBody>
      </p:sp>
    </p:spTree>
    <p:extLst>
      <p:ext uri="{BB962C8B-B14F-4D97-AF65-F5344CB8AC3E}">
        <p14:creationId xmlns:p14="http://schemas.microsoft.com/office/powerpoint/2010/main" val="3143261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485401891"/>
              </p:ext>
            </p:extLst>
          </p:nvPr>
        </p:nvGraphicFramePr>
        <p:xfrm>
          <a:off x="251520" y="695951"/>
          <a:ext cx="6264696" cy="431722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51663" y="5301208"/>
            <a:ext cx="6480720" cy="830997"/>
          </a:xfrm>
          <a:prstGeom prst="rect">
            <a:avLst/>
          </a:prstGeom>
          <a:noFill/>
        </p:spPr>
        <p:txBody>
          <a:bodyPr wrap="square" rtlCol="0">
            <a:spAutoFit/>
          </a:bodyPr>
          <a:lstStyle/>
          <a:p>
            <a:r>
              <a:rPr lang="en-US" sz="2400" b="1" dirty="0">
                <a:solidFill>
                  <a:srgbClr val="C00000"/>
                </a:solidFill>
              </a:rPr>
              <a:t>Annual growth rate (%) of rice area, yield and production </a:t>
            </a:r>
            <a:r>
              <a:rPr lang="en-US" sz="2400" b="1" dirty="0" smtClean="0">
                <a:solidFill>
                  <a:srgbClr val="C00000"/>
                </a:solidFill>
              </a:rPr>
              <a:t>in Asia in </a:t>
            </a:r>
            <a:r>
              <a:rPr lang="en-US" sz="2400" b="1" dirty="0">
                <a:solidFill>
                  <a:srgbClr val="C00000"/>
                </a:solidFill>
              </a:rPr>
              <a:t>different periods</a:t>
            </a:r>
          </a:p>
        </p:txBody>
      </p:sp>
      <p:sp>
        <p:nvSpPr>
          <p:cNvPr id="4" name="TextBox 3"/>
          <p:cNvSpPr txBox="1"/>
          <p:nvPr/>
        </p:nvSpPr>
        <p:spPr>
          <a:xfrm>
            <a:off x="6516216" y="908720"/>
            <a:ext cx="2520280" cy="3416320"/>
          </a:xfrm>
          <a:prstGeom prst="rect">
            <a:avLst/>
          </a:prstGeom>
          <a:noFill/>
        </p:spPr>
        <p:txBody>
          <a:bodyPr wrap="square" rtlCol="0">
            <a:spAutoFit/>
          </a:bodyPr>
          <a:lstStyle/>
          <a:p>
            <a:r>
              <a:rPr lang="en-US" sz="2400" b="1" dirty="0" smtClean="0">
                <a:solidFill>
                  <a:srgbClr val="0070C0"/>
                </a:solidFill>
              </a:rPr>
              <a:t>1999-2009: Annual growth rate</a:t>
            </a:r>
          </a:p>
          <a:p>
            <a:endParaRPr lang="en-US" sz="2400" b="1" dirty="0" smtClean="0">
              <a:solidFill>
                <a:srgbClr val="0070C0"/>
              </a:solidFill>
            </a:endParaRPr>
          </a:p>
          <a:p>
            <a:r>
              <a:rPr lang="en-US" sz="2400" b="1" dirty="0" smtClean="0">
                <a:solidFill>
                  <a:srgbClr val="0070C0"/>
                </a:solidFill>
              </a:rPr>
              <a:t>Area: 0.3%</a:t>
            </a:r>
          </a:p>
          <a:p>
            <a:endParaRPr lang="en-US" sz="2400" b="1" dirty="0" smtClean="0">
              <a:solidFill>
                <a:srgbClr val="0070C0"/>
              </a:solidFill>
            </a:endParaRPr>
          </a:p>
          <a:p>
            <a:r>
              <a:rPr lang="en-US" sz="2400" b="1" dirty="0" smtClean="0">
                <a:solidFill>
                  <a:srgbClr val="0070C0"/>
                </a:solidFill>
              </a:rPr>
              <a:t>Yield: 1.3%</a:t>
            </a:r>
          </a:p>
          <a:p>
            <a:endParaRPr lang="en-US" sz="2400" b="1" dirty="0" smtClean="0">
              <a:solidFill>
                <a:srgbClr val="0070C0"/>
              </a:solidFill>
            </a:endParaRPr>
          </a:p>
          <a:p>
            <a:r>
              <a:rPr lang="en-US" sz="2400" b="1" dirty="0" smtClean="0">
                <a:solidFill>
                  <a:srgbClr val="0070C0"/>
                </a:solidFill>
              </a:rPr>
              <a:t>Production: 1.5%</a:t>
            </a:r>
            <a:endParaRPr lang="en-US" dirty="0"/>
          </a:p>
        </p:txBody>
      </p:sp>
    </p:spTree>
    <p:extLst>
      <p:ext uri="{BB962C8B-B14F-4D97-AF65-F5344CB8AC3E}">
        <p14:creationId xmlns:p14="http://schemas.microsoft.com/office/powerpoint/2010/main" val="28380519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69352886"/>
              </p:ext>
            </p:extLst>
          </p:nvPr>
        </p:nvGraphicFramePr>
        <p:xfrm>
          <a:off x="827585" y="1700810"/>
          <a:ext cx="7416822" cy="4576832"/>
        </p:xfrm>
        <a:graphic>
          <a:graphicData uri="http://schemas.openxmlformats.org/drawingml/2006/table">
            <a:tbl>
              <a:tblPr>
                <a:tableStyleId>{5C22544A-7EE6-4342-B048-85BDC9FD1C3A}</a:tableStyleId>
              </a:tblPr>
              <a:tblGrid>
                <a:gridCol w="4596200"/>
                <a:gridCol w="1410311"/>
                <a:gridCol w="1410311"/>
              </a:tblGrid>
              <a:tr h="559238">
                <a:tc>
                  <a:txBody>
                    <a:bodyPr/>
                    <a:lstStyle/>
                    <a:p>
                      <a:pPr>
                        <a:lnSpc>
                          <a:spcPct val="115000"/>
                        </a:lnSpc>
                        <a:spcAft>
                          <a:spcPts val="0"/>
                        </a:spcAft>
                      </a:pPr>
                      <a:r>
                        <a:rPr lang="en-US" sz="2000" b="1" dirty="0" err="1" smtClean="0">
                          <a:solidFill>
                            <a:schemeClr val="accent4">
                              <a:lumMod val="50000"/>
                            </a:schemeClr>
                          </a:solidFill>
                          <a:effectLst/>
                        </a:rPr>
                        <a:t>Guti</a:t>
                      </a:r>
                      <a:r>
                        <a:rPr lang="en-US" sz="2000" b="1" dirty="0" smtClean="0">
                          <a:solidFill>
                            <a:schemeClr val="accent4">
                              <a:lumMod val="50000"/>
                            </a:schemeClr>
                          </a:solidFill>
                          <a:effectLst/>
                        </a:rPr>
                        <a:t> Urea </a:t>
                      </a:r>
                      <a:r>
                        <a:rPr lang="en-US" sz="2000" b="1" dirty="0">
                          <a:solidFill>
                            <a:schemeClr val="accent4">
                              <a:lumMod val="50000"/>
                            </a:schemeClr>
                          </a:solidFill>
                          <a:effectLst/>
                        </a:rPr>
                        <a:t>Manufactured/Sold </a:t>
                      </a:r>
                      <a:endParaRPr lang="en-US" sz="2000" b="1" dirty="0">
                        <a:solidFill>
                          <a:schemeClr val="accent4">
                            <a:lumMod val="50000"/>
                          </a:schemeClr>
                        </a:solidFill>
                        <a:effectLst/>
                        <a:latin typeface="Arial"/>
                        <a:ea typeface="Calibri"/>
                      </a:endParaRPr>
                    </a:p>
                  </a:txBody>
                  <a:tcPr marL="68580" marR="68580" marT="0" marB="0"/>
                </a:tc>
                <a:tc>
                  <a:txBody>
                    <a:bodyPr/>
                    <a:lstStyle/>
                    <a:p>
                      <a:pPr>
                        <a:lnSpc>
                          <a:spcPct val="115000"/>
                        </a:lnSpc>
                        <a:spcAft>
                          <a:spcPts val="0"/>
                        </a:spcAft>
                      </a:pPr>
                      <a:r>
                        <a:rPr lang="en-US" sz="2000" b="1">
                          <a:solidFill>
                            <a:schemeClr val="accent4">
                              <a:lumMod val="50000"/>
                            </a:schemeClr>
                          </a:solidFill>
                          <a:effectLst/>
                        </a:rPr>
                        <a:t>Metric Ton</a:t>
                      </a:r>
                      <a:endParaRPr lang="en-US" sz="2000" b="1">
                        <a:solidFill>
                          <a:schemeClr val="accent4">
                            <a:lumMod val="50000"/>
                          </a:schemeClr>
                        </a:solidFill>
                        <a:effectLst/>
                        <a:latin typeface="Arial"/>
                        <a:ea typeface="Calibri"/>
                      </a:endParaRPr>
                    </a:p>
                  </a:txBody>
                  <a:tcPr marL="68580" marR="68580" marT="0" marB="0"/>
                </a:tc>
                <a:tc>
                  <a:txBody>
                    <a:bodyPr/>
                    <a:lstStyle/>
                    <a:p>
                      <a:pPr>
                        <a:lnSpc>
                          <a:spcPct val="115000"/>
                        </a:lnSpc>
                        <a:spcAft>
                          <a:spcPts val="0"/>
                        </a:spcAft>
                      </a:pPr>
                      <a:r>
                        <a:rPr lang="en-US" sz="2000" b="1">
                          <a:solidFill>
                            <a:schemeClr val="accent4">
                              <a:lumMod val="50000"/>
                            </a:schemeClr>
                          </a:solidFill>
                          <a:effectLst/>
                        </a:rPr>
                        <a:t>252,817</a:t>
                      </a:r>
                      <a:endParaRPr lang="en-US" sz="2000" b="1">
                        <a:solidFill>
                          <a:schemeClr val="accent4">
                            <a:lumMod val="50000"/>
                          </a:schemeClr>
                        </a:solidFill>
                        <a:effectLst/>
                        <a:latin typeface="Arial"/>
                        <a:ea typeface="Calibri"/>
                      </a:endParaRPr>
                    </a:p>
                  </a:txBody>
                  <a:tcPr marL="68580" marR="68580" marT="0" marB="0"/>
                </a:tc>
              </a:tr>
              <a:tr h="490408">
                <a:tc>
                  <a:txBody>
                    <a:bodyPr/>
                    <a:lstStyle/>
                    <a:p>
                      <a:pPr>
                        <a:lnSpc>
                          <a:spcPct val="115000"/>
                        </a:lnSpc>
                        <a:spcAft>
                          <a:spcPts val="0"/>
                        </a:spcAft>
                      </a:pPr>
                      <a:r>
                        <a:rPr lang="en-US" sz="2000" b="1" dirty="0" err="1" smtClean="0">
                          <a:solidFill>
                            <a:schemeClr val="accent4">
                              <a:lumMod val="50000"/>
                            </a:schemeClr>
                          </a:solidFill>
                          <a:effectLst/>
                        </a:rPr>
                        <a:t>Guti</a:t>
                      </a:r>
                      <a:r>
                        <a:rPr lang="en-US" sz="2000" b="1" dirty="0" smtClean="0">
                          <a:solidFill>
                            <a:schemeClr val="accent4">
                              <a:lumMod val="50000"/>
                            </a:schemeClr>
                          </a:solidFill>
                          <a:effectLst/>
                        </a:rPr>
                        <a:t> Urea </a:t>
                      </a:r>
                      <a:r>
                        <a:rPr lang="en-US" sz="2000" b="1" dirty="0">
                          <a:solidFill>
                            <a:schemeClr val="accent4">
                              <a:lumMod val="50000"/>
                            </a:schemeClr>
                          </a:solidFill>
                          <a:effectLst/>
                        </a:rPr>
                        <a:t>Dealers/Machines Installed </a:t>
                      </a:r>
                      <a:endParaRPr lang="en-US" sz="2000" b="1" dirty="0">
                        <a:solidFill>
                          <a:schemeClr val="accent4">
                            <a:lumMod val="50000"/>
                          </a:schemeClr>
                        </a:solidFill>
                        <a:effectLst/>
                        <a:latin typeface="Arial"/>
                        <a:ea typeface="Calibri"/>
                      </a:endParaRPr>
                    </a:p>
                  </a:txBody>
                  <a:tcPr marL="68580" marR="68580" marT="0" marB="0"/>
                </a:tc>
                <a:tc>
                  <a:txBody>
                    <a:bodyPr/>
                    <a:lstStyle/>
                    <a:p>
                      <a:pPr>
                        <a:lnSpc>
                          <a:spcPct val="115000"/>
                        </a:lnSpc>
                        <a:spcAft>
                          <a:spcPts val="0"/>
                        </a:spcAft>
                      </a:pPr>
                      <a:r>
                        <a:rPr lang="en-US" sz="2000" b="1">
                          <a:solidFill>
                            <a:schemeClr val="accent4">
                              <a:lumMod val="50000"/>
                            </a:schemeClr>
                          </a:solidFill>
                          <a:effectLst/>
                        </a:rPr>
                        <a:t>Number</a:t>
                      </a:r>
                      <a:endParaRPr lang="en-US" sz="2000" b="1">
                        <a:solidFill>
                          <a:schemeClr val="accent4">
                            <a:lumMod val="50000"/>
                          </a:schemeClr>
                        </a:solidFill>
                        <a:effectLst/>
                        <a:latin typeface="Arial"/>
                        <a:ea typeface="Calibri"/>
                      </a:endParaRPr>
                    </a:p>
                  </a:txBody>
                  <a:tcPr marL="68580" marR="68580" marT="0" marB="0"/>
                </a:tc>
                <a:tc>
                  <a:txBody>
                    <a:bodyPr/>
                    <a:lstStyle/>
                    <a:p>
                      <a:pPr>
                        <a:lnSpc>
                          <a:spcPct val="115000"/>
                        </a:lnSpc>
                        <a:spcAft>
                          <a:spcPts val="0"/>
                        </a:spcAft>
                      </a:pPr>
                      <a:r>
                        <a:rPr lang="en-US" sz="2000" b="1">
                          <a:solidFill>
                            <a:schemeClr val="accent4">
                              <a:lumMod val="50000"/>
                            </a:schemeClr>
                          </a:solidFill>
                          <a:effectLst/>
                        </a:rPr>
                        <a:t>897</a:t>
                      </a:r>
                      <a:endParaRPr lang="en-US" sz="2000" b="1">
                        <a:solidFill>
                          <a:schemeClr val="accent4">
                            <a:lumMod val="50000"/>
                          </a:schemeClr>
                        </a:solidFill>
                        <a:effectLst/>
                        <a:latin typeface="Arial"/>
                        <a:ea typeface="Calibri"/>
                      </a:endParaRPr>
                    </a:p>
                  </a:txBody>
                  <a:tcPr marL="68580" marR="68580" marT="0" marB="0"/>
                </a:tc>
              </a:tr>
              <a:tr h="497784">
                <a:tc>
                  <a:txBody>
                    <a:bodyPr/>
                    <a:lstStyle/>
                    <a:p>
                      <a:pPr>
                        <a:lnSpc>
                          <a:spcPct val="115000"/>
                        </a:lnSpc>
                        <a:spcAft>
                          <a:spcPts val="0"/>
                        </a:spcAft>
                      </a:pPr>
                      <a:r>
                        <a:rPr lang="en-US" sz="2000" b="1" dirty="0">
                          <a:solidFill>
                            <a:schemeClr val="accent4">
                              <a:lumMod val="50000"/>
                            </a:schemeClr>
                          </a:solidFill>
                          <a:effectLst/>
                        </a:rPr>
                        <a:t>Farmers Applied </a:t>
                      </a:r>
                      <a:r>
                        <a:rPr lang="en-US" sz="2000" b="1" dirty="0" err="1" smtClean="0">
                          <a:solidFill>
                            <a:schemeClr val="accent4">
                              <a:lumMod val="50000"/>
                            </a:schemeClr>
                          </a:solidFill>
                          <a:effectLst/>
                        </a:rPr>
                        <a:t>Guti</a:t>
                      </a:r>
                      <a:r>
                        <a:rPr lang="en-US" sz="2000" b="1" dirty="0" smtClean="0">
                          <a:solidFill>
                            <a:schemeClr val="accent4">
                              <a:lumMod val="50000"/>
                            </a:schemeClr>
                          </a:solidFill>
                          <a:effectLst/>
                        </a:rPr>
                        <a:t> Urea </a:t>
                      </a:r>
                      <a:r>
                        <a:rPr lang="en-US" sz="2000" b="1" dirty="0">
                          <a:solidFill>
                            <a:schemeClr val="accent4">
                              <a:lumMod val="50000"/>
                            </a:schemeClr>
                          </a:solidFill>
                          <a:effectLst/>
                        </a:rPr>
                        <a:t>in last three rice seasons </a:t>
                      </a:r>
                      <a:endParaRPr lang="en-US" sz="2000" b="1" dirty="0">
                        <a:solidFill>
                          <a:schemeClr val="accent4">
                            <a:lumMod val="50000"/>
                          </a:schemeClr>
                        </a:solidFill>
                        <a:effectLst/>
                        <a:latin typeface="Arial"/>
                        <a:ea typeface="Calibri"/>
                      </a:endParaRPr>
                    </a:p>
                  </a:txBody>
                  <a:tcPr marL="68580" marR="68580" marT="0" marB="0"/>
                </a:tc>
                <a:tc>
                  <a:txBody>
                    <a:bodyPr/>
                    <a:lstStyle/>
                    <a:p>
                      <a:pPr>
                        <a:lnSpc>
                          <a:spcPct val="115000"/>
                        </a:lnSpc>
                        <a:spcAft>
                          <a:spcPts val="0"/>
                        </a:spcAft>
                      </a:pPr>
                      <a:r>
                        <a:rPr lang="en-US" sz="2000" b="1" dirty="0">
                          <a:solidFill>
                            <a:schemeClr val="accent4">
                              <a:lumMod val="50000"/>
                            </a:schemeClr>
                          </a:solidFill>
                          <a:effectLst/>
                        </a:rPr>
                        <a:t>Number</a:t>
                      </a:r>
                      <a:endParaRPr lang="en-US" sz="2000" b="1" dirty="0">
                        <a:solidFill>
                          <a:schemeClr val="accent4">
                            <a:lumMod val="50000"/>
                          </a:schemeClr>
                        </a:solidFill>
                        <a:effectLst/>
                        <a:latin typeface="Arial"/>
                        <a:ea typeface="Calibri"/>
                      </a:endParaRPr>
                    </a:p>
                  </a:txBody>
                  <a:tcPr marL="68580" marR="68580" marT="0" marB="0"/>
                </a:tc>
                <a:tc>
                  <a:txBody>
                    <a:bodyPr/>
                    <a:lstStyle/>
                    <a:p>
                      <a:pPr>
                        <a:lnSpc>
                          <a:spcPct val="115000"/>
                        </a:lnSpc>
                        <a:spcAft>
                          <a:spcPts val="0"/>
                        </a:spcAft>
                      </a:pPr>
                      <a:r>
                        <a:rPr lang="en-US" sz="2000" b="1">
                          <a:solidFill>
                            <a:schemeClr val="accent4">
                              <a:lumMod val="50000"/>
                            </a:schemeClr>
                          </a:solidFill>
                          <a:effectLst/>
                        </a:rPr>
                        <a:t>4,125,860</a:t>
                      </a:r>
                      <a:endParaRPr lang="en-US" sz="2000" b="1">
                        <a:solidFill>
                          <a:schemeClr val="accent4">
                            <a:lumMod val="50000"/>
                          </a:schemeClr>
                        </a:solidFill>
                        <a:effectLst/>
                        <a:latin typeface="Arial"/>
                        <a:ea typeface="Calibri"/>
                      </a:endParaRPr>
                    </a:p>
                  </a:txBody>
                  <a:tcPr marL="68580" marR="68580" marT="0" marB="0"/>
                </a:tc>
              </a:tr>
              <a:tr h="503929">
                <a:tc>
                  <a:txBody>
                    <a:bodyPr/>
                    <a:lstStyle/>
                    <a:p>
                      <a:pPr>
                        <a:lnSpc>
                          <a:spcPct val="115000"/>
                        </a:lnSpc>
                        <a:spcAft>
                          <a:spcPts val="0"/>
                        </a:spcAft>
                      </a:pPr>
                      <a:r>
                        <a:rPr lang="en-US" sz="2000" b="1" dirty="0">
                          <a:solidFill>
                            <a:schemeClr val="accent4">
                              <a:lumMod val="50000"/>
                            </a:schemeClr>
                          </a:solidFill>
                          <a:effectLst/>
                        </a:rPr>
                        <a:t>Rice Area under </a:t>
                      </a:r>
                      <a:r>
                        <a:rPr lang="en-US" sz="2000" b="1" dirty="0" err="1" smtClean="0">
                          <a:solidFill>
                            <a:schemeClr val="accent4">
                              <a:lumMod val="50000"/>
                            </a:schemeClr>
                          </a:solidFill>
                          <a:effectLst/>
                        </a:rPr>
                        <a:t>Guti</a:t>
                      </a:r>
                      <a:r>
                        <a:rPr lang="en-US" sz="2000" b="1" dirty="0" smtClean="0">
                          <a:solidFill>
                            <a:schemeClr val="accent4">
                              <a:lumMod val="50000"/>
                            </a:schemeClr>
                          </a:solidFill>
                          <a:effectLst/>
                        </a:rPr>
                        <a:t> Urea </a:t>
                      </a:r>
                      <a:r>
                        <a:rPr lang="en-US" sz="2000" b="1" dirty="0">
                          <a:solidFill>
                            <a:schemeClr val="accent4">
                              <a:lumMod val="50000"/>
                            </a:schemeClr>
                          </a:solidFill>
                          <a:effectLst/>
                        </a:rPr>
                        <a:t>in last three rice seasons </a:t>
                      </a:r>
                      <a:endParaRPr lang="en-US" sz="2000" b="1" dirty="0">
                        <a:solidFill>
                          <a:schemeClr val="accent4">
                            <a:lumMod val="50000"/>
                          </a:schemeClr>
                        </a:solidFill>
                        <a:effectLst/>
                        <a:latin typeface="Arial"/>
                        <a:ea typeface="Calibri"/>
                      </a:endParaRPr>
                    </a:p>
                  </a:txBody>
                  <a:tcPr marL="68580" marR="68580" marT="0" marB="0"/>
                </a:tc>
                <a:tc>
                  <a:txBody>
                    <a:bodyPr/>
                    <a:lstStyle/>
                    <a:p>
                      <a:pPr>
                        <a:lnSpc>
                          <a:spcPct val="115000"/>
                        </a:lnSpc>
                        <a:spcAft>
                          <a:spcPts val="0"/>
                        </a:spcAft>
                      </a:pPr>
                      <a:r>
                        <a:rPr lang="en-US" sz="2000" b="1" dirty="0">
                          <a:solidFill>
                            <a:schemeClr val="accent4">
                              <a:lumMod val="50000"/>
                            </a:schemeClr>
                          </a:solidFill>
                          <a:effectLst/>
                        </a:rPr>
                        <a:t>Hectare</a:t>
                      </a:r>
                      <a:endParaRPr lang="en-US" sz="2000" b="1" dirty="0">
                        <a:solidFill>
                          <a:schemeClr val="accent4">
                            <a:lumMod val="50000"/>
                          </a:schemeClr>
                        </a:solidFill>
                        <a:effectLst/>
                        <a:latin typeface="Arial"/>
                        <a:ea typeface="Calibri"/>
                      </a:endParaRPr>
                    </a:p>
                  </a:txBody>
                  <a:tcPr marL="68580" marR="68580" marT="0" marB="0"/>
                </a:tc>
                <a:tc>
                  <a:txBody>
                    <a:bodyPr/>
                    <a:lstStyle/>
                    <a:p>
                      <a:pPr>
                        <a:lnSpc>
                          <a:spcPct val="115000"/>
                        </a:lnSpc>
                        <a:spcAft>
                          <a:spcPts val="0"/>
                        </a:spcAft>
                      </a:pPr>
                      <a:r>
                        <a:rPr lang="en-US" sz="2000" b="1">
                          <a:solidFill>
                            <a:schemeClr val="accent4">
                              <a:lumMod val="50000"/>
                            </a:schemeClr>
                          </a:solidFill>
                          <a:effectLst/>
                        </a:rPr>
                        <a:t>1,317,652</a:t>
                      </a:r>
                      <a:endParaRPr lang="en-US" sz="2000" b="1">
                        <a:solidFill>
                          <a:schemeClr val="accent4">
                            <a:lumMod val="50000"/>
                          </a:schemeClr>
                        </a:solidFill>
                        <a:effectLst/>
                        <a:latin typeface="Arial"/>
                        <a:ea typeface="Calibri"/>
                      </a:endParaRPr>
                    </a:p>
                  </a:txBody>
                  <a:tcPr marL="68580" marR="68580" marT="0" marB="0"/>
                </a:tc>
              </a:tr>
              <a:tr h="478118">
                <a:tc>
                  <a:txBody>
                    <a:bodyPr/>
                    <a:lstStyle/>
                    <a:p>
                      <a:pPr>
                        <a:lnSpc>
                          <a:spcPct val="115000"/>
                        </a:lnSpc>
                        <a:spcAft>
                          <a:spcPts val="0"/>
                        </a:spcAft>
                      </a:pPr>
                      <a:r>
                        <a:rPr lang="en-US" sz="2000" b="1" dirty="0">
                          <a:solidFill>
                            <a:schemeClr val="accent4">
                              <a:lumMod val="50000"/>
                            </a:schemeClr>
                          </a:solidFill>
                          <a:effectLst/>
                        </a:rPr>
                        <a:t>Incremental Rice Production</a:t>
                      </a:r>
                      <a:endParaRPr lang="en-US" sz="2000" b="1" dirty="0">
                        <a:solidFill>
                          <a:schemeClr val="accent4">
                            <a:lumMod val="50000"/>
                          </a:schemeClr>
                        </a:solidFill>
                        <a:effectLst/>
                        <a:latin typeface="Arial"/>
                        <a:ea typeface="Calibri"/>
                      </a:endParaRPr>
                    </a:p>
                  </a:txBody>
                  <a:tcPr marL="68580" marR="68580" marT="0" marB="0"/>
                </a:tc>
                <a:tc>
                  <a:txBody>
                    <a:bodyPr/>
                    <a:lstStyle/>
                    <a:p>
                      <a:pPr>
                        <a:lnSpc>
                          <a:spcPct val="115000"/>
                        </a:lnSpc>
                        <a:spcAft>
                          <a:spcPts val="0"/>
                        </a:spcAft>
                      </a:pPr>
                      <a:r>
                        <a:rPr lang="en-US" sz="2000" b="1" dirty="0">
                          <a:solidFill>
                            <a:schemeClr val="accent4">
                              <a:lumMod val="50000"/>
                            </a:schemeClr>
                          </a:solidFill>
                          <a:effectLst/>
                        </a:rPr>
                        <a:t>Metric Ton</a:t>
                      </a:r>
                      <a:endParaRPr lang="en-US" sz="2000" b="1" dirty="0">
                        <a:solidFill>
                          <a:schemeClr val="accent4">
                            <a:lumMod val="50000"/>
                          </a:schemeClr>
                        </a:solidFill>
                        <a:effectLst/>
                        <a:latin typeface="Arial"/>
                        <a:ea typeface="Calibri"/>
                      </a:endParaRPr>
                    </a:p>
                  </a:txBody>
                  <a:tcPr marL="68580" marR="68580" marT="0" marB="0"/>
                </a:tc>
                <a:tc>
                  <a:txBody>
                    <a:bodyPr/>
                    <a:lstStyle/>
                    <a:p>
                      <a:pPr>
                        <a:lnSpc>
                          <a:spcPct val="115000"/>
                        </a:lnSpc>
                        <a:spcAft>
                          <a:spcPts val="0"/>
                        </a:spcAft>
                      </a:pPr>
                      <a:r>
                        <a:rPr lang="en-US" sz="2000" b="1">
                          <a:solidFill>
                            <a:schemeClr val="accent4">
                              <a:lumMod val="50000"/>
                            </a:schemeClr>
                          </a:solidFill>
                          <a:effectLst/>
                        </a:rPr>
                        <a:t>863,432</a:t>
                      </a:r>
                      <a:endParaRPr lang="en-US" sz="2000" b="1">
                        <a:solidFill>
                          <a:schemeClr val="accent4">
                            <a:lumMod val="50000"/>
                          </a:schemeClr>
                        </a:solidFill>
                        <a:effectLst/>
                        <a:latin typeface="Arial"/>
                        <a:ea typeface="Calibri"/>
                      </a:endParaRPr>
                    </a:p>
                  </a:txBody>
                  <a:tcPr marL="68580" marR="68580" marT="0" marB="0"/>
                </a:tc>
              </a:tr>
              <a:tr h="411747">
                <a:tc>
                  <a:txBody>
                    <a:bodyPr/>
                    <a:lstStyle/>
                    <a:p>
                      <a:pPr>
                        <a:lnSpc>
                          <a:spcPct val="115000"/>
                        </a:lnSpc>
                        <a:spcAft>
                          <a:spcPts val="0"/>
                        </a:spcAft>
                      </a:pPr>
                      <a:r>
                        <a:rPr lang="en-US" sz="2000" b="1">
                          <a:solidFill>
                            <a:schemeClr val="accent4">
                              <a:lumMod val="50000"/>
                            </a:schemeClr>
                          </a:solidFill>
                          <a:effectLst/>
                        </a:rPr>
                        <a:t>Increased Value of Rice </a:t>
                      </a:r>
                      <a:endParaRPr lang="en-US" sz="2000" b="1">
                        <a:solidFill>
                          <a:schemeClr val="accent4">
                            <a:lumMod val="50000"/>
                          </a:schemeClr>
                        </a:solidFill>
                        <a:effectLst/>
                        <a:latin typeface="Arial"/>
                        <a:ea typeface="Calibri"/>
                      </a:endParaRPr>
                    </a:p>
                  </a:txBody>
                  <a:tcPr marL="68580" marR="68580" marT="0" marB="0"/>
                </a:tc>
                <a:tc>
                  <a:txBody>
                    <a:bodyPr/>
                    <a:lstStyle/>
                    <a:p>
                      <a:pPr>
                        <a:lnSpc>
                          <a:spcPct val="115000"/>
                        </a:lnSpc>
                        <a:spcAft>
                          <a:spcPts val="0"/>
                        </a:spcAft>
                      </a:pPr>
                      <a:r>
                        <a:rPr lang="en-US" sz="2000" b="1" dirty="0">
                          <a:solidFill>
                            <a:schemeClr val="accent4">
                              <a:lumMod val="50000"/>
                            </a:schemeClr>
                          </a:solidFill>
                          <a:effectLst/>
                        </a:rPr>
                        <a:t>Million US $ </a:t>
                      </a:r>
                      <a:endParaRPr lang="en-US" sz="2000" b="1" dirty="0">
                        <a:solidFill>
                          <a:schemeClr val="accent4">
                            <a:lumMod val="50000"/>
                          </a:schemeClr>
                        </a:solidFill>
                        <a:effectLst/>
                        <a:latin typeface="Arial"/>
                        <a:ea typeface="Calibri"/>
                      </a:endParaRPr>
                    </a:p>
                  </a:txBody>
                  <a:tcPr marL="68580" marR="68580" marT="0" marB="0"/>
                </a:tc>
                <a:tc>
                  <a:txBody>
                    <a:bodyPr/>
                    <a:lstStyle/>
                    <a:p>
                      <a:pPr>
                        <a:lnSpc>
                          <a:spcPct val="115000"/>
                        </a:lnSpc>
                        <a:spcAft>
                          <a:spcPts val="0"/>
                        </a:spcAft>
                      </a:pPr>
                      <a:r>
                        <a:rPr lang="en-US" sz="2000" b="1">
                          <a:solidFill>
                            <a:schemeClr val="accent4">
                              <a:lumMod val="50000"/>
                            </a:schemeClr>
                          </a:solidFill>
                          <a:effectLst/>
                        </a:rPr>
                        <a:t>299.88</a:t>
                      </a:r>
                      <a:endParaRPr lang="en-US" sz="2000" b="1">
                        <a:solidFill>
                          <a:schemeClr val="accent4">
                            <a:lumMod val="50000"/>
                          </a:schemeClr>
                        </a:solidFill>
                        <a:effectLst/>
                        <a:latin typeface="Arial"/>
                        <a:ea typeface="Calibri"/>
                      </a:endParaRPr>
                    </a:p>
                  </a:txBody>
                  <a:tcPr marL="68580" marR="68580" marT="0" marB="0"/>
                </a:tc>
              </a:tr>
              <a:tr h="411747">
                <a:tc>
                  <a:txBody>
                    <a:bodyPr/>
                    <a:lstStyle/>
                    <a:p>
                      <a:pPr>
                        <a:lnSpc>
                          <a:spcPct val="115000"/>
                        </a:lnSpc>
                        <a:spcAft>
                          <a:spcPts val="0"/>
                        </a:spcAft>
                      </a:pPr>
                      <a:r>
                        <a:rPr lang="en-US" sz="2000" b="1">
                          <a:solidFill>
                            <a:schemeClr val="accent4">
                              <a:lumMod val="50000"/>
                            </a:schemeClr>
                          </a:solidFill>
                          <a:effectLst/>
                        </a:rPr>
                        <a:t>Urea Saved</a:t>
                      </a:r>
                      <a:endParaRPr lang="en-US" sz="2000" b="1">
                        <a:solidFill>
                          <a:schemeClr val="accent4">
                            <a:lumMod val="50000"/>
                          </a:schemeClr>
                        </a:solidFill>
                        <a:effectLst/>
                        <a:latin typeface="Arial"/>
                        <a:ea typeface="Calibri"/>
                      </a:endParaRPr>
                    </a:p>
                  </a:txBody>
                  <a:tcPr marL="68580" marR="68580" marT="0" marB="0"/>
                </a:tc>
                <a:tc>
                  <a:txBody>
                    <a:bodyPr/>
                    <a:lstStyle/>
                    <a:p>
                      <a:pPr>
                        <a:lnSpc>
                          <a:spcPct val="115000"/>
                        </a:lnSpc>
                        <a:spcAft>
                          <a:spcPts val="0"/>
                        </a:spcAft>
                      </a:pPr>
                      <a:r>
                        <a:rPr lang="en-US" sz="2000" b="1" dirty="0">
                          <a:solidFill>
                            <a:schemeClr val="accent4">
                              <a:lumMod val="50000"/>
                            </a:schemeClr>
                          </a:solidFill>
                          <a:effectLst/>
                        </a:rPr>
                        <a:t>Metric Ton</a:t>
                      </a:r>
                      <a:endParaRPr lang="en-US" sz="2000" b="1" dirty="0">
                        <a:solidFill>
                          <a:schemeClr val="accent4">
                            <a:lumMod val="50000"/>
                          </a:schemeClr>
                        </a:solidFill>
                        <a:effectLst/>
                        <a:latin typeface="Arial"/>
                        <a:ea typeface="Calibri"/>
                      </a:endParaRPr>
                    </a:p>
                  </a:txBody>
                  <a:tcPr marL="68580" marR="68580" marT="0" marB="0"/>
                </a:tc>
                <a:tc>
                  <a:txBody>
                    <a:bodyPr/>
                    <a:lstStyle/>
                    <a:p>
                      <a:pPr>
                        <a:lnSpc>
                          <a:spcPct val="115000"/>
                        </a:lnSpc>
                        <a:spcAft>
                          <a:spcPts val="0"/>
                        </a:spcAft>
                      </a:pPr>
                      <a:r>
                        <a:rPr lang="en-US" sz="2000" b="1">
                          <a:solidFill>
                            <a:schemeClr val="accent4">
                              <a:lumMod val="50000"/>
                            </a:schemeClr>
                          </a:solidFill>
                          <a:effectLst/>
                        </a:rPr>
                        <a:t>120,237</a:t>
                      </a:r>
                      <a:endParaRPr lang="en-US" sz="2000" b="1">
                        <a:solidFill>
                          <a:schemeClr val="accent4">
                            <a:lumMod val="50000"/>
                          </a:schemeClr>
                        </a:solidFill>
                        <a:effectLst/>
                        <a:latin typeface="Arial"/>
                        <a:ea typeface="Calibri"/>
                      </a:endParaRPr>
                    </a:p>
                  </a:txBody>
                  <a:tcPr marL="68580" marR="68580" marT="0" marB="0"/>
                </a:tc>
              </a:tr>
              <a:tr h="411747">
                <a:tc>
                  <a:txBody>
                    <a:bodyPr/>
                    <a:lstStyle/>
                    <a:p>
                      <a:pPr>
                        <a:lnSpc>
                          <a:spcPct val="115000"/>
                        </a:lnSpc>
                        <a:spcAft>
                          <a:spcPts val="0"/>
                        </a:spcAft>
                      </a:pPr>
                      <a:r>
                        <a:rPr lang="en-US" sz="2000" b="1">
                          <a:solidFill>
                            <a:schemeClr val="accent4">
                              <a:lumMod val="50000"/>
                            </a:schemeClr>
                          </a:solidFill>
                          <a:effectLst/>
                        </a:rPr>
                        <a:t>Value of Urea Saved </a:t>
                      </a:r>
                      <a:endParaRPr lang="en-US" sz="2000" b="1">
                        <a:solidFill>
                          <a:schemeClr val="accent4">
                            <a:lumMod val="50000"/>
                          </a:schemeClr>
                        </a:solidFill>
                        <a:effectLst/>
                        <a:latin typeface="Arial"/>
                        <a:ea typeface="Calibri"/>
                      </a:endParaRPr>
                    </a:p>
                  </a:txBody>
                  <a:tcPr marL="68580" marR="68580" marT="0" marB="0"/>
                </a:tc>
                <a:tc>
                  <a:txBody>
                    <a:bodyPr/>
                    <a:lstStyle/>
                    <a:p>
                      <a:pPr>
                        <a:lnSpc>
                          <a:spcPct val="115000"/>
                        </a:lnSpc>
                        <a:spcAft>
                          <a:spcPts val="0"/>
                        </a:spcAft>
                      </a:pPr>
                      <a:r>
                        <a:rPr lang="en-US" sz="2000" b="1" dirty="0">
                          <a:solidFill>
                            <a:schemeClr val="accent4">
                              <a:lumMod val="50000"/>
                            </a:schemeClr>
                          </a:solidFill>
                          <a:effectLst/>
                        </a:rPr>
                        <a:t>Million US $ </a:t>
                      </a:r>
                      <a:endParaRPr lang="en-US" sz="2000" b="1" dirty="0">
                        <a:solidFill>
                          <a:schemeClr val="accent4">
                            <a:lumMod val="50000"/>
                          </a:schemeClr>
                        </a:solidFill>
                        <a:effectLst/>
                        <a:latin typeface="Arial"/>
                        <a:ea typeface="Calibri"/>
                      </a:endParaRPr>
                    </a:p>
                  </a:txBody>
                  <a:tcPr marL="68580" marR="68580" marT="0" marB="0"/>
                </a:tc>
                <a:tc>
                  <a:txBody>
                    <a:bodyPr/>
                    <a:lstStyle/>
                    <a:p>
                      <a:pPr>
                        <a:lnSpc>
                          <a:spcPct val="115000"/>
                        </a:lnSpc>
                        <a:spcAft>
                          <a:spcPts val="0"/>
                        </a:spcAft>
                      </a:pPr>
                      <a:r>
                        <a:rPr lang="en-US" sz="2000" b="1" dirty="0">
                          <a:solidFill>
                            <a:schemeClr val="accent4">
                              <a:lumMod val="50000"/>
                            </a:schemeClr>
                          </a:solidFill>
                          <a:effectLst/>
                        </a:rPr>
                        <a:t>67.43</a:t>
                      </a:r>
                      <a:endParaRPr lang="en-US" sz="2000" b="1" dirty="0">
                        <a:solidFill>
                          <a:schemeClr val="accent4">
                            <a:lumMod val="50000"/>
                          </a:schemeClr>
                        </a:solidFill>
                        <a:effectLst/>
                        <a:latin typeface="Arial"/>
                        <a:ea typeface="Calibri"/>
                      </a:endParaRPr>
                    </a:p>
                  </a:txBody>
                  <a:tcPr marL="68580" marR="68580" marT="0" marB="0"/>
                </a:tc>
              </a:tr>
              <a:tr h="411747">
                <a:tc>
                  <a:txBody>
                    <a:bodyPr/>
                    <a:lstStyle/>
                    <a:p>
                      <a:pPr>
                        <a:lnSpc>
                          <a:spcPct val="115000"/>
                        </a:lnSpc>
                        <a:spcAft>
                          <a:spcPts val="0"/>
                        </a:spcAft>
                      </a:pPr>
                      <a:r>
                        <a:rPr lang="en-US" sz="2000" b="1" dirty="0">
                          <a:solidFill>
                            <a:schemeClr val="accent4">
                              <a:lumMod val="50000"/>
                            </a:schemeClr>
                          </a:solidFill>
                          <a:effectLst/>
                        </a:rPr>
                        <a:t>GOB Savings on Urea Subsidy </a:t>
                      </a:r>
                      <a:endParaRPr lang="en-US" sz="2000" b="1" dirty="0">
                        <a:solidFill>
                          <a:schemeClr val="accent4">
                            <a:lumMod val="50000"/>
                          </a:schemeClr>
                        </a:solidFill>
                        <a:effectLst/>
                        <a:latin typeface="Arial"/>
                        <a:ea typeface="Calibri"/>
                      </a:endParaRPr>
                    </a:p>
                  </a:txBody>
                  <a:tcPr marL="68580" marR="68580" marT="0" marB="0"/>
                </a:tc>
                <a:tc>
                  <a:txBody>
                    <a:bodyPr/>
                    <a:lstStyle/>
                    <a:p>
                      <a:pPr>
                        <a:lnSpc>
                          <a:spcPct val="115000"/>
                        </a:lnSpc>
                        <a:spcAft>
                          <a:spcPts val="0"/>
                        </a:spcAft>
                      </a:pPr>
                      <a:r>
                        <a:rPr lang="en-US" sz="2000" b="1" dirty="0">
                          <a:solidFill>
                            <a:schemeClr val="accent4">
                              <a:lumMod val="50000"/>
                            </a:schemeClr>
                          </a:solidFill>
                          <a:effectLst/>
                        </a:rPr>
                        <a:t>Million US $ </a:t>
                      </a:r>
                      <a:endParaRPr lang="en-US" sz="2000" b="1" dirty="0">
                        <a:solidFill>
                          <a:schemeClr val="accent4">
                            <a:lumMod val="50000"/>
                          </a:schemeClr>
                        </a:solidFill>
                        <a:effectLst/>
                        <a:latin typeface="Arial"/>
                        <a:ea typeface="Calibri"/>
                      </a:endParaRPr>
                    </a:p>
                  </a:txBody>
                  <a:tcPr marL="68580" marR="68580" marT="0" marB="0"/>
                </a:tc>
                <a:tc>
                  <a:txBody>
                    <a:bodyPr/>
                    <a:lstStyle/>
                    <a:p>
                      <a:pPr>
                        <a:lnSpc>
                          <a:spcPct val="115000"/>
                        </a:lnSpc>
                        <a:spcAft>
                          <a:spcPts val="0"/>
                        </a:spcAft>
                      </a:pPr>
                      <a:r>
                        <a:rPr lang="en-US" sz="2000" b="1" dirty="0">
                          <a:solidFill>
                            <a:schemeClr val="accent4">
                              <a:lumMod val="50000"/>
                            </a:schemeClr>
                          </a:solidFill>
                          <a:effectLst/>
                        </a:rPr>
                        <a:t>42.47</a:t>
                      </a:r>
                      <a:endParaRPr lang="en-US" sz="2000" b="1" dirty="0">
                        <a:solidFill>
                          <a:schemeClr val="accent4">
                            <a:lumMod val="50000"/>
                          </a:schemeClr>
                        </a:solidFill>
                        <a:effectLst/>
                        <a:latin typeface="Arial"/>
                        <a:ea typeface="Calibri"/>
                      </a:endParaRPr>
                    </a:p>
                  </a:txBody>
                  <a:tcPr marL="68580" marR="68580" marT="0" marB="0"/>
                </a:tc>
              </a:tr>
            </a:tbl>
          </a:graphicData>
        </a:graphic>
      </p:graphicFrame>
      <p:sp>
        <p:nvSpPr>
          <p:cNvPr id="3" name="Rectangle 1"/>
          <p:cNvSpPr>
            <a:spLocks noChangeArrowheads="1"/>
          </p:cNvSpPr>
          <p:nvPr/>
        </p:nvSpPr>
        <p:spPr bwMode="auto">
          <a:xfrm>
            <a:off x="611560" y="406275"/>
            <a:ext cx="770485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C00000"/>
                </a:solidFill>
                <a:effectLst/>
                <a:latin typeface="+mj-lt"/>
                <a:ea typeface="Calibri" pitchFamily="34" charset="0"/>
                <a:cs typeface="Times New Roman" pitchFamily="18" charset="0"/>
              </a:rPr>
              <a:t>Achievements of using Super Granule Urea (</a:t>
            </a:r>
            <a:r>
              <a:rPr kumimoji="0" lang="en-US" altLang="en-US" sz="2400" b="1" i="0" u="none" strike="noStrike" cap="none" normalizeH="0" baseline="0" dirty="0" err="1" smtClean="0">
                <a:ln>
                  <a:noFill/>
                </a:ln>
                <a:solidFill>
                  <a:srgbClr val="C00000"/>
                </a:solidFill>
                <a:effectLst/>
                <a:latin typeface="+mj-lt"/>
                <a:ea typeface="Calibri" pitchFamily="34" charset="0"/>
                <a:cs typeface="Times New Roman" pitchFamily="18" charset="0"/>
              </a:rPr>
              <a:t>Guti</a:t>
            </a:r>
            <a:r>
              <a:rPr kumimoji="0" lang="en-US" altLang="en-US" sz="2400" b="1" i="0" u="none" strike="noStrike" cap="none" normalizeH="0" baseline="0" dirty="0" smtClean="0">
                <a:ln>
                  <a:noFill/>
                </a:ln>
                <a:solidFill>
                  <a:srgbClr val="C00000"/>
                </a:solidFill>
                <a:effectLst/>
                <a:latin typeface="+mj-lt"/>
                <a:ea typeface="Calibri" pitchFamily="34" charset="0"/>
                <a:cs typeface="Times New Roman" pitchFamily="18" charset="0"/>
              </a:rPr>
              <a:t> Urea) for deep placement in Bangladesh through December 2012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70C0"/>
                </a:solidFill>
                <a:effectLst/>
                <a:ea typeface="Calibri" pitchFamily="34" charset="0"/>
                <a:cs typeface="Times New Roman" pitchFamily="18" charset="0"/>
              </a:rPr>
              <a:t>(Source: </a:t>
            </a:r>
            <a:r>
              <a:rPr kumimoji="0" lang="en-US" altLang="en-US" sz="1600" b="0" i="0" u="none" strike="noStrike" cap="none" normalizeH="0" baseline="0" dirty="0" err="1" smtClean="0">
                <a:ln>
                  <a:noFill/>
                </a:ln>
                <a:solidFill>
                  <a:srgbClr val="0070C0"/>
                </a:solidFill>
                <a:effectLst/>
                <a:ea typeface="Calibri" pitchFamily="34" charset="0"/>
                <a:cs typeface="Times New Roman" pitchFamily="18" charset="0"/>
              </a:rPr>
              <a:t>IFDC</a:t>
            </a:r>
            <a:r>
              <a:rPr kumimoji="0" lang="en-US" altLang="en-US" sz="1600" b="0" i="0" u="none" strike="noStrike" cap="none" normalizeH="0" baseline="0" dirty="0" smtClean="0">
                <a:ln>
                  <a:noFill/>
                </a:ln>
                <a:solidFill>
                  <a:srgbClr val="0070C0"/>
                </a:solidFill>
                <a:effectLst/>
                <a:ea typeface="Calibri" pitchFamily="34" charset="0"/>
                <a:cs typeface="Times New Roman" pitchFamily="18" charset="0"/>
              </a:rPr>
              <a:t> – </a:t>
            </a:r>
            <a:r>
              <a:rPr kumimoji="0" lang="en-US" altLang="en-US" sz="1600" b="0" i="0" u="none" strike="noStrike" cap="none" normalizeH="0" baseline="0" dirty="0" err="1" smtClean="0">
                <a:ln>
                  <a:noFill/>
                </a:ln>
                <a:solidFill>
                  <a:srgbClr val="0070C0"/>
                </a:solidFill>
                <a:effectLst/>
                <a:ea typeface="Calibri" pitchFamily="34" charset="0"/>
                <a:cs typeface="Times New Roman" pitchFamily="18" charset="0"/>
                <a:hlinkClick r:id="rId2"/>
              </a:rPr>
              <a:t>www.ifdc.org</a:t>
            </a:r>
            <a:r>
              <a:rPr kumimoji="0" lang="en-US" altLang="en-US" sz="1600" b="0" i="0" u="none" strike="noStrike" cap="none" normalizeH="0" baseline="0" dirty="0" smtClean="0">
                <a:ln>
                  <a:noFill/>
                </a:ln>
                <a:solidFill>
                  <a:srgbClr val="0070C0"/>
                </a:solidFill>
                <a:effectLst/>
                <a:ea typeface="Calibri" pitchFamily="34" charset="0"/>
                <a:cs typeface="Times New Roman" pitchFamily="18" charset="0"/>
              </a:rPr>
              <a:t>)</a:t>
            </a:r>
            <a:endParaRPr kumimoji="0" lang="en-US" altLang="en-US" sz="1600" b="0" i="0" u="none" strike="noStrike" cap="none" normalizeH="0" baseline="0" dirty="0" smtClean="0">
              <a:ln>
                <a:noFill/>
              </a:ln>
              <a:solidFill>
                <a:srgbClr val="0070C0"/>
              </a:solidFill>
              <a:effectLst/>
              <a:cs typeface="Arial" pitchFamily="34" charset="0"/>
            </a:endParaRPr>
          </a:p>
        </p:txBody>
      </p:sp>
    </p:spTree>
    <p:extLst>
      <p:ext uri="{BB962C8B-B14F-4D97-AF65-F5344CB8AC3E}">
        <p14:creationId xmlns:p14="http://schemas.microsoft.com/office/powerpoint/2010/main" val="3890084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620688"/>
            <a:ext cx="8136904" cy="5940088"/>
          </a:xfrm>
          <a:prstGeom prst="rect">
            <a:avLst/>
          </a:prstGeom>
          <a:noFill/>
        </p:spPr>
        <p:txBody>
          <a:bodyPr wrap="square" rtlCol="0">
            <a:spAutoFit/>
          </a:bodyPr>
          <a:lstStyle/>
          <a:p>
            <a:pPr algn="ctr"/>
            <a:r>
              <a:rPr lang="en-US" sz="2800" b="1" dirty="0" smtClean="0">
                <a:solidFill>
                  <a:srgbClr val="C00000"/>
                </a:solidFill>
              </a:rPr>
              <a:t>Summary of  Integrated nutrient management in rice</a:t>
            </a:r>
          </a:p>
          <a:p>
            <a:endParaRPr lang="en-US" sz="2200" b="1" dirty="0" smtClean="0">
              <a:solidFill>
                <a:srgbClr val="0000FF"/>
              </a:solidFill>
            </a:endParaRPr>
          </a:p>
          <a:p>
            <a:r>
              <a:rPr lang="en-US" sz="2200" b="1" dirty="0" smtClean="0">
                <a:solidFill>
                  <a:srgbClr val="0000FF"/>
                </a:solidFill>
              </a:rPr>
              <a:t>Gaps </a:t>
            </a:r>
          </a:p>
          <a:p>
            <a:pPr marL="342900" indent="-342900">
              <a:buFont typeface="Arial" panose="020B0604020202020204" pitchFamily="34" charset="0"/>
              <a:buChar char="•"/>
            </a:pPr>
            <a:r>
              <a:rPr lang="en-US" sz="2200" b="1" dirty="0" smtClean="0">
                <a:solidFill>
                  <a:srgbClr val="660066"/>
                </a:solidFill>
              </a:rPr>
              <a:t>Overuse of chemical N fertilizers, unbalanced use of N-P-K fertilizers.</a:t>
            </a:r>
          </a:p>
          <a:p>
            <a:pPr marL="342900" indent="-342900">
              <a:buFont typeface="Arial"/>
              <a:buChar char="•"/>
            </a:pPr>
            <a:r>
              <a:rPr lang="en-US" sz="2200" b="1" dirty="0" smtClean="0">
                <a:solidFill>
                  <a:srgbClr val="660066"/>
                </a:solidFill>
              </a:rPr>
              <a:t>Unbalanced use of inorganic fertilizers and organic matters.</a:t>
            </a:r>
          </a:p>
          <a:p>
            <a:pPr marL="342900" indent="-342900">
              <a:buFont typeface="Arial"/>
              <a:buChar char="•"/>
            </a:pPr>
            <a:r>
              <a:rPr lang="en-US" sz="2200" b="1" dirty="0" smtClean="0">
                <a:solidFill>
                  <a:srgbClr val="660066"/>
                </a:solidFill>
              </a:rPr>
              <a:t>Low efficiency in fertilizer use.</a:t>
            </a:r>
          </a:p>
          <a:p>
            <a:r>
              <a:rPr lang="en-US" sz="2200" b="1" dirty="0" smtClean="0">
                <a:solidFill>
                  <a:srgbClr val="0000FF"/>
                </a:solidFill>
              </a:rPr>
              <a:t>Trade-offs</a:t>
            </a:r>
            <a:endParaRPr lang="en-US" sz="2200" b="1" dirty="0">
              <a:solidFill>
                <a:srgbClr val="0000FF"/>
              </a:solidFill>
            </a:endParaRPr>
          </a:p>
          <a:p>
            <a:pPr marL="342900" indent="-342900">
              <a:buFont typeface="Arial"/>
              <a:buChar char="•"/>
            </a:pPr>
            <a:r>
              <a:rPr lang="en-US" sz="2200" b="1" dirty="0" err="1" smtClean="0">
                <a:solidFill>
                  <a:srgbClr val="660066"/>
                </a:solidFill>
              </a:rPr>
              <a:t>SSMM</a:t>
            </a:r>
            <a:r>
              <a:rPr lang="en-US" sz="2200" b="1" dirty="0">
                <a:solidFill>
                  <a:srgbClr val="660066"/>
                </a:solidFill>
              </a:rPr>
              <a:t>: Knowledge intensive.</a:t>
            </a:r>
          </a:p>
          <a:p>
            <a:pPr marL="342900" indent="-342900">
              <a:buFont typeface="Arial"/>
              <a:buChar char="•"/>
            </a:pPr>
            <a:r>
              <a:rPr lang="en-US" sz="2200" b="1" dirty="0">
                <a:solidFill>
                  <a:srgbClr val="660066"/>
                </a:solidFill>
              </a:rPr>
              <a:t>Deep placement of urea: Labor intensive (if not mechanized).</a:t>
            </a:r>
          </a:p>
          <a:p>
            <a:pPr marL="342900" indent="-342900">
              <a:buFont typeface="Arial"/>
              <a:buChar char="•"/>
            </a:pPr>
            <a:r>
              <a:rPr lang="en-US" sz="2200" b="1" dirty="0">
                <a:solidFill>
                  <a:srgbClr val="660066"/>
                </a:solidFill>
              </a:rPr>
              <a:t>Plant Residue management: expense of other use (animal feed) .</a:t>
            </a:r>
          </a:p>
          <a:p>
            <a:r>
              <a:rPr lang="en-US" sz="2200" b="1" dirty="0" smtClean="0">
                <a:solidFill>
                  <a:srgbClr val="0000FF"/>
                </a:solidFill>
              </a:rPr>
              <a:t>Technology and policy options </a:t>
            </a:r>
          </a:p>
          <a:p>
            <a:pPr marL="342900" indent="-342900">
              <a:buFont typeface="Arial"/>
              <a:buChar char="•"/>
            </a:pPr>
            <a:r>
              <a:rPr lang="en-US" sz="2200" b="1" dirty="0" smtClean="0">
                <a:solidFill>
                  <a:srgbClr val="660066"/>
                </a:solidFill>
              </a:rPr>
              <a:t>Use of leaf color chart, </a:t>
            </a:r>
            <a:r>
              <a:rPr lang="en-US" sz="2200" b="1" dirty="0" err="1" smtClean="0">
                <a:solidFill>
                  <a:srgbClr val="660066"/>
                </a:solidFill>
              </a:rPr>
              <a:t>SSNM</a:t>
            </a:r>
            <a:r>
              <a:rPr lang="en-US" sz="2200" b="1" dirty="0" smtClean="0">
                <a:solidFill>
                  <a:srgbClr val="660066"/>
                </a:solidFill>
              </a:rPr>
              <a:t> tools.</a:t>
            </a:r>
          </a:p>
          <a:p>
            <a:pPr marL="342900" indent="-342900">
              <a:buFont typeface="Arial"/>
              <a:buChar char="•"/>
            </a:pPr>
            <a:r>
              <a:rPr lang="en-US" sz="2200" b="1" dirty="0" smtClean="0">
                <a:solidFill>
                  <a:srgbClr val="660066"/>
                </a:solidFill>
              </a:rPr>
              <a:t>Deep placement of urea granules </a:t>
            </a:r>
          </a:p>
          <a:p>
            <a:pPr marL="342900" indent="-342900">
              <a:buFont typeface="Arial"/>
              <a:buChar char="•"/>
            </a:pPr>
            <a:r>
              <a:rPr lang="en-US" sz="2200" b="1" dirty="0" smtClean="0">
                <a:solidFill>
                  <a:srgbClr val="660066"/>
                </a:solidFill>
              </a:rPr>
              <a:t>Crop rotation and plant residues management. </a:t>
            </a:r>
          </a:p>
          <a:p>
            <a:pPr marL="342900" indent="-342900">
              <a:buFont typeface="Arial"/>
              <a:buChar char="•"/>
            </a:pPr>
            <a:r>
              <a:rPr lang="en-US" sz="2200" b="1" dirty="0" smtClean="0">
                <a:solidFill>
                  <a:srgbClr val="660066"/>
                </a:solidFill>
              </a:rPr>
              <a:t>Strong policy to reduce chemical N fertilizer (no subsidy</a:t>
            </a:r>
            <a:r>
              <a:rPr lang="en-US" sz="2200" b="1" dirty="0" smtClean="0">
                <a:solidFill>
                  <a:srgbClr val="660066"/>
                </a:solidFill>
              </a:rPr>
              <a:t>) and </a:t>
            </a:r>
            <a:r>
              <a:rPr lang="en-US" sz="2200" b="1" dirty="0" smtClean="0">
                <a:solidFill>
                  <a:srgbClr val="660066"/>
                </a:solidFill>
              </a:rPr>
              <a:t>to advocate use of indigenous organic matters.</a:t>
            </a:r>
          </a:p>
        </p:txBody>
      </p:sp>
    </p:spTree>
    <p:extLst>
      <p:ext uri="{BB962C8B-B14F-4D97-AF65-F5344CB8AC3E}">
        <p14:creationId xmlns:p14="http://schemas.microsoft.com/office/powerpoint/2010/main" val="4344811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520" y="33949"/>
            <a:ext cx="4320480" cy="3227652"/>
          </a:xfrm>
          <a:prstGeom prst="rect">
            <a:avLst/>
          </a:prstGeom>
        </p:spPr>
      </p:pic>
      <p:pic>
        <p:nvPicPr>
          <p:cNvPr id="3" name="Picture 2"/>
          <p:cNvPicPr>
            <a:picLocks noChangeAspect="1"/>
          </p:cNvPicPr>
          <p:nvPr/>
        </p:nvPicPr>
        <p:blipFill>
          <a:blip r:embed="rId3"/>
          <a:stretch>
            <a:fillRect/>
          </a:stretch>
        </p:blipFill>
        <p:spPr>
          <a:xfrm>
            <a:off x="251520" y="3140968"/>
            <a:ext cx="4810910" cy="3573016"/>
          </a:xfrm>
          <a:prstGeom prst="rect">
            <a:avLst/>
          </a:prstGeom>
        </p:spPr>
      </p:pic>
      <p:sp>
        <p:nvSpPr>
          <p:cNvPr id="4" name="TextBox 3"/>
          <p:cNvSpPr txBox="1"/>
          <p:nvPr/>
        </p:nvSpPr>
        <p:spPr>
          <a:xfrm>
            <a:off x="5580112" y="1916832"/>
            <a:ext cx="3024336" cy="1815882"/>
          </a:xfrm>
          <a:prstGeom prst="rect">
            <a:avLst/>
          </a:prstGeom>
          <a:noFill/>
        </p:spPr>
        <p:txBody>
          <a:bodyPr wrap="square" rtlCol="0">
            <a:spAutoFit/>
          </a:bodyPr>
          <a:lstStyle/>
          <a:p>
            <a:r>
              <a:rPr lang="en-US" sz="2800" b="1" dirty="0" smtClean="0">
                <a:solidFill>
                  <a:srgbClr val="C00000"/>
                </a:solidFill>
              </a:rPr>
              <a:t>Increase of pesticides production and export</a:t>
            </a:r>
            <a:endParaRPr lang="en-US" sz="2800" b="1" dirty="0">
              <a:solidFill>
                <a:srgbClr val="C00000"/>
              </a:solidFill>
            </a:endParaRPr>
          </a:p>
        </p:txBody>
      </p:sp>
    </p:spTree>
    <p:extLst>
      <p:ext uri="{BB962C8B-B14F-4D97-AF65-F5344CB8AC3E}">
        <p14:creationId xmlns:p14="http://schemas.microsoft.com/office/powerpoint/2010/main" val="28380519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402102701"/>
              </p:ext>
            </p:extLst>
          </p:nvPr>
        </p:nvGraphicFramePr>
        <p:xfrm>
          <a:off x="2699792" y="451123"/>
          <a:ext cx="6048672" cy="5040560"/>
        </p:xfrm>
        <a:graphic>
          <a:graphicData uri="http://schemas.openxmlformats.org/presentationml/2006/ole">
            <mc:AlternateContent xmlns:mc="http://schemas.openxmlformats.org/markup-compatibility/2006">
              <mc:Choice xmlns:v="urn:schemas-microsoft-com:vml" Requires="v">
                <p:oleObj spid="_x0000_s1080" name="Document" r:id="rId3" imgW="5626100" imgH="5448300" progId="Word.Document.12">
                  <p:link updateAutomatic="1"/>
                </p:oleObj>
              </mc:Choice>
              <mc:Fallback>
                <p:oleObj name="Document" r:id="rId3" imgW="5626100" imgH="5448300" progId="Word.Document.12">
                  <p:link updateAutomatic="1"/>
                  <p:pic>
                    <p:nvPicPr>
                      <p:cNvPr id="0" name=""/>
                      <p:cNvPicPr/>
                      <p:nvPr/>
                    </p:nvPicPr>
                    <p:blipFill>
                      <a:blip r:embed="rId4"/>
                      <a:stretch>
                        <a:fillRect/>
                      </a:stretch>
                    </p:blipFill>
                    <p:spPr>
                      <a:xfrm>
                        <a:off x="2699792" y="451123"/>
                        <a:ext cx="6048672" cy="5040560"/>
                      </a:xfrm>
                      <a:prstGeom prst="rect">
                        <a:avLst/>
                      </a:prstGeom>
                      <a:ln>
                        <a:solidFill>
                          <a:schemeClr val="accent2">
                            <a:lumMod val="50000"/>
                          </a:schemeClr>
                        </a:solidFill>
                      </a:ln>
                    </p:spPr>
                  </p:pic>
                </p:oleObj>
              </mc:Fallback>
            </mc:AlternateContent>
          </a:graphicData>
        </a:graphic>
      </p:graphicFrame>
      <p:sp>
        <p:nvSpPr>
          <p:cNvPr id="8" name="TextBox 7"/>
          <p:cNvSpPr txBox="1"/>
          <p:nvPr/>
        </p:nvSpPr>
        <p:spPr>
          <a:xfrm>
            <a:off x="827584" y="5539390"/>
            <a:ext cx="7704856" cy="1077218"/>
          </a:xfrm>
          <a:prstGeom prst="rect">
            <a:avLst/>
          </a:prstGeom>
          <a:noFill/>
        </p:spPr>
        <p:txBody>
          <a:bodyPr wrap="square" rtlCol="0">
            <a:spAutoFit/>
          </a:bodyPr>
          <a:lstStyle/>
          <a:p>
            <a:r>
              <a:rPr lang="en-GB" sz="1400" dirty="0">
                <a:solidFill>
                  <a:srgbClr val="0000FF"/>
                </a:solidFill>
              </a:rPr>
              <a:t>* Source: </a:t>
            </a:r>
            <a:r>
              <a:rPr lang="en-GB" sz="1400" dirty="0" err="1">
                <a:solidFill>
                  <a:srgbClr val="0000FF"/>
                </a:solidFill>
              </a:rPr>
              <a:t>Heong</a:t>
            </a:r>
            <a:r>
              <a:rPr lang="en-GB" sz="1400" dirty="0">
                <a:solidFill>
                  <a:srgbClr val="0000FF"/>
                </a:solidFill>
              </a:rPr>
              <a:t> and </a:t>
            </a:r>
            <a:r>
              <a:rPr lang="en-GB" sz="1400" dirty="0" err="1">
                <a:solidFill>
                  <a:srgbClr val="0000FF"/>
                </a:solidFill>
              </a:rPr>
              <a:t>Escalada</a:t>
            </a:r>
            <a:r>
              <a:rPr lang="en-GB" sz="1400" dirty="0">
                <a:solidFill>
                  <a:srgbClr val="0000FF"/>
                </a:solidFill>
              </a:rPr>
              <a:t>, 1997;**DACE = days after crop establishment; ***0.8 times in the wet season and 1.4 times in the dry season, from survey in 2001; $ Study in India carried out in late 1990s; $$Study in one season in 2009; $$$Survey conducted in Nueva </a:t>
            </a:r>
            <a:r>
              <a:rPr lang="en-GB" sz="1400" dirty="0" err="1">
                <a:solidFill>
                  <a:srgbClr val="0000FF"/>
                </a:solidFill>
              </a:rPr>
              <a:t>Ecija</a:t>
            </a:r>
            <a:r>
              <a:rPr lang="en-GB" sz="1400" dirty="0">
                <a:solidFill>
                  <a:srgbClr val="0000FF"/>
                </a:solidFill>
              </a:rPr>
              <a:t> </a:t>
            </a:r>
            <a:r>
              <a:rPr lang="en-GB" sz="1400" dirty="0" err="1" smtClean="0">
                <a:solidFill>
                  <a:srgbClr val="0000FF"/>
                </a:solidFill>
              </a:rPr>
              <a:t>Provinc</a:t>
            </a:r>
            <a:endParaRPr lang="en-US" dirty="0">
              <a:solidFill>
                <a:srgbClr val="0000FF"/>
              </a:solidFill>
            </a:endParaRPr>
          </a:p>
          <a:p>
            <a:endParaRPr lang="en-US" dirty="0">
              <a:solidFill>
                <a:srgbClr val="0000FF"/>
              </a:solidFill>
            </a:endParaRPr>
          </a:p>
        </p:txBody>
      </p:sp>
      <p:sp>
        <p:nvSpPr>
          <p:cNvPr id="9" name="TextBox 8"/>
          <p:cNvSpPr txBox="1"/>
          <p:nvPr/>
        </p:nvSpPr>
        <p:spPr>
          <a:xfrm>
            <a:off x="251520" y="1124744"/>
            <a:ext cx="1944216" cy="3693319"/>
          </a:xfrm>
          <a:prstGeom prst="rect">
            <a:avLst/>
          </a:prstGeom>
          <a:noFill/>
        </p:spPr>
        <p:txBody>
          <a:bodyPr wrap="square" rtlCol="0">
            <a:spAutoFit/>
          </a:bodyPr>
          <a:lstStyle/>
          <a:p>
            <a:pPr algn="r"/>
            <a:r>
              <a:rPr lang="en-US" sz="2400" b="1" dirty="0">
                <a:solidFill>
                  <a:srgbClr val="C00000"/>
                </a:solidFill>
              </a:rPr>
              <a:t>Frequency of insecticide application to rice in selected Asian countries in 1992 and 2011</a:t>
            </a:r>
            <a:endParaRPr lang="en-US" sz="2400" dirty="0">
              <a:solidFill>
                <a:srgbClr val="C00000"/>
              </a:solidFill>
            </a:endParaRPr>
          </a:p>
          <a:p>
            <a:endParaRPr lang="en-US" dirty="0"/>
          </a:p>
        </p:txBody>
      </p:sp>
    </p:spTree>
    <p:extLst>
      <p:ext uri="{BB962C8B-B14F-4D97-AF65-F5344CB8AC3E}">
        <p14:creationId xmlns:p14="http://schemas.microsoft.com/office/powerpoint/2010/main" val="28380519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5536" y="188640"/>
            <a:ext cx="8506813" cy="5190280"/>
          </a:xfrm>
          <a:prstGeom prst="rect">
            <a:avLst/>
          </a:prstGeom>
        </p:spPr>
      </p:pic>
      <p:sp>
        <p:nvSpPr>
          <p:cNvPr id="3" name="TextBox 2"/>
          <p:cNvSpPr txBox="1"/>
          <p:nvPr/>
        </p:nvSpPr>
        <p:spPr>
          <a:xfrm>
            <a:off x="611560" y="5589240"/>
            <a:ext cx="8064896" cy="954107"/>
          </a:xfrm>
          <a:prstGeom prst="rect">
            <a:avLst/>
          </a:prstGeom>
          <a:noFill/>
        </p:spPr>
        <p:txBody>
          <a:bodyPr wrap="square" rtlCol="0">
            <a:spAutoFit/>
          </a:bodyPr>
          <a:lstStyle/>
          <a:p>
            <a:r>
              <a:rPr lang="en-US" sz="2000" b="1" dirty="0" smtClean="0">
                <a:solidFill>
                  <a:srgbClr val="C00000"/>
                </a:solidFill>
              </a:rPr>
              <a:t>The </a:t>
            </a:r>
            <a:r>
              <a:rPr lang="en-US" sz="2000" b="1" dirty="0">
                <a:solidFill>
                  <a:srgbClr val="C00000"/>
                </a:solidFill>
              </a:rPr>
              <a:t>primary causes of these </a:t>
            </a:r>
            <a:r>
              <a:rPr lang="en-US" sz="2000" b="1" dirty="0" smtClean="0">
                <a:solidFill>
                  <a:srgbClr val="C00000"/>
                </a:solidFill>
              </a:rPr>
              <a:t>outbreaks: misuse and overuse of pesticides and resistance of </a:t>
            </a:r>
            <a:r>
              <a:rPr lang="en-US" sz="2000" b="1" dirty="0" err="1" smtClean="0">
                <a:solidFill>
                  <a:srgbClr val="C00000"/>
                </a:solidFill>
              </a:rPr>
              <a:t>planthopper</a:t>
            </a:r>
            <a:r>
              <a:rPr lang="en-US" sz="2000" b="1" dirty="0" smtClean="0">
                <a:solidFill>
                  <a:srgbClr val="C00000"/>
                </a:solidFill>
              </a:rPr>
              <a:t> to </a:t>
            </a:r>
            <a:r>
              <a:rPr lang="en-US" sz="2000" b="1" dirty="0" err="1">
                <a:solidFill>
                  <a:srgbClr val="C00000"/>
                </a:solidFill>
              </a:rPr>
              <a:t>imidacloprid</a:t>
            </a:r>
            <a:r>
              <a:rPr lang="en-US" sz="2000" b="1" dirty="0">
                <a:solidFill>
                  <a:srgbClr val="C00000"/>
                </a:solidFill>
              </a:rPr>
              <a:t> </a:t>
            </a:r>
            <a:r>
              <a:rPr lang="en-US" sz="2000" b="1" dirty="0" smtClean="0">
                <a:solidFill>
                  <a:srgbClr val="C00000"/>
                </a:solidFill>
              </a:rPr>
              <a:t>application</a:t>
            </a:r>
          </a:p>
          <a:p>
            <a:r>
              <a:rPr lang="en-US" sz="1600" dirty="0">
                <a:solidFill>
                  <a:srgbClr val="3366FF"/>
                </a:solidFill>
              </a:rPr>
              <a:t>(</a:t>
            </a:r>
            <a:r>
              <a:rPr lang="en-US" sz="1600" dirty="0" err="1">
                <a:solidFill>
                  <a:srgbClr val="3366FF"/>
                </a:solidFill>
              </a:rPr>
              <a:t>Heong</a:t>
            </a:r>
            <a:r>
              <a:rPr lang="en-US" sz="1600" dirty="0">
                <a:solidFill>
                  <a:srgbClr val="3366FF"/>
                </a:solidFill>
              </a:rPr>
              <a:t> 2010</a:t>
            </a:r>
            <a:r>
              <a:rPr lang="en-US" sz="1600" dirty="0" smtClean="0">
                <a:solidFill>
                  <a:srgbClr val="3366FF"/>
                </a:solidFill>
              </a:rPr>
              <a:t>)</a:t>
            </a:r>
            <a:endParaRPr lang="en-US" sz="1600" dirty="0">
              <a:solidFill>
                <a:srgbClr val="3366FF"/>
              </a:solidFill>
            </a:endParaRPr>
          </a:p>
        </p:txBody>
      </p:sp>
    </p:spTree>
    <p:extLst>
      <p:ext uri="{BB962C8B-B14F-4D97-AF65-F5344CB8AC3E}">
        <p14:creationId xmlns:p14="http://schemas.microsoft.com/office/powerpoint/2010/main" val="28380519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1340768"/>
            <a:ext cx="3528392" cy="5109091"/>
          </a:xfrm>
          <a:prstGeom prst="rect">
            <a:avLst/>
          </a:prstGeom>
          <a:noFill/>
        </p:spPr>
        <p:txBody>
          <a:bodyPr wrap="square" rtlCol="0">
            <a:spAutoFit/>
          </a:bodyPr>
          <a:lstStyle/>
          <a:p>
            <a:r>
              <a:rPr lang="en-US" sz="2800" b="1" dirty="0" smtClean="0">
                <a:solidFill>
                  <a:schemeClr val="accent4">
                    <a:lumMod val="50000"/>
                  </a:schemeClr>
                </a:solidFill>
              </a:rPr>
              <a:t>Three Reductions:</a:t>
            </a:r>
          </a:p>
          <a:p>
            <a:pPr marL="457200" indent="-457200">
              <a:buFont typeface="Arial" panose="020B0604020202020204" pitchFamily="34" charset="0"/>
              <a:buChar char="•"/>
            </a:pPr>
            <a:r>
              <a:rPr lang="en-US" sz="2800" b="1" dirty="0" smtClean="0">
                <a:solidFill>
                  <a:schemeClr val="accent4">
                    <a:lumMod val="50000"/>
                  </a:schemeClr>
                </a:solidFill>
              </a:rPr>
              <a:t>Reduction of seed rate by half</a:t>
            </a:r>
          </a:p>
          <a:p>
            <a:pPr marL="457200" indent="-457200">
              <a:buFont typeface="Arial" panose="020B0604020202020204" pitchFamily="34" charset="0"/>
              <a:buChar char="•"/>
            </a:pPr>
            <a:r>
              <a:rPr lang="en-US" sz="2800" b="1" dirty="0" smtClean="0">
                <a:solidFill>
                  <a:schemeClr val="accent4">
                    <a:lumMod val="50000"/>
                  </a:schemeClr>
                </a:solidFill>
              </a:rPr>
              <a:t>Reduction of pesticide use: no early spray, field monitoring</a:t>
            </a:r>
          </a:p>
          <a:p>
            <a:pPr marL="457200" indent="-457200">
              <a:buFont typeface="Arial" panose="020B0604020202020204" pitchFamily="34" charset="0"/>
              <a:buChar char="•"/>
            </a:pPr>
            <a:r>
              <a:rPr lang="en-US" sz="2800" b="1" dirty="0" smtClean="0">
                <a:solidFill>
                  <a:schemeClr val="accent4">
                    <a:lumMod val="50000"/>
                  </a:schemeClr>
                </a:solidFill>
              </a:rPr>
              <a:t>Reduction of N fertilizer by using leaf color chart</a:t>
            </a:r>
          </a:p>
          <a:p>
            <a:endParaRPr lang="en-US" sz="2800" b="1" dirty="0" smtClean="0">
              <a:solidFill>
                <a:schemeClr val="accent4">
                  <a:lumMod val="50000"/>
                </a:schemeClr>
              </a:solidFill>
            </a:endParaRPr>
          </a:p>
          <a:p>
            <a:endParaRPr lang="en-US" b="1" dirty="0">
              <a:solidFill>
                <a:srgbClr val="660066"/>
              </a:solidFill>
            </a:endParaRPr>
          </a:p>
        </p:txBody>
      </p:sp>
      <p:sp>
        <p:nvSpPr>
          <p:cNvPr id="3" name="TextBox 2"/>
          <p:cNvSpPr txBox="1"/>
          <p:nvPr/>
        </p:nvSpPr>
        <p:spPr>
          <a:xfrm>
            <a:off x="1019436" y="586084"/>
            <a:ext cx="7393160" cy="584775"/>
          </a:xfrm>
          <a:prstGeom prst="rect">
            <a:avLst/>
          </a:prstGeom>
          <a:noFill/>
        </p:spPr>
        <p:txBody>
          <a:bodyPr wrap="square" rtlCol="0">
            <a:spAutoFit/>
          </a:bodyPr>
          <a:lstStyle/>
          <a:p>
            <a:r>
              <a:rPr lang="en-US" sz="3200" b="1" dirty="0" smtClean="0">
                <a:solidFill>
                  <a:srgbClr val="C00000"/>
                </a:solidFill>
              </a:rPr>
              <a:t>Three reductions  - Three gains technology</a:t>
            </a:r>
            <a:endParaRPr lang="en-US" sz="3200" b="1" dirty="0">
              <a:solidFill>
                <a:srgbClr val="C00000"/>
              </a:solidFill>
            </a:endParaRPr>
          </a:p>
        </p:txBody>
      </p:sp>
      <p:sp>
        <p:nvSpPr>
          <p:cNvPr id="6" name="TextBox 5"/>
          <p:cNvSpPr txBox="1"/>
          <p:nvPr/>
        </p:nvSpPr>
        <p:spPr>
          <a:xfrm>
            <a:off x="5148064" y="1457156"/>
            <a:ext cx="3528392" cy="5016758"/>
          </a:xfrm>
          <a:prstGeom prst="rect">
            <a:avLst/>
          </a:prstGeom>
          <a:noFill/>
        </p:spPr>
        <p:txBody>
          <a:bodyPr wrap="square" rtlCol="0">
            <a:spAutoFit/>
          </a:bodyPr>
          <a:lstStyle/>
          <a:p>
            <a:r>
              <a:rPr lang="en-US" sz="2800" b="1" dirty="0" smtClean="0">
                <a:solidFill>
                  <a:schemeClr val="accent4">
                    <a:lumMod val="50000"/>
                  </a:schemeClr>
                </a:solidFill>
              </a:rPr>
              <a:t>Three Gains:</a:t>
            </a:r>
          </a:p>
          <a:p>
            <a:pPr marL="457200" indent="-457200">
              <a:buFont typeface="Arial" panose="020B0604020202020204" pitchFamily="34" charset="0"/>
              <a:buChar char="•"/>
            </a:pPr>
            <a:r>
              <a:rPr lang="en-US" sz="2800" b="1" dirty="0" smtClean="0">
                <a:solidFill>
                  <a:schemeClr val="accent4">
                    <a:lumMod val="50000"/>
                  </a:schemeClr>
                </a:solidFill>
              </a:rPr>
              <a:t>Productivity</a:t>
            </a:r>
          </a:p>
          <a:p>
            <a:pPr marL="457200" indent="-457200">
              <a:buFont typeface="Arial" panose="020B0604020202020204" pitchFamily="34" charset="0"/>
              <a:buChar char="•"/>
            </a:pPr>
            <a:r>
              <a:rPr lang="en-US" sz="2800" b="1" dirty="0" smtClean="0">
                <a:solidFill>
                  <a:schemeClr val="accent4">
                    <a:lumMod val="50000"/>
                  </a:schemeClr>
                </a:solidFill>
              </a:rPr>
              <a:t>Profitability</a:t>
            </a:r>
          </a:p>
          <a:p>
            <a:pPr marL="457200" indent="-457200">
              <a:buFont typeface="Arial" panose="020B0604020202020204" pitchFamily="34" charset="0"/>
              <a:buChar char="•"/>
            </a:pPr>
            <a:r>
              <a:rPr lang="en-US" sz="2800" b="1" dirty="0" smtClean="0">
                <a:solidFill>
                  <a:schemeClr val="accent4">
                    <a:lumMod val="50000"/>
                  </a:schemeClr>
                </a:solidFill>
              </a:rPr>
              <a:t>Environment protection</a:t>
            </a:r>
          </a:p>
          <a:p>
            <a:endParaRPr lang="en-US" b="1" dirty="0" smtClean="0">
              <a:solidFill>
                <a:schemeClr val="accent4">
                  <a:lumMod val="50000"/>
                </a:schemeClr>
              </a:solidFill>
            </a:endParaRPr>
          </a:p>
          <a:p>
            <a:r>
              <a:rPr lang="en-US" b="1" dirty="0" smtClean="0">
                <a:solidFill>
                  <a:schemeClr val="accent4">
                    <a:lumMod val="50000"/>
                  </a:schemeClr>
                </a:solidFill>
              </a:rPr>
              <a:t>Results</a:t>
            </a:r>
            <a:r>
              <a:rPr lang="en-US" b="1" dirty="0">
                <a:solidFill>
                  <a:schemeClr val="accent4">
                    <a:lumMod val="50000"/>
                  </a:schemeClr>
                </a:solidFill>
              </a:rPr>
              <a:t>:</a:t>
            </a:r>
          </a:p>
          <a:p>
            <a:r>
              <a:rPr lang="en-US" b="1" dirty="0" smtClean="0">
                <a:solidFill>
                  <a:schemeClr val="accent4">
                    <a:lumMod val="50000"/>
                  </a:schemeClr>
                </a:solidFill>
              </a:rPr>
              <a:t>Study on 951 farmers </a:t>
            </a:r>
            <a:r>
              <a:rPr lang="en-US" b="1" dirty="0">
                <a:solidFill>
                  <a:schemeClr val="accent4">
                    <a:lumMod val="50000"/>
                  </a:schemeClr>
                </a:solidFill>
              </a:rPr>
              <a:t>showed that seeds, fertilizers, and insecticides can be reduced by 40%, 13%, and 50</a:t>
            </a:r>
            <a:r>
              <a:rPr lang="en-US" b="1" dirty="0" smtClean="0">
                <a:solidFill>
                  <a:schemeClr val="accent4">
                    <a:lumMod val="50000"/>
                  </a:schemeClr>
                </a:solidFill>
              </a:rPr>
              <a:t>%, marginal yield increase,  increased </a:t>
            </a:r>
            <a:r>
              <a:rPr lang="en-US" b="1" dirty="0">
                <a:solidFill>
                  <a:schemeClr val="accent4">
                    <a:lumMod val="50000"/>
                  </a:schemeClr>
                </a:solidFill>
              </a:rPr>
              <a:t>profits of </a:t>
            </a:r>
            <a:r>
              <a:rPr lang="en-US" b="1" dirty="0" err="1" smtClean="0">
                <a:solidFill>
                  <a:schemeClr val="accent4">
                    <a:lumMod val="50000"/>
                  </a:schemeClr>
                </a:solidFill>
              </a:rPr>
              <a:t>US$44</a:t>
            </a:r>
            <a:r>
              <a:rPr lang="en-US" b="1" dirty="0" smtClean="0">
                <a:solidFill>
                  <a:schemeClr val="accent4">
                    <a:lumMod val="50000"/>
                  </a:schemeClr>
                </a:solidFill>
              </a:rPr>
              <a:t>–58/ha </a:t>
            </a:r>
          </a:p>
          <a:p>
            <a:endParaRPr lang="en-US" b="1" dirty="0">
              <a:solidFill>
                <a:schemeClr val="accent4">
                  <a:lumMod val="50000"/>
                </a:schemeClr>
              </a:solidFill>
            </a:endParaRPr>
          </a:p>
          <a:p>
            <a:r>
              <a:rPr lang="en-US" dirty="0" smtClean="0">
                <a:solidFill>
                  <a:srgbClr val="0070C0"/>
                </a:solidFill>
              </a:rPr>
              <a:t>(</a:t>
            </a:r>
            <a:r>
              <a:rPr lang="de-DE" dirty="0" smtClean="0">
                <a:solidFill>
                  <a:srgbClr val="0070C0"/>
                </a:solidFill>
              </a:rPr>
              <a:t>Zenaida</a:t>
            </a:r>
            <a:r>
              <a:rPr lang="de-DE" dirty="0">
                <a:solidFill>
                  <a:srgbClr val="0070C0"/>
                </a:solidFill>
              </a:rPr>
              <a:t>, </a:t>
            </a:r>
            <a:r>
              <a:rPr lang="en-US" dirty="0" smtClean="0">
                <a:solidFill>
                  <a:srgbClr val="0070C0"/>
                </a:solidFill>
              </a:rPr>
              <a:t>2010)</a:t>
            </a:r>
            <a:endParaRPr lang="en-US" dirty="0">
              <a:solidFill>
                <a:srgbClr val="0070C0"/>
              </a:solidFill>
            </a:endParaRPr>
          </a:p>
          <a:p>
            <a:endParaRPr lang="en-US" b="1" dirty="0">
              <a:solidFill>
                <a:srgbClr val="660066"/>
              </a:solidFill>
            </a:endParaRPr>
          </a:p>
        </p:txBody>
      </p:sp>
    </p:spTree>
    <p:extLst>
      <p:ext uri="{BB962C8B-B14F-4D97-AF65-F5344CB8AC3E}">
        <p14:creationId xmlns:p14="http://schemas.microsoft.com/office/powerpoint/2010/main" val="10125842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2" descr="E:\Chuong trinh Cong Sinh Thai\Hinh anh CNST\Hinh CNST An Giang DX2012 goi A Chien\_DSC04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068" y="980728"/>
            <a:ext cx="4788932" cy="318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E:\Chuong trinh Cong Sinh Thai\HINH PANO ECO-EN\_DSC216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0727"/>
            <a:ext cx="4309787" cy="648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DSC01457"/>
          <p:cNvPicPr>
            <a:picLocks noChangeAspect="1" noChangeArrowheads="1"/>
          </p:cNvPicPr>
          <p:nvPr/>
        </p:nvPicPr>
        <p:blipFill>
          <a:blip r:embed="rId4" cstate="print">
            <a:extLst>
              <a:ext uri="{28A0092B-C50C-407E-A947-70E740481C1C}">
                <a14:useLocalDpi xmlns:a14="http://schemas.microsoft.com/office/drawing/2010/main" val="0"/>
              </a:ext>
            </a:extLst>
          </a:blip>
          <a:srcRect t="15152" b="15819"/>
          <a:stretch>
            <a:fillRect/>
          </a:stretch>
        </p:blipFill>
        <p:spPr>
          <a:xfrm>
            <a:off x="4357979" y="4228709"/>
            <a:ext cx="4752527" cy="2629291"/>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107504" y="188640"/>
            <a:ext cx="8784976" cy="461665"/>
          </a:xfrm>
          <a:prstGeom prst="rect">
            <a:avLst/>
          </a:prstGeom>
          <a:noFill/>
        </p:spPr>
        <p:txBody>
          <a:bodyPr wrap="square" rtlCol="0">
            <a:spAutoFit/>
          </a:bodyPr>
          <a:lstStyle/>
          <a:p>
            <a:r>
              <a:rPr lang="en-US" sz="2400" b="1" dirty="0" smtClean="0">
                <a:solidFill>
                  <a:srgbClr val="C00000"/>
                </a:solidFill>
              </a:rPr>
              <a:t>Ecological engineering of rice in the Mekong delta of Vietnam, 2012 </a:t>
            </a:r>
            <a:endParaRPr lang="en-US" sz="2400" b="1" dirty="0">
              <a:solidFill>
                <a:srgbClr val="C00000"/>
              </a:solidFill>
            </a:endParaRPr>
          </a:p>
        </p:txBody>
      </p:sp>
    </p:spTree>
    <p:extLst>
      <p:ext uri="{BB962C8B-B14F-4D97-AF65-F5344CB8AC3E}">
        <p14:creationId xmlns:p14="http://schemas.microsoft.com/office/powerpoint/2010/main" val="15092037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404664"/>
            <a:ext cx="7848872" cy="5693866"/>
          </a:xfrm>
          <a:prstGeom prst="rect">
            <a:avLst/>
          </a:prstGeom>
          <a:noFill/>
        </p:spPr>
        <p:txBody>
          <a:bodyPr wrap="square" rtlCol="0">
            <a:spAutoFit/>
          </a:bodyPr>
          <a:lstStyle/>
          <a:p>
            <a:pPr algn="ctr"/>
            <a:r>
              <a:rPr lang="en-US" sz="2800" b="1" dirty="0" smtClean="0">
                <a:solidFill>
                  <a:srgbClr val="C00000"/>
                </a:solidFill>
              </a:rPr>
              <a:t>Summary: Integrated pest management in rice</a:t>
            </a:r>
          </a:p>
          <a:p>
            <a:endParaRPr lang="en-US" sz="2400" b="1" dirty="0" smtClean="0">
              <a:solidFill>
                <a:srgbClr val="0000FF"/>
              </a:solidFill>
            </a:endParaRPr>
          </a:p>
          <a:p>
            <a:r>
              <a:rPr lang="en-US" sz="2400" b="1" dirty="0" smtClean="0">
                <a:solidFill>
                  <a:srgbClr val="0000FF"/>
                </a:solidFill>
              </a:rPr>
              <a:t>Gaps</a:t>
            </a:r>
          </a:p>
          <a:p>
            <a:pPr marL="342900" indent="-342900">
              <a:buFont typeface="Arial"/>
              <a:buChar char="•"/>
            </a:pPr>
            <a:r>
              <a:rPr lang="en-US" sz="2400" b="1" dirty="0" smtClean="0">
                <a:solidFill>
                  <a:schemeClr val="accent2">
                    <a:lumMod val="50000"/>
                  </a:schemeClr>
                </a:solidFill>
              </a:rPr>
              <a:t>Misuse and overuse of pesticides by farmers.</a:t>
            </a:r>
          </a:p>
          <a:p>
            <a:pPr marL="342900" indent="-342900">
              <a:buFont typeface="Arial"/>
              <a:buChar char="•"/>
            </a:pPr>
            <a:r>
              <a:rPr lang="en-US" sz="2400" b="1" dirty="0" smtClean="0">
                <a:solidFill>
                  <a:schemeClr val="accent2">
                    <a:lumMod val="50000"/>
                  </a:schemeClr>
                </a:solidFill>
              </a:rPr>
              <a:t>Malpractices in pesticide sales by retailers.</a:t>
            </a:r>
          </a:p>
          <a:p>
            <a:pPr marL="342900" indent="-342900">
              <a:buFont typeface="Arial"/>
              <a:buChar char="•"/>
            </a:pPr>
            <a:r>
              <a:rPr lang="en-US" sz="2400" b="1" dirty="0" smtClean="0">
                <a:solidFill>
                  <a:schemeClr val="accent2">
                    <a:lumMod val="50000"/>
                  </a:schemeClr>
                </a:solidFill>
              </a:rPr>
              <a:t>Strong advertisement </a:t>
            </a:r>
            <a:r>
              <a:rPr lang="en-US" sz="2400" b="1" dirty="0">
                <a:solidFill>
                  <a:schemeClr val="accent2">
                    <a:lumMod val="50000"/>
                  </a:schemeClr>
                </a:solidFill>
              </a:rPr>
              <a:t>and market </a:t>
            </a:r>
            <a:r>
              <a:rPr lang="en-US" sz="2400" b="1" dirty="0" smtClean="0">
                <a:solidFill>
                  <a:schemeClr val="accent2">
                    <a:lumMod val="50000"/>
                  </a:schemeClr>
                </a:solidFill>
              </a:rPr>
              <a:t>promotion of pesticides by companies. </a:t>
            </a:r>
          </a:p>
          <a:p>
            <a:endParaRPr lang="en-US" sz="2400" b="1" dirty="0">
              <a:solidFill>
                <a:srgbClr val="0000FF"/>
              </a:solidFill>
            </a:endParaRPr>
          </a:p>
          <a:p>
            <a:r>
              <a:rPr lang="en-US" sz="2400" b="1" dirty="0" smtClean="0">
                <a:solidFill>
                  <a:srgbClr val="0000FF"/>
                </a:solidFill>
              </a:rPr>
              <a:t>Technology and policy options </a:t>
            </a:r>
          </a:p>
          <a:p>
            <a:pPr marL="342900" indent="-342900">
              <a:buFont typeface="Arial"/>
              <a:buChar char="•"/>
            </a:pPr>
            <a:r>
              <a:rPr lang="en-US" sz="2400" b="1" dirty="0" smtClean="0">
                <a:solidFill>
                  <a:srgbClr val="660066"/>
                </a:solidFill>
              </a:rPr>
              <a:t>Strengthening </a:t>
            </a:r>
            <a:r>
              <a:rPr lang="en-US" sz="2400" b="1" dirty="0" err="1" smtClean="0">
                <a:solidFill>
                  <a:srgbClr val="660066"/>
                </a:solidFill>
              </a:rPr>
              <a:t>IPM</a:t>
            </a:r>
            <a:r>
              <a:rPr lang="en-US" sz="2400" b="1" dirty="0" smtClean="0">
                <a:solidFill>
                  <a:srgbClr val="660066"/>
                </a:solidFill>
              </a:rPr>
              <a:t> with innovative approaches.</a:t>
            </a:r>
            <a:endParaRPr lang="en-US" sz="2400" b="1" dirty="0">
              <a:solidFill>
                <a:srgbClr val="660066"/>
              </a:solidFill>
            </a:endParaRPr>
          </a:p>
          <a:p>
            <a:pPr marL="342900" indent="-342900">
              <a:buFont typeface="Arial"/>
              <a:buChar char="•"/>
            </a:pPr>
            <a:r>
              <a:rPr lang="en-US" sz="2400" b="1" dirty="0" smtClean="0">
                <a:solidFill>
                  <a:srgbClr val="660066"/>
                </a:solidFill>
              </a:rPr>
              <a:t>Model: “3 reductions, 3 gains” Vietnam, rice-fish, ecological engineering (LEGATO project).</a:t>
            </a:r>
          </a:p>
          <a:p>
            <a:pPr marL="342900" indent="-342900">
              <a:buFont typeface="Arial"/>
              <a:buChar char="•"/>
            </a:pPr>
            <a:r>
              <a:rPr lang="en-US" sz="2400" b="1" dirty="0" smtClean="0">
                <a:solidFill>
                  <a:srgbClr val="660066"/>
                </a:solidFill>
              </a:rPr>
              <a:t>Country commitment on reduce pesticide use (legal regulations, support of IPM, training and education, mass media coverage).</a:t>
            </a:r>
          </a:p>
        </p:txBody>
      </p:sp>
    </p:spTree>
    <p:extLst>
      <p:ext uri="{BB962C8B-B14F-4D97-AF65-F5344CB8AC3E}">
        <p14:creationId xmlns:p14="http://schemas.microsoft.com/office/powerpoint/2010/main" val="28380519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7975" y="617538"/>
            <a:ext cx="7848872" cy="5940088"/>
          </a:xfrm>
          <a:prstGeom prst="rect">
            <a:avLst/>
          </a:prstGeom>
          <a:noFill/>
        </p:spPr>
        <p:txBody>
          <a:bodyPr wrap="square" rtlCol="0">
            <a:spAutoFit/>
          </a:bodyPr>
          <a:lstStyle/>
          <a:p>
            <a:r>
              <a:rPr lang="en-US" sz="3600" b="1" dirty="0" smtClean="0">
                <a:solidFill>
                  <a:srgbClr val="C00000"/>
                </a:solidFill>
              </a:rPr>
              <a:t>System of Rice Intensification</a:t>
            </a:r>
          </a:p>
          <a:p>
            <a:r>
              <a:rPr lang="en-US" sz="3600" b="1" dirty="0" smtClean="0">
                <a:solidFill>
                  <a:srgbClr val="C00000"/>
                </a:solidFill>
              </a:rPr>
              <a:t>SRI</a:t>
            </a:r>
            <a:r>
              <a:rPr lang="en-US" sz="2800" b="1" dirty="0" smtClean="0">
                <a:solidFill>
                  <a:srgbClr val="C00000"/>
                </a:solidFill>
              </a:rPr>
              <a:t>)</a:t>
            </a:r>
            <a:endParaRPr lang="en-US" sz="2800" b="1" dirty="0">
              <a:solidFill>
                <a:srgbClr val="C00000"/>
              </a:solidFill>
            </a:endParaRPr>
          </a:p>
          <a:p>
            <a:endParaRPr lang="en-US" sz="2400" b="1" dirty="0">
              <a:solidFill>
                <a:srgbClr val="0000FF"/>
              </a:solidFill>
            </a:endParaRPr>
          </a:p>
          <a:p>
            <a:r>
              <a:rPr lang="en-US" sz="3200" b="1" dirty="0" smtClean="0">
                <a:solidFill>
                  <a:srgbClr val="0000FF"/>
                </a:solidFill>
              </a:rPr>
              <a:t>Application scale </a:t>
            </a:r>
          </a:p>
          <a:p>
            <a:r>
              <a:rPr lang="en-US" sz="2800" b="1" dirty="0" err="1" smtClean="0">
                <a:solidFill>
                  <a:srgbClr val="660066"/>
                </a:solidFill>
              </a:rPr>
              <a:t>Kassam</a:t>
            </a:r>
            <a:r>
              <a:rPr lang="en-US" sz="2800" b="1" dirty="0" smtClean="0">
                <a:solidFill>
                  <a:srgbClr val="660066"/>
                </a:solidFill>
              </a:rPr>
              <a:t>  </a:t>
            </a:r>
            <a:r>
              <a:rPr lang="en-US" sz="2800" b="1" dirty="0">
                <a:solidFill>
                  <a:srgbClr val="660066"/>
                </a:solidFill>
              </a:rPr>
              <a:t>et al. (2011) estimated that about 2 million rice farmers have already adopted SRI methods, in whole or in </a:t>
            </a:r>
            <a:r>
              <a:rPr lang="en-US" sz="2800" b="1" dirty="0" smtClean="0">
                <a:solidFill>
                  <a:srgbClr val="660066"/>
                </a:solidFill>
              </a:rPr>
              <a:t>part. </a:t>
            </a:r>
          </a:p>
          <a:p>
            <a:endParaRPr lang="en-US" sz="2800" b="1" dirty="0" smtClean="0">
              <a:solidFill>
                <a:srgbClr val="660066"/>
              </a:solidFill>
            </a:endParaRPr>
          </a:p>
          <a:p>
            <a:r>
              <a:rPr lang="en-US" sz="2800" b="1" dirty="0" smtClean="0">
                <a:solidFill>
                  <a:srgbClr val="660066"/>
                </a:solidFill>
              </a:rPr>
              <a:t>Data given by </a:t>
            </a:r>
            <a:r>
              <a:rPr lang="en-GB" sz="2800" b="1" dirty="0" err="1" smtClean="0">
                <a:solidFill>
                  <a:srgbClr val="660066"/>
                </a:solidFill>
              </a:rPr>
              <a:t>Uphoff</a:t>
            </a:r>
            <a:r>
              <a:rPr lang="en-GB" sz="2800" b="1" dirty="0" smtClean="0">
                <a:solidFill>
                  <a:srgbClr val="660066"/>
                </a:solidFill>
              </a:rPr>
              <a:t> </a:t>
            </a:r>
            <a:r>
              <a:rPr lang="en-GB" sz="2800" b="1" dirty="0">
                <a:solidFill>
                  <a:srgbClr val="660066"/>
                </a:solidFill>
              </a:rPr>
              <a:t>(2012</a:t>
            </a:r>
            <a:r>
              <a:rPr lang="en-GB" sz="2800" b="1" dirty="0" smtClean="0">
                <a:solidFill>
                  <a:srgbClr val="660066"/>
                </a:solidFill>
              </a:rPr>
              <a:t>): </a:t>
            </a:r>
            <a:endParaRPr lang="en-US" sz="2800" b="1" dirty="0">
              <a:solidFill>
                <a:srgbClr val="660066"/>
              </a:solidFill>
            </a:endParaRPr>
          </a:p>
          <a:p>
            <a:pPr marL="457200" indent="-457200">
              <a:buFont typeface="Arial"/>
              <a:buChar char="•"/>
            </a:pPr>
            <a:r>
              <a:rPr lang="en-US" sz="2800" b="1" dirty="0" smtClean="0">
                <a:solidFill>
                  <a:srgbClr val="660066"/>
                </a:solidFill>
              </a:rPr>
              <a:t>China (</a:t>
            </a:r>
            <a:r>
              <a:rPr lang="en-GB" sz="2800" b="1" dirty="0">
                <a:solidFill>
                  <a:srgbClr val="660066"/>
                </a:solidFill>
              </a:rPr>
              <a:t>Sichuan</a:t>
            </a:r>
            <a:r>
              <a:rPr lang="en-US" sz="2800" b="1" dirty="0">
                <a:solidFill>
                  <a:srgbClr val="660066"/>
                </a:solidFill>
              </a:rPr>
              <a:t> </a:t>
            </a:r>
            <a:r>
              <a:rPr lang="en-US" sz="2800" b="1" dirty="0" smtClean="0">
                <a:solidFill>
                  <a:srgbClr val="660066"/>
                </a:solidFill>
              </a:rPr>
              <a:t>province): 300,000 ha (2010)</a:t>
            </a:r>
          </a:p>
          <a:p>
            <a:pPr marL="457200" indent="-457200">
              <a:buFont typeface="Arial"/>
              <a:buChar char="•"/>
            </a:pPr>
            <a:r>
              <a:rPr lang="en-US" sz="2800" b="1" dirty="0" smtClean="0">
                <a:solidFill>
                  <a:srgbClr val="660066"/>
                </a:solidFill>
              </a:rPr>
              <a:t>India (Bihar): 350,000 ha (2011</a:t>
            </a:r>
          </a:p>
          <a:p>
            <a:pPr marL="457200" indent="-457200">
              <a:buFont typeface="Arial"/>
              <a:buChar char="•"/>
            </a:pPr>
            <a:r>
              <a:rPr lang="en-GB" sz="2800" b="1" dirty="0" smtClean="0">
                <a:solidFill>
                  <a:srgbClr val="660066"/>
                </a:solidFill>
              </a:rPr>
              <a:t>In </a:t>
            </a:r>
            <a:r>
              <a:rPr lang="en-GB" sz="2800" b="1" dirty="0">
                <a:solidFill>
                  <a:srgbClr val="660066"/>
                </a:solidFill>
              </a:rPr>
              <a:t>Vietnam, </a:t>
            </a:r>
            <a:r>
              <a:rPr lang="en-GB" sz="2800" b="1" dirty="0" smtClean="0">
                <a:solidFill>
                  <a:srgbClr val="660066"/>
                </a:solidFill>
              </a:rPr>
              <a:t>in 2011 </a:t>
            </a:r>
            <a:r>
              <a:rPr lang="en-GB" sz="2800" b="1" dirty="0">
                <a:solidFill>
                  <a:srgbClr val="660066"/>
                </a:solidFill>
              </a:rPr>
              <a:t>that over 1 million farmers </a:t>
            </a:r>
            <a:r>
              <a:rPr lang="en-GB" sz="2800" b="1" dirty="0" smtClean="0">
                <a:solidFill>
                  <a:srgbClr val="660066"/>
                </a:solidFill>
              </a:rPr>
              <a:t>used SRI method</a:t>
            </a:r>
            <a:endParaRPr lang="en-US" sz="2800" b="1" dirty="0" smtClean="0">
              <a:solidFill>
                <a:srgbClr val="660066"/>
              </a:solidFill>
            </a:endParaRPr>
          </a:p>
        </p:txBody>
      </p:sp>
      <p:sp>
        <p:nvSpPr>
          <p:cNvPr id="3" name="AutoShape 2" descr="data:image/jpeg;base64,/9j/4AAQSkZJRgABAQAAAQABAAD/2wCEAAkGBhMSERUUExQWFBUVGBkYGRgYGBgYGBobGBwXGBsYGBgXHSYeGBojGhgaHy8gIycpLCwsFx8xNTAqNSYrLCkBCQoKDgwOGg8PGiwkHSQsKiwsLCwsKSwsLCwsLCwsLCwsLCwsLCksLCwpLCksLCkpKSwsLCwsLCwsLCwsLCwsLP/AABEIAMMBAwMBIgACEQEDEQH/xAAaAAACAwEBAAAAAAAAAAAAAAAEBQACAwYB/8QAOhAAAQMCBAMGBQQBAwQDAAAAAQACEQMhBBIxQQVRYRMicYGR8AYyobHBQtHh8VIUI2IHM3KSFaKy/8QAGQEAAwEBAQAAAAAAAAAAAAAAAQIDAAQF/8QAKxEAAgICAQIFBAIDAQAAAAAAAAECEQMhEjFBEyIyUWEEM0JxI5FSgfCx/9oADAMBAAIRAxEAPwDhm/DTrd4dUxo8AptumZ4a4j5gDPsL3/49/wDkz1K8p5ZS7nLwmY0uHUwLC0rf/Ts5Cyo7DVLS5gvqDss3NqjTJ6n1U9t9QeFI27Knyb6LQVKf/FBObUEEhvkSs6jnARlaTqboVfcVxa6jKp2e+X6dFdjmf8Ule4OAkCZ1nZVEXEXnWdkfDFtj5tGmDIyjwW4AO4K5wuAzC+oi6swmXRte5Q8L5NZ0JqAbhVqmm/WD02XNuLr66GBzMfuvBm5GIPqNh73WWH5Nb7HQnCUIPdZfl/Cu2jSH6W94eviud7+UQ1zi75huEe7C5pEmABl8dwUHjrqw7DWYCkNg68yb328oWPEmNbTORoLnWbEa7HyCydgjoCfl577qwwJMSTpfoVlp3Zv2I/h2u6piMtQzAdBt1EdRK6oYRoki0wfRLsPwoNc10XiCeW63ZQd6yDf0TZp+JK7N+g9/DxEMsSZBnxJPgVY0P231WeEqFtRrz+kAR0Fl6/EOJd1fm/hRa+QWeGnuvSxY5nSOhJ9V4HunUrUY2ylUDTC9DzzU7Q9EDUVcqVGmLGDzW4dZRxO3sI2YFZhcuhPrzV8p5lbtHsrwsW5GoHdTPOPRTseq2IXmXRHkajEUve6qWLcqFqNgoHLOii2LQvEeRhs34SM3JjotWfCbN3u9QsaPG6rdD6+q1Z8QVNTF+gXSs+FfidTaZoPg9g/WVlifh9jNah8IVqPxLVEzBQ+J4m57pIvy8Fp/UY68sdisT4zBOk96crjFtQh3YA5hfUXTqrXDnSdfFUziDA1suTxWT4CI4Huk7yVo3h0Fo8ynFo+Ue/ys8onRN4rA4CqpgNT10Wo4fcjomgAP6Y85Xs20H2KHis3ACw2AAewkEwLjyJn7LRuEAY1kGz80+TbfT6okVbT5Fe1K4AB97JvFYOAXwLANGIqTcFp8vBKP9HAIBPzfSSmeHx+SoajWgzt48vFDVKhOgjmP5RnktJL5GUWtApo3J9FrBt4QVfNcCCfP6L0ZbnUHwUWwpFJi2qkqxiJA/J8F47Ua36G3jyWBxZ4Areazae9EiBtafTVeh4Mxsb2WNxZYhTRSOWypiQAM2aL76LGUbLkKfletEgEObB8V44t/yHvksZxZ6QAvB797L0NFhmvyUFRt7+n2WNxIHeKsKipIXrwLX/dA3Eme8+9172kqhZ1ELx/O0LKgcWekKro81ZrJvtuZWdWsBqQmNxZUu6qL0QomNQQ2noV7Vp/SyIPywvHEQDz+65+RejOoNPASvHt5HULRuHtJtut+zBAkbHToBC1mr3AxS1IHKSrFuUdOaIpUc0cjr6rV1ABj51adPOJRuzUCdmP2VKguI0B0RrqYIJ5RHJYugeY+qCYGl3Bntg230VQLxputQNtTqo4CLeymsT5M/oAicHgQ8S8W5HwVcHQzvyxNpKPrVQGZW6k3jlb8o3RWGlYBh8OHEzYBb0cL3C/ko0ANAGpMfVMuIUwyg1g1JB8v7TLab9jfoV1KADA7clH4vBUaTBnJEjQdV7Wwpd2LGAveIkATrolHx3xKrQqdk6mAS3NNzYz/AEunDBW7O76KONybn2QTwqi2rUIpgEAW308d1rhcNmNWTcTtPNY/9Nzml7nNEyA02J8AmuHpRiqjYiQ62m1kcmOmv2znz0ptx6X/AOizC4UPpOdHeFgd+f7ofL3Mw/SfoUdgRDntvoSALmRJWNFsOc0ix18D0UHVJ/6Jdt/oFqUgWh4EZTDus6HxVW0xqLjW6Kw7YzNNhJb4xK8w9CJYdx5xskbXUVq6f/WWx+EAaHgbAkbIKrTFnAW+yYUCZyO5x5LGtQyG92n3CWwtN7/sEqU4PlYqU6WboR9Vu8dzxPvw0Ua2IzaRqtYmrMGUxpF166kAR4eYWrAC63K3iVqaZOtjp6IXsPUBaGnS/P62VmUxP/Ee4W9TDgGYjZYPpCdedtkUwUZVKImBK8q09to9laupXhUNPfYDRNZtnrcGNiovS8HkotbFNgwz4/eeSu6hOWDN/BQui+v7futHO+XopXQ+jyqY18PPVV7T5Y3m69qNDpgGJG6sKewn3qhpAezRlfLEbFetka/qv4ws8sSNXASruAlvNAJ5nhoBF5JQ0ENzG3Lw6olguCddl7Vixjn+EUw6oCbLWlx1KlOcs3E6BEOpB5vMfQ9ERh8PJnYD6o8gqFs0w7uzZM94jVUo0z3ncwsqzi4wFtiiWlrZiRCzbGb/AC9i/CMLndJ5i0ctT4rfiZz4jLJLRAHJM+F0BRpZzppG6XcJYHV8xBiZA1krorSj7hcdqIx4nxv/AEzRRpANebveNeYA8vsuM/6oYplVlJ7DmLZDzyk90TaYATDjXbPxEGmWkBxvuwT9UscwPlrvlifMG31XrRWqOxxpaAuEsdRosGaKgl0f+Vwuj4FXcarSTMiNecj0uEiqsdmvEazKy4Zingk3JzGOgmx9U0opqmSlG0dhXpFmKDQbmBMc1lxzD5HzqNLbq3E3PJpVTAJaCY5kIniju1pBw2G3NeRNJKUfZnNVtr3FlekAxrhzM8r6eazrVIc1w3t5ralTDqJAN518VnQ7zCDsudi1f+zbENIyvAmJn8FbFwq0uvhus8D3mOadh99VnhahpuLTca/snCnXm/sDD7Fp5x97qMqd6DoI9/RF4/BZgC0d6b9QhcQ3MCB8zR9tvVL8glCijHwMp9fstmVAGkG/VYYcSIMAqUmhuYO8BfnusLfclV7hrN7/AHVDNp3C1qX10WDSRHLxWQGi9R3K6pmhXkQRzuq0xBmP7RMDuLVFXyUT0LQw7EwT1sOgtdXeJP0U7QZTJgrGm+STMKPUdstlOaB7C1a+CQNRc/heUalxr7/C1pMGcRq4wh1YUaVqWV06mI8DusKLJcHOkG4hbvpiZcYFiB+6Gp1f9yNxe+kLU+g0upGAkkzp6rzEkus3koHjMANCrZsoOx1/hEVEZJOUaI+sAxgt5jqssLQIIcbTpPVYV3l7soPhyErVZT0r5Zpw6lLyTYaAfzyV30S+sxsGB9gT6o2jTApu5tj391twTDlzsxGptzTxVtJD8ekTf4gqdnRDBvCAoksoh4MEEO+qrxnGdrUyjQHRW4uYotb4SqyknJy9ib7tD842lVb25dlLR8sSbgyJ3K4rj1NrC00u8XtzEC4bO3in+O4K2rhm03ONPM5kuadiQCg8fwCtgsM1jKjicxuAJIid53+y9LFc+p1eLUNK2ce8VXWgCen7p0002NawQTlvlve2/qvOJYGrWwrQ95LjVN7WGU2tshuGcNbTY7cti51N1TL/ABxbXsJ4nKFtbOsxtHNhg7YNA9LJfwyoS0s1i4jdNeG0c+GcJn7eC53BYhzHxeZgxr5c15WRbT90c1vyyNcNislRwM6yfuq4l+SoSBZwm3NX4zTioHi2x8bR+yu6l2tMXEgg+huPNSlHdDcduP8ARQ18oJA+YgHyRVan2lMEWdHsITCvDszTzt0VuHYmBlNuvnCVaFToN4e7M2+osfrH1Kw4lgsri9omZn0JlZGr2YeQLEgA+Mn8fVM8Jiw8SfmDTPvwVEk1Q8X+DOcpOzNLp10W1RocYkbCV5iKHZgXsNF49hJDhvEqb6k3cXTMZ2dzVqjC0X3VmtDtbbId1U5sp1JhZbBXc9rCIjTde064jrcrV9O56C35WDaW4O/LT+EbQflFS0KLPENhxBnyXqajB7qUtJ00+mqwLSWyBY+Xsoyk3OY0iLSozuDKbiSVNMalRhT7rRPzc/HZE4Ci15a4mBPgdys8XhycjhpF/wBkRQ77tBGv4/Kyf9mWmeY5xlulyQZvf+gpRpgBxi5Enw/ZeYvICbXnSBAgbLbDUczC+xGllu+gx23QBRZBLjuBH5sicLh87ugm+vT8L1lEumLRH1KbNoim0RIyrR3tlIQT32Rhj6eVmvK38JfwyhLi7afZRnGcT2nZ5d7LSmzsmAjS/wBQi0rZurc/YFoVXOc5gm9h5XP7Jwa3YU7WMc/3SjhNIvrk7ZZt5Inj9YGAPAzsQf7CpFcY8hE+MGzHhLe0qEkT6232VsZSzVg25bYj3urcEoPgua6N4ifqheH1prSbwTp4rcfKvkz0kh3xuqadNhiQC0/+sGPor/E3FA2lSe/O7OZ+ZsMLhI1EEAAhA/EuKDqTb+/dlz/HuE1K9DC02nulznuMgD5jBMmYC9LC/wCSSXsJknTCOJ8eacPTcyQ1zntAs5xcLd0gQeaD+HXF+HruvOcNIdqMoJ/K9+L+HijhaQpgBrA6SCDJO9uaL+GsEWcOkkhzy6o7ziPoJ80/1Mri0Njj5E2/ce/Dlb/ZcPE+CU1aWWs0zYkW0hV+G8ce1I1AaZHgtPiAwQ6MpP2Xmytwi/Yy3jYdxPB52GTM3kfjosuDRliJv7KIwmILqN3fSwA5JXQxApVDN7z5H2VpakmO3pSB8XTLH6WdMXmOalVsAOvCZY+i1zC5sWFilVKr3S3mIvzUWtiTSUvhh9JoqUi3QyCEJhKxaDe+hHWbhTDVXMMERlj391KVEVC3UZnd48oRT7Ct2ku6DMRS7SmQNTodgRzS2kSx7c4I+3jZb8Oc41C2bAySieK0w/QfKPXdZ60x/uRvuL3mHCLzfz/C9FDtHNM94XVcLUBNxInTysq3bINkCadbPHPM5SPPoq06ha4e/Va1BnMtta/JD0HGD3b/ALf2ijNdxkcGyp3r35OMcuaiApcQLQBC9Tb9inixCnYhrGkjQx7+iHqtL3C9nAE2VXwed7fZbsxQAIAvFlKq6E73sM4nakC3T5RfkvME1rRmkAlkeB1VHVQ6iJN5Frevkhasi97mJ+yIzlb+SuHBqVyBqbzyEawmjIYwsOwt1J38VhhuH9mS/wDUSCb9Ij0WtOn2lUAju3Rb2kh+PFKK6sN4LSIa+xOYiOfgieJ4nK0CNQf2j6hFYSmLxI0+gXPcUxEuyzYuttcmfynlqNFcnljxRpw3CteL7EwevPyRHEQOz7tyAPA+S2wWCFNovqTO2u4CGw1MuqQdBfp6eKRxape4GqSga/DVHswJ1MuuIN9ku4xi+0c4jQxbxN/unHE6pY1sXny0SDCszVssxlvdPK/T7CZPUoI6ThroYR/xt5dVzlK1aBYudtumHEKrmGAddx4XWXDKU1mVNhI/mVST5SUQOLnKivH6WVwtAjytt6oHj3DqlXD4fsxL2CZJgEE5snVMPip9hB2N+vJLa3GHtytpsbUDWsBl8Q6IIgNPJXxS4ylRljTyeZFPiqqHMw9IU8gLSXM0yye8uj4JUacLkiALdT7Flz9fGCqQ6AHEAOEzljUTHNH4Wm7sDBNyYjX+k/N5JtfBvTJJdEJuE1XU8SQdJgxvGnrMrq+O4ftKUEwbGeq5GhmDi6e9PnbRdDjn1HMBbeNeXWylGLmmvYWElGTTA+BY0kljj0jmZ+y2+JaJZDgBrBHj/aX8IxJbVzFozE6dUy+IcUXUiCzMDuNtLzHNKoco37Gg04uLNeF1gabpMxa5t6JM9+Wq4RoeavwnFZZB06Xvst+Jsa9pe2Q4dNVBo0fPCu6KVZIDh5x5lZ8NxUOaZ035En36K+HMmI1HOyHNDK7KdjPLwSLRNptc0NRQLTUIkhwnTS917w3EZrzPu634dWcWEf8AEiUowjS2b3a6PLdM+iZZ6anEMxXDsrXvEwSLctb/AFCCdUnuOF+fJdHTAdTAJnMPWdfuk/EOGFhLmmRIgbj2UWh8kLXOIF2Dmhp529+SJwmCZkqFoIdsZ36+iqwl5DeREdFZ2GNIXNjr4+/sgvcnHpa6Co5v8QoijVHj1XqFkqRaq+DlAjn0WVIb+F+fNatogvB06+F/2Xumnu+vRLYzj7g9XGlsA6BN8Jhc1AZi2S6RzEW2O/5XMY+mXVD3SQG6wSCehGia4DGnJBm0XOiq0oxspCoK2GVaXcLhoDHWdU14VREAzc9Eqw2XSTqDMT0um+TJOUmWwdNjupLWx8f+bPcXXIJjcc9whqOHJq5iB3ZtJF7dIiEPiK5LhEkmYA3Nkzp0ckuA5872Q6uzY/M+TNcZUa0ARBPXmsuEUTLiR+EsxuKkETo2w9Lym+ArZWBpIkt+brtPOypF3JSNGXKTkwPjOKlsfqBIj3usODYJ0l5tmA1B2WONqF9SALuIHgZ0+i6bCYbKACIEck+LzSsOJW3JnO8Ycc0G0e/NE08cKVIF0jXYRa/lpuh+NUv96xs2Ew4rwhtaiGkkAiQZI2I1Rx7k2HCrmznsRjBWa2tp8w1+seW3JB4ZpqTAIi+bQEa6/wCVtUYeBCjaTA56/wArl8Q7iIeQGvIHdENBbA5J8VSlLZSLak7Q+oV4ZmiJm5/VvJ6p78O8SbUpAtyDwnmdBC5jhNLEOaRWbAAECIAnkOe66L4Z4XUpiBYazGsc1TDSm97Jq3Joz4hIqSQdZv8Asn+CpTSbYuBnTT+Uu49g8veuZiTOh2THgRY+mG/qbqJjzS4tZGZwrJsRcVwXZ1Q5oyzy5hNG4zOzKDNjmls9bc9ChviFhETz9la8GeAwuLjcwQbjpCnD1NBSSyiUYZvaRPdc6xFt7jRNqeBa75QNOqH4u0OGdv6DfZThuJgEOcTMBo/rdL3oDjwyfsUl+V7m/wCJI8hyRGIphzQ+TIE+IPP0VuN4Uf8AciDMPABvpp4A3XmDeMuxkQfrb6pJKmJKPCdPozbhNaQI/UQI6LXiVMGm52hBE+BP3S2j/t1C2CA0CIT2nVYWbku1CIcaq4SNMG75WwLW9VtWpAmCLT49Uuq0zTiJjKSJM2m/3lacOrF7jmMtH35J5O2GEuEuLFjB2VZ07SQfFatxOZjmu8bpnj8DnFgJ01ge4SapTyvc3kcvPrHoEjWrBODxvXQ3w/CjlHdJ6+aiMZWgAZxZeIWg+UUVXQLGPvp/Cxw9UudlBP8AygTA2tyXmMBLIY3O47DylF4TheXvFr2OcBLgL2WjFVbJ4o2+TKVKYAyiRzgR9+q8rjK2DqTHjqinVQHanz1nwQuI71Uahpk5oJiI5c4S9WCfndIZ8Of/ALLiGuILtgTO1oW2MxBDWuEi2XqfFbcOxbAwRAEzYEePRC8SxUiP8nbfdGdUqHyaSigSjhX5g4AGBuYg7FEniVUAZoBvoTFpnXomGCw0AXYTzggnxgpZxusC7oLx1IFvVbXEbIuEKRnh6D31RERvPI8pRvEQ4ZRoPe4WvCaMN7rzJk9L+IkIbiGKcQGm8AhCWo0aS4QSAcGw9pJIgCwM73kEbrs8CzuwSCSAJk8kk4TTLREO03H0XQ4isGsnz05f2uvDSi2yvHjGkcfxG9Uz7g6LpaFUua00w0tnvCdo67rl6jS59zYm/QFdRw9mRoBLnHnlgW6BL9Ntsjhu2xDxlxzRv/Nkzw+FLWtkzbolnEcS41SL912pHO+nmnWYloNvRRirbZ04HcmxRxcx81uR5jkeoTLgjT2JI5E6EoTjVImmT5+n8Jh8Mf8Abvz2O2ypgXnA/uMX4rEF0sqEFw3iBzAjmg+EhzmkNcQ4CQQB+V0vE8MyCSFymEpvNUta6DJ+nsLT8uRAyv0sacbwlUUIeQ8xJOhHhHuyC4ExriQbGBzmQmb6NcNAqua4b92/hOlklw3crQCGzAkm19Fpv+QTMqqQ24hho7uQubzmblJeH0O9lN7907ydius7KO7IJ3323ErmsS3sqsi18x5COXRDKq2NlVxsOxTS6WnW4mB91ztBhaQIFiZ02Nl0uHxVVwcTlc20W5319Em4pRy1GmACYMBLNaBmXOCkuxfE4lrmW+cmAD3epVaNYuDWtMGZNunRHOotdlyjedtkvc4UqsTAImYFjyHMSs67CZNrkuwwOFc6me0dLoMRA0P8JZwjEw6DOrrQZnaR5JrRxkwCASGyDH1QdN4biAACC4iTteZlV430DKKkk12GVPFSeg18UNxXBZoc0XBkgDXxVXPgvg76c4N0zpmWg/T6qddUGEuWmIGsBuRud+q8TdnCxFiQLmL7lRHghfBkJeFYcA53yCdAW6RyI2Td2IEWuAevJD0KbQIBIt/lKywb5bUEydvJSbvoNJ8UooxxQl9MugZidds39JpTwTQACGOIm8+MfhUbgQezdJls7AggrZtIHukjms9aGxw8NW+p4DDCcsDNHhO/48kFTodpU72YNFw5p/UNltUxYyEcretwssM4tpt0JnnGuwHRL8k47lyY2DsoMOPgdYK5/HjPUytIFxJ2gG46GEfVxedwIGwBE7A/2gqeDfmc4tImC0tg+MrfIJPxJX2HOEoNbEW0sHFK8VSLqrmtBADpnXfTzWtHGGWCD4n+NFrh2f7jnG88jp+6tJp0hl55jDDV8vInzXnGcbU7MfKBcWudd50/tUbxSAQKboi22tvSUrx1V/eLtLHLG9p+qbJ5YUg5ZUi/C2S4mxLbX672XUtryNNvIbLn+B4PNLrGTsYNk9xVN3Z2sY5zdHBcYtjQjUUc3jgDVE3BAcZ8N/QphhaoiLC50M68wUloEvqgEGwvGyeYdrdmkTzCjC1b9yv08bt/JnxczSMRbW6rwDGhoAdABgfU/lTigbkMj2Ev4aHatEmQNufXwWjKsiYmXWRHTcUpksNw2YE63MrlcFULK14mSJ2HVdb/AKt4BD6ZAAkusQuMxlWav+3NzN9lfO9poXMtI6aliKVbNkMkWIk6dJskFAtGIaH3gnrIuAijxnI0Um0y5zrFwZAudZQNHhYL5InKYsSDJdrfaCtkSclJBmrSOudTDhNmuIvFnLl+Ng3DplpGU3u38lPG0GPrSZzU4aL87+arx7BZm5gdE+bcdB9UWgThLwGOGcECSeh0AttdCfEFKWtqTZmo2vCwwDB3pkXAMHqJBHUp1WLXiCJB8CPP0UYtSjsTF5k4sSYDF2I0gTfrqvMbQFVuZo7zdNp8ULiMOWVKom2osRE8j+EVhKjScpuLHXkFP0snF8JcWEYDEkOAeCIERA2gJoKwa47kXNuSQYmqWPm4DgIk8yD+yOwPEJNQk2cDH2ConToaMuDcWYYysbOaZBc79MROxRbahDRpd0fYfU/ZD1uHyCZMnQXAnUea1kmkGk7E7RIv907jytglFx8yC6dYAAE3gbqJL/rHGC3LEDXWwg/VRLZvHMDXcHttMi42ARfDBD3EwBJEG39hZUaUvMzBANhsP6ThmIaIuf8A1/hRS0VwxT2yzXMOgFuSBxFeKgtYS085j9wEXiHj5huCNkvxYObuyTBIHXKJ8yPuppvlRszvR6KQIcOzL6Z5ayNlmMEzKHFpaLGNwNJt1TDhbwykLvEi4cCYJ1S7HY2HEDvC/Sx5KsuiJ5KjBJFeH0S6pAE3Ewdt04qUC1vdaQBe5/ZLfhjvOqPGb5gLae7/AFT2pUaLEmXfgEpuGhsS4wOXxFQm4tJgc10vB8M8NbIabXM3+y5atSdUeMgm+giY36LscCxtMSGOEjU6+ibBj5OyeDVyZ7xpxY0OAE7+XVcli6hLJdaSPASd+Sfcb4m17Q2HC+u0XH3hD8MG+QnutG3jdDL66GceeSi9HiopAnI1wG7SIne9lpS+Iy9hAZHPa20a3TRgYGXY0bxYJbxLiNLJAADtY+1xZW9MNF3oAwRio52UjnBE9UXjeMNYARmINpaJj+lT4ea19SqTNjAifPRNMQ1s2sFCCUY2x/p9xEOPxndiZnmCNNPVU4Vigx5LiMoh17XujuMYXui4gi06j+EBwJmd0ESLWiQfH3ulSuZzZfuof0uNCpLWgO7pcTIgDS45GD6LmcXTLaoc2A2SQRttC7CszKCWMZniLiLcp5LkuK4Yh5O+oG3uV0fUdEymVLg2dVwquHUxeBtOvvdKeLVWN7wIkOaXAaxMyfIILBvquAyveRuwZQLgC8iVXDcJeapL2kN+WZ+bS5voi1ySHgvLsKocSJxEjQ636a+iYYnijJh1pMAkd2UjxdJ1KtHduCbCLA8kxoPa6kGVIIEc5LjcQop9YshB8JtMWPw+XERmEO73TW0p7gKgLIsCP7lKsfhC1wdlaRBsZnyKgr5mtABlzotoB16oLRn/ABzNuNUXlhLATvHPok2EBDwILS65EaW0K6I0O6ILrdfqkuKfGIIB5XjXxRkqDnjaUg3iOENVsAgFt7bx0SamRMkQJv0I1T+m8gOgtjNAt4flLMVQmubA5wTAsZAEiPJFq1YuRcla6oa0Khc3M2/6WjYxuFXF0XGHEQACcrQLzYz/AAq4ahIblsQ2QJtC3xdKoWEBwDosSNPf5V1GkUg7jTOcNLy02P7qJ+3hTXCTMnWOa8U+CJ+AB4TCvbEOBGt/si61N4aXEjumYC9ZXaNW+gKpiardt1zyk0tHQ6jErXr5oghLqnee6CJZY96DMbDdXNA/pg6AdIvdZVMQGEAszOMSAOe4WxruyMP8pDLhVZ+WD3RrOtkrxwAqsAJi5zGw9EXjMW4RDQwxAGx6pXXNUiSQTpOU/TZOnbFS5sacEwjm5mteC3Nm9dgjOI4wh4zQCCQDrIggj/7BZ8Pe1oOYGSNf6S3HVraXib7Hf6ppy8tC5nrR5hcoJcSW9BqRy804wnGGubEPaG6CbwgOGYUkiXxN4TingBTzGWu8RJPqrYVSsrGPGCF/EXsLRl+YTvtqrYTCU3jNmiHT80RKX8RNgARpsIiTyTzh1MWaQ10gXj7qMblNsSHrYO3HYdjyx3aOB1cbi+3gvOI0BOZnyRAGXSL6prW4bQfmBFxGhhK+IUqbGDLUd3ToTe9lXL6XZWTpOynwy9rSZDiSZEet04eb7pV8PsJMtIbpM+H5XSiiY1E8/wCEmOHOKH+nlxhs57j7hlZrIB85sg/heziM0E6z0m/29Vp8TAl7JuRN9JjVC8NxYp0nVMgft9zFuqVfcOd+bKdbVr5B3nzfbqkPH7QSdTt11C14J8QNrfMwsmwzCJ8tQseP4j9LBqQfIK31CbWjoauLQdwBky63L8ppXmRAEb+i5jguPy903zEeROx5J8MY0uIDmy39M36krYmnATE9CX4hrxmJabx3vuAq8He0w95ADYFzuq8ZxLalMkCxvtMjp+UlFPNDZDZmD/HNQpc9ksn3UdHxSswttBIMwSkeDxt+6bAyPx53Vn8HLASWvedQYsYAgAa+qDp1C3MC2HHvRBEaWMjkjkhW0Pni2lI6Wm51WcrzTLcsxBJEaEpNxtnZVc7XSXENgfc9VlieI1WiWzf/ABEnz5KYXHh0gU3NJMEmSJPOJumSuNjR80KCsBihmbLhBv8AytsdjKeYzDokNEfqIMHpdK6OFzENm4OWfU/lOWcLpvaAQCQ0XGokRqN4SwpE8L/EHwXEGS0XBywZ0BN9Uwp4g1AL9DGlr/VIsVhcuW5IJ1PJE8PxRYQLc7pnNp0xHcZUOnNHMqIB3HmAkEGQdrhRY6rNAsXnU7yPsoopZOhz5OgBU0H/AJj7FGYhuWYtAaR9VFEY+gH4IU4qs4wSSTI+xR3CHl78rrjLMdVFE0OhTF0YZiKx7PX3ZLMWLDrqoopPqiUuqNHsDajctp/lORTGQneOZXqi9CHoZafrEOaR6f8A6K6Dgju75leKLmweoGLqw+lVNuszYdUj4o6Wg87KKJ/qPSHN6THg1QioYO4H0C62nVMkTayiivh+2hcfRHO/ETyajfNKPhuqe0y2LSdCAdNNVFFyR9TFh946/IC55LWktFu6La9FzfEHS7yP3UUVsnpOx+lirF4hzO80kG6b8AohxzES52QEnU3UUS4vQQwC3iGNf/q6dOe4Q60Dp0WHErOYBpK9UST9aEyfcOu4ZWJoskzb+PskXFe9VJNyMw8ob+5UUTZvSVl9tmDGxba31COwdBoIAAEX8xoVFEMfpJ4vSKuIuira0zMW3Tqg8hlj+kfZRRbsxe7A+J1CaFQ7tyhvQHZL3nTqFFEuTsTzdhlhWjKPP7leKKKdkLZ//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hMSERUUExQWFBUVGBkYGRgYGBgYGBobGBwXGBsYGBgXHSYeGBojGhgaHy8gIycpLCwsFx8xNTAqNSYrLCkBCQoKDgwOGg8PGiwkHSQsKiwsLCwsKSwsLCwsLCwsLCwsLCwsLCksLCwpLCksLCkpKSwsLCwsLCwsLCwsLCwsLP/AABEIAMMBAwMBIgACEQEDEQH/xAAaAAACAwEBAAAAAAAAAAAAAAAEBQACAwYB/8QAOhAAAQMCBAMGBQQBAwQDAAAAAQACEQMhBBIxQQVRYRMicYGR8AYyobHBQtHh8VIUI2IHM3KSFaKy/8QAGQEAAwEBAQAAAAAAAAAAAAAAAQIDAAQF/8QAKxEAAgICAQIFBAIDAQAAAAAAAAECEQMhEjFBEyIyUWEEM0JxI5FSgfCx/9oADAMBAAIRAxEAPwDhm/DTrd4dUxo8AptumZ4a4j5gDPsL3/49/wDkz1K8p5ZS7nLwmY0uHUwLC0rf/Ts5Cyo7DVLS5gvqDss3NqjTJ6n1U9t9QeFI27Knyb6LQVKf/FBObUEEhvkSs6jnARlaTqboVfcVxa6jKp2e+X6dFdjmf8Ule4OAkCZ1nZVEXEXnWdkfDFtj5tGmDIyjwW4AO4K5wuAzC+oi6swmXRte5Q8L5NZ0JqAbhVqmm/WD02XNuLr66GBzMfuvBm5GIPqNh73WWH5Nb7HQnCUIPdZfl/Cu2jSH6W94eviud7+UQ1zi75huEe7C5pEmABl8dwUHjrqw7DWYCkNg68yb328oWPEmNbTORoLnWbEa7HyCydgjoCfl577qwwJMSTpfoVlp3Zv2I/h2u6piMtQzAdBt1EdRK6oYRoki0wfRLsPwoNc10XiCeW63ZQd6yDf0TZp+JK7N+g9/DxEMsSZBnxJPgVY0P231WeEqFtRrz+kAR0Fl6/EOJd1fm/hRa+QWeGnuvSxY5nSOhJ9V4HunUrUY2ylUDTC9DzzU7Q9EDUVcqVGmLGDzW4dZRxO3sI2YFZhcuhPrzV8p5lbtHsrwsW5GoHdTPOPRTseq2IXmXRHkajEUve6qWLcqFqNgoHLOii2LQvEeRhs34SM3JjotWfCbN3u9QsaPG6rdD6+q1Z8QVNTF+gXSs+FfidTaZoPg9g/WVlifh9jNah8IVqPxLVEzBQ+J4m57pIvy8Fp/UY68sdisT4zBOk96crjFtQh3YA5hfUXTqrXDnSdfFUziDA1suTxWT4CI4Huk7yVo3h0Fo8ynFo+Ue/ys8onRN4rA4CqpgNT10Wo4fcjomgAP6Y85Xs20H2KHis3ACw2AAewkEwLjyJn7LRuEAY1kGz80+TbfT6okVbT5Fe1K4AB97JvFYOAXwLANGIqTcFp8vBKP9HAIBPzfSSmeHx+SoajWgzt48vFDVKhOgjmP5RnktJL5GUWtApo3J9FrBt4QVfNcCCfP6L0ZbnUHwUWwpFJi2qkqxiJA/J8F47Ua36G3jyWBxZ4Areazae9EiBtafTVeh4Mxsb2WNxZYhTRSOWypiQAM2aL76LGUbLkKfletEgEObB8V44t/yHvksZxZ6QAvB797L0NFhmvyUFRt7+n2WNxIHeKsKipIXrwLX/dA3Eme8+9172kqhZ1ELx/O0LKgcWekKro81ZrJvtuZWdWsBqQmNxZUu6qL0QomNQQ2noV7Vp/SyIPywvHEQDz+65+RejOoNPASvHt5HULRuHtJtut+zBAkbHToBC1mr3AxS1IHKSrFuUdOaIpUc0cjr6rV1ABj51adPOJRuzUCdmP2VKguI0B0RrqYIJ5RHJYugeY+qCYGl3Bntg230VQLxputQNtTqo4CLeymsT5M/oAicHgQ8S8W5HwVcHQzvyxNpKPrVQGZW6k3jlb8o3RWGlYBh8OHEzYBb0cL3C/ko0ANAGpMfVMuIUwyg1g1JB8v7TLab9jfoV1KADA7clH4vBUaTBnJEjQdV7Wwpd2LGAveIkATrolHx3xKrQqdk6mAS3NNzYz/AEunDBW7O76KONybn2QTwqi2rUIpgEAW308d1rhcNmNWTcTtPNY/9Nzml7nNEyA02J8AmuHpRiqjYiQ62m1kcmOmv2znz0ptx6X/AOizC4UPpOdHeFgd+f7ofL3Mw/SfoUdgRDntvoSALmRJWNFsOc0ix18D0UHVJ/6Jdt/oFqUgWh4EZTDus6HxVW0xqLjW6Kw7YzNNhJb4xK8w9CJYdx5xskbXUVq6f/WWx+EAaHgbAkbIKrTFnAW+yYUCZyO5x5LGtQyG92n3CWwtN7/sEqU4PlYqU6WboR9Vu8dzxPvw0Ua2IzaRqtYmrMGUxpF166kAR4eYWrAC63K3iVqaZOtjp6IXsPUBaGnS/P62VmUxP/Ee4W9TDgGYjZYPpCdedtkUwUZVKImBK8q09to9laupXhUNPfYDRNZtnrcGNiovS8HkotbFNgwz4/eeSu6hOWDN/BQui+v7futHO+XopXQ+jyqY18PPVV7T5Y3m69qNDpgGJG6sKewn3qhpAezRlfLEbFetka/qv4ws8sSNXASruAlvNAJ5nhoBF5JQ0ENzG3Lw6olguCddl7Vixjn+EUw6oCbLWlx1KlOcs3E6BEOpB5vMfQ9ERh8PJnYD6o8gqFs0w7uzZM94jVUo0z3ncwsqzi4wFtiiWlrZiRCzbGb/AC9i/CMLndJ5i0ctT4rfiZz4jLJLRAHJM+F0BRpZzppG6XcJYHV8xBiZA1krorSj7hcdqIx4nxv/AEzRRpANebveNeYA8vsuM/6oYplVlJ7DmLZDzyk90TaYATDjXbPxEGmWkBxvuwT9UscwPlrvlifMG31XrRWqOxxpaAuEsdRosGaKgl0f+Vwuj4FXcarSTMiNecj0uEiqsdmvEazKy4Zingk3JzGOgmx9U0opqmSlG0dhXpFmKDQbmBMc1lxzD5HzqNLbq3E3PJpVTAJaCY5kIniju1pBw2G3NeRNJKUfZnNVtr3FlekAxrhzM8r6eazrVIc1w3t5ralTDqJAN518VnQ7zCDsudi1f+zbENIyvAmJn8FbFwq0uvhus8D3mOadh99VnhahpuLTca/snCnXm/sDD7Fp5x97qMqd6DoI9/RF4/BZgC0d6b9QhcQ3MCB8zR9tvVL8glCijHwMp9fstmVAGkG/VYYcSIMAqUmhuYO8BfnusLfclV7hrN7/AHVDNp3C1qX10WDSRHLxWQGi9R3K6pmhXkQRzuq0xBmP7RMDuLVFXyUT0LQw7EwT1sOgtdXeJP0U7QZTJgrGm+STMKPUdstlOaB7C1a+CQNRc/heUalxr7/C1pMGcRq4wh1YUaVqWV06mI8DusKLJcHOkG4hbvpiZcYFiB+6Gp1f9yNxe+kLU+g0upGAkkzp6rzEkus3koHjMANCrZsoOx1/hEVEZJOUaI+sAxgt5jqssLQIIcbTpPVYV3l7soPhyErVZT0r5Zpw6lLyTYaAfzyV30S+sxsGB9gT6o2jTApu5tj391twTDlzsxGptzTxVtJD8ekTf4gqdnRDBvCAoksoh4MEEO+qrxnGdrUyjQHRW4uYotb4SqyknJy9ib7tD842lVb25dlLR8sSbgyJ3K4rj1NrC00u8XtzEC4bO3in+O4K2rhm03ONPM5kuadiQCg8fwCtgsM1jKjicxuAJIid53+y9LFc+p1eLUNK2ce8VXWgCen7p0002NawQTlvlve2/qvOJYGrWwrQ95LjVN7WGU2tshuGcNbTY7cti51N1TL/ABxbXsJ4nKFtbOsxtHNhg7YNA9LJfwyoS0s1i4jdNeG0c+GcJn7eC53BYhzHxeZgxr5c15WRbT90c1vyyNcNislRwM6yfuq4l+SoSBZwm3NX4zTioHi2x8bR+yu6l2tMXEgg+huPNSlHdDcduP8ARQ18oJA+YgHyRVan2lMEWdHsITCvDszTzt0VuHYmBlNuvnCVaFToN4e7M2+osfrH1Kw4lgsri9omZn0JlZGr2YeQLEgA+Mn8fVM8Jiw8SfmDTPvwVEk1Q8X+DOcpOzNLp10W1RocYkbCV5iKHZgXsNF49hJDhvEqb6k3cXTMZ2dzVqjC0X3VmtDtbbId1U5sp1JhZbBXc9rCIjTde064jrcrV9O56C35WDaW4O/LT+EbQflFS0KLPENhxBnyXqajB7qUtJ00+mqwLSWyBY+Xsoyk3OY0iLSozuDKbiSVNMalRhT7rRPzc/HZE4Ci15a4mBPgdys8XhycjhpF/wBkRQ77tBGv4/Kyf9mWmeY5xlulyQZvf+gpRpgBxi5Enw/ZeYvICbXnSBAgbLbDUczC+xGllu+gx23QBRZBLjuBH5sicLh87ugm+vT8L1lEumLRH1KbNoim0RIyrR3tlIQT32Rhj6eVmvK38JfwyhLi7afZRnGcT2nZ5d7LSmzsmAjS/wBQi0rZurc/YFoVXOc5gm9h5XP7Jwa3YU7WMc/3SjhNIvrk7ZZt5Inj9YGAPAzsQf7CpFcY8hE+MGzHhLe0qEkT6232VsZSzVg25bYj3urcEoPgua6N4ifqheH1prSbwTp4rcfKvkz0kh3xuqadNhiQC0/+sGPor/E3FA2lSe/O7OZ+ZsMLhI1EEAAhA/EuKDqTb+/dlz/HuE1K9DC02nulznuMgD5jBMmYC9LC/wCSSXsJknTCOJ8eacPTcyQ1zntAs5xcLd0gQeaD+HXF+HruvOcNIdqMoJ/K9+L+HijhaQpgBrA6SCDJO9uaL+GsEWcOkkhzy6o7ziPoJ80/1Mri0Njj5E2/ce/Dlb/ZcPE+CU1aWWs0zYkW0hV+G8ce1I1AaZHgtPiAwQ6MpP2Xmytwi/Yy3jYdxPB52GTM3kfjosuDRliJv7KIwmILqN3fSwA5JXQxApVDN7z5H2VpakmO3pSB8XTLH6WdMXmOalVsAOvCZY+i1zC5sWFilVKr3S3mIvzUWtiTSUvhh9JoqUi3QyCEJhKxaDe+hHWbhTDVXMMERlj391KVEVC3UZnd48oRT7Ct2ku6DMRS7SmQNTodgRzS2kSx7c4I+3jZb8Oc41C2bAySieK0w/QfKPXdZ60x/uRvuL3mHCLzfz/C9FDtHNM94XVcLUBNxInTysq3bINkCadbPHPM5SPPoq06ha4e/Va1BnMtta/JD0HGD3b/ALf2ijNdxkcGyp3r35OMcuaiApcQLQBC9Tb9inixCnYhrGkjQx7+iHqtL3C9nAE2VXwed7fZbsxQAIAvFlKq6E73sM4nakC3T5RfkvME1rRmkAlkeB1VHVQ6iJN5Frevkhasi97mJ+yIzlb+SuHBqVyBqbzyEawmjIYwsOwt1J38VhhuH9mS/wDUSCb9Ij0WtOn2lUAju3Rb2kh+PFKK6sN4LSIa+xOYiOfgieJ4nK0CNQf2j6hFYSmLxI0+gXPcUxEuyzYuttcmfynlqNFcnljxRpw3CteL7EwevPyRHEQOz7tyAPA+S2wWCFNovqTO2u4CGw1MuqQdBfp6eKRxape4GqSga/DVHswJ1MuuIN9ku4xi+0c4jQxbxN/unHE6pY1sXny0SDCszVssxlvdPK/T7CZPUoI6ThroYR/xt5dVzlK1aBYudtumHEKrmGAddx4XWXDKU1mVNhI/mVST5SUQOLnKivH6WVwtAjytt6oHj3DqlXD4fsxL2CZJgEE5snVMPip9hB2N+vJLa3GHtytpsbUDWsBl8Q6IIgNPJXxS4ylRljTyeZFPiqqHMw9IU8gLSXM0yye8uj4JUacLkiALdT7Flz9fGCqQ6AHEAOEzljUTHNH4Wm7sDBNyYjX+k/N5JtfBvTJJdEJuE1XU8SQdJgxvGnrMrq+O4ftKUEwbGeq5GhmDi6e9PnbRdDjn1HMBbeNeXWylGLmmvYWElGTTA+BY0kljj0jmZ+y2+JaJZDgBrBHj/aX8IxJbVzFozE6dUy+IcUXUiCzMDuNtLzHNKoco37Gg04uLNeF1gabpMxa5t6JM9+Wq4RoeavwnFZZB06Xvst+Jsa9pe2Q4dNVBo0fPCu6KVZIDh5x5lZ8NxUOaZ035En36K+HMmI1HOyHNDK7KdjPLwSLRNptc0NRQLTUIkhwnTS917w3EZrzPu634dWcWEf8AEiUowjS2b3a6PLdM+iZZ6anEMxXDsrXvEwSLctb/AFCCdUnuOF+fJdHTAdTAJnMPWdfuk/EOGFhLmmRIgbj2UWh8kLXOIF2Dmhp529+SJwmCZkqFoIdsZ36+iqwl5DeREdFZ2GNIXNjr4+/sgvcnHpa6Co5v8QoijVHj1XqFkqRaq+DlAjn0WVIb+F+fNatogvB06+F/2Xumnu+vRLYzj7g9XGlsA6BN8Jhc1AZi2S6RzEW2O/5XMY+mXVD3SQG6wSCehGia4DGnJBm0XOiq0oxspCoK2GVaXcLhoDHWdU14VREAzc9Eqw2XSTqDMT0um+TJOUmWwdNjupLWx8f+bPcXXIJjcc9whqOHJq5iB3ZtJF7dIiEPiK5LhEkmYA3Nkzp0ckuA5872Q6uzY/M+TNcZUa0ARBPXmsuEUTLiR+EsxuKkETo2w9Lym+ArZWBpIkt+brtPOypF3JSNGXKTkwPjOKlsfqBIj3usODYJ0l5tmA1B2WONqF9SALuIHgZ0+i6bCYbKACIEck+LzSsOJW3JnO8Ycc0G0e/NE08cKVIF0jXYRa/lpuh+NUv96xs2Ew4rwhtaiGkkAiQZI2I1Rx7k2HCrmznsRjBWa2tp8w1+seW3JB4ZpqTAIi+bQEa6/wCVtUYeBCjaTA56/wArl8Q7iIeQGvIHdENBbA5J8VSlLZSLak7Q+oV4ZmiJm5/VvJ6p78O8SbUpAtyDwnmdBC5jhNLEOaRWbAAECIAnkOe66L4Z4XUpiBYazGsc1TDSm97Jq3Joz4hIqSQdZv8Asn+CpTSbYuBnTT+Uu49g8veuZiTOh2THgRY+mG/qbqJjzS4tZGZwrJsRcVwXZ1Q5oyzy5hNG4zOzKDNjmls9bc9ChviFhETz9la8GeAwuLjcwQbjpCnD1NBSSyiUYZvaRPdc6xFt7jRNqeBa75QNOqH4u0OGdv6DfZThuJgEOcTMBo/rdL3oDjwyfsUl+V7m/wCJI8hyRGIphzQ+TIE+IPP0VuN4Uf8AciDMPABvpp4A3XmDeMuxkQfrb6pJKmJKPCdPozbhNaQI/UQI6LXiVMGm52hBE+BP3S2j/t1C2CA0CIT2nVYWbku1CIcaq4SNMG75WwLW9VtWpAmCLT49Uuq0zTiJjKSJM2m/3lacOrF7jmMtH35J5O2GEuEuLFjB2VZ07SQfFatxOZjmu8bpnj8DnFgJ01ge4SapTyvc3kcvPrHoEjWrBODxvXQ3w/CjlHdJ6+aiMZWgAZxZeIWg+UUVXQLGPvp/Cxw9UudlBP8AygTA2tyXmMBLIY3O47DylF4TheXvFr2OcBLgL2WjFVbJ4o2+TKVKYAyiRzgR9+q8rjK2DqTHjqinVQHanz1nwQuI71Uahpk5oJiI5c4S9WCfndIZ8Of/ALLiGuILtgTO1oW2MxBDWuEi2XqfFbcOxbAwRAEzYEePRC8SxUiP8nbfdGdUqHyaSigSjhX5g4AGBuYg7FEniVUAZoBvoTFpnXomGCw0AXYTzggnxgpZxusC7oLx1IFvVbXEbIuEKRnh6D31RERvPI8pRvEQ4ZRoPe4WvCaMN7rzJk9L+IkIbiGKcQGm8AhCWo0aS4QSAcGw9pJIgCwM73kEbrs8CzuwSCSAJk8kk4TTLREO03H0XQ4isGsnz05f2uvDSi2yvHjGkcfxG9Uz7g6LpaFUua00w0tnvCdo67rl6jS59zYm/QFdRw9mRoBLnHnlgW6BL9Ntsjhu2xDxlxzRv/Nkzw+FLWtkzbolnEcS41SL912pHO+nmnWYloNvRRirbZ04HcmxRxcx81uR5jkeoTLgjT2JI5E6EoTjVImmT5+n8Jh8Mf8Abvz2O2ypgXnA/uMX4rEF0sqEFw3iBzAjmg+EhzmkNcQ4CQQB+V0vE8MyCSFymEpvNUta6DJ+nsLT8uRAyv0sacbwlUUIeQ8xJOhHhHuyC4ExriQbGBzmQmb6NcNAqua4b92/hOlklw3crQCGzAkm19Fpv+QTMqqQ24hho7uQubzmblJeH0O9lN7907ydius7KO7IJ3323ErmsS3sqsi18x5COXRDKq2NlVxsOxTS6WnW4mB91ztBhaQIFiZ02Nl0uHxVVwcTlc20W5319Em4pRy1GmACYMBLNaBmXOCkuxfE4lrmW+cmAD3epVaNYuDWtMGZNunRHOotdlyjedtkvc4UqsTAImYFjyHMSs67CZNrkuwwOFc6me0dLoMRA0P8JZwjEw6DOrrQZnaR5JrRxkwCASGyDH1QdN4biAACC4iTteZlV430DKKkk12GVPFSeg18UNxXBZoc0XBkgDXxVXPgvg76c4N0zpmWg/T6qddUGEuWmIGsBuRud+q8TdnCxFiQLmL7lRHghfBkJeFYcA53yCdAW6RyI2Td2IEWuAevJD0KbQIBIt/lKywb5bUEydvJSbvoNJ8UooxxQl9MugZidds39JpTwTQACGOIm8+MfhUbgQezdJls7AggrZtIHukjms9aGxw8NW+p4DDCcsDNHhO/48kFTodpU72YNFw5p/UNltUxYyEcretwssM4tpt0JnnGuwHRL8k47lyY2DsoMOPgdYK5/HjPUytIFxJ2gG46GEfVxedwIGwBE7A/2gqeDfmc4tImC0tg+MrfIJPxJX2HOEoNbEW0sHFK8VSLqrmtBADpnXfTzWtHGGWCD4n+NFrh2f7jnG88jp+6tJp0hl55jDDV8vInzXnGcbU7MfKBcWudd50/tUbxSAQKboi22tvSUrx1V/eLtLHLG9p+qbJ5YUg5ZUi/C2S4mxLbX672XUtryNNvIbLn+B4PNLrGTsYNk9xVN3Z2sY5zdHBcYtjQjUUc3jgDVE3BAcZ8N/QphhaoiLC50M68wUloEvqgEGwvGyeYdrdmkTzCjC1b9yv08bt/JnxczSMRbW6rwDGhoAdABgfU/lTigbkMj2Ev4aHatEmQNufXwWjKsiYmXWRHTcUpksNw2YE63MrlcFULK14mSJ2HVdb/AKt4BD6ZAAkusQuMxlWav+3NzN9lfO9poXMtI6aliKVbNkMkWIk6dJskFAtGIaH3gnrIuAijxnI0Um0y5zrFwZAudZQNHhYL5InKYsSDJdrfaCtkSclJBmrSOudTDhNmuIvFnLl+Ng3DplpGU3u38lPG0GPrSZzU4aL87+arx7BZm5gdE+bcdB9UWgThLwGOGcECSeh0AttdCfEFKWtqTZmo2vCwwDB3pkXAMHqJBHUp1WLXiCJB8CPP0UYtSjsTF5k4sSYDF2I0gTfrqvMbQFVuZo7zdNp8ULiMOWVKom2osRE8j+EVhKjScpuLHXkFP0snF8JcWEYDEkOAeCIERA2gJoKwa47kXNuSQYmqWPm4DgIk8yD+yOwPEJNQk2cDH2ConToaMuDcWYYysbOaZBc79MROxRbahDRpd0fYfU/ZD1uHyCZMnQXAnUea1kmkGk7E7RIv907jytglFx8yC6dYAAE3gbqJL/rHGC3LEDXWwg/VRLZvHMDXcHttMi42ARfDBD3EwBJEG39hZUaUvMzBANhsP6ThmIaIuf8A1/hRS0VwxT2yzXMOgFuSBxFeKgtYS085j9wEXiHj5huCNkvxYObuyTBIHXKJ8yPuppvlRszvR6KQIcOzL6Z5ayNlmMEzKHFpaLGNwNJt1TDhbwykLvEi4cCYJ1S7HY2HEDvC/Sx5KsuiJ5KjBJFeH0S6pAE3Ewdt04qUC1vdaQBe5/ZLfhjvOqPGb5gLae7/AFT2pUaLEmXfgEpuGhsS4wOXxFQm4tJgc10vB8M8NbIabXM3+y5atSdUeMgm+giY36LscCxtMSGOEjU6+ibBj5OyeDVyZ7xpxY0OAE7+XVcli6hLJdaSPASd+Sfcb4m17Q2HC+u0XH3hD8MG+QnutG3jdDL66GceeSi9HiopAnI1wG7SIne9lpS+Iy9hAZHPa20a3TRgYGXY0bxYJbxLiNLJAADtY+1xZW9MNF3oAwRio52UjnBE9UXjeMNYARmINpaJj+lT4ea19SqTNjAifPRNMQ1s2sFCCUY2x/p9xEOPxndiZnmCNNPVU4Vigx5LiMoh17XujuMYXui4gi06j+EBwJmd0ESLWiQfH3ulSuZzZfuof0uNCpLWgO7pcTIgDS45GD6LmcXTLaoc2A2SQRttC7CszKCWMZniLiLcp5LkuK4Yh5O+oG3uV0fUdEymVLg2dVwquHUxeBtOvvdKeLVWN7wIkOaXAaxMyfIILBvquAyveRuwZQLgC8iVXDcJeapL2kN+WZ+bS5voi1ySHgvLsKocSJxEjQ636a+iYYnijJh1pMAkd2UjxdJ1KtHduCbCLA8kxoPa6kGVIIEc5LjcQop9YshB8JtMWPw+XERmEO73TW0p7gKgLIsCP7lKsfhC1wdlaRBsZnyKgr5mtABlzotoB16oLRn/ABzNuNUXlhLATvHPok2EBDwILS65EaW0K6I0O6ILrdfqkuKfGIIB5XjXxRkqDnjaUg3iOENVsAgFt7bx0SamRMkQJv0I1T+m8gOgtjNAt4flLMVQmubA5wTAsZAEiPJFq1YuRcla6oa0Khc3M2/6WjYxuFXF0XGHEQACcrQLzYz/AAq4ahIblsQ2QJtC3xdKoWEBwDosSNPf5V1GkUg7jTOcNLy02P7qJ+3hTXCTMnWOa8U+CJ+AB4TCvbEOBGt/si61N4aXEjumYC9ZXaNW+gKpiardt1zyk0tHQ6jErXr5oghLqnee6CJZY96DMbDdXNA/pg6AdIvdZVMQGEAszOMSAOe4WxruyMP8pDLhVZ+WD3RrOtkrxwAqsAJi5zGw9EXjMW4RDQwxAGx6pXXNUiSQTpOU/TZOnbFS5sacEwjm5mteC3Nm9dgjOI4wh4zQCCQDrIggj/7BZ8Pe1oOYGSNf6S3HVraXib7Hf6ppy8tC5nrR5hcoJcSW9BqRy804wnGGubEPaG6CbwgOGYUkiXxN4TingBTzGWu8RJPqrYVSsrGPGCF/EXsLRl+YTvtqrYTCU3jNmiHT80RKX8RNgARpsIiTyTzh1MWaQ10gXj7qMblNsSHrYO3HYdjyx3aOB1cbi+3gvOI0BOZnyRAGXSL6prW4bQfmBFxGhhK+IUqbGDLUd3ToTe9lXL6XZWTpOynwy9rSZDiSZEet04eb7pV8PsJMtIbpM+H5XSiiY1E8/wCEmOHOKH+nlxhs57j7hlZrIB85sg/heziM0E6z0m/29Vp8TAl7JuRN9JjVC8NxYp0nVMgft9zFuqVfcOd+bKdbVr5B3nzfbqkPH7QSdTt11C14J8QNrfMwsmwzCJ8tQseP4j9LBqQfIK31CbWjoauLQdwBky63L8ppXmRAEb+i5jguPy903zEeROx5J8MY0uIDmy39M36krYmnATE9CX4hrxmJabx3vuAq8He0w95ADYFzuq8ZxLalMkCxvtMjp+UlFPNDZDZmD/HNQpc9ksn3UdHxSswttBIMwSkeDxt+6bAyPx53Vn8HLASWvedQYsYAgAa+qDp1C3MC2HHvRBEaWMjkjkhW0Pni2lI6Wm51WcrzTLcsxBJEaEpNxtnZVc7XSXENgfc9VlieI1WiWzf/ABEnz5KYXHh0gU3NJMEmSJPOJumSuNjR80KCsBihmbLhBv8AytsdjKeYzDokNEfqIMHpdK6OFzENm4OWfU/lOWcLpvaAQCQ0XGokRqN4SwpE8L/EHwXEGS0XBywZ0BN9Uwp4g1AL9DGlr/VIsVhcuW5IJ1PJE8PxRYQLc7pnNp0xHcZUOnNHMqIB3HmAkEGQdrhRY6rNAsXnU7yPsoopZOhz5OgBU0H/AJj7FGYhuWYtAaR9VFEY+gH4IU4qs4wSSTI+xR3CHl78rrjLMdVFE0OhTF0YZiKx7PX3ZLMWLDrqoopPqiUuqNHsDajctp/lORTGQneOZXqi9CHoZafrEOaR6f8A6K6Dgju75leKLmweoGLqw+lVNuszYdUj4o6Wg87KKJ/qPSHN6THg1QioYO4H0C62nVMkTayiivh+2hcfRHO/ETyajfNKPhuqe0y2LSdCAdNNVFFyR9TFh946/IC55LWktFu6La9FzfEHS7yP3UUVsnpOx+lirF4hzO80kG6b8AohxzES52QEnU3UUS4vQQwC3iGNf/q6dOe4Q60Dp0WHErOYBpK9UST9aEyfcOu4ZWJoskzb+PskXFe9VJNyMw8ob+5UUTZvSVl9tmDGxba31COwdBoIAAEX8xoVFEMfpJ4vSKuIuira0zMW3Tqg8hlj+kfZRRbsxe7A+J1CaFQ7tyhvQHZL3nTqFFEuTsTzdhlhWjKPP7leKKKdkLZ//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hMSERUUExQWFBUVGBkYGRgYGBgYGBobGBwXGBsYGBgXHSYeGBojGhgaHy8gIycpLCwsFx8xNTAqNSYrLCkBCQoKDgwOGg8PGiwkHSQsKiwsLCwsKSwsLCwsLCwsLCwsLCwsLCksLCwpLCksLCkpKSwsLCwsLCwsLCwsLCwsLP/AABEIAMMBAwMBIgACEQEDEQH/xAAaAAACAwEBAAAAAAAAAAAAAAAEBQACAwYB/8QAOhAAAQMCBAMGBQQBAwQDAAAAAQACEQMhBBIxQQVRYRMicYGR8AYyobHBQtHh8VIUI2IHM3KSFaKy/8QAGQEAAwEBAQAAAAAAAAAAAAAAAQIDAAQF/8QAKxEAAgICAQIFBAIDAQAAAAAAAAECEQMhEjFBEyIyUWEEM0JxI5FSgfCx/9oADAMBAAIRAxEAPwDhm/DTrd4dUxo8AptumZ4a4j5gDPsL3/49/wDkz1K8p5ZS7nLwmY0uHUwLC0rf/Ts5Cyo7DVLS5gvqDss3NqjTJ6n1U9t9QeFI27Knyb6LQVKf/FBObUEEhvkSs6jnARlaTqboVfcVxa6jKp2e+X6dFdjmf8Ule4OAkCZ1nZVEXEXnWdkfDFtj5tGmDIyjwW4AO4K5wuAzC+oi6swmXRte5Q8L5NZ0JqAbhVqmm/WD02XNuLr66GBzMfuvBm5GIPqNh73WWH5Nb7HQnCUIPdZfl/Cu2jSH6W94eviud7+UQ1zi75huEe7C5pEmABl8dwUHjrqw7DWYCkNg68yb328oWPEmNbTORoLnWbEa7HyCydgjoCfl577qwwJMSTpfoVlp3Zv2I/h2u6piMtQzAdBt1EdRK6oYRoki0wfRLsPwoNc10XiCeW63ZQd6yDf0TZp+JK7N+g9/DxEMsSZBnxJPgVY0P231WeEqFtRrz+kAR0Fl6/EOJd1fm/hRa+QWeGnuvSxY5nSOhJ9V4HunUrUY2ylUDTC9DzzU7Q9EDUVcqVGmLGDzW4dZRxO3sI2YFZhcuhPrzV8p5lbtHsrwsW5GoHdTPOPRTseq2IXmXRHkajEUve6qWLcqFqNgoHLOii2LQvEeRhs34SM3JjotWfCbN3u9QsaPG6rdD6+q1Z8QVNTF+gXSs+FfidTaZoPg9g/WVlifh9jNah8IVqPxLVEzBQ+J4m57pIvy8Fp/UY68sdisT4zBOk96crjFtQh3YA5hfUXTqrXDnSdfFUziDA1suTxWT4CI4Huk7yVo3h0Fo8ynFo+Ue/ys8onRN4rA4CqpgNT10Wo4fcjomgAP6Y85Xs20H2KHis3ACw2AAewkEwLjyJn7LRuEAY1kGz80+TbfT6okVbT5Fe1K4AB97JvFYOAXwLANGIqTcFp8vBKP9HAIBPzfSSmeHx+SoajWgzt48vFDVKhOgjmP5RnktJL5GUWtApo3J9FrBt4QVfNcCCfP6L0ZbnUHwUWwpFJi2qkqxiJA/J8F47Ua36G3jyWBxZ4Areazae9EiBtafTVeh4Mxsb2WNxZYhTRSOWypiQAM2aL76LGUbLkKfletEgEObB8V44t/yHvksZxZ6QAvB797L0NFhmvyUFRt7+n2WNxIHeKsKipIXrwLX/dA3Eme8+9172kqhZ1ELx/O0LKgcWekKro81ZrJvtuZWdWsBqQmNxZUu6qL0QomNQQ2noV7Vp/SyIPywvHEQDz+65+RejOoNPASvHt5HULRuHtJtut+zBAkbHToBC1mr3AxS1IHKSrFuUdOaIpUc0cjr6rV1ABj51adPOJRuzUCdmP2VKguI0B0RrqYIJ5RHJYugeY+qCYGl3Bntg230VQLxputQNtTqo4CLeymsT5M/oAicHgQ8S8W5HwVcHQzvyxNpKPrVQGZW6k3jlb8o3RWGlYBh8OHEzYBb0cL3C/ko0ANAGpMfVMuIUwyg1g1JB8v7TLab9jfoV1KADA7clH4vBUaTBnJEjQdV7Wwpd2LGAveIkATrolHx3xKrQqdk6mAS3NNzYz/AEunDBW7O76KONybn2QTwqi2rUIpgEAW308d1rhcNmNWTcTtPNY/9Nzml7nNEyA02J8AmuHpRiqjYiQ62m1kcmOmv2znz0ptx6X/AOizC4UPpOdHeFgd+f7ofL3Mw/SfoUdgRDntvoSALmRJWNFsOc0ix18D0UHVJ/6Jdt/oFqUgWh4EZTDus6HxVW0xqLjW6Kw7YzNNhJb4xK8w9CJYdx5xskbXUVq6f/WWx+EAaHgbAkbIKrTFnAW+yYUCZyO5x5LGtQyG92n3CWwtN7/sEqU4PlYqU6WboR9Vu8dzxPvw0Ua2IzaRqtYmrMGUxpF166kAR4eYWrAC63K3iVqaZOtjp6IXsPUBaGnS/P62VmUxP/Ee4W9TDgGYjZYPpCdedtkUwUZVKImBK8q09to9laupXhUNPfYDRNZtnrcGNiovS8HkotbFNgwz4/eeSu6hOWDN/BQui+v7futHO+XopXQ+jyqY18PPVV7T5Y3m69qNDpgGJG6sKewn3qhpAezRlfLEbFetka/qv4ws8sSNXASruAlvNAJ5nhoBF5JQ0ENzG3Lw6olguCddl7Vixjn+EUw6oCbLWlx1KlOcs3E6BEOpB5vMfQ9ERh8PJnYD6o8gqFs0w7uzZM94jVUo0z3ncwsqzi4wFtiiWlrZiRCzbGb/AC9i/CMLndJ5i0ctT4rfiZz4jLJLRAHJM+F0BRpZzppG6XcJYHV8xBiZA1krorSj7hcdqIx4nxv/AEzRRpANebveNeYA8vsuM/6oYplVlJ7DmLZDzyk90TaYATDjXbPxEGmWkBxvuwT9UscwPlrvlifMG31XrRWqOxxpaAuEsdRosGaKgl0f+Vwuj4FXcarSTMiNecj0uEiqsdmvEazKy4Zingk3JzGOgmx9U0opqmSlG0dhXpFmKDQbmBMc1lxzD5HzqNLbq3E3PJpVTAJaCY5kIniju1pBw2G3NeRNJKUfZnNVtr3FlekAxrhzM8r6eazrVIc1w3t5ralTDqJAN518VnQ7zCDsudi1f+zbENIyvAmJn8FbFwq0uvhus8D3mOadh99VnhahpuLTca/snCnXm/sDD7Fp5x97qMqd6DoI9/RF4/BZgC0d6b9QhcQ3MCB8zR9tvVL8glCijHwMp9fstmVAGkG/VYYcSIMAqUmhuYO8BfnusLfclV7hrN7/AHVDNp3C1qX10WDSRHLxWQGi9R3K6pmhXkQRzuq0xBmP7RMDuLVFXyUT0LQw7EwT1sOgtdXeJP0U7QZTJgrGm+STMKPUdstlOaB7C1a+CQNRc/heUalxr7/C1pMGcRq4wh1YUaVqWV06mI8DusKLJcHOkG4hbvpiZcYFiB+6Gp1f9yNxe+kLU+g0upGAkkzp6rzEkus3koHjMANCrZsoOx1/hEVEZJOUaI+sAxgt5jqssLQIIcbTpPVYV3l7soPhyErVZT0r5Zpw6lLyTYaAfzyV30S+sxsGB9gT6o2jTApu5tj391twTDlzsxGptzTxVtJD8ekTf4gqdnRDBvCAoksoh4MEEO+qrxnGdrUyjQHRW4uYotb4SqyknJy9ib7tD842lVb25dlLR8sSbgyJ3K4rj1NrC00u8XtzEC4bO3in+O4K2rhm03ONPM5kuadiQCg8fwCtgsM1jKjicxuAJIid53+y9LFc+p1eLUNK2ce8VXWgCen7p0002NawQTlvlve2/qvOJYGrWwrQ95LjVN7WGU2tshuGcNbTY7cti51N1TL/ABxbXsJ4nKFtbOsxtHNhg7YNA9LJfwyoS0s1i4jdNeG0c+GcJn7eC53BYhzHxeZgxr5c15WRbT90c1vyyNcNislRwM6yfuq4l+SoSBZwm3NX4zTioHi2x8bR+yu6l2tMXEgg+huPNSlHdDcduP8ARQ18oJA+YgHyRVan2lMEWdHsITCvDszTzt0VuHYmBlNuvnCVaFToN4e7M2+osfrH1Kw4lgsri9omZn0JlZGr2YeQLEgA+Mn8fVM8Jiw8SfmDTPvwVEk1Q8X+DOcpOzNLp10W1RocYkbCV5iKHZgXsNF49hJDhvEqb6k3cXTMZ2dzVqjC0X3VmtDtbbId1U5sp1JhZbBXc9rCIjTde064jrcrV9O56C35WDaW4O/LT+EbQflFS0KLPENhxBnyXqajB7qUtJ00+mqwLSWyBY+Xsoyk3OY0iLSozuDKbiSVNMalRhT7rRPzc/HZE4Ci15a4mBPgdys8XhycjhpF/wBkRQ77tBGv4/Kyf9mWmeY5xlulyQZvf+gpRpgBxi5Enw/ZeYvICbXnSBAgbLbDUczC+xGllu+gx23QBRZBLjuBH5sicLh87ugm+vT8L1lEumLRH1KbNoim0RIyrR3tlIQT32Rhj6eVmvK38JfwyhLi7afZRnGcT2nZ5d7LSmzsmAjS/wBQi0rZurc/YFoVXOc5gm9h5XP7Jwa3YU7WMc/3SjhNIvrk7ZZt5Inj9YGAPAzsQf7CpFcY8hE+MGzHhLe0qEkT6232VsZSzVg25bYj3urcEoPgua6N4ifqheH1prSbwTp4rcfKvkz0kh3xuqadNhiQC0/+sGPor/E3FA2lSe/O7OZ+ZsMLhI1EEAAhA/EuKDqTb+/dlz/HuE1K9DC02nulznuMgD5jBMmYC9LC/wCSSXsJknTCOJ8eacPTcyQ1zntAs5xcLd0gQeaD+HXF+HruvOcNIdqMoJ/K9+L+HijhaQpgBrA6SCDJO9uaL+GsEWcOkkhzy6o7ziPoJ80/1Mri0Njj5E2/ce/Dlb/ZcPE+CU1aWWs0zYkW0hV+G8ce1I1AaZHgtPiAwQ6MpP2Xmytwi/Yy3jYdxPB52GTM3kfjosuDRliJv7KIwmILqN3fSwA5JXQxApVDN7z5H2VpakmO3pSB8XTLH6WdMXmOalVsAOvCZY+i1zC5sWFilVKr3S3mIvzUWtiTSUvhh9JoqUi3QyCEJhKxaDe+hHWbhTDVXMMERlj391KVEVC3UZnd48oRT7Ct2ku6DMRS7SmQNTodgRzS2kSx7c4I+3jZb8Oc41C2bAySieK0w/QfKPXdZ60x/uRvuL3mHCLzfz/C9FDtHNM94XVcLUBNxInTysq3bINkCadbPHPM5SPPoq06ha4e/Va1BnMtta/JD0HGD3b/ALf2ijNdxkcGyp3r35OMcuaiApcQLQBC9Tb9inixCnYhrGkjQx7+iHqtL3C9nAE2VXwed7fZbsxQAIAvFlKq6E73sM4nakC3T5RfkvME1rRmkAlkeB1VHVQ6iJN5Frevkhasi97mJ+yIzlb+SuHBqVyBqbzyEawmjIYwsOwt1J38VhhuH9mS/wDUSCb9Ij0WtOn2lUAju3Rb2kh+PFKK6sN4LSIa+xOYiOfgieJ4nK0CNQf2j6hFYSmLxI0+gXPcUxEuyzYuttcmfynlqNFcnljxRpw3CteL7EwevPyRHEQOz7tyAPA+S2wWCFNovqTO2u4CGw1MuqQdBfp6eKRxape4GqSga/DVHswJ1MuuIN9ku4xi+0c4jQxbxN/unHE6pY1sXny0SDCszVssxlvdPK/T7CZPUoI6ThroYR/xt5dVzlK1aBYudtumHEKrmGAddx4XWXDKU1mVNhI/mVST5SUQOLnKivH6WVwtAjytt6oHj3DqlXD4fsxL2CZJgEE5snVMPip9hB2N+vJLa3GHtytpsbUDWsBl8Q6IIgNPJXxS4ylRljTyeZFPiqqHMw9IU8gLSXM0yye8uj4JUacLkiALdT7Flz9fGCqQ6AHEAOEzljUTHNH4Wm7sDBNyYjX+k/N5JtfBvTJJdEJuE1XU8SQdJgxvGnrMrq+O4ftKUEwbGeq5GhmDi6e9PnbRdDjn1HMBbeNeXWylGLmmvYWElGTTA+BY0kljj0jmZ+y2+JaJZDgBrBHj/aX8IxJbVzFozE6dUy+IcUXUiCzMDuNtLzHNKoco37Gg04uLNeF1gabpMxa5t6JM9+Wq4RoeavwnFZZB06Xvst+Jsa9pe2Q4dNVBo0fPCu6KVZIDh5x5lZ8NxUOaZ035En36K+HMmI1HOyHNDK7KdjPLwSLRNptc0NRQLTUIkhwnTS917w3EZrzPu634dWcWEf8AEiUowjS2b3a6PLdM+iZZ6anEMxXDsrXvEwSLctb/AFCCdUnuOF+fJdHTAdTAJnMPWdfuk/EOGFhLmmRIgbj2UWh8kLXOIF2Dmhp529+SJwmCZkqFoIdsZ36+iqwl5DeREdFZ2GNIXNjr4+/sgvcnHpa6Co5v8QoijVHj1XqFkqRaq+DlAjn0WVIb+F+fNatogvB06+F/2Xumnu+vRLYzj7g9XGlsA6BN8Jhc1AZi2S6RzEW2O/5XMY+mXVD3SQG6wSCehGia4DGnJBm0XOiq0oxspCoK2GVaXcLhoDHWdU14VREAzc9Eqw2XSTqDMT0um+TJOUmWwdNjupLWx8f+bPcXXIJjcc9whqOHJq5iB3ZtJF7dIiEPiK5LhEkmYA3Nkzp0ckuA5872Q6uzY/M+TNcZUa0ARBPXmsuEUTLiR+EsxuKkETo2w9Lym+ArZWBpIkt+brtPOypF3JSNGXKTkwPjOKlsfqBIj3usODYJ0l5tmA1B2WONqF9SALuIHgZ0+i6bCYbKACIEck+LzSsOJW3JnO8Ycc0G0e/NE08cKVIF0jXYRa/lpuh+NUv96xs2Ew4rwhtaiGkkAiQZI2I1Rx7k2HCrmznsRjBWa2tp8w1+seW3JB4ZpqTAIi+bQEa6/wCVtUYeBCjaTA56/wArl8Q7iIeQGvIHdENBbA5J8VSlLZSLak7Q+oV4ZmiJm5/VvJ6p78O8SbUpAtyDwnmdBC5jhNLEOaRWbAAECIAnkOe66L4Z4XUpiBYazGsc1TDSm97Jq3Joz4hIqSQdZv8Asn+CpTSbYuBnTT+Uu49g8veuZiTOh2THgRY+mG/qbqJjzS4tZGZwrJsRcVwXZ1Q5oyzy5hNG4zOzKDNjmls9bc9ChviFhETz9la8GeAwuLjcwQbjpCnD1NBSSyiUYZvaRPdc6xFt7jRNqeBa75QNOqH4u0OGdv6DfZThuJgEOcTMBo/rdL3oDjwyfsUl+V7m/wCJI8hyRGIphzQ+TIE+IPP0VuN4Uf8AciDMPABvpp4A3XmDeMuxkQfrb6pJKmJKPCdPozbhNaQI/UQI6LXiVMGm52hBE+BP3S2j/t1C2CA0CIT2nVYWbku1CIcaq4SNMG75WwLW9VtWpAmCLT49Uuq0zTiJjKSJM2m/3lacOrF7jmMtH35J5O2GEuEuLFjB2VZ07SQfFatxOZjmu8bpnj8DnFgJ01ge4SapTyvc3kcvPrHoEjWrBODxvXQ3w/CjlHdJ6+aiMZWgAZxZeIWg+UUVXQLGPvp/Cxw9UudlBP8AygTA2tyXmMBLIY3O47DylF4TheXvFr2OcBLgL2WjFVbJ4o2+TKVKYAyiRzgR9+q8rjK2DqTHjqinVQHanz1nwQuI71Uahpk5oJiI5c4S9WCfndIZ8Of/ALLiGuILtgTO1oW2MxBDWuEi2XqfFbcOxbAwRAEzYEePRC8SxUiP8nbfdGdUqHyaSigSjhX5g4AGBuYg7FEniVUAZoBvoTFpnXomGCw0AXYTzggnxgpZxusC7oLx1IFvVbXEbIuEKRnh6D31RERvPI8pRvEQ4ZRoPe4WvCaMN7rzJk9L+IkIbiGKcQGm8AhCWo0aS4QSAcGw9pJIgCwM73kEbrs8CzuwSCSAJk8kk4TTLREO03H0XQ4isGsnz05f2uvDSi2yvHjGkcfxG9Uz7g6LpaFUua00w0tnvCdo67rl6jS59zYm/QFdRw9mRoBLnHnlgW6BL9Ntsjhu2xDxlxzRv/Nkzw+FLWtkzbolnEcS41SL912pHO+nmnWYloNvRRirbZ04HcmxRxcx81uR5jkeoTLgjT2JI5E6EoTjVImmT5+n8Jh8Mf8Abvz2O2ypgXnA/uMX4rEF0sqEFw3iBzAjmg+EhzmkNcQ4CQQB+V0vE8MyCSFymEpvNUta6DJ+nsLT8uRAyv0sacbwlUUIeQ8xJOhHhHuyC4ExriQbGBzmQmb6NcNAqua4b92/hOlklw3crQCGzAkm19Fpv+QTMqqQ24hho7uQubzmblJeH0O9lN7907ydius7KO7IJ3323ErmsS3sqsi18x5COXRDKq2NlVxsOxTS6WnW4mB91ztBhaQIFiZ02Nl0uHxVVwcTlc20W5319Em4pRy1GmACYMBLNaBmXOCkuxfE4lrmW+cmAD3epVaNYuDWtMGZNunRHOotdlyjedtkvc4UqsTAImYFjyHMSs67CZNrkuwwOFc6me0dLoMRA0P8JZwjEw6DOrrQZnaR5JrRxkwCASGyDH1QdN4biAACC4iTteZlV430DKKkk12GVPFSeg18UNxXBZoc0XBkgDXxVXPgvg76c4N0zpmWg/T6qddUGEuWmIGsBuRud+q8TdnCxFiQLmL7lRHghfBkJeFYcA53yCdAW6RyI2Td2IEWuAevJD0KbQIBIt/lKywb5bUEydvJSbvoNJ8UooxxQl9MugZidds39JpTwTQACGOIm8+MfhUbgQezdJls7AggrZtIHukjms9aGxw8NW+p4DDCcsDNHhO/48kFTodpU72YNFw5p/UNltUxYyEcretwssM4tpt0JnnGuwHRL8k47lyY2DsoMOPgdYK5/HjPUytIFxJ2gG46GEfVxedwIGwBE7A/2gqeDfmc4tImC0tg+MrfIJPxJX2HOEoNbEW0sHFK8VSLqrmtBADpnXfTzWtHGGWCD4n+NFrh2f7jnG88jp+6tJp0hl55jDDV8vInzXnGcbU7MfKBcWudd50/tUbxSAQKboi22tvSUrx1V/eLtLHLG9p+qbJ5YUg5ZUi/C2S4mxLbX672XUtryNNvIbLn+B4PNLrGTsYNk9xVN3Z2sY5zdHBcYtjQjUUc3jgDVE3BAcZ8N/QphhaoiLC50M68wUloEvqgEGwvGyeYdrdmkTzCjC1b9yv08bt/JnxczSMRbW6rwDGhoAdABgfU/lTigbkMj2Ev4aHatEmQNufXwWjKsiYmXWRHTcUpksNw2YE63MrlcFULK14mSJ2HVdb/AKt4BD6ZAAkusQuMxlWav+3NzN9lfO9poXMtI6aliKVbNkMkWIk6dJskFAtGIaH3gnrIuAijxnI0Um0y5zrFwZAudZQNHhYL5InKYsSDJdrfaCtkSclJBmrSOudTDhNmuIvFnLl+Ng3DplpGU3u38lPG0GPrSZzU4aL87+arx7BZm5gdE+bcdB9UWgThLwGOGcECSeh0AttdCfEFKWtqTZmo2vCwwDB3pkXAMHqJBHUp1WLXiCJB8CPP0UYtSjsTF5k4sSYDF2I0gTfrqvMbQFVuZo7zdNp8ULiMOWVKom2osRE8j+EVhKjScpuLHXkFP0snF8JcWEYDEkOAeCIERA2gJoKwa47kXNuSQYmqWPm4DgIk8yD+yOwPEJNQk2cDH2ConToaMuDcWYYysbOaZBc79MROxRbahDRpd0fYfU/ZD1uHyCZMnQXAnUea1kmkGk7E7RIv907jytglFx8yC6dYAAE3gbqJL/rHGC3LEDXWwg/VRLZvHMDXcHttMi42ARfDBD3EwBJEG39hZUaUvMzBANhsP6ThmIaIuf8A1/hRS0VwxT2yzXMOgFuSBxFeKgtYS085j9wEXiHj5huCNkvxYObuyTBIHXKJ8yPuppvlRszvR6KQIcOzL6Z5ayNlmMEzKHFpaLGNwNJt1TDhbwykLvEi4cCYJ1S7HY2HEDvC/Sx5KsuiJ5KjBJFeH0S6pAE3Ewdt04qUC1vdaQBe5/ZLfhjvOqPGb5gLae7/AFT2pUaLEmXfgEpuGhsS4wOXxFQm4tJgc10vB8M8NbIabXM3+y5atSdUeMgm+giY36LscCxtMSGOEjU6+ibBj5OyeDVyZ7xpxY0OAE7+XVcli6hLJdaSPASd+Sfcb4m17Q2HC+u0XH3hD8MG+QnutG3jdDL66GceeSi9HiopAnI1wG7SIne9lpS+Iy9hAZHPa20a3TRgYGXY0bxYJbxLiNLJAADtY+1xZW9MNF3oAwRio52UjnBE9UXjeMNYARmINpaJj+lT4ea19SqTNjAifPRNMQ1s2sFCCUY2x/p9xEOPxndiZnmCNNPVU4Vigx5LiMoh17XujuMYXui4gi06j+EBwJmd0ESLWiQfH3ulSuZzZfuof0uNCpLWgO7pcTIgDS45GD6LmcXTLaoc2A2SQRttC7CszKCWMZniLiLcp5LkuK4Yh5O+oG3uV0fUdEymVLg2dVwquHUxeBtOvvdKeLVWN7wIkOaXAaxMyfIILBvquAyveRuwZQLgC8iVXDcJeapL2kN+WZ+bS5voi1ySHgvLsKocSJxEjQ636a+iYYnijJh1pMAkd2UjxdJ1KtHduCbCLA8kxoPa6kGVIIEc5LjcQop9YshB8JtMWPw+XERmEO73TW0p7gKgLIsCP7lKsfhC1wdlaRBsZnyKgr5mtABlzotoB16oLRn/ABzNuNUXlhLATvHPok2EBDwILS65EaW0K6I0O6ILrdfqkuKfGIIB5XjXxRkqDnjaUg3iOENVsAgFt7bx0SamRMkQJv0I1T+m8gOgtjNAt4flLMVQmubA5wTAsZAEiPJFq1YuRcla6oa0Khc3M2/6WjYxuFXF0XGHEQACcrQLzYz/AAq4ahIblsQ2QJtC3xdKoWEBwDosSNPf5V1GkUg7jTOcNLy02P7qJ+3hTXCTMnWOa8U+CJ+AB4TCvbEOBGt/si61N4aXEjumYC9ZXaNW+gKpiardt1zyk0tHQ6jErXr5oghLqnee6CJZY96DMbDdXNA/pg6AdIvdZVMQGEAszOMSAOe4WxruyMP8pDLhVZ+WD3RrOtkrxwAqsAJi5zGw9EXjMW4RDQwxAGx6pXXNUiSQTpOU/TZOnbFS5sacEwjm5mteC3Nm9dgjOI4wh4zQCCQDrIggj/7BZ8Pe1oOYGSNf6S3HVraXib7Hf6ppy8tC5nrR5hcoJcSW9BqRy804wnGGubEPaG6CbwgOGYUkiXxN4TingBTzGWu8RJPqrYVSsrGPGCF/EXsLRl+YTvtqrYTCU3jNmiHT80RKX8RNgARpsIiTyTzh1MWaQ10gXj7qMblNsSHrYO3HYdjyx3aOB1cbi+3gvOI0BOZnyRAGXSL6prW4bQfmBFxGhhK+IUqbGDLUd3ToTe9lXL6XZWTpOynwy9rSZDiSZEet04eb7pV8PsJMtIbpM+H5XSiiY1E8/wCEmOHOKH+nlxhs57j7hlZrIB85sg/heziM0E6z0m/29Vp8TAl7JuRN9JjVC8NxYp0nVMgft9zFuqVfcOd+bKdbVr5B3nzfbqkPH7QSdTt11C14J8QNrfMwsmwzCJ8tQseP4j9LBqQfIK31CbWjoauLQdwBky63L8ppXmRAEb+i5jguPy903zEeROx5J8MY0uIDmy39M36krYmnATE9CX4hrxmJabx3vuAq8He0w95ADYFzuq8ZxLalMkCxvtMjp+UlFPNDZDZmD/HNQpc9ksn3UdHxSswttBIMwSkeDxt+6bAyPx53Vn8HLASWvedQYsYAgAa+qDp1C3MC2HHvRBEaWMjkjkhW0Pni2lI6Wm51WcrzTLcsxBJEaEpNxtnZVc7XSXENgfc9VlieI1WiWzf/ABEnz5KYXHh0gU3NJMEmSJPOJumSuNjR80KCsBihmbLhBv8AytsdjKeYzDokNEfqIMHpdK6OFzENm4OWfU/lOWcLpvaAQCQ0XGokRqN4SwpE8L/EHwXEGS0XBywZ0BN9Uwp4g1AL9DGlr/VIsVhcuW5IJ1PJE8PxRYQLc7pnNp0xHcZUOnNHMqIB3HmAkEGQdrhRY6rNAsXnU7yPsoopZOhz5OgBU0H/AJj7FGYhuWYtAaR9VFEY+gH4IU4qs4wSSTI+xR3CHl78rrjLMdVFE0OhTF0YZiKx7PX3ZLMWLDrqoopPqiUuqNHsDajctp/lORTGQneOZXqi9CHoZafrEOaR6f8A6K6Dgju75leKLmweoGLqw+lVNuszYdUj4o6Wg87KKJ/qPSHN6THg1QioYO4H0C62nVMkTayiivh+2hcfRHO/ETyajfNKPhuqe0y2LSdCAdNNVFFyR9TFh946/IC55LWktFu6La9FzfEHS7yP3UUVsnpOx+lirF4hzO80kG6b8AohxzES52QEnU3UUS4vQQwC3iGNf/q6dOe4Q60Dp0WHErOYBpK9UST9aEyfcOu4ZWJoskzb+PskXFe9VJNyMw8ob+5UUTZvSVl9tmDGxba31COwdBoIAAEX8xoVFEMfpJ4vSKuIuira0zMW3Tqg8hlj+kfZRRbsxe7A+J1CaFQ7tyhvQHZL3nTqFFEuTsTzdhlhWjKPP7leKKKdkLZ//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hMSERUUExQWFBUVGBkYGRgYGBgYGBobGBwXGBsYGBgXHSYeGBojGhgaHy8gIycpLCwsFx8xNTAqNSYrLCkBCQoKDgwOGg8PGiwkHSQsKiwsLCwsKSwsLCwsLCwsLCwsLCwsLCksLCwpLCksLCkpKSwsLCwsLCwsLCwsLCwsLP/AABEIAMMBAwMBIgACEQEDEQH/xAAaAAACAwEBAAAAAAAAAAAAAAAEBQACAwYB/8QAOhAAAQMCBAMGBQQBAwQDAAAAAQACEQMhBBIxQQVRYRMicYGR8AYyobHBQtHh8VIUI2IHM3KSFaKy/8QAGQEAAwEBAQAAAAAAAAAAAAAAAQIDAAQF/8QAKxEAAgICAQIFBAIDAQAAAAAAAAECEQMhEjFBEyIyUWEEM0JxI5FSgfCx/9oADAMBAAIRAxEAPwDhm/DTrd4dUxo8AptumZ4a4j5gDPsL3/49/wDkz1K8p5ZS7nLwmY0uHUwLC0rf/Ts5Cyo7DVLS5gvqDss3NqjTJ6n1U9t9QeFI27Knyb6LQVKf/FBObUEEhvkSs6jnARlaTqboVfcVxa6jKp2e+X6dFdjmf8Ule4OAkCZ1nZVEXEXnWdkfDFtj5tGmDIyjwW4AO4K5wuAzC+oi6swmXRte5Q8L5NZ0JqAbhVqmm/WD02XNuLr66GBzMfuvBm5GIPqNh73WWH5Nb7HQnCUIPdZfl/Cu2jSH6W94eviud7+UQ1zi75huEe7C5pEmABl8dwUHjrqw7DWYCkNg68yb328oWPEmNbTORoLnWbEa7HyCydgjoCfl577qwwJMSTpfoVlp3Zv2I/h2u6piMtQzAdBt1EdRK6oYRoki0wfRLsPwoNc10XiCeW63ZQd6yDf0TZp+JK7N+g9/DxEMsSZBnxJPgVY0P231WeEqFtRrz+kAR0Fl6/EOJd1fm/hRa+QWeGnuvSxY5nSOhJ9V4HunUrUY2ylUDTC9DzzU7Q9EDUVcqVGmLGDzW4dZRxO3sI2YFZhcuhPrzV8p5lbtHsrwsW5GoHdTPOPRTseq2IXmXRHkajEUve6qWLcqFqNgoHLOii2LQvEeRhs34SM3JjotWfCbN3u9QsaPG6rdD6+q1Z8QVNTF+gXSs+FfidTaZoPg9g/WVlifh9jNah8IVqPxLVEzBQ+J4m57pIvy8Fp/UY68sdisT4zBOk96crjFtQh3YA5hfUXTqrXDnSdfFUziDA1suTxWT4CI4Huk7yVo3h0Fo8ynFo+Ue/ys8onRN4rA4CqpgNT10Wo4fcjomgAP6Y85Xs20H2KHis3ACw2AAewkEwLjyJn7LRuEAY1kGz80+TbfT6okVbT5Fe1K4AB97JvFYOAXwLANGIqTcFp8vBKP9HAIBPzfSSmeHx+SoajWgzt48vFDVKhOgjmP5RnktJL5GUWtApo3J9FrBt4QVfNcCCfP6L0ZbnUHwUWwpFJi2qkqxiJA/J8F47Ua36G3jyWBxZ4Areazae9EiBtafTVeh4Mxsb2WNxZYhTRSOWypiQAM2aL76LGUbLkKfletEgEObB8V44t/yHvksZxZ6QAvB797L0NFhmvyUFRt7+n2WNxIHeKsKipIXrwLX/dA3Eme8+9172kqhZ1ELx/O0LKgcWekKro81ZrJvtuZWdWsBqQmNxZUu6qL0QomNQQ2noV7Vp/SyIPywvHEQDz+65+RejOoNPASvHt5HULRuHtJtut+zBAkbHToBC1mr3AxS1IHKSrFuUdOaIpUc0cjr6rV1ABj51adPOJRuzUCdmP2VKguI0B0RrqYIJ5RHJYugeY+qCYGl3Bntg230VQLxputQNtTqo4CLeymsT5M/oAicHgQ8S8W5HwVcHQzvyxNpKPrVQGZW6k3jlb8o3RWGlYBh8OHEzYBb0cL3C/ko0ANAGpMfVMuIUwyg1g1JB8v7TLab9jfoV1KADA7clH4vBUaTBnJEjQdV7Wwpd2LGAveIkATrolHx3xKrQqdk6mAS3NNzYz/AEunDBW7O76KONybn2QTwqi2rUIpgEAW308d1rhcNmNWTcTtPNY/9Nzml7nNEyA02J8AmuHpRiqjYiQ62m1kcmOmv2znz0ptx6X/AOizC4UPpOdHeFgd+f7ofL3Mw/SfoUdgRDntvoSALmRJWNFsOc0ix18D0UHVJ/6Jdt/oFqUgWh4EZTDus6HxVW0xqLjW6Kw7YzNNhJb4xK8w9CJYdx5xskbXUVq6f/WWx+EAaHgbAkbIKrTFnAW+yYUCZyO5x5LGtQyG92n3CWwtN7/sEqU4PlYqU6WboR9Vu8dzxPvw0Ua2IzaRqtYmrMGUxpF166kAR4eYWrAC63K3iVqaZOtjp6IXsPUBaGnS/P62VmUxP/Ee4W9TDgGYjZYPpCdedtkUwUZVKImBK8q09to9laupXhUNPfYDRNZtnrcGNiovS8HkotbFNgwz4/eeSu6hOWDN/BQui+v7futHO+XopXQ+jyqY18PPVV7T5Y3m69qNDpgGJG6sKewn3qhpAezRlfLEbFetka/qv4ws8sSNXASruAlvNAJ5nhoBF5JQ0ENzG3Lw6olguCddl7Vixjn+EUw6oCbLWlx1KlOcs3E6BEOpB5vMfQ9ERh8PJnYD6o8gqFs0w7uzZM94jVUo0z3ncwsqzi4wFtiiWlrZiRCzbGb/AC9i/CMLndJ5i0ctT4rfiZz4jLJLRAHJM+F0BRpZzppG6XcJYHV8xBiZA1krorSj7hcdqIx4nxv/AEzRRpANebveNeYA8vsuM/6oYplVlJ7DmLZDzyk90TaYATDjXbPxEGmWkBxvuwT9UscwPlrvlifMG31XrRWqOxxpaAuEsdRosGaKgl0f+Vwuj4FXcarSTMiNecj0uEiqsdmvEazKy4Zingk3JzGOgmx9U0opqmSlG0dhXpFmKDQbmBMc1lxzD5HzqNLbq3E3PJpVTAJaCY5kIniju1pBw2G3NeRNJKUfZnNVtr3FlekAxrhzM8r6eazrVIc1w3t5ralTDqJAN518VnQ7zCDsudi1f+zbENIyvAmJn8FbFwq0uvhus8D3mOadh99VnhahpuLTca/snCnXm/sDD7Fp5x97qMqd6DoI9/RF4/BZgC0d6b9QhcQ3MCB8zR9tvVL8glCijHwMp9fstmVAGkG/VYYcSIMAqUmhuYO8BfnusLfclV7hrN7/AHVDNp3C1qX10WDSRHLxWQGi9R3K6pmhXkQRzuq0xBmP7RMDuLVFXyUT0LQw7EwT1sOgtdXeJP0U7QZTJgrGm+STMKPUdstlOaB7C1a+CQNRc/heUalxr7/C1pMGcRq4wh1YUaVqWV06mI8DusKLJcHOkG4hbvpiZcYFiB+6Gp1f9yNxe+kLU+g0upGAkkzp6rzEkus3koHjMANCrZsoOx1/hEVEZJOUaI+sAxgt5jqssLQIIcbTpPVYV3l7soPhyErVZT0r5Zpw6lLyTYaAfzyV30S+sxsGB9gT6o2jTApu5tj391twTDlzsxGptzTxVtJD8ekTf4gqdnRDBvCAoksoh4MEEO+qrxnGdrUyjQHRW4uYotb4SqyknJy9ib7tD842lVb25dlLR8sSbgyJ3K4rj1NrC00u8XtzEC4bO3in+O4K2rhm03ONPM5kuadiQCg8fwCtgsM1jKjicxuAJIid53+y9LFc+p1eLUNK2ce8VXWgCen7p0002NawQTlvlve2/qvOJYGrWwrQ95LjVN7WGU2tshuGcNbTY7cti51N1TL/ABxbXsJ4nKFtbOsxtHNhg7YNA9LJfwyoS0s1i4jdNeG0c+GcJn7eC53BYhzHxeZgxr5c15WRbT90c1vyyNcNislRwM6yfuq4l+SoSBZwm3NX4zTioHi2x8bR+yu6l2tMXEgg+huPNSlHdDcduP8ARQ18oJA+YgHyRVan2lMEWdHsITCvDszTzt0VuHYmBlNuvnCVaFToN4e7M2+osfrH1Kw4lgsri9omZn0JlZGr2YeQLEgA+Mn8fVM8Jiw8SfmDTPvwVEk1Q8X+DOcpOzNLp10W1RocYkbCV5iKHZgXsNF49hJDhvEqb6k3cXTMZ2dzVqjC0X3VmtDtbbId1U5sp1JhZbBXc9rCIjTde064jrcrV9O56C35WDaW4O/LT+EbQflFS0KLPENhxBnyXqajB7qUtJ00+mqwLSWyBY+Xsoyk3OY0iLSozuDKbiSVNMalRhT7rRPzc/HZE4Ci15a4mBPgdys8XhycjhpF/wBkRQ77tBGv4/Kyf9mWmeY5xlulyQZvf+gpRpgBxi5Enw/ZeYvICbXnSBAgbLbDUczC+xGllu+gx23QBRZBLjuBH5sicLh87ugm+vT8L1lEumLRH1KbNoim0RIyrR3tlIQT32Rhj6eVmvK38JfwyhLi7afZRnGcT2nZ5d7LSmzsmAjS/wBQi0rZurc/YFoVXOc5gm9h5XP7Jwa3YU7WMc/3SjhNIvrk7ZZt5Inj9YGAPAzsQf7CpFcY8hE+MGzHhLe0qEkT6232VsZSzVg25bYj3urcEoPgua6N4ifqheH1prSbwTp4rcfKvkz0kh3xuqadNhiQC0/+sGPor/E3FA2lSe/O7OZ+ZsMLhI1EEAAhA/EuKDqTb+/dlz/HuE1K9DC02nulznuMgD5jBMmYC9LC/wCSSXsJknTCOJ8eacPTcyQ1zntAs5xcLd0gQeaD+HXF+HruvOcNIdqMoJ/K9+L+HijhaQpgBrA6SCDJO9uaL+GsEWcOkkhzy6o7ziPoJ80/1Mri0Njj5E2/ce/Dlb/ZcPE+CU1aWWs0zYkW0hV+G8ce1I1AaZHgtPiAwQ6MpP2Xmytwi/Yy3jYdxPB52GTM3kfjosuDRliJv7KIwmILqN3fSwA5JXQxApVDN7z5H2VpakmO3pSB8XTLH6WdMXmOalVsAOvCZY+i1zC5sWFilVKr3S3mIvzUWtiTSUvhh9JoqUi3QyCEJhKxaDe+hHWbhTDVXMMERlj391KVEVC3UZnd48oRT7Ct2ku6DMRS7SmQNTodgRzS2kSx7c4I+3jZb8Oc41C2bAySieK0w/QfKPXdZ60x/uRvuL3mHCLzfz/C9FDtHNM94XVcLUBNxInTysq3bINkCadbPHPM5SPPoq06ha4e/Va1BnMtta/JD0HGD3b/ALf2ijNdxkcGyp3r35OMcuaiApcQLQBC9Tb9inixCnYhrGkjQx7+iHqtL3C9nAE2VXwed7fZbsxQAIAvFlKq6E73sM4nakC3T5RfkvME1rRmkAlkeB1VHVQ6iJN5Frevkhasi97mJ+yIzlb+SuHBqVyBqbzyEawmjIYwsOwt1J38VhhuH9mS/wDUSCb9Ij0WtOn2lUAju3Rb2kh+PFKK6sN4LSIa+xOYiOfgieJ4nK0CNQf2j6hFYSmLxI0+gXPcUxEuyzYuttcmfynlqNFcnljxRpw3CteL7EwevPyRHEQOz7tyAPA+S2wWCFNovqTO2u4CGw1MuqQdBfp6eKRxape4GqSga/DVHswJ1MuuIN9ku4xi+0c4jQxbxN/unHE6pY1sXny0SDCszVssxlvdPK/T7CZPUoI6ThroYR/xt5dVzlK1aBYudtumHEKrmGAddx4XWXDKU1mVNhI/mVST5SUQOLnKivH6WVwtAjytt6oHj3DqlXD4fsxL2CZJgEE5snVMPip9hB2N+vJLa3GHtytpsbUDWsBl8Q6IIgNPJXxS4ylRljTyeZFPiqqHMw9IU8gLSXM0yye8uj4JUacLkiALdT7Flz9fGCqQ6AHEAOEzljUTHNH4Wm7sDBNyYjX+k/N5JtfBvTJJdEJuE1XU8SQdJgxvGnrMrq+O4ftKUEwbGeq5GhmDi6e9PnbRdDjn1HMBbeNeXWylGLmmvYWElGTTA+BY0kljj0jmZ+y2+JaJZDgBrBHj/aX8IxJbVzFozE6dUy+IcUXUiCzMDuNtLzHNKoco37Gg04uLNeF1gabpMxa5t6JM9+Wq4RoeavwnFZZB06Xvst+Jsa9pe2Q4dNVBo0fPCu6KVZIDh5x5lZ8NxUOaZ035En36K+HMmI1HOyHNDK7KdjPLwSLRNptc0NRQLTUIkhwnTS917w3EZrzPu634dWcWEf8AEiUowjS2b3a6PLdM+iZZ6anEMxXDsrXvEwSLctb/AFCCdUnuOF+fJdHTAdTAJnMPWdfuk/EOGFhLmmRIgbj2UWh8kLXOIF2Dmhp529+SJwmCZkqFoIdsZ36+iqwl5DeREdFZ2GNIXNjr4+/sgvcnHpa6Co5v8QoijVHj1XqFkqRaq+DlAjn0WVIb+F+fNatogvB06+F/2Xumnu+vRLYzj7g9XGlsA6BN8Jhc1AZi2S6RzEW2O/5XMY+mXVD3SQG6wSCehGia4DGnJBm0XOiq0oxspCoK2GVaXcLhoDHWdU14VREAzc9Eqw2XSTqDMT0um+TJOUmWwdNjupLWx8f+bPcXXIJjcc9whqOHJq5iB3ZtJF7dIiEPiK5LhEkmYA3Nkzp0ckuA5872Q6uzY/M+TNcZUa0ARBPXmsuEUTLiR+EsxuKkETo2w9Lym+ArZWBpIkt+brtPOypF3JSNGXKTkwPjOKlsfqBIj3usODYJ0l5tmA1B2WONqF9SALuIHgZ0+i6bCYbKACIEck+LzSsOJW3JnO8Ycc0G0e/NE08cKVIF0jXYRa/lpuh+NUv96xs2Ew4rwhtaiGkkAiQZI2I1Rx7k2HCrmznsRjBWa2tp8w1+seW3JB4ZpqTAIi+bQEa6/wCVtUYeBCjaTA56/wArl8Q7iIeQGvIHdENBbA5J8VSlLZSLak7Q+oV4ZmiJm5/VvJ6p78O8SbUpAtyDwnmdBC5jhNLEOaRWbAAECIAnkOe66L4Z4XUpiBYazGsc1TDSm97Jq3Joz4hIqSQdZv8Asn+CpTSbYuBnTT+Uu49g8veuZiTOh2THgRY+mG/qbqJjzS4tZGZwrJsRcVwXZ1Q5oyzy5hNG4zOzKDNjmls9bc9ChviFhETz9la8GeAwuLjcwQbjpCnD1NBSSyiUYZvaRPdc6xFt7jRNqeBa75QNOqH4u0OGdv6DfZThuJgEOcTMBo/rdL3oDjwyfsUl+V7m/wCJI8hyRGIphzQ+TIE+IPP0VuN4Uf8AciDMPABvpp4A3XmDeMuxkQfrb6pJKmJKPCdPozbhNaQI/UQI6LXiVMGm52hBE+BP3S2j/t1C2CA0CIT2nVYWbku1CIcaq4SNMG75WwLW9VtWpAmCLT49Uuq0zTiJjKSJM2m/3lacOrF7jmMtH35J5O2GEuEuLFjB2VZ07SQfFatxOZjmu8bpnj8DnFgJ01ge4SapTyvc3kcvPrHoEjWrBODxvXQ3w/CjlHdJ6+aiMZWgAZxZeIWg+UUVXQLGPvp/Cxw9UudlBP8AygTA2tyXmMBLIY3O47DylF4TheXvFr2OcBLgL2WjFVbJ4o2+TKVKYAyiRzgR9+q8rjK2DqTHjqinVQHanz1nwQuI71Uahpk5oJiI5c4S9WCfndIZ8Of/ALLiGuILtgTO1oW2MxBDWuEi2XqfFbcOxbAwRAEzYEePRC8SxUiP8nbfdGdUqHyaSigSjhX5g4AGBuYg7FEniVUAZoBvoTFpnXomGCw0AXYTzggnxgpZxusC7oLx1IFvVbXEbIuEKRnh6D31RERvPI8pRvEQ4ZRoPe4WvCaMN7rzJk9L+IkIbiGKcQGm8AhCWo0aS4QSAcGw9pJIgCwM73kEbrs8CzuwSCSAJk8kk4TTLREO03H0XQ4isGsnz05f2uvDSi2yvHjGkcfxG9Uz7g6LpaFUua00w0tnvCdo67rl6jS59zYm/QFdRw9mRoBLnHnlgW6BL9Ntsjhu2xDxlxzRv/Nkzw+FLWtkzbolnEcS41SL912pHO+nmnWYloNvRRirbZ04HcmxRxcx81uR5jkeoTLgjT2JI5E6EoTjVImmT5+n8Jh8Mf8Abvz2O2ypgXnA/uMX4rEF0sqEFw3iBzAjmg+EhzmkNcQ4CQQB+V0vE8MyCSFymEpvNUta6DJ+nsLT8uRAyv0sacbwlUUIeQ8xJOhHhHuyC4ExriQbGBzmQmb6NcNAqua4b92/hOlklw3crQCGzAkm19Fpv+QTMqqQ24hho7uQubzmblJeH0O9lN7907ydius7KO7IJ3323ErmsS3sqsi18x5COXRDKq2NlVxsOxTS6WnW4mB91ztBhaQIFiZ02Nl0uHxVVwcTlc20W5319Em4pRy1GmACYMBLNaBmXOCkuxfE4lrmW+cmAD3epVaNYuDWtMGZNunRHOotdlyjedtkvc4UqsTAImYFjyHMSs67CZNrkuwwOFc6me0dLoMRA0P8JZwjEw6DOrrQZnaR5JrRxkwCASGyDH1QdN4biAACC4iTteZlV430DKKkk12GVPFSeg18UNxXBZoc0XBkgDXxVXPgvg76c4N0zpmWg/T6qddUGEuWmIGsBuRud+q8TdnCxFiQLmL7lRHghfBkJeFYcA53yCdAW6RyI2Td2IEWuAevJD0KbQIBIt/lKywb5bUEydvJSbvoNJ8UooxxQl9MugZidds39JpTwTQACGOIm8+MfhUbgQezdJls7AggrZtIHukjms9aGxw8NW+p4DDCcsDNHhO/48kFTodpU72YNFw5p/UNltUxYyEcretwssM4tpt0JnnGuwHRL8k47lyY2DsoMOPgdYK5/HjPUytIFxJ2gG46GEfVxedwIGwBE7A/2gqeDfmc4tImC0tg+MrfIJPxJX2HOEoNbEW0sHFK8VSLqrmtBADpnXfTzWtHGGWCD4n+NFrh2f7jnG88jp+6tJp0hl55jDDV8vInzXnGcbU7MfKBcWudd50/tUbxSAQKboi22tvSUrx1V/eLtLHLG9p+qbJ5YUg5ZUi/C2S4mxLbX672XUtryNNvIbLn+B4PNLrGTsYNk9xVN3Z2sY5zdHBcYtjQjUUc3jgDVE3BAcZ8N/QphhaoiLC50M68wUloEvqgEGwvGyeYdrdmkTzCjC1b9yv08bt/JnxczSMRbW6rwDGhoAdABgfU/lTigbkMj2Ev4aHatEmQNufXwWjKsiYmXWRHTcUpksNw2YE63MrlcFULK14mSJ2HVdb/AKt4BD6ZAAkusQuMxlWav+3NzN9lfO9poXMtI6aliKVbNkMkWIk6dJskFAtGIaH3gnrIuAijxnI0Um0y5zrFwZAudZQNHhYL5InKYsSDJdrfaCtkSclJBmrSOudTDhNmuIvFnLl+Ng3DplpGU3u38lPG0GPrSZzU4aL87+arx7BZm5gdE+bcdB9UWgThLwGOGcECSeh0AttdCfEFKWtqTZmo2vCwwDB3pkXAMHqJBHUp1WLXiCJB8CPP0UYtSjsTF5k4sSYDF2I0gTfrqvMbQFVuZo7zdNp8ULiMOWVKom2osRE8j+EVhKjScpuLHXkFP0snF8JcWEYDEkOAeCIERA2gJoKwa47kXNuSQYmqWPm4DgIk8yD+yOwPEJNQk2cDH2ConToaMuDcWYYysbOaZBc79MROxRbahDRpd0fYfU/ZD1uHyCZMnQXAnUea1kmkGk7E7RIv907jytglFx8yC6dYAAE3gbqJL/rHGC3LEDXWwg/VRLZvHMDXcHttMi42ARfDBD3EwBJEG39hZUaUvMzBANhsP6ThmIaIuf8A1/hRS0VwxT2yzXMOgFuSBxFeKgtYS085j9wEXiHj5huCNkvxYObuyTBIHXKJ8yPuppvlRszvR6KQIcOzL6Z5ayNlmMEzKHFpaLGNwNJt1TDhbwykLvEi4cCYJ1S7HY2HEDvC/Sx5KsuiJ5KjBJFeH0S6pAE3Ewdt04qUC1vdaQBe5/ZLfhjvOqPGb5gLae7/AFT2pUaLEmXfgEpuGhsS4wOXxFQm4tJgc10vB8M8NbIabXM3+y5atSdUeMgm+giY36LscCxtMSGOEjU6+ibBj5OyeDVyZ7xpxY0OAE7+XVcli6hLJdaSPASd+Sfcb4m17Q2HC+u0XH3hD8MG+QnutG3jdDL66GceeSi9HiopAnI1wG7SIne9lpS+Iy9hAZHPa20a3TRgYGXY0bxYJbxLiNLJAADtY+1xZW9MNF3oAwRio52UjnBE9UXjeMNYARmINpaJj+lT4ea19SqTNjAifPRNMQ1s2sFCCUY2x/p9xEOPxndiZnmCNNPVU4Vigx5LiMoh17XujuMYXui4gi06j+EBwJmd0ESLWiQfH3ulSuZzZfuof0uNCpLWgO7pcTIgDS45GD6LmcXTLaoc2A2SQRttC7CszKCWMZniLiLcp5LkuK4Yh5O+oG3uV0fUdEymVLg2dVwquHUxeBtOvvdKeLVWN7wIkOaXAaxMyfIILBvquAyveRuwZQLgC8iVXDcJeapL2kN+WZ+bS5voi1ySHgvLsKocSJxEjQ636a+iYYnijJh1pMAkd2UjxdJ1KtHduCbCLA8kxoPa6kGVIIEc5LjcQop9YshB8JtMWPw+XERmEO73TW0p7gKgLIsCP7lKsfhC1wdlaRBsZnyKgr5mtABlzotoB16oLRn/ABzNuNUXlhLATvHPok2EBDwILS65EaW0K6I0O6ILrdfqkuKfGIIB5XjXxRkqDnjaUg3iOENVsAgFt7bx0SamRMkQJv0I1T+m8gOgtjNAt4flLMVQmubA5wTAsZAEiPJFq1YuRcla6oa0Khc3M2/6WjYxuFXF0XGHEQACcrQLzYz/AAq4ahIblsQ2QJtC3xdKoWEBwDosSNPf5V1GkUg7jTOcNLy02P7qJ+3hTXCTMnWOa8U+CJ+AB4TCvbEOBGt/si61N4aXEjumYC9ZXaNW+gKpiardt1zyk0tHQ6jErXr5oghLqnee6CJZY96DMbDdXNA/pg6AdIvdZVMQGEAszOMSAOe4WxruyMP8pDLhVZ+WD3RrOtkrxwAqsAJi5zGw9EXjMW4RDQwxAGx6pXXNUiSQTpOU/TZOnbFS5sacEwjm5mteC3Nm9dgjOI4wh4zQCCQDrIggj/7BZ8Pe1oOYGSNf6S3HVraXib7Hf6ppy8tC5nrR5hcoJcSW9BqRy804wnGGubEPaG6CbwgOGYUkiXxN4TingBTzGWu8RJPqrYVSsrGPGCF/EXsLRl+YTvtqrYTCU3jNmiHT80RKX8RNgARpsIiTyTzh1MWaQ10gXj7qMblNsSHrYO3HYdjyx3aOB1cbi+3gvOI0BOZnyRAGXSL6prW4bQfmBFxGhhK+IUqbGDLUd3ToTe9lXL6XZWTpOynwy9rSZDiSZEet04eb7pV8PsJMtIbpM+H5XSiiY1E8/wCEmOHOKH+nlxhs57j7hlZrIB85sg/heziM0E6z0m/29Vp8TAl7JuRN9JjVC8NxYp0nVMgft9zFuqVfcOd+bKdbVr5B3nzfbqkPH7QSdTt11C14J8QNrfMwsmwzCJ8tQseP4j9LBqQfIK31CbWjoauLQdwBky63L8ppXmRAEb+i5jguPy903zEeROx5J8MY0uIDmy39M36krYmnATE9CX4hrxmJabx3vuAq8He0w95ADYFzuq8ZxLalMkCxvtMjp+UlFPNDZDZmD/HNQpc9ksn3UdHxSswttBIMwSkeDxt+6bAyPx53Vn8HLASWvedQYsYAgAa+qDp1C3MC2HHvRBEaWMjkjkhW0Pni2lI6Wm51WcrzTLcsxBJEaEpNxtnZVc7XSXENgfc9VlieI1WiWzf/ABEnz5KYXHh0gU3NJMEmSJPOJumSuNjR80KCsBihmbLhBv8AytsdjKeYzDokNEfqIMHpdK6OFzENm4OWfU/lOWcLpvaAQCQ0XGokRqN4SwpE8L/EHwXEGS0XBywZ0BN9Uwp4g1AL9DGlr/VIsVhcuW5IJ1PJE8PxRYQLc7pnNp0xHcZUOnNHMqIB3HmAkEGQdrhRY6rNAsXnU7yPsoopZOhz5OgBU0H/AJj7FGYhuWYtAaR9VFEY+gH4IU4qs4wSSTI+xR3CHl78rrjLMdVFE0OhTF0YZiKx7PX3ZLMWLDrqoopPqiUuqNHsDajctp/lORTGQneOZXqi9CHoZafrEOaR6f8A6K6Dgju75leKLmweoGLqw+lVNuszYdUj4o6Wg87KKJ/qPSHN6THg1QioYO4H0C62nVMkTayiivh+2hcfRHO/ETyajfNKPhuqe0y2LSdCAdNNVFFyR9TFh946/IC55LWktFu6La9FzfEHS7yP3UUVsnpOx+lirF4hzO80kG6b8AohxzES52QEnU3UUS4vQQwC3iGNf/q6dOe4Q60Dp0WHErOYBpK9UST9aEyfcOu4ZWJoskzb+PskXFe9VJNyMw8ob+5UUTZvSVl9tmDGxba31COwdBoIAAEX8xoVFEMfpJ4vSKuIuira0zMW3Tqg8hlj+kfZRRbsxe7A+J1CaFQ7tyhvQHZL3nTqFFEuTsTzdhlhWjKPP7leKKKdkLZ//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0" name="Picture 10" descr="https://encrypted-tbn0.gstatic.com/images?q=tbn:ANd9GcSBq3hY-iwurB6vjkyFc0HORPvpOg_3k8quaKXmAslQ4vENIDD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0418" y="0"/>
            <a:ext cx="3113582" cy="2060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3770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764704"/>
            <a:ext cx="7632848" cy="5816977"/>
          </a:xfrm>
          <a:prstGeom prst="rect">
            <a:avLst/>
          </a:prstGeom>
          <a:noFill/>
        </p:spPr>
        <p:txBody>
          <a:bodyPr wrap="square" rtlCol="0">
            <a:spAutoFit/>
          </a:bodyPr>
          <a:lstStyle/>
          <a:p>
            <a:r>
              <a:rPr lang="en-GB" sz="3200" b="1" dirty="0">
                <a:solidFill>
                  <a:srgbClr val="0000FF"/>
                </a:solidFill>
              </a:rPr>
              <a:t>Controversy over </a:t>
            </a:r>
            <a:r>
              <a:rPr lang="en-GB" sz="3200" b="1" dirty="0" smtClean="0">
                <a:solidFill>
                  <a:srgbClr val="0000FF"/>
                </a:solidFill>
              </a:rPr>
              <a:t>SRI</a:t>
            </a:r>
          </a:p>
          <a:p>
            <a:endParaRPr lang="en-GB" sz="2000" b="1" dirty="0"/>
          </a:p>
          <a:p>
            <a:r>
              <a:rPr lang="en-GB" sz="2000" b="1" dirty="0" smtClean="0">
                <a:solidFill>
                  <a:srgbClr val="660066"/>
                </a:solidFill>
              </a:rPr>
              <a:t>Weak scientific base to support the advantage of SRI performance (</a:t>
            </a:r>
            <a:r>
              <a:rPr lang="en-GB" sz="2000" b="1" dirty="0" err="1" smtClean="0">
                <a:solidFill>
                  <a:srgbClr val="660066"/>
                </a:solidFill>
              </a:rPr>
              <a:t>Dobermann</a:t>
            </a:r>
            <a:r>
              <a:rPr lang="en-GB" sz="2000" b="1" dirty="0" smtClean="0">
                <a:solidFill>
                  <a:srgbClr val="660066"/>
                </a:solidFill>
              </a:rPr>
              <a:t>, 2004), Sinclair, 2004 </a:t>
            </a:r>
            <a:r>
              <a:rPr lang="en-GB" sz="2000" b="1" dirty="0">
                <a:solidFill>
                  <a:srgbClr val="660066"/>
                </a:solidFill>
              </a:rPr>
              <a:t>and Sinclair and </a:t>
            </a:r>
            <a:r>
              <a:rPr lang="en-GB" sz="2000" b="1" dirty="0" err="1" smtClean="0">
                <a:solidFill>
                  <a:srgbClr val="660066"/>
                </a:solidFill>
              </a:rPr>
              <a:t>Cassman</a:t>
            </a:r>
            <a:r>
              <a:rPr lang="en-GB" sz="2000" b="1" dirty="0" smtClean="0">
                <a:solidFill>
                  <a:srgbClr val="660066"/>
                </a:solidFill>
              </a:rPr>
              <a:t>, 2004). </a:t>
            </a:r>
          </a:p>
          <a:p>
            <a:endParaRPr lang="en-GB" sz="2000" b="1" dirty="0">
              <a:solidFill>
                <a:srgbClr val="660066"/>
              </a:solidFill>
            </a:endParaRPr>
          </a:p>
          <a:p>
            <a:r>
              <a:rPr lang="en-US" sz="2000" b="1" dirty="0" smtClean="0">
                <a:solidFill>
                  <a:srgbClr val="660066"/>
                </a:solidFill>
              </a:rPr>
              <a:t>Analysis </a:t>
            </a:r>
            <a:r>
              <a:rPr lang="en-US" sz="2000" b="1" dirty="0">
                <a:solidFill>
                  <a:srgbClr val="660066"/>
                </a:solidFill>
              </a:rPr>
              <a:t>of data over 40 site-years of SRI versus best management practices (BMP) from </a:t>
            </a:r>
            <a:r>
              <a:rPr lang="en-US" sz="2000" b="1" dirty="0" smtClean="0">
                <a:solidFill>
                  <a:srgbClr val="660066"/>
                </a:solidFill>
              </a:rPr>
              <a:t>different countries, it </a:t>
            </a:r>
            <a:r>
              <a:rPr lang="en-US" sz="2000" b="1" dirty="0">
                <a:solidFill>
                  <a:srgbClr val="660066"/>
                </a:solidFill>
              </a:rPr>
              <a:t>was concluded that </a:t>
            </a:r>
            <a:r>
              <a:rPr lang="en-US" sz="2000" b="1" dirty="0" smtClean="0">
                <a:solidFill>
                  <a:srgbClr val="660066"/>
                </a:solidFill>
              </a:rPr>
              <a:t>SRI </a:t>
            </a:r>
            <a:r>
              <a:rPr lang="en-US" sz="2000" b="1" dirty="0">
                <a:solidFill>
                  <a:srgbClr val="660066"/>
                </a:solidFill>
              </a:rPr>
              <a:t>performance </a:t>
            </a:r>
            <a:r>
              <a:rPr lang="en-US" sz="2000" b="1" dirty="0" smtClean="0">
                <a:solidFill>
                  <a:srgbClr val="660066"/>
                </a:solidFill>
              </a:rPr>
              <a:t>in most of the cases showed </a:t>
            </a:r>
            <a:r>
              <a:rPr lang="en-US" sz="2000" b="1" dirty="0">
                <a:solidFill>
                  <a:srgbClr val="660066"/>
                </a:solidFill>
              </a:rPr>
              <a:t>lower yields than BMP </a:t>
            </a:r>
            <a:r>
              <a:rPr lang="en-US" sz="2000" b="1" dirty="0" smtClean="0">
                <a:solidFill>
                  <a:srgbClr val="660066"/>
                </a:solidFill>
              </a:rPr>
              <a:t>performance  (McDonald </a:t>
            </a:r>
            <a:r>
              <a:rPr lang="en-US" sz="2000" b="1" dirty="0">
                <a:solidFill>
                  <a:srgbClr val="660066"/>
                </a:solidFill>
              </a:rPr>
              <a:t>et </a:t>
            </a:r>
            <a:r>
              <a:rPr lang="en-US" sz="2000" b="1" dirty="0" smtClean="0">
                <a:solidFill>
                  <a:srgbClr val="660066"/>
                </a:solidFill>
              </a:rPr>
              <a:t>al. , 2006, 2008).</a:t>
            </a:r>
          </a:p>
          <a:p>
            <a:endParaRPr lang="en-US" sz="2000" b="1" dirty="0">
              <a:solidFill>
                <a:srgbClr val="660066"/>
              </a:solidFill>
            </a:endParaRPr>
          </a:p>
          <a:p>
            <a:r>
              <a:rPr lang="en-US" sz="2000" b="1" dirty="0" smtClean="0">
                <a:solidFill>
                  <a:srgbClr val="660066"/>
                </a:solidFill>
              </a:rPr>
              <a:t>Challenge to the achievement of SRI to yield 13 t/ha in Bihar, India (Yuan, 2013).</a:t>
            </a:r>
          </a:p>
          <a:p>
            <a:r>
              <a:rPr lang="en-US" sz="2000" b="1" dirty="0" smtClean="0">
                <a:solidFill>
                  <a:srgbClr val="660066"/>
                </a:solidFill>
              </a:rPr>
              <a:t> </a:t>
            </a:r>
          </a:p>
          <a:p>
            <a:r>
              <a:rPr lang="en-US" sz="2000" b="1" dirty="0" smtClean="0">
                <a:solidFill>
                  <a:srgbClr val="660066"/>
                </a:solidFill>
              </a:rPr>
              <a:t>The controversy</a:t>
            </a:r>
            <a:r>
              <a:rPr lang="en-US" sz="2000" b="1" dirty="0">
                <a:solidFill>
                  <a:srgbClr val="660066"/>
                </a:solidFill>
              </a:rPr>
              <a:t> </a:t>
            </a:r>
            <a:r>
              <a:rPr lang="en-US" sz="2000" b="1" dirty="0" smtClean="0">
                <a:solidFill>
                  <a:srgbClr val="660066"/>
                </a:solidFill>
              </a:rPr>
              <a:t>has </a:t>
            </a:r>
            <a:r>
              <a:rPr lang="en-US" sz="2000" b="1" dirty="0" err="1">
                <a:solidFill>
                  <a:srgbClr val="660066"/>
                </a:solidFill>
              </a:rPr>
              <a:t>centred</a:t>
            </a:r>
            <a:r>
              <a:rPr lang="en-US" sz="2000" b="1" dirty="0">
                <a:solidFill>
                  <a:srgbClr val="660066"/>
                </a:solidFill>
              </a:rPr>
              <a:t> on the imprecision with which SRI’s component practices have been deﬁned. This poses a conceptual and practical challenge for scientiﬁc evaluation of SRI methods </a:t>
            </a:r>
            <a:r>
              <a:rPr lang="en-US" sz="2000" b="1" dirty="0" smtClean="0">
                <a:solidFill>
                  <a:srgbClr val="660066"/>
                </a:solidFill>
              </a:rPr>
              <a:t>(</a:t>
            </a:r>
            <a:r>
              <a:rPr lang="en-US" sz="2000" b="1" dirty="0">
                <a:solidFill>
                  <a:srgbClr val="660066"/>
                </a:solidFill>
              </a:rPr>
              <a:t>Glover </a:t>
            </a:r>
            <a:r>
              <a:rPr lang="en-US" sz="2000" b="1" dirty="0" smtClean="0">
                <a:solidFill>
                  <a:srgbClr val="660066"/>
                </a:solidFill>
              </a:rPr>
              <a:t>, 2011</a:t>
            </a:r>
            <a:endParaRPr lang="en-US" sz="2000" b="1" dirty="0" smtClean="0"/>
          </a:p>
          <a:p>
            <a:endParaRPr lang="en-US" sz="2000" dirty="0"/>
          </a:p>
        </p:txBody>
      </p:sp>
    </p:spTree>
    <p:extLst>
      <p:ext uri="{BB962C8B-B14F-4D97-AF65-F5344CB8AC3E}">
        <p14:creationId xmlns:p14="http://schemas.microsoft.com/office/powerpoint/2010/main" val="434481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781916198"/>
              </p:ext>
            </p:extLst>
          </p:nvPr>
        </p:nvGraphicFramePr>
        <p:xfrm>
          <a:off x="4283968" y="692696"/>
          <a:ext cx="4752528" cy="36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extLst>
              <p:ext uri="{D42A27DB-BD31-4B8C-83A1-F6EECF244321}">
                <p14:modId xmlns:p14="http://schemas.microsoft.com/office/powerpoint/2010/main" val="1793132833"/>
              </p:ext>
            </p:extLst>
          </p:nvPr>
        </p:nvGraphicFramePr>
        <p:xfrm>
          <a:off x="0" y="548680"/>
          <a:ext cx="4305549" cy="374441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899592" y="4653136"/>
            <a:ext cx="7560840" cy="1384995"/>
          </a:xfrm>
          <a:prstGeom prst="rect">
            <a:avLst/>
          </a:prstGeom>
          <a:noFill/>
        </p:spPr>
        <p:txBody>
          <a:bodyPr wrap="square" rtlCol="0">
            <a:spAutoFit/>
          </a:bodyPr>
          <a:lstStyle/>
          <a:p>
            <a:r>
              <a:rPr lang="en-US" sz="2800" b="1" dirty="0" smtClean="0">
                <a:solidFill>
                  <a:srgbClr val="C00000"/>
                </a:solidFill>
              </a:rPr>
              <a:t>Area (million ha) of irrigated rice, </a:t>
            </a:r>
            <a:r>
              <a:rPr lang="en-US" sz="2800" b="1" dirty="0" err="1" smtClean="0">
                <a:solidFill>
                  <a:srgbClr val="C00000"/>
                </a:solidFill>
              </a:rPr>
              <a:t>rainfed</a:t>
            </a:r>
            <a:r>
              <a:rPr lang="en-US" sz="2800" b="1" dirty="0" smtClean="0">
                <a:solidFill>
                  <a:srgbClr val="C00000"/>
                </a:solidFill>
              </a:rPr>
              <a:t> lowland rice and upland rice and their percentage of total rice area </a:t>
            </a:r>
            <a:endParaRPr lang="en-US" sz="2800" b="1" dirty="0">
              <a:solidFill>
                <a:srgbClr val="C00000"/>
              </a:solidFill>
            </a:endParaRPr>
          </a:p>
        </p:txBody>
      </p:sp>
    </p:spTree>
    <p:extLst>
      <p:ext uri="{BB962C8B-B14F-4D97-AF65-F5344CB8AC3E}">
        <p14:creationId xmlns:p14="http://schemas.microsoft.com/office/powerpoint/2010/main" val="1851390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548680"/>
            <a:ext cx="8208912" cy="6063198"/>
          </a:xfrm>
          <a:prstGeom prst="rect">
            <a:avLst/>
          </a:prstGeom>
          <a:noFill/>
        </p:spPr>
        <p:txBody>
          <a:bodyPr wrap="square" rtlCol="0">
            <a:spAutoFit/>
          </a:bodyPr>
          <a:lstStyle/>
          <a:p>
            <a:pPr algn="ctr"/>
            <a:r>
              <a:rPr lang="en-US" sz="3600" b="1" dirty="0" smtClean="0">
                <a:solidFill>
                  <a:srgbClr val="C00000"/>
                </a:solidFill>
              </a:rPr>
              <a:t>SRI: Gaps and Options</a:t>
            </a:r>
          </a:p>
          <a:p>
            <a:r>
              <a:rPr lang="en-US" sz="1600" b="1" dirty="0" smtClean="0">
                <a:solidFill>
                  <a:srgbClr val="0000FF"/>
                </a:solidFill>
              </a:rPr>
              <a:t>Gaps</a:t>
            </a:r>
          </a:p>
          <a:p>
            <a:pPr marL="285750" indent="-285750">
              <a:buFont typeface="Arial"/>
              <a:buChar char="•"/>
            </a:pPr>
            <a:r>
              <a:rPr lang="en-US" sz="1600" b="1" dirty="0" smtClean="0">
                <a:solidFill>
                  <a:schemeClr val="accent2">
                    <a:lumMod val="50000"/>
                  </a:schemeClr>
                </a:solidFill>
              </a:rPr>
              <a:t>Narrow match of SRI methodology </a:t>
            </a:r>
            <a:r>
              <a:rPr lang="en-US" sz="1600" b="1" dirty="0">
                <a:solidFill>
                  <a:schemeClr val="accent2">
                    <a:lumMod val="50000"/>
                  </a:schemeClr>
                </a:solidFill>
              </a:rPr>
              <a:t>with recommended </a:t>
            </a:r>
            <a:r>
              <a:rPr lang="en-US" sz="1600" b="1" dirty="0" smtClean="0">
                <a:solidFill>
                  <a:schemeClr val="accent2">
                    <a:lumMod val="50000"/>
                  </a:schemeClr>
                </a:solidFill>
              </a:rPr>
              <a:t>practices to conditions of rice fields and farmers. </a:t>
            </a:r>
          </a:p>
          <a:p>
            <a:pPr marL="285750" indent="-285750">
              <a:buFont typeface="Arial"/>
              <a:buChar char="•"/>
            </a:pPr>
            <a:r>
              <a:rPr lang="en-US" sz="1600" b="1" dirty="0" smtClean="0">
                <a:solidFill>
                  <a:schemeClr val="accent2">
                    <a:lumMod val="50000"/>
                  </a:schemeClr>
                </a:solidFill>
              </a:rPr>
              <a:t>SRI practices are modified by farmers and do not apply all components in SRI.</a:t>
            </a:r>
          </a:p>
          <a:p>
            <a:pPr marL="285750" indent="-285750">
              <a:buFont typeface="Arial"/>
              <a:buChar char="•"/>
            </a:pPr>
            <a:r>
              <a:rPr lang="en-US" sz="1600" b="1" dirty="0" smtClean="0">
                <a:solidFill>
                  <a:schemeClr val="accent2">
                    <a:lumMod val="50000"/>
                  </a:schemeClr>
                </a:solidFill>
              </a:rPr>
              <a:t>Gaps in information </a:t>
            </a:r>
            <a:r>
              <a:rPr lang="en-US" sz="1600" b="1" dirty="0">
                <a:solidFill>
                  <a:schemeClr val="accent2">
                    <a:lumMod val="50000"/>
                  </a:schemeClr>
                </a:solidFill>
              </a:rPr>
              <a:t>on the contribution of each separate component and their synergies </a:t>
            </a:r>
            <a:r>
              <a:rPr lang="en-US" sz="1600" b="1" dirty="0" smtClean="0">
                <a:solidFill>
                  <a:schemeClr val="accent2">
                    <a:lumMod val="50000"/>
                  </a:schemeClr>
                </a:solidFill>
              </a:rPr>
              <a:t>and adoption </a:t>
            </a:r>
            <a:r>
              <a:rPr lang="en-US" sz="1600" b="1" dirty="0">
                <a:solidFill>
                  <a:schemeClr val="accent2">
                    <a:lumMod val="50000"/>
                  </a:schemeClr>
                </a:solidFill>
              </a:rPr>
              <a:t>patterns of </a:t>
            </a:r>
            <a:r>
              <a:rPr lang="en-US" sz="1600" b="1" dirty="0" smtClean="0">
                <a:solidFill>
                  <a:schemeClr val="accent2">
                    <a:lumMod val="50000"/>
                  </a:schemeClr>
                </a:solidFill>
              </a:rPr>
              <a:t>farmers, </a:t>
            </a:r>
            <a:r>
              <a:rPr lang="en-US" sz="1600" b="1" dirty="0">
                <a:solidFill>
                  <a:schemeClr val="accent2">
                    <a:lumMod val="50000"/>
                  </a:schemeClr>
                </a:solidFill>
              </a:rPr>
              <a:t>and </a:t>
            </a:r>
            <a:r>
              <a:rPr lang="en-US" sz="1600" b="1" dirty="0" smtClean="0">
                <a:solidFill>
                  <a:schemeClr val="accent2">
                    <a:lumMod val="50000"/>
                  </a:schemeClr>
                </a:solidFill>
              </a:rPr>
              <a:t>the </a:t>
            </a:r>
            <a:r>
              <a:rPr lang="en-US" sz="1600" b="1" dirty="0">
                <a:solidFill>
                  <a:schemeClr val="accent2">
                    <a:lumMod val="50000"/>
                  </a:schemeClr>
                </a:solidFill>
              </a:rPr>
              <a:t>long-term </a:t>
            </a:r>
            <a:r>
              <a:rPr lang="en-US" sz="1600" b="1" dirty="0" smtClean="0">
                <a:solidFill>
                  <a:schemeClr val="accent2">
                    <a:lumMod val="50000"/>
                  </a:schemeClr>
                </a:solidFill>
              </a:rPr>
              <a:t>effects SRI (stability). </a:t>
            </a:r>
            <a:endParaRPr lang="en-GB" sz="1600" b="1" dirty="0" smtClean="0">
              <a:solidFill>
                <a:schemeClr val="accent2">
                  <a:lumMod val="50000"/>
                </a:schemeClr>
              </a:solidFill>
            </a:endParaRPr>
          </a:p>
          <a:p>
            <a:endParaRPr lang="en-GB" sz="1600" b="1" dirty="0" smtClean="0">
              <a:solidFill>
                <a:srgbClr val="0000FF"/>
              </a:solidFill>
            </a:endParaRPr>
          </a:p>
          <a:p>
            <a:r>
              <a:rPr lang="en-GB" sz="1600" b="1" dirty="0">
                <a:solidFill>
                  <a:srgbClr val="0000FF"/>
                </a:solidFill>
              </a:rPr>
              <a:t>Trade-offs</a:t>
            </a:r>
            <a:endParaRPr lang="en-US" sz="1600" b="1" dirty="0">
              <a:solidFill>
                <a:srgbClr val="0000FF"/>
              </a:solidFill>
            </a:endParaRPr>
          </a:p>
          <a:p>
            <a:pPr marL="285750" indent="-285750">
              <a:buFont typeface="Arial"/>
              <a:buChar char="•"/>
            </a:pPr>
            <a:r>
              <a:rPr lang="en-US" sz="1600" b="1" dirty="0">
                <a:solidFill>
                  <a:schemeClr val="accent2">
                    <a:lumMod val="50000"/>
                  </a:schemeClr>
                </a:solidFill>
              </a:rPr>
              <a:t>Labor intensive (particularly transplanting  and weeding)</a:t>
            </a:r>
          </a:p>
          <a:p>
            <a:pPr marL="285750" indent="-285750">
              <a:buFont typeface="Arial"/>
              <a:buChar char="•"/>
            </a:pPr>
            <a:r>
              <a:rPr lang="en-US" sz="1600" b="1" dirty="0">
                <a:solidFill>
                  <a:schemeClr val="accent2">
                    <a:lumMod val="50000"/>
                  </a:schemeClr>
                </a:solidFill>
              </a:rPr>
              <a:t>Stable yield performance  over years and risks (weeds/nutrient deficiency) </a:t>
            </a:r>
            <a:endParaRPr lang="en-US" sz="1600" b="1" dirty="0">
              <a:solidFill>
                <a:srgbClr val="7030A0"/>
              </a:solidFill>
            </a:endParaRPr>
          </a:p>
          <a:p>
            <a:endParaRPr lang="en-GB" sz="1600" b="1" dirty="0" smtClean="0">
              <a:solidFill>
                <a:srgbClr val="0000FF"/>
              </a:solidFill>
            </a:endParaRPr>
          </a:p>
          <a:p>
            <a:r>
              <a:rPr lang="en-GB" sz="1600" b="1" dirty="0" smtClean="0">
                <a:solidFill>
                  <a:srgbClr val="0000FF"/>
                </a:solidFill>
              </a:rPr>
              <a:t>Recommendations </a:t>
            </a:r>
          </a:p>
          <a:p>
            <a:pPr marL="285750" indent="-285750">
              <a:buFont typeface="Arial" panose="020B0604020202020204" pitchFamily="34" charset="0"/>
              <a:buChar char="•"/>
            </a:pPr>
            <a:r>
              <a:rPr lang="en-GB" sz="1600" b="1" dirty="0" smtClean="0">
                <a:solidFill>
                  <a:schemeClr val="accent2">
                    <a:lumMod val="50000"/>
                  </a:schemeClr>
                </a:solidFill>
              </a:rPr>
              <a:t>The </a:t>
            </a:r>
            <a:r>
              <a:rPr lang="en-GB" sz="1600" b="1" dirty="0">
                <a:solidFill>
                  <a:schemeClr val="accent2">
                    <a:lumMod val="50000"/>
                  </a:schemeClr>
                </a:solidFill>
              </a:rPr>
              <a:t>principles of SRI </a:t>
            </a:r>
            <a:r>
              <a:rPr lang="en-GB" sz="1600" b="1" dirty="0" smtClean="0">
                <a:solidFill>
                  <a:schemeClr val="accent2">
                    <a:lumMod val="50000"/>
                  </a:schemeClr>
                </a:solidFill>
              </a:rPr>
              <a:t>is in line with the direction </a:t>
            </a:r>
            <a:r>
              <a:rPr lang="en-GB" sz="1600" b="1" dirty="0">
                <a:solidFill>
                  <a:schemeClr val="accent2">
                    <a:lumMod val="50000"/>
                  </a:schemeClr>
                </a:solidFill>
              </a:rPr>
              <a:t>of “save and grow” that FAO as well as many countries have </a:t>
            </a:r>
            <a:r>
              <a:rPr lang="en-GB" sz="1600" b="1" dirty="0" smtClean="0">
                <a:solidFill>
                  <a:schemeClr val="accent2">
                    <a:lumMod val="50000"/>
                  </a:schemeClr>
                </a:solidFill>
              </a:rPr>
              <a:t>advocated. Modifications </a:t>
            </a:r>
            <a:r>
              <a:rPr lang="en-GB" sz="1600" b="1" dirty="0">
                <a:solidFill>
                  <a:schemeClr val="accent2">
                    <a:lumMod val="50000"/>
                  </a:schemeClr>
                </a:solidFill>
              </a:rPr>
              <a:t>of SRI practices </a:t>
            </a:r>
            <a:r>
              <a:rPr lang="en-GB" sz="1600" b="1" dirty="0" smtClean="0">
                <a:solidFill>
                  <a:schemeClr val="accent2">
                    <a:lumMod val="50000"/>
                  </a:schemeClr>
                </a:solidFill>
              </a:rPr>
              <a:t>to suit to local conditional is process of adaptation. </a:t>
            </a:r>
            <a:r>
              <a:rPr lang="en-US" sz="1600" b="1" dirty="0" smtClean="0">
                <a:solidFill>
                  <a:schemeClr val="accent2">
                    <a:lumMod val="50000"/>
                  </a:schemeClr>
                </a:solidFill>
              </a:rPr>
              <a:t>There </a:t>
            </a:r>
            <a:r>
              <a:rPr lang="en-US" sz="1600" b="1" dirty="0">
                <a:solidFill>
                  <a:schemeClr val="accent2">
                    <a:lumMod val="50000"/>
                  </a:schemeClr>
                </a:solidFill>
              </a:rPr>
              <a:t>is no contest to SRI principles by other available best practices in rice cultivation like </a:t>
            </a:r>
            <a:r>
              <a:rPr lang="en-US" sz="1600" b="1" dirty="0" smtClean="0">
                <a:solidFill>
                  <a:schemeClr val="accent2">
                    <a:lumMod val="50000"/>
                  </a:schemeClr>
                </a:solidFill>
              </a:rPr>
              <a:t>resistance varieties, INM, IPM, </a:t>
            </a:r>
            <a:r>
              <a:rPr lang="en-US" sz="1600" b="1" dirty="0">
                <a:solidFill>
                  <a:schemeClr val="accent2">
                    <a:lumMod val="50000"/>
                  </a:schemeClr>
                </a:solidFill>
              </a:rPr>
              <a:t>alternately wetting and drying (</a:t>
            </a:r>
            <a:r>
              <a:rPr lang="en-GB" sz="1600" b="1" dirty="0">
                <a:solidFill>
                  <a:schemeClr val="accent2">
                    <a:lumMod val="50000"/>
                  </a:schemeClr>
                </a:solidFill>
              </a:rPr>
              <a:t>AWD) </a:t>
            </a:r>
            <a:r>
              <a:rPr lang="en-GB" sz="1600" b="1" dirty="0" smtClean="0">
                <a:solidFill>
                  <a:schemeClr val="accent2">
                    <a:lumMod val="50000"/>
                  </a:schemeClr>
                </a:solidFill>
              </a:rPr>
              <a:t>and others.</a:t>
            </a:r>
            <a:endParaRPr lang="en-US" sz="1600" b="1" dirty="0" smtClean="0">
              <a:solidFill>
                <a:schemeClr val="accent2">
                  <a:lumMod val="50000"/>
                </a:schemeClr>
              </a:solidFill>
            </a:endParaRPr>
          </a:p>
          <a:p>
            <a:pPr marL="285750" indent="-285750">
              <a:buFont typeface="Arial"/>
              <a:buChar char="•"/>
            </a:pPr>
            <a:r>
              <a:rPr lang="en-US" sz="1600" b="1" dirty="0" smtClean="0">
                <a:solidFill>
                  <a:schemeClr val="accent2">
                    <a:lumMod val="50000"/>
                  </a:schemeClr>
                </a:solidFill>
              </a:rPr>
              <a:t>In </a:t>
            </a:r>
            <a:r>
              <a:rPr lang="en-US" sz="1600" b="1" dirty="0">
                <a:solidFill>
                  <a:schemeClr val="accent2">
                    <a:lumMod val="50000"/>
                  </a:schemeClr>
                </a:solidFill>
              </a:rPr>
              <a:t>countries where SRI have been applied, data on the application of SRI practices or SRI modified practices should be documented systematically and the long-term effects should be monitored. The expansion of SRI to </a:t>
            </a:r>
            <a:r>
              <a:rPr lang="en-US" sz="1600" b="1" dirty="0" err="1">
                <a:solidFill>
                  <a:schemeClr val="accent2">
                    <a:lumMod val="50000"/>
                  </a:schemeClr>
                </a:solidFill>
              </a:rPr>
              <a:t>rainfed</a:t>
            </a:r>
            <a:r>
              <a:rPr lang="en-US" sz="1600" b="1" dirty="0">
                <a:solidFill>
                  <a:schemeClr val="accent2">
                    <a:lumMod val="50000"/>
                  </a:schemeClr>
                </a:solidFill>
              </a:rPr>
              <a:t> areas should be carefully assessed and demonstrated.  </a:t>
            </a:r>
            <a:endParaRPr lang="en-US" sz="1600" b="1" dirty="0" smtClean="0">
              <a:solidFill>
                <a:schemeClr val="accent2">
                  <a:lumMod val="50000"/>
                </a:schemeClr>
              </a:solidFill>
            </a:endParaRPr>
          </a:p>
          <a:p>
            <a:endParaRPr lang="en-US" sz="1600" b="1" dirty="0">
              <a:solidFill>
                <a:srgbClr val="7030A0"/>
              </a:solidFill>
            </a:endParaRPr>
          </a:p>
        </p:txBody>
      </p:sp>
    </p:spTree>
    <p:extLst>
      <p:ext uri="{BB962C8B-B14F-4D97-AF65-F5344CB8AC3E}">
        <p14:creationId xmlns:p14="http://schemas.microsoft.com/office/powerpoint/2010/main" val="32572414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88640"/>
            <a:ext cx="5904656" cy="2862322"/>
          </a:xfrm>
          <a:prstGeom prst="rect">
            <a:avLst/>
          </a:prstGeom>
          <a:noFill/>
        </p:spPr>
        <p:txBody>
          <a:bodyPr wrap="square" rtlCol="0">
            <a:spAutoFit/>
          </a:bodyPr>
          <a:lstStyle/>
          <a:p>
            <a:pPr algn="ctr"/>
            <a:r>
              <a:rPr lang="en-US" sz="2000" b="1" dirty="0" smtClean="0">
                <a:solidFill>
                  <a:srgbClr val="C00000"/>
                </a:solidFill>
              </a:rPr>
              <a:t>Alternate wetting and drying irrigation (</a:t>
            </a:r>
            <a:r>
              <a:rPr lang="en-US" sz="2000" b="1" dirty="0" err="1" smtClean="0">
                <a:solidFill>
                  <a:srgbClr val="C00000"/>
                </a:solidFill>
              </a:rPr>
              <a:t>AWD</a:t>
            </a:r>
            <a:r>
              <a:rPr lang="en-US" sz="2000" b="1" dirty="0" smtClean="0">
                <a:solidFill>
                  <a:srgbClr val="C00000"/>
                </a:solidFill>
              </a:rPr>
              <a:t> )</a:t>
            </a:r>
            <a:endParaRPr lang="en-US" sz="2000" b="1" dirty="0">
              <a:solidFill>
                <a:srgbClr val="C00000"/>
              </a:solidFill>
            </a:endParaRPr>
          </a:p>
          <a:p>
            <a:endParaRPr lang="en-US" b="1" dirty="0" smtClean="0">
              <a:solidFill>
                <a:srgbClr val="0070C0"/>
              </a:solidFill>
            </a:endParaRPr>
          </a:p>
          <a:p>
            <a:r>
              <a:rPr lang="en-US" sz="1600" b="1" dirty="0" smtClean="0">
                <a:solidFill>
                  <a:srgbClr val="0070C0"/>
                </a:solidFill>
              </a:rPr>
              <a:t>Advantages</a:t>
            </a:r>
          </a:p>
          <a:p>
            <a:pPr marL="285750" indent="-285750">
              <a:buFont typeface="Arial" panose="020B0604020202020204" pitchFamily="34" charset="0"/>
              <a:buChar char="•"/>
            </a:pPr>
            <a:r>
              <a:rPr lang="en-US" sz="1600" b="1" dirty="0" smtClean="0">
                <a:solidFill>
                  <a:schemeClr val="accent4">
                    <a:lumMod val="50000"/>
                  </a:schemeClr>
                </a:solidFill>
              </a:rPr>
              <a:t>Reducing water required for rice by </a:t>
            </a:r>
            <a:r>
              <a:rPr lang="en-US" sz="1600" b="1" dirty="0">
                <a:solidFill>
                  <a:schemeClr val="accent4">
                    <a:lumMod val="50000"/>
                  </a:schemeClr>
                </a:solidFill>
              </a:rPr>
              <a:t>25-45 per cent (</a:t>
            </a:r>
            <a:r>
              <a:rPr lang="en-US" sz="1600" b="1" dirty="0" err="1">
                <a:solidFill>
                  <a:schemeClr val="accent4">
                    <a:lumMod val="50000"/>
                  </a:schemeClr>
                </a:solidFill>
              </a:rPr>
              <a:t>IFAD</a:t>
            </a:r>
            <a:r>
              <a:rPr lang="en-US" sz="1600" b="1" dirty="0">
                <a:solidFill>
                  <a:schemeClr val="accent4">
                    <a:lumMod val="50000"/>
                  </a:schemeClr>
                </a:solidFill>
              </a:rPr>
              <a:t> 2011). </a:t>
            </a:r>
            <a:endParaRPr lang="en-US" sz="1600" b="1" dirty="0" smtClean="0">
              <a:solidFill>
                <a:schemeClr val="accent4">
                  <a:lumMod val="50000"/>
                </a:schemeClr>
              </a:solidFill>
            </a:endParaRPr>
          </a:p>
          <a:p>
            <a:pPr marL="285750" indent="-285750">
              <a:buFont typeface="Arial" panose="020B0604020202020204" pitchFamily="34" charset="0"/>
              <a:buChar char="•"/>
            </a:pPr>
            <a:r>
              <a:rPr lang="en-US" sz="1600" b="1" dirty="0" smtClean="0">
                <a:solidFill>
                  <a:schemeClr val="accent4">
                    <a:lumMod val="50000"/>
                  </a:schemeClr>
                </a:solidFill>
              </a:rPr>
              <a:t>Decreasing irrigation </a:t>
            </a:r>
            <a:r>
              <a:rPr lang="en-US" sz="1600" b="1" dirty="0">
                <a:solidFill>
                  <a:schemeClr val="accent4">
                    <a:lumMod val="50000"/>
                  </a:schemeClr>
                </a:solidFill>
              </a:rPr>
              <a:t>cost by nearly 20% </a:t>
            </a:r>
            <a:r>
              <a:rPr lang="en-US" sz="1600" b="1" dirty="0" smtClean="0">
                <a:solidFill>
                  <a:schemeClr val="accent4">
                    <a:lumMod val="50000"/>
                  </a:schemeClr>
                </a:solidFill>
              </a:rPr>
              <a:t> (</a:t>
            </a:r>
            <a:r>
              <a:rPr lang="en-US" sz="1600" b="1" dirty="0" err="1" smtClean="0">
                <a:solidFill>
                  <a:schemeClr val="accent4">
                    <a:lumMod val="50000"/>
                  </a:schemeClr>
                </a:solidFill>
              </a:rPr>
              <a:t>Kürschner</a:t>
            </a:r>
            <a:r>
              <a:rPr lang="en-US" sz="1600" b="1" dirty="0" smtClean="0">
                <a:solidFill>
                  <a:schemeClr val="accent4">
                    <a:lumMod val="50000"/>
                  </a:schemeClr>
                </a:solidFill>
              </a:rPr>
              <a:t> </a:t>
            </a:r>
            <a:r>
              <a:rPr lang="en-US" sz="1600" b="1" dirty="0">
                <a:solidFill>
                  <a:schemeClr val="accent4">
                    <a:lumMod val="50000"/>
                  </a:schemeClr>
                </a:solidFill>
              </a:rPr>
              <a:t>et al. </a:t>
            </a:r>
            <a:r>
              <a:rPr lang="en-US" sz="1600" b="1" dirty="0" smtClean="0">
                <a:solidFill>
                  <a:schemeClr val="accent4">
                    <a:lumMod val="50000"/>
                  </a:schemeClr>
                </a:solidFill>
              </a:rPr>
              <a:t>,2010). </a:t>
            </a:r>
          </a:p>
          <a:p>
            <a:pPr marL="285750" indent="-285750">
              <a:buFont typeface="Arial" panose="020B0604020202020204" pitchFamily="34" charset="0"/>
              <a:buChar char="•"/>
            </a:pPr>
            <a:r>
              <a:rPr lang="en-US" sz="1600" b="1" dirty="0" smtClean="0">
                <a:solidFill>
                  <a:schemeClr val="accent4">
                    <a:lumMod val="50000"/>
                  </a:schemeClr>
                </a:solidFill>
              </a:rPr>
              <a:t>Without yield  decrease of yield increased by 10% (Zhang </a:t>
            </a:r>
            <a:r>
              <a:rPr lang="en-US" sz="1600" b="1" dirty="0">
                <a:solidFill>
                  <a:schemeClr val="accent4">
                    <a:lumMod val="50000"/>
                  </a:schemeClr>
                </a:solidFill>
              </a:rPr>
              <a:t>et </a:t>
            </a:r>
            <a:r>
              <a:rPr lang="en-US" sz="1600" b="1" dirty="0" err="1" smtClean="0">
                <a:solidFill>
                  <a:schemeClr val="accent4">
                    <a:lumMod val="50000"/>
                  </a:schemeClr>
                </a:solidFill>
              </a:rPr>
              <a:t>al.,2009</a:t>
            </a:r>
            <a:r>
              <a:rPr lang="en-US" sz="1600" b="1" dirty="0" smtClean="0">
                <a:solidFill>
                  <a:schemeClr val="accent4">
                    <a:lumMod val="50000"/>
                  </a:schemeClr>
                </a:solidFill>
              </a:rPr>
              <a:t>).</a:t>
            </a:r>
            <a:endParaRPr lang="en-US" sz="1600" b="1" dirty="0">
              <a:solidFill>
                <a:schemeClr val="accent4">
                  <a:lumMod val="50000"/>
                </a:schemeClr>
              </a:solidFill>
            </a:endParaRPr>
          </a:p>
          <a:p>
            <a:pPr marL="285750" indent="-285750">
              <a:buFont typeface="Arial" panose="020B0604020202020204" pitchFamily="34" charset="0"/>
              <a:buChar char="•"/>
            </a:pPr>
            <a:r>
              <a:rPr lang="en-US" sz="1600" b="1" dirty="0" smtClean="0">
                <a:solidFill>
                  <a:schemeClr val="accent4">
                    <a:lumMod val="50000"/>
                  </a:schemeClr>
                </a:solidFill>
              </a:rPr>
              <a:t>Reduction of amount </a:t>
            </a:r>
            <a:r>
              <a:rPr lang="en-US" sz="1600" b="1" dirty="0">
                <a:solidFill>
                  <a:schemeClr val="accent4">
                    <a:lumMod val="50000"/>
                  </a:schemeClr>
                </a:solidFill>
              </a:rPr>
              <a:t>of arsenic taken up in the </a:t>
            </a:r>
            <a:r>
              <a:rPr lang="en-US" sz="1600" b="1" dirty="0" smtClean="0">
                <a:solidFill>
                  <a:schemeClr val="accent4">
                    <a:lumMod val="50000"/>
                  </a:schemeClr>
                </a:solidFill>
              </a:rPr>
              <a:t>rice in Bangladesh (</a:t>
            </a:r>
            <a:r>
              <a:rPr lang="en-US" sz="1600" b="1" dirty="0" err="1" smtClean="0">
                <a:solidFill>
                  <a:schemeClr val="accent4">
                    <a:lumMod val="50000"/>
                  </a:schemeClr>
                </a:solidFill>
              </a:rPr>
              <a:t>IFAD</a:t>
            </a:r>
            <a:r>
              <a:rPr lang="en-US" sz="1600" b="1" dirty="0" smtClean="0">
                <a:solidFill>
                  <a:schemeClr val="accent4">
                    <a:lumMod val="50000"/>
                  </a:schemeClr>
                </a:solidFill>
              </a:rPr>
              <a:t> 2011). </a:t>
            </a:r>
          </a:p>
          <a:p>
            <a:endParaRPr lang="en-US" sz="1400" b="1" dirty="0" smtClean="0">
              <a:solidFill>
                <a:srgbClr val="0070C0"/>
              </a:solidFill>
            </a:endParaRPr>
          </a:p>
        </p:txBody>
      </p:sp>
      <p:pic>
        <p:nvPicPr>
          <p:cNvPr id="2050" name="Picture 2" descr="http://agri.puducherry.gov.in/images/pvcfu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7880" y="404664"/>
            <a:ext cx="2483033" cy="21602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7544" y="3050962"/>
            <a:ext cx="8064896" cy="3539430"/>
          </a:xfrm>
          <a:prstGeom prst="rect">
            <a:avLst/>
          </a:prstGeom>
          <a:noFill/>
        </p:spPr>
        <p:txBody>
          <a:bodyPr wrap="square" rtlCol="0">
            <a:spAutoFit/>
          </a:bodyPr>
          <a:lstStyle/>
          <a:p>
            <a:r>
              <a:rPr lang="en-US" sz="1600" b="1" dirty="0">
                <a:solidFill>
                  <a:srgbClr val="0070C0"/>
                </a:solidFill>
              </a:rPr>
              <a:t>Adoption scale</a:t>
            </a:r>
          </a:p>
          <a:p>
            <a:r>
              <a:rPr lang="en-US" sz="1600" b="1" dirty="0" err="1">
                <a:solidFill>
                  <a:schemeClr val="accent4">
                    <a:lumMod val="50000"/>
                  </a:schemeClr>
                </a:solidFill>
              </a:rPr>
              <a:t>AWD</a:t>
            </a:r>
            <a:r>
              <a:rPr lang="en-US" sz="1600" b="1" dirty="0">
                <a:solidFill>
                  <a:schemeClr val="accent4">
                    <a:lumMod val="50000"/>
                  </a:schemeClr>
                </a:solidFill>
              </a:rPr>
              <a:t> adoption in the Philippines and Vietnam is about 81,687 farmers (~93,000 ha) and 40,688 farmers (~50,000 ha), respectively  (</a:t>
            </a:r>
            <a:r>
              <a:rPr lang="en-US" sz="1600" b="1" dirty="0" err="1">
                <a:solidFill>
                  <a:schemeClr val="accent4">
                    <a:lumMod val="50000"/>
                  </a:schemeClr>
                </a:solidFill>
              </a:rPr>
              <a:t>Lampayan</a:t>
            </a:r>
            <a:r>
              <a:rPr lang="en-US" sz="1600" b="1" dirty="0">
                <a:solidFill>
                  <a:schemeClr val="accent4">
                    <a:lumMod val="50000"/>
                  </a:schemeClr>
                </a:solidFill>
              </a:rPr>
              <a:t> ,2012) </a:t>
            </a:r>
          </a:p>
          <a:p>
            <a:endParaRPr lang="en-US" sz="1600" b="1" dirty="0">
              <a:solidFill>
                <a:srgbClr val="0070C0"/>
              </a:solidFill>
            </a:endParaRPr>
          </a:p>
          <a:p>
            <a:r>
              <a:rPr lang="en-US" sz="1600" b="1" dirty="0">
                <a:solidFill>
                  <a:srgbClr val="0070C0"/>
                </a:solidFill>
              </a:rPr>
              <a:t>Trade-offs</a:t>
            </a:r>
          </a:p>
          <a:p>
            <a:pPr marL="285750" indent="-285750">
              <a:buFont typeface="Arial" panose="020B0604020202020204" pitchFamily="34" charset="0"/>
              <a:buChar char="•"/>
            </a:pPr>
            <a:r>
              <a:rPr lang="en-US" sz="1600" b="1" dirty="0">
                <a:solidFill>
                  <a:schemeClr val="accent4">
                    <a:lumMod val="50000"/>
                  </a:schemeClr>
                </a:solidFill>
              </a:rPr>
              <a:t>Increase of weeds</a:t>
            </a:r>
          </a:p>
          <a:p>
            <a:pPr marL="285750" indent="-285750">
              <a:buFont typeface="Arial" panose="020B0604020202020204" pitchFamily="34" charset="0"/>
              <a:buChar char="•"/>
            </a:pPr>
            <a:r>
              <a:rPr lang="en-US" sz="1600" b="1" dirty="0">
                <a:solidFill>
                  <a:schemeClr val="accent4">
                    <a:lumMod val="50000"/>
                  </a:schemeClr>
                </a:solidFill>
              </a:rPr>
              <a:t>Uncertainties  in long-term effect on soil and rice productivity</a:t>
            </a:r>
          </a:p>
          <a:p>
            <a:endParaRPr lang="en-US" sz="1600" b="1" dirty="0">
              <a:solidFill>
                <a:srgbClr val="0070C0"/>
              </a:solidFill>
            </a:endParaRPr>
          </a:p>
          <a:p>
            <a:r>
              <a:rPr lang="en-US" sz="1600" b="1" dirty="0">
                <a:solidFill>
                  <a:srgbClr val="0070C0"/>
                </a:solidFill>
              </a:rPr>
              <a:t>Recommendations</a:t>
            </a:r>
          </a:p>
          <a:p>
            <a:pPr marL="285750" indent="-285750">
              <a:buFont typeface="Arial" panose="020B0604020202020204" pitchFamily="34" charset="0"/>
              <a:buChar char="•"/>
            </a:pPr>
            <a:r>
              <a:rPr lang="en-US" sz="1600" b="1" dirty="0">
                <a:solidFill>
                  <a:schemeClr val="accent4">
                    <a:lumMod val="50000"/>
                  </a:schemeClr>
                </a:solidFill>
              </a:rPr>
              <a:t>Applying  integrated  weed management.</a:t>
            </a:r>
          </a:p>
          <a:p>
            <a:pPr marL="285750" indent="-285750">
              <a:buFont typeface="Arial" panose="020B0604020202020204" pitchFamily="34" charset="0"/>
              <a:buChar char="•"/>
            </a:pPr>
            <a:r>
              <a:rPr lang="en-US" sz="1600" b="1" dirty="0">
                <a:solidFill>
                  <a:schemeClr val="accent4">
                    <a:lumMod val="50000"/>
                  </a:schemeClr>
                </a:solidFill>
              </a:rPr>
              <a:t>Integration in other technologies  (SRI methodology or “1 Must Do and 5 Reductions’ model applied in Vietnam).</a:t>
            </a:r>
          </a:p>
          <a:p>
            <a:pPr marL="285750" indent="-285750">
              <a:buFont typeface="Arial" panose="020B0604020202020204" pitchFamily="34" charset="0"/>
              <a:buChar char="•"/>
            </a:pPr>
            <a:r>
              <a:rPr lang="en-US" sz="1600" b="1" dirty="0">
                <a:solidFill>
                  <a:schemeClr val="accent4">
                    <a:lumMod val="50000"/>
                  </a:schemeClr>
                </a:solidFill>
              </a:rPr>
              <a:t>Studies the long term yield stability in </a:t>
            </a:r>
            <a:r>
              <a:rPr lang="en-US" sz="1600" b="1" dirty="0" err="1">
                <a:solidFill>
                  <a:schemeClr val="accent4">
                    <a:lumMod val="50000"/>
                  </a:schemeClr>
                </a:solidFill>
              </a:rPr>
              <a:t>AWD</a:t>
            </a:r>
            <a:r>
              <a:rPr lang="en-US" sz="1600" b="1" dirty="0">
                <a:solidFill>
                  <a:schemeClr val="accent4">
                    <a:lumMod val="50000"/>
                  </a:schemeClr>
                </a:solidFill>
              </a:rPr>
              <a:t> irrigation regime and change in soil properties, and the response of varieties to </a:t>
            </a:r>
            <a:r>
              <a:rPr lang="en-US" sz="1600" b="1" dirty="0" err="1">
                <a:solidFill>
                  <a:schemeClr val="accent4">
                    <a:lumMod val="50000"/>
                  </a:schemeClr>
                </a:solidFill>
              </a:rPr>
              <a:t>AWD</a:t>
            </a:r>
            <a:r>
              <a:rPr lang="en-US" sz="1600" b="1" dirty="0" smtClean="0">
                <a:solidFill>
                  <a:schemeClr val="accent4">
                    <a:lumMod val="50000"/>
                  </a:schemeClr>
                </a:solidFill>
              </a:rPr>
              <a:t>.</a:t>
            </a:r>
            <a:endParaRPr lang="en-US" sz="1600" dirty="0"/>
          </a:p>
        </p:txBody>
      </p:sp>
    </p:spTree>
    <p:extLst>
      <p:ext uri="{BB962C8B-B14F-4D97-AF65-F5344CB8AC3E}">
        <p14:creationId xmlns:p14="http://schemas.microsoft.com/office/powerpoint/2010/main" val="6312811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53440" y="332656"/>
            <a:ext cx="792087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dirty="0" smtClean="0">
                <a:ln>
                  <a:noFill/>
                </a:ln>
                <a:solidFill>
                  <a:srgbClr val="C00000"/>
                </a:solidFill>
                <a:effectLst/>
                <a:latin typeface="Arial" pitchFamily="34" charset="0"/>
                <a:ea typeface="Times New Roman" pitchFamily="18" charset="0"/>
                <a:cs typeface="Times New Roman" pitchFamily="18" charset="0"/>
              </a:rPr>
              <a:t>         Direct seeding of rice (</a:t>
            </a:r>
            <a:r>
              <a:rPr kumimoji="0" lang="en-US" altLang="en-US" sz="3200" b="1" i="0" u="none" strike="noStrike" cap="none" normalizeH="0" baseline="0" dirty="0" smtClean="0">
                <a:ln>
                  <a:noFill/>
                </a:ln>
                <a:solidFill>
                  <a:srgbClr val="C00000"/>
                </a:solidFill>
                <a:effectLst/>
                <a:latin typeface="Arial" pitchFamily="34" charset="0"/>
                <a:ea typeface="Times New Roman" pitchFamily="18" charset="0"/>
                <a:cs typeface="Times New Roman" pitchFamily="18" charset="0"/>
              </a:rPr>
              <a:t>DSR)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302615848"/>
              </p:ext>
            </p:extLst>
          </p:nvPr>
        </p:nvGraphicFramePr>
        <p:xfrm>
          <a:off x="467544" y="1196752"/>
          <a:ext cx="8142451" cy="2765298"/>
        </p:xfrm>
        <a:graphic>
          <a:graphicData uri="http://schemas.openxmlformats.org/drawingml/2006/table">
            <a:tbl>
              <a:tblPr firstRow="1" firstCol="1" bandRow="1">
                <a:tableStyleId>{5C22544A-7EE6-4342-B048-85BDC9FD1C3A}</a:tableStyleId>
              </a:tblPr>
              <a:tblGrid>
                <a:gridCol w="409653"/>
                <a:gridCol w="7732798"/>
              </a:tblGrid>
              <a:tr h="224746">
                <a:tc>
                  <a:txBody>
                    <a:bodyPr/>
                    <a:lstStyle/>
                    <a:p>
                      <a:pPr>
                        <a:lnSpc>
                          <a:spcPct val="115000"/>
                        </a:lnSpc>
                        <a:spcAft>
                          <a:spcPts val="0"/>
                        </a:spcAft>
                      </a:pPr>
                      <a:r>
                        <a:rPr lang="en-US" sz="2000" b="1" dirty="0">
                          <a:effectLst/>
                        </a:rPr>
                        <a:t>A.</a:t>
                      </a:r>
                      <a:endParaRPr lang="en-US" sz="2000" b="1" dirty="0">
                        <a:effectLst/>
                        <a:latin typeface="Calibri"/>
                        <a:ea typeface="Calibri"/>
                        <a:cs typeface="Times New Roman"/>
                      </a:endParaRPr>
                    </a:p>
                  </a:txBody>
                  <a:tcPr marL="9525" marR="9525" marT="9525" marB="9525" anchor="ctr"/>
                </a:tc>
                <a:tc>
                  <a:txBody>
                    <a:bodyPr/>
                    <a:lstStyle/>
                    <a:p>
                      <a:pPr>
                        <a:lnSpc>
                          <a:spcPct val="115000"/>
                        </a:lnSpc>
                        <a:spcAft>
                          <a:spcPts val="0"/>
                        </a:spcAft>
                      </a:pPr>
                      <a:r>
                        <a:rPr lang="en-US" sz="2000" b="1" dirty="0" smtClean="0">
                          <a:effectLst/>
                        </a:rPr>
                        <a:t>Advantages</a:t>
                      </a:r>
                      <a:endParaRPr lang="en-US" sz="2000" b="1" dirty="0">
                        <a:effectLst/>
                        <a:latin typeface="Calibri"/>
                        <a:ea typeface="Calibri"/>
                        <a:cs typeface="Times New Roman"/>
                      </a:endParaRPr>
                    </a:p>
                  </a:txBody>
                  <a:tcPr marL="9525" marR="9525" marT="9525" marB="9525" anchor="ctr"/>
                </a:tc>
              </a:tr>
              <a:tr h="237310">
                <a:tc>
                  <a:txBody>
                    <a:bodyPr/>
                    <a:lstStyle/>
                    <a:p>
                      <a:pPr>
                        <a:lnSpc>
                          <a:spcPct val="115000"/>
                        </a:lnSpc>
                        <a:spcAft>
                          <a:spcPts val="0"/>
                        </a:spcAft>
                      </a:pPr>
                      <a:r>
                        <a:rPr lang="en-US" sz="1600" b="1" dirty="0">
                          <a:solidFill>
                            <a:schemeClr val="bg1"/>
                          </a:solidFill>
                          <a:effectLst/>
                        </a:rPr>
                        <a:t>1.</a:t>
                      </a:r>
                      <a:endParaRPr lang="en-US" sz="1600" b="1" dirty="0">
                        <a:solidFill>
                          <a:schemeClr val="bg1"/>
                        </a:solidFill>
                        <a:effectLst/>
                        <a:latin typeface="Calibri"/>
                        <a:ea typeface="Calibri"/>
                        <a:cs typeface="Times New Roman"/>
                      </a:endParaRPr>
                    </a:p>
                  </a:txBody>
                  <a:tcPr marL="9525" marR="9525" marT="9525" marB="9525" anchor="ctr"/>
                </a:tc>
                <a:tc>
                  <a:txBody>
                    <a:bodyPr/>
                    <a:lstStyle/>
                    <a:p>
                      <a:pPr>
                        <a:lnSpc>
                          <a:spcPct val="115000"/>
                        </a:lnSpc>
                        <a:spcAft>
                          <a:spcPts val="0"/>
                        </a:spcAft>
                      </a:pPr>
                      <a:r>
                        <a:rPr lang="en-US" sz="1400" b="1" dirty="0">
                          <a:solidFill>
                            <a:schemeClr val="accent4">
                              <a:lumMod val="50000"/>
                            </a:schemeClr>
                          </a:solidFill>
                          <a:effectLst/>
                        </a:rPr>
                        <a:t>Labor savings </a:t>
                      </a:r>
                      <a:r>
                        <a:rPr lang="en-US" sz="1400" b="1" dirty="0" smtClean="0">
                          <a:solidFill>
                            <a:schemeClr val="accent4">
                              <a:lumMod val="50000"/>
                            </a:schemeClr>
                          </a:solidFill>
                          <a:effectLst/>
                        </a:rPr>
                        <a:t>average </a:t>
                      </a:r>
                      <a:r>
                        <a:rPr lang="en-US" sz="1400" b="1" dirty="0">
                          <a:solidFill>
                            <a:schemeClr val="accent4">
                              <a:lumMod val="50000"/>
                            </a:schemeClr>
                          </a:solidFill>
                          <a:effectLst/>
                        </a:rPr>
                        <a:t>of 25</a:t>
                      </a:r>
                      <a:r>
                        <a:rPr lang="en-US" sz="1400" b="1" dirty="0" smtClean="0">
                          <a:solidFill>
                            <a:schemeClr val="accent4">
                              <a:lumMod val="50000"/>
                            </a:schemeClr>
                          </a:solidFill>
                          <a:effectLst/>
                        </a:rPr>
                        <a:t>%</a:t>
                      </a:r>
                      <a:endParaRPr lang="en-US" sz="1400" b="1" dirty="0">
                        <a:solidFill>
                          <a:schemeClr val="accent4">
                            <a:lumMod val="50000"/>
                          </a:schemeClr>
                        </a:solidFill>
                        <a:effectLst/>
                        <a:latin typeface="Calibri"/>
                        <a:ea typeface="Calibri"/>
                        <a:cs typeface="Times New Roman"/>
                      </a:endParaRPr>
                    </a:p>
                  </a:txBody>
                  <a:tcPr marL="9525" marR="9525" marT="9525" marB="9525" anchor="ctr"/>
                </a:tc>
              </a:tr>
              <a:tr h="237310">
                <a:tc>
                  <a:txBody>
                    <a:bodyPr/>
                    <a:lstStyle/>
                    <a:p>
                      <a:pPr>
                        <a:lnSpc>
                          <a:spcPct val="115000"/>
                        </a:lnSpc>
                        <a:spcAft>
                          <a:spcPts val="0"/>
                        </a:spcAft>
                      </a:pPr>
                      <a:r>
                        <a:rPr lang="en-US" sz="1600" b="1" dirty="0">
                          <a:solidFill>
                            <a:schemeClr val="bg1"/>
                          </a:solidFill>
                          <a:effectLst/>
                        </a:rPr>
                        <a:t>2.</a:t>
                      </a:r>
                      <a:endParaRPr lang="en-US" sz="1600" b="1" dirty="0">
                        <a:solidFill>
                          <a:schemeClr val="bg1"/>
                        </a:solidFill>
                        <a:effectLst/>
                        <a:latin typeface="Calibri"/>
                        <a:ea typeface="Calibri"/>
                        <a:cs typeface="Times New Roman"/>
                      </a:endParaRPr>
                    </a:p>
                  </a:txBody>
                  <a:tcPr marL="9525" marR="9525" marT="9525" marB="9525" anchor="ctr"/>
                </a:tc>
                <a:tc>
                  <a:txBody>
                    <a:bodyPr/>
                    <a:lstStyle/>
                    <a:p>
                      <a:pPr>
                        <a:lnSpc>
                          <a:spcPct val="115000"/>
                        </a:lnSpc>
                        <a:spcAft>
                          <a:spcPts val="0"/>
                        </a:spcAft>
                      </a:pPr>
                      <a:r>
                        <a:rPr lang="en-US" sz="1400" b="1" dirty="0">
                          <a:solidFill>
                            <a:schemeClr val="accent4">
                              <a:lumMod val="50000"/>
                            </a:schemeClr>
                          </a:solidFill>
                          <a:effectLst/>
                        </a:rPr>
                        <a:t>Reduces drudgery by eliminating transplanting operation</a:t>
                      </a:r>
                      <a:endParaRPr lang="en-US" sz="1400" b="1" dirty="0">
                        <a:solidFill>
                          <a:schemeClr val="accent4">
                            <a:lumMod val="50000"/>
                          </a:schemeClr>
                        </a:solidFill>
                        <a:effectLst/>
                        <a:latin typeface="Calibri"/>
                        <a:ea typeface="Calibri"/>
                        <a:cs typeface="Times New Roman"/>
                      </a:endParaRPr>
                    </a:p>
                  </a:txBody>
                  <a:tcPr marL="9525" marR="9525" marT="9525" marB="9525" anchor="ctr"/>
                </a:tc>
              </a:tr>
              <a:tr h="237310">
                <a:tc>
                  <a:txBody>
                    <a:bodyPr/>
                    <a:lstStyle/>
                    <a:p>
                      <a:pPr>
                        <a:lnSpc>
                          <a:spcPct val="115000"/>
                        </a:lnSpc>
                        <a:spcAft>
                          <a:spcPts val="0"/>
                        </a:spcAft>
                      </a:pPr>
                      <a:r>
                        <a:rPr lang="en-US" sz="1600" b="1" dirty="0">
                          <a:solidFill>
                            <a:schemeClr val="bg1"/>
                          </a:solidFill>
                          <a:effectLst/>
                        </a:rPr>
                        <a:t>3.</a:t>
                      </a:r>
                      <a:endParaRPr lang="en-US" sz="1600" b="1" dirty="0">
                        <a:solidFill>
                          <a:schemeClr val="bg1"/>
                        </a:solidFill>
                        <a:effectLst/>
                        <a:latin typeface="Calibri"/>
                        <a:ea typeface="Calibri"/>
                        <a:cs typeface="Times New Roman"/>
                      </a:endParaRPr>
                    </a:p>
                  </a:txBody>
                  <a:tcPr marL="9525" marR="9525" marT="9525" marB="9525" anchor="ctr"/>
                </a:tc>
                <a:tc>
                  <a:txBody>
                    <a:bodyPr/>
                    <a:lstStyle/>
                    <a:p>
                      <a:pPr>
                        <a:lnSpc>
                          <a:spcPct val="115000"/>
                        </a:lnSpc>
                        <a:spcAft>
                          <a:spcPts val="0"/>
                        </a:spcAft>
                      </a:pPr>
                      <a:r>
                        <a:rPr lang="en-US" sz="1400" b="1" dirty="0">
                          <a:solidFill>
                            <a:schemeClr val="accent4">
                              <a:lumMod val="50000"/>
                            </a:schemeClr>
                          </a:solidFill>
                          <a:effectLst/>
                        </a:rPr>
                        <a:t>Water savings ranged from 12% to 35</a:t>
                      </a:r>
                      <a:r>
                        <a:rPr lang="en-US" sz="1400" b="1" dirty="0" smtClean="0">
                          <a:solidFill>
                            <a:schemeClr val="accent4">
                              <a:lumMod val="50000"/>
                            </a:schemeClr>
                          </a:solidFill>
                          <a:effectLst/>
                        </a:rPr>
                        <a:t>%</a:t>
                      </a:r>
                      <a:endParaRPr lang="en-US" sz="1400" b="1" dirty="0">
                        <a:solidFill>
                          <a:schemeClr val="accent4">
                            <a:lumMod val="50000"/>
                          </a:schemeClr>
                        </a:solidFill>
                        <a:effectLst/>
                        <a:latin typeface="Calibri"/>
                        <a:ea typeface="Calibri"/>
                        <a:cs typeface="Times New Roman"/>
                      </a:endParaRPr>
                    </a:p>
                  </a:txBody>
                  <a:tcPr marL="9525" marR="9525" marT="9525" marB="9525" anchor="ctr"/>
                </a:tc>
              </a:tr>
              <a:tr h="237310">
                <a:tc>
                  <a:txBody>
                    <a:bodyPr/>
                    <a:lstStyle/>
                    <a:p>
                      <a:pPr>
                        <a:lnSpc>
                          <a:spcPct val="115000"/>
                        </a:lnSpc>
                        <a:spcAft>
                          <a:spcPts val="0"/>
                        </a:spcAft>
                      </a:pPr>
                      <a:r>
                        <a:rPr lang="en-US" sz="1600" b="1" dirty="0">
                          <a:solidFill>
                            <a:schemeClr val="bg1"/>
                          </a:solidFill>
                          <a:effectLst/>
                        </a:rPr>
                        <a:t>4.</a:t>
                      </a:r>
                      <a:endParaRPr lang="en-US" sz="1600" b="1" dirty="0">
                        <a:solidFill>
                          <a:schemeClr val="bg1"/>
                        </a:solidFill>
                        <a:effectLst/>
                        <a:latin typeface="Calibri"/>
                        <a:ea typeface="Calibri"/>
                        <a:cs typeface="Times New Roman"/>
                      </a:endParaRPr>
                    </a:p>
                  </a:txBody>
                  <a:tcPr marL="9525" marR="9525" marT="9525" marB="9525" anchor="ctr"/>
                </a:tc>
                <a:tc>
                  <a:txBody>
                    <a:bodyPr/>
                    <a:lstStyle/>
                    <a:p>
                      <a:pPr>
                        <a:lnSpc>
                          <a:spcPct val="115000"/>
                        </a:lnSpc>
                        <a:spcAft>
                          <a:spcPts val="0"/>
                        </a:spcAft>
                      </a:pPr>
                      <a:r>
                        <a:rPr lang="en-US" sz="1400" b="1" dirty="0">
                          <a:solidFill>
                            <a:schemeClr val="accent4">
                              <a:lumMod val="50000"/>
                            </a:schemeClr>
                          </a:solidFill>
                          <a:effectLst/>
                        </a:rPr>
                        <a:t>Reduces irrigation water loss through percolation due to fewer soil cracks</a:t>
                      </a:r>
                      <a:endParaRPr lang="en-US" sz="1400" b="1" dirty="0">
                        <a:solidFill>
                          <a:schemeClr val="accent4">
                            <a:lumMod val="50000"/>
                          </a:schemeClr>
                        </a:solidFill>
                        <a:effectLst/>
                        <a:latin typeface="Calibri"/>
                        <a:ea typeface="Calibri"/>
                        <a:cs typeface="Times New Roman"/>
                      </a:endParaRPr>
                    </a:p>
                  </a:txBody>
                  <a:tcPr marL="9525" marR="9525" marT="9525" marB="9525" anchor="ctr"/>
                </a:tc>
              </a:tr>
              <a:tr h="237310">
                <a:tc>
                  <a:txBody>
                    <a:bodyPr/>
                    <a:lstStyle/>
                    <a:p>
                      <a:pPr>
                        <a:lnSpc>
                          <a:spcPct val="115000"/>
                        </a:lnSpc>
                        <a:spcAft>
                          <a:spcPts val="0"/>
                        </a:spcAft>
                      </a:pPr>
                      <a:r>
                        <a:rPr lang="en-US" sz="1600" b="1" dirty="0">
                          <a:solidFill>
                            <a:schemeClr val="bg1"/>
                          </a:solidFill>
                          <a:effectLst/>
                        </a:rPr>
                        <a:t>5.</a:t>
                      </a:r>
                      <a:endParaRPr lang="en-US" sz="1600" b="1" dirty="0">
                        <a:solidFill>
                          <a:schemeClr val="bg1"/>
                        </a:solidFill>
                        <a:effectLst/>
                        <a:latin typeface="Calibri"/>
                        <a:ea typeface="Calibri"/>
                        <a:cs typeface="Times New Roman"/>
                      </a:endParaRPr>
                    </a:p>
                  </a:txBody>
                  <a:tcPr marL="9525" marR="9525" marT="9525" marB="9525" anchor="ctr"/>
                </a:tc>
                <a:tc>
                  <a:txBody>
                    <a:bodyPr/>
                    <a:lstStyle/>
                    <a:p>
                      <a:pPr>
                        <a:lnSpc>
                          <a:spcPct val="115000"/>
                        </a:lnSpc>
                        <a:spcAft>
                          <a:spcPts val="0"/>
                        </a:spcAft>
                      </a:pPr>
                      <a:r>
                        <a:rPr lang="en-US" sz="1400" b="1" dirty="0">
                          <a:solidFill>
                            <a:schemeClr val="accent4">
                              <a:lumMod val="50000"/>
                            </a:schemeClr>
                          </a:solidFill>
                          <a:effectLst/>
                        </a:rPr>
                        <a:t>Reduces methane emissions (6–92% depending on types of </a:t>
                      </a:r>
                      <a:r>
                        <a:rPr lang="en-US" sz="1400" b="1" dirty="0" err="1">
                          <a:solidFill>
                            <a:schemeClr val="accent4">
                              <a:lumMod val="50000"/>
                            </a:schemeClr>
                          </a:solidFill>
                          <a:effectLst/>
                        </a:rPr>
                        <a:t>DSR</a:t>
                      </a:r>
                      <a:r>
                        <a:rPr lang="en-US" sz="1400" b="1" dirty="0">
                          <a:solidFill>
                            <a:schemeClr val="accent4">
                              <a:lumMod val="50000"/>
                            </a:schemeClr>
                          </a:solidFill>
                          <a:effectLst/>
                        </a:rPr>
                        <a:t> and water management)</a:t>
                      </a:r>
                      <a:endParaRPr lang="en-US" sz="1400" b="1" dirty="0">
                        <a:solidFill>
                          <a:schemeClr val="accent4">
                            <a:lumMod val="50000"/>
                          </a:schemeClr>
                        </a:solidFill>
                        <a:effectLst/>
                        <a:latin typeface="Calibri"/>
                        <a:ea typeface="Calibri"/>
                        <a:cs typeface="Times New Roman"/>
                      </a:endParaRPr>
                    </a:p>
                  </a:txBody>
                  <a:tcPr marL="9525" marR="9525" marT="9525" marB="9525" anchor="ctr"/>
                </a:tc>
              </a:tr>
              <a:tr h="237310">
                <a:tc>
                  <a:txBody>
                    <a:bodyPr/>
                    <a:lstStyle/>
                    <a:p>
                      <a:pPr>
                        <a:lnSpc>
                          <a:spcPct val="115000"/>
                        </a:lnSpc>
                        <a:spcAft>
                          <a:spcPts val="0"/>
                        </a:spcAft>
                      </a:pPr>
                      <a:r>
                        <a:rPr lang="en-US" sz="1600" b="1" dirty="0">
                          <a:solidFill>
                            <a:schemeClr val="bg1"/>
                          </a:solidFill>
                          <a:effectLst/>
                        </a:rPr>
                        <a:t>6.</a:t>
                      </a:r>
                      <a:endParaRPr lang="en-US" sz="1600" b="1" dirty="0">
                        <a:solidFill>
                          <a:schemeClr val="bg1"/>
                        </a:solidFill>
                        <a:effectLst/>
                        <a:latin typeface="Calibri"/>
                        <a:ea typeface="Calibri"/>
                        <a:cs typeface="Times New Roman"/>
                      </a:endParaRPr>
                    </a:p>
                  </a:txBody>
                  <a:tcPr marL="9525" marR="9525" marT="9525" marB="9525" anchor="ctr"/>
                </a:tc>
                <a:tc>
                  <a:txBody>
                    <a:bodyPr/>
                    <a:lstStyle/>
                    <a:p>
                      <a:pPr>
                        <a:lnSpc>
                          <a:spcPct val="115000"/>
                        </a:lnSpc>
                        <a:spcAft>
                          <a:spcPts val="0"/>
                        </a:spcAft>
                      </a:pPr>
                      <a:r>
                        <a:rPr lang="en-US" sz="1400" b="1" dirty="0">
                          <a:solidFill>
                            <a:schemeClr val="accent4">
                              <a:lumMod val="50000"/>
                            </a:schemeClr>
                          </a:solidFill>
                          <a:effectLst/>
                        </a:rPr>
                        <a:t>Reduces cost of cultivation, ranging from 2% </a:t>
                      </a:r>
                      <a:r>
                        <a:rPr lang="en-US" sz="1400" b="1" dirty="0" smtClean="0">
                          <a:solidFill>
                            <a:schemeClr val="accent4">
                              <a:lumMod val="50000"/>
                            </a:schemeClr>
                          </a:solidFill>
                          <a:effectLst/>
                        </a:rPr>
                        <a:t>- 32%</a:t>
                      </a:r>
                      <a:endParaRPr lang="en-US" sz="1400" b="1" dirty="0">
                        <a:solidFill>
                          <a:schemeClr val="accent4">
                            <a:lumMod val="50000"/>
                          </a:schemeClr>
                        </a:solidFill>
                        <a:effectLst/>
                        <a:latin typeface="Calibri"/>
                        <a:ea typeface="Calibri"/>
                        <a:cs typeface="Times New Roman"/>
                      </a:endParaRPr>
                    </a:p>
                  </a:txBody>
                  <a:tcPr marL="9525" marR="9525" marT="9525" marB="9525" anchor="ctr"/>
                </a:tc>
              </a:tr>
              <a:tr h="237310">
                <a:tc>
                  <a:txBody>
                    <a:bodyPr/>
                    <a:lstStyle/>
                    <a:p>
                      <a:pPr>
                        <a:lnSpc>
                          <a:spcPct val="115000"/>
                        </a:lnSpc>
                        <a:spcAft>
                          <a:spcPts val="0"/>
                        </a:spcAft>
                      </a:pPr>
                      <a:r>
                        <a:rPr lang="en-US" sz="1600" b="1" dirty="0">
                          <a:solidFill>
                            <a:schemeClr val="bg1"/>
                          </a:solidFill>
                          <a:effectLst/>
                        </a:rPr>
                        <a:t>7.</a:t>
                      </a:r>
                      <a:endParaRPr lang="en-US" sz="1600" b="1" dirty="0">
                        <a:solidFill>
                          <a:schemeClr val="bg1"/>
                        </a:solidFill>
                        <a:effectLst/>
                        <a:latin typeface="Calibri"/>
                        <a:ea typeface="Calibri"/>
                        <a:cs typeface="Times New Roman"/>
                      </a:endParaRPr>
                    </a:p>
                  </a:txBody>
                  <a:tcPr marL="9525" marR="9525" marT="9525" marB="9525" anchor="ctr"/>
                </a:tc>
                <a:tc>
                  <a:txBody>
                    <a:bodyPr/>
                    <a:lstStyle/>
                    <a:p>
                      <a:pPr>
                        <a:lnSpc>
                          <a:spcPct val="115000"/>
                        </a:lnSpc>
                        <a:spcAft>
                          <a:spcPts val="0"/>
                        </a:spcAft>
                      </a:pPr>
                      <a:r>
                        <a:rPr lang="en-US" sz="1400" b="1" dirty="0">
                          <a:solidFill>
                            <a:schemeClr val="accent4">
                              <a:lumMod val="50000"/>
                            </a:schemeClr>
                          </a:solidFill>
                          <a:effectLst/>
                        </a:rPr>
                        <a:t>Increases the total income of farmers (</a:t>
                      </a:r>
                      <a:r>
                        <a:rPr lang="en-US" sz="1400" b="1" dirty="0" err="1">
                          <a:solidFill>
                            <a:schemeClr val="accent4">
                              <a:lumMod val="50000"/>
                            </a:schemeClr>
                          </a:solidFill>
                          <a:effectLst/>
                        </a:rPr>
                        <a:t>US$30</a:t>
                      </a:r>
                      <a:r>
                        <a:rPr lang="en-US" sz="1400" b="1" dirty="0">
                          <a:solidFill>
                            <a:schemeClr val="accent4">
                              <a:lumMod val="50000"/>
                            </a:schemeClr>
                          </a:solidFill>
                          <a:effectLst/>
                        </a:rPr>
                        <a:t>–51 ha</a:t>
                      </a:r>
                      <a:r>
                        <a:rPr lang="en-US" sz="1400" b="1" baseline="30000" dirty="0">
                          <a:solidFill>
                            <a:schemeClr val="accent4">
                              <a:lumMod val="50000"/>
                            </a:schemeClr>
                          </a:solidFill>
                          <a:effectLst/>
                        </a:rPr>
                        <a:t>− </a:t>
                      </a:r>
                      <a:r>
                        <a:rPr lang="en-US" sz="1400" b="1" baseline="30000" dirty="0" smtClean="0">
                          <a:solidFill>
                            <a:schemeClr val="accent4">
                              <a:lumMod val="50000"/>
                            </a:schemeClr>
                          </a:solidFill>
                          <a:effectLst/>
                        </a:rPr>
                        <a:t>1</a:t>
                      </a:r>
                      <a:r>
                        <a:rPr lang="en-US" sz="1400" b="1" dirty="0" smtClean="0">
                          <a:solidFill>
                            <a:schemeClr val="accent4">
                              <a:lumMod val="50000"/>
                            </a:schemeClr>
                          </a:solidFill>
                          <a:effectLst/>
                        </a:rPr>
                        <a:t>)</a:t>
                      </a:r>
                      <a:endParaRPr lang="en-US" sz="1400" b="1" dirty="0">
                        <a:solidFill>
                          <a:schemeClr val="accent4">
                            <a:lumMod val="50000"/>
                          </a:schemeClr>
                        </a:solidFill>
                        <a:effectLst/>
                        <a:latin typeface="Calibri"/>
                        <a:ea typeface="Calibri"/>
                        <a:cs typeface="Times New Roman"/>
                      </a:endParaRPr>
                    </a:p>
                  </a:txBody>
                  <a:tcPr marL="9525" marR="9525" marT="9525" marB="9525" anchor="ctr"/>
                </a:tc>
              </a:tr>
              <a:tr h="237310">
                <a:tc>
                  <a:txBody>
                    <a:bodyPr/>
                    <a:lstStyle/>
                    <a:p>
                      <a:pPr>
                        <a:lnSpc>
                          <a:spcPct val="115000"/>
                        </a:lnSpc>
                        <a:spcAft>
                          <a:spcPts val="0"/>
                        </a:spcAft>
                      </a:pPr>
                      <a:r>
                        <a:rPr lang="en-US" sz="1600" b="1" dirty="0">
                          <a:solidFill>
                            <a:schemeClr val="bg1"/>
                          </a:solidFill>
                          <a:effectLst/>
                        </a:rPr>
                        <a:t>8.</a:t>
                      </a:r>
                      <a:endParaRPr lang="en-US" sz="1600" b="1" dirty="0">
                        <a:solidFill>
                          <a:schemeClr val="bg1"/>
                        </a:solidFill>
                        <a:effectLst/>
                        <a:latin typeface="Calibri"/>
                        <a:ea typeface="Calibri"/>
                        <a:cs typeface="Times New Roman"/>
                      </a:endParaRPr>
                    </a:p>
                  </a:txBody>
                  <a:tcPr marL="9525" marR="9525" marT="9525" marB="9525" anchor="ctr"/>
                </a:tc>
                <a:tc>
                  <a:txBody>
                    <a:bodyPr/>
                    <a:lstStyle/>
                    <a:p>
                      <a:pPr>
                        <a:lnSpc>
                          <a:spcPct val="115000"/>
                        </a:lnSpc>
                        <a:spcAft>
                          <a:spcPts val="0"/>
                        </a:spcAft>
                      </a:pPr>
                      <a:r>
                        <a:rPr lang="en-US" sz="1400" b="1" dirty="0">
                          <a:solidFill>
                            <a:schemeClr val="accent4">
                              <a:lumMod val="50000"/>
                            </a:schemeClr>
                          </a:solidFill>
                          <a:effectLst/>
                        </a:rPr>
                        <a:t>Allows timely planting of subsequent crop due to early harvest of direct-seeded rice crop by 7–14 days</a:t>
                      </a:r>
                      <a:endParaRPr lang="en-US" sz="1400" b="1" dirty="0">
                        <a:solidFill>
                          <a:schemeClr val="accent4">
                            <a:lumMod val="50000"/>
                          </a:schemeClr>
                        </a:solidFill>
                        <a:effectLst/>
                        <a:latin typeface="Calibri"/>
                        <a:ea typeface="Calibri"/>
                        <a:cs typeface="Times New Roman"/>
                      </a:endParaRPr>
                    </a:p>
                  </a:txBody>
                  <a:tcPr marL="9525" marR="9525" marT="9525" marB="9525"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606853504"/>
              </p:ext>
            </p:extLst>
          </p:nvPr>
        </p:nvGraphicFramePr>
        <p:xfrm>
          <a:off x="503000" y="4051640"/>
          <a:ext cx="8136974" cy="2465832"/>
        </p:xfrm>
        <a:graphic>
          <a:graphicData uri="http://schemas.openxmlformats.org/drawingml/2006/table">
            <a:tbl>
              <a:tblPr firstRow="1" firstCol="1" bandRow="1">
                <a:tableStyleId>{5C22544A-7EE6-4342-B048-85BDC9FD1C3A}</a:tableStyleId>
              </a:tblPr>
              <a:tblGrid>
                <a:gridCol w="372417"/>
                <a:gridCol w="7764557"/>
              </a:tblGrid>
              <a:tr h="225025">
                <a:tc>
                  <a:txBody>
                    <a:bodyPr/>
                    <a:lstStyle/>
                    <a:p>
                      <a:pPr>
                        <a:lnSpc>
                          <a:spcPct val="115000"/>
                        </a:lnSpc>
                        <a:spcAft>
                          <a:spcPts val="0"/>
                        </a:spcAft>
                      </a:pPr>
                      <a:r>
                        <a:rPr lang="en-US" sz="2000" b="1" dirty="0">
                          <a:effectLst/>
                        </a:rPr>
                        <a:t>B.</a:t>
                      </a:r>
                      <a:endParaRPr lang="en-US" sz="2000" b="1" dirty="0">
                        <a:effectLst/>
                        <a:latin typeface="Calibri"/>
                        <a:ea typeface="Calibri"/>
                        <a:cs typeface="Times New Roman"/>
                      </a:endParaRPr>
                    </a:p>
                  </a:txBody>
                  <a:tcPr marL="9525" marR="9525" marT="9525" marB="9525" anchor="ctr"/>
                </a:tc>
                <a:tc>
                  <a:txBody>
                    <a:bodyPr/>
                    <a:lstStyle/>
                    <a:p>
                      <a:pPr>
                        <a:lnSpc>
                          <a:spcPct val="115000"/>
                        </a:lnSpc>
                        <a:spcAft>
                          <a:spcPts val="0"/>
                        </a:spcAft>
                      </a:pPr>
                      <a:r>
                        <a:rPr lang="en-US" sz="2000" b="1" dirty="0" smtClean="0">
                          <a:effectLst/>
                        </a:rPr>
                        <a:t>Trade-offs</a:t>
                      </a:r>
                      <a:endParaRPr lang="en-US" sz="2000" b="1" dirty="0">
                        <a:effectLst/>
                        <a:latin typeface="Calibri"/>
                        <a:ea typeface="Calibri"/>
                        <a:cs typeface="Times New Roman"/>
                      </a:endParaRPr>
                    </a:p>
                  </a:txBody>
                  <a:tcPr marL="9525" marR="9525" marT="9525" marB="9525" anchor="ctr"/>
                </a:tc>
              </a:tr>
              <a:tr h="225025">
                <a:tc>
                  <a:txBody>
                    <a:bodyPr/>
                    <a:lstStyle/>
                    <a:p>
                      <a:pPr>
                        <a:lnSpc>
                          <a:spcPct val="115000"/>
                        </a:lnSpc>
                        <a:spcAft>
                          <a:spcPts val="0"/>
                        </a:spcAft>
                      </a:pPr>
                      <a:r>
                        <a:rPr lang="en-US" sz="1600" b="1" dirty="0">
                          <a:effectLst/>
                        </a:rPr>
                        <a:t>1.</a:t>
                      </a:r>
                      <a:endParaRPr lang="en-US" sz="1600" b="1" dirty="0">
                        <a:effectLst/>
                        <a:latin typeface="Calibri"/>
                        <a:ea typeface="Calibri"/>
                        <a:cs typeface="Times New Roman"/>
                      </a:endParaRPr>
                    </a:p>
                  </a:txBody>
                  <a:tcPr marL="9525" marR="9525" marT="9525" marB="9525" anchor="ctr"/>
                </a:tc>
                <a:tc>
                  <a:txBody>
                    <a:bodyPr/>
                    <a:lstStyle/>
                    <a:p>
                      <a:pPr>
                        <a:lnSpc>
                          <a:spcPct val="115000"/>
                        </a:lnSpc>
                        <a:spcAft>
                          <a:spcPts val="0"/>
                        </a:spcAft>
                      </a:pPr>
                      <a:r>
                        <a:rPr lang="en-US" sz="1400" b="1" dirty="0">
                          <a:effectLst/>
                        </a:rPr>
                        <a:t>Sudden rain immediately after seeding can adversely affect crop establishment</a:t>
                      </a:r>
                      <a:endParaRPr lang="en-US" sz="1400" b="1" dirty="0">
                        <a:effectLst/>
                        <a:latin typeface="Calibri"/>
                        <a:ea typeface="Calibri"/>
                        <a:cs typeface="Times New Roman"/>
                      </a:endParaRPr>
                    </a:p>
                  </a:txBody>
                  <a:tcPr marL="9525" marR="9525" marT="9525" marB="9525" anchor="ctr"/>
                </a:tc>
              </a:tr>
              <a:tr h="225025">
                <a:tc>
                  <a:txBody>
                    <a:bodyPr/>
                    <a:lstStyle/>
                    <a:p>
                      <a:pPr>
                        <a:lnSpc>
                          <a:spcPct val="115000"/>
                        </a:lnSpc>
                        <a:spcAft>
                          <a:spcPts val="0"/>
                        </a:spcAft>
                      </a:pPr>
                      <a:r>
                        <a:rPr lang="en-US" sz="1600" b="1" dirty="0">
                          <a:effectLst/>
                        </a:rPr>
                        <a:t>2.</a:t>
                      </a:r>
                      <a:endParaRPr lang="en-US" sz="1600" b="1" dirty="0">
                        <a:effectLst/>
                        <a:latin typeface="Calibri"/>
                        <a:ea typeface="Calibri"/>
                        <a:cs typeface="Times New Roman"/>
                      </a:endParaRPr>
                    </a:p>
                  </a:txBody>
                  <a:tcPr marL="9525" marR="9525" marT="9525" marB="9525" anchor="ctr"/>
                </a:tc>
                <a:tc>
                  <a:txBody>
                    <a:bodyPr/>
                    <a:lstStyle/>
                    <a:p>
                      <a:pPr>
                        <a:lnSpc>
                          <a:spcPct val="115000"/>
                        </a:lnSpc>
                        <a:spcAft>
                          <a:spcPts val="0"/>
                        </a:spcAft>
                      </a:pPr>
                      <a:r>
                        <a:rPr lang="en-US" sz="1400" b="1" dirty="0">
                          <a:effectLst/>
                        </a:rPr>
                        <a:t>Reduces availability of soil nutrients such as N, Fe, and Zn especially in Dry-</a:t>
                      </a:r>
                      <a:r>
                        <a:rPr lang="en-US" sz="1400" b="1" dirty="0" err="1">
                          <a:effectLst/>
                        </a:rPr>
                        <a:t>DSR</a:t>
                      </a:r>
                      <a:endParaRPr lang="en-US" sz="1400" b="1" dirty="0">
                        <a:effectLst/>
                        <a:latin typeface="Calibri"/>
                        <a:ea typeface="Calibri"/>
                        <a:cs typeface="Times New Roman"/>
                      </a:endParaRPr>
                    </a:p>
                  </a:txBody>
                  <a:tcPr marL="9525" marR="9525" marT="9525" marB="9525" anchor="ctr"/>
                </a:tc>
              </a:tr>
              <a:tr h="225025">
                <a:tc>
                  <a:txBody>
                    <a:bodyPr/>
                    <a:lstStyle/>
                    <a:p>
                      <a:pPr>
                        <a:lnSpc>
                          <a:spcPct val="115000"/>
                        </a:lnSpc>
                        <a:spcAft>
                          <a:spcPts val="0"/>
                        </a:spcAft>
                      </a:pPr>
                      <a:r>
                        <a:rPr lang="en-US" sz="1600" b="1" dirty="0">
                          <a:effectLst/>
                        </a:rPr>
                        <a:t>3.</a:t>
                      </a:r>
                      <a:endParaRPr lang="en-US" sz="1600" b="1" dirty="0">
                        <a:effectLst/>
                        <a:latin typeface="Calibri"/>
                        <a:ea typeface="Calibri"/>
                        <a:cs typeface="Times New Roman"/>
                      </a:endParaRPr>
                    </a:p>
                  </a:txBody>
                  <a:tcPr marL="9525" marR="9525" marT="9525" marB="9525" anchor="ctr"/>
                </a:tc>
                <a:tc>
                  <a:txBody>
                    <a:bodyPr/>
                    <a:lstStyle/>
                    <a:p>
                      <a:pPr>
                        <a:lnSpc>
                          <a:spcPct val="115000"/>
                        </a:lnSpc>
                        <a:spcAft>
                          <a:spcPts val="0"/>
                        </a:spcAft>
                      </a:pPr>
                      <a:r>
                        <a:rPr lang="en-US" sz="1400" b="1" dirty="0">
                          <a:effectLst/>
                        </a:rPr>
                        <a:t>Appearance of new weeds such as weedy or red rice</a:t>
                      </a:r>
                      <a:endParaRPr lang="en-US" sz="1400" b="1" dirty="0">
                        <a:effectLst/>
                        <a:latin typeface="Calibri"/>
                        <a:ea typeface="Calibri"/>
                        <a:cs typeface="Times New Roman"/>
                      </a:endParaRPr>
                    </a:p>
                  </a:txBody>
                  <a:tcPr marL="9525" marR="9525" marT="9525" marB="9525" anchor="ctr"/>
                </a:tc>
              </a:tr>
              <a:tr h="225025">
                <a:tc>
                  <a:txBody>
                    <a:bodyPr/>
                    <a:lstStyle/>
                    <a:p>
                      <a:pPr>
                        <a:lnSpc>
                          <a:spcPct val="115000"/>
                        </a:lnSpc>
                        <a:spcAft>
                          <a:spcPts val="0"/>
                        </a:spcAft>
                      </a:pPr>
                      <a:r>
                        <a:rPr lang="en-US" sz="1600" b="1" dirty="0">
                          <a:effectLst/>
                        </a:rPr>
                        <a:t>4.</a:t>
                      </a:r>
                      <a:endParaRPr lang="en-US" sz="1600" b="1" dirty="0">
                        <a:effectLst/>
                        <a:latin typeface="Calibri"/>
                        <a:ea typeface="Calibri"/>
                        <a:cs typeface="Times New Roman"/>
                      </a:endParaRPr>
                    </a:p>
                  </a:txBody>
                  <a:tcPr marL="9525" marR="9525" marT="9525" marB="9525" anchor="ctr"/>
                </a:tc>
                <a:tc>
                  <a:txBody>
                    <a:bodyPr/>
                    <a:lstStyle/>
                    <a:p>
                      <a:pPr>
                        <a:lnSpc>
                          <a:spcPct val="115000"/>
                        </a:lnSpc>
                        <a:spcAft>
                          <a:spcPts val="0"/>
                        </a:spcAft>
                      </a:pPr>
                      <a:r>
                        <a:rPr lang="en-US" sz="1400" b="1" dirty="0">
                          <a:effectLst/>
                        </a:rPr>
                        <a:t>Increases dependence on herbicides</a:t>
                      </a:r>
                      <a:endParaRPr lang="en-US" sz="1400" b="1" dirty="0">
                        <a:effectLst/>
                        <a:latin typeface="Calibri"/>
                        <a:ea typeface="Calibri"/>
                        <a:cs typeface="Times New Roman"/>
                      </a:endParaRPr>
                    </a:p>
                  </a:txBody>
                  <a:tcPr marL="9525" marR="9525" marT="9525" marB="9525" anchor="ctr"/>
                </a:tc>
              </a:tr>
              <a:tr h="225025">
                <a:tc>
                  <a:txBody>
                    <a:bodyPr/>
                    <a:lstStyle/>
                    <a:p>
                      <a:pPr>
                        <a:lnSpc>
                          <a:spcPct val="115000"/>
                        </a:lnSpc>
                        <a:spcAft>
                          <a:spcPts val="0"/>
                        </a:spcAft>
                      </a:pPr>
                      <a:r>
                        <a:rPr lang="en-US" sz="1600" b="1" dirty="0">
                          <a:effectLst/>
                        </a:rPr>
                        <a:t>5.</a:t>
                      </a:r>
                      <a:endParaRPr lang="en-US" sz="1600" b="1" dirty="0">
                        <a:effectLst/>
                        <a:latin typeface="Calibri"/>
                        <a:ea typeface="Calibri"/>
                        <a:cs typeface="Times New Roman"/>
                      </a:endParaRPr>
                    </a:p>
                  </a:txBody>
                  <a:tcPr marL="9525" marR="9525" marT="9525" marB="9525" anchor="ctr"/>
                </a:tc>
                <a:tc>
                  <a:txBody>
                    <a:bodyPr/>
                    <a:lstStyle/>
                    <a:p>
                      <a:pPr>
                        <a:lnSpc>
                          <a:spcPct val="115000"/>
                        </a:lnSpc>
                        <a:spcAft>
                          <a:spcPts val="0"/>
                        </a:spcAft>
                      </a:pPr>
                      <a:r>
                        <a:rPr lang="en-US" sz="1400" b="1" dirty="0">
                          <a:effectLst/>
                        </a:rPr>
                        <a:t>Increases incidence of new soil-borne pests and diseases such as nematodes</a:t>
                      </a:r>
                      <a:endParaRPr lang="en-US" sz="1400" b="1" dirty="0">
                        <a:effectLst/>
                        <a:latin typeface="Calibri"/>
                        <a:ea typeface="Calibri"/>
                        <a:cs typeface="Times New Roman"/>
                      </a:endParaRPr>
                    </a:p>
                  </a:txBody>
                  <a:tcPr marL="9525" marR="9525" marT="9525" marB="9525" anchor="ctr"/>
                </a:tc>
              </a:tr>
              <a:tr h="225025">
                <a:tc>
                  <a:txBody>
                    <a:bodyPr/>
                    <a:lstStyle/>
                    <a:p>
                      <a:pPr>
                        <a:lnSpc>
                          <a:spcPct val="115000"/>
                        </a:lnSpc>
                        <a:spcAft>
                          <a:spcPts val="0"/>
                        </a:spcAft>
                      </a:pPr>
                      <a:r>
                        <a:rPr lang="en-US" sz="1600" b="1" dirty="0">
                          <a:effectLst/>
                        </a:rPr>
                        <a:t>6.</a:t>
                      </a:r>
                      <a:endParaRPr lang="en-US" sz="1600" b="1" dirty="0">
                        <a:effectLst/>
                        <a:latin typeface="Calibri"/>
                        <a:ea typeface="Calibri"/>
                        <a:cs typeface="Times New Roman"/>
                      </a:endParaRPr>
                    </a:p>
                  </a:txBody>
                  <a:tcPr marL="9525" marR="9525" marT="9525" marB="9525" anchor="ctr"/>
                </a:tc>
                <a:tc>
                  <a:txBody>
                    <a:bodyPr/>
                    <a:lstStyle/>
                    <a:p>
                      <a:pPr>
                        <a:lnSpc>
                          <a:spcPct val="115000"/>
                        </a:lnSpc>
                        <a:spcAft>
                          <a:spcPts val="0"/>
                        </a:spcAft>
                      </a:pPr>
                      <a:r>
                        <a:rPr lang="en-US" sz="1400" b="1" dirty="0">
                          <a:effectLst/>
                        </a:rPr>
                        <a:t>Enhances nitrous oxide emissions from soil</a:t>
                      </a:r>
                      <a:endParaRPr lang="en-US" sz="1400" b="1" dirty="0">
                        <a:effectLst/>
                        <a:latin typeface="Calibri"/>
                        <a:ea typeface="Calibri"/>
                        <a:cs typeface="Times New Roman"/>
                      </a:endParaRPr>
                    </a:p>
                  </a:txBody>
                  <a:tcPr marL="9525" marR="9525" marT="9525" marB="9525" anchor="ctr"/>
                </a:tc>
              </a:tr>
              <a:tr h="225025">
                <a:tc>
                  <a:txBody>
                    <a:bodyPr/>
                    <a:lstStyle/>
                    <a:p>
                      <a:pPr>
                        <a:lnSpc>
                          <a:spcPct val="115000"/>
                        </a:lnSpc>
                        <a:spcAft>
                          <a:spcPts val="0"/>
                        </a:spcAft>
                      </a:pPr>
                      <a:r>
                        <a:rPr lang="en-US" sz="1600" b="1" dirty="0">
                          <a:effectLst/>
                        </a:rPr>
                        <a:t>7.</a:t>
                      </a:r>
                      <a:endParaRPr lang="en-US" sz="1600" b="1" dirty="0">
                        <a:effectLst/>
                        <a:latin typeface="Calibri"/>
                        <a:ea typeface="Calibri"/>
                        <a:cs typeface="Times New Roman"/>
                      </a:endParaRPr>
                    </a:p>
                  </a:txBody>
                  <a:tcPr marL="9525" marR="9525" marT="9525" marB="9525" anchor="ctr"/>
                </a:tc>
                <a:tc>
                  <a:txBody>
                    <a:bodyPr/>
                    <a:lstStyle/>
                    <a:p>
                      <a:pPr>
                        <a:lnSpc>
                          <a:spcPct val="115000"/>
                        </a:lnSpc>
                        <a:spcAft>
                          <a:spcPts val="0"/>
                        </a:spcAft>
                      </a:pPr>
                      <a:r>
                        <a:rPr lang="en-US" sz="1400" b="1" dirty="0">
                          <a:effectLst/>
                        </a:rPr>
                        <a:t>Relatively more soil C loss due to frequent wetting and drying</a:t>
                      </a:r>
                      <a:endParaRPr lang="en-US" sz="1400" b="1" dirty="0">
                        <a:effectLst/>
                        <a:latin typeface="Calibri"/>
                        <a:ea typeface="Calibri"/>
                        <a:cs typeface="Times New Roman"/>
                      </a:endParaRPr>
                    </a:p>
                  </a:txBody>
                  <a:tcPr marL="9525" marR="9525" marT="9525" marB="9525" anchor="ctr"/>
                </a:tc>
              </a:tr>
            </a:tbl>
          </a:graphicData>
        </a:graphic>
      </p:graphicFrame>
      <p:sp>
        <p:nvSpPr>
          <p:cNvPr id="7" name="TextBox 6"/>
          <p:cNvSpPr txBox="1"/>
          <p:nvPr/>
        </p:nvSpPr>
        <p:spPr>
          <a:xfrm>
            <a:off x="467544" y="6381328"/>
            <a:ext cx="3312368" cy="646331"/>
          </a:xfrm>
          <a:prstGeom prst="rect">
            <a:avLst/>
          </a:prstGeom>
          <a:noFill/>
        </p:spPr>
        <p:txBody>
          <a:bodyPr wrap="square" rtlCol="0">
            <a:spAutoFit/>
          </a:bodyPr>
          <a:lstStyle/>
          <a:p>
            <a:pPr lvl="0"/>
            <a:r>
              <a:rPr lang="en-US" altLang="en-US" dirty="0">
                <a:solidFill>
                  <a:srgbClr val="0070C0"/>
                </a:solidFill>
                <a:latin typeface="Arial" pitchFamily="34" charset="0"/>
                <a:ea typeface="Times New Roman" pitchFamily="18" charset="0"/>
                <a:cs typeface="Times New Roman" pitchFamily="18" charset="0"/>
              </a:rPr>
              <a:t>(</a:t>
            </a:r>
            <a:r>
              <a:rPr lang="en-US" altLang="en-US" sz="1600" dirty="0" smtClean="0">
                <a:solidFill>
                  <a:srgbClr val="0070C0"/>
                </a:solidFill>
                <a:latin typeface="Arial" pitchFamily="34" charset="0"/>
                <a:ea typeface="Times New Roman" pitchFamily="18" charset="0"/>
                <a:cs typeface="Times New Roman" pitchFamily="18" charset="0"/>
              </a:rPr>
              <a:t>Kumar and </a:t>
            </a:r>
            <a:r>
              <a:rPr lang="en-US" altLang="en-US" sz="1600" dirty="0" err="1" smtClean="0">
                <a:solidFill>
                  <a:srgbClr val="0070C0"/>
                </a:solidFill>
                <a:latin typeface="Arial" pitchFamily="34" charset="0"/>
                <a:ea typeface="Times New Roman" pitchFamily="18" charset="0"/>
                <a:cs typeface="Times New Roman" pitchFamily="18" charset="0"/>
              </a:rPr>
              <a:t>Ladha</a:t>
            </a:r>
            <a:r>
              <a:rPr lang="en-US" altLang="en-US" sz="1600" dirty="0" smtClean="0">
                <a:solidFill>
                  <a:srgbClr val="0070C0"/>
                </a:solidFill>
                <a:latin typeface="Arial" pitchFamily="34" charset="0"/>
                <a:ea typeface="Times New Roman" pitchFamily="18" charset="0"/>
                <a:cs typeface="Times New Roman" pitchFamily="18" charset="0"/>
              </a:rPr>
              <a:t>, 2011</a:t>
            </a:r>
            <a:r>
              <a:rPr lang="en-US" altLang="en-US" sz="1600" dirty="0">
                <a:solidFill>
                  <a:srgbClr val="0070C0"/>
                </a:solidFill>
                <a:latin typeface="Arial" pitchFamily="34" charset="0"/>
                <a:ea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6312811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rect seeding at a farm in Jalandhar district, Punj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5" y="1124744"/>
            <a:ext cx="5498838" cy="28746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84714" y="4725143"/>
            <a:ext cx="5040560" cy="954107"/>
          </a:xfrm>
          <a:prstGeom prst="rect">
            <a:avLst/>
          </a:prstGeom>
          <a:noFill/>
        </p:spPr>
        <p:txBody>
          <a:bodyPr wrap="square" rtlCol="0">
            <a:spAutoFit/>
          </a:bodyPr>
          <a:lstStyle/>
          <a:p>
            <a:r>
              <a:rPr lang="en-US" sz="2000" b="1" dirty="0">
                <a:solidFill>
                  <a:srgbClr val="C00000"/>
                </a:solidFill>
              </a:rPr>
              <a:t>Direct seeding being carried out at a farm in Jalandhar district, </a:t>
            </a:r>
            <a:r>
              <a:rPr lang="en-US" sz="2000" b="1" dirty="0" smtClean="0">
                <a:solidFill>
                  <a:srgbClr val="C00000"/>
                </a:solidFill>
              </a:rPr>
              <a:t>Punjab</a:t>
            </a:r>
          </a:p>
          <a:p>
            <a:r>
              <a:rPr lang="en-US" sz="1600" dirty="0" smtClean="0">
                <a:solidFill>
                  <a:srgbClr val="0070C0"/>
                </a:solidFill>
              </a:rPr>
              <a:t>Aditya </a:t>
            </a:r>
            <a:r>
              <a:rPr lang="en-US" sz="1600" dirty="0">
                <a:solidFill>
                  <a:srgbClr val="0070C0"/>
                </a:solidFill>
              </a:rPr>
              <a:t>Kapoor/</a:t>
            </a:r>
            <a:r>
              <a:rPr lang="en-US" sz="1600" dirty="0" err="1">
                <a:solidFill>
                  <a:srgbClr val="0070C0"/>
                </a:solidFill>
              </a:rPr>
              <a:t>www.indiatodayimages.com</a:t>
            </a:r>
            <a:endParaRPr lang="en-US" sz="1600" dirty="0">
              <a:solidFill>
                <a:srgbClr val="0070C0"/>
              </a:solidFill>
            </a:endParaRPr>
          </a:p>
        </p:txBody>
      </p:sp>
      <p:sp>
        <p:nvSpPr>
          <p:cNvPr id="3" name="TextBox 2"/>
          <p:cNvSpPr txBox="1"/>
          <p:nvPr/>
        </p:nvSpPr>
        <p:spPr>
          <a:xfrm>
            <a:off x="6372200" y="1484784"/>
            <a:ext cx="1944216" cy="2308324"/>
          </a:xfrm>
          <a:prstGeom prst="rect">
            <a:avLst/>
          </a:prstGeom>
          <a:noFill/>
        </p:spPr>
        <p:txBody>
          <a:bodyPr wrap="square" rtlCol="0">
            <a:spAutoFit/>
          </a:bodyPr>
          <a:lstStyle/>
          <a:p>
            <a:r>
              <a:rPr lang="en-US" b="1" dirty="0" smtClean="0">
                <a:solidFill>
                  <a:schemeClr val="accent4">
                    <a:lumMod val="50000"/>
                  </a:schemeClr>
                </a:solidFill>
              </a:rPr>
              <a:t>India:</a:t>
            </a:r>
          </a:p>
          <a:p>
            <a:r>
              <a:rPr lang="en-US" b="1" dirty="0" smtClean="0">
                <a:solidFill>
                  <a:schemeClr val="accent4">
                    <a:lumMod val="50000"/>
                  </a:schemeClr>
                </a:solidFill>
              </a:rPr>
              <a:t>100,000 </a:t>
            </a:r>
            <a:r>
              <a:rPr lang="en-US" b="1" dirty="0">
                <a:solidFill>
                  <a:schemeClr val="accent4">
                    <a:lumMod val="50000"/>
                  </a:schemeClr>
                </a:solidFill>
              </a:rPr>
              <a:t>hectares estimated area in India where rice is grown using the direct seeding method</a:t>
            </a:r>
          </a:p>
          <a:p>
            <a:endParaRPr lang="en-US" dirty="0"/>
          </a:p>
        </p:txBody>
      </p:sp>
    </p:spTree>
    <p:extLst>
      <p:ext uri="{BB962C8B-B14F-4D97-AF65-F5344CB8AC3E}">
        <p14:creationId xmlns:p14="http://schemas.microsoft.com/office/powerpoint/2010/main" val="23566326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7712" y="228600"/>
            <a:ext cx="7488832" cy="830997"/>
          </a:xfrm>
          <a:prstGeom prst="rect">
            <a:avLst/>
          </a:prstGeom>
          <a:noFill/>
        </p:spPr>
        <p:txBody>
          <a:bodyPr wrap="square" rtlCol="0">
            <a:spAutoFit/>
          </a:bodyPr>
          <a:lstStyle/>
          <a:p>
            <a:r>
              <a:rPr lang="en-US" sz="2400" b="1" dirty="0">
                <a:solidFill>
                  <a:srgbClr val="C00000"/>
                </a:solidFill>
              </a:rPr>
              <a:t>Rice area (million ha) by cropping system </a:t>
            </a:r>
            <a:r>
              <a:rPr lang="en-US" sz="2400" b="1" dirty="0" smtClean="0">
                <a:solidFill>
                  <a:srgbClr val="C00000"/>
                </a:solidFill>
              </a:rPr>
              <a:t>for </a:t>
            </a:r>
            <a:r>
              <a:rPr lang="en-US" sz="2400" b="1" dirty="0">
                <a:solidFill>
                  <a:srgbClr val="C00000"/>
                </a:solidFill>
              </a:rPr>
              <a:t>Asian regions, </a:t>
            </a:r>
            <a:r>
              <a:rPr lang="en-US" sz="2400" b="1" dirty="0" smtClean="0">
                <a:solidFill>
                  <a:srgbClr val="C00000"/>
                </a:solidFill>
              </a:rPr>
              <a:t>2000-2009</a:t>
            </a:r>
            <a:endParaRPr lang="en-US" sz="2400" b="1" dirty="0">
              <a:solidFill>
                <a:srgbClr val="C00000"/>
              </a:solidFill>
            </a:endParaRPr>
          </a:p>
        </p:txBody>
      </p:sp>
      <p:graphicFrame>
        <p:nvGraphicFramePr>
          <p:cNvPr id="5" name="Chart 4"/>
          <p:cNvGraphicFramePr>
            <a:graphicFrameLocks/>
          </p:cNvGraphicFramePr>
          <p:nvPr>
            <p:extLst>
              <p:ext uri="{D42A27DB-BD31-4B8C-83A1-F6EECF244321}">
                <p14:modId xmlns:p14="http://schemas.microsoft.com/office/powerpoint/2010/main" val="186410458"/>
              </p:ext>
            </p:extLst>
          </p:nvPr>
        </p:nvGraphicFramePr>
        <p:xfrm>
          <a:off x="827584" y="1196752"/>
          <a:ext cx="7776864"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6"/>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6" name="Rectangle 8"/>
          <p:cNvSpPr>
            <a:spLocks noChangeArrowheads="1"/>
          </p:cNvSpPr>
          <p:nvPr/>
        </p:nvSpPr>
        <p:spPr bwMode="auto">
          <a:xfrm>
            <a:off x="0" y="3000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TextBox 1"/>
          <p:cNvSpPr txBox="1"/>
          <p:nvPr/>
        </p:nvSpPr>
        <p:spPr>
          <a:xfrm>
            <a:off x="755576" y="6309320"/>
            <a:ext cx="1872208" cy="369332"/>
          </a:xfrm>
          <a:prstGeom prst="rect">
            <a:avLst/>
          </a:prstGeom>
          <a:noFill/>
        </p:spPr>
        <p:txBody>
          <a:bodyPr wrap="square" rtlCol="0">
            <a:spAutoFit/>
          </a:bodyPr>
          <a:lstStyle/>
          <a:p>
            <a:r>
              <a:rPr lang="en-US" dirty="0" smtClean="0">
                <a:solidFill>
                  <a:srgbClr val="0070C0"/>
                </a:solidFill>
              </a:rPr>
              <a:t>Dawe et al., 2010</a:t>
            </a:r>
            <a:endParaRPr lang="en-US" dirty="0">
              <a:solidFill>
                <a:srgbClr val="0070C0"/>
              </a:solidFill>
            </a:endParaRPr>
          </a:p>
        </p:txBody>
      </p:sp>
    </p:spTree>
    <p:extLst>
      <p:ext uri="{BB962C8B-B14F-4D97-AF65-F5344CB8AC3E}">
        <p14:creationId xmlns:p14="http://schemas.microsoft.com/office/powerpoint/2010/main" val="34167429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600" y="228600"/>
            <a:ext cx="7488832" cy="830997"/>
          </a:xfrm>
          <a:prstGeom prst="rect">
            <a:avLst/>
          </a:prstGeom>
          <a:noFill/>
        </p:spPr>
        <p:txBody>
          <a:bodyPr wrap="square" rtlCol="0">
            <a:spAutoFit/>
          </a:bodyPr>
          <a:lstStyle/>
          <a:p>
            <a:r>
              <a:rPr lang="en-US" sz="2400" b="1" dirty="0" smtClean="0">
                <a:solidFill>
                  <a:srgbClr val="C00000"/>
                </a:solidFill>
              </a:rPr>
              <a:t>Percentage of rice-based cropping systems per total rice area in China</a:t>
            </a:r>
            <a:endParaRPr lang="en-US" sz="2400" b="1" dirty="0">
              <a:solidFill>
                <a:srgbClr val="C00000"/>
              </a:solidFill>
            </a:endParaRPr>
          </a:p>
        </p:txBody>
      </p:sp>
      <p:sp>
        <p:nvSpPr>
          <p:cNvPr id="15" name="Rectangle 6"/>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6" name="Rectangle 8"/>
          <p:cNvSpPr>
            <a:spLocks noChangeArrowheads="1"/>
          </p:cNvSpPr>
          <p:nvPr/>
        </p:nvSpPr>
        <p:spPr bwMode="auto">
          <a:xfrm>
            <a:off x="0" y="3000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8" name="Chart 7"/>
          <p:cNvGraphicFramePr/>
          <p:nvPr>
            <p:extLst>
              <p:ext uri="{D42A27DB-BD31-4B8C-83A1-F6EECF244321}">
                <p14:modId xmlns:p14="http://schemas.microsoft.com/office/powerpoint/2010/main" val="1272067912"/>
              </p:ext>
            </p:extLst>
          </p:nvPr>
        </p:nvGraphicFramePr>
        <p:xfrm>
          <a:off x="971600" y="1196752"/>
          <a:ext cx="7272808"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755576" y="6093296"/>
            <a:ext cx="2664296" cy="369332"/>
          </a:xfrm>
          <a:prstGeom prst="rect">
            <a:avLst/>
          </a:prstGeom>
          <a:noFill/>
        </p:spPr>
        <p:txBody>
          <a:bodyPr wrap="square" rtlCol="0">
            <a:spAutoFit/>
          </a:bodyPr>
          <a:lstStyle/>
          <a:p>
            <a:r>
              <a:rPr lang="en-US" dirty="0"/>
              <a:t>(</a:t>
            </a:r>
            <a:r>
              <a:rPr lang="en-US" dirty="0" err="1"/>
              <a:t>Frolking</a:t>
            </a:r>
            <a:r>
              <a:rPr lang="en-US" dirty="0"/>
              <a:t> et al. (</a:t>
            </a:r>
            <a:r>
              <a:rPr lang="en-US" dirty="0" smtClean="0"/>
              <a:t>2002</a:t>
            </a:r>
            <a:endParaRPr lang="en-US" dirty="0"/>
          </a:p>
        </p:txBody>
      </p:sp>
    </p:spTree>
    <p:extLst>
      <p:ext uri="{BB962C8B-B14F-4D97-AF65-F5344CB8AC3E}">
        <p14:creationId xmlns:p14="http://schemas.microsoft.com/office/powerpoint/2010/main" val="16618119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1560" y="764704"/>
            <a:ext cx="7560840" cy="5878532"/>
          </a:xfrm>
          <a:prstGeom prst="rect">
            <a:avLst/>
          </a:prstGeom>
          <a:noFill/>
        </p:spPr>
        <p:txBody>
          <a:bodyPr wrap="square" rtlCol="0">
            <a:spAutoFit/>
          </a:bodyPr>
          <a:lstStyle/>
          <a:p>
            <a:pPr algn="ctr"/>
            <a:r>
              <a:rPr lang="en-US" sz="3200" b="1" dirty="0" smtClean="0">
                <a:solidFill>
                  <a:srgbClr val="C00000"/>
                </a:solidFill>
              </a:rPr>
              <a:t>Rice-based farming diversification</a:t>
            </a:r>
          </a:p>
          <a:p>
            <a:endParaRPr lang="en-US" dirty="0"/>
          </a:p>
          <a:p>
            <a:r>
              <a:rPr lang="en-US" sz="2800" b="1" dirty="0" smtClean="0">
                <a:solidFill>
                  <a:schemeClr val="accent4">
                    <a:lumMod val="50000"/>
                  </a:schemeClr>
                </a:solidFill>
              </a:rPr>
              <a:t>Rice – (Rice) – Legumes/Pulses</a:t>
            </a:r>
          </a:p>
          <a:p>
            <a:endParaRPr lang="en-US" sz="2800" b="1" dirty="0" smtClean="0">
              <a:solidFill>
                <a:schemeClr val="accent4">
                  <a:lumMod val="50000"/>
                </a:schemeClr>
              </a:solidFill>
            </a:endParaRPr>
          </a:p>
          <a:p>
            <a:r>
              <a:rPr lang="en-US" sz="2800" b="1" dirty="0" smtClean="0">
                <a:solidFill>
                  <a:schemeClr val="accent4">
                    <a:lumMod val="50000"/>
                  </a:schemeClr>
                </a:solidFill>
              </a:rPr>
              <a:t>Rice  + Fish (+Shrimp) </a:t>
            </a:r>
          </a:p>
          <a:p>
            <a:endParaRPr lang="en-US" sz="2800" b="1" dirty="0">
              <a:solidFill>
                <a:schemeClr val="accent4">
                  <a:lumMod val="50000"/>
                </a:schemeClr>
              </a:solidFill>
            </a:endParaRPr>
          </a:p>
          <a:p>
            <a:r>
              <a:rPr lang="en-US" sz="2800" b="1" dirty="0" smtClean="0">
                <a:solidFill>
                  <a:schemeClr val="accent4">
                    <a:lumMod val="50000"/>
                  </a:schemeClr>
                </a:solidFill>
              </a:rPr>
              <a:t>Sustainable  management for Rice – Wheat and Rice – Maize systems</a:t>
            </a:r>
          </a:p>
          <a:p>
            <a:endParaRPr lang="en-US" sz="2800" b="1" dirty="0">
              <a:solidFill>
                <a:schemeClr val="accent4">
                  <a:lumMod val="50000"/>
                </a:schemeClr>
              </a:solidFill>
            </a:endParaRPr>
          </a:p>
          <a:p>
            <a:r>
              <a:rPr lang="en-US" sz="2800" b="1" dirty="0" smtClean="0">
                <a:solidFill>
                  <a:srgbClr val="0070C0"/>
                </a:solidFill>
              </a:rPr>
              <a:t>Trade-offs:</a:t>
            </a:r>
          </a:p>
          <a:p>
            <a:pPr marL="457200" indent="-457200">
              <a:buFont typeface="Arial" panose="020B0604020202020204" pitchFamily="34" charset="0"/>
              <a:buChar char="•"/>
            </a:pPr>
            <a:r>
              <a:rPr lang="en-US" sz="2800" b="1" dirty="0" smtClean="0">
                <a:solidFill>
                  <a:schemeClr val="accent4">
                    <a:lumMod val="50000"/>
                  </a:schemeClr>
                </a:solidFill>
              </a:rPr>
              <a:t>Reduction of rice production </a:t>
            </a:r>
          </a:p>
          <a:p>
            <a:pPr marL="457200" indent="-457200">
              <a:buFont typeface="Arial" panose="020B0604020202020204" pitchFamily="34" charset="0"/>
              <a:buChar char="•"/>
            </a:pPr>
            <a:r>
              <a:rPr lang="en-US" sz="2800" b="1" dirty="0" smtClean="0">
                <a:solidFill>
                  <a:schemeClr val="accent4">
                    <a:lumMod val="50000"/>
                  </a:schemeClr>
                </a:solidFill>
              </a:rPr>
              <a:t>Labor intensive</a:t>
            </a:r>
          </a:p>
          <a:p>
            <a:pPr marL="457200" indent="-457200">
              <a:buFont typeface="Arial" panose="020B0604020202020204" pitchFamily="34" charset="0"/>
              <a:buChar char="•"/>
            </a:pPr>
            <a:r>
              <a:rPr lang="en-US" sz="2800" b="1" dirty="0" smtClean="0">
                <a:solidFill>
                  <a:schemeClr val="accent4">
                    <a:lumMod val="50000"/>
                  </a:schemeClr>
                </a:solidFill>
              </a:rPr>
              <a:t>Market risk</a:t>
            </a:r>
          </a:p>
          <a:p>
            <a:endParaRPr lang="en-US" dirty="0"/>
          </a:p>
        </p:txBody>
      </p:sp>
    </p:spTree>
    <p:extLst>
      <p:ext uri="{BB962C8B-B14F-4D97-AF65-F5344CB8AC3E}">
        <p14:creationId xmlns:p14="http://schemas.microsoft.com/office/powerpoint/2010/main" val="34167429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552" y="620688"/>
            <a:ext cx="8208912" cy="5878532"/>
          </a:xfrm>
          <a:prstGeom prst="rect">
            <a:avLst/>
          </a:prstGeom>
          <a:noFill/>
        </p:spPr>
        <p:txBody>
          <a:bodyPr wrap="square" rtlCol="0">
            <a:spAutoFit/>
          </a:bodyPr>
          <a:lstStyle/>
          <a:p>
            <a:pPr algn="ctr"/>
            <a:r>
              <a:rPr lang="en-US" sz="3200" b="1" dirty="0" smtClean="0">
                <a:solidFill>
                  <a:srgbClr val="C00000"/>
                </a:solidFill>
              </a:rPr>
              <a:t>Policy implications for sustainable intensification of irrigated rice production </a:t>
            </a:r>
          </a:p>
          <a:p>
            <a:endParaRPr lang="en-US" sz="2400" b="1" dirty="0">
              <a:solidFill>
                <a:schemeClr val="accent4">
                  <a:lumMod val="50000"/>
                </a:schemeClr>
              </a:solidFill>
            </a:endParaRPr>
          </a:p>
          <a:p>
            <a:pPr marL="342900" indent="-342900">
              <a:buFont typeface="Arial" panose="020B0604020202020204" pitchFamily="34" charset="0"/>
              <a:buChar char="•"/>
            </a:pPr>
            <a:r>
              <a:rPr lang="en-US" sz="2400" b="1" dirty="0" smtClean="0">
                <a:solidFill>
                  <a:schemeClr val="accent4">
                    <a:lumMod val="50000"/>
                  </a:schemeClr>
                </a:solidFill>
              </a:rPr>
              <a:t>Strong commitments in solving negative factors causing degradation of irrigated ecosystems and environment  and human health, of which utmost adverse factors are overuse and misuse of pesticides and overuse of  chemical N fertilizers.</a:t>
            </a:r>
          </a:p>
          <a:p>
            <a:pPr marL="342900" indent="-342900">
              <a:buFont typeface="Arial" panose="020B0604020202020204" pitchFamily="34" charset="0"/>
              <a:buChar char="•"/>
            </a:pPr>
            <a:r>
              <a:rPr lang="en-US" sz="2400" b="1" dirty="0" smtClean="0">
                <a:solidFill>
                  <a:schemeClr val="accent4">
                    <a:lumMod val="50000"/>
                  </a:schemeClr>
                </a:solidFill>
              </a:rPr>
              <a:t>Preventing negative growth trend  of productivity in highly </a:t>
            </a:r>
            <a:r>
              <a:rPr lang="en-US" sz="2400" b="1" dirty="0" smtClean="0">
                <a:solidFill>
                  <a:schemeClr val="accent4">
                    <a:lumMod val="50000"/>
                  </a:schemeClr>
                </a:solidFill>
              </a:rPr>
              <a:t>intensive </a:t>
            </a:r>
            <a:r>
              <a:rPr lang="en-US" sz="2400" b="1" dirty="0" smtClean="0">
                <a:solidFill>
                  <a:schemeClr val="accent4">
                    <a:lumMod val="50000"/>
                  </a:schemeClr>
                </a:solidFill>
              </a:rPr>
              <a:t>systems.</a:t>
            </a:r>
          </a:p>
          <a:p>
            <a:pPr marL="342900" indent="-342900">
              <a:buFont typeface="Arial" panose="020B0604020202020204" pitchFamily="34" charset="0"/>
              <a:buChar char="•"/>
            </a:pPr>
            <a:r>
              <a:rPr lang="en-US" sz="2400" b="1" dirty="0" smtClean="0">
                <a:solidFill>
                  <a:schemeClr val="accent4">
                    <a:lumMod val="50000"/>
                  </a:schemeClr>
                </a:solidFill>
              </a:rPr>
              <a:t>Closing yield gaps at two levels: to approach yield potential or best practice yield with suitable technology options.</a:t>
            </a:r>
          </a:p>
          <a:p>
            <a:pPr marL="342900" indent="-342900">
              <a:buFont typeface="Arial" panose="020B0604020202020204" pitchFamily="34" charset="0"/>
              <a:buChar char="•"/>
            </a:pPr>
            <a:r>
              <a:rPr lang="en-US" sz="2400" b="1" dirty="0" smtClean="0">
                <a:solidFill>
                  <a:schemeClr val="accent4">
                    <a:lumMod val="50000"/>
                  </a:schemeClr>
                </a:solidFill>
              </a:rPr>
              <a:t>Policies to limit irrigated land loss.</a:t>
            </a:r>
          </a:p>
          <a:p>
            <a:pPr marL="342900" indent="-342900">
              <a:buFont typeface="Arial" panose="020B0604020202020204" pitchFamily="34" charset="0"/>
              <a:buChar char="•"/>
            </a:pPr>
            <a:r>
              <a:rPr lang="en-US" sz="2400" b="1" dirty="0" smtClean="0">
                <a:solidFill>
                  <a:schemeClr val="accent4">
                    <a:lumMod val="50000"/>
                  </a:schemeClr>
                </a:solidFill>
              </a:rPr>
              <a:t>Policies to advocate “save and growth” technologies and reduction of rice mono-culture systems.</a:t>
            </a:r>
            <a:endParaRPr lang="en-US" sz="2400" b="1" dirty="0">
              <a:solidFill>
                <a:schemeClr val="accent4">
                  <a:lumMod val="50000"/>
                </a:schemeClr>
              </a:solidFill>
            </a:endParaRPr>
          </a:p>
        </p:txBody>
      </p:sp>
    </p:spTree>
    <p:extLst>
      <p:ext uri="{BB962C8B-B14F-4D97-AF65-F5344CB8AC3E}">
        <p14:creationId xmlns:p14="http://schemas.microsoft.com/office/powerpoint/2010/main" val="15678776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1640" y="1052736"/>
            <a:ext cx="6696744" cy="3970318"/>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5" name="TextBox 4"/>
          <p:cNvSpPr txBox="1"/>
          <p:nvPr/>
        </p:nvSpPr>
        <p:spPr>
          <a:xfrm>
            <a:off x="1331640" y="692696"/>
            <a:ext cx="5904656" cy="4031873"/>
          </a:xfrm>
          <a:prstGeom prst="rect">
            <a:avLst/>
          </a:prstGeom>
          <a:noFill/>
        </p:spPr>
        <p:txBody>
          <a:bodyPr wrap="square" rtlCol="0">
            <a:spAutoFit/>
          </a:bodyPr>
          <a:lstStyle/>
          <a:p>
            <a:pPr algn="ctr"/>
            <a:r>
              <a:rPr lang="en-US" sz="3200" b="1" dirty="0" smtClean="0">
                <a:solidFill>
                  <a:srgbClr val="C00000"/>
                </a:solidFill>
              </a:rPr>
              <a:t>Sustainable intensification of upland rice ecosystem in Asia</a:t>
            </a:r>
          </a:p>
          <a:p>
            <a:pPr algn="ctr"/>
            <a:endParaRPr lang="en-US" dirty="0"/>
          </a:p>
          <a:p>
            <a:pPr algn="ctr"/>
            <a:endParaRPr lang="en-US" dirty="0"/>
          </a:p>
          <a:p>
            <a:pPr algn="ctr"/>
            <a:endParaRPr lang="en-US" dirty="0" smtClean="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r>
              <a:rPr lang="en-US" sz="2400" b="1" dirty="0" smtClean="0">
                <a:solidFill>
                  <a:srgbClr val="0070C0"/>
                </a:solidFill>
              </a:rPr>
              <a:t>Bui Ba Bong</a:t>
            </a:r>
          </a:p>
          <a:p>
            <a:pPr algn="ctr"/>
            <a:r>
              <a:rPr lang="en-US" sz="2400" b="1" dirty="0" smtClean="0">
                <a:solidFill>
                  <a:srgbClr val="0070C0"/>
                </a:solidFill>
              </a:rPr>
              <a:t>FAORAP</a:t>
            </a:r>
            <a:endParaRPr lang="en-US" sz="2400" b="1" dirty="0">
              <a:solidFill>
                <a:srgbClr val="0070C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707313229"/>
              </p:ext>
            </p:extLst>
          </p:nvPr>
        </p:nvGraphicFramePr>
        <p:xfrm>
          <a:off x="1622487" y="5023054"/>
          <a:ext cx="6115050" cy="1219200"/>
        </p:xfrm>
        <a:graphic>
          <a:graphicData uri="http://schemas.openxmlformats.org/drawingml/2006/table">
            <a:tbl>
              <a:tblPr firstRow="1" firstCol="1" lastRow="1" lastCol="1" bandRow="1" bandCol="1">
                <a:tableStyleId>{5C22544A-7EE6-4342-B048-85BDC9FD1C3A}</a:tableStyleId>
              </a:tblPr>
              <a:tblGrid>
                <a:gridCol w="723449"/>
                <a:gridCol w="5391601"/>
              </a:tblGrid>
              <a:tr h="0">
                <a:tc>
                  <a:txBody>
                    <a:bodyPr/>
                    <a:lstStyle/>
                    <a:p>
                      <a:pPr algn="ctr">
                        <a:spcAft>
                          <a:spcPts val="0"/>
                        </a:spcAft>
                      </a:pPr>
                      <a:endParaRPr lang="en-US" sz="1200" dirty="0">
                        <a:effectLst/>
                        <a:latin typeface="Times New Roman"/>
                        <a:ea typeface="Times New Roman"/>
                        <a:cs typeface="Angsana New"/>
                      </a:endParaRPr>
                    </a:p>
                  </a:txBody>
                  <a:tcPr marL="68580" marR="68580" marT="0" marB="0"/>
                </a:tc>
                <a:tc>
                  <a:txBody>
                    <a:bodyPr/>
                    <a:lstStyle/>
                    <a:p>
                      <a:pPr algn="ctr">
                        <a:spcAft>
                          <a:spcPts val="0"/>
                        </a:spcAft>
                      </a:pPr>
                      <a:r>
                        <a:rPr lang="en-US" sz="1400" dirty="0">
                          <a:effectLst/>
                        </a:rPr>
                        <a:t>The Second External Rice Advisory Group (</a:t>
                      </a:r>
                      <a:r>
                        <a:rPr lang="en-US" sz="1400" dirty="0" err="1">
                          <a:effectLst/>
                        </a:rPr>
                        <a:t>ERAG</a:t>
                      </a:r>
                      <a:r>
                        <a:rPr lang="en-US" sz="1400">
                          <a:effectLst/>
                        </a:rPr>
                        <a:t>) Consultation on the Formulation of a Rice Strategy for Asia</a:t>
                      </a:r>
                      <a:endParaRPr lang="en-US" sz="1200">
                        <a:effectLst/>
                      </a:endParaRPr>
                    </a:p>
                    <a:p>
                      <a:pPr>
                        <a:spcAft>
                          <a:spcPts val="0"/>
                        </a:spcAft>
                      </a:pPr>
                      <a:r>
                        <a:rPr lang="en-US" sz="1200">
                          <a:effectLst/>
                        </a:rPr>
                        <a:t> </a:t>
                      </a:r>
                      <a:endParaRPr lang="en-US" sz="1200">
                        <a:effectLst/>
                        <a:latin typeface="Times New Roman"/>
                        <a:ea typeface="Times New Roman"/>
                        <a:cs typeface="Angsana New"/>
                      </a:endParaRPr>
                    </a:p>
                  </a:txBody>
                  <a:tcPr marL="68580" marR="68580" marT="0" marB="0"/>
                </a:tc>
              </a:tr>
              <a:tr h="0">
                <a:tc gridSpan="2">
                  <a:txBody>
                    <a:bodyPr/>
                    <a:lstStyle/>
                    <a:p>
                      <a:pPr algn="ctr">
                        <a:spcAft>
                          <a:spcPts val="0"/>
                        </a:spcAft>
                      </a:pPr>
                      <a:r>
                        <a:rPr lang="en-US" sz="1200" dirty="0">
                          <a:effectLst/>
                        </a:rPr>
                        <a:t>Bangkok, Thailand, 28-29</a:t>
                      </a:r>
                      <a:r>
                        <a:rPr lang="en-US" sz="1200" baseline="30000" dirty="0">
                          <a:effectLst/>
                        </a:rPr>
                        <a:t>th</a:t>
                      </a:r>
                      <a:r>
                        <a:rPr lang="en-US" sz="1200" dirty="0">
                          <a:effectLst/>
                        </a:rPr>
                        <a:t> November 2013</a:t>
                      </a:r>
                    </a:p>
                    <a:p>
                      <a:pPr algn="ctr">
                        <a:spcAft>
                          <a:spcPts val="0"/>
                        </a:spcAft>
                      </a:pPr>
                      <a:r>
                        <a:rPr lang="en-US" sz="1400" dirty="0">
                          <a:effectLst/>
                        </a:rPr>
                        <a:t> </a:t>
                      </a:r>
                      <a:endParaRPr lang="en-US" sz="1200" dirty="0">
                        <a:effectLst/>
                      </a:endParaRPr>
                    </a:p>
                    <a:p>
                      <a:pPr algn="ctr">
                        <a:spcAft>
                          <a:spcPts val="0"/>
                        </a:spcAft>
                      </a:pPr>
                      <a:r>
                        <a:rPr lang="en-US" sz="1400" dirty="0">
                          <a:effectLst/>
                        </a:rPr>
                        <a:t> </a:t>
                      </a:r>
                      <a:endParaRPr lang="en-US" sz="1200" dirty="0">
                        <a:effectLst/>
                        <a:latin typeface="Times New Roman"/>
                        <a:ea typeface="Times New Roman"/>
                        <a:cs typeface="Angsana New"/>
                      </a:endParaRPr>
                    </a:p>
                  </a:txBody>
                  <a:tcPr marL="68580" marR="68580" marT="0" marB="0"/>
                </a:tc>
                <a:tc hMerge="1">
                  <a:txBody>
                    <a:bodyPr/>
                    <a:lstStyle/>
                    <a:p>
                      <a:endParaRPr lang="en-US"/>
                    </a:p>
                  </a:txBody>
                  <a:tcPr/>
                </a:tc>
              </a:tr>
            </a:tbl>
          </a:graphicData>
        </a:graphic>
      </p:graphicFrame>
      <p:pic>
        <p:nvPicPr>
          <p:cNvPr id="2050" name="Picture 2" descr="FAO for We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726" y="5012148"/>
            <a:ext cx="730898" cy="730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5611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8136904" cy="8371523"/>
          </a:xfrm>
          <a:prstGeom prst="rect">
            <a:avLst/>
          </a:prstGeom>
          <a:noFill/>
        </p:spPr>
        <p:txBody>
          <a:bodyPr wrap="square" rtlCol="0">
            <a:spAutoFit/>
          </a:bodyPr>
          <a:lstStyle/>
          <a:p>
            <a:pPr algn="ctr"/>
            <a:r>
              <a:rPr lang="en-US" sz="3200" b="1" dirty="0" smtClean="0">
                <a:solidFill>
                  <a:srgbClr val="C00000"/>
                </a:solidFill>
              </a:rPr>
              <a:t>To major changes in upland rice landscape</a:t>
            </a:r>
          </a:p>
          <a:p>
            <a:pPr algn="ctr"/>
            <a:endParaRPr lang="en-US" sz="3200" b="1" dirty="0">
              <a:solidFill>
                <a:srgbClr val="C00000"/>
              </a:solidFill>
            </a:endParaRPr>
          </a:p>
          <a:p>
            <a:pPr marL="342900" indent="-342900">
              <a:buFont typeface="Arial" panose="020B0604020202020204" pitchFamily="34" charset="0"/>
              <a:buChar char="•"/>
            </a:pPr>
            <a:r>
              <a:rPr lang="en-US" sz="2400" b="1" dirty="0" smtClean="0">
                <a:solidFill>
                  <a:schemeClr val="accent4">
                    <a:lumMod val="50000"/>
                  </a:schemeClr>
                </a:solidFill>
              </a:rPr>
              <a:t>Shrinkage of upland rice area due to conversion to cash crops</a:t>
            </a:r>
          </a:p>
          <a:p>
            <a:pPr marL="720725"/>
            <a:r>
              <a:rPr lang="en-US" sz="2400" dirty="0" smtClean="0">
                <a:solidFill>
                  <a:srgbClr val="0070C0"/>
                </a:solidFill>
              </a:rPr>
              <a:t>In Asia upland rice area </a:t>
            </a:r>
            <a:r>
              <a:rPr lang="en-US" sz="2400" dirty="0" smtClean="0">
                <a:solidFill>
                  <a:srgbClr val="FF0000"/>
                </a:solidFill>
              </a:rPr>
              <a:t>is reduced to 8 million ha </a:t>
            </a:r>
            <a:r>
              <a:rPr lang="en-US" sz="2400" dirty="0" smtClean="0">
                <a:solidFill>
                  <a:srgbClr val="0070C0"/>
                </a:solidFill>
              </a:rPr>
              <a:t>(compared to 9 million ha in 2005 and 11 million ha in </a:t>
            </a:r>
            <a:r>
              <a:rPr lang="en-US" sz="2400" dirty="0" err="1" smtClean="0">
                <a:solidFill>
                  <a:srgbClr val="0070C0"/>
                </a:solidFill>
              </a:rPr>
              <a:t>1980s</a:t>
            </a:r>
            <a:r>
              <a:rPr lang="en-US" sz="2400" dirty="0" smtClean="0">
                <a:solidFill>
                  <a:srgbClr val="0070C0"/>
                </a:solidFill>
              </a:rPr>
              <a:t>)   </a:t>
            </a:r>
          </a:p>
          <a:p>
            <a:pPr marL="720725"/>
            <a:r>
              <a:rPr lang="en-GB" sz="2400" dirty="0" smtClean="0">
                <a:solidFill>
                  <a:srgbClr val="0070C0"/>
                </a:solidFill>
              </a:rPr>
              <a:t>In </a:t>
            </a:r>
            <a:r>
              <a:rPr lang="en-GB" sz="2400" dirty="0" err="1" smtClean="0">
                <a:solidFill>
                  <a:srgbClr val="0070C0"/>
                </a:solidFill>
              </a:rPr>
              <a:t>1980’s</a:t>
            </a:r>
            <a:r>
              <a:rPr lang="en-GB" sz="2400" dirty="0" smtClean="0">
                <a:solidFill>
                  <a:srgbClr val="0070C0"/>
                </a:solidFill>
              </a:rPr>
              <a:t>:  </a:t>
            </a:r>
          </a:p>
          <a:p>
            <a:pPr marL="720725"/>
            <a:r>
              <a:rPr lang="en-GB" sz="2400" dirty="0" smtClean="0">
                <a:solidFill>
                  <a:srgbClr val="0070C0"/>
                </a:solidFill>
              </a:rPr>
              <a:t>The world upland rice area: </a:t>
            </a:r>
            <a:r>
              <a:rPr lang="en-US" sz="2400" dirty="0" smtClean="0">
                <a:solidFill>
                  <a:srgbClr val="0070C0"/>
                </a:solidFill>
              </a:rPr>
              <a:t>19.1 </a:t>
            </a:r>
            <a:r>
              <a:rPr lang="en-US" sz="2400" dirty="0">
                <a:solidFill>
                  <a:srgbClr val="0070C0"/>
                </a:solidFill>
              </a:rPr>
              <a:t>million ha comprising 13.2% of the world rice area (143.5 million ha), of which 10.7 million ha were in Asia (8.5% of the total rice area</a:t>
            </a:r>
            <a:r>
              <a:rPr lang="en-US" sz="2400" dirty="0" smtClean="0">
                <a:solidFill>
                  <a:srgbClr val="0070C0"/>
                </a:solidFill>
              </a:rPr>
              <a:t>) (</a:t>
            </a:r>
            <a:r>
              <a:rPr lang="en-GB" sz="2400" dirty="0" smtClean="0">
                <a:solidFill>
                  <a:srgbClr val="0070C0"/>
                </a:solidFill>
              </a:rPr>
              <a:t>Gupta and O’Toole, 1986) </a:t>
            </a:r>
            <a:endParaRPr lang="en-US" sz="2400" b="1" dirty="0">
              <a:solidFill>
                <a:srgbClr val="0070C0"/>
              </a:solidFill>
            </a:endParaRPr>
          </a:p>
          <a:p>
            <a:endParaRPr lang="en-US" sz="2400" b="1" dirty="0" smtClean="0">
              <a:solidFill>
                <a:schemeClr val="accent4">
                  <a:lumMod val="50000"/>
                </a:schemeClr>
              </a:solidFill>
            </a:endParaRPr>
          </a:p>
          <a:p>
            <a:pPr marL="342900" indent="-342900">
              <a:buFont typeface="Arial" panose="020B0604020202020204" pitchFamily="34" charset="0"/>
              <a:buChar char="•"/>
            </a:pPr>
            <a:r>
              <a:rPr lang="en-US" sz="2400" b="1" dirty="0" smtClean="0">
                <a:solidFill>
                  <a:schemeClr val="accent4">
                    <a:lumMod val="50000"/>
                  </a:schemeClr>
                </a:solidFill>
              </a:rPr>
              <a:t>Change in traditional shifting cultivation to permanent cultivation or short cycle of shifting cultivation</a:t>
            </a:r>
          </a:p>
          <a:p>
            <a:endParaRPr lang="en-US" sz="2400" b="1" dirty="0">
              <a:solidFill>
                <a:schemeClr val="accent4">
                  <a:lumMod val="50000"/>
                </a:schemeClr>
              </a:solidFill>
            </a:endParaRPr>
          </a:p>
          <a:p>
            <a:endParaRPr lang="en-US" sz="2400" b="1" dirty="0" smtClean="0">
              <a:solidFill>
                <a:schemeClr val="accent4">
                  <a:lumMod val="50000"/>
                </a:schemeClr>
              </a:solidFill>
            </a:endParaRPr>
          </a:p>
          <a:p>
            <a:endParaRPr lang="en-US" sz="2400" b="1" dirty="0">
              <a:solidFill>
                <a:schemeClr val="accent4">
                  <a:lumMod val="50000"/>
                </a:schemeClr>
              </a:solidFill>
            </a:endParaRPr>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368615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908720"/>
            <a:ext cx="5486648"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3568" y="5373216"/>
            <a:ext cx="8064896" cy="769441"/>
          </a:xfrm>
          <a:prstGeom prst="rect">
            <a:avLst/>
          </a:prstGeom>
          <a:noFill/>
        </p:spPr>
        <p:txBody>
          <a:bodyPr wrap="square" rtlCol="0">
            <a:spAutoFit/>
          </a:bodyPr>
          <a:lstStyle/>
          <a:p>
            <a:r>
              <a:rPr lang="en-US" sz="2800" b="1" dirty="0">
                <a:solidFill>
                  <a:srgbClr val="C00000"/>
                </a:solidFill>
              </a:rPr>
              <a:t>Percentage of irrigated rice area in Asian countries </a:t>
            </a:r>
            <a:r>
              <a:rPr lang="en-US" sz="1600" dirty="0">
                <a:solidFill>
                  <a:srgbClr val="0000FF"/>
                </a:solidFill>
              </a:rPr>
              <a:t>(FAO, 2004-2006) </a:t>
            </a:r>
          </a:p>
        </p:txBody>
      </p:sp>
    </p:spTree>
    <p:extLst>
      <p:ext uri="{BB962C8B-B14F-4D97-AF65-F5344CB8AC3E}">
        <p14:creationId xmlns:p14="http://schemas.microsoft.com/office/powerpoint/2010/main" val="18077981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1403648" y="580108"/>
            <a:ext cx="5649738" cy="4005862"/>
          </a:xfrm>
          <a:prstGeom prst="rect">
            <a:avLst/>
          </a:prstGeom>
          <a:noFill/>
          <a:ln w="9525">
            <a:noFill/>
            <a:miter lim="800000"/>
            <a:headEnd/>
            <a:tailEnd/>
          </a:ln>
        </p:spPr>
      </p:pic>
      <p:sp>
        <p:nvSpPr>
          <p:cNvPr id="3" name="TextBox 2"/>
          <p:cNvSpPr txBox="1"/>
          <p:nvPr/>
        </p:nvSpPr>
        <p:spPr>
          <a:xfrm>
            <a:off x="467544" y="4869160"/>
            <a:ext cx="8496944" cy="1323439"/>
          </a:xfrm>
          <a:prstGeom prst="rect">
            <a:avLst/>
          </a:prstGeom>
          <a:noFill/>
        </p:spPr>
        <p:txBody>
          <a:bodyPr wrap="square" rtlCol="0">
            <a:spAutoFit/>
          </a:bodyPr>
          <a:lstStyle/>
          <a:p>
            <a:r>
              <a:rPr lang="en-US" sz="2000" b="1" dirty="0" smtClean="0">
                <a:solidFill>
                  <a:srgbClr val="C00000"/>
                </a:solidFill>
              </a:rPr>
              <a:t>Upland rice area in Laos dropped from 230.000 ha in 1991 to 90.000 ha in 2011</a:t>
            </a:r>
          </a:p>
          <a:p>
            <a:r>
              <a:rPr lang="en-GB" sz="2000" dirty="0" smtClean="0">
                <a:solidFill>
                  <a:srgbClr val="0070C0"/>
                </a:solidFill>
              </a:rPr>
              <a:t>Steady </a:t>
            </a:r>
            <a:r>
              <a:rPr lang="en-GB" sz="2000" dirty="0">
                <a:solidFill>
                  <a:srgbClr val="0070C0"/>
                </a:solidFill>
              </a:rPr>
              <a:t>decline in upland areas, which was particularly strong between 1991-2003 (compound annual average of -6.1</a:t>
            </a:r>
            <a:r>
              <a:rPr lang="en-GB" sz="2000" dirty="0" smtClean="0">
                <a:solidFill>
                  <a:srgbClr val="0070C0"/>
                </a:solidFill>
              </a:rPr>
              <a:t>%). In </a:t>
            </a:r>
            <a:r>
              <a:rPr lang="en-GB" sz="2000" dirty="0" err="1" smtClean="0">
                <a:solidFill>
                  <a:srgbClr val="0070C0"/>
                </a:solidFill>
              </a:rPr>
              <a:t>1980s</a:t>
            </a:r>
            <a:r>
              <a:rPr lang="en-GB" sz="2000" dirty="0" smtClean="0">
                <a:solidFill>
                  <a:srgbClr val="0070C0"/>
                </a:solidFill>
              </a:rPr>
              <a:t> upland rice area occupied 54% of the total rice area , in </a:t>
            </a:r>
            <a:r>
              <a:rPr lang="en-GB" sz="2000" dirty="0" err="1" smtClean="0">
                <a:solidFill>
                  <a:srgbClr val="0070C0"/>
                </a:solidFill>
              </a:rPr>
              <a:t>1990s</a:t>
            </a:r>
            <a:r>
              <a:rPr lang="en-GB" sz="2000" dirty="0" smtClean="0">
                <a:solidFill>
                  <a:srgbClr val="0070C0"/>
                </a:solidFill>
              </a:rPr>
              <a:t> 36%, and  in 2011 only 10%. </a:t>
            </a:r>
            <a:endParaRPr lang="en-US" sz="2000" b="1" dirty="0">
              <a:solidFill>
                <a:srgbClr val="0070C0"/>
              </a:solidFill>
            </a:endParaRPr>
          </a:p>
        </p:txBody>
      </p:sp>
    </p:spTree>
    <p:extLst>
      <p:ext uri="{BB962C8B-B14F-4D97-AF65-F5344CB8AC3E}">
        <p14:creationId xmlns:p14="http://schemas.microsoft.com/office/powerpoint/2010/main" val="9601060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752"/>
            <a:ext cx="9114365" cy="4479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79512" y="418148"/>
            <a:ext cx="8784976" cy="523220"/>
          </a:xfrm>
          <a:prstGeom prst="rect">
            <a:avLst/>
          </a:prstGeom>
          <a:noFill/>
        </p:spPr>
        <p:txBody>
          <a:bodyPr wrap="square" rtlCol="0">
            <a:spAutoFit/>
          </a:bodyPr>
          <a:lstStyle/>
          <a:p>
            <a:r>
              <a:rPr lang="en-US" sz="2800" b="1" dirty="0">
                <a:solidFill>
                  <a:srgbClr val="C00000"/>
                </a:solidFill>
              </a:rPr>
              <a:t>Drivers of decrease in </a:t>
            </a:r>
            <a:r>
              <a:rPr lang="en-US" sz="2800" b="1" dirty="0" smtClean="0">
                <a:solidFill>
                  <a:srgbClr val="C00000"/>
                </a:solidFill>
              </a:rPr>
              <a:t>shifting (</a:t>
            </a:r>
            <a:r>
              <a:rPr lang="en-US" sz="2800" b="1" dirty="0" err="1" smtClean="0">
                <a:solidFill>
                  <a:srgbClr val="C00000"/>
                </a:solidFill>
              </a:rPr>
              <a:t>swidden</a:t>
            </a:r>
            <a:r>
              <a:rPr lang="en-US" sz="2800" b="1" dirty="0" smtClean="0">
                <a:solidFill>
                  <a:srgbClr val="C00000"/>
                </a:solidFill>
              </a:rPr>
              <a:t>) cultivation area</a:t>
            </a:r>
            <a:endParaRPr lang="en-US" sz="2800" b="1" dirty="0">
              <a:solidFill>
                <a:srgbClr val="C00000"/>
              </a:solidFill>
            </a:endParaRPr>
          </a:p>
        </p:txBody>
      </p:sp>
      <p:sp>
        <p:nvSpPr>
          <p:cNvPr id="4" name="TextBox 3"/>
          <p:cNvSpPr txBox="1"/>
          <p:nvPr/>
        </p:nvSpPr>
        <p:spPr>
          <a:xfrm>
            <a:off x="467544" y="6021288"/>
            <a:ext cx="2592288" cy="646331"/>
          </a:xfrm>
          <a:prstGeom prst="rect">
            <a:avLst/>
          </a:prstGeom>
          <a:noFill/>
        </p:spPr>
        <p:txBody>
          <a:bodyPr wrap="square" rtlCol="0">
            <a:spAutoFit/>
          </a:bodyPr>
          <a:lstStyle/>
          <a:p>
            <a:r>
              <a:rPr lang="en-US" dirty="0"/>
              <a:t>(Nathalie van </a:t>
            </a:r>
            <a:r>
              <a:rPr lang="en-US" dirty="0" err="1"/>
              <a:t>Vliet</a:t>
            </a:r>
            <a:r>
              <a:rPr lang="en-US" dirty="0"/>
              <a:t>, 2012)</a:t>
            </a:r>
            <a:endParaRPr lang="en-US" b="1" dirty="0">
              <a:solidFill>
                <a:schemeClr val="accent4">
                  <a:lumMod val="50000"/>
                </a:schemeClr>
              </a:solidFill>
            </a:endParaRPr>
          </a:p>
          <a:p>
            <a:endParaRPr lang="en-US" dirty="0"/>
          </a:p>
        </p:txBody>
      </p:sp>
    </p:spTree>
    <p:extLst>
      <p:ext uri="{BB962C8B-B14F-4D97-AF65-F5344CB8AC3E}">
        <p14:creationId xmlns:p14="http://schemas.microsoft.com/office/powerpoint/2010/main" val="755932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1" y="1412776"/>
            <a:ext cx="9191491" cy="4457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79512" y="629979"/>
            <a:ext cx="8784976" cy="584775"/>
          </a:xfrm>
          <a:prstGeom prst="rect">
            <a:avLst/>
          </a:prstGeom>
          <a:noFill/>
        </p:spPr>
        <p:txBody>
          <a:bodyPr wrap="square" rtlCol="0">
            <a:spAutoFit/>
          </a:bodyPr>
          <a:lstStyle/>
          <a:p>
            <a:r>
              <a:rPr lang="en-US" sz="3200" b="1" dirty="0" smtClean="0">
                <a:solidFill>
                  <a:srgbClr val="C00000"/>
                </a:solidFill>
              </a:rPr>
              <a:t>Land conversion in shifting cultivation landscapes</a:t>
            </a:r>
            <a:endParaRPr lang="en-US" sz="3200" b="1" dirty="0">
              <a:solidFill>
                <a:srgbClr val="C00000"/>
              </a:solidFill>
            </a:endParaRPr>
          </a:p>
        </p:txBody>
      </p:sp>
      <p:sp>
        <p:nvSpPr>
          <p:cNvPr id="5" name="TextBox 4"/>
          <p:cNvSpPr txBox="1"/>
          <p:nvPr/>
        </p:nvSpPr>
        <p:spPr>
          <a:xfrm>
            <a:off x="467544" y="6021288"/>
            <a:ext cx="2592288" cy="646331"/>
          </a:xfrm>
          <a:prstGeom prst="rect">
            <a:avLst/>
          </a:prstGeom>
          <a:noFill/>
        </p:spPr>
        <p:txBody>
          <a:bodyPr wrap="square" rtlCol="0">
            <a:spAutoFit/>
          </a:bodyPr>
          <a:lstStyle/>
          <a:p>
            <a:r>
              <a:rPr lang="en-US" dirty="0"/>
              <a:t>(Nathalie van </a:t>
            </a:r>
            <a:r>
              <a:rPr lang="en-US" dirty="0" err="1"/>
              <a:t>Vliet</a:t>
            </a:r>
            <a:r>
              <a:rPr lang="en-US" dirty="0"/>
              <a:t>, 2012)</a:t>
            </a:r>
            <a:endParaRPr lang="en-US" b="1" dirty="0">
              <a:solidFill>
                <a:schemeClr val="accent4">
                  <a:lumMod val="50000"/>
                </a:schemeClr>
              </a:solidFill>
            </a:endParaRPr>
          </a:p>
          <a:p>
            <a:endParaRPr lang="en-US" dirty="0"/>
          </a:p>
        </p:txBody>
      </p:sp>
    </p:spTree>
    <p:extLst>
      <p:ext uri="{BB962C8B-B14F-4D97-AF65-F5344CB8AC3E}">
        <p14:creationId xmlns:p14="http://schemas.microsoft.com/office/powerpoint/2010/main" val="22764914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8252" y="715079"/>
            <a:ext cx="6480720" cy="461665"/>
          </a:xfrm>
          <a:prstGeom prst="rect">
            <a:avLst/>
          </a:prstGeom>
          <a:noFill/>
        </p:spPr>
        <p:txBody>
          <a:bodyPr wrap="square" rtlCol="0">
            <a:spAutoFit/>
          </a:bodyPr>
          <a:lstStyle/>
          <a:p>
            <a:r>
              <a:rPr lang="en-US" sz="2400" b="1" dirty="0" smtClean="0">
                <a:solidFill>
                  <a:srgbClr val="C00000"/>
                </a:solidFill>
              </a:rPr>
              <a:t>Pathway of conversion of shift cultivation in Laos</a:t>
            </a:r>
            <a:endParaRPr lang="en-US" sz="2400" b="1" dirty="0">
              <a:solidFill>
                <a:srgbClr val="C0000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944" y="1628800"/>
            <a:ext cx="5610225"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72921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302359"/>
            <a:ext cx="7992888" cy="6555641"/>
          </a:xfrm>
          <a:prstGeom prst="rect">
            <a:avLst/>
          </a:prstGeom>
          <a:noFill/>
        </p:spPr>
        <p:txBody>
          <a:bodyPr wrap="square" rtlCol="0">
            <a:spAutoFit/>
          </a:bodyPr>
          <a:lstStyle/>
          <a:p>
            <a:r>
              <a:rPr lang="en-US" sz="2400" b="1" dirty="0" smtClean="0">
                <a:solidFill>
                  <a:srgbClr val="C00000"/>
                </a:solidFill>
              </a:rPr>
              <a:t>Conversion of shifting cultivation  to other intensive land use</a:t>
            </a:r>
            <a:endParaRPr lang="en-US" sz="2400" b="1" dirty="0">
              <a:solidFill>
                <a:srgbClr val="C00000"/>
              </a:solidFill>
            </a:endParaRPr>
          </a:p>
          <a:p>
            <a:endParaRPr lang="en-US" dirty="0" smtClean="0"/>
          </a:p>
          <a:p>
            <a:r>
              <a:rPr lang="en-US" sz="2000" b="1" dirty="0" smtClean="0">
                <a:solidFill>
                  <a:srgbClr val="0070C0"/>
                </a:solidFill>
              </a:rPr>
              <a:t>Benefits</a:t>
            </a:r>
          </a:p>
          <a:p>
            <a:pPr marL="342900" indent="-342900">
              <a:buFont typeface="Arial" panose="020B0604020202020204" pitchFamily="34" charset="0"/>
              <a:buChar char="•"/>
            </a:pPr>
            <a:r>
              <a:rPr lang="en-US" sz="2000" b="1" dirty="0" smtClean="0">
                <a:solidFill>
                  <a:schemeClr val="accent4">
                    <a:lumMod val="50000"/>
                  </a:schemeClr>
                </a:solidFill>
              </a:rPr>
              <a:t>Restricting </a:t>
            </a:r>
            <a:r>
              <a:rPr lang="en-US" sz="2000" b="1" dirty="0">
                <a:solidFill>
                  <a:schemeClr val="accent4">
                    <a:lumMod val="50000"/>
                  </a:schemeClr>
                </a:solidFill>
              </a:rPr>
              <a:t>forest clearing and encouraging commercial </a:t>
            </a:r>
            <a:r>
              <a:rPr lang="en-US" sz="2000" b="1" dirty="0" smtClean="0">
                <a:solidFill>
                  <a:schemeClr val="accent4">
                    <a:lumMod val="50000"/>
                  </a:schemeClr>
                </a:solidFill>
              </a:rPr>
              <a:t>agriculture</a:t>
            </a:r>
          </a:p>
          <a:p>
            <a:pPr marL="342900" indent="-342900">
              <a:buFont typeface="Arial" panose="020B0604020202020204" pitchFamily="34" charset="0"/>
              <a:buChar char="•"/>
            </a:pPr>
            <a:r>
              <a:rPr lang="en-US" sz="2000" b="1" dirty="0">
                <a:solidFill>
                  <a:schemeClr val="accent4">
                    <a:lumMod val="50000"/>
                  </a:schemeClr>
                </a:solidFill>
              </a:rPr>
              <a:t>increased household incomes</a:t>
            </a:r>
          </a:p>
          <a:p>
            <a:endParaRPr lang="en-US" sz="2000" b="1" dirty="0" smtClean="0">
              <a:solidFill>
                <a:schemeClr val="accent4">
                  <a:lumMod val="50000"/>
                </a:schemeClr>
              </a:solidFill>
            </a:endParaRPr>
          </a:p>
          <a:p>
            <a:r>
              <a:rPr lang="en-US" sz="2000" b="1" dirty="0" smtClean="0">
                <a:solidFill>
                  <a:srgbClr val="0070C0"/>
                </a:solidFill>
              </a:rPr>
              <a:t>Trade-offs and risks</a:t>
            </a:r>
          </a:p>
          <a:p>
            <a:pPr marL="342900" indent="-342900">
              <a:buFont typeface="Arial" panose="020B0604020202020204" pitchFamily="34" charset="0"/>
              <a:buChar char="•"/>
            </a:pPr>
            <a:r>
              <a:rPr lang="en-US" sz="2000" b="1" dirty="0" smtClean="0">
                <a:solidFill>
                  <a:schemeClr val="accent4">
                    <a:lumMod val="50000"/>
                  </a:schemeClr>
                </a:solidFill>
              </a:rPr>
              <a:t>Farmers </a:t>
            </a:r>
            <a:r>
              <a:rPr lang="en-US" sz="2000" b="1" dirty="0">
                <a:solidFill>
                  <a:schemeClr val="accent4">
                    <a:lumMod val="50000"/>
                  </a:schemeClr>
                </a:solidFill>
              </a:rPr>
              <a:t>have unequal or insecure access to investment and market </a:t>
            </a:r>
            <a:r>
              <a:rPr lang="en-US" sz="2000" b="1" dirty="0" smtClean="0">
                <a:solidFill>
                  <a:schemeClr val="accent4">
                    <a:lumMod val="50000"/>
                  </a:schemeClr>
                </a:solidFill>
              </a:rPr>
              <a:t>opportunities</a:t>
            </a:r>
          </a:p>
          <a:p>
            <a:pPr marL="342900" indent="-342900">
              <a:buFont typeface="Arial" panose="020B0604020202020204" pitchFamily="34" charset="0"/>
              <a:buChar char="•"/>
            </a:pPr>
            <a:r>
              <a:rPr lang="en-US" sz="2000" b="1" dirty="0">
                <a:solidFill>
                  <a:schemeClr val="accent4">
                    <a:lumMod val="50000"/>
                  </a:schemeClr>
                </a:solidFill>
              </a:rPr>
              <a:t>intensification is </a:t>
            </a:r>
            <a:r>
              <a:rPr lang="en-US" sz="2000" b="1" dirty="0" smtClean="0">
                <a:solidFill>
                  <a:schemeClr val="accent4">
                    <a:lumMod val="50000"/>
                  </a:schemeClr>
                </a:solidFill>
              </a:rPr>
              <a:t>not suitable if population </a:t>
            </a:r>
            <a:r>
              <a:rPr lang="en-US" sz="2000" b="1" dirty="0">
                <a:solidFill>
                  <a:schemeClr val="accent4">
                    <a:lumMod val="50000"/>
                  </a:schemeClr>
                </a:solidFill>
              </a:rPr>
              <a:t>densities and/or food market demands are </a:t>
            </a:r>
            <a:r>
              <a:rPr lang="en-US" sz="2000" b="1" dirty="0" smtClean="0">
                <a:solidFill>
                  <a:schemeClr val="accent4">
                    <a:lumMod val="50000"/>
                  </a:schemeClr>
                </a:solidFill>
              </a:rPr>
              <a:t>low</a:t>
            </a:r>
          </a:p>
          <a:p>
            <a:pPr marL="342900" indent="-342900">
              <a:buFont typeface="Arial" panose="020B0604020202020204" pitchFamily="34" charset="0"/>
              <a:buChar char="•"/>
            </a:pPr>
            <a:r>
              <a:rPr lang="en-US" sz="2000" b="1" dirty="0" smtClean="0">
                <a:solidFill>
                  <a:schemeClr val="accent4">
                    <a:lumMod val="50000"/>
                  </a:schemeClr>
                </a:solidFill>
              </a:rPr>
              <a:t>Leading to permanent </a:t>
            </a:r>
            <a:r>
              <a:rPr lang="en-US" sz="2000" b="1" dirty="0">
                <a:solidFill>
                  <a:schemeClr val="accent4">
                    <a:lumMod val="50000"/>
                  </a:schemeClr>
                </a:solidFill>
              </a:rPr>
              <a:t>deforestation, loss of biodiversity, increased weed pressure, declines in soil fertility, and accelerated soil erosion. </a:t>
            </a:r>
            <a:endParaRPr lang="en-US" sz="2000" b="1" dirty="0" smtClean="0">
              <a:solidFill>
                <a:schemeClr val="accent4">
                  <a:lumMod val="50000"/>
                </a:schemeClr>
              </a:solidFill>
            </a:endParaRPr>
          </a:p>
          <a:p>
            <a:pPr marL="342900" indent="-342900">
              <a:buFont typeface="Arial" panose="020B0604020202020204" pitchFamily="34" charset="0"/>
              <a:buChar char="•"/>
            </a:pPr>
            <a:endParaRPr lang="en-US" sz="2000" b="1" dirty="0">
              <a:solidFill>
                <a:schemeClr val="accent4">
                  <a:lumMod val="50000"/>
                </a:schemeClr>
              </a:solidFill>
            </a:endParaRPr>
          </a:p>
          <a:p>
            <a:r>
              <a:rPr lang="en-US" sz="2000" b="1" dirty="0" smtClean="0">
                <a:solidFill>
                  <a:srgbClr val="0070C0"/>
                </a:solidFill>
              </a:rPr>
              <a:t>Options</a:t>
            </a:r>
          </a:p>
          <a:p>
            <a:r>
              <a:rPr lang="en-US" sz="2000" b="1" dirty="0" smtClean="0">
                <a:solidFill>
                  <a:schemeClr val="accent4">
                    <a:lumMod val="50000"/>
                  </a:schemeClr>
                </a:solidFill>
              </a:rPr>
              <a:t>Despite </a:t>
            </a:r>
            <a:r>
              <a:rPr lang="en-US" sz="2000" b="1" dirty="0">
                <a:solidFill>
                  <a:schemeClr val="accent4">
                    <a:lumMod val="50000"/>
                  </a:schemeClr>
                </a:solidFill>
              </a:rPr>
              <a:t>the global trend towards land use intensification, in many </a:t>
            </a:r>
            <a:r>
              <a:rPr lang="en-US" sz="2000" b="1" dirty="0" smtClean="0">
                <a:solidFill>
                  <a:schemeClr val="accent4">
                    <a:lumMod val="50000"/>
                  </a:schemeClr>
                </a:solidFill>
              </a:rPr>
              <a:t>upland areas shifting cultivation  </a:t>
            </a:r>
            <a:r>
              <a:rPr lang="en-US" sz="2000" b="1" dirty="0">
                <a:solidFill>
                  <a:schemeClr val="accent4">
                    <a:lumMod val="50000"/>
                  </a:schemeClr>
                </a:solidFill>
              </a:rPr>
              <a:t>will remain part of rural landscapes as the safety component of diversified systems, particularly in response to risks and uncertainties associated with more intensive land use systems</a:t>
            </a:r>
            <a:r>
              <a:rPr lang="en-US" sz="2000" b="1" dirty="0" smtClean="0">
                <a:solidFill>
                  <a:schemeClr val="accent4">
                    <a:lumMod val="50000"/>
                  </a:schemeClr>
                </a:solidFill>
              </a:rPr>
              <a:t>.</a:t>
            </a:r>
          </a:p>
          <a:p>
            <a:r>
              <a:rPr lang="en-US" sz="2000" dirty="0" smtClean="0"/>
              <a:t>(Nathalie </a:t>
            </a:r>
            <a:r>
              <a:rPr lang="en-US" sz="2000" dirty="0"/>
              <a:t>van </a:t>
            </a:r>
            <a:r>
              <a:rPr lang="en-US" sz="2000" dirty="0" err="1" smtClean="0"/>
              <a:t>Vliet</a:t>
            </a:r>
            <a:r>
              <a:rPr lang="en-US" sz="2000" dirty="0" smtClean="0"/>
              <a:t>, 2012)</a:t>
            </a:r>
            <a:endParaRPr lang="en-US" sz="2000" b="1" dirty="0" smtClean="0">
              <a:solidFill>
                <a:schemeClr val="accent4">
                  <a:lumMod val="50000"/>
                </a:schemeClr>
              </a:solidFill>
            </a:endParaRPr>
          </a:p>
          <a:p>
            <a:endParaRPr lang="en-US" b="1" dirty="0"/>
          </a:p>
        </p:txBody>
      </p:sp>
    </p:spTree>
    <p:extLst>
      <p:ext uri="{BB962C8B-B14F-4D97-AF65-F5344CB8AC3E}">
        <p14:creationId xmlns:p14="http://schemas.microsoft.com/office/powerpoint/2010/main" val="40688342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3920" y="692696"/>
            <a:ext cx="8136904" cy="5262979"/>
          </a:xfrm>
          <a:prstGeom prst="rect">
            <a:avLst/>
          </a:prstGeom>
          <a:noFill/>
        </p:spPr>
        <p:txBody>
          <a:bodyPr wrap="square" rtlCol="0">
            <a:spAutoFit/>
          </a:bodyPr>
          <a:lstStyle/>
          <a:p>
            <a:pPr algn="ctr"/>
            <a:r>
              <a:rPr lang="en-US" sz="2800" b="1" dirty="0" smtClean="0">
                <a:solidFill>
                  <a:srgbClr val="C00000"/>
                </a:solidFill>
              </a:rPr>
              <a:t>Technology options for upland rice ecosystem</a:t>
            </a:r>
          </a:p>
          <a:p>
            <a:endParaRPr lang="en-US" sz="2800" dirty="0">
              <a:solidFill>
                <a:srgbClr val="800000"/>
              </a:solidFill>
            </a:endParaRPr>
          </a:p>
          <a:p>
            <a:pPr marL="285750" indent="-285750">
              <a:buFont typeface="Arial"/>
              <a:buChar char="•"/>
            </a:pPr>
            <a:r>
              <a:rPr lang="en-US" sz="2800" b="1" dirty="0" smtClean="0">
                <a:solidFill>
                  <a:schemeClr val="accent2">
                    <a:lumMod val="50000"/>
                  </a:schemeClr>
                </a:solidFill>
              </a:rPr>
              <a:t>Improved varieties and aerobic rice varieties</a:t>
            </a:r>
          </a:p>
          <a:p>
            <a:endParaRPr lang="en-US" sz="2800" b="1" dirty="0" smtClean="0">
              <a:solidFill>
                <a:schemeClr val="accent2">
                  <a:lumMod val="50000"/>
                </a:schemeClr>
              </a:solidFill>
            </a:endParaRPr>
          </a:p>
          <a:p>
            <a:pPr marL="285750" indent="-285750">
              <a:buFont typeface="Arial"/>
              <a:buChar char="•"/>
            </a:pPr>
            <a:r>
              <a:rPr lang="en-US" sz="2800" b="1" dirty="0" smtClean="0">
                <a:solidFill>
                  <a:schemeClr val="accent2">
                    <a:lumMod val="50000"/>
                  </a:schemeClr>
                </a:solidFill>
              </a:rPr>
              <a:t>Traditional varieties with </a:t>
            </a:r>
            <a:r>
              <a:rPr lang="en-US" sz="2800" b="1" dirty="0">
                <a:solidFill>
                  <a:schemeClr val="accent2">
                    <a:lumMod val="50000"/>
                  </a:schemeClr>
                </a:solidFill>
              </a:rPr>
              <a:t>quality </a:t>
            </a:r>
            <a:r>
              <a:rPr lang="en-US" sz="2800" b="1" dirty="0" err="1">
                <a:solidFill>
                  <a:schemeClr val="accent2">
                    <a:lumMod val="50000"/>
                  </a:schemeClr>
                </a:solidFill>
              </a:rPr>
              <a:t>speciality</a:t>
            </a:r>
            <a:r>
              <a:rPr lang="en-US" sz="2800" b="1" dirty="0">
                <a:solidFill>
                  <a:schemeClr val="accent2">
                    <a:lumMod val="50000"/>
                  </a:schemeClr>
                </a:solidFill>
              </a:rPr>
              <a:t> (</a:t>
            </a:r>
            <a:r>
              <a:rPr lang="en-US" sz="2800" b="1" dirty="0" smtClean="0">
                <a:solidFill>
                  <a:schemeClr val="accent2">
                    <a:lumMod val="50000"/>
                  </a:schemeClr>
                </a:solidFill>
              </a:rPr>
              <a:t>Farmers participation in selection and seed production)</a:t>
            </a:r>
          </a:p>
          <a:p>
            <a:pPr marL="285750" indent="-285750">
              <a:buFont typeface="Arial"/>
              <a:buChar char="•"/>
            </a:pPr>
            <a:endParaRPr lang="en-US" sz="2800" b="1" dirty="0">
              <a:solidFill>
                <a:schemeClr val="accent2">
                  <a:lumMod val="50000"/>
                </a:schemeClr>
              </a:solidFill>
            </a:endParaRPr>
          </a:p>
          <a:p>
            <a:pPr marL="285750" indent="-285750">
              <a:buFont typeface="Arial"/>
              <a:buChar char="•"/>
            </a:pPr>
            <a:r>
              <a:rPr lang="en-US" sz="2800" b="1" dirty="0" smtClean="0">
                <a:solidFill>
                  <a:schemeClr val="accent2">
                    <a:lumMod val="50000"/>
                  </a:schemeClr>
                </a:solidFill>
              </a:rPr>
              <a:t>Technologies for replacing shifting cultivation</a:t>
            </a:r>
          </a:p>
          <a:p>
            <a:pPr marL="285750" indent="-285750">
              <a:buFont typeface="Arial"/>
              <a:buChar char="•"/>
            </a:pPr>
            <a:endParaRPr lang="en-US" sz="2800" b="1" dirty="0">
              <a:solidFill>
                <a:schemeClr val="accent2">
                  <a:lumMod val="50000"/>
                </a:schemeClr>
              </a:solidFill>
            </a:endParaRPr>
          </a:p>
          <a:p>
            <a:pPr marL="285750" indent="-285750">
              <a:buFont typeface="Arial"/>
              <a:buChar char="•"/>
            </a:pPr>
            <a:r>
              <a:rPr lang="en-US" sz="2800" b="1" dirty="0" smtClean="0">
                <a:solidFill>
                  <a:schemeClr val="accent2">
                    <a:lumMod val="50000"/>
                  </a:schemeClr>
                </a:solidFill>
              </a:rPr>
              <a:t>Conservation technology</a:t>
            </a:r>
          </a:p>
          <a:p>
            <a:pPr marL="285750" indent="-285750">
              <a:buFont typeface="Arial"/>
              <a:buChar char="•"/>
            </a:pPr>
            <a:endParaRPr lang="en-US" sz="2800" b="1" dirty="0">
              <a:solidFill>
                <a:schemeClr val="accent2">
                  <a:lumMod val="50000"/>
                </a:schemeClr>
              </a:solidFill>
            </a:endParaRPr>
          </a:p>
          <a:p>
            <a:pPr marL="285750" indent="-285750">
              <a:buFont typeface="Arial"/>
              <a:buChar char="•"/>
            </a:pPr>
            <a:r>
              <a:rPr lang="en-US" sz="2800" b="1" dirty="0" smtClean="0">
                <a:solidFill>
                  <a:schemeClr val="accent2">
                    <a:lumMod val="50000"/>
                  </a:schemeClr>
                </a:solidFill>
              </a:rPr>
              <a:t>Organic  rice </a:t>
            </a:r>
          </a:p>
        </p:txBody>
      </p:sp>
    </p:spTree>
    <p:extLst>
      <p:ext uri="{BB962C8B-B14F-4D97-AF65-F5344CB8AC3E}">
        <p14:creationId xmlns:p14="http://schemas.microsoft.com/office/powerpoint/2010/main" val="23707228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1124744"/>
            <a:ext cx="8784976" cy="5447645"/>
          </a:xfrm>
          <a:prstGeom prst="rect">
            <a:avLst/>
          </a:prstGeom>
          <a:noFill/>
        </p:spPr>
        <p:txBody>
          <a:bodyPr wrap="square" rtlCol="0">
            <a:spAutoFit/>
          </a:bodyPr>
          <a:lstStyle/>
          <a:p>
            <a:pPr algn="ctr"/>
            <a:r>
              <a:rPr lang="en-US" sz="2800" b="1" dirty="0" smtClean="0">
                <a:solidFill>
                  <a:srgbClr val="C00000"/>
                </a:solidFill>
              </a:rPr>
              <a:t>Upland rice classification based on rainfall duration and soil fertility</a:t>
            </a:r>
          </a:p>
          <a:p>
            <a:pPr algn="ctr"/>
            <a:endParaRPr lang="en-US" sz="2800" b="1" dirty="0"/>
          </a:p>
          <a:p>
            <a:pPr marL="457200" indent="-457200">
              <a:buFont typeface="Arial" panose="020B0604020202020204" pitchFamily="34" charset="0"/>
              <a:buChar char="•"/>
            </a:pPr>
            <a:r>
              <a:rPr lang="en-US" sz="2400" b="1" dirty="0" smtClean="0">
                <a:solidFill>
                  <a:schemeClr val="accent4">
                    <a:lumMod val="50000"/>
                  </a:schemeClr>
                </a:solidFill>
              </a:rPr>
              <a:t>Long </a:t>
            </a:r>
            <a:r>
              <a:rPr lang="en-US" sz="2400" b="1" dirty="0">
                <a:solidFill>
                  <a:schemeClr val="accent4">
                    <a:lumMod val="50000"/>
                  </a:schemeClr>
                </a:solidFill>
              </a:rPr>
              <a:t>growing season </a:t>
            </a:r>
            <a:r>
              <a:rPr lang="en-US" sz="2400" b="1" dirty="0" smtClean="0">
                <a:solidFill>
                  <a:schemeClr val="accent4">
                    <a:lumMod val="50000"/>
                  </a:schemeClr>
                </a:solidFill>
              </a:rPr>
              <a:t>(</a:t>
            </a:r>
            <a:r>
              <a:rPr lang="en-US" sz="2400" b="1" dirty="0">
                <a:solidFill>
                  <a:schemeClr val="accent4">
                    <a:lumMod val="50000"/>
                  </a:schemeClr>
                </a:solidFill>
              </a:rPr>
              <a:t>rainfall exceeded potential evaporation by 20</a:t>
            </a:r>
            <a:r>
              <a:rPr lang="en-US" sz="2400" b="1" dirty="0" smtClean="0">
                <a:solidFill>
                  <a:schemeClr val="accent4">
                    <a:lumMod val="50000"/>
                  </a:schemeClr>
                </a:solidFill>
              </a:rPr>
              <a:t>%) with </a:t>
            </a:r>
            <a:r>
              <a:rPr lang="en-US" sz="2400" b="1" dirty="0">
                <a:solidFill>
                  <a:schemeClr val="accent4">
                    <a:lumMod val="50000"/>
                  </a:schemeClr>
                </a:solidFill>
              </a:rPr>
              <a:t>fertile soils (LF</a:t>
            </a:r>
            <a:r>
              <a:rPr lang="en-US" sz="2400" b="1" dirty="0" smtClean="0">
                <a:solidFill>
                  <a:schemeClr val="accent4">
                    <a:lumMod val="50000"/>
                  </a:schemeClr>
                </a:solidFill>
              </a:rPr>
              <a:t>): 15% of upland  area</a:t>
            </a:r>
          </a:p>
          <a:p>
            <a:pPr marL="457200" indent="-457200">
              <a:buFont typeface="Arial" panose="020B0604020202020204" pitchFamily="34" charset="0"/>
              <a:buChar char="•"/>
            </a:pPr>
            <a:endParaRPr lang="en-US" sz="2400" b="1" dirty="0">
              <a:solidFill>
                <a:schemeClr val="accent4">
                  <a:lumMod val="50000"/>
                </a:schemeClr>
              </a:solidFill>
            </a:endParaRPr>
          </a:p>
          <a:p>
            <a:pPr marL="457200" indent="-457200">
              <a:buFont typeface="Arial" panose="020B0604020202020204" pitchFamily="34" charset="0"/>
              <a:buChar char="•"/>
            </a:pPr>
            <a:r>
              <a:rPr lang="en-US" sz="2400" b="1" dirty="0" smtClean="0">
                <a:solidFill>
                  <a:schemeClr val="accent4">
                    <a:lumMod val="50000"/>
                  </a:schemeClr>
                </a:solidFill>
              </a:rPr>
              <a:t>Long </a:t>
            </a:r>
            <a:r>
              <a:rPr lang="en-US" sz="2400" b="1" dirty="0">
                <a:solidFill>
                  <a:schemeClr val="accent4">
                    <a:lumMod val="50000"/>
                  </a:schemeClr>
                </a:solidFill>
              </a:rPr>
              <a:t>growing season with infertile soils (LI</a:t>
            </a:r>
            <a:r>
              <a:rPr lang="en-US" sz="2400" b="1" dirty="0" smtClean="0">
                <a:solidFill>
                  <a:schemeClr val="accent4">
                    <a:lumMod val="50000"/>
                  </a:schemeClr>
                </a:solidFill>
              </a:rPr>
              <a:t>): 33% of upland  area</a:t>
            </a:r>
          </a:p>
          <a:p>
            <a:pPr marL="457200" indent="-457200">
              <a:buFont typeface="Arial" panose="020B0604020202020204" pitchFamily="34" charset="0"/>
              <a:buChar char="•"/>
            </a:pPr>
            <a:endParaRPr lang="en-US" sz="2400" b="1" dirty="0">
              <a:solidFill>
                <a:schemeClr val="accent4">
                  <a:lumMod val="50000"/>
                </a:schemeClr>
              </a:solidFill>
            </a:endParaRPr>
          </a:p>
          <a:p>
            <a:pPr marL="457200" indent="-457200">
              <a:buFont typeface="Arial" panose="020B0604020202020204" pitchFamily="34" charset="0"/>
              <a:buChar char="•"/>
            </a:pPr>
            <a:r>
              <a:rPr lang="en-US" sz="2400" b="1" dirty="0" smtClean="0">
                <a:solidFill>
                  <a:schemeClr val="accent4">
                    <a:lumMod val="50000"/>
                  </a:schemeClr>
                </a:solidFill>
              </a:rPr>
              <a:t>Short </a:t>
            </a:r>
            <a:r>
              <a:rPr lang="en-US" sz="2400" b="1" dirty="0">
                <a:solidFill>
                  <a:schemeClr val="accent4">
                    <a:lumMod val="50000"/>
                  </a:schemeClr>
                </a:solidFill>
              </a:rPr>
              <a:t>growing season with fertile soils (SF</a:t>
            </a:r>
            <a:r>
              <a:rPr lang="en-US" sz="2400" b="1" dirty="0" smtClean="0">
                <a:solidFill>
                  <a:schemeClr val="accent4">
                    <a:lumMod val="50000"/>
                  </a:schemeClr>
                </a:solidFill>
              </a:rPr>
              <a:t>): 19% of upland  area</a:t>
            </a:r>
          </a:p>
          <a:p>
            <a:pPr marL="457200" indent="-457200">
              <a:buFont typeface="Arial" panose="020B0604020202020204" pitchFamily="34" charset="0"/>
              <a:buChar char="•"/>
            </a:pPr>
            <a:endParaRPr lang="en-US" sz="2400" b="1" dirty="0" smtClean="0">
              <a:solidFill>
                <a:schemeClr val="accent4">
                  <a:lumMod val="50000"/>
                </a:schemeClr>
              </a:solidFill>
            </a:endParaRPr>
          </a:p>
          <a:p>
            <a:pPr marL="457200" indent="-457200">
              <a:buFont typeface="Arial" panose="020B0604020202020204" pitchFamily="34" charset="0"/>
              <a:buChar char="•"/>
            </a:pPr>
            <a:r>
              <a:rPr lang="en-US" sz="2400" b="1" dirty="0" smtClean="0">
                <a:solidFill>
                  <a:schemeClr val="accent4">
                    <a:lumMod val="50000"/>
                  </a:schemeClr>
                </a:solidFill>
              </a:rPr>
              <a:t>Short </a:t>
            </a:r>
            <a:r>
              <a:rPr lang="en-US" sz="2400" b="1" dirty="0">
                <a:solidFill>
                  <a:schemeClr val="accent4">
                    <a:lumMod val="50000"/>
                  </a:schemeClr>
                </a:solidFill>
              </a:rPr>
              <a:t>growing season with infertile soils (SI</a:t>
            </a:r>
            <a:r>
              <a:rPr lang="en-US" sz="2400" b="1" dirty="0" smtClean="0">
                <a:solidFill>
                  <a:schemeClr val="accent4">
                    <a:lumMod val="50000"/>
                  </a:schemeClr>
                </a:solidFill>
              </a:rPr>
              <a:t>): 23% of upland  area</a:t>
            </a:r>
          </a:p>
          <a:p>
            <a:pPr marL="457200" indent="-457200">
              <a:buFont typeface="Arial" panose="020B0604020202020204" pitchFamily="34" charset="0"/>
              <a:buChar char="•"/>
            </a:pPr>
            <a:endParaRPr lang="en-US" sz="2400" b="1" dirty="0">
              <a:solidFill>
                <a:schemeClr val="accent4">
                  <a:lumMod val="50000"/>
                </a:schemeClr>
              </a:solidFill>
            </a:endParaRPr>
          </a:p>
          <a:p>
            <a:r>
              <a:rPr lang="en-US" sz="1600" dirty="0" smtClean="0">
                <a:solidFill>
                  <a:srgbClr val="0070C0"/>
                </a:solidFill>
              </a:rPr>
              <a:t>(Gupta and O’Toole, 1986)</a:t>
            </a:r>
            <a:endParaRPr lang="en-US" sz="1600" dirty="0">
              <a:solidFill>
                <a:srgbClr val="0070C0"/>
              </a:solidFill>
            </a:endParaRPr>
          </a:p>
        </p:txBody>
      </p:sp>
    </p:spTree>
    <p:extLst>
      <p:ext uri="{BB962C8B-B14F-4D97-AF65-F5344CB8AC3E}">
        <p14:creationId xmlns:p14="http://schemas.microsoft.com/office/powerpoint/2010/main" val="28114734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980728"/>
            <a:ext cx="8424936" cy="5293757"/>
          </a:xfrm>
          <a:prstGeom prst="rect">
            <a:avLst/>
          </a:prstGeom>
          <a:noFill/>
        </p:spPr>
        <p:txBody>
          <a:bodyPr wrap="square" rtlCol="0">
            <a:spAutoFit/>
          </a:bodyPr>
          <a:lstStyle/>
          <a:p>
            <a:pPr algn="ctr"/>
            <a:r>
              <a:rPr lang="en-US" sz="3200" b="1" dirty="0">
                <a:solidFill>
                  <a:srgbClr val="C00000"/>
                </a:solidFill>
              </a:rPr>
              <a:t>Aerobic </a:t>
            </a:r>
            <a:r>
              <a:rPr lang="en-US" sz="3200" b="1" dirty="0" smtClean="0">
                <a:solidFill>
                  <a:srgbClr val="C00000"/>
                </a:solidFill>
              </a:rPr>
              <a:t>rice for upland</a:t>
            </a:r>
            <a:endParaRPr lang="en-US" sz="3200" b="1" dirty="0">
              <a:solidFill>
                <a:srgbClr val="C00000"/>
              </a:solidFill>
            </a:endParaRPr>
          </a:p>
          <a:p>
            <a:endParaRPr lang="en-GB" b="1" dirty="0" smtClean="0">
              <a:solidFill>
                <a:schemeClr val="accent4">
                  <a:lumMod val="50000"/>
                </a:schemeClr>
              </a:solidFill>
            </a:endParaRPr>
          </a:p>
          <a:p>
            <a:r>
              <a:rPr lang="en-GB" sz="2400" b="1" dirty="0" smtClean="0">
                <a:solidFill>
                  <a:schemeClr val="accent4">
                    <a:lumMod val="50000"/>
                  </a:schemeClr>
                </a:solidFill>
              </a:rPr>
              <a:t>Aerobic rice varieties possess </a:t>
            </a:r>
            <a:r>
              <a:rPr lang="en-GB" sz="2400" b="1" dirty="0">
                <a:solidFill>
                  <a:schemeClr val="accent4">
                    <a:lumMod val="50000"/>
                  </a:schemeClr>
                </a:solidFill>
              </a:rPr>
              <a:t>the traits of upland varieties like drought tolerance, deep roots </a:t>
            </a:r>
            <a:r>
              <a:rPr lang="en-GB" sz="2400" b="1" u="sng" dirty="0" smtClean="0">
                <a:solidFill>
                  <a:schemeClr val="accent4">
                    <a:lumMod val="50000"/>
                  </a:schemeClr>
                </a:solidFill>
              </a:rPr>
              <a:t>plus</a:t>
            </a:r>
            <a:r>
              <a:rPr lang="en-GB" sz="2400" b="1" dirty="0" smtClean="0">
                <a:solidFill>
                  <a:schemeClr val="accent4">
                    <a:lumMod val="50000"/>
                  </a:schemeClr>
                </a:solidFill>
              </a:rPr>
              <a:t> the </a:t>
            </a:r>
            <a:r>
              <a:rPr lang="en-GB" sz="2400" b="1" dirty="0">
                <a:solidFill>
                  <a:schemeClr val="accent4">
                    <a:lumMod val="50000"/>
                  </a:schemeClr>
                </a:solidFill>
              </a:rPr>
              <a:t>traits of lowland high-yielding varieties</a:t>
            </a:r>
            <a:r>
              <a:rPr lang="en-GB" sz="2400" b="1" dirty="0" smtClean="0">
                <a:solidFill>
                  <a:schemeClr val="accent4">
                    <a:lumMod val="50000"/>
                  </a:schemeClr>
                </a:solidFill>
              </a:rPr>
              <a:t>.</a:t>
            </a:r>
          </a:p>
          <a:p>
            <a:endParaRPr lang="en-GB" sz="2400" b="1" dirty="0" smtClean="0">
              <a:solidFill>
                <a:schemeClr val="accent4">
                  <a:lumMod val="50000"/>
                </a:schemeClr>
              </a:solidFill>
            </a:endParaRPr>
          </a:p>
          <a:p>
            <a:r>
              <a:rPr lang="en-GB" sz="2400" b="1" dirty="0" smtClean="0">
                <a:solidFill>
                  <a:schemeClr val="accent4">
                    <a:lumMod val="50000"/>
                  </a:schemeClr>
                </a:solidFill>
              </a:rPr>
              <a:t>In </a:t>
            </a:r>
            <a:r>
              <a:rPr lang="en-GB" sz="2400" b="1" dirty="0">
                <a:solidFill>
                  <a:schemeClr val="accent4">
                    <a:lumMod val="50000"/>
                  </a:schemeClr>
                </a:solidFill>
              </a:rPr>
              <a:t>northern China, new </a:t>
            </a:r>
            <a:r>
              <a:rPr lang="en-GB" sz="2400" b="1" dirty="0" smtClean="0">
                <a:solidFill>
                  <a:schemeClr val="accent4">
                    <a:lumMod val="50000"/>
                  </a:schemeClr>
                </a:solidFill>
              </a:rPr>
              <a:t>aerobic </a:t>
            </a:r>
            <a:r>
              <a:rPr lang="en-GB" sz="2400" b="1" dirty="0">
                <a:solidFill>
                  <a:schemeClr val="accent4">
                    <a:lumMod val="50000"/>
                  </a:schemeClr>
                </a:solidFill>
              </a:rPr>
              <a:t>varieties (e.g., Han Dao 277, Han Dao 297, and Han Dao 502) </a:t>
            </a:r>
            <a:r>
              <a:rPr lang="en-GB" sz="2400" b="1" dirty="0" smtClean="0">
                <a:solidFill>
                  <a:schemeClr val="accent4">
                    <a:lumMod val="50000"/>
                  </a:schemeClr>
                </a:solidFill>
              </a:rPr>
              <a:t>with </a:t>
            </a:r>
            <a:r>
              <a:rPr lang="en-GB" sz="2400" b="1" dirty="0">
                <a:solidFill>
                  <a:schemeClr val="accent4">
                    <a:lumMod val="50000"/>
                  </a:schemeClr>
                </a:solidFill>
              </a:rPr>
              <a:t>yield a potential of up to 6.5 </a:t>
            </a:r>
            <a:r>
              <a:rPr lang="en-GB" sz="2400" b="1" dirty="0" smtClean="0">
                <a:solidFill>
                  <a:schemeClr val="accent4">
                    <a:lumMod val="50000"/>
                  </a:schemeClr>
                </a:solidFill>
              </a:rPr>
              <a:t>t/ha </a:t>
            </a:r>
          </a:p>
          <a:p>
            <a:endParaRPr lang="en-US" sz="2400" b="1" dirty="0" smtClean="0">
              <a:solidFill>
                <a:schemeClr val="accent4">
                  <a:lumMod val="50000"/>
                </a:schemeClr>
              </a:solidFill>
            </a:endParaRPr>
          </a:p>
          <a:p>
            <a:r>
              <a:rPr lang="en-US" sz="2400" b="1" dirty="0" smtClean="0">
                <a:solidFill>
                  <a:schemeClr val="accent4">
                    <a:lumMod val="50000"/>
                  </a:schemeClr>
                </a:solidFill>
              </a:rPr>
              <a:t>India </a:t>
            </a:r>
            <a:r>
              <a:rPr lang="en-US" sz="2400" b="1" dirty="0">
                <a:solidFill>
                  <a:schemeClr val="accent4">
                    <a:lumMod val="50000"/>
                  </a:schemeClr>
                </a:solidFill>
              </a:rPr>
              <a:t>officially released for cultivation its first drought tolerant aerobic rice variety MAS 946-1 followed by MAS 26 (2008</a:t>
            </a:r>
            <a:r>
              <a:rPr lang="en-US" sz="2400" b="1" dirty="0" smtClean="0">
                <a:solidFill>
                  <a:schemeClr val="accent4">
                    <a:lumMod val="50000"/>
                  </a:schemeClr>
                </a:solidFill>
              </a:rPr>
              <a:t>). Yields </a:t>
            </a:r>
            <a:r>
              <a:rPr lang="en-US" sz="2400" b="1" dirty="0">
                <a:solidFill>
                  <a:schemeClr val="accent4">
                    <a:lumMod val="50000"/>
                  </a:schemeClr>
                </a:solidFill>
              </a:rPr>
              <a:t>were </a:t>
            </a:r>
            <a:r>
              <a:rPr lang="en-US" sz="2400" b="1" dirty="0" smtClean="0">
                <a:solidFill>
                  <a:schemeClr val="accent4">
                    <a:lumMod val="50000"/>
                  </a:schemeClr>
                </a:solidFill>
              </a:rPr>
              <a:t>5.5-6/ha </a:t>
            </a:r>
            <a:r>
              <a:rPr lang="en-US" sz="2400" b="1" dirty="0">
                <a:solidFill>
                  <a:schemeClr val="accent4">
                    <a:lumMod val="50000"/>
                  </a:schemeClr>
                </a:solidFill>
              </a:rPr>
              <a:t>using 60 percent less water. Aerobic rice emits 80-85 percent lesser methane </a:t>
            </a:r>
            <a:r>
              <a:rPr lang="en-US" sz="2400" b="1" dirty="0" smtClean="0">
                <a:solidFill>
                  <a:schemeClr val="accent4">
                    <a:lumMod val="50000"/>
                  </a:schemeClr>
                </a:solidFill>
              </a:rPr>
              <a:t>gas</a:t>
            </a:r>
            <a:endParaRPr lang="en-US" sz="2400" b="1" dirty="0">
              <a:solidFill>
                <a:schemeClr val="accent4">
                  <a:lumMod val="50000"/>
                </a:schemeClr>
              </a:solidFill>
            </a:endParaRPr>
          </a:p>
        </p:txBody>
      </p:sp>
    </p:spTree>
    <p:extLst>
      <p:ext uri="{BB962C8B-B14F-4D97-AF65-F5344CB8AC3E}">
        <p14:creationId xmlns:p14="http://schemas.microsoft.com/office/powerpoint/2010/main" val="31125122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808972"/>
            <a:ext cx="8208912" cy="5786199"/>
          </a:xfrm>
          <a:prstGeom prst="rect">
            <a:avLst/>
          </a:prstGeom>
          <a:noFill/>
        </p:spPr>
        <p:txBody>
          <a:bodyPr wrap="square" rtlCol="0">
            <a:spAutoFit/>
          </a:bodyPr>
          <a:lstStyle/>
          <a:p>
            <a:r>
              <a:rPr lang="en-US" sz="3200" b="1" dirty="0" smtClean="0">
                <a:solidFill>
                  <a:srgbClr val="C00000"/>
                </a:solidFill>
              </a:rPr>
              <a:t>   Selection of traditional upland rice varieties</a:t>
            </a:r>
          </a:p>
          <a:p>
            <a:endParaRPr lang="en-US" dirty="0"/>
          </a:p>
          <a:p>
            <a:endParaRPr lang="en-US" sz="2000" dirty="0" smtClean="0">
              <a:solidFill>
                <a:srgbClr val="002060"/>
              </a:solidFill>
            </a:endParaRPr>
          </a:p>
          <a:p>
            <a:pPr marL="285750" indent="-285750">
              <a:buFont typeface="Arial" panose="020B0604020202020204" pitchFamily="34" charset="0"/>
              <a:buChar char="•"/>
            </a:pPr>
            <a:r>
              <a:rPr lang="en-US" sz="2000" b="1" dirty="0" smtClean="0">
                <a:solidFill>
                  <a:srgbClr val="002060"/>
                </a:solidFill>
              </a:rPr>
              <a:t>High genetic diversity in traditional upland rice varieties.</a:t>
            </a:r>
          </a:p>
          <a:p>
            <a:pPr marL="285750" indent="-285750">
              <a:buFont typeface="Arial" panose="020B0604020202020204" pitchFamily="34" charset="0"/>
              <a:buChar char="•"/>
            </a:pPr>
            <a:endParaRPr lang="en-US" sz="2000" b="1" dirty="0">
              <a:solidFill>
                <a:srgbClr val="002060"/>
              </a:solidFill>
            </a:endParaRPr>
          </a:p>
          <a:p>
            <a:pPr marL="285750" indent="-285750">
              <a:buFont typeface="Arial" panose="020B0604020202020204" pitchFamily="34" charset="0"/>
              <a:buChar char="•"/>
            </a:pPr>
            <a:r>
              <a:rPr lang="en-US" sz="2000" b="1" dirty="0" smtClean="0">
                <a:solidFill>
                  <a:srgbClr val="002060"/>
                </a:solidFill>
              </a:rPr>
              <a:t>Varieties with quality </a:t>
            </a:r>
            <a:r>
              <a:rPr lang="en-US" sz="2000" b="1" dirty="0" err="1" smtClean="0">
                <a:solidFill>
                  <a:srgbClr val="002060"/>
                </a:solidFill>
              </a:rPr>
              <a:t>specialities</a:t>
            </a:r>
            <a:r>
              <a:rPr lang="en-US" sz="2000" b="1" dirty="0" smtClean="0">
                <a:solidFill>
                  <a:srgbClr val="002060"/>
                </a:solidFill>
              </a:rPr>
              <a:t>  should be selected and produce seeds with farmers’ participation (commune-based seed production system).</a:t>
            </a:r>
          </a:p>
          <a:p>
            <a:endParaRPr lang="en-US" sz="2000" b="1" dirty="0" smtClean="0">
              <a:solidFill>
                <a:srgbClr val="002060"/>
              </a:solidFill>
            </a:endParaRPr>
          </a:p>
          <a:p>
            <a:r>
              <a:rPr lang="en-US" sz="2000" b="1" dirty="0" smtClean="0">
                <a:solidFill>
                  <a:srgbClr val="0070C0"/>
                </a:solidFill>
              </a:rPr>
              <a:t>Examples:</a:t>
            </a:r>
            <a:endParaRPr lang="en-US" sz="2000" b="1" dirty="0">
              <a:solidFill>
                <a:srgbClr val="0070C0"/>
              </a:solidFill>
            </a:endParaRPr>
          </a:p>
          <a:p>
            <a:r>
              <a:rPr lang="en-US" sz="2000" b="1" dirty="0" smtClean="0">
                <a:solidFill>
                  <a:srgbClr val="0070C0"/>
                </a:solidFill>
              </a:rPr>
              <a:t>Two </a:t>
            </a:r>
            <a:r>
              <a:rPr lang="en-US" sz="2000" b="1" dirty="0">
                <a:solidFill>
                  <a:srgbClr val="0070C0"/>
                </a:solidFill>
              </a:rPr>
              <a:t>upland rice varieties (</a:t>
            </a:r>
            <a:r>
              <a:rPr lang="en-US" sz="2000" b="1" dirty="0" err="1">
                <a:solidFill>
                  <a:srgbClr val="0070C0"/>
                </a:solidFill>
              </a:rPr>
              <a:t>Nok</a:t>
            </a:r>
            <a:r>
              <a:rPr lang="en-US" sz="2000" b="1" dirty="0">
                <a:solidFill>
                  <a:srgbClr val="0070C0"/>
                </a:solidFill>
              </a:rPr>
              <a:t> and </a:t>
            </a:r>
            <a:r>
              <a:rPr lang="en-US" sz="2000" b="1" dirty="0" err="1">
                <a:solidFill>
                  <a:srgbClr val="0070C0"/>
                </a:solidFill>
              </a:rPr>
              <a:t>Makhinsoung</a:t>
            </a:r>
            <a:r>
              <a:rPr lang="en-US" sz="2000" b="1" dirty="0">
                <a:solidFill>
                  <a:srgbClr val="0070C0"/>
                </a:solidFill>
              </a:rPr>
              <a:t>) which yield 0.3 - 0.5 t/ha more than local varieties (an 18-27% increase in yield</a:t>
            </a:r>
            <a:r>
              <a:rPr lang="en-US" sz="2000" b="1" dirty="0" smtClean="0">
                <a:solidFill>
                  <a:srgbClr val="0070C0"/>
                </a:solidFill>
              </a:rPr>
              <a:t>).</a:t>
            </a:r>
          </a:p>
          <a:p>
            <a:r>
              <a:rPr lang="en-US" sz="2000" b="1" dirty="0" err="1">
                <a:solidFill>
                  <a:srgbClr val="0070C0"/>
                </a:solidFill>
              </a:rPr>
              <a:t>Nok</a:t>
            </a:r>
            <a:r>
              <a:rPr lang="en-US" sz="2000" b="1" dirty="0">
                <a:solidFill>
                  <a:srgbClr val="0070C0"/>
                </a:solidFill>
              </a:rPr>
              <a:t> is an early duration variety that has good yields and receives high farmer preference ratings due to its large seed and panicle, ability to perform in poor soils and high quality (aroma and softness).</a:t>
            </a:r>
          </a:p>
          <a:p>
            <a:r>
              <a:rPr lang="en-US" sz="2000" b="1" dirty="0" err="1">
                <a:solidFill>
                  <a:srgbClr val="0070C0"/>
                </a:solidFill>
              </a:rPr>
              <a:t>Makhinsoung</a:t>
            </a:r>
            <a:r>
              <a:rPr lang="en-US" sz="2000" b="1" dirty="0">
                <a:solidFill>
                  <a:srgbClr val="0070C0"/>
                </a:solidFill>
              </a:rPr>
              <a:t> is a medium duration variety that also receives high farmer preference </a:t>
            </a:r>
            <a:r>
              <a:rPr lang="en-US" sz="2000" b="1" dirty="0" smtClean="0">
                <a:solidFill>
                  <a:srgbClr val="0070C0"/>
                </a:solidFill>
              </a:rPr>
              <a:t>ratings. </a:t>
            </a:r>
          </a:p>
          <a:p>
            <a:endParaRPr lang="en-US" sz="2000" b="1" dirty="0">
              <a:solidFill>
                <a:srgbClr val="002060"/>
              </a:solidFill>
            </a:endParaRPr>
          </a:p>
          <a:p>
            <a:endParaRPr lang="en-US" sz="2000" dirty="0">
              <a:solidFill>
                <a:srgbClr val="002060"/>
              </a:solidFill>
            </a:endParaRPr>
          </a:p>
        </p:txBody>
      </p:sp>
    </p:spTree>
    <p:extLst>
      <p:ext uri="{BB962C8B-B14F-4D97-AF65-F5344CB8AC3E}">
        <p14:creationId xmlns:p14="http://schemas.microsoft.com/office/powerpoint/2010/main" val="27828953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132856"/>
            <a:ext cx="1609725"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492" y="1846674"/>
            <a:ext cx="2000250"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6" y="1892618"/>
            <a:ext cx="1838325"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4288" y="1772697"/>
            <a:ext cx="1476375"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89917" y="5229200"/>
            <a:ext cx="8605167" cy="861774"/>
          </a:xfrm>
          <a:prstGeom prst="rect">
            <a:avLst/>
          </a:prstGeom>
          <a:noFill/>
        </p:spPr>
        <p:txBody>
          <a:bodyPr wrap="square" rtlCol="0">
            <a:spAutoFit/>
          </a:bodyPr>
          <a:lstStyle/>
          <a:p>
            <a:r>
              <a:rPr lang="en-US" dirty="0" err="1"/>
              <a:t>Leucaena</a:t>
            </a:r>
            <a:r>
              <a:rPr lang="en-US" dirty="0"/>
              <a:t> </a:t>
            </a:r>
            <a:r>
              <a:rPr lang="en-US" dirty="0" smtClean="0"/>
              <a:t>                            Pigeon </a:t>
            </a:r>
            <a:r>
              <a:rPr lang="en-US" dirty="0"/>
              <a:t>pea </a:t>
            </a:r>
            <a:r>
              <a:rPr lang="en-US" dirty="0" smtClean="0"/>
              <a:t>                  Paper </a:t>
            </a:r>
            <a:r>
              <a:rPr lang="en-US" dirty="0"/>
              <a:t>mulberry </a:t>
            </a:r>
            <a:r>
              <a:rPr lang="en-US" dirty="0" smtClean="0"/>
              <a:t>                  Crotalaria</a:t>
            </a:r>
          </a:p>
          <a:p>
            <a:r>
              <a:rPr lang="en-US" sz="1400" i="1" dirty="0" smtClean="0"/>
              <a:t>(</a:t>
            </a:r>
            <a:r>
              <a:rPr lang="en-US" sz="1400" i="1" dirty="0" err="1" smtClean="0"/>
              <a:t>Leucaena</a:t>
            </a:r>
            <a:r>
              <a:rPr lang="en-US" sz="1400" i="1" dirty="0" smtClean="0"/>
              <a:t> </a:t>
            </a:r>
            <a:r>
              <a:rPr lang="en-US" sz="1400" i="1" dirty="0" err="1" smtClean="0"/>
              <a:t>leucocephala</a:t>
            </a:r>
            <a:r>
              <a:rPr lang="en-US" sz="1400" i="1" dirty="0" smtClean="0"/>
              <a:t>)</a:t>
            </a:r>
            <a:r>
              <a:rPr lang="es-ES" sz="1400" i="1" dirty="0" smtClean="0"/>
              <a:t>               (</a:t>
            </a:r>
            <a:r>
              <a:rPr lang="es-ES" sz="1400" i="1" dirty="0" err="1" smtClean="0"/>
              <a:t>Cajanus</a:t>
            </a:r>
            <a:r>
              <a:rPr lang="es-ES" sz="1400" i="1" dirty="0" smtClean="0"/>
              <a:t> </a:t>
            </a:r>
            <a:r>
              <a:rPr lang="es-ES" sz="1400" i="1" dirty="0" err="1" smtClean="0"/>
              <a:t>cajan</a:t>
            </a:r>
            <a:r>
              <a:rPr lang="es-ES" sz="1400" i="1" dirty="0" smtClean="0"/>
              <a:t>)                 </a:t>
            </a:r>
            <a:r>
              <a:rPr lang="en-US" sz="1400" i="1" dirty="0" smtClean="0"/>
              <a:t> (</a:t>
            </a:r>
            <a:r>
              <a:rPr lang="en-US" sz="1400" i="1" dirty="0" err="1" smtClean="0"/>
              <a:t>Brousonnetia</a:t>
            </a:r>
            <a:r>
              <a:rPr lang="en-US" sz="1400" i="1" dirty="0" smtClean="0"/>
              <a:t> </a:t>
            </a:r>
            <a:r>
              <a:rPr lang="en-US" sz="1400" i="1" dirty="0" err="1" smtClean="0"/>
              <a:t>papyrifera</a:t>
            </a:r>
            <a:r>
              <a:rPr lang="en-US" sz="1400" i="1" dirty="0" smtClean="0"/>
              <a:t>)       (Crotalaria </a:t>
            </a:r>
            <a:r>
              <a:rPr lang="en-US" sz="1400" i="1" dirty="0" err="1" smtClean="0"/>
              <a:t>anagyroides</a:t>
            </a:r>
            <a:r>
              <a:rPr lang="en-US" sz="1400" i="1" dirty="0" smtClean="0"/>
              <a:t>)</a:t>
            </a:r>
            <a:endParaRPr lang="es-ES" i="1" dirty="0" smtClean="0"/>
          </a:p>
          <a:p>
            <a:endParaRPr lang="en-US" dirty="0"/>
          </a:p>
        </p:txBody>
      </p:sp>
      <p:sp>
        <p:nvSpPr>
          <p:cNvPr id="8" name="TextBox 7"/>
          <p:cNvSpPr txBox="1"/>
          <p:nvPr/>
        </p:nvSpPr>
        <p:spPr>
          <a:xfrm>
            <a:off x="652310" y="476672"/>
            <a:ext cx="7776863" cy="1107996"/>
          </a:xfrm>
          <a:prstGeom prst="rect">
            <a:avLst/>
          </a:prstGeom>
          <a:noFill/>
        </p:spPr>
        <p:txBody>
          <a:bodyPr wrap="square" rtlCol="0">
            <a:spAutoFit/>
          </a:bodyPr>
          <a:lstStyle/>
          <a:p>
            <a:pPr algn="ctr"/>
            <a:r>
              <a:rPr lang="en-US" sz="2400" b="1" dirty="0" smtClean="0">
                <a:solidFill>
                  <a:srgbClr val="C00000"/>
                </a:solidFill>
              </a:rPr>
              <a:t>Technology options for replacing shifting cultivation:  Promising fallow species for upland rice</a:t>
            </a:r>
          </a:p>
          <a:p>
            <a:endParaRPr lang="en-US" dirty="0"/>
          </a:p>
        </p:txBody>
      </p:sp>
    </p:spTree>
    <p:extLst>
      <p:ext uri="{BB962C8B-B14F-4D97-AF65-F5344CB8AC3E}">
        <p14:creationId xmlns:p14="http://schemas.microsoft.com/office/powerpoint/2010/main" val="2052326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70230520"/>
              </p:ext>
            </p:extLst>
          </p:nvPr>
        </p:nvGraphicFramePr>
        <p:xfrm>
          <a:off x="1331640" y="116632"/>
          <a:ext cx="7560840" cy="28394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1891343834"/>
              </p:ext>
            </p:extLst>
          </p:nvPr>
        </p:nvGraphicFramePr>
        <p:xfrm>
          <a:off x="1331640" y="2924944"/>
          <a:ext cx="633670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23528" y="5664491"/>
            <a:ext cx="8424936" cy="1323439"/>
          </a:xfrm>
          <a:prstGeom prst="rect">
            <a:avLst/>
          </a:prstGeom>
          <a:noFill/>
        </p:spPr>
        <p:txBody>
          <a:bodyPr wrap="square" rtlCol="0">
            <a:spAutoFit/>
          </a:bodyPr>
          <a:lstStyle/>
          <a:p>
            <a:r>
              <a:rPr lang="en-US" sz="2400" b="1" dirty="0">
                <a:solidFill>
                  <a:srgbClr val="C00000"/>
                </a:solidFill>
              </a:rPr>
              <a:t>Annual growth rate in rice area, yield and production of China, Japan, R. of Korea and all Asia in 1991-2011 and 1999-2009</a:t>
            </a:r>
            <a:r>
              <a:rPr lang="en-US" dirty="0"/>
              <a:t>. </a:t>
            </a:r>
            <a:endParaRPr lang="en-US" dirty="0" smtClean="0"/>
          </a:p>
          <a:p>
            <a:r>
              <a:rPr lang="en-US" sz="1400" dirty="0" smtClean="0">
                <a:solidFill>
                  <a:srgbClr val="0070C0"/>
                </a:solidFill>
              </a:rPr>
              <a:t>Data </a:t>
            </a:r>
            <a:r>
              <a:rPr lang="en-US" sz="1400" dirty="0">
                <a:solidFill>
                  <a:srgbClr val="0070C0"/>
                </a:solidFill>
              </a:rPr>
              <a:t>1991-2011 calculated by the author, data 1999-2009 from </a:t>
            </a:r>
            <a:r>
              <a:rPr lang="en-US" sz="1400" dirty="0" err="1">
                <a:solidFill>
                  <a:srgbClr val="0070C0"/>
                </a:solidFill>
              </a:rPr>
              <a:t>FAO</a:t>
            </a:r>
            <a:r>
              <a:rPr lang="en-US" sz="1400" dirty="0">
                <a:solidFill>
                  <a:srgbClr val="0070C0"/>
                </a:solidFill>
              </a:rPr>
              <a:t> (2011) </a:t>
            </a:r>
          </a:p>
          <a:p>
            <a:endParaRPr lang="en-US" dirty="0"/>
          </a:p>
        </p:txBody>
      </p:sp>
    </p:spTree>
    <p:extLst>
      <p:ext uri="{BB962C8B-B14F-4D97-AF65-F5344CB8AC3E}">
        <p14:creationId xmlns:p14="http://schemas.microsoft.com/office/powerpoint/2010/main" val="28380519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775" y="332656"/>
            <a:ext cx="7654013" cy="6188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86644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420" y="223838"/>
            <a:ext cx="6591300" cy="641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39552" y="1052736"/>
            <a:ext cx="1872208" cy="923330"/>
          </a:xfrm>
          <a:prstGeom prst="rect">
            <a:avLst/>
          </a:prstGeom>
        </p:spPr>
        <p:txBody>
          <a:bodyPr wrap="square">
            <a:spAutoFit/>
          </a:bodyPr>
          <a:lstStyle/>
          <a:p>
            <a:r>
              <a:rPr lang="en-US" b="1" dirty="0">
                <a:solidFill>
                  <a:srgbClr val="0070C0"/>
                </a:solidFill>
              </a:rPr>
              <a:t>1. Pigeon pea</a:t>
            </a:r>
          </a:p>
          <a:p>
            <a:r>
              <a:rPr lang="en-US" b="1" dirty="0">
                <a:solidFill>
                  <a:srgbClr val="0070C0"/>
                </a:solidFill>
              </a:rPr>
              <a:t>planted into rice</a:t>
            </a:r>
          </a:p>
          <a:p>
            <a:r>
              <a:rPr lang="en-US" b="1" dirty="0">
                <a:solidFill>
                  <a:srgbClr val="0070C0"/>
                </a:solidFill>
              </a:rPr>
              <a:t>crop</a:t>
            </a:r>
          </a:p>
        </p:txBody>
      </p:sp>
      <p:sp>
        <p:nvSpPr>
          <p:cNvPr id="4" name="TextBox 3"/>
          <p:cNvSpPr txBox="1"/>
          <p:nvPr/>
        </p:nvSpPr>
        <p:spPr>
          <a:xfrm>
            <a:off x="7111566" y="1052736"/>
            <a:ext cx="1512168" cy="1477328"/>
          </a:xfrm>
          <a:prstGeom prst="rect">
            <a:avLst/>
          </a:prstGeom>
          <a:noFill/>
        </p:spPr>
        <p:txBody>
          <a:bodyPr wrap="square" rtlCol="0">
            <a:spAutoFit/>
          </a:bodyPr>
          <a:lstStyle/>
          <a:p>
            <a:r>
              <a:rPr lang="en-US" b="1" dirty="0">
                <a:solidFill>
                  <a:srgbClr val="0070C0"/>
                </a:solidFill>
              </a:rPr>
              <a:t>2. Rice is harvested</a:t>
            </a:r>
          </a:p>
          <a:p>
            <a:r>
              <a:rPr lang="en-US" b="1" dirty="0">
                <a:solidFill>
                  <a:srgbClr val="0070C0"/>
                </a:solidFill>
              </a:rPr>
              <a:t>and pigeon pea left</a:t>
            </a:r>
          </a:p>
          <a:p>
            <a:r>
              <a:rPr lang="en-US" b="1" dirty="0">
                <a:solidFill>
                  <a:srgbClr val="0070C0"/>
                </a:solidFill>
              </a:rPr>
              <a:t>to grow</a:t>
            </a:r>
          </a:p>
        </p:txBody>
      </p:sp>
      <p:sp>
        <p:nvSpPr>
          <p:cNvPr id="5" name="TextBox 4"/>
          <p:cNvSpPr txBox="1"/>
          <p:nvPr/>
        </p:nvSpPr>
        <p:spPr>
          <a:xfrm>
            <a:off x="7783690" y="4365104"/>
            <a:ext cx="1152128" cy="1754326"/>
          </a:xfrm>
          <a:prstGeom prst="rect">
            <a:avLst/>
          </a:prstGeom>
          <a:noFill/>
        </p:spPr>
        <p:txBody>
          <a:bodyPr wrap="square" rtlCol="0">
            <a:spAutoFit/>
          </a:bodyPr>
          <a:lstStyle/>
          <a:p>
            <a:r>
              <a:rPr lang="en-US" b="1" dirty="0">
                <a:solidFill>
                  <a:srgbClr val="0070C0"/>
                </a:solidFill>
              </a:rPr>
              <a:t>3. Pigeon pea is</a:t>
            </a:r>
          </a:p>
          <a:p>
            <a:r>
              <a:rPr lang="en-US" b="1" dirty="0">
                <a:solidFill>
                  <a:srgbClr val="0070C0"/>
                </a:solidFill>
              </a:rPr>
              <a:t>harvested in</a:t>
            </a:r>
          </a:p>
          <a:p>
            <a:r>
              <a:rPr lang="en-US" b="1" dirty="0">
                <a:solidFill>
                  <a:srgbClr val="0070C0"/>
                </a:solidFill>
              </a:rPr>
              <a:t>March / April</a:t>
            </a:r>
          </a:p>
        </p:txBody>
      </p:sp>
      <p:sp>
        <p:nvSpPr>
          <p:cNvPr id="6" name="TextBox 5"/>
          <p:cNvSpPr txBox="1"/>
          <p:nvPr/>
        </p:nvSpPr>
        <p:spPr>
          <a:xfrm>
            <a:off x="179512" y="4663440"/>
            <a:ext cx="1096838" cy="1754326"/>
          </a:xfrm>
          <a:prstGeom prst="rect">
            <a:avLst/>
          </a:prstGeom>
          <a:noFill/>
        </p:spPr>
        <p:txBody>
          <a:bodyPr wrap="square" rtlCol="0">
            <a:spAutoFit/>
          </a:bodyPr>
          <a:lstStyle/>
          <a:p>
            <a:r>
              <a:rPr lang="en-US" dirty="0" smtClean="0">
                <a:solidFill>
                  <a:srgbClr val="0070C0"/>
                </a:solidFill>
              </a:rPr>
              <a:t>4. Pigeon </a:t>
            </a:r>
            <a:r>
              <a:rPr lang="en-US" dirty="0">
                <a:solidFill>
                  <a:srgbClr val="0070C0"/>
                </a:solidFill>
              </a:rPr>
              <a:t>pea is cut down</a:t>
            </a:r>
          </a:p>
          <a:p>
            <a:r>
              <a:rPr lang="en-US" dirty="0">
                <a:solidFill>
                  <a:srgbClr val="0070C0"/>
                </a:solidFill>
              </a:rPr>
              <a:t>and land prepared for rice</a:t>
            </a:r>
          </a:p>
        </p:txBody>
      </p:sp>
      <p:cxnSp>
        <p:nvCxnSpPr>
          <p:cNvPr id="8" name="Straight Arrow Connector 7"/>
          <p:cNvCxnSpPr/>
          <p:nvPr/>
        </p:nvCxnSpPr>
        <p:spPr>
          <a:xfrm flipV="1">
            <a:off x="1763688" y="3429000"/>
            <a:ext cx="0" cy="93610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923928" y="1514401"/>
            <a:ext cx="648072" cy="0"/>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084168" y="3068960"/>
            <a:ext cx="0" cy="82809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491880" y="5805264"/>
            <a:ext cx="108012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843808" y="6390502"/>
            <a:ext cx="2160240" cy="369332"/>
          </a:xfrm>
          <a:prstGeom prst="rect">
            <a:avLst/>
          </a:prstGeom>
          <a:noFill/>
        </p:spPr>
        <p:txBody>
          <a:bodyPr wrap="square" rtlCol="0">
            <a:spAutoFit/>
          </a:bodyPr>
          <a:lstStyle/>
          <a:p>
            <a:r>
              <a:rPr lang="en-US" dirty="0" err="1" smtClean="0"/>
              <a:t>NAFREC</a:t>
            </a:r>
            <a:r>
              <a:rPr lang="en-US" dirty="0" smtClean="0"/>
              <a:t>/</a:t>
            </a:r>
            <a:r>
              <a:rPr lang="en-US" dirty="0" err="1" smtClean="0"/>
              <a:t>NAFRI</a:t>
            </a:r>
            <a:r>
              <a:rPr lang="en-US" dirty="0" smtClean="0"/>
              <a:t>, 2005</a:t>
            </a:r>
            <a:endParaRPr lang="en-US" dirty="0"/>
          </a:p>
        </p:txBody>
      </p:sp>
    </p:spTree>
    <p:extLst>
      <p:ext uri="{BB962C8B-B14F-4D97-AF65-F5344CB8AC3E}">
        <p14:creationId xmlns:p14="http://schemas.microsoft.com/office/powerpoint/2010/main" val="26028351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9879" y="620688"/>
            <a:ext cx="7632848" cy="6001643"/>
          </a:xfrm>
          <a:prstGeom prst="rect">
            <a:avLst/>
          </a:prstGeom>
          <a:noFill/>
        </p:spPr>
        <p:txBody>
          <a:bodyPr wrap="square" rtlCol="0">
            <a:spAutoFit/>
          </a:bodyPr>
          <a:lstStyle/>
          <a:p>
            <a:r>
              <a:rPr lang="en-US" sz="2400" b="1" dirty="0">
                <a:solidFill>
                  <a:srgbClr val="C00000"/>
                </a:solidFill>
              </a:rPr>
              <a:t>Improved sloping agriculture: alternative to </a:t>
            </a:r>
            <a:r>
              <a:rPr lang="en-US" sz="2400" b="1" dirty="0" smtClean="0">
                <a:solidFill>
                  <a:srgbClr val="C00000"/>
                </a:solidFill>
              </a:rPr>
              <a:t>shift agriculture </a:t>
            </a:r>
            <a:r>
              <a:rPr lang="en-US" sz="2400" b="1" dirty="0">
                <a:solidFill>
                  <a:srgbClr val="C00000"/>
                </a:solidFill>
              </a:rPr>
              <a:t>in </a:t>
            </a:r>
            <a:r>
              <a:rPr lang="en-US" sz="2400" b="1" dirty="0" err="1">
                <a:solidFill>
                  <a:srgbClr val="C00000"/>
                </a:solidFill>
              </a:rPr>
              <a:t>Karbi</a:t>
            </a:r>
            <a:r>
              <a:rPr lang="en-US" sz="2400" b="1" dirty="0">
                <a:solidFill>
                  <a:srgbClr val="C00000"/>
                </a:solidFill>
              </a:rPr>
              <a:t> </a:t>
            </a:r>
            <a:r>
              <a:rPr lang="en-US" sz="2400" b="1" dirty="0" err="1" smtClean="0">
                <a:solidFill>
                  <a:srgbClr val="C00000"/>
                </a:solidFill>
              </a:rPr>
              <a:t>Anglong</a:t>
            </a:r>
            <a:r>
              <a:rPr lang="en-US" sz="2400" b="1" dirty="0" smtClean="0">
                <a:solidFill>
                  <a:srgbClr val="C00000"/>
                </a:solidFill>
              </a:rPr>
              <a:t> (Northeast India)  </a:t>
            </a:r>
            <a:endParaRPr lang="en-US" sz="2400" b="1" dirty="0">
              <a:solidFill>
                <a:srgbClr val="C00000"/>
              </a:solidFill>
            </a:endParaRPr>
          </a:p>
          <a:p>
            <a:endParaRPr lang="en-US" dirty="0" smtClean="0"/>
          </a:p>
          <a:p>
            <a:endParaRPr lang="en-US" dirty="0" smtClean="0"/>
          </a:p>
          <a:p>
            <a:pPr marL="342900" indent="-342900">
              <a:buFont typeface="Arial" panose="020B0604020202020204" pitchFamily="34" charset="0"/>
              <a:buChar char="•"/>
            </a:pPr>
            <a:r>
              <a:rPr lang="en-US" sz="2400" b="1" u="sng" dirty="0" smtClean="0">
                <a:solidFill>
                  <a:srgbClr val="FF0000"/>
                </a:solidFill>
              </a:rPr>
              <a:t>Planting </a:t>
            </a:r>
            <a:r>
              <a:rPr lang="en-US" sz="2400" b="1" u="sng" dirty="0">
                <a:solidFill>
                  <a:srgbClr val="FF0000"/>
                </a:solidFill>
              </a:rPr>
              <a:t>in sequential strips </a:t>
            </a:r>
            <a:r>
              <a:rPr lang="en-US" sz="2400" b="1" dirty="0">
                <a:solidFill>
                  <a:schemeClr val="accent4">
                    <a:lumMod val="50000"/>
                  </a:schemeClr>
                </a:solidFill>
              </a:rPr>
              <a:t>across the </a:t>
            </a:r>
            <a:r>
              <a:rPr lang="en-US" sz="2400" b="1" dirty="0" smtClean="0">
                <a:solidFill>
                  <a:schemeClr val="accent4">
                    <a:lumMod val="50000"/>
                  </a:schemeClr>
                </a:solidFill>
              </a:rPr>
              <a:t>slope improved </a:t>
            </a:r>
            <a:r>
              <a:rPr lang="en-US" sz="2400" b="1" dirty="0">
                <a:solidFill>
                  <a:schemeClr val="accent4">
                    <a:lumMod val="50000"/>
                  </a:schemeClr>
                </a:solidFill>
              </a:rPr>
              <a:t>upland rice variety </a:t>
            </a:r>
            <a:r>
              <a:rPr lang="en-US" sz="2400" b="1" dirty="0" smtClean="0">
                <a:solidFill>
                  <a:schemeClr val="accent4">
                    <a:lumMod val="50000"/>
                  </a:schemeClr>
                </a:solidFill>
              </a:rPr>
              <a:t>with </a:t>
            </a:r>
            <a:r>
              <a:rPr lang="en-US" sz="2400" b="1" dirty="0">
                <a:solidFill>
                  <a:schemeClr val="accent4">
                    <a:lumMod val="50000"/>
                  </a:schemeClr>
                </a:solidFill>
              </a:rPr>
              <a:t>improved varieties of </a:t>
            </a:r>
            <a:r>
              <a:rPr lang="en-US" sz="2400" b="1" dirty="0" smtClean="0">
                <a:solidFill>
                  <a:schemeClr val="accent4">
                    <a:lumMod val="50000"/>
                  </a:schemeClr>
                </a:solidFill>
              </a:rPr>
              <a:t>pineapple, </a:t>
            </a:r>
            <a:r>
              <a:rPr lang="en-US" sz="2400" b="1" dirty="0">
                <a:solidFill>
                  <a:schemeClr val="accent4">
                    <a:lumMod val="50000"/>
                  </a:schemeClr>
                </a:solidFill>
              </a:rPr>
              <a:t>sesame </a:t>
            </a:r>
            <a:r>
              <a:rPr lang="en-US" sz="2400" b="1" dirty="0" smtClean="0">
                <a:solidFill>
                  <a:schemeClr val="accent4">
                    <a:lumMod val="50000"/>
                  </a:schemeClr>
                </a:solidFill>
              </a:rPr>
              <a:t>, </a:t>
            </a:r>
            <a:r>
              <a:rPr lang="en-US" sz="2400" b="1" dirty="0" err="1" smtClean="0">
                <a:solidFill>
                  <a:schemeClr val="accent4">
                    <a:lumMod val="50000"/>
                  </a:schemeClr>
                </a:solidFill>
              </a:rPr>
              <a:t>toria</a:t>
            </a:r>
            <a:r>
              <a:rPr lang="en-US" sz="2400" b="1" dirty="0" smtClean="0">
                <a:solidFill>
                  <a:schemeClr val="accent4">
                    <a:lumMod val="50000"/>
                  </a:schemeClr>
                </a:solidFill>
              </a:rPr>
              <a:t>, </a:t>
            </a:r>
            <a:r>
              <a:rPr lang="en-US" sz="2400" b="1" dirty="0" err="1">
                <a:solidFill>
                  <a:schemeClr val="accent4">
                    <a:lumMod val="50000"/>
                  </a:schemeClr>
                </a:solidFill>
              </a:rPr>
              <a:t>greengram</a:t>
            </a:r>
            <a:r>
              <a:rPr lang="en-US" sz="2400" b="1" dirty="0">
                <a:solidFill>
                  <a:schemeClr val="accent4">
                    <a:lumMod val="50000"/>
                  </a:schemeClr>
                </a:solidFill>
              </a:rPr>
              <a:t> </a:t>
            </a:r>
            <a:r>
              <a:rPr lang="en-US" sz="2400" b="1" dirty="0" smtClean="0">
                <a:solidFill>
                  <a:schemeClr val="accent4">
                    <a:lumMod val="50000"/>
                  </a:schemeClr>
                </a:solidFill>
              </a:rPr>
              <a:t>, </a:t>
            </a:r>
            <a:r>
              <a:rPr lang="en-US" sz="2400" b="1" dirty="0">
                <a:solidFill>
                  <a:schemeClr val="accent4">
                    <a:lumMod val="50000"/>
                  </a:schemeClr>
                </a:solidFill>
              </a:rPr>
              <a:t>Assam lemon, </a:t>
            </a:r>
            <a:r>
              <a:rPr lang="en-US" sz="2400" b="1" dirty="0" smtClean="0">
                <a:solidFill>
                  <a:schemeClr val="accent4">
                    <a:lumMod val="50000"/>
                  </a:schemeClr>
                </a:solidFill>
              </a:rPr>
              <a:t>banana, turmeric.</a:t>
            </a:r>
          </a:p>
          <a:p>
            <a:endParaRPr lang="en-US" sz="2400" b="1" dirty="0">
              <a:solidFill>
                <a:schemeClr val="accent4">
                  <a:lumMod val="50000"/>
                </a:schemeClr>
              </a:solidFill>
            </a:endParaRPr>
          </a:p>
          <a:p>
            <a:pPr marL="342900" indent="-342900">
              <a:buFont typeface="Arial" panose="020B0604020202020204" pitchFamily="34" charset="0"/>
              <a:buChar char="•"/>
            </a:pPr>
            <a:r>
              <a:rPr lang="en-US" sz="2400" b="1" dirty="0" smtClean="0">
                <a:solidFill>
                  <a:schemeClr val="accent4">
                    <a:lumMod val="50000"/>
                  </a:schemeClr>
                </a:solidFill>
              </a:rPr>
              <a:t>Yield </a:t>
            </a:r>
            <a:r>
              <a:rPr lang="en-US" sz="2400" b="1" dirty="0">
                <a:solidFill>
                  <a:schemeClr val="accent4">
                    <a:lumMod val="50000"/>
                  </a:schemeClr>
                </a:solidFill>
              </a:rPr>
              <a:t>of upland rice under improved sloping agriculture was higher (2.21 t/ha) than that under traditional </a:t>
            </a:r>
            <a:r>
              <a:rPr lang="en-US" sz="2400" b="1" i="1" dirty="0" err="1">
                <a:solidFill>
                  <a:schemeClr val="accent4">
                    <a:lumMod val="50000"/>
                  </a:schemeClr>
                </a:solidFill>
              </a:rPr>
              <a:t>jhum</a:t>
            </a:r>
            <a:r>
              <a:rPr lang="en-US" sz="2400" b="1" dirty="0">
                <a:solidFill>
                  <a:schemeClr val="accent4">
                    <a:lumMod val="50000"/>
                  </a:schemeClr>
                </a:solidFill>
              </a:rPr>
              <a:t> agriculture (1.24 t/ha). </a:t>
            </a:r>
            <a:r>
              <a:rPr lang="en-US" sz="2400" b="1" dirty="0" smtClean="0">
                <a:solidFill>
                  <a:schemeClr val="accent4">
                    <a:lumMod val="50000"/>
                  </a:schemeClr>
                </a:solidFill>
              </a:rPr>
              <a:t> Good  yields  of other crops were also obtained.</a:t>
            </a:r>
            <a:endParaRPr lang="en-US" sz="2400" b="1" dirty="0">
              <a:solidFill>
                <a:schemeClr val="accent4">
                  <a:lumMod val="50000"/>
                </a:schemeClr>
              </a:solidFill>
            </a:endParaRPr>
          </a:p>
          <a:p>
            <a:endParaRPr lang="en-US" sz="2400" b="1" dirty="0" smtClean="0">
              <a:solidFill>
                <a:schemeClr val="accent4">
                  <a:lumMod val="50000"/>
                </a:schemeClr>
              </a:solidFill>
            </a:endParaRPr>
          </a:p>
          <a:p>
            <a:r>
              <a:rPr lang="en-US" dirty="0" smtClean="0">
                <a:solidFill>
                  <a:srgbClr val="0070C0"/>
                </a:solidFill>
              </a:rPr>
              <a:t>(</a:t>
            </a:r>
            <a:r>
              <a:rPr lang="en-US" dirty="0" err="1" smtClean="0">
                <a:solidFill>
                  <a:srgbClr val="0070C0"/>
                </a:solidFill>
              </a:rPr>
              <a:t>IFAD</a:t>
            </a:r>
            <a:r>
              <a:rPr lang="en-US" dirty="0" smtClean="0">
                <a:solidFill>
                  <a:srgbClr val="0070C0"/>
                </a:solidFill>
              </a:rPr>
              <a:t>, 2011)</a:t>
            </a:r>
          </a:p>
          <a:p>
            <a:endParaRPr lang="en-US" sz="2400" b="1" dirty="0">
              <a:solidFill>
                <a:schemeClr val="accent4">
                  <a:lumMod val="50000"/>
                </a:schemeClr>
              </a:solidFill>
            </a:endParaRPr>
          </a:p>
          <a:p>
            <a:endParaRPr lang="en-US" dirty="0"/>
          </a:p>
        </p:txBody>
      </p:sp>
    </p:spTree>
    <p:extLst>
      <p:ext uri="{BB962C8B-B14F-4D97-AF65-F5344CB8AC3E}">
        <p14:creationId xmlns:p14="http://schemas.microsoft.com/office/powerpoint/2010/main" val="22066806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332656"/>
            <a:ext cx="7848872" cy="6370975"/>
          </a:xfrm>
          <a:prstGeom prst="rect">
            <a:avLst/>
          </a:prstGeom>
          <a:noFill/>
        </p:spPr>
        <p:txBody>
          <a:bodyPr wrap="square" rtlCol="0">
            <a:spAutoFit/>
          </a:bodyPr>
          <a:lstStyle/>
          <a:p>
            <a:pPr algn="ctr"/>
            <a:r>
              <a:rPr lang="en-US" sz="3600" b="1" dirty="0" smtClean="0">
                <a:solidFill>
                  <a:srgbClr val="C00000"/>
                </a:solidFill>
              </a:rPr>
              <a:t>Intercropping </a:t>
            </a:r>
            <a:r>
              <a:rPr lang="en-US" sz="3600" b="1" dirty="0">
                <a:solidFill>
                  <a:srgbClr val="C00000"/>
                </a:solidFill>
              </a:rPr>
              <a:t>upland rice</a:t>
            </a:r>
          </a:p>
          <a:p>
            <a:endParaRPr lang="en-US" dirty="0" smtClean="0"/>
          </a:p>
          <a:p>
            <a:r>
              <a:rPr lang="en-US" sz="2400" b="1" dirty="0" smtClean="0">
                <a:solidFill>
                  <a:schemeClr val="accent4">
                    <a:lumMod val="50000"/>
                  </a:schemeClr>
                </a:solidFill>
              </a:rPr>
              <a:t>Intercropping </a:t>
            </a:r>
            <a:r>
              <a:rPr lang="en-US" sz="2400" b="1" dirty="0">
                <a:solidFill>
                  <a:schemeClr val="accent4">
                    <a:lumMod val="50000"/>
                  </a:schemeClr>
                </a:solidFill>
              </a:rPr>
              <a:t>upland rice is most common </a:t>
            </a:r>
            <a:r>
              <a:rPr lang="en-US" sz="2400" b="1" dirty="0" smtClean="0">
                <a:solidFill>
                  <a:schemeClr val="accent4">
                    <a:lumMod val="50000"/>
                  </a:schemeClr>
                </a:solidFill>
              </a:rPr>
              <a:t>system of upland rice. In Meghalaya, </a:t>
            </a:r>
            <a:r>
              <a:rPr lang="en-US" sz="2400" b="1" dirty="0">
                <a:solidFill>
                  <a:schemeClr val="accent4">
                    <a:lumMod val="50000"/>
                  </a:schemeClr>
                </a:solidFill>
              </a:rPr>
              <a:t>Northeast </a:t>
            </a:r>
            <a:r>
              <a:rPr lang="en-US" sz="2400" b="1" dirty="0" smtClean="0">
                <a:solidFill>
                  <a:schemeClr val="accent4">
                    <a:lumMod val="50000"/>
                  </a:schemeClr>
                </a:solidFill>
              </a:rPr>
              <a:t>India, peanut , soybean and </a:t>
            </a:r>
            <a:r>
              <a:rPr lang="en-US" sz="2400" b="1" dirty="0" err="1">
                <a:solidFill>
                  <a:schemeClr val="accent4">
                    <a:lumMod val="50000"/>
                  </a:schemeClr>
                </a:solidFill>
              </a:rPr>
              <a:t>blackgram</a:t>
            </a:r>
            <a:r>
              <a:rPr lang="en-US" sz="2400" b="1" dirty="0">
                <a:solidFill>
                  <a:schemeClr val="accent4">
                    <a:lumMod val="50000"/>
                  </a:schemeClr>
                </a:solidFill>
              </a:rPr>
              <a:t> </a:t>
            </a:r>
            <a:r>
              <a:rPr lang="en-US" sz="2400" b="1" dirty="0" smtClean="0">
                <a:solidFill>
                  <a:schemeClr val="accent4">
                    <a:lumMod val="50000"/>
                  </a:schemeClr>
                </a:solidFill>
              </a:rPr>
              <a:t>were potential </a:t>
            </a:r>
            <a:r>
              <a:rPr lang="en-US" sz="2400" b="1" dirty="0">
                <a:solidFill>
                  <a:schemeClr val="accent4">
                    <a:lumMod val="50000"/>
                  </a:schemeClr>
                </a:solidFill>
              </a:rPr>
              <a:t>legume crops </a:t>
            </a:r>
            <a:r>
              <a:rPr lang="en-US" sz="2400" b="1" dirty="0" smtClean="0">
                <a:solidFill>
                  <a:schemeClr val="accent4">
                    <a:lumMod val="50000"/>
                  </a:schemeClr>
                </a:solidFill>
              </a:rPr>
              <a:t>for intercropping  which doubled gross </a:t>
            </a:r>
            <a:r>
              <a:rPr lang="en-US" sz="2400" b="1" dirty="0">
                <a:solidFill>
                  <a:schemeClr val="accent4">
                    <a:lumMod val="50000"/>
                  </a:schemeClr>
                </a:solidFill>
              </a:rPr>
              <a:t>margin </a:t>
            </a:r>
            <a:r>
              <a:rPr lang="en-US" sz="2400" b="1" dirty="0" smtClean="0">
                <a:solidFill>
                  <a:schemeClr val="accent4">
                    <a:lumMod val="50000"/>
                  </a:schemeClr>
                </a:solidFill>
              </a:rPr>
              <a:t>as compared to upland </a:t>
            </a:r>
            <a:r>
              <a:rPr lang="en-US" sz="2400" b="1" dirty="0">
                <a:solidFill>
                  <a:schemeClr val="accent4">
                    <a:lumMod val="50000"/>
                  </a:schemeClr>
                </a:solidFill>
              </a:rPr>
              <a:t>rice </a:t>
            </a:r>
            <a:r>
              <a:rPr lang="en-US" sz="2400" b="1" dirty="0" smtClean="0">
                <a:solidFill>
                  <a:schemeClr val="accent4">
                    <a:lumMod val="50000"/>
                  </a:schemeClr>
                </a:solidFill>
              </a:rPr>
              <a:t>mono-cropping   (</a:t>
            </a:r>
            <a:r>
              <a:rPr lang="en-US" sz="2400" b="1" dirty="0" err="1" smtClean="0">
                <a:solidFill>
                  <a:schemeClr val="accent4">
                    <a:lumMod val="50000"/>
                  </a:schemeClr>
                </a:solidFill>
              </a:rPr>
              <a:t>IFAD</a:t>
            </a:r>
            <a:r>
              <a:rPr lang="en-US" sz="2400" b="1" dirty="0" smtClean="0">
                <a:solidFill>
                  <a:schemeClr val="accent4">
                    <a:lumMod val="50000"/>
                  </a:schemeClr>
                </a:solidFill>
              </a:rPr>
              <a:t>, 2011) .</a:t>
            </a:r>
          </a:p>
          <a:p>
            <a:endParaRPr lang="en-US" sz="2400" b="1" dirty="0">
              <a:solidFill>
                <a:schemeClr val="accent4">
                  <a:lumMod val="50000"/>
                </a:schemeClr>
              </a:solidFill>
            </a:endParaRPr>
          </a:p>
          <a:p>
            <a:r>
              <a:rPr lang="en-US" sz="2400" b="1" dirty="0" smtClean="0">
                <a:solidFill>
                  <a:schemeClr val="accent4">
                    <a:lumMod val="50000"/>
                  </a:schemeClr>
                </a:solidFill>
              </a:rPr>
              <a:t>Many </a:t>
            </a:r>
            <a:r>
              <a:rPr lang="en-US" sz="2400" b="1" dirty="0">
                <a:solidFill>
                  <a:schemeClr val="accent4">
                    <a:lumMod val="50000"/>
                  </a:schemeClr>
                </a:solidFill>
              </a:rPr>
              <a:t>crops are intercropped with upland rice, depending on length of growing period and farmer preference. Common systems include rice + maize, rice + maize + cassava, rice + cowpea, rice + peanut, rice + </a:t>
            </a:r>
            <a:r>
              <a:rPr lang="en-US" sz="2400" b="1" dirty="0" err="1">
                <a:solidFill>
                  <a:schemeClr val="accent4">
                    <a:lumMod val="50000"/>
                  </a:schemeClr>
                </a:solidFill>
              </a:rPr>
              <a:t>sesamum</a:t>
            </a:r>
            <a:r>
              <a:rPr lang="en-US" sz="2400" b="1" dirty="0">
                <a:solidFill>
                  <a:schemeClr val="accent4">
                    <a:lumMod val="50000"/>
                  </a:schemeClr>
                </a:solidFill>
              </a:rPr>
              <a:t>, rice + </a:t>
            </a:r>
            <a:r>
              <a:rPr lang="en-US" sz="2400" b="1" dirty="0" err="1">
                <a:solidFill>
                  <a:schemeClr val="accent4">
                    <a:lumMod val="50000"/>
                  </a:schemeClr>
                </a:solidFill>
              </a:rPr>
              <a:t>beniseed</a:t>
            </a:r>
            <a:r>
              <a:rPr lang="en-US" sz="2400" b="1" dirty="0">
                <a:solidFill>
                  <a:schemeClr val="accent4">
                    <a:lumMod val="50000"/>
                  </a:schemeClr>
                </a:solidFill>
              </a:rPr>
              <a:t>, rice + soybean, rice + </a:t>
            </a:r>
            <a:r>
              <a:rPr lang="en-US" sz="2400" b="1" dirty="0" err="1">
                <a:solidFill>
                  <a:schemeClr val="accent4">
                    <a:lumMod val="50000"/>
                  </a:schemeClr>
                </a:solidFill>
              </a:rPr>
              <a:t>mungbean</a:t>
            </a:r>
            <a:r>
              <a:rPr lang="en-US" sz="2400" b="1" dirty="0">
                <a:solidFill>
                  <a:schemeClr val="accent4">
                    <a:lumMod val="50000"/>
                  </a:schemeClr>
                </a:solidFill>
              </a:rPr>
              <a:t>, rice + </a:t>
            </a:r>
            <a:r>
              <a:rPr lang="en-US" sz="2400" b="1" dirty="0" err="1">
                <a:solidFill>
                  <a:schemeClr val="accent4">
                    <a:lumMod val="50000"/>
                  </a:schemeClr>
                </a:solidFill>
              </a:rPr>
              <a:t>pigeonpea</a:t>
            </a:r>
            <a:r>
              <a:rPr lang="en-US" sz="2400" b="1" dirty="0">
                <a:solidFill>
                  <a:schemeClr val="accent4">
                    <a:lumMod val="50000"/>
                  </a:schemeClr>
                </a:solidFill>
              </a:rPr>
              <a:t>, sugarcane + rice, rice + </a:t>
            </a:r>
            <a:r>
              <a:rPr lang="en-US" sz="2400" b="1" i="1" dirty="0">
                <a:solidFill>
                  <a:schemeClr val="accent4">
                    <a:lumMod val="50000"/>
                  </a:schemeClr>
                </a:solidFill>
              </a:rPr>
              <a:t>Capsicum </a:t>
            </a:r>
            <a:r>
              <a:rPr lang="en-US" sz="2400" b="1" dirty="0">
                <a:solidFill>
                  <a:schemeClr val="accent4">
                    <a:lumMod val="50000"/>
                  </a:schemeClr>
                </a:solidFill>
              </a:rPr>
              <a:t>sp. </a:t>
            </a:r>
            <a:r>
              <a:rPr lang="it-IT" sz="2400" b="1" dirty="0">
                <a:solidFill>
                  <a:schemeClr val="accent4">
                    <a:lumMod val="50000"/>
                  </a:schemeClr>
                </a:solidFill>
              </a:rPr>
              <a:t>+ </a:t>
            </a:r>
            <a:r>
              <a:rPr lang="it-IT" sz="2400" b="1" i="1" dirty="0" err="1">
                <a:solidFill>
                  <a:schemeClr val="accent4">
                    <a:lumMod val="50000"/>
                  </a:schemeClr>
                </a:solidFill>
              </a:rPr>
              <a:t>Solanum</a:t>
            </a:r>
            <a:r>
              <a:rPr lang="it-IT" sz="2400" b="1" i="1" dirty="0">
                <a:solidFill>
                  <a:schemeClr val="accent4">
                    <a:lumMod val="50000"/>
                  </a:schemeClr>
                </a:solidFill>
              </a:rPr>
              <a:t> </a:t>
            </a:r>
            <a:r>
              <a:rPr lang="it-IT" sz="2400" b="1" dirty="0" err="1">
                <a:solidFill>
                  <a:schemeClr val="accent4">
                    <a:lumMod val="50000"/>
                  </a:schemeClr>
                </a:solidFill>
              </a:rPr>
              <a:t>sp</a:t>
            </a:r>
            <a:r>
              <a:rPr lang="it-IT" sz="2400" b="1" dirty="0">
                <a:solidFill>
                  <a:schemeClr val="accent4">
                    <a:lumMod val="50000"/>
                  </a:schemeClr>
                </a:solidFill>
              </a:rPr>
              <a:t>. + </a:t>
            </a:r>
            <a:r>
              <a:rPr lang="it-IT" sz="2400" b="1" dirty="0" err="1">
                <a:solidFill>
                  <a:schemeClr val="accent4">
                    <a:lumMod val="50000"/>
                  </a:schemeClr>
                </a:solidFill>
              </a:rPr>
              <a:t>beans</a:t>
            </a:r>
            <a:r>
              <a:rPr lang="it-IT" sz="2400" b="1" dirty="0">
                <a:solidFill>
                  <a:schemeClr val="accent4">
                    <a:lumMod val="50000"/>
                  </a:schemeClr>
                </a:solidFill>
              </a:rPr>
              <a:t> + </a:t>
            </a:r>
            <a:r>
              <a:rPr lang="it-IT" sz="2400" b="1" dirty="0" err="1">
                <a:solidFill>
                  <a:schemeClr val="accent4">
                    <a:lumMod val="50000"/>
                  </a:schemeClr>
                </a:solidFill>
              </a:rPr>
              <a:t>maize</a:t>
            </a:r>
            <a:r>
              <a:rPr lang="it-IT" sz="2400" b="1" dirty="0">
                <a:solidFill>
                  <a:schemeClr val="accent4">
                    <a:lumMod val="50000"/>
                  </a:schemeClr>
                </a:solidFill>
              </a:rPr>
              <a:t> + banana + cassava, and </a:t>
            </a:r>
            <a:r>
              <a:rPr lang="it-IT" sz="2400" b="1" dirty="0" err="1">
                <a:solidFill>
                  <a:schemeClr val="accent4">
                    <a:lumMod val="50000"/>
                  </a:schemeClr>
                </a:solidFill>
              </a:rPr>
              <a:t>rice</a:t>
            </a:r>
            <a:r>
              <a:rPr lang="it-IT" sz="2400" b="1" dirty="0">
                <a:solidFill>
                  <a:schemeClr val="accent4">
                    <a:lumMod val="50000"/>
                  </a:schemeClr>
                </a:solidFill>
              </a:rPr>
              <a:t> + cassava + </a:t>
            </a:r>
            <a:r>
              <a:rPr lang="it-IT" sz="2400" b="1" dirty="0" err="1">
                <a:solidFill>
                  <a:schemeClr val="accent4">
                    <a:lumMod val="50000"/>
                  </a:schemeClr>
                </a:solidFill>
              </a:rPr>
              <a:t>maize</a:t>
            </a:r>
            <a:r>
              <a:rPr lang="it-IT" sz="2400" b="1" dirty="0">
                <a:solidFill>
                  <a:schemeClr val="accent4">
                    <a:lumMod val="50000"/>
                  </a:schemeClr>
                </a:solidFill>
              </a:rPr>
              <a:t> + </a:t>
            </a:r>
            <a:r>
              <a:rPr lang="it-IT" sz="2400" b="1" dirty="0" err="1">
                <a:solidFill>
                  <a:schemeClr val="accent4">
                    <a:lumMod val="50000"/>
                  </a:schemeClr>
                </a:solidFill>
              </a:rPr>
              <a:t>okra</a:t>
            </a:r>
            <a:r>
              <a:rPr lang="it-IT" sz="2400" b="1" dirty="0">
                <a:solidFill>
                  <a:schemeClr val="accent4">
                    <a:lumMod val="50000"/>
                  </a:schemeClr>
                </a:solidFill>
              </a:rPr>
              <a:t> + </a:t>
            </a:r>
            <a:r>
              <a:rPr lang="it-IT" sz="2400" b="1" dirty="0" err="1">
                <a:solidFill>
                  <a:schemeClr val="accent4">
                    <a:lumMod val="50000"/>
                  </a:schemeClr>
                </a:solidFill>
              </a:rPr>
              <a:t>pepper</a:t>
            </a:r>
            <a:r>
              <a:rPr lang="it-IT" sz="2400" b="1" dirty="0">
                <a:solidFill>
                  <a:schemeClr val="accent4">
                    <a:lumMod val="50000"/>
                  </a:schemeClr>
                </a:solidFill>
              </a:rPr>
              <a:t> </a:t>
            </a:r>
            <a:r>
              <a:rPr lang="it-IT" sz="2400" b="1" dirty="0" smtClean="0">
                <a:solidFill>
                  <a:schemeClr val="accent4">
                    <a:lumMod val="50000"/>
                  </a:schemeClr>
                </a:solidFill>
              </a:rPr>
              <a:t>.</a:t>
            </a:r>
          </a:p>
          <a:p>
            <a:endParaRPr lang="it-IT" dirty="0"/>
          </a:p>
        </p:txBody>
      </p:sp>
    </p:spTree>
    <p:extLst>
      <p:ext uri="{BB962C8B-B14F-4D97-AF65-F5344CB8AC3E}">
        <p14:creationId xmlns:p14="http://schemas.microsoft.com/office/powerpoint/2010/main" val="1051495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836712"/>
            <a:ext cx="8064896" cy="5847755"/>
          </a:xfrm>
          <a:prstGeom prst="rect">
            <a:avLst/>
          </a:prstGeom>
          <a:noFill/>
        </p:spPr>
        <p:txBody>
          <a:bodyPr wrap="square" rtlCol="0">
            <a:spAutoFit/>
          </a:bodyPr>
          <a:lstStyle/>
          <a:p>
            <a:r>
              <a:rPr lang="en-US" sz="3200" b="1" dirty="0" smtClean="0">
                <a:solidFill>
                  <a:srgbClr val="C00000"/>
                </a:solidFill>
              </a:rPr>
              <a:t>    Conservation technology for upland rice</a:t>
            </a:r>
          </a:p>
          <a:p>
            <a:endParaRPr lang="en-US" dirty="0"/>
          </a:p>
          <a:p>
            <a:pPr marL="342900" indent="-342900">
              <a:lnSpc>
                <a:spcPct val="150000"/>
              </a:lnSpc>
              <a:buFont typeface="Arial" panose="020B0604020202020204" pitchFamily="34" charset="0"/>
              <a:buChar char="•"/>
            </a:pPr>
            <a:r>
              <a:rPr lang="en-US" sz="2400" b="1" dirty="0" smtClean="0"/>
              <a:t>Hedgerows of trees, shrubs and grasses along hill contours can help reduce soil erosion up to 90 percent. Rice or other crops are planted between these strips of permanent ground cover. </a:t>
            </a:r>
          </a:p>
          <a:p>
            <a:pPr marL="360363">
              <a:lnSpc>
                <a:spcPct val="150000"/>
              </a:lnSpc>
            </a:pPr>
            <a:r>
              <a:rPr lang="en-US" sz="2400" b="1" dirty="0" smtClean="0">
                <a:solidFill>
                  <a:srgbClr val="FF0000"/>
                </a:solidFill>
              </a:rPr>
              <a:t>Leguminous plants in hedgerows </a:t>
            </a:r>
            <a:r>
              <a:rPr lang="en-US" sz="2400" b="1" dirty="0" smtClean="0"/>
              <a:t>make substantial amounts of atmospheric nitrogen available to both rice plants and annual crops and recycle other nutrients and organic matter.</a:t>
            </a:r>
          </a:p>
          <a:p>
            <a:pPr marL="342900" indent="-342900">
              <a:lnSpc>
                <a:spcPct val="150000"/>
              </a:lnSpc>
              <a:buFont typeface="Arial" panose="020B0604020202020204" pitchFamily="34" charset="0"/>
              <a:buChar char="•"/>
            </a:pPr>
            <a:r>
              <a:rPr lang="en-US" sz="2400" b="1" dirty="0" smtClean="0"/>
              <a:t>Zero and minimum tillage  </a:t>
            </a:r>
            <a:endParaRPr lang="en-US" sz="2400" b="1" dirty="0"/>
          </a:p>
        </p:txBody>
      </p:sp>
    </p:spTree>
    <p:extLst>
      <p:ext uri="{BB962C8B-B14F-4D97-AF65-F5344CB8AC3E}">
        <p14:creationId xmlns:p14="http://schemas.microsoft.com/office/powerpoint/2010/main" val="5501697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836712"/>
            <a:ext cx="8064896" cy="5570756"/>
          </a:xfrm>
          <a:prstGeom prst="rect">
            <a:avLst/>
          </a:prstGeom>
          <a:noFill/>
        </p:spPr>
        <p:txBody>
          <a:bodyPr wrap="square" rtlCol="0">
            <a:spAutoFit/>
          </a:bodyPr>
          <a:lstStyle/>
          <a:p>
            <a:pPr algn="ctr"/>
            <a:r>
              <a:rPr lang="en-US" sz="3200" b="1" dirty="0" smtClean="0">
                <a:solidFill>
                  <a:srgbClr val="C00000"/>
                </a:solidFill>
              </a:rPr>
              <a:t>Upland rice management </a:t>
            </a:r>
          </a:p>
          <a:p>
            <a:endParaRPr lang="en-US" dirty="0"/>
          </a:p>
          <a:p>
            <a:endParaRPr lang="en-US" dirty="0" smtClean="0"/>
          </a:p>
          <a:p>
            <a:pPr marL="342900" indent="-342900">
              <a:lnSpc>
                <a:spcPct val="150000"/>
              </a:lnSpc>
              <a:buFont typeface="Arial" panose="020B0604020202020204" pitchFamily="34" charset="0"/>
              <a:buChar char="•"/>
            </a:pPr>
            <a:r>
              <a:rPr lang="en-US" sz="2400" b="1" dirty="0" smtClean="0">
                <a:solidFill>
                  <a:schemeClr val="accent4">
                    <a:lumMod val="50000"/>
                  </a:schemeClr>
                </a:solidFill>
              </a:rPr>
              <a:t>Weeds management</a:t>
            </a:r>
          </a:p>
          <a:p>
            <a:pPr marL="342900" indent="-342900">
              <a:lnSpc>
                <a:spcPct val="150000"/>
              </a:lnSpc>
              <a:buFont typeface="Arial" panose="020B0604020202020204" pitchFamily="34" charset="0"/>
              <a:buChar char="•"/>
            </a:pPr>
            <a:endParaRPr lang="en-US" sz="2400" b="1" dirty="0" smtClean="0">
              <a:solidFill>
                <a:schemeClr val="accent4">
                  <a:lumMod val="50000"/>
                </a:schemeClr>
              </a:solidFill>
            </a:endParaRPr>
          </a:p>
          <a:p>
            <a:pPr marL="342900" indent="-342900">
              <a:lnSpc>
                <a:spcPct val="150000"/>
              </a:lnSpc>
              <a:buFont typeface="Arial" panose="020B0604020202020204" pitchFamily="34" charset="0"/>
              <a:buChar char="•"/>
            </a:pPr>
            <a:endParaRPr lang="en-US" sz="2400" b="1" dirty="0" smtClean="0">
              <a:solidFill>
                <a:schemeClr val="accent4">
                  <a:lumMod val="50000"/>
                </a:schemeClr>
              </a:solidFill>
            </a:endParaRPr>
          </a:p>
          <a:p>
            <a:pPr marL="342900" indent="-342900">
              <a:lnSpc>
                <a:spcPct val="150000"/>
              </a:lnSpc>
              <a:buFont typeface="Arial" panose="020B0604020202020204" pitchFamily="34" charset="0"/>
              <a:buChar char="•"/>
            </a:pPr>
            <a:r>
              <a:rPr lang="en-US" sz="2400" b="1" dirty="0" smtClean="0">
                <a:solidFill>
                  <a:schemeClr val="accent4">
                    <a:lumMod val="50000"/>
                  </a:schemeClr>
                </a:solidFill>
              </a:rPr>
              <a:t>Blast management</a:t>
            </a:r>
          </a:p>
          <a:p>
            <a:pPr marL="342900" indent="-342900">
              <a:lnSpc>
                <a:spcPct val="150000"/>
              </a:lnSpc>
              <a:buFont typeface="Arial" panose="020B0604020202020204" pitchFamily="34" charset="0"/>
              <a:buChar char="•"/>
            </a:pPr>
            <a:endParaRPr lang="en-US" sz="2400" b="1" dirty="0" smtClean="0">
              <a:solidFill>
                <a:schemeClr val="accent4">
                  <a:lumMod val="50000"/>
                </a:schemeClr>
              </a:solidFill>
            </a:endParaRPr>
          </a:p>
          <a:p>
            <a:pPr marL="342900" indent="-342900">
              <a:lnSpc>
                <a:spcPct val="150000"/>
              </a:lnSpc>
              <a:buFont typeface="Arial" panose="020B0604020202020204" pitchFamily="34" charset="0"/>
              <a:buChar char="•"/>
            </a:pPr>
            <a:endParaRPr lang="en-US" sz="2400" b="1" dirty="0" smtClean="0">
              <a:solidFill>
                <a:schemeClr val="accent4">
                  <a:lumMod val="50000"/>
                </a:schemeClr>
              </a:solidFill>
            </a:endParaRPr>
          </a:p>
          <a:p>
            <a:pPr marL="342900" indent="-342900">
              <a:lnSpc>
                <a:spcPct val="150000"/>
              </a:lnSpc>
              <a:buFont typeface="Arial" panose="020B0604020202020204" pitchFamily="34" charset="0"/>
              <a:buChar char="•"/>
            </a:pPr>
            <a:r>
              <a:rPr lang="en-US" sz="2400" b="1" dirty="0" smtClean="0">
                <a:solidFill>
                  <a:schemeClr val="accent4">
                    <a:lumMod val="50000"/>
                  </a:schemeClr>
                </a:solidFill>
              </a:rPr>
              <a:t>Management Soil acidity and P deficiency </a:t>
            </a:r>
            <a:endParaRPr lang="en-US" sz="2400" b="1" dirty="0" smtClean="0"/>
          </a:p>
          <a:p>
            <a:pPr>
              <a:lnSpc>
                <a:spcPct val="150000"/>
              </a:lnSpc>
            </a:pPr>
            <a:endParaRPr lang="en-US" sz="2400" b="1" dirty="0" smtClean="0"/>
          </a:p>
        </p:txBody>
      </p:sp>
    </p:spTree>
    <p:extLst>
      <p:ext uri="{BB962C8B-B14F-4D97-AF65-F5344CB8AC3E}">
        <p14:creationId xmlns:p14="http://schemas.microsoft.com/office/powerpoint/2010/main" val="34907101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620688"/>
            <a:ext cx="8064896" cy="5878532"/>
          </a:xfrm>
          <a:prstGeom prst="rect">
            <a:avLst/>
          </a:prstGeom>
          <a:noFill/>
        </p:spPr>
        <p:txBody>
          <a:bodyPr wrap="square" rtlCol="0">
            <a:spAutoFit/>
          </a:bodyPr>
          <a:lstStyle/>
          <a:p>
            <a:pPr algn="ctr"/>
            <a:r>
              <a:rPr lang="en-US" sz="3200" b="1" dirty="0" smtClean="0">
                <a:solidFill>
                  <a:srgbClr val="C00000"/>
                </a:solidFill>
              </a:rPr>
              <a:t>Policy implications for sustainable intensification of upland rice production </a:t>
            </a:r>
          </a:p>
          <a:p>
            <a:endParaRPr lang="en-US" sz="2400" b="1" dirty="0">
              <a:solidFill>
                <a:schemeClr val="accent4">
                  <a:lumMod val="50000"/>
                </a:schemeClr>
              </a:solidFill>
            </a:endParaRPr>
          </a:p>
          <a:p>
            <a:pPr marL="342900" indent="-342900">
              <a:buFont typeface="Arial" panose="020B0604020202020204" pitchFamily="34" charset="0"/>
              <a:buChar char="•"/>
            </a:pPr>
            <a:r>
              <a:rPr lang="en-US" sz="2400" b="1" dirty="0" smtClean="0">
                <a:solidFill>
                  <a:schemeClr val="accent4">
                    <a:lumMod val="50000"/>
                  </a:schemeClr>
                </a:solidFill>
              </a:rPr>
              <a:t>Integrating </a:t>
            </a:r>
            <a:r>
              <a:rPr lang="en-US" sz="2400" b="1" dirty="0">
                <a:solidFill>
                  <a:schemeClr val="accent4">
                    <a:lumMod val="50000"/>
                  </a:schemeClr>
                </a:solidFill>
              </a:rPr>
              <a:t>farmer’s knowledge and local </a:t>
            </a:r>
            <a:r>
              <a:rPr lang="en-US" sz="2400" b="1" dirty="0" smtClean="0">
                <a:solidFill>
                  <a:schemeClr val="accent4">
                    <a:lumMod val="50000"/>
                  </a:schemeClr>
                </a:solidFill>
              </a:rPr>
              <a:t>preferences with advanced technologies.</a:t>
            </a:r>
          </a:p>
          <a:p>
            <a:pPr marL="342900" indent="-342900">
              <a:buFont typeface="Arial" panose="020B0604020202020204" pitchFamily="34" charset="0"/>
              <a:buChar char="•"/>
            </a:pPr>
            <a:endParaRPr lang="en-US" sz="2400" b="1" dirty="0">
              <a:solidFill>
                <a:schemeClr val="accent4">
                  <a:lumMod val="50000"/>
                </a:schemeClr>
              </a:solidFill>
            </a:endParaRPr>
          </a:p>
          <a:p>
            <a:pPr marL="342900" indent="-342900">
              <a:buFont typeface="Arial" panose="020B0604020202020204" pitchFamily="34" charset="0"/>
              <a:buChar char="•"/>
            </a:pPr>
            <a:r>
              <a:rPr lang="en-US" sz="2400" b="1" dirty="0" smtClean="0">
                <a:solidFill>
                  <a:schemeClr val="accent4">
                    <a:lumMod val="50000"/>
                  </a:schemeClr>
                </a:solidFill>
              </a:rPr>
              <a:t>Resilient rice production through diversified cropping systems. </a:t>
            </a:r>
          </a:p>
          <a:p>
            <a:pPr marL="342900" indent="-342900">
              <a:buFont typeface="Arial" panose="020B0604020202020204" pitchFamily="34" charset="0"/>
              <a:buChar char="•"/>
            </a:pPr>
            <a:endParaRPr lang="en-US" sz="2400" b="1" dirty="0">
              <a:solidFill>
                <a:schemeClr val="accent4">
                  <a:lumMod val="50000"/>
                </a:schemeClr>
              </a:solidFill>
            </a:endParaRPr>
          </a:p>
          <a:p>
            <a:pPr marL="342900" indent="-342900">
              <a:buFont typeface="Arial" panose="020B0604020202020204" pitchFamily="34" charset="0"/>
              <a:buChar char="•"/>
            </a:pPr>
            <a:r>
              <a:rPr lang="en-US" sz="2400" b="1" dirty="0" smtClean="0">
                <a:solidFill>
                  <a:schemeClr val="accent4">
                    <a:lumMod val="50000"/>
                  </a:schemeClr>
                </a:solidFill>
              </a:rPr>
              <a:t>Promotion of  conservation technologies and ecological engineering. </a:t>
            </a:r>
          </a:p>
          <a:p>
            <a:pPr marL="342900" indent="-342900">
              <a:buFont typeface="Arial" panose="020B0604020202020204" pitchFamily="34" charset="0"/>
              <a:buChar char="•"/>
            </a:pPr>
            <a:endParaRPr lang="en-US" sz="2400" b="1" dirty="0" smtClean="0">
              <a:solidFill>
                <a:schemeClr val="accent4">
                  <a:lumMod val="50000"/>
                </a:schemeClr>
              </a:solidFill>
            </a:endParaRPr>
          </a:p>
          <a:p>
            <a:pPr marL="342900" indent="-342900">
              <a:buFont typeface="Arial" panose="020B0604020202020204" pitchFamily="34" charset="0"/>
              <a:buChar char="•"/>
            </a:pPr>
            <a:r>
              <a:rPr lang="en-US" sz="2400" b="1" dirty="0" smtClean="0">
                <a:solidFill>
                  <a:schemeClr val="accent4">
                    <a:lumMod val="50000"/>
                  </a:schemeClr>
                </a:solidFill>
              </a:rPr>
              <a:t>Promotion of rice quality </a:t>
            </a:r>
            <a:r>
              <a:rPr lang="en-US" sz="2400" b="1" dirty="0" err="1" smtClean="0">
                <a:solidFill>
                  <a:schemeClr val="accent4">
                    <a:lumMod val="50000"/>
                  </a:schemeClr>
                </a:solidFill>
              </a:rPr>
              <a:t>specialities</a:t>
            </a:r>
            <a:r>
              <a:rPr lang="en-US" sz="2400" b="1" dirty="0" smtClean="0">
                <a:solidFill>
                  <a:schemeClr val="accent4">
                    <a:lumMod val="50000"/>
                  </a:schemeClr>
                </a:solidFill>
              </a:rPr>
              <a:t> and organic rice. </a:t>
            </a:r>
            <a:endParaRPr lang="en-US" sz="2400" b="1" dirty="0">
              <a:solidFill>
                <a:schemeClr val="accent4">
                  <a:lumMod val="50000"/>
                </a:schemeClr>
              </a:solidFill>
            </a:endParaRPr>
          </a:p>
          <a:p>
            <a:pPr marL="342900" indent="-342900">
              <a:buFont typeface="Arial" panose="020B0604020202020204" pitchFamily="34" charset="0"/>
              <a:buChar char="•"/>
            </a:pPr>
            <a:endParaRPr lang="en-US" sz="2400" b="1" dirty="0">
              <a:solidFill>
                <a:schemeClr val="accent4">
                  <a:lumMod val="50000"/>
                </a:schemeClr>
              </a:solidFill>
            </a:endParaRPr>
          </a:p>
          <a:p>
            <a:endParaRPr lang="en-US" sz="2400" b="1" dirty="0">
              <a:solidFill>
                <a:schemeClr val="accent4">
                  <a:lumMod val="50000"/>
                </a:schemeClr>
              </a:solidFill>
            </a:endParaRPr>
          </a:p>
        </p:txBody>
      </p:sp>
    </p:spTree>
    <p:extLst>
      <p:ext uri="{BB962C8B-B14F-4D97-AF65-F5344CB8AC3E}">
        <p14:creationId xmlns:p14="http://schemas.microsoft.com/office/powerpoint/2010/main" val="3556508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842719"/>
              </p:ext>
            </p:extLst>
          </p:nvPr>
        </p:nvGraphicFramePr>
        <p:xfrm>
          <a:off x="251520" y="404664"/>
          <a:ext cx="8640960"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403648" y="5229200"/>
            <a:ext cx="7056784" cy="1077218"/>
          </a:xfrm>
          <a:prstGeom prst="rect">
            <a:avLst/>
          </a:prstGeom>
          <a:noFill/>
        </p:spPr>
        <p:txBody>
          <a:bodyPr wrap="square" rtlCol="0">
            <a:spAutoFit/>
          </a:bodyPr>
          <a:lstStyle/>
          <a:p>
            <a:r>
              <a:rPr lang="en-US" sz="2400" b="1" dirty="0" smtClean="0">
                <a:solidFill>
                  <a:srgbClr val="C00000"/>
                </a:solidFill>
              </a:rPr>
              <a:t>Percentage </a:t>
            </a:r>
            <a:r>
              <a:rPr lang="en-US" sz="2400" b="1" dirty="0">
                <a:solidFill>
                  <a:srgbClr val="C00000"/>
                </a:solidFill>
              </a:rPr>
              <a:t>of irrigated rice area per total rice area and milled rice yield in India (1960/61-2011/12) </a:t>
            </a:r>
            <a:endParaRPr lang="en-US" sz="2400" b="1" dirty="0" smtClean="0">
              <a:solidFill>
                <a:srgbClr val="C00000"/>
              </a:solidFill>
            </a:endParaRPr>
          </a:p>
          <a:p>
            <a:r>
              <a:rPr lang="en-US" sz="1600" dirty="0" smtClean="0">
                <a:solidFill>
                  <a:schemeClr val="accent5">
                    <a:lumMod val="50000"/>
                  </a:schemeClr>
                </a:solidFill>
              </a:rPr>
              <a:t>(</a:t>
            </a:r>
            <a:r>
              <a:rPr lang="en-US" sz="1600" dirty="0">
                <a:solidFill>
                  <a:schemeClr val="accent5">
                    <a:lumMod val="50000"/>
                  </a:schemeClr>
                </a:solidFill>
              </a:rPr>
              <a:t>http://ricestat.irri.org:8080/</a:t>
            </a:r>
            <a:r>
              <a:rPr lang="en-US" sz="1600" dirty="0" err="1">
                <a:solidFill>
                  <a:schemeClr val="accent5">
                    <a:lumMod val="50000"/>
                  </a:schemeClr>
                </a:solidFill>
              </a:rPr>
              <a:t>wrs</a:t>
            </a:r>
            <a:r>
              <a:rPr lang="en-US" sz="1600" dirty="0" smtClean="0">
                <a:solidFill>
                  <a:schemeClr val="accent5">
                    <a:lumMod val="50000"/>
                  </a:schemeClr>
                </a:solidFill>
              </a:rPr>
              <a:t>)</a:t>
            </a:r>
            <a:endParaRPr lang="en-US" sz="1600" dirty="0">
              <a:solidFill>
                <a:schemeClr val="accent5">
                  <a:lumMod val="50000"/>
                </a:schemeClr>
              </a:solidFill>
            </a:endParaRPr>
          </a:p>
        </p:txBody>
      </p:sp>
    </p:spTree>
    <p:extLst>
      <p:ext uri="{BB962C8B-B14F-4D97-AF65-F5344CB8AC3E}">
        <p14:creationId xmlns:p14="http://schemas.microsoft.com/office/powerpoint/2010/main" val="1181093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500360436"/>
              </p:ext>
            </p:extLst>
          </p:nvPr>
        </p:nvGraphicFramePr>
        <p:xfrm>
          <a:off x="692162" y="548680"/>
          <a:ext cx="7992888" cy="43924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088206" y="5085184"/>
            <a:ext cx="7200800" cy="1384995"/>
          </a:xfrm>
          <a:prstGeom prst="rect">
            <a:avLst/>
          </a:prstGeom>
          <a:noFill/>
        </p:spPr>
        <p:txBody>
          <a:bodyPr wrap="square" rtlCol="0">
            <a:spAutoFit/>
          </a:bodyPr>
          <a:lstStyle/>
          <a:p>
            <a:r>
              <a:rPr lang="en-US" sz="2400" b="1" dirty="0">
                <a:solidFill>
                  <a:srgbClr val="C00000"/>
                </a:solidFill>
              </a:rPr>
              <a:t>Rice (milled) yield (2010/11) and percentage of irrigated rice area (2009/10) in different states of India </a:t>
            </a:r>
            <a:endParaRPr lang="en-US" sz="2400" b="1" dirty="0" smtClean="0">
              <a:solidFill>
                <a:srgbClr val="C00000"/>
              </a:solidFill>
            </a:endParaRPr>
          </a:p>
          <a:p>
            <a:r>
              <a:rPr lang="en-US" dirty="0" smtClean="0">
                <a:solidFill>
                  <a:srgbClr val="0000FF"/>
                </a:solidFill>
              </a:rPr>
              <a:t>(</a:t>
            </a:r>
            <a:r>
              <a:rPr lang="en-US" u="sng" dirty="0" smtClean="0">
                <a:solidFill>
                  <a:srgbClr val="0000FF"/>
                </a:solidFill>
                <a:hlinkClick r:id="rId3"/>
              </a:rPr>
              <a:t>http</a:t>
            </a:r>
            <a:r>
              <a:rPr lang="en-US" u="sng" dirty="0">
                <a:solidFill>
                  <a:srgbClr val="0000FF"/>
                </a:solidFill>
                <a:hlinkClick r:id="rId3"/>
              </a:rPr>
              <a:t>://</a:t>
            </a:r>
            <a:r>
              <a:rPr lang="en-US" u="sng" dirty="0" err="1">
                <a:solidFill>
                  <a:srgbClr val="0000FF"/>
                </a:solidFill>
                <a:hlinkClick r:id="rId3"/>
              </a:rPr>
              <a:t>ricestat.irri.org:8080</a:t>
            </a:r>
            <a:r>
              <a:rPr lang="en-US" u="sng" dirty="0">
                <a:solidFill>
                  <a:srgbClr val="0000FF"/>
                </a:solidFill>
                <a:hlinkClick r:id="rId3"/>
              </a:rPr>
              <a:t>/</a:t>
            </a:r>
            <a:r>
              <a:rPr lang="en-US" u="sng" dirty="0" err="1">
                <a:solidFill>
                  <a:srgbClr val="0000FF"/>
                </a:solidFill>
                <a:hlinkClick r:id="rId3"/>
              </a:rPr>
              <a:t>wrs</a:t>
            </a:r>
            <a:r>
              <a:rPr lang="en-US" dirty="0">
                <a:solidFill>
                  <a:srgbClr val="0000FF"/>
                </a:solidFill>
              </a:rPr>
              <a:t>; Agricultural Statistics at a Glance 2012, </a:t>
            </a:r>
            <a:r>
              <a:rPr lang="en-US" dirty="0" err="1">
                <a:solidFill>
                  <a:srgbClr val="0000FF"/>
                </a:solidFill>
              </a:rPr>
              <a:t>Govt</a:t>
            </a:r>
            <a:r>
              <a:rPr lang="en-US" dirty="0">
                <a:solidFill>
                  <a:srgbClr val="0000FF"/>
                </a:solidFill>
              </a:rPr>
              <a:t> of India</a:t>
            </a:r>
            <a:r>
              <a:rPr lang="en-US" dirty="0" smtClean="0">
                <a:solidFill>
                  <a:srgbClr val="0000FF"/>
                </a:solidFill>
              </a:rPr>
              <a:t>)</a:t>
            </a:r>
            <a:endParaRPr lang="en-US" dirty="0">
              <a:solidFill>
                <a:srgbClr val="0000FF"/>
              </a:solidFill>
            </a:endParaRPr>
          </a:p>
        </p:txBody>
      </p:sp>
    </p:spTree>
    <p:extLst>
      <p:ext uri="{BB962C8B-B14F-4D97-AF65-F5344CB8AC3E}">
        <p14:creationId xmlns:p14="http://schemas.microsoft.com/office/powerpoint/2010/main" val="2838051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314325"/>
            <a:ext cx="5400600" cy="6228080"/>
          </a:xfrm>
          <a:prstGeom prst="rect">
            <a:avLst/>
          </a:prstGeom>
          <a:noFill/>
          <a:ln>
            <a:noFill/>
          </a:ln>
        </p:spPr>
      </p:pic>
      <p:sp>
        <p:nvSpPr>
          <p:cNvPr id="3" name="TextBox 2"/>
          <p:cNvSpPr txBox="1"/>
          <p:nvPr/>
        </p:nvSpPr>
        <p:spPr>
          <a:xfrm>
            <a:off x="853331" y="476672"/>
            <a:ext cx="2304256" cy="3354765"/>
          </a:xfrm>
          <a:prstGeom prst="rect">
            <a:avLst/>
          </a:prstGeom>
          <a:noFill/>
        </p:spPr>
        <p:txBody>
          <a:bodyPr wrap="square" rtlCol="0">
            <a:spAutoFit/>
          </a:bodyPr>
          <a:lstStyle/>
          <a:p>
            <a:r>
              <a:rPr lang="en-US" sz="2400" b="1" dirty="0" smtClean="0">
                <a:solidFill>
                  <a:srgbClr val="C00000"/>
                </a:solidFill>
              </a:rPr>
              <a:t>Irrigated rice area and </a:t>
            </a:r>
            <a:r>
              <a:rPr lang="en-US" sz="2400" b="1" dirty="0">
                <a:solidFill>
                  <a:srgbClr val="C00000"/>
                </a:solidFill>
              </a:rPr>
              <a:t>percentage of irrigated </a:t>
            </a:r>
            <a:r>
              <a:rPr lang="en-US" sz="2400" b="1" dirty="0" smtClean="0">
                <a:solidFill>
                  <a:srgbClr val="C00000"/>
                </a:solidFill>
              </a:rPr>
              <a:t>area (a</a:t>
            </a:r>
            <a:r>
              <a:rPr lang="en-US" sz="2400" b="1" dirty="0">
                <a:solidFill>
                  <a:srgbClr val="C00000"/>
                </a:solidFill>
              </a:rPr>
              <a:t>) and their yields (b) during </a:t>
            </a:r>
            <a:r>
              <a:rPr lang="en-US" sz="2400" b="1" dirty="0" smtClean="0">
                <a:solidFill>
                  <a:srgbClr val="C00000"/>
                </a:solidFill>
              </a:rPr>
              <a:t>1961-2009 period in Indonesia </a:t>
            </a:r>
          </a:p>
          <a:p>
            <a:r>
              <a:rPr lang="en-US" sz="1600" dirty="0" smtClean="0">
                <a:solidFill>
                  <a:schemeClr val="accent5">
                    <a:lumMod val="50000"/>
                  </a:schemeClr>
                </a:solidFill>
              </a:rPr>
              <a:t>(</a:t>
            </a:r>
            <a:r>
              <a:rPr lang="en-US" sz="1600" dirty="0" err="1" smtClean="0">
                <a:solidFill>
                  <a:schemeClr val="accent5">
                    <a:lumMod val="50000"/>
                  </a:schemeClr>
                </a:solidFill>
              </a:rPr>
              <a:t>Panuju</a:t>
            </a:r>
            <a:r>
              <a:rPr lang="en-US" sz="1600" dirty="0" smtClean="0">
                <a:solidFill>
                  <a:schemeClr val="accent5">
                    <a:lumMod val="50000"/>
                  </a:schemeClr>
                </a:solidFill>
              </a:rPr>
              <a:t> </a:t>
            </a:r>
            <a:r>
              <a:rPr lang="en-US" sz="1600" dirty="0">
                <a:solidFill>
                  <a:schemeClr val="accent5">
                    <a:lumMod val="50000"/>
                  </a:schemeClr>
                </a:solidFill>
              </a:rPr>
              <a:t>et al., 2013</a:t>
            </a:r>
            <a:r>
              <a:rPr lang="en-US" sz="1600" dirty="0" smtClean="0">
                <a:solidFill>
                  <a:schemeClr val="accent5">
                    <a:lumMod val="50000"/>
                  </a:schemeClr>
                </a:solidFill>
              </a:rPr>
              <a:t>)</a:t>
            </a:r>
            <a:endParaRPr lang="en-US" sz="1600" dirty="0">
              <a:solidFill>
                <a:schemeClr val="accent5">
                  <a:lumMod val="50000"/>
                </a:schemeClr>
              </a:solidFill>
            </a:endParaRPr>
          </a:p>
        </p:txBody>
      </p:sp>
    </p:spTree>
    <p:extLst>
      <p:ext uri="{BB962C8B-B14F-4D97-AF65-F5344CB8AC3E}">
        <p14:creationId xmlns:p14="http://schemas.microsoft.com/office/powerpoint/2010/main" val="2838051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1828</TotalTime>
  <Words>4345</Words>
  <Application>Microsoft Office PowerPoint</Application>
  <PresentationFormat>On-screen Show (4:3)</PresentationFormat>
  <Paragraphs>642</Paragraphs>
  <Slides>66</Slides>
  <Notes>6</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66</vt:i4>
      </vt:variant>
    </vt:vector>
  </HeadingPairs>
  <TitlesOfParts>
    <vt:vector size="68" baseType="lpstr">
      <vt:lpstr>Office Theme</vt:lpstr>
      <vt:lpstr>BBB-FAO-13:FINAL%20WRTING%207-2013:FINAL%20IPM%20WRITING:IPM%20LAST%20WRITING%204-9-2013.doc!OLE_LINK4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FAO of the UN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Bui, Bong (FAORAP)</dc:creator>
  <cp:lastModifiedBy>Visitor</cp:lastModifiedBy>
  <cp:revision>319</cp:revision>
  <cp:lastPrinted>2013-11-27T15:58:12Z</cp:lastPrinted>
  <dcterms:created xsi:type="dcterms:W3CDTF">2013-11-22T12:10:28Z</dcterms:created>
  <dcterms:modified xsi:type="dcterms:W3CDTF">2013-11-28T03:53:08Z</dcterms:modified>
</cp:coreProperties>
</file>