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7" r:id="rId2"/>
    <p:sldId id="285" r:id="rId3"/>
    <p:sldId id="292" r:id="rId4"/>
    <p:sldId id="293" r:id="rId5"/>
    <p:sldId id="297" r:id="rId6"/>
    <p:sldId id="296" r:id="rId7"/>
    <p:sldId id="301" r:id="rId8"/>
    <p:sldId id="302" r:id="rId9"/>
    <p:sldId id="298" r:id="rId10"/>
    <p:sldId id="305" r:id="rId11"/>
    <p:sldId id="303" r:id="rId12"/>
    <p:sldId id="304" r:id="rId13"/>
    <p:sldId id="310" r:id="rId14"/>
    <p:sldId id="312" r:id="rId15"/>
    <p:sldId id="313" r:id="rId16"/>
    <p:sldId id="309" r:id="rId17"/>
    <p:sldId id="315" r:id="rId18"/>
    <p:sldId id="314" r:id="rId19"/>
    <p:sldId id="316" r:id="rId20"/>
    <p:sldId id="317" r:id="rId21"/>
    <p:sldId id="307" r:id="rId22"/>
    <p:sldId id="308" r:id="rId23"/>
    <p:sldId id="318" r:id="rId24"/>
    <p:sldId id="319" r:id="rId25"/>
    <p:sldId id="320" r:id="rId26"/>
    <p:sldId id="321" r:id="rId27"/>
    <p:sldId id="322" r:id="rId28"/>
    <p:sldId id="323" r:id="rId29"/>
    <p:sldId id="32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59" autoAdjust="0"/>
  </p:normalViewPr>
  <p:slideViewPr>
    <p:cSldViewPr>
      <p:cViewPr>
        <p:scale>
          <a:sx n="78" d="100"/>
          <a:sy n="78" d="100"/>
        </p:scale>
        <p:origin x="-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zou\Documents\RRS\2012%20ICP%20PERF%2056_ric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inig\Desktop\LZ_STAT_RAP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43200138256238E-2"/>
          <c:y val="1.4070113241385877E-2"/>
          <c:w val="0.88592875319101083"/>
          <c:h val="0.605753978699103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Data!$C$3:$C$37</c:f>
              <c:strCache>
                <c:ptCount val="35"/>
                <c:pt idx="0">
                  <c:v>Zhanghe (China)</c:v>
                </c:pt>
                <c:pt idx="1">
                  <c:v>Qiantangjiang (China)</c:v>
                </c:pt>
                <c:pt idx="2">
                  <c:v>West Krishna (India)</c:v>
                </c:pt>
                <c:pt idx="3">
                  <c:v>Hemawathi (India)</c:v>
                </c:pt>
                <c:pt idx="4">
                  <c:v>Shahapur BC Naryanpur (India)</c:v>
                </c:pt>
                <c:pt idx="5">
                  <c:v>Right BC Naryanpur (India)</c:v>
                </c:pt>
                <c:pt idx="6">
                  <c:v>Indi BC Naryanpur (India)</c:v>
                </c:pt>
                <c:pt idx="7">
                  <c:v>Left Bank Canal Naryanpur (India)</c:v>
                </c:pt>
                <c:pt idx="8">
                  <c:v>Bhakra (India)</c:v>
                </c:pt>
                <c:pt idx="9">
                  <c:v>Jaunpur Branch Canal (India)</c:v>
                </c:pt>
                <c:pt idx="10">
                  <c:v>Lak Bok (Indonesia)</c:v>
                </c:pt>
                <c:pt idx="11">
                  <c:v>Lodoyo  (Indonesia)</c:v>
                </c:pt>
                <c:pt idx="12">
                  <c:v>Nam Houm (Laos)</c:v>
                </c:pt>
                <c:pt idx="13">
                  <c:v>MADA (Malysia)</c:v>
                </c:pt>
                <c:pt idx="14">
                  <c:v>Kemubu (Malysia)</c:v>
                </c:pt>
                <c:pt idx="15">
                  <c:v>Kerian kump (Malysia)</c:v>
                </c:pt>
                <c:pt idx="16">
                  <c:v>Penang (Malysia)</c:v>
                </c:pt>
                <c:pt idx="17">
                  <c:v>Sunsari Morang (Nepal)</c:v>
                </c:pt>
                <c:pt idx="18">
                  <c:v>Narayani Irrigation Project (Nepal)</c:v>
                </c:pt>
                <c:pt idx="19">
                  <c:v>Mahakali (Nepal)</c:v>
                </c:pt>
                <c:pt idx="20">
                  <c:v>MARIIS (Philippines)</c:v>
                </c:pt>
                <c:pt idx="21">
                  <c:v>Nam Oon (Thailand)</c:v>
                </c:pt>
                <c:pt idx="22">
                  <c:v>Lam Pao  (Thailand)</c:v>
                </c:pt>
                <c:pt idx="23">
                  <c:v>Huay Luong  (Thailand)</c:v>
                </c:pt>
                <c:pt idx="24">
                  <c:v>Cau Son-Cam Son (Vietnam)</c:v>
                </c:pt>
                <c:pt idx="25">
                  <c:v>Dau Tieng (Vietnam)</c:v>
                </c:pt>
                <c:pt idx="26">
                  <c:v>Go Cong Long Hai (Vietnam)</c:v>
                </c:pt>
                <c:pt idx="27">
                  <c:v>BHH Luong Tai (Vietnam)</c:v>
                </c:pt>
                <c:pt idx="28">
                  <c:v>BHH Kim Dong (Vietnam)</c:v>
                </c:pt>
                <c:pt idx="29">
                  <c:v>Fuleli Guni (Pakistan)</c:v>
                </c:pt>
                <c:pt idx="30">
                  <c:v>Guilian (Iran)</c:v>
                </c:pt>
                <c:pt idx="31">
                  <c:v>Mit Yazid (Egypt)</c:v>
                </c:pt>
                <c:pt idx="32">
                  <c:v>Office du Niger (Mali)</c:v>
                </c:pt>
                <c:pt idx="33">
                  <c:v>Coello (Colombo)</c:v>
                </c:pt>
                <c:pt idx="34">
                  <c:v>Saldana (Colombo)</c:v>
                </c:pt>
              </c:strCache>
            </c:strRef>
          </c:cat>
          <c:val>
            <c:numRef>
              <c:f>Data!$J$3:$J$37</c:f>
              <c:numCache>
                <c:formatCode>0.000</c:formatCode>
                <c:ptCount val="35"/>
                <c:pt idx="0">
                  <c:v>0.49420678953070241</c:v>
                </c:pt>
                <c:pt idx="1">
                  <c:v>7.4711845898392054E-2</c:v>
                </c:pt>
                <c:pt idx="2">
                  <c:v>0.13798240507955101</c:v>
                </c:pt>
                <c:pt idx="3">
                  <c:v>4.7559884744690632E-2</c:v>
                </c:pt>
                <c:pt idx="4">
                  <c:v>5.2082793172354432E-2</c:v>
                </c:pt>
                <c:pt idx="5">
                  <c:v>8.7400000000000033E-2</c:v>
                </c:pt>
                <c:pt idx="6">
                  <c:v>8.7400000000000033E-2</c:v>
                </c:pt>
                <c:pt idx="7">
                  <c:v>8.7400000000000033E-2</c:v>
                </c:pt>
                <c:pt idx="8">
                  <c:v>0.16800000000000023</c:v>
                </c:pt>
                <c:pt idx="9">
                  <c:v>8.012066600462063E-2</c:v>
                </c:pt>
                <c:pt idx="10">
                  <c:v>0.132579336231884</c:v>
                </c:pt>
                <c:pt idx="11">
                  <c:v>0.15361784037558701</c:v>
                </c:pt>
                <c:pt idx="12">
                  <c:v>0.10400000000000002</c:v>
                </c:pt>
                <c:pt idx="13">
                  <c:v>0.19922768797546031</c:v>
                </c:pt>
                <c:pt idx="14">
                  <c:v>9.6400000000000027E-2</c:v>
                </c:pt>
                <c:pt idx="15">
                  <c:v>5.9000000000000288E-2</c:v>
                </c:pt>
                <c:pt idx="16">
                  <c:v>7.9100000000000087E-2</c:v>
                </c:pt>
                <c:pt idx="17">
                  <c:v>0.13016666977563388</c:v>
                </c:pt>
                <c:pt idx="18">
                  <c:v>0.12666609112176114</c:v>
                </c:pt>
                <c:pt idx="19">
                  <c:v>4.2394781520865378E-2</c:v>
                </c:pt>
                <c:pt idx="20">
                  <c:v>4.6759003830565422E-2</c:v>
                </c:pt>
                <c:pt idx="21">
                  <c:v>4.6900000000000011E-2</c:v>
                </c:pt>
                <c:pt idx="22">
                  <c:v>6.5000000000000072E-2</c:v>
                </c:pt>
                <c:pt idx="23">
                  <c:v>0.16900000000000023</c:v>
                </c:pt>
                <c:pt idx="24">
                  <c:v>0.2</c:v>
                </c:pt>
                <c:pt idx="25">
                  <c:v>6.8544849940951932E-2</c:v>
                </c:pt>
                <c:pt idx="26">
                  <c:v>5.8883790824941128E-2</c:v>
                </c:pt>
                <c:pt idx="27">
                  <c:v>0.48919287822878227</c:v>
                </c:pt>
                <c:pt idx="28">
                  <c:v>0.27477905459480101</c:v>
                </c:pt>
                <c:pt idx="29">
                  <c:v>7.4000000000000593E-3</c:v>
                </c:pt>
                <c:pt idx="30">
                  <c:v>0.11956950875486402</c:v>
                </c:pt>
                <c:pt idx="31">
                  <c:v>0.17700000000000013</c:v>
                </c:pt>
                <c:pt idx="32">
                  <c:v>2.5700000000000011E-2</c:v>
                </c:pt>
                <c:pt idx="33">
                  <c:v>9.6900000000000028E-2</c:v>
                </c:pt>
                <c:pt idx="34">
                  <c:v>4.8200000000000014E-2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28160"/>
        <c:axId val="79629696"/>
      </c:barChart>
      <c:catAx>
        <c:axId val="796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962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629696"/>
        <c:scaling>
          <c:orientation val="minMax"/>
          <c:max val="0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Production $/m3 of irrigation supply</a:t>
                </a:r>
              </a:p>
            </c:rich>
          </c:tx>
          <c:layout>
            <c:manualLayout>
              <c:xMode val="edge"/>
              <c:yMode val="edge"/>
              <c:x val="5.353300995973251E-3"/>
              <c:y val="0.18518554083178601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9628160"/>
        <c:crosses val="autoZero"/>
        <c:crossBetween val="between"/>
        <c:majorUnit val="0.1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Rural poor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8014301829711294E-2"/>
          <c:y val="0.13988680077213614"/>
          <c:w val="0.8793464983516025"/>
          <c:h val="0.74457670063969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Sheet5!$E$21</c:f>
              <c:strCache>
                <c:ptCount val="1"/>
                <c:pt idx="0">
                  <c:v>Eastern Asia</c:v>
                </c:pt>
              </c:strCache>
            </c:strRef>
          </c:tx>
          <c:invertIfNegative val="0"/>
          <c:cat>
            <c:strRef>
              <c:f>Sheet5!$A$22:$A$35</c:f>
              <c:strCache>
                <c:ptCount val="14"/>
                <c:pt idx="0">
                  <c:v>Cereals rainfed (temp)</c:v>
                </c:pt>
                <c:pt idx="1">
                  <c:v>Forest based</c:v>
                </c:pt>
                <c:pt idx="2">
                  <c:v>GW irrigation (dry)</c:v>
                </c:pt>
                <c:pt idx="3">
                  <c:v>Highl/ mount agric</c:v>
                </c:pt>
                <c:pt idx="4">
                  <c:v>Lowland rice rainfed (humid)</c:v>
                </c:pt>
                <c:pt idx="5">
                  <c:v>Rainfed (dry)</c:v>
                </c:pt>
                <c:pt idx="6">
                  <c:v>Rainfed (humid)</c:v>
                </c:pt>
                <c:pt idx="7">
                  <c:v>Pastoral areas</c:v>
                </c:pt>
                <c:pt idx="8">
                  <c:v>Rice/wheat gw irrigation (humid )</c:v>
                </c:pt>
                <c:pt idx="9">
                  <c:v>Rice surface irr (humid)</c:v>
                </c:pt>
                <c:pt idx="10">
                  <c:v>Sparse</c:v>
                </c:pt>
                <c:pt idx="11">
                  <c:v>Tree crops</c:v>
                </c:pt>
                <c:pt idx="12">
                  <c:v>Upland rainfed (humid )</c:v>
                </c:pt>
                <c:pt idx="13">
                  <c:v>Wheat/rice surface irr(dry)</c:v>
                </c:pt>
              </c:strCache>
            </c:strRef>
          </c:cat>
          <c:val>
            <c:numRef>
              <c:f>Sheet5!$E$22:$E$35</c:f>
              <c:numCache>
                <c:formatCode>0.00</c:formatCode>
                <c:ptCount val="14"/>
                <c:pt idx="0">
                  <c:v>5.9572770000000004</c:v>
                </c:pt>
                <c:pt idx="1">
                  <c:v>0.862514</c:v>
                </c:pt>
                <c:pt idx="2">
                  <c:v>1.3343860000000001</c:v>
                </c:pt>
                <c:pt idx="3">
                  <c:v>5.4406700000000034</c:v>
                </c:pt>
                <c:pt idx="4">
                  <c:v>0.18987000000000001</c:v>
                </c:pt>
                <c:pt idx="5">
                  <c:v>1.9750000000000018E-2</c:v>
                </c:pt>
                <c:pt idx="6">
                  <c:v>7.5510590000000004</c:v>
                </c:pt>
                <c:pt idx="7">
                  <c:v>3.8433230000000012</c:v>
                </c:pt>
                <c:pt idx="8">
                  <c:v>2.9789000000000006E-2</c:v>
                </c:pt>
                <c:pt idx="9">
                  <c:v>3.7716479999999977</c:v>
                </c:pt>
                <c:pt idx="10">
                  <c:v>1.9365180000000022</c:v>
                </c:pt>
                <c:pt idx="11">
                  <c:v>3.8034119999999998</c:v>
                </c:pt>
                <c:pt idx="12">
                  <c:v>0.21315100000000001</c:v>
                </c:pt>
                <c:pt idx="13">
                  <c:v>9.5881080000000001</c:v>
                </c:pt>
              </c:numCache>
            </c:numRef>
          </c:val>
        </c:ser>
        <c:ser>
          <c:idx val="1"/>
          <c:order val="1"/>
          <c:tx>
            <c:strRef>
              <c:f>Sheet5!$F$21</c:f>
              <c:strCache>
                <c:ptCount val="1"/>
                <c:pt idx="0">
                  <c:v>South-Eastern Asia</c:v>
                </c:pt>
              </c:strCache>
            </c:strRef>
          </c:tx>
          <c:invertIfNegative val="0"/>
          <c:cat>
            <c:strRef>
              <c:f>Sheet5!$A$22:$A$35</c:f>
              <c:strCache>
                <c:ptCount val="14"/>
                <c:pt idx="0">
                  <c:v>Cereals rainfed (temp)</c:v>
                </c:pt>
                <c:pt idx="1">
                  <c:v>Forest based</c:v>
                </c:pt>
                <c:pt idx="2">
                  <c:v>GW irrigation (dry)</c:v>
                </c:pt>
                <c:pt idx="3">
                  <c:v>Highl/ mount agric</c:v>
                </c:pt>
                <c:pt idx="4">
                  <c:v>Lowland rice rainfed (humid)</c:v>
                </c:pt>
                <c:pt idx="5">
                  <c:v>Rainfed (dry)</c:v>
                </c:pt>
                <c:pt idx="6">
                  <c:v>Rainfed (humid)</c:v>
                </c:pt>
                <c:pt idx="7">
                  <c:v>Pastoral areas</c:v>
                </c:pt>
                <c:pt idx="8">
                  <c:v>Rice/wheat gw irrigation (humid )</c:v>
                </c:pt>
                <c:pt idx="9">
                  <c:v>Rice surface irr (humid)</c:v>
                </c:pt>
                <c:pt idx="10">
                  <c:v>Sparse</c:v>
                </c:pt>
                <c:pt idx="11">
                  <c:v>Tree crops</c:v>
                </c:pt>
                <c:pt idx="12">
                  <c:v>Upland rainfed (humid )</c:v>
                </c:pt>
                <c:pt idx="13">
                  <c:v>Wheat/rice surface irr(dry)</c:v>
                </c:pt>
              </c:strCache>
            </c:strRef>
          </c:cat>
          <c:val>
            <c:numRef>
              <c:f>Sheet5!$F$22:$F$35</c:f>
              <c:numCache>
                <c:formatCode>0.00</c:formatCode>
                <c:ptCount val="14"/>
                <c:pt idx="0">
                  <c:v>0</c:v>
                </c:pt>
                <c:pt idx="1">
                  <c:v>4.1113280000000003</c:v>
                </c:pt>
                <c:pt idx="2">
                  <c:v>0</c:v>
                </c:pt>
                <c:pt idx="3">
                  <c:v>0.67286200000000052</c:v>
                </c:pt>
                <c:pt idx="4">
                  <c:v>48.970970000000001</c:v>
                </c:pt>
                <c:pt idx="5">
                  <c:v>0.64604800000000184</c:v>
                </c:pt>
                <c:pt idx="6">
                  <c:v>1.5704689999999999</c:v>
                </c:pt>
                <c:pt idx="7">
                  <c:v>0.35978300000000002</c:v>
                </c:pt>
                <c:pt idx="8">
                  <c:v>0</c:v>
                </c:pt>
                <c:pt idx="9">
                  <c:v>30.756816000000001</c:v>
                </c:pt>
                <c:pt idx="10">
                  <c:v>6.5040949999999906</c:v>
                </c:pt>
                <c:pt idx="11">
                  <c:v>6.5022120000000001</c:v>
                </c:pt>
                <c:pt idx="12">
                  <c:v>13.711151999999998</c:v>
                </c:pt>
                <c:pt idx="13">
                  <c:v>0.28480000000000028</c:v>
                </c:pt>
              </c:numCache>
            </c:numRef>
          </c:val>
        </c:ser>
        <c:ser>
          <c:idx val="2"/>
          <c:order val="2"/>
          <c:tx>
            <c:strRef>
              <c:f>Sheet5!$G$21</c:f>
              <c:strCache>
                <c:ptCount val="1"/>
                <c:pt idx="0">
                  <c:v>Southern Asia</c:v>
                </c:pt>
              </c:strCache>
            </c:strRef>
          </c:tx>
          <c:invertIfNegative val="0"/>
          <c:cat>
            <c:strRef>
              <c:f>Sheet5!$A$22:$A$35</c:f>
              <c:strCache>
                <c:ptCount val="14"/>
                <c:pt idx="0">
                  <c:v>Cereals rainfed (temp)</c:v>
                </c:pt>
                <c:pt idx="1">
                  <c:v>Forest based</c:v>
                </c:pt>
                <c:pt idx="2">
                  <c:v>GW irrigation (dry)</c:v>
                </c:pt>
                <c:pt idx="3">
                  <c:v>Highl/ mount agric</c:v>
                </c:pt>
                <c:pt idx="4">
                  <c:v>Lowland rice rainfed (humid)</c:v>
                </c:pt>
                <c:pt idx="5">
                  <c:v>Rainfed (dry)</c:v>
                </c:pt>
                <c:pt idx="6">
                  <c:v>Rainfed (humid)</c:v>
                </c:pt>
                <c:pt idx="7">
                  <c:v>Pastoral areas</c:v>
                </c:pt>
                <c:pt idx="8">
                  <c:v>Rice/wheat gw irrigation (humid )</c:v>
                </c:pt>
                <c:pt idx="9">
                  <c:v>Rice surface irr (humid)</c:v>
                </c:pt>
                <c:pt idx="10">
                  <c:v>Sparse</c:v>
                </c:pt>
                <c:pt idx="11">
                  <c:v>Tree crops</c:v>
                </c:pt>
                <c:pt idx="12">
                  <c:v>Upland rainfed (humid )</c:v>
                </c:pt>
                <c:pt idx="13">
                  <c:v>Wheat/rice surface irr(dry)</c:v>
                </c:pt>
              </c:strCache>
            </c:strRef>
          </c:cat>
          <c:val>
            <c:numRef>
              <c:f>Sheet5!$G$22:$G$35</c:f>
              <c:numCache>
                <c:formatCode>0.00</c:formatCode>
                <c:ptCount val="14"/>
                <c:pt idx="0">
                  <c:v>0</c:v>
                </c:pt>
                <c:pt idx="1">
                  <c:v>1.004772</c:v>
                </c:pt>
                <c:pt idx="2">
                  <c:v>40.761976000000011</c:v>
                </c:pt>
                <c:pt idx="3">
                  <c:v>4.5092960000000089</c:v>
                </c:pt>
                <c:pt idx="4">
                  <c:v>71.928087999999917</c:v>
                </c:pt>
                <c:pt idx="5">
                  <c:v>75.432481999999979</c:v>
                </c:pt>
                <c:pt idx="6">
                  <c:v>47.988714000000002</c:v>
                </c:pt>
                <c:pt idx="7">
                  <c:v>7.7545789999999899</c:v>
                </c:pt>
                <c:pt idx="8">
                  <c:v>70.749565000000175</c:v>
                </c:pt>
                <c:pt idx="9">
                  <c:v>85.830991999999981</c:v>
                </c:pt>
                <c:pt idx="10">
                  <c:v>7.0794440000000014</c:v>
                </c:pt>
                <c:pt idx="11">
                  <c:v>16.985458999999963</c:v>
                </c:pt>
                <c:pt idx="12">
                  <c:v>7.4429119999999909</c:v>
                </c:pt>
                <c:pt idx="13">
                  <c:v>68.763714000000007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87680"/>
        <c:axId val="79689600"/>
      </c:barChart>
      <c:catAx>
        <c:axId val="7968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Agricultural/livelihood systems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79689600"/>
        <c:crosses val="autoZero"/>
        <c:auto val="1"/>
        <c:lblAlgn val="ctr"/>
        <c:lblOffset val="100"/>
        <c:noMultiLvlLbl val="0"/>
      </c:catAx>
      <c:valAx>
        <c:axId val="7968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7968768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73764145485737298"/>
          <c:y val="8.059389715460491E-2"/>
          <c:w val="0.17165195259683513"/>
          <c:h val="0.15656202065650901"/>
        </c:manualLayout>
      </c:layout>
      <c:overlay val="0"/>
      <c:spPr>
        <a:solidFill>
          <a:sysClr val="window" lastClr="FFFFFF"/>
        </a:solidFill>
        <a:ln>
          <a:solidFill>
            <a:schemeClr val="accent1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0.09119</cdr:x>
      <cdr:y>0.47981</cdr:y>
    </cdr:from>
    <cdr:to>
      <cdr:x>0.98453</cdr:x>
      <cdr:y>0.48029</cdr:y>
    </cdr:to>
    <cdr:sp macro="" textlink="">
      <cdr:nvSpPr>
        <cdr:cNvPr id="98611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33796" y="2705577"/>
          <a:ext cx="8168792" cy="27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0.46433</cdr:x>
      <cdr:y>0.41916</cdr:y>
    </cdr:from>
    <cdr:to>
      <cdr:x>0.62032</cdr:x>
      <cdr:y>0.45465</cdr:y>
    </cdr:to>
    <cdr:sp macro="" textlink="">
      <cdr:nvSpPr>
        <cdr:cNvPr id="9861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45818" y="2363552"/>
          <a:ext cx="1426416" cy="2001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r-FR" sz="1200" b="1" i="0" strike="noStrike">
              <a:solidFill>
                <a:srgbClr val="000000"/>
              </a:solidFill>
              <a:latin typeface="Arial"/>
              <a:cs typeface="Arial"/>
            </a:rPr>
            <a:t>Median = 0.12 $/m3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3FF77-1D6A-4675-B4D0-4D52F4F2F69E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DC42-E338-4013-BAC5-065E5AB2C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0DC42-E338-4013-BAC5-065E5AB2CF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69E78B-EC08-4E62-BF56-8BAF32CD8160}" type="datetimeFigureOut">
              <a:rPr lang="en-US" smtClean="0"/>
              <a:pPr/>
              <a:t>28/Nov/2013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35DAC-8410-4BF1-9292-26D0F3425C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6528" y="332656"/>
            <a:ext cx="54803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9606" y="5661248"/>
            <a:ext cx="46919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Dick Tzou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Resources Development and Conservation Officer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FAO RAP  28 November 2013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12474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WATER AND IRRIGATION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2" name="Picture 2" descr="C:\Users\Tzou\Documents\RRS\Dick-visit-Philippines\Photos\IMG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3350115" cy="2512586"/>
          </a:xfrm>
          <a:prstGeom prst="rect">
            <a:avLst/>
          </a:prstGeom>
          <a:noFill/>
        </p:spPr>
      </p:pic>
      <p:pic>
        <p:nvPicPr>
          <p:cNvPr id="1027" name="Picture 3" descr="C:\Users\Tzou\Documents\RRS\Dick-visit-Philippines\Photos\IMG_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124744"/>
            <a:ext cx="455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Affairs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Dietary Diversification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51304" y="6142400"/>
            <a:ext cx="9845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55038"/>
            <a:ext cx="66011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124744"/>
            <a:ext cx="5977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Affairs -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Rice Production and </a:t>
            </a:r>
          </a:p>
          <a:p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 Consumption/Person Projections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6381328"/>
            <a:ext cx="9797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Chart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916832"/>
            <a:ext cx="60499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5696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908720"/>
            <a:ext cx="7356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Affairs -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Water Productivity of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Large-Scale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 Irrigation Systems (MASSCOTE assessments)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5616" y="6309320"/>
            <a:ext cx="9797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14999105"/>
              </p:ext>
            </p:extLst>
          </p:nvPr>
        </p:nvGraphicFramePr>
        <p:xfrm>
          <a:off x="1331640" y="2070438"/>
          <a:ext cx="64807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5" y="1691946"/>
            <a:ext cx="717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Poor system performance using economic productivity as indicator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052736"/>
            <a:ext cx="352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Affairs -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Poor in Asia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0411137"/>
              </p:ext>
            </p:extLst>
          </p:nvPr>
        </p:nvGraphicFramePr>
        <p:xfrm>
          <a:off x="861477" y="1850634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481302"/>
            <a:ext cx="75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Southern Asia continues to be poor yet self-sufficient in rice production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196752"/>
            <a:ext cx="5939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Affairs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Share of Agricultural Employment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6165304"/>
            <a:ext cx="9472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651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Effects of urbanization and labor migration to urban centers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3568" y="2132856"/>
          <a:ext cx="7500087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4347468" imgH="2052489" progId="Word.Document.12">
                  <p:embed/>
                </p:oleObj>
              </mc:Choice>
              <mc:Fallback>
                <p:oleObj name="Document" r:id="rId3" imgW="4347468" imgH="205248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7500087" cy="403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1412776"/>
            <a:ext cx="218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Affairs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792075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Arial"/>
                <a:cs typeface="Arial"/>
              </a:rPr>
              <a:t>Limited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esources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Water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carcity: economic and physical; availability and variability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Groundwater overdraft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Poor results from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overty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reduction and livelihoods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improvements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through rice production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Environmental issues related to rice cultivation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projection in 2050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erformance in large-scale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rrigation systems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Low crop productivity of rain-fed rice-based ecosystems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Dietary diversification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Agricultural labor shortage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/>
                <a:cs typeface="Arial"/>
              </a:rPr>
              <a:t>Asia must continue to increase and sustain rice productivity 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for </a:t>
            </a:r>
            <a:r>
              <a:rPr lang="en-US" sz="2000" dirty="0">
                <a:latin typeface="Arial"/>
                <a:cs typeface="Arial"/>
              </a:rPr>
              <a:t>food security, while contributing to farmers’ </a:t>
            </a:r>
            <a:r>
              <a:rPr lang="en-US" sz="2000" dirty="0" smtClean="0">
                <a:latin typeface="Arial"/>
                <a:cs typeface="Arial"/>
              </a:rPr>
              <a:t>livelihoods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196752"/>
            <a:ext cx="258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Accounting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1988840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Water accounting framework is necessary for all strategic evaluations related to water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Water balance studies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Inflows, outflows, storage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Beneficial </a:t>
            </a:r>
            <a:r>
              <a:rPr lang="en-US" sz="2000" dirty="0" err="1" smtClean="0">
                <a:latin typeface="Arial"/>
                <a:cs typeface="Arial"/>
              </a:rPr>
              <a:t>vs</a:t>
            </a:r>
            <a:r>
              <a:rPr lang="en-US" sz="2000" dirty="0" smtClean="0">
                <a:latin typeface="Arial"/>
                <a:cs typeface="Arial"/>
              </a:rPr>
              <a:t> non-beneficial uses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Consumptive vs. non-consumptive and recoverable vs. non-recoverable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Scalar effects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Farm =&gt; system =&gt; landscape =&gt;basin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Temporal distribution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Crop water productivity, efficiency evaluations, water resource allocation and management</a:t>
            </a:r>
          </a:p>
          <a:p>
            <a:pPr marL="1257300" lvl="2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19675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844824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1.  Improved Water Management and Technologies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Yield increase for irrigated and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ecosystems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Varietal improvements (e.g., aerobic rice –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lowland)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oil nutrient management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Higher inputs for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ecosystems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Integrated Pest Management (IPM) practices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Supplemental irrigation for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ecosystems</a:t>
            </a:r>
          </a:p>
          <a:p>
            <a:pPr marL="1257300" lvl="2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Externalities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More intense crop management required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Decrease in  soil fertility and land degradation for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endParaRPr lang="en-US" sz="2000" dirty="0" smtClean="0">
              <a:latin typeface="Arial"/>
              <a:cs typeface="Arial"/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Potential increase in crop consumptive use</a:t>
            </a: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2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98072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772816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1.  Improved Water Management and Technologies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Water-saving technologies to improve crop water productivity</a:t>
            </a:r>
          </a:p>
          <a:p>
            <a:pPr marL="800100" lvl="1" indent="-342900"/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Various forms of alternate wetting and drying methods </a:t>
            </a:r>
            <a:r>
              <a:rPr lang="en-US" sz="2000" dirty="0" smtClean="0">
                <a:latin typeface="Arial"/>
                <a:cs typeface="Arial"/>
              </a:rPr>
              <a:t>(e.g., </a:t>
            </a:r>
            <a:r>
              <a:rPr lang="en-US" sz="2000" dirty="0" smtClean="0">
                <a:latin typeface="Arial"/>
                <a:cs typeface="Arial"/>
              </a:rPr>
              <a:t>AWD – 15-30% = water savings) </a:t>
            </a:r>
            <a:r>
              <a:rPr lang="en-US" sz="2000" dirty="0" smtClean="0">
                <a:latin typeface="Arial"/>
                <a:cs typeface="Arial"/>
              </a:rPr>
              <a:t>for </a:t>
            </a:r>
            <a:r>
              <a:rPr lang="en-US" sz="2000" dirty="0" smtClean="0">
                <a:latin typeface="Arial"/>
                <a:cs typeface="Arial"/>
              </a:rPr>
              <a:t>irrigated rice including System of Rice Intensification (SRI)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Direct wet or dry-seeding to save water and labor during planting for irrigated and improve rainfall efficiency for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Aerobic rice – favorable upland and lowland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Saturated soil culture (SSC) along with raised bed, land leveling, mechanical soil compaction, good </a:t>
            </a:r>
            <a:r>
              <a:rPr lang="en-US" sz="2000" dirty="0" err="1" smtClean="0">
                <a:latin typeface="Arial"/>
                <a:cs typeface="Arial"/>
              </a:rPr>
              <a:t>puddling</a:t>
            </a:r>
            <a:r>
              <a:rPr lang="en-US" sz="2000" dirty="0" smtClean="0">
                <a:latin typeface="Arial"/>
                <a:cs typeface="Arial"/>
              </a:rPr>
              <a:t> and bund maintenance, and others.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Positive externalities ? :  water savings, labor savings, energy savings, reduced ammonia </a:t>
            </a:r>
            <a:r>
              <a:rPr lang="en-US" sz="2000" dirty="0" err="1" smtClean="0">
                <a:latin typeface="Arial"/>
                <a:cs typeface="Arial"/>
              </a:rPr>
              <a:t>volatization</a:t>
            </a:r>
            <a:r>
              <a:rPr lang="en-US" sz="2000" dirty="0" smtClean="0">
                <a:latin typeface="Arial"/>
                <a:cs typeface="Arial"/>
              </a:rPr>
              <a:t> and methane emissions.</a:t>
            </a:r>
          </a:p>
          <a:p>
            <a:pPr marL="1257300" lvl="2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98072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700808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1.  Improved Water Management and Technologies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Water-saving technologies to improve crop water </a:t>
            </a:r>
            <a:r>
              <a:rPr lang="en-US" sz="2000" dirty="0" smtClean="0">
                <a:latin typeface="Arial"/>
                <a:cs typeface="Arial"/>
              </a:rPr>
              <a:t>productivity</a:t>
            </a:r>
          </a:p>
          <a:p>
            <a:pPr lvl="1"/>
            <a:endParaRPr lang="en-US" sz="2000" dirty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Trade-offs/negative externalities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Decline of groundwater table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Loss of ecosystem services benefits – biodiversity, carbon sequestration, and others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Potential reduction in yield depending on management and field conditions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Increase of nitrous oxide emission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Increase in herbicide use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Diseases</a:t>
            </a:r>
          </a:p>
          <a:p>
            <a:pPr marL="1257300" lvl="2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2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8864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26876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74" y="1988840"/>
            <a:ext cx="839364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evaluate the sustainability  of increased rice production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in the four rice-based ecosystems (i.e., upland,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rainfed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irrigated lowlands, and coastal/delta) separately in the context of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water, irrigation, water accounting framework, and other drivers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buAutoNum type="arabicPeriod" startAt="2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further examine major trends and drivers of change that affect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the availability and  management of water resources and the overall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rice production.</a:t>
            </a: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identify and evaluate management options and strategies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	that will further improve the crop water productivity and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sustainability of the rice-based ecosystems in Asia.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83671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0768"/>
            <a:ext cx="9145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2.  Rice-Ecosystem Diversification and Multiple Use Services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Diversification and intensification of rice farm systems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Income from rice insufficient – average 1 hectare with majority less than 1 hectare although rice price is rising</a:t>
            </a:r>
            <a:endParaRPr lang="en-US" sz="2000" dirty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Multiple cropping of high-value crops to supplement income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Other types of farming diversification as part of the multiple use rice ecosystems such as livestock and aquaculture (i.e., fish and shrimp)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Requiring flexible and reliable delivery services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Direct pumping from groundwater aquifers</a:t>
            </a: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lvl="2"/>
            <a:r>
              <a:rPr lang="en-US" sz="2000" dirty="0" smtClean="0">
                <a:latin typeface="Arial"/>
                <a:cs typeface="Arial"/>
              </a:rPr>
              <a:t>Negative externalities 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Negative environmental impacts from rice-fish and rice-shrimp, especially  in coastal regions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Conversions from rice-fish or rice-shrimp to shrimp farming only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Over</a:t>
            </a:r>
            <a:r>
              <a:rPr lang="en-US" sz="2000" dirty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exploitation of groundwater abstraction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More labor and management intensive </a:t>
            </a:r>
          </a:p>
        </p:txBody>
      </p:sp>
    </p:spTree>
    <p:extLst>
      <p:ext uri="{BB962C8B-B14F-4D97-AF65-F5344CB8AC3E}">
        <p14:creationId xmlns:p14="http://schemas.microsoft.com/office/powerpoint/2010/main" val="33988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4563" y="1009184"/>
            <a:ext cx="4770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Multiple Use and Ecosystem Services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046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4168" y="1524854"/>
            <a:ext cx="70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Recognition and institutional reform to support  ecosystem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3476" y="1225208"/>
            <a:ext cx="5899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Multiple Uses Services Assessments (MASSMUS)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6309320"/>
            <a:ext cx="9797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544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98072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6792"/>
            <a:ext cx="890314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.  Irrigation System Modernization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 Upgrade to provide improvements in system efficiency, flexibility, 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reliability, and equity in service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Infrastructure improvements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Diversion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Controls and regulators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Conveyance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Turnouts</a:t>
            </a:r>
          </a:p>
          <a:p>
            <a:pPr marL="1257300" lvl="2" indent="-342900"/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Service oriented approach (MASSCOTE, MASSMUS, and MASSIF)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Assess on changes in service to farmers and future demands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Mapping and benchmarking existing system and water accounting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Develop plans for improvements in operations and management that are cost-</a:t>
            </a:r>
            <a:r>
              <a:rPr lang="en-US" sz="2000" dirty="0" err="1" smtClean="0">
                <a:latin typeface="Arial"/>
                <a:cs typeface="Arial"/>
              </a:rPr>
              <a:t>effectve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1257300" lvl="2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Irrigation Management Transfer/Participatory Irrigation Management (IMT/PIM)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Results are mixed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Conversions from rice-fish or rice-shrimp to just shrimp farming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0527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16832"/>
            <a:ext cx="89031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  Irrigation System Modernization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Institutional Reforms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Irrigation Management Transfer/Participatory Irrigation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   Management 	(IMT/PIM)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Results are mixed, not as successful as expected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New alternative approach – Public-Private Partnership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Public and private organization  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Financial and management framework that is self-</a:t>
            </a:r>
          </a:p>
          <a:p>
            <a:pPr lvl="4"/>
            <a:r>
              <a:rPr lang="en-US" sz="2000" dirty="0" smtClean="0">
                <a:latin typeface="Arial"/>
                <a:cs typeface="Arial"/>
              </a:rPr>
              <a:t>    governing and funding 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Only a few similar PPP entities have been implemented in</a:t>
            </a:r>
          </a:p>
          <a:p>
            <a:pPr lvl="4"/>
            <a:r>
              <a:rPr lang="en-US" sz="2000" dirty="0" smtClean="0">
                <a:latin typeface="Arial"/>
                <a:cs typeface="Arial"/>
              </a:rPr>
              <a:t>    Asia </a:t>
            </a:r>
          </a:p>
          <a:p>
            <a:pPr marL="1257300" lvl="2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90872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6792"/>
            <a:ext cx="89031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4</a:t>
            </a:r>
            <a:r>
              <a:rPr lang="en-US" sz="2000" dirty="0" smtClean="0">
                <a:latin typeface="Arial"/>
                <a:cs typeface="Arial"/>
              </a:rPr>
              <a:t>.  Groundwater Abstraction and Management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Benefits – on-demand, flexibility for farm system diversification,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supply adequacy, provides efficient on-farm irrigation management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Development of shallow groundwater wells for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and irrigated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ecosystems under the water, food, and energy nexus framework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Utilization of metered pumps for power charges through IT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innovations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Conjunctive use and management of surface water and groundwater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under a large-scale gravity irrigation system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Advantages -  groundwater recharge, improved delivery service  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   and reliability of water supply</a:t>
            </a: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Negative externalities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Subsidy for energy cost, economic sustainability, groundwater 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   overdraft if not well managed, water quality issues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98072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 of Strategies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291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 A mix of strategies supported by sound water accounting with associated trade-offs must be considered for the sustainable intensification of rice production depending on the constraints and conditions in the areas as well as policies: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457200" indent="-457200">
              <a:buAutoNum type="arabicPlain"/>
            </a:pPr>
            <a:r>
              <a:rPr lang="en-US" sz="2000" dirty="0" smtClean="0">
                <a:latin typeface="Arial"/>
                <a:cs typeface="Arial"/>
              </a:rPr>
              <a:t>Increasing yield and crop water productivity through improved water</a:t>
            </a:r>
          </a:p>
          <a:p>
            <a:r>
              <a:rPr lang="en-US" sz="2000" dirty="0" smtClean="0">
                <a:latin typeface="Arial"/>
                <a:cs typeface="Arial"/>
              </a:rPr>
              <a:t>       management in both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and irrigated environments</a:t>
            </a:r>
          </a:p>
          <a:p>
            <a:r>
              <a:rPr lang="en-US" sz="2000" dirty="0" smtClean="0">
                <a:latin typeface="Arial"/>
                <a:cs typeface="Arial"/>
              </a:rPr>
              <a:t>2     Improving rural livelihoods and the environment through rice-</a:t>
            </a:r>
          </a:p>
          <a:p>
            <a:r>
              <a:rPr lang="en-US" sz="2000" dirty="0" smtClean="0">
                <a:latin typeface="Arial"/>
                <a:cs typeface="Arial"/>
              </a:rPr>
              <a:t>       ecosystem diversification and ecosystem services</a:t>
            </a:r>
          </a:p>
          <a:p>
            <a:r>
              <a:rPr lang="en-US" sz="2000" dirty="0" smtClean="0">
                <a:latin typeface="Arial"/>
                <a:cs typeface="Arial"/>
              </a:rPr>
              <a:t>3     Delivery service improvements through system modernization</a:t>
            </a:r>
          </a:p>
          <a:p>
            <a:r>
              <a:rPr lang="en-US" sz="2000" dirty="0" smtClean="0">
                <a:latin typeface="Arial"/>
                <a:cs typeface="Arial"/>
              </a:rPr>
              <a:t>4     Mitigating groundwater overdraft and shallow well development          </a:t>
            </a:r>
          </a:p>
          <a:p>
            <a:r>
              <a:rPr lang="en-US" sz="2000" dirty="0" smtClean="0">
                <a:latin typeface="Arial"/>
                <a:cs typeface="Arial"/>
              </a:rPr>
              <a:t>       through conjunctive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679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 of  Scope for Rice Ecosystem Intensification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2915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 Upland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Aerobic rice under favorable field conditions (&gt;600 mm rainfall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and supplemental irrigation)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Increase shifting cycles greater than the 2-3 yr cycle currently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practiced in many area for shifting cultivation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Typical yield = 1.3 t/ha =&gt;Improved yield = 3 – 4 t/ha 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 err="1" smtClean="0">
                <a:latin typeface="Arial"/>
                <a:cs typeface="Arial"/>
              </a:rPr>
              <a:t>Rainfed</a:t>
            </a:r>
            <a:r>
              <a:rPr lang="en-US" sz="2000" dirty="0" smtClean="0">
                <a:latin typeface="Arial"/>
                <a:cs typeface="Arial"/>
              </a:rPr>
              <a:t> Lowland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Direct seeding and improved nutrient management to benefit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early season precipitation (maximizing green-water consumption)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and even potential for second crop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Varietal improvements for drought, flood submergence, and soil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 stresses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679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 of  Scope for Rice Ecosystem Intensification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291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 Irrigated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High-yielding semi-dwarf variety with potential of 10 -11 t/ha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compared to average yields of 3 – 9 t/ha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Multiple rice cropping using water saving technologies  as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indicated earlier to increase production and total crop water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productivity such as alternative wet and dry techniques, direct dry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and wet-seeding, and etc.   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Coastal Flood-Prone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New submergence-tolerant varieties in combination with nutrient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management.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New salt-tolerant varieties in combination with soil amendments to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mitigate salt stress and improve soil quality.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Multiple cropping with </a:t>
            </a:r>
            <a:r>
              <a:rPr lang="en-US" sz="2000" dirty="0" err="1" smtClean="0">
                <a:latin typeface="Arial"/>
                <a:cs typeface="Arial"/>
              </a:rPr>
              <a:t>boro</a:t>
            </a:r>
            <a:r>
              <a:rPr lang="en-US" sz="2000" dirty="0" smtClean="0">
                <a:latin typeface="Arial"/>
                <a:cs typeface="Arial"/>
              </a:rPr>
              <a:t> rice as second crop in the dry season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with irrigation.  Typical floating and deepwater rice yields, 1 - 2.5   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   t/ha.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18864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196752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Further Points for Discussion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2915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Is rice production the answer to lift poor from poverty ?  </a:t>
            </a:r>
          </a:p>
          <a:p>
            <a:r>
              <a:rPr lang="en-US" sz="2000" dirty="0" smtClean="0">
                <a:latin typeface="Arial"/>
                <a:cs typeface="Arial"/>
              </a:rPr>
              <a:t>   Different levels of income 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Is government subsidy is necessarily a bad thing in regard to cost-</a:t>
            </a:r>
          </a:p>
          <a:p>
            <a:r>
              <a:rPr lang="en-US" sz="2000" dirty="0" smtClean="0">
                <a:latin typeface="Arial"/>
                <a:cs typeface="Arial"/>
              </a:rPr>
              <a:t>   recovery issues on irrigation systems (gravity and pumps) 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How can ecosystem services be part of the answer to saving water in</a:t>
            </a:r>
          </a:p>
          <a:p>
            <a:r>
              <a:rPr lang="en-US" sz="2000" dirty="0" smtClean="0">
                <a:latin typeface="Arial"/>
                <a:cs typeface="Arial"/>
              </a:rPr>
              <a:t>    rice production in view of water saving technologies on-farm?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Compatibility between biodiversity, paddy rice, environment, water</a:t>
            </a:r>
          </a:p>
          <a:p>
            <a:r>
              <a:rPr lang="en-US" sz="2000" dirty="0" smtClean="0">
                <a:latin typeface="Arial"/>
                <a:cs typeface="Arial"/>
              </a:rPr>
              <a:t>    scarcity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  Is the priority poverty reduction/livelihood improvements or food </a:t>
            </a:r>
          </a:p>
          <a:p>
            <a:r>
              <a:rPr lang="en-US" sz="2000" dirty="0" smtClean="0">
                <a:latin typeface="Arial"/>
                <a:cs typeface="Arial"/>
              </a:rPr>
              <a:t>   security ? </a:t>
            </a:r>
          </a:p>
        </p:txBody>
      </p:sp>
    </p:spTree>
    <p:extLst>
      <p:ext uri="{BB962C8B-B14F-4D97-AF65-F5344CB8AC3E}">
        <p14:creationId xmlns:p14="http://schemas.microsoft.com/office/powerpoint/2010/main" val="3171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7022" y="1320544"/>
            <a:ext cx="506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the Land Resources (2009)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56" y="2261678"/>
            <a:ext cx="8199287" cy="368818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3339" y="5949860"/>
            <a:ext cx="9845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416" y="1892346"/>
            <a:ext cx="581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Cultivable areas are shrinking in East and South Asia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978987"/>
            <a:ext cx="511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the Land Resources Trends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03648" y="6381328"/>
            <a:ext cx="9845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74860"/>
            <a:ext cx="6049042" cy="3990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528528"/>
            <a:ext cx="781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Cultivated areas are stabilizing in East and South Asia and slightly rising 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    in southeast Asia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2656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677" y="1179042"/>
            <a:ext cx="6829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Status of Areas of Rice Ecosystems in Asia</a:t>
            </a:r>
          </a:p>
          <a:p>
            <a:pPr algn="ctr"/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Irrigated = 55%,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Rainfed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lowland = 35%, Deepwater and Upland = 10%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43" y="26369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747" name="Group 3"/>
          <p:cNvGrpSpPr>
            <a:grpSpLocks noChangeAspect="1"/>
          </p:cNvGrpSpPr>
          <p:nvPr/>
        </p:nvGrpSpPr>
        <p:grpSpPr bwMode="auto">
          <a:xfrm>
            <a:off x="1021062" y="2089874"/>
            <a:ext cx="7026344" cy="3946648"/>
            <a:chOff x="0" y="0"/>
            <a:chExt cx="9055" cy="5085"/>
          </a:xfrm>
        </p:grpSpPr>
        <p:sp>
          <p:nvSpPr>
            <p:cNvPr id="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55" cy="50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61" cy="50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7647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the Resources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Locations of Irrigated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Rainfed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6525344"/>
            <a:ext cx="9845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FAO, 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4570" y="478942"/>
            <a:ext cx="5250883" cy="72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141300"/>
            <a:ext cx="679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Share of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rainfed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and irrigate rice varies from country to country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62144" t="13507" r="4521" b="19348"/>
          <a:stretch>
            <a:fillRect/>
          </a:stretch>
        </p:blipFill>
        <p:spPr bwMode="auto">
          <a:xfrm>
            <a:off x="1078890" y="2132857"/>
            <a:ext cx="6986219" cy="46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7272" y="12497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9960" y="843799"/>
            <a:ext cx="654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the Water Resources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Scarcity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43" y="263691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272" y="1305464"/>
            <a:ext cx="62646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996697"/>
            <a:ext cx="664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the Water Resources –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Groundwater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Abstraction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43" y="263691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533" y="1832910"/>
            <a:ext cx="6176934" cy="44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94104" y="1492138"/>
            <a:ext cx="696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 Asian  accelerated its groundwater abstraction during the 1960’s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4048" y="188640"/>
            <a:ext cx="5454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Formulation of A Rice Strategy for Asia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Water and Irrigation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4136" y="1127359"/>
            <a:ext cx="5850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of Affairs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Potential and Actual Crop Water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	      	  Productivity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43" y="263691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63688" y="6381328"/>
            <a:ext cx="13724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Sandras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al., 2010)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562" y="1899645"/>
            <a:ext cx="542940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1731</Words>
  <Application>Microsoft Office PowerPoint</Application>
  <PresentationFormat>On-screen Show (4:3)</PresentationFormat>
  <Paragraphs>306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Flow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boonchan</dc:creator>
  <cp:lastModifiedBy>Visitor</cp:lastModifiedBy>
  <cp:revision>669</cp:revision>
  <dcterms:created xsi:type="dcterms:W3CDTF">2013-05-02T08:10:08Z</dcterms:created>
  <dcterms:modified xsi:type="dcterms:W3CDTF">2013-11-28T06:58:55Z</dcterms:modified>
</cp:coreProperties>
</file>