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7" r:id="rId3"/>
    <p:sldId id="343" r:id="rId4"/>
    <p:sldId id="344" r:id="rId5"/>
    <p:sldId id="338" r:id="rId6"/>
    <p:sldId id="270" r:id="rId7"/>
    <p:sldId id="262" r:id="rId8"/>
    <p:sldId id="282" r:id="rId9"/>
    <p:sldId id="283" r:id="rId10"/>
    <p:sldId id="333" r:id="rId11"/>
    <p:sldId id="342" r:id="rId12"/>
    <p:sldId id="352" r:id="rId13"/>
    <p:sldId id="299" r:id="rId14"/>
    <p:sldId id="351" r:id="rId15"/>
    <p:sldId id="350" r:id="rId16"/>
    <p:sldId id="318" r:id="rId1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81332C7-7D2A-4A4C-A1FA-D8074B530EFA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92CBE3F-59E9-456D-9B96-90B0974CC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6BE198A-13D6-42C0-8F32-F4DC3CB03DCE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DC1AFB8-DCC0-4EAC-9BF7-855A17BCF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major rice producing countries of the region can be grouped into surplus, self sufficient and deficit countries depending upon capacity to produce the rice requirements of their respective populations.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AFB8-DCC0-4EAC-9BF7-855A17BCF72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AFB8-DCC0-4EAC-9BF7-855A17BCF72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0F501F-483C-432D-AD44-E46D98B372A5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DE509AB-7F34-462F-A502-813B4AF3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01F-483C-432D-AD44-E46D98B372A5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9AB-7F34-462F-A502-813B4AF3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01F-483C-432D-AD44-E46D98B372A5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9AB-7F34-462F-A502-813B4AF3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01F-483C-432D-AD44-E46D98B372A5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9AB-7F34-462F-A502-813B4AF3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01F-483C-432D-AD44-E46D98B372A5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9AB-7F34-462F-A502-813B4AF3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01F-483C-432D-AD44-E46D98B372A5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9AB-7F34-462F-A502-813B4AF3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0F501F-483C-432D-AD44-E46D98B372A5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509AB-7F34-462F-A502-813B4AF3A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0F501F-483C-432D-AD44-E46D98B372A5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DE509AB-7F34-462F-A502-813B4AF3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01F-483C-432D-AD44-E46D98B372A5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9AB-7F34-462F-A502-813B4AF3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01F-483C-432D-AD44-E46D98B372A5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9AB-7F34-462F-A502-813B4AF3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01F-483C-432D-AD44-E46D98B372A5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9AB-7F34-462F-A502-813B4AF3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0F501F-483C-432D-AD44-E46D98B372A5}" type="datetimeFigureOut">
              <a:rPr lang="en-US" smtClean="0"/>
              <a:pPr/>
              <a:t>30-Nov-13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DE509AB-7F34-462F-A502-813B4AF3A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10197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Post-harvest Losses, Technology, and Value Addition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Rosa Rolle</a:t>
            </a:r>
          </a:p>
          <a:p>
            <a:r>
              <a:rPr lang="en-US" dirty="0" smtClean="0"/>
              <a:t>Senior Agro-Industries and Post-harvest Officer </a:t>
            </a:r>
            <a:endParaRPr lang="en-US" dirty="0"/>
          </a:p>
        </p:txBody>
      </p:sp>
      <p:pic>
        <p:nvPicPr>
          <p:cNvPr id="4" name="Picture 4" descr="npo00013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203787"/>
            <a:ext cx="2667000" cy="2578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 that Contribute to Post-harvest Losses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2888"/>
            <a:ext cx="8686800" cy="4325112"/>
          </a:xfrm>
        </p:spPr>
        <p:txBody>
          <a:bodyPr/>
          <a:lstStyle/>
          <a:p>
            <a:r>
              <a:rPr lang="en-US" dirty="0" smtClean="0"/>
              <a:t>Poor paddy quality</a:t>
            </a:r>
          </a:p>
          <a:p>
            <a:pPr lvl="1"/>
            <a:r>
              <a:rPr lang="en-US" dirty="0" smtClean="0"/>
              <a:t>Seed, harvesting, threshing, drying</a:t>
            </a:r>
          </a:p>
          <a:p>
            <a:r>
              <a:rPr lang="en-US" dirty="0" smtClean="0"/>
              <a:t>Maintenance and operation of milling equipment</a:t>
            </a:r>
          </a:p>
          <a:p>
            <a:r>
              <a:rPr lang="en-US" dirty="0" smtClean="0"/>
              <a:t>Storage infrastructure</a:t>
            </a:r>
          </a:p>
          <a:p>
            <a:r>
              <a:rPr lang="en-US" dirty="0" smtClean="0"/>
              <a:t>Storage management and maintenance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Areas of Deficiency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resource capacity</a:t>
            </a:r>
          </a:p>
          <a:p>
            <a:r>
              <a:rPr lang="en-US" dirty="0" smtClean="0"/>
              <a:t>Infrastructural support base</a:t>
            </a:r>
          </a:p>
          <a:p>
            <a:r>
              <a:rPr lang="en-US" dirty="0" smtClean="0"/>
              <a:t>Institutional  and technical support systems</a:t>
            </a:r>
          </a:p>
          <a:p>
            <a:r>
              <a:rPr lang="en-US" dirty="0" smtClean="0"/>
              <a:t>Support services</a:t>
            </a:r>
          </a:p>
          <a:p>
            <a:r>
              <a:rPr lang="en-US" dirty="0" smtClean="0"/>
              <a:t>Low level of value addition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Future: Vision 2030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Improved quality, reduced losses and wider market opportunities for rice in “modern and export chains.”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Improved traditional systems contributing to food security of the poor and vulnerable.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added rice-based products that respond to changing consumption trends, reduce waste and promote resource efficiency in the rice production system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Approaches and Actions Required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Human resource capacity development to support quality improvement, innovation and efficiency in the rice post-harvest sector.</a:t>
            </a:r>
          </a:p>
          <a:p>
            <a:pPr lvl="1"/>
            <a:r>
              <a:rPr lang="en-US" dirty="0" smtClean="0"/>
              <a:t>Technical, safety and quality aspects of post-production</a:t>
            </a:r>
          </a:p>
          <a:p>
            <a:pPr lvl="1"/>
            <a:r>
              <a:rPr lang="en-US" dirty="0" smtClean="0"/>
              <a:t>Operation, management and maintenance of   post-harvest mechanization and infrastructure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Investment in research, piloting and mainstreaming of appropriate levels of clean harvest and post-harvest technologies that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reduce losses and prevent waste</a:t>
            </a:r>
            <a:r>
              <a:rPr lang="en-US" dirty="0" smtClean="0"/>
              <a:t> generation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Approaches and Actions Required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458200" cy="43251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Public and private investments in technology, research, development and extension to support value addition to rice</a:t>
            </a:r>
          </a:p>
          <a:p>
            <a:pPr lvl="1"/>
            <a:r>
              <a:rPr lang="en-US" dirty="0" smtClean="0"/>
              <a:t>A specific focus is required on ensuring affordability of value added convenience food products – i.e. low income consumers must be a target group for product outputs.</a:t>
            </a:r>
          </a:p>
          <a:p>
            <a:pPr lvl="1"/>
            <a:endParaRPr lang="en-US" dirty="0" smtClean="0"/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900" dirty="0" smtClean="0">
                <a:solidFill>
                  <a:schemeClr val="tx1"/>
                </a:solidFill>
              </a:rPr>
              <a:t>Investments for research into, and the piloting of innovations to </a:t>
            </a:r>
            <a:r>
              <a:rPr lang="en-US" sz="2900" dirty="0" err="1" smtClean="0">
                <a:solidFill>
                  <a:schemeClr val="tx1"/>
                </a:solidFill>
              </a:rPr>
              <a:t>maximise</a:t>
            </a:r>
            <a:r>
              <a:rPr lang="en-US" sz="2900" dirty="0" smtClean="0">
                <a:solidFill>
                  <a:schemeClr val="tx1"/>
                </a:solidFill>
              </a:rPr>
              <a:t> the use of rice by-products for food and energy production.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Government investment in- and support for traditional supply chains that contribute to the food security of poor and vulnerable groups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and Actions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Policy support for the development of more inclusive and better organized rice value chains.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Policy support to promote private sector investment  and public-private partnership in supporting development of rice post-harvest systems.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Policy and regulatory frameworks for scaling out the adoption of contract rice farming in the region.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Essential Enablers</a:t>
            </a:r>
          </a:p>
          <a:p>
            <a:pPr lvl="1"/>
            <a:r>
              <a:rPr lang="en-US" dirty="0" smtClean="0"/>
              <a:t> Improvement of the infrastructural support base – basic and post-harvest specific (storage) -   and support services for rice post-harvest systems</a:t>
            </a:r>
          </a:p>
          <a:p>
            <a:pPr lvl="1"/>
            <a:r>
              <a:rPr lang="en-US" dirty="0" smtClean="0"/>
              <a:t>Improved support services – extension, credit, etc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1" y="2133600"/>
          <a:ext cx="6934199" cy="2971800"/>
        </p:xfrm>
        <a:graphic>
          <a:graphicData uri="http://schemas.openxmlformats.org/drawingml/2006/table">
            <a:tbl>
              <a:tblPr/>
              <a:tblGrid>
                <a:gridCol w="3890827"/>
                <a:gridCol w="2011493"/>
                <a:gridCol w="1031879"/>
              </a:tblGrid>
              <a:tr h="849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Requirement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(Billion USD)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%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Primary crop production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aseline="30000" dirty="0" smtClean="0">
                          <a:latin typeface="Calibri"/>
                          <a:ea typeface="SimSun"/>
                        </a:rPr>
                        <a:t>1,684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57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Downstream support services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Cold and dry </a:t>
                      </a:r>
                      <a:r>
                        <a:rPr lang="en-US" sz="2400" baseline="30000" dirty="0" smtClean="0">
                          <a:latin typeface="Calibri"/>
                          <a:ea typeface="SimSun"/>
                        </a:rPr>
                        <a:t>storage</a:t>
                      </a:r>
                      <a:endParaRPr lang="en-US" sz="1200" baseline="0" dirty="0" smtClean="0">
                        <a:latin typeface="Times New Roman"/>
                        <a:ea typeface="SimSu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30000" dirty="0" smtClean="0">
                          <a:latin typeface="Calibri"/>
                          <a:ea typeface="SimSun"/>
                        </a:rPr>
                        <a:t>Rural </a:t>
                      </a: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and wholesale markets </a:t>
                      </a:r>
                      <a:endParaRPr lang="en-US" sz="1200" baseline="0" dirty="0" smtClean="0">
                        <a:latin typeface="Times New Roman"/>
                        <a:ea typeface="SimSu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30000" dirty="0" smtClean="0">
                          <a:latin typeface="Calibri"/>
                          <a:ea typeface="SimSun"/>
                        </a:rPr>
                        <a:t>First </a:t>
                      </a: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stage processing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1266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aseline="30000" dirty="0" smtClean="0">
                          <a:latin typeface="Calibri"/>
                          <a:ea typeface="SimSun"/>
                        </a:rPr>
                        <a:t>305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280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682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Courier New" pitchFamily="49" charset="0"/>
                        <a:buNone/>
                      </a:pPr>
                      <a:r>
                        <a:rPr lang="en-US" sz="2400" baseline="30000" dirty="0">
                          <a:solidFill>
                            <a:srgbClr val="7030A0"/>
                          </a:solidFill>
                          <a:latin typeface="Calibri"/>
                          <a:ea typeface="SimSun"/>
                        </a:rPr>
                        <a:t>42.9</a:t>
                      </a:r>
                      <a:endParaRPr lang="en-US" sz="1200" dirty="0">
                        <a:solidFill>
                          <a:srgbClr val="7030A0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 typeface="Courier New" pitchFamily="49" charset="0"/>
                        <a:buNone/>
                      </a:pP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24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 typeface="Courier New" pitchFamily="49" charset="0"/>
                        <a:buNone/>
                      </a:pP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22.2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 typeface="Courier New" pitchFamily="49" charset="0"/>
                        <a:buNone/>
                      </a:pPr>
                      <a:r>
                        <a:rPr lang="en-US" sz="2400" baseline="30000" dirty="0">
                          <a:latin typeface="Calibri"/>
                          <a:ea typeface="SimSun"/>
                        </a:rPr>
                        <a:t>58.8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3400" y="152400"/>
            <a:ext cx="83058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Cumulative Investment Requirements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for East Asia - 2005/07 to 2050</a:t>
            </a:r>
            <a:r>
              <a:rPr kumimoji="0" lang="en-US" altLang="zh-CN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1 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8149" y="5282625"/>
            <a:ext cx="82277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Source: Capital Requirements for Agriculture in Developing Countries to 2050. FAO Rome (2009)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2463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(All numbers are in 2009 US$ values)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-762000"/>
            <a:ext cx="7086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</p:txBody>
      </p:sp>
      <p:pic>
        <p:nvPicPr>
          <p:cNvPr id="6" name="Picture 5" descr="Pictur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57400" y="2416076"/>
            <a:ext cx="5486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i="1" dirty="0" smtClean="0">
                <a:cs typeface="Angsana New" pitchFamily="18" charset="-34"/>
              </a:rPr>
              <a:t>Thank you</a:t>
            </a:r>
          </a:p>
          <a:p>
            <a:endParaRPr lang="en-US" sz="7200" b="1" i="1" dirty="0" smtClean="0">
              <a:cs typeface="Angsana New" pitchFamily="18" charset="-34"/>
            </a:endParaRPr>
          </a:p>
        </p:txBody>
      </p:sp>
      <p:pic>
        <p:nvPicPr>
          <p:cNvPr id="9" name="Picture 2" descr="C:\Users\Roller\AppData\Local\Microsoft\Windows\Temporary Internet Files\Content.Outlook\AXUZ5ESE\SaveFood-Fina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1148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Forces that Currently Shape the Region’s Rice Post-Production Sector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6688"/>
            <a:ext cx="8229600" cy="4325112"/>
          </a:xfrm>
        </p:spPr>
        <p:txBody>
          <a:bodyPr/>
          <a:lstStyle/>
          <a:p>
            <a:r>
              <a:rPr lang="en-US" dirty="0" smtClean="0"/>
              <a:t>Rising incomes and more demanding consumers</a:t>
            </a:r>
          </a:p>
          <a:p>
            <a:r>
              <a:rPr lang="en-US" dirty="0" smtClean="0"/>
              <a:t>Urbanization and changing diets</a:t>
            </a:r>
          </a:p>
          <a:p>
            <a:pPr lvl="1"/>
            <a:r>
              <a:rPr lang="en-US" dirty="0" smtClean="0"/>
              <a:t>Growing number of urban poor </a:t>
            </a:r>
          </a:p>
          <a:p>
            <a:r>
              <a:rPr lang="en-US" dirty="0" smtClean="0"/>
              <a:t>Phenomenal growth of modern food retailing</a:t>
            </a:r>
          </a:p>
          <a:p>
            <a:r>
              <a:rPr lang="en-US" dirty="0" smtClean="0"/>
              <a:t>Growth in export</a:t>
            </a:r>
          </a:p>
          <a:p>
            <a:r>
              <a:rPr lang="en-US" dirty="0" smtClean="0"/>
              <a:t>Post-harvest losses and food wastage</a:t>
            </a:r>
          </a:p>
          <a:p>
            <a:pPr lvl="1"/>
            <a:r>
              <a:rPr lang="en-US" dirty="0" smtClean="0"/>
              <a:t>The region is a hotspot for rice wastage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2667000"/>
            <a:ext cx="4114800" cy="3886200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82000" cy="106984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 Consumers and Markets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04800" y="2098430"/>
            <a:ext cx="4117848" cy="568570"/>
          </a:xfrm>
          <a:solidFill>
            <a:srgbClr val="92D050">
              <a:alpha val="25000"/>
            </a:srgbClr>
          </a:solidFill>
          <a:ln w="76200"/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Middle to High Income Consumers and Export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8201" y="2133600"/>
            <a:ext cx="4114800" cy="568570"/>
          </a:xfrm>
          <a:ln w="76200"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en-US" dirty="0" smtClean="0"/>
              <a:t>Low – Middle  Income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191000" cy="3886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Demand specific quality attributes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Demand for packaged, labeled and branded rice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Shop in supermarkets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Demand differentiated products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Organic rice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Aromatic and fragrant varieties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High GABA rice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Low GI rice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2708519"/>
            <a:ext cx="4111879" cy="3886200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Price sensitive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Produce for own consumption or buy in wet/public markets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Food Security is an issue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 Consumption Trends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Since the 1990s, </a:t>
            </a:r>
            <a:r>
              <a:rPr lang="en-US" dirty="0" smtClean="0">
                <a:solidFill>
                  <a:srgbClr val="002060"/>
                </a:solidFill>
              </a:rPr>
              <a:t>rice consumption patterns </a:t>
            </a:r>
            <a:r>
              <a:rPr lang="en-US" dirty="0" smtClean="0"/>
              <a:t>in many Asian countries have shown a</a:t>
            </a:r>
            <a:r>
              <a:rPr lang="en-US" dirty="0" smtClean="0">
                <a:solidFill>
                  <a:srgbClr val="002060"/>
                </a:solidFill>
              </a:rPr>
              <a:t> declining trend</a:t>
            </a:r>
            <a:r>
              <a:rPr lang="en-US" dirty="0" smtClean="0"/>
              <a:t> with increasing dietary diversification.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Associated with these consumption trends is the </a:t>
            </a:r>
            <a:r>
              <a:rPr lang="en-US" dirty="0" smtClean="0">
                <a:solidFill>
                  <a:srgbClr val="002060"/>
                </a:solidFill>
              </a:rPr>
              <a:t>increasing amount of table waste</a:t>
            </a:r>
            <a:r>
              <a:rPr lang="en-US" dirty="0" smtClean="0"/>
              <a:t>, i.e. cooked rice that is never consumed in the region.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wastage of cooked rice in the Philippines  was estimated at 308,000 metric tons which is about 36% of the volume of rice imports of the country in 2011</a:t>
            </a:r>
            <a:r>
              <a:rPr lang="en-US" dirty="0" smtClean="0">
                <a:solidFill>
                  <a:srgbClr val="002060"/>
                </a:solidFill>
              </a:rPr>
              <a:t>(BAS, 2011).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Rice Post-harvest System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3595688"/>
            <a:ext cx="7772400" cy="150971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Current Status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Categorization of Rice Producing Countries in the Region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 surplus countries which are also rice exporters </a:t>
            </a:r>
            <a:r>
              <a:rPr lang="en-US" dirty="0" smtClean="0"/>
              <a:t>include</a:t>
            </a:r>
          </a:p>
          <a:p>
            <a:pPr lvl="1"/>
            <a:r>
              <a:rPr lang="en-US" dirty="0" smtClean="0"/>
              <a:t>Thailand, Vietnam, India, Pakistan and Myanmar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sufficient countries</a:t>
            </a:r>
          </a:p>
          <a:p>
            <a:pPr lvl="1"/>
            <a:r>
              <a:rPr lang="en-US" dirty="0" smtClean="0"/>
              <a:t>PRC, Bangladesh, Cambodia, Lao PDR, Japan, Republic of Korea and Republic of China. </a:t>
            </a:r>
          </a:p>
          <a:p>
            <a:pPr lvl="1"/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Deficit countries</a:t>
            </a:r>
          </a:p>
          <a:p>
            <a:pPr lvl="1"/>
            <a:r>
              <a:rPr lang="en-US" dirty="0" smtClean="0"/>
              <a:t>The rice deficit countries which are struggling to attain self sufficiency status include the Philippines, Indonesia and Malaysia</a:t>
            </a:r>
          </a:p>
          <a:p>
            <a:pPr lvl="1"/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7620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“Traditional” Supply Chains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2630424"/>
            <a:ext cx="8534400" cy="4379976"/>
          </a:xfrm>
        </p:spPr>
        <p:txBody>
          <a:bodyPr>
            <a:normAutofit/>
          </a:bodyPr>
          <a:lstStyle/>
          <a:p>
            <a:r>
              <a:rPr lang="en-US" dirty="0" smtClean="0"/>
              <a:t> Farmer &gt; village miller &gt; consumer (farmer)</a:t>
            </a:r>
          </a:p>
          <a:p>
            <a:endParaRPr lang="en-US" dirty="0" smtClean="0"/>
          </a:p>
          <a:p>
            <a:r>
              <a:rPr lang="en-US" dirty="0" smtClean="0"/>
              <a:t>Farmer &gt; wholesaler (paddy) &gt; miller &gt; wholesaler (rice) &gt; retailer &gt; consumer</a:t>
            </a:r>
          </a:p>
          <a:p>
            <a:endParaRPr lang="en-US" dirty="0" smtClean="0"/>
          </a:p>
          <a:p>
            <a:r>
              <a:rPr lang="en-US" dirty="0" smtClean="0"/>
              <a:t> Farmer &gt; miller &gt; wholesaler &gt; retailer &gt; consumer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“Modern and Export” Rice Supply Chains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6688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Farmer &gt; collector &gt; paddy miller &gt; brown rice miller &gt; transporter &gt; wholesaler &gt;  retailer &gt; consumer&gt; exporter</a:t>
            </a:r>
          </a:p>
          <a:p>
            <a:endParaRPr lang="en-US" dirty="0" smtClean="0"/>
          </a:p>
          <a:p>
            <a:r>
              <a:rPr lang="en-US" dirty="0" smtClean="0"/>
              <a:t>Farmer &gt; collector &gt; paddy miller &gt; brown rice miller &gt; transporter &gt; exporter</a:t>
            </a:r>
          </a:p>
          <a:p>
            <a:endParaRPr lang="en-US" dirty="0" smtClean="0"/>
          </a:p>
          <a:p>
            <a:r>
              <a:rPr lang="en-US" dirty="0" smtClean="0"/>
              <a:t>Farmer &gt; miller &gt; trader &gt; exporter</a:t>
            </a:r>
          </a:p>
          <a:p>
            <a:pPr lvl="1"/>
            <a:r>
              <a:rPr lang="en-US" dirty="0" smtClean="0"/>
              <a:t>Driven by foreign direct investments in the milling sector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106984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 that Characterize Chains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rgbClr val="FFFF00">
              <a:alpha val="25000"/>
            </a:srgbClr>
          </a:solidFill>
          <a:ln w="76200"/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Traditional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solidFill>
            <a:schemeClr val="accent4">
              <a:lumMod val="50000"/>
              <a:alpha val="25000"/>
            </a:schemeClr>
          </a:solidFill>
          <a:ln w="76200"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en-US" dirty="0" smtClean="0"/>
              <a:t>Modern and Export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Low level of vertical integration and coordination</a:t>
            </a:r>
          </a:p>
          <a:p>
            <a:r>
              <a:rPr lang="en-US" dirty="0" smtClean="0"/>
              <a:t>Low level of mechanization</a:t>
            </a:r>
          </a:p>
          <a:p>
            <a:r>
              <a:rPr lang="en-US" dirty="0" smtClean="0"/>
              <a:t>High levels of loss</a:t>
            </a:r>
          </a:p>
          <a:p>
            <a:r>
              <a:rPr lang="en-US" dirty="0" smtClean="0"/>
              <a:t>Poor quality outputs sold in wet markets</a:t>
            </a:r>
          </a:p>
          <a:p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197096" cy="3886200"/>
          </a:xfrm>
          <a:solidFill>
            <a:srgbClr val="92D050"/>
          </a:solidFill>
          <a:ln w="76200">
            <a:solidFill>
              <a:srgbClr val="00B050"/>
            </a:solidFill>
          </a:ln>
        </p:spPr>
        <p:txBody>
          <a:bodyPr/>
          <a:lstStyle/>
          <a:p>
            <a:r>
              <a:rPr lang="en-US" dirty="0" smtClean="0"/>
              <a:t>Benefit from FDI</a:t>
            </a:r>
          </a:p>
          <a:p>
            <a:r>
              <a:rPr lang="en-US" dirty="0" smtClean="0"/>
              <a:t>Highly mechanized</a:t>
            </a:r>
          </a:p>
          <a:p>
            <a:r>
              <a:rPr lang="en-US" dirty="0" smtClean="0"/>
              <a:t>High level of organization</a:t>
            </a:r>
          </a:p>
          <a:p>
            <a:pPr lvl="1"/>
            <a:r>
              <a:rPr lang="en-US" dirty="0" smtClean="0"/>
              <a:t>Cooperatives</a:t>
            </a:r>
          </a:p>
          <a:p>
            <a:pPr lvl="1"/>
            <a:r>
              <a:rPr lang="en-US" dirty="0" smtClean="0"/>
              <a:t>Contract farming</a:t>
            </a:r>
          </a:p>
          <a:p>
            <a:r>
              <a:rPr lang="en-US" dirty="0" smtClean="0"/>
              <a:t>Low levels of loss</a:t>
            </a:r>
          </a:p>
          <a:p>
            <a:r>
              <a:rPr lang="en-US" dirty="0" smtClean="0"/>
              <a:t>High quality output</a:t>
            </a:r>
          </a:p>
          <a:p>
            <a:pPr lvl="1"/>
            <a:r>
              <a:rPr lang="en-US" dirty="0" smtClean="0"/>
              <a:t>Graded, color sorted,</a:t>
            </a:r>
          </a:p>
          <a:p>
            <a:pPr lvl="1"/>
            <a:r>
              <a:rPr lang="en-US" dirty="0" smtClean="0"/>
              <a:t>Sold in supermarkets</a:t>
            </a:r>
          </a:p>
          <a:p>
            <a:pPr lvl="1"/>
            <a:r>
              <a:rPr lang="en-US" dirty="0" smtClean="0"/>
              <a:t>Exported</a:t>
            </a:r>
          </a:p>
          <a:p>
            <a:r>
              <a:rPr lang="en-US" dirty="0" smtClean="0"/>
              <a:t>Compliance with standards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1402</TotalTime>
  <Words>891</Words>
  <Application>Microsoft Office PowerPoint</Application>
  <PresentationFormat>On-screen Show (4:3)</PresentationFormat>
  <Paragraphs>147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    Post-harvest Losses, Technology, and Value Addition   </vt:lpstr>
      <vt:lpstr>Forces that Currently Shape the Region’s Rice Post-Production Sector</vt:lpstr>
      <vt:lpstr>Rice Consumers and Markets</vt:lpstr>
      <vt:lpstr>Rice Consumption Trends</vt:lpstr>
      <vt:lpstr>The Rice Post-harvest System</vt:lpstr>
      <vt:lpstr>Categorization of Rice Producing Countries in the Region</vt:lpstr>
      <vt:lpstr> “Traditional” Supply Chains</vt:lpstr>
      <vt:lpstr>“Modern and Export” Rice Supply Chains </vt:lpstr>
      <vt:lpstr>Features that Characterize Chains</vt:lpstr>
      <vt:lpstr>Factors that Contribute to Post-harvest Losses</vt:lpstr>
      <vt:lpstr>Areas of Deficiency</vt:lpstr>
      <vt:lpstr>The Future: Vision 2030</vt:lpstr>
      <vt:lpstr>Approaches and Actions Required</vt:lpstr>
      <vt:lpstr>Approaches and Actions Required</vt:lpstr>
      <vt:lpstr>Approaches and Actions Needed</vt:lpstr>
      <vt:lpstr>Slide 16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Roller</dc:creator>
  <cp:lastModifiedBy>Me</cp:lastModifiedBy>
  <cp:revision>1267</cp:revision>
  <dcterms:created xsi:type="dcterms:W3CDTF">2013-11-24T08:31:41Z</dcterms:created>
  <dcterms:modified xsi:type="dcterms:W3CDTF">2013-11-30T15:11:43Z</dcterms:modified>
</cp:coreProperties>
</file>