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1" r:id="rId2"/>
  </p:sldMasterIdLst>
  <p:notesMasterIdLst>
    <p:notesMasterId r:id="rId14"/>
  </p:notesMasterIdLst>
  <p:handoutMasterIdLst>
    <p:handoutMasterId r:id="rId15"/>
  </p:handoutMasterIdLst>
  <p:sldIdLst>
    <p:sldId id="275" r:id="rId3"/>
    <p:sldId id="354" r:id="rId4"/>
    <p:sldId id="359" r:id="rId5"/>
    <p:sldId id="360" r:id="rId6"/>
    <p:sldId id="355" r:id="rId7"/>
    <p:sldId id="356" r:id="rId8"/>
    <p:sldId id="357" r:id="rId9"/>
    <p:sldId id="358" r:id="rId10"/>
    <p:sldId id="363" r:id="rId11"/>
    <p:sldId id="361" r:id="rId12"/>
    <p:sldId id="353" r:id="rId13"/>
  </p:sldIdLst>
  <p:sldSz cx="9906000" cy="6858000" type="A4"/>
  <p:notesSz cx="6985000" cy="9283700"/>
  <p:defaultTextStyle>
    <a:defPPr>
      <a:defRPr lang="en-GB"/>
    </a:defPPr>
    <a:lvl1pPr algn="l" rtl="0" fontAlgn="base">
      <a:spcBef>
        <a:spcPct val="20000"/>
      </a:spcBef>
      <a:spcAft>
        <a:spcPct val="0"/>
      </a:spcAft>
      <a:buClr>
        <a:srgbClr val="FFFF00"/>
      </a:buClr>
      <a:buFont typeface="Wingdings" pitchFamily="2" charset="2"/>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1pPr>
    <a:lvl2pPr marL="457200" algn="l" rtl="0" fontAlgn="base">
      <a:spcBef>
        <a:spcPct val="20000"/>
      </a:spcBef>
      <a:spcAft>
        <a:spcPct val="0"/>
      </a:spcAft>
      <a:buClr>
        <a:srgbClr val="FFFF00"/>
      </a:buClr>
      <a:buFont typeface="Wingdings" pitchFamily="2" charset="2"/>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2pPr>
    <a:lvl3pPr marL="914400" algn="l" rtl="0" fontAlgn="base">
      <a:spcBef>
        <a:spcPct val="20000"/>
      </a:spcBef>
      <a:spcAft>
        <a:spcPct val="0"/>
      </a:spcAft>
      <a:buClr>
        <a:srgbClr val="FFFF00"/>
      </a:buClr>
      <a:buFont typeface="Wingdings" pitchFamily="2" charset="2"/>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3pPr>
    <a:lvl4pPr marL="1371600" algn="l" rtl="0" fontAlgn="base">
      <a:spcBef>
        <a:spcPct val="20000"/>
      </a:spcBef>
      <a:spcAft>
        <a:spcPct val="0"/>
      </a:spcAft>
      <a:buClr>
        <a:srgbClr val="FFFF00"/>
      </a:buClr>
      <a:buFont typeface="Wingdings" pitchFamily="2" charset="2"/>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4pPr>
    <a:lvl5pPr marL="1828800" algn="l" rtl="0" fontAlgn="base">
      <a:spcBef>
        <a:spcPct val="20000"/>
      </a:spcBef>
      <a:spcAft>
        <a:spcPct val="0"/>
      </a:spcAft>
      <a:buClr>
        <a:srgbClr val="FFFF00"/>
      </a:buClr>
      <a:buFont typeface="Wingdings" pitchFamily="2" charset="2"/>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3200" kern="1200">
        <a:solidFill>
          <a:srgbClr val="FFFF00"/>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3300"/>
    <a:srgbClr val="FFFF00"/>
    <a:srgbClr val="99FF99"/>
    <a:srgbClr val="FFCC66"/>
    <a:srgbClr val="66FF33"/>
    <a:srgbClr val="FF00FF"/>
    <a:srgbClr val="FF00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0" autoAdjust="0"/>
    <p:restoredTop sz="82103" autoAdjust="0"/>
  </p:normalViewPr>
  <p:slideViewPr>
    <p:cSldViewPr>
      <p:cViewPr varScale="1">
        <p:scale>
          <a:sx n="75" d="100"/>
          <a:sy n="75" d="100"/>
        </p:scale>
        <p:origin x="-972"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490" y="-90"/>
      </p:cViewPr>
      <p:guideLst>
        <p:guide orient="horz" pos="2924"/>
        <p:guide pos="22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effectLst/>
                <a:latin typeface="Arial" charset="0"/>
              </a:defRPr>
            </a:lvl1pPr>
          </a:lstStyle>
          <a:p>
            <a:endParaRPr lang="fr-FR"/>
          </a:p>
        </p:txBody>
      </p:sp>
      <p:sp>
        <p:nvSpPr>
          <p:cNvPr id="102403" name="Rectangle 3"/>
          <p:cNvSpPr>
            <a:spLocks noGrp="1" noChangeArrowheads="1"/>
          </p:cNvSpPr>
          <p:nvPr>
            <p:ph type="dt" sz="quarter" idx="1"/>
          </p:nvPr>
        </p:nvSpPr>
        <p:spPr bwMode="auto">
          <a:xfrm>
            <a:off x="395605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effectLst/>
                <a:latin typeface="Arial" charset="0"/>
              </a:defRPr>
            </a:lvl1pPr>
          </a:lstStyle>
          <a:p>
            <a:endParaRPr lang="fr-FR"/>
          </a:p>
        </p:txBody>
      </p:sp>
      <p:sp>
        <p:nvSpPr>
          <p:cNvPr id="102404" name="Rectangle 4"/>
          <p:cNvSpPr>
            <a:spLocks noGrp="1" noChangeArrowheads="1"/>
          </p:cNvSpPr>
          <p:nvPr>
            <p:ph type="ftr" sz="quarter" idx="2"/>
          </p:nvPr>
        </p:nvSpPr>
        <p:spPr bwMode="auto">
          <a:xfrm>
            <a:off x="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effectLst/>
                <a:latin typeface="Arial" charset="0"/>
              </a:defRPr>
            </a:lvl1pPr>
          </a:lstStyle>
          <a:p>
            <a:endParaRPr lang="fr-FR"/>
          </a:p>
        </p:txBody>
      </p:sp>
      <p:sp>
        <p:nvSpPr>
          <p:cNvPr id="102405" name="Rectangle 5"/>
          <p:cNvSpPr>
            <a:spLocks noGrp="1" noChangeArrowheads="1"/>
          </p:cNvSpPr>
          <p:nvPr>
            <p:ph type="sldNum" sz="quarter" idx="3"/>
          </p:nvPr>
        </p:nvSpPr>
        <p:spPr bwMode="auto">
          <a:xfrm>
            <a:off x="395605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solidFill>
                  <a:schemeClr val="tx1"/>
                </a:solidFill>
                <a:effectLst/>
                <a:latin typeface="Arial" charset="0"/>
              </a:defRPr>
            </a:lvl1pPr>
          </a:lstStyle>
          <a:p>
            <a:fld id="{E26CBB07-1878-4786-AAF8-C44CBE9EBB4D}" type="slidenum">
              <a:rPr lang="fr-F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effectLst/>
                <a:latin typeface="Arial" charset="0"/>
              </a:defRPr>
            </a:lvl1pPr>
          </a:lstStyle>
          <a:p>
            <a:endParaRPr lang="en-US"/>
          </a:p>
        </p:txBody>
      </p:sp>
      <p:sp>
        <p:nvSpPr>
          <p:cNvPr id="67587" name="Rectangle 3"/>
          <p:cNvSpPr>
            <a:spLocks noGrp="1" noChangeArrowheads="1"/>
          </p:cNvSpPr>
          <p:nvPr>
            <p:ph type="dt" idx="1"/>
          </p:nvPr>
        </p:nvSpPr>
        <p:spPr bwMode="auto">
          <a:xfrm>
            <a:off x="395605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effectLst/>
                <a:latin typeface="Arial" charset="0"/>
              </a:defRPr>
            </a:lvl1pPr>
          </a:lstStyle>
          <a:p>
            <a:endParaRPr lang="en-US"/>
          </a:p>
        </p:txBody>
      </p:sp>
      <p:sp>
        <p:nvSpPr>
          <p:cNvPr id="15364" name="Rectangle 4"/>
          <p:cNvSpPr>
            <a:spLocks noRot="1" noChangeArrowheads="1" noTextEdit="1"/>
          </p:cNvSpPr>
          <p:nvPr>
            <p:ph type="sldImg" idx="2"/>
          </p:nvPr>
        </p:nvSpPr>
        <p:spPr bwMode="auto">
          <a:xfrm>
            <a:off x="981075" y="696913"/>
            <a:ext cx="5026025" cy="34798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98500" y="4410075"/>
            <a:ext cx="5588000" cy="4176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7590" name="Rectangle 6"/>
          <p:cNvSpPr>
            <a:spLocks noGrp="1" noChangeArrowheads="1"/>
          </p:cNvSpPr>
          <p:nvPr>
            <p:ph type="ftr" sz="quarter" idx="4"/>
          </p:nvPr>
        </p:nvSpPr>
        <p:spPr bwMode="auto">
          <a:xfrm>
            <a:off x="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effectLst/>
                <a:latin typeface="Arial" charset="0"/>
              </a:defRPr>
            </a:lvl1pPr>
          </a:lstStyle>
          <a:p>
            <a:endParaRPr lang="en-US"/>
          </a:p>
        </p:txBody>
      </p:sp>
      <p:sp>
        <p:nvSpPr>
          <p:cNvPr id="67591" name="Rectangle 7"/>
          <p:cNvSpPr>
            <a:spLocks noGrp="1" noChangeArrowheads="1"/>
          </p:cNvSpPr>
          <p:nvPr>
            <p:ph type="sldNum" sz="quarter" idx="5"/>
          </p:nvPr>
        </p:nvSpPr>
        <p:spPr bwMode="auto">
          <a:xfrm>
            <a:off x="3956050" y="8816975"/>
            <a:ext cx="302736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solidFill>
                  <a:schemeClr val="tx1"/>
                </a:solidFill>
                <a:effectLst/>
                <a:latin typeface="Arial" charset="0"/>
              </a:defRPr>
            </a:lvl1pPr>
          </a:lstStyle>
          <a:p>
            <a:fld id="{487239C8-CFCF-4ADC-ABCC-B50489DFE476}" type="slidenum">
              <a:rPr lang="en-GB"/>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C3E51F3-B4C2-47C4-ACA4-53E21195EE15}" type="slidenum">
              <a:rPr lang="en-GB" altLang="en-US">
                <a:cs typeface="Arial" charset="0"/>
              </a:rPr>
              <a:pPr/>
              <a:t>1</a:t>
            </a:fld>
            <a:endParaRPr lang="en-GB" altLang="en-US">
              <a:cs typeface="Arial" charset="0"/>
            </a:endParaRPr>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tLang="en-US" smtClean="0"/>
          </a:p>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A5E10DF8-FBA0-4EAA-A929-702F6B5D0A2E}" type="slidenum">
              <a:rPr lang="en-GB" altLang="en-US">
                <a:cs typeface="Arial" charset="0"/>
              </a:rPr>
              <a:pPr/>
              <a:t>11</a:t>
            </a:fld>
            <a:endParaRPr lang="en-GB" altLang="en-US">
              <a:cs typeface="Arial" charset="0"/>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902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US"/>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US"/>
              </a:p>
            </p:txBody>
          </p:sp>
        </p:grpSp>
      </p:grpSp>
      <p:pic>
        <p:nvPicPr>
          <p:cNvPr id="18" name="Picture 21" descr="FAO_20mm_white_transparant"/>
          <p:cNvPicPr>
            <a:picLocks noChangeAspect="1" noChangeArrowheads="1"/>
          </p:cNvPicPr>
          <p:nvPr userDrawn="1"/>
        </p:nvPicPr>
        <p:blipFill>
          <a:blip r:embed="rId2" cstate="print"/>
          <a:srcRect/>
          <a:stretch>
            <a:fillRect/>
          </a:stretch>
        </p:blipFill>
        <p:spPr bwMode="auto">
          <a:xfrm>
            <a:off x="8913813" y="188913"/>
            <a:ext cx="819150" cy="755650"/>
          </a:xfrm>
          <a:prstGeom prst="rect">
            <a:avLst/>
          </a:prstGeom>
          <a:noFill/>
          <a:ln w="9525">
            <a:noFill/>
            <a:miter lim="800000"/>
            <a:headEnd/>
            <a:tailEnd/>
          </a:ln>
        </p:spPr>
      </p:pic>
      <p:sp>
        <p:nvSpPr>
          <p:cNvPr id="38928" name="Rectangle 16"/>
          <p:cNvSpPr>
            <a:spLocks noGrp="1" noChangeArrowheads="1"/>
          </p:cNvSpPr>
          <p:nvPr>
            <p:ph type="ctrTitle" sz="quarter"/>
          </p:nvPr>
        </p:nvSpPr>
        <p:spPr>
          <a:xfrm>
            <a:off x="0" y="-26988"/>
            <a:ext cx="9906000" cy="2492376"/>
          </a:xfrm>
        </p:spPr>
        <p:txBody>
          <a:bodyPr anchor="b"/>
          <a:lstStyle>
            <a:lvl1pPr>
              <a:defRPr sz="2800"/>
            </a:lvl1pPr>
          </a:lstStyle>
          <a:p>
            <a:r>
              <a:rPr lang="en-GB"/>
              <a:t>Click to edit Master title style</a:t>
            </a:r>
          </a:p>
        </p:txBody>
      </p:sp>
      <p:sp>
        <p:nvSpPr>
          <p:cNvPr id="38929" name="Rectangle 17"/>
          <p:cNvSpPr>
            <a:spLocks noGrp="1" noChangeArrowheads="1"/>
          </p:cNvSpPr>
          <p:nvPr>
            <p:ph type="subTitle" sz="quarter" idx="1"/>
          </p:nvPr>
        </p:nvSpPr>
        <p:spPr>
          <a:xfrm>
            <a:off x="1833563" y="3716338"/>
            <a:ext cx="7307262" cy="1752600"/>
          </a:xfrm>
        </p:spPr>
        <p:txBody>
          <a:bodyPr/>
          <a:lstStyle>
            <a:lvl1pPr marL="0" indent="0">
              <a:buFont typeface="Wingdings" pitchFamily="2" charset="2"/>
              <a:buNone/>
              <a:defRPr sz="2400"/>
            </a:lvl1pPr>
          </a:lstStyle>
          <a:p>
            <a:r>
              <a:rPr lang="en-GB"/>
              <a:t>Click to edit Master subtitle style</a:t>
            </a:r>
          </a:p>
        </p:txBody>
      </p:sp>
      <p:sp>
        <p:nvSpPr>
          <p:cNvPr id="19" name="Rectangle 18"/>
          <p:cNvSpPr>
            <a:spLocks noGrp="1" noChangeArrowheads="1"/>
          </p:cNvSpPr>
          <p:nvPr>
            <p:ph type="dt" sz="quarter" idx="10"/>
          </p:nvPr>
        </p:nvSpPr>
        <p:spPr/>
        <p:txBody>
          <a:bodyPr/>
          <a:lstStyle>
            <a:lvl1pPr>
              <a:defRPr/>
            </a:lvl1pPr>
          </a:lstStyle>
          <a:p>
            <a:r>
              <a:rPr lang="en-US"/>
              <a:t>14/08/2007</a:t>
            </a:r>
            <a:endParaRPr lang="en-GB"/>
          </a:p>
        </p:txBody>
      </p:sp>
      <p:sp>
        <p:nvSpPr>
          <p:cNvPr id="20" name="Rectangle 97"/>
          <p:cNvSpPr>
            <a:spLocks noGrp="1" noChangeArrowheads="1"/>
          </p:cNvSpPr>
          <p:nvPr>
            <p:ph type="ftr" sz="quarter" idx="11"/>
          </p:nvPr>
        </p:nvSpPr>
        <p:spPr>
          <a:xfrm>
            <a:off x="2457450" y="6237288"/>
            <a:ext cx="5554663" cy="457200"/>
          </a:xfrm>
        </p:spPr>
        <p:txBody>
          <a:bodyPr/>
          <a:lstStyle>
            <a:lvl1pPr>
              <a:defRPr/>
            </a:lvl1pPr>
          </a:lstStyle>
          <a:p>
            <a:pPr>
              <a:defRPr/>
            </a:pPr>
            <a:r>
              <a:rPr lang="en-US"/>
              <a:t>By Ralph Houtman, FAO Regional Office for Asia and the Pacific</a:t>
            </a:r>
          </a:p>
        </p:txBody>
      </p:sp>
      <p:sp>
        <p:nvSpPr>
          <p:cNvPr id="21" name="Rectangle 98"/>
          <p:cNvSpPr>
            <a:spLocks noGrp="1" noChangeArrowheads="1"/>
          </p:cNvSpPr>
          <p:nvPr>
            <p:ph type="sldNum" sz="quarter" idx="12"/>
          </p:nvPr>
        </p:nvSpPr>
        <p:spPr/>
        <p:txBody>
          <a:bodyPr bIns="45720"/>
          <a:lstStyle>
            <a:lvl1pPr>
              <a:defRPr smtClean="0"/>
            </a:lvl1pPr>
          </a:lstStyle>
          <a:p>
            <a:fld id="{3E4BE7B9-1378-4FDC-A37B-BF9A2C27F067}"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22"/>
          <p:cNvSpPr>
            <a:spLocks noGrp="1" noChangeArrowheads="1"/>
          </p:cNvSpPr>
          <p:nvPr>
            <p:ph type="ftr" sz="quarter" idx="11"/>
          </p:nvPr>
        </p:nvSpPr>
        <p:spPr>
          <a:ln/>
        </p:spPr>
        <p:txBody>
          <a:bodyPr/>
          <a:lstStyle>
            <a:lvl1pPr>
              <a:defRPr/>
            </a:lvl1pPr>
          </a:lstStyle>
          <a:p>
            <a:endParaRPr lang="en-US"/>
          </a:p>
        </p:txBody>
      </p:sp>
      <p:sp>
        <p:nvSpPr>
          <p:cNvPr id="6" name="Rectangle 23"/>
          <p:cNvSpPr>
            <a:spLocks noGrp="1" noChangeArrowheads="1"/>
          </p:cNvSpPr>
          <p:nvPr>
            <p:ph type="sldNum" sz="quarter" idx="12"/>
          </p:nvPr>
        </p:nvSpPr>
        <p:spPr>
          <a:ln/>
        </p:spPr>
        <p:txBody>
          <a:bodyPr/>
          <a:lstStyle>
            <a:lvl1pPr>
              <a:defRPr/>
            </a:lvl1pPr>
          </a:lstStyle>
          <a:p>
            <a:pPr>
              <a:defRPr/>
            </a:pPr>
            <a:fld id="{A82C16F8-6244-4695-81D3-DBCFEAC3ED30}" type="slidenum">
              <a:rPr lang="en-US"/>
              <a:pPr>
                <a:defRPr/>
              </a:pPr>
              <a:t>‹#›</a:t>
            </a:fld>
            <a:r>
              <a:rPr lang="en-US"/>
              <a:t>/17</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0275" y="304800"/>
            <a:ext cx="2047875" cy="5799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36650" y="304800"/>
            <a:ext cx="5991225" cy="5799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22"/>
          <p:cNvSpPr>
            <a:spLocks noGrp="1" noChangeArrowheads="1"/>
          </p:cNvSpPr>
          <p:nvPr>
            <p:ph type="ftr" sz="quarter" idx="11"/>
          </p:nvPr>
        </p:nvSpPr>
        <p:spPr>
          <a:ln/>
        </p:spPr>
        <p:txBody>
          <a:bodyPr/>
          <a:lstStyle>
            <a:lvl1pPr>
              <a:defRPr/>
            </a:lvl1pPr>
          </a:lstStyle>
          <a:p>
            <a:endParaRPr lang="en-US"/>
          </a:p>
        </p:txBody>
      </p:sp>
      <p:sp>
        <p:nvSpPr>
          <p:cNvPr id="6" name="Rectangle 23"/>
          <p:cNvSpPr>
            <a:spLocks noGrp="1" noChangeArrowheads="1"/>
          </p:cNvSpPr>
          <p:nvPr>
            <p:ph type="sldNum" sz="quarter" idx="12"/>
          </p:nvPr>
        </p:nvSpPr>
        <p:spPr>
          <a:ln/>
        </p:spPr>
        <p:txBody>
          <a:bodyPr/>
          <a:lstStyle>
            <a:lvl1pPr>
              <a:defRPr/>
            </a:lvl1pPr>
          </a:lstStyle>
          <a:p>
            <a:pPr>
              <a:defRPr/>
            </a:pPr>
            <a:fld id="{CB6C57F8-1FE4-48FC-9800-B22FEBD71249}" type="slidenum">
              <a:rPr lang="en-US"/>
              <a:pPr>
                <a:defRPr/>
              </a:pPr>
              <a:t>‹#›</a:t>
            </a:fld>
            <a:r>
              <a:rPr lang="en-US"/>
              <a:t>/17</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F4537DC-5742-4A35-9A78-3E7963A2C325}"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0ADD2F2-566F-4EDF-851F-9F6E6AD6EA28}" type="slidenum">
              <a:rPr lang="en-GB"/>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044084A-E83F-4752-B1FA-A4AC30E9FDEA}" type="slidenum">
              <a:rPr lang="en-GB"/>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2D9CFD3-8CE9-4A6E-8D72-581871A757B6}" type="slidenum">
              <a:rPr lang="en-GB"/>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ED5CFCF9-5F3D-44C9-9B19-9069F3CF8569}" type="slidenum">
              <a:rPr lang="en-GB"/>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24512D6D-855D-4D86-B3E9-9167A71C20C0}" type="slidenum">
              <a:rPr lang="en-GB"/>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8C57F0E-EEED-445D-8715-AA95A790AF30}" type="slidenum">
              <a:rPr lang="en-GB"/>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D413BCAE-A81D-46A7-AE6E-DCBBD1FD7068}"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22"/>
          <p:cNvSpPr>
            <a:spLocks noGrp="1" noChangeArrowheads="1"/>
          </p:cNvSpPr>
          <p:nvPr>
            <p:ph type="ftr" sz="quarter" idx="11"/>
          </p:nvPr>
        </p:nvSpPr>
        <p:spPr>
          <a:ln/>
        </p:spPr>
        <p:txBody>
          <a:bodyPr/>
          <a:lstStyle>
            <a:lvl1pPr>
              <a:defRPr/>
            </a:lvl1pPr>
          </a:lstStyle>
          <a:p>
            <a:endParaRPr lang="en-US"/>
          </a:p>
        </p:txBody>
      </p:sp>
      <p:sp>
        <p:nvSpPr>
          <p:cNvPr id="6" name="Rectangle 23"/>
          <p:cNvSpPr>
            <a:spLocks noGrp="1" noChangeArrowheads="1"/>
          </p:cNvSpPr>
          <p:nvPr>
            <p:ph type="sldNum" sz="quarter" idx="12"/>
          </p:nvPr>
        </p:nvSpPr>
        <p:spPr>
          <a:ln/>
        </p:spPr>
        <p:txBody>
          <a:bodyPr/>
          <a:lstStyle>
            <a:lvl1pPr>
              <a:defRPr/>
            </a:lvl1pPr>
          </a:lstStyle>
          <a:p>
            <a:pPr>
              <a:defRPr/>
            </a:pPr>
            <a:fld id="{C541833F-9433-4816-A5A7-1509E0048037}" type="slidenum">
              <a:rPr lang="en-US"/>
              <a:pPr>
                <a:defRPr/>
              </a:pPr>
              <a:t>‹#›</a:t>
            </a:fld>
            <a:r>
              <a:rPr lang="en-US"/>
              <a:t>/17</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45BB267-3BBE-4067-B3D4-C89F657DB703}" type="slidenum">
              <a:rPr lang="en-GB"/>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B79DC10-5F81-4661-AA98-660E542768F1}" type="slidenum">
              <a:rPr lang="en-GB"/>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26D5216-B102-4D8E-AE90-66C5A84E5DFB}"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5" name="Rectangle 22"/>
          <p:cNvSpPr>
            <a:spLocks noGrp="1" noChangeArrowheads="1"/>
          </p:cNvSpPr>
          <p:nvPr>
            <p:ph type="ftr" sz="quarter" idx="11"/>
          </p:nvPr>
        </p:nvSpPr>
        <p:spPr>
          <a:ln/>
        </p:spPr>
        <p:txBody>
          <a:bodyPr/>
          <a:lstStyle>
            <a:lvl1pPr>
              <a:defRPr/>
            </a:lvl1pPr>
          </a:lstStyle>
          <a:p>
            <a:endParaRPr lang="en-US"/>
          </a:p>
        </p:txBody>
      </p:sp>
      <p:sp>
        <p:nvSpPr>
          <p:cNvPr id="6" name="Rectangle 23"/>
          <p:cNvSpPr>
            <a:spLocks noGrp="1" noChangeArrowheads="1"/>
          </p:cNvSpPr>
          <p:nvPr>
            <p:ph type="sldNum" sz="quarter" idx="12"/>
          </p:nvPr>
        </p:nvSpPr>
        <p:spPr>
          <a:ln/>
        </p:spPr>
        <p:txBody>
          <a:bodyPr/>
          <a:lstStyle>
            <a:lvl1pPr>
              <a:defRPr/>
            </a:lvl1pPr>
          </a:lstStyle>
          <a:p>
            <a:pPr>
              <a:defRPr/>
            </a:pPr>
            <a:fld id="{27F0556E-0438-46C0-99F0-E7BD2B9508AC}" type="slidenum">
              <a:rPr lang="en-US"/>
              <a:pPr>
                <a:defRPr/>
              </a:pPr>
              <a:t>‹#›</a:t>
            </a:fld>
            <a:r>
              <a:rPr lang="en-US"/>
              <a:t>/17</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36650" y="1989138"/>
            <a:ext cx="40100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9075" y="1989138"/>
            <a:ext cx="40100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6" name="Rectangle 22"/>
          <p:cNvSpPr>
            <a:spLocks noGrp="1" noChangeArrowheads="1"/>
          </p:cNvSpPr>
          <p:nvPr>
            <p:ph type="ftr" sz="quarter" idx="11"/>
          </p:nvPr>
        </p:nvSpPr>
        <p:spPr>
          <a:ln/>
        </p:spPr>
        <p:txBody>
          <a:bodyPr/>
          <a:lstStyle>
            <a:lvl1pPr>
              <a:defRPr/>
            </a:lvl1pPr>
          </a:lstStyle>
          <a:p>
            <a:endParaRPr lang="en-US"/>
          </a:p>
        </p:txBody>
      </p:sp>
      <p:sp>
        <p:nvSpPr>
          <p:cNvPr id="7" name="Rectangle 23"/>
          <p:cNvSpPr>
            <a:spLocks noGrp="1" noChangeArrowheads="1"/>
          </p:cNvSpPr>
          <p:nvPr>
            <p:ph type="sldNum" sz="quarter" idx="12"/>
          </p:nvPr>
        </p:nvSpPr>
        <p:spPr>
          <a:ln/>
        </p:spPr>
        <p:txBody>
          <a:bodyPr/>
          <a:lstStyle>
            <a:lvl1pPr>
              <a:defRPr/>
            </a:lvl1pPr>
          </a:lstStyle>
          <a:p>
            <a:pPr>
              <a:defRPr/>
            </a:pPr>
            <a:fld id="{9A9F6B96-DDC2-493A-B7E2-FA8396F1CC00}" type="slidenum">
              <a:rPr lang="en-US"/>
              <a:pPr>
                <a:defRPr/>
              </a:pPr>
              <a:t>‹#›</a:t>
            </a:fld>
            <a:r>
              <a:rPr lang="en-US"/>
              <a:t>/17</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8" name="Rectangle 22"/>
          <p:cNvSpPr>
            <a:spLocks noGrp="1" noChangeArrowheads="1"/>
          </p:cNvSpPr>
          <p:nvPr>
            <p:ph type="ftr" sz="quarter" idx="11"/>
          </p:nvPr>
        </p:nvSpPr>
        <p:spPr>
          <a:ln/>
        </p:spPr>
        <p:txBody>
          <a:bodyPr/>
          <a:lstStyle>
            <a:lvl1pPr>
              <a:defRPr/>
            </a:lvl1pPr>
          </a:lstStyle>
          <a:p>
            <a:endParaRPr lang="en-US"/>
          </a:p>
        </p:txBody>
      </p:sp>
      <p:sp>
        <p:nvSpPr>
          <p:cNvPr id="9" name="Rectangle 23"/>
          <p:cNvSpPr>
            <a:spLocks noGrp="1" noChangeArrowheads="1"/>
          </p:cNvSpPr>
          <p:nvPr>
            <p:ph type="sldNum" sz="quarter" idx="12"/>
          </p:nvPr>
        </p:nvSpPr>
        <p:spPr>
          <a:ln/>
        </p:spPr>
        <p:txBody>
          <a:bodyPr/>
          <a:lstStyle>
            <a:lvl1pPr>
              <a:defRPr/>
            </a:lvl1pPr>
          </a:lstStyle>
          <a:p>
            <a:pPr>
              <a:defRPr/>
            </a:pPr>
            <a:fld id="{61FC61E4-79E0-4B67-8B65-756795FBA4F4}" type="slidenum">
              <a:rPr lang="en-US"/>
              <a:pPr>
                <a:defRPr/>
              </a:pPr>
              <a:t>‹#›</a:t>
            </a:fld>
            <a:r>
              <a:rPr lang="en-US"/>
              <a:t>/17</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4" name="Rectangle 22"/>
          <p:cNvSpPr>
            <a:spLocks noGrp="1" noChangeArrowheads="1"/>
          </p:cNvSpPr>
          <p:nvPr>
            <p:ph type="ftr" sz="quarter" idx="11"/>
          </p:nvPr>
        </p:nvSpPr>
        <p:spPr>
          <a:ln/>
        </p:spPr>
        <p:txBody>
          <a:bodyPr/>
          <a:lstStyle>
            <a:lvl1pPr>
              <a:defRPr/>
            </a:lvl1pPr>
          </a:lstStyle>
          <a:p>
            <a:endParaRPr lang="en-US"/>
          </a:p>
        </p:txBody>
      </p:sp>
      <p:sp>
        <p:nvSpPr>
          <p:cNvPr id="5" name="Rectangle 23"/>
          <p:cNvSpPr>
            <a:spLocks noGrp="1" noChangeArrowheads="1"/>
          </p:cNvSpPr>
          <p:nvPr>
            <p:ph type="sldNum" sz="quarter" idx="12"/>
          </p:nvPr>
        </p:nvSpPr>
        <p:spPr>
          <a:ln/>
        </p:spPr>
        <p:txBody>
          <a:bodyPr/>
          <a:lstStyle>
            <a:lvl1pPr>
              <a:defRPr/>
            </a:lvl1pPr>
          </a:lstStyle>
          <a:p>
            <a:pPr>
              <a:defRPr/>
            </a:pPr>
            <a:fld id="{33127FD2-2020-4DA7-B7A6-42F6A4B5EDE2}" type="slidenum">
              <a:rPr lang="en-US"/>
              <a:pPr>
                <a:defRPr/>
              </a:pPr>
              <a:t>‹#›</a:t>
            </a:fld>
            <a:r>
              <a:rPr lang="en-US"/>
              <a:t>/17</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3" name="Rectangle 22"/>
          <p:cNvSpPr>
            <a:spLocks noGrp="1" noChangeArrowheads="1"/>
          </p:cNvSpPr>
          <p:nvPr>
            <p:ph type="ftr" sz="quarter" idx="11"/>
          </p:nvPr>
        </p:nvSpPr>
        <p:spPr>
          <a:ln/>
        </p:spPr>
        <p:txBody>
          <a:bodyPr/>
          <a:lstStyle>
            <a:lvl1pPr>
              <a:defRPr/>
            </a:lvl1pPr>
          </a:lstStyle>
          <a:p>
            <a:endParaRPr lang="en-US"/>
          </a:p>
        </p:txBody>
      </p:sp>
      <p:sp>
        <p:nvSpPr>
          <p:cNvPr id="4" name="Rectangle 23"/>
          <p:cNvSpPr>
            <a:spLocks noGrp="1" noChangeArrowheads="1"/>
          </p:cNvSpPr>
          <p:nvPr>
            <p:ph type="sldNum" sz="quarter" idx="12"/>
          </p:nvPr>
        </p:nvSpPr>
        <p:spPr>
          <a:ln/>
        </p:spPr>
        <p:txBody>
          <a:bodyPr/>
          <a:lstStyle>
            <a:lvl1pPr>
              <a:defRPr/>
            </a:lvl1pPr>
          </a:lstStyle>
          <a:p>
            <a:pPr>
              <a:defRPr/>
            </a:pPr>
            <a:fld id="{5EBE6D87-3DEC-4E3B-9431-EB4C3C9684E6}" type="slidenum">
              <a:rPr lang="en-US"/>
              <a:pPr>
                <a:defRPr/>
              </a:pPr>
              <a:t>‹#›</a:t>
            </a:fld>
            <a:r>
              <a:rPr lang="en-US"/>
              <a:t>/17</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6" name="Rectangle 22"/>
          <p:cNvSpPr>
            <a:spLocks noGrp="1" noChangeArrowheads="1"/>
          </p:cNvSpPr>
          <p:nvPr>
            <p:ph type="ftr" sz="quarter" idx="11"/>
          </p:nvPr>
        </p:nvSpPr>
        <p:spPr>
          <a:ln/>
        </p:spPr>
        <p:txBody>
          <a:bodyPr/>
          <a:lstStyle>
            <a:lvl1pPr>
              <a:defRPr/>
            </a:lvl1pPr>
          </a:lstStyle>
          <a:p>
            <a:endParaRPr lang="en-US"/>
          </a:p>
        </p:txBody>
      </p:sp>
      <p:sp>
        <p:nvSpPr>
          <p:cNvPr id="7" name="Rectangle 23"/>
          <p:cNvSpPr>
            <a:spLocks noGrp="1" noChangeArrowheads="1"/>
          </p:cNvSpPr>
          <p:nvPr>
            <p:ph type="sldNum" sz="quarter" idx="12"/>
          </p:nvPr>
        </p:nvSpPr>
        <p:spPr>
          <a:ln/>
        </p:spPr>
        <p:txBody>
          <a:bodyPr/>
          <a:lstStyle>
            <a:lvl1pPr>
              <a:defRPr/>
            </a:lvl1pPr>
          </a:lstStyle>
          <a:p>
            <a:pPr>
              <a:defRPr/>
            </a:pPr>
            <a:fld id="{E5C5ECA6-A42D-4646-BA8C-1DBFF38F42F4}" type="slidenum">
              <a:rPr lang="en-US"/>
              <a:pPr>
                <a:defRPr/>
              </a:pPr>
              <a:t>‹#›</a:t>
            </a:fld>
            <a:r>
              <a:rPr lang="en-US"/>
              <a:t>/17</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r>
              <a:rPr lang="en-US"/>
              <a:t>14/08/2007</a:t>
            </a:r>
            <a:endParaRPr lang="en-GB"/>
          </a:p>
        </p:txBody>
      </p:sp>
      <p:sp>
        <p:nvSpPr>
          <p:cNvPr id="6" name="Rectangle 22"/>
          <p:cNvSpPr>
            <a:spLocks noGrp="1" noChangeArrowheads="1"/>
          </p:cNvSpPr>
          <p:nvPr>
            <p:ph type="ftr" sz="quarter" idx="11"/>
          </p:nvPr>
        </p:nvSpPr>
        <p:spPr>
          <a:ln/>
        </p:spPr>
        <p:txBody>
          <a:bodyPr/>
          <a:lstStyle>
            <a:lvl1pPr>
              <a:defRPr/>
            </a:lvl1pPr>
          </a:lstStyle>
          <a:p>
            <a:endParaRPr lang="en-US"/>
          </a:p>
        </p:txBody>
      </p:sp>
      <p:sp>
        <p:nvSpPr>
          <p:cNvPr id="7" name="Rectangle 23"/>
          <p:cNvSpPr>
            <a:spLocks noGrp="1" noChangeArrowheads="1"/>
          </p:cNvSpPr>
          <p:nvPr>
            <p:ph type="sldNum" sz="quarter" idx="12"/>
          </p:nvPr>
        </p:nvSpPr>
        <p:spPr>
          <a:ln/>
        </p:spPr>
        <p:txBody>
          <a:bodyPr/>
          <a:lstStyle>
            <a:lvl1pPr>
              <a:defRPr/>
            </a:lvl1pPr>
          </a:lstStyle>
          <a:p>
            <a:pPr>
              <a:defRPr/>
            </a:pPr>
            <a:fld id="{897682F1-902C-4D1B-A4FA-A6798BAC39DE}" type="slidenum">
              <a:rPr lang="en-US"/>
              <a:pPr>
                <a:defRPr/>
              </a:pPr>
              <a:t>‹#›</a:t>
            </a:fld>
            <a:r>
              <a:rPr lang="en-US"/>
              <a:t>/17</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902825" cy="6851650"/>
            <a:chOff x="0" y="4"/>
            <a:chExt cx="5758" cy="4316"/>
          </a:xfrm>
        </p:grpSpPr>
        <p:sp>
          <p:nvSpPr>
            <p:cNvPr id="3789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p>
          </p:txBody>
        </p:sp>
        <p:sp>
          <p:nvSpPr>
            <p:cNvPr id="3789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grpSp>
          <p:nvGrpSpPr>
            <p:cNvPr id="1035" name="Group 5"/>
            <p:cNvGrpSpPr>
              <a:grpSpLocks/>
            </p:cNvGrpSpPr>
            <p:nvPr userDrawn="1"/>
          </p:nvGrpSpPr>
          <p:grpSpPr bwMode="auto">
            <a:xfrm>
              <a:off x="0" y="4"/>
              <a:ext cx="5758" cy="4316"/>
              <a:chOff x="0" y="4"/>
              <a:chExt cx="5758" cy="4316"/>
            </a:xfrm>
          </p:grpSpPr>
          <p:sp>
            <p:nvSpPr>
              <p:cNvPr id="3789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sp>
            <p:nvSpPr>
              <p:cNvPr id="3789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3789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3789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p>
            </p:txBody>
          </p:sp>
          <p:sp>
            <p:nvSpPr>
              <p:cNvPr id="3789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p>
            </p:txBody>
          </p:sp>
          <p:sp>
            <p:nvSpPr>
              <p:cNvPr id="3789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US"/>
              </a:p>
            </p:txBody>
          </p:sp>
          <p:sp>
            <p:nvSpPr>
              <p:cNvPr id="3790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p>
            </p:txBody>
          </p:sp>
          <p:sp>
            <p:nvSpPr>
              <p:cNvPr id="3790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p>
            </p:txBody>
          </p:sp>
          <p:sp>
            <p:nvSpPr>
              <p:cNvPr id="3790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US"/>
              </a:p>
            </p:txBody>
          </p:sp>
        </p:grpSp>
      </p:grpSp>
      <p:sp>
        <p:nvSpPr>
          <p:cNvPr id="37903" name="Rectangle 15"/>
          <p:cNvSpPr>
            <a:spLocks noGrp="1" noChangeArrowheads="1"/>
          </p:cNvSpPr>
          <p:nvPr>
            <p:ph type="title"/>
          </p:nvPr>
        </p:nvSpPr>
        <p:spPr bwMode="auto">
          <a:xfrm>
            <a:off x="1155700" y="304800"/>
            <a:ext cx="817245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7904" name="Rectangle 16"/>
          <p:cNvSpPr>
            <a:spLocks noGrp="1" noChangeArrowheads="1"/>
          </p:cNvSpPr>
          <p:nvPr>
            <p:ph type="body" idx="1"/>
          </p:nvPr>
        </p:nvSpPr>
        <p:spPr bwMode="auto">
          <a:xfrm>
            <a:off x="1136650" y="1989138"/>
            <a:ext cx="817245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7905" name="Rectangle 17"/>
          <p:cNvSpPr>
            <a:spLocks noGrp="1" noChangeArrowheads="1"/>
          </p:cNvSpPr>
          <p:nvPr>
            <p:ph type="dt" sz="half" idx="2"/>
          </p:nvPr>
        </p:nvSpPr>
        <p:spPr bwMode="auto">
          <a:xfrm>
            <a:off x="11557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000">
                <a:effectLst>
                  <a:outerShdw blurRad="38100" dist="38100" dir="2700000" algn="tl">
                    <a:srgbClr val="000000"/>
                  </a:outerShdw>
                </a:effectLst>
              </a:defRPr>
            </a:lvl1pPr>
          </a:lstStyle>
          <a:p>
            <a:r>
              <a:rPr lang="en-US"/>
              <a:t>14/08/2007</a:t>
            </a:r>
            <a:endParaRPr lang="en-GB"/>
          </a:p>
        </p:txBody>
      </p:sp>
      <p:pic>
        <p:nvPicPr>
          <p:cNvPr id="1030" name="Picture 20" descr="FAO_20mm_white_transparant"/>
          <p:cNvPicPr>
            <a:picLocks noChangeAspect="1" noChangeArrowheads="1"/>
          </p:cNvPicPr>
          <p:nvPr userDrawn="1"/>
        </p:nvPicPr>
        <p:blipFill>
          <a:blip r:embed="rId13" cstate="print"/>
          <a:srcRect/>
          <a:stretch>
            <a:fillRect/>
          </a:stretch>
        </p:blipFill>
        <p:spPr bwMode="auto">
          <a:xfrm>
            <a:off x="8775700" y="168275"/>
            <a:ext cx="1012825" cy="935038"/>
          </a:xfrm>
          <a:prstGeom prst="rect">
            <a:avLst/>
          </a:prstGeom>
          <a:noFill/>
          <a:ln w="9525">
            <a:noFill/>
            <a:miter lim="800000"/>
            <a:headEnd/>
            <a:tailEnd/>
          </a:ln>
        </p:spPr>
      </p:pic>
      <p:sp>
        <p:nvSpPr>
          <p:cNvPr id="37910" name="Rectangle 22"/>
          <p:cNvSpPr>
            <a:spLocks noGrp="1" noChangeArrowheads="1"/>
          </p:cNvSpPr>
          <p:nvPr>
            <p:ph type="ftr" sz="quarter" idx="3"/>
          </p:nvPr>
        </p:nvSpPr>
        <p:spPr bwMode="auto">
          <a:xfrm>
            <a:off x="3627438" y="6237288"/>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ClrTx/>
              <a:buFontTx/>
              <a:buNone/>
              <a:defRPr sz="1000">
                <a:effectLst>
                  <a:outerShdw blurRad="38100" dist="38100" dir="2700000" algn="tl">
                    <a:srgbClr val="000000"/>
                  </a:outerShdw>
                </a:effectLst>
              </a:defRPr>
            </a:lvl1pPr>
          </a:lstStyle>
          <a:p>
            <a:endParaRPr lang="en-US"/>
          </a:p>
        </p:txBody>
      </p:sp>
      <p:sp>
        <p:nvSpPr>
          <p:cNvPr id="37911" name="Rectangle 23"/>
          <p:cNvSpPr>
            <a:spLocks noGrp="1" noChangeArrowheads="1"/>
          </p:cNvSpPr>
          <p:nvPr>
            <p:ph type="sldNum" sz="quarter" idx="4"/>
          </p:nvPr>
        </p:nvSpPr>
        <p:spPr bwMode="auto">
          <a:xfrm>
            <a:off x="7264400" y="6248400"/>
            <a:ext cx="2063750" cy="457200"/>
          </a:xfrm>
          <a:prstGeom prst="rect">
            <a:avLst/>
          </a:prstGeom>
          <a:noFill/>
          <a:ln w="9525">
            <a:noFill/>
            <a:miter lim="800000"/>
            <a:headEnd/>
            <a:tailEnd/>
          </a:ln>
          <a:effectLst/>
        </p:spPr>
        <p:txBody>
          <a:bodyPr vert="horz" wrap="square" lIns="91440" tIns="45720" rIns="91440" bIns="18000" numCol="1" anchor="t" anchorCtr="0" compatLnSpc="1">
            <a:prstTxWarp prst="textNoShape">
              <a:avLst/>
            </a:prstTxWarp>
          </a:bodyPr>
          <a:lstStyle>
            <a:lvl1pPr algn="r">
              <a:spcBef>
                <a:spcPct val="0"/>
              </a:spcBef>
              <a:buClrTx/>
              <a:buFontTx/>
              <a:buNone/>
              <a:defRPr sz="1000">
                <a:effectLst>
                  <a:outerShdw blurRad="38100" dist="38100" dir="2700000" algn="tl">
                    <a:srgbClr val="000000"/>
                  </a:outerShdw>
                </a:effectLst>
              </a:defRPr>
            </a:lvl1pPr>
          </a:lstStyle>
          <a:p>
            <a:pPr>
              <a:defRPr/>
            </a:pPr>
            <a:fld id="{21DAF024-DE5C-45EC-9294-011EFB48AA3A}" type="slidenum">
              <a:rPr lang="en-US"/>
              <a:pPr>
                <a:defRPr/>
              </a:pPr>
              <a:t>‹#›</a:t>
            </a:fld>
            <a:r>
              <a:rPr lang="en-US"/>
              <a:t>/17</a:t>
            </a:r>
          </a:p>
        </p:txBody>
      </p:sp>
    </p:spTree>
  </p:cSld>
  <p:clrMap bg1="dk2" tx1="lt1" bg2="dk1" tx2="lt2" accent1="accent1" accent2="accent2" accent3="accent3" accent4="accent4" accent5="accent5" accent6="accent6" hlink="hlink" folHlink="folHlink"/>
  <p:sldLayoutIdLst>
    <p:sldLayoutId id="2147483833"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400" b="1">
          <a:solidFill>
            <a:srgbClr val="FFFF00"/>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rgbClr val="FFFF00"/>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rgbClr val="FFFF00"/>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rgbClr val="FFFF00"/>
        </a:buClr>
        <a:buFont typeface="Wingdings" pitchFamily="2" charset="2"/>
        <a:buChar char="Ø"/>
        <a:defRPr sz="3200">
          <a:solidFill>
            <a:srgbClr val="FFFF00"/>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Font typeface="Wingdings" pitchFamily="2" charset="2"/>
        <a:buChar char="Ø"/>
        <a:defRPr sz="2800">
          <a:solidFill>
            <a:srgbClr val="FFFF00"/>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FFFF00"/>
        </a:buClr>
        <a:buFont typeface="Wingdings" pitchFamily="2" charset="2"/>
        <a:buChar char="Ø"/>
        <a:defRPr sz="2400">
          <a:solidFill>
            <a:srgbClr val="FFFF00"/>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rgbClr val="FFFF00"/>
        </a:buClr>
        <a:buFont typeface="Wingdings" pitchFamily="2" charset="2"/>
        <a:buChar char="Ø"/>
        <a:defRPr sz="2000">
          <a:solidFill>
            <a:srgbClr val="FFFF00"/>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rgbClr val="FFFF00"/>
        </a:buClr>
        <a:buFont typeface="Wingdings" pitchFamily="2" charset="2"/>
        <a:buChar char="Ø"/>
        <a:defRPr sz="2000">
          <a:solidFill>
            <a:srgbClr val="FFFF00"/>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rgbClr val="FFFF00"/>
        </a:buClr>
        <a:buFont typeface="Wingdings" pitchFamily="2" charset="2"/>
        <a:buChar char="Ø"/>
        <a:defRPr sz="2000">
          <a:solidFill>
            <a:srgbClr val="FFFF00"/>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rgbClr val="FFFF00"/>
        </a:buClr>
        <a:buFont typeface="Wingdings" pitchFamily="2" charset="2"/>
        <a:buChar char="Ø"/>
        <a:defRPr sz="2000">
          <a:solidFill>
            <a:srgbClr val="FFFF00"/>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rgbClr val="FFFF00"/>
        </a:buClr>
        <a:buFont typeface="Wingdings" pitchFamily="2" charset="2"/>
        <a:buChar char="Ø"/>
        <a:defRPr sz="2000">
          <a:solidFill>
            <a:srgbClr val="FFFF00"/>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rgbClr val="FFFF00"/>
        </a:buClr>
        <a:buFont typeface="Wingdings" pitchFamily="2" charset="2"/>
        <a:buChar char="Ø"/>
        <a:defRPr sz="2000">
          <a:solidFill>
            <a:srgbClr val="FFFF00"/>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17092"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400">
                <a:solidFill>
                  <a:schemeClr val="tx1"/>
                </a:solidFill>
                <a:effectLst/>
                <a:latin typeface="Arial" charset="0"/>
              </a:defRPr>
            </a:lvl1pPr>
          </a:lstStyle>
          <a:p>
            <a:r>
              <a:rPr lang="en-US"/>
              <a:t>14/08/2007</a:t>
            </a:r>
            <a:endParaRPr lang="en-GB"/>
          </a:p>
        </p:txBody>
      </p:sp>
      <p:sp>
        <p:nvSpPr>
          <p:cNvPr id="217093"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ClrTx/>
              <a:buFontTx/>
              <a:buNone/>
              <a:defRPr sz="1400">
                <a:solidFill>
                  <a:schemeClr val="tx1"/>
                </a:solidFill>
                <a:effectLst/>
                <a:latin typeface="Arial" charset="0"/>
              </a:defRPr>
            </a:lvl1pPr>
          </a:lstStyle>
          <a:p>
            <a:endParaRPr lang="en-US"/>
          </a:p>
        </p:txBody>
      </p:sp>
      <p:sp>
        <p:nvSpPr>
          <p:cNvPr id="217094"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400">
                <a:solidFill>
                  <a:schemeClr val="tx1"/>
                </a:solidFill>
                <a:effectLst/>
                <a:latin typeface="Arial" charset="0"/>
              </a:defRPr>
            </a:lvl1pPr>
          </a:lstStyle>
          <a:p>
            <a:fld id="{10AA5213-4D12-45BE-AE9F-1BCAC3549061}"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ralph.houtman@fao.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820" name="Rectangle 4"/>
          <p:cNvSpPr>
            <a:spLocks noGrp="1" noChangeArrowheads="1"/>
          </p:cNvSpPr>
          <p:nvPr>
            <p:ph type="ctrTitle"/>
          </p:nvPr>
        </p:nvSpPr>
        <p:spPr>
          <a:xfrm>
            <a:off x="200025" y="333375"/>
            <a:ext cx="9432925" cy="1582738"/>
          </a:xfrm>
        </p:spPr>
        <p:txBody>
          <a:bodyPr/>
          <a:lstStyle/>
          <a:p>
            <a:pPr algn="ctr" eaLnBrk="1" hangingPunct="1"/>
            <a:r>
              <a:rPr lang="en-US" sz="2400" smtClean="0">
                <a:effectLst/>
              </a:rPr>
              <a:t>Second External Rice Advisory Group (ERAG) Consultation on the Formulation of a Rice Strategy for Asia</a:t>
            </a:r>
            <a:br>
              <a:rPr lang="en-US" sz="2400" smtClean="0">
                <a:effectLst/>
              </a:rPr>
            </a:br>
            <a:endParaRPr lang="en-GB" sz="2400" smtClean="0"/>
          </a:p>
        </p:txBody>
      </p:sp>
      <p:sp>
        <p:nvSpPr>
          <p:cNvPr id="34822" name="Rectangle 6"/>
          <p:cNvSpPr>
            <a:spLocks noGrp="1" noChangeArrowheads="1"/>
          </p:cNvSpPr>
          <p:nvPr>
            <p:ph type="subTitle" idx="1"/>
          </p:nvPr>
        </p:nvSpPr>
        <p:spPr>
          <a:xfrm>
            <a:off x="508000" y="2276475"/>
            <a:ext cx="9178925" cy="4032250"/>
          </a:xfrm>
        </p:spPr>
        <p:txBody>
          <a:bodyPr/>
          <a:lstStyle/>
          <a:p>
            <a:pPr algn="ctr" eaLnBrk="1" hangingPunct="1">
              <a:spcBef>
                <a:spcPct val="0"/>
              </a:spcBef>
            </a:pPr>
            <a:endParaRPr lang="en-US" altLang="en-US" smtClean="0">
              <a:effectLst/>
            </a:endParaRPr>
          </a:p>
          <a:p>
            <a:pPr algn="ctr" eaLnBrk="1" hangingPunct="1">
              <a:spcBef>
                <a:spcPct val="0"/>
              </a:spcBef>
            </a:pPr>
            <a:r>
              <a:rPr lang="en-US" altLang="en-US" sz="2800" b="1" smtClean="0">
                <a:effectLst/>
              </a:rPr>
              <a:t>Inputs/Services Delivery</a:t>
            </a:r>
          </a:p>
          <a:p>
            <a:pPr algn="ctr" eaLnBrk="1" hangingPunct="1">
              <a:spcBef>
                <a:spcPct val="0"/>
              </a:spcBef>
            </a:pPr>
            <a:r>
              <a:rPr lang="en-US" altLang="en-US" sz="2800" b="1" smtClean="0">
                <a:effectLst/>
              </a:rPr>
              <a:t>Marketing, Price Efficiency</a:t>
            </a:r>
          </a:p>
          <a:p>
            <a:pPr algn="ctr" eaLnBrk="1" hangingPunct="1">
              <a:spcBef>
                <a:spcPct val="0"/>
              </a:spcBef>
            </a:pPr>
            <a:r>
              <a:rPr lang="en-US" altLang="en-US" sz="2800" b="1" smtClean="0">
                <a:effectLst/>
              </a:rPr>
              <a:t>Farmers Organizations/Cooperatives</a:t>
            </a:r>
          </a:p>
          <a:p>
            <a:pPr algn="ctr" eaLnBrk="1" hangingPunct="1">
              <a:spcBef>
                <a:spcPct val="0"/>
              </a:spcBef>
            </a:pPr>
            <a:endParaRPr lang="en-US" b="1" smtClean="0"/>
          </a:p>
          <a:p>
            <a:pPr algn="ctr" eaLnBrk="1" hangingPunct="1">
              <a:spcBef>
                <a:spcPct val="0"/>
              </a:spcBef>
            </a:pPr>
            <a:endParaRPr lang="en-US" sz="1800" b="1" smtClean="0">
              <a:effectLst/>
            </a:endParaRPr>
          </a:p>
          <a:p>
            <a:pPr algn="ctr" eaLnBrk="1" hangingPunct="1">
              <a:spcBef>
                <a:spcPct val="0"/>
              </a:spcBef>
            </a:pPr>
            <a:r>
              <a:rPr lang="en-US" sz="1800" b="1" smtClean="0">
                <a:effectLst/>
              </a:rPr>
              <a:t>28-29 November 2013</a:t>
            </a:r>
          </a:p>
          <a:p>
            <a:pPr algn="ctr" eaLnBrk="1" hangingPunct="1">
              <a:spcBef>
                <a:spcPct val="0"/>
              </a:spcBef>
            </a:pPr>
            <a:r>
              <a:rPr lang="en-US" sz="1800" b="1" smtClean="0"/>
              <a:t>Bangkok, Thailand</a:t>
            </a:r>
          </a:p>
          <a:p>
            <a:pPr algn="ctr" eaLnBrk="1" hangingPunct="1">
              <a:lnSpc>
                <a:spcPct val="80000"/>
              </a:lnSpc>
            </a:pPr>
            <a:endParaRPr lang="en-US" sz="1800" b="1" smtClean="0"/>
          </a:p>
          <a:p>
            <a:pPr algn="ctr" eaLnBrk="1" hangingPunct="1">
              <a:lnSpc>
                <a:spcPct val="80000"/>
              </a:lnSpc>
            </a:pPr>
            <a:r>
              <a:rPr lang="en-US" sz="1400" smtClean="0"/>
              <a:t>By Ralph Houtman, </a:t>
            </a:r>
          </a:p>
          <a:p>
            <a:pPr algn="ctr" eaLnBrk="1" hangingPunct="1">
              <a:lnSpc>
                <a:spcPct val="80000"/>
              </a:lnSpc>
            </a:pPr>
            <a:r>
              <a:rPr lang="en-US" sz="1400" smtClean="0"/>
              <a:t>FAO Regional Office for Asia and the Pacific,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950" y="304800"/>
            <a:ext cx="8839200" cy="1036638"/>
          </a:xfrm>
        </p:spPr>
        <p:txBody>
          <a:bodyPr/>
          <a:lstStyle/>
          <a:p>
            <a:pPr algn="ctr">
              <a:defRPr/>
            </a:pPr>
            <a:r>
              <a:rPr lang="en-US" sz="3400" dirty="0" smtClean="0"/>
              <a:t>Recommendations for consideration</a:t>
            </a:r>
            <a:endParaRPr lang="en-US" sz="3400" dirty="0"/>
          </a:p>
        </p:txBody>
      </p:sp>
      <p:sp>
        <p:nvSpPr>
          <p:cNvPr id="3" name="Content Placeholder 2"/>
          <p:cNvSpPr>
            <a:spLocks noGrp="1"/>
          </p:cNvSpPr>
          <p:nvPr>
            <p:ph idx="1"/>
          </p:nvPr>
        </p:nvSpPr>
        <p:spPr>
          <a:xfrm>
            <a:off x="488950" y="1412875"/>
            <a:ext cx="9001125" cy="4824413"/>
          </a:xfrm>
        </p:spPr>
        <p:txBody>
          <a:bodyPr/>
          <a:lstStyle/>
          <a:p>
            <a:r>
              <a:rPr lang="en-US" sz="1800" smtClean="0"/>
              <a:t>Improve extension services to farmers and make them also available to farm-supply storekeepers</a:t>
            </a:r>
          </a:p>
          <a:p>
            <a:r>
              <a:rPr lang="en-US" sz="1800" smtClean="0"/>
              <a:t>Governments to ensure availability of sufficient quantities of fresh rice seed (varieties?) or get out of the business</a:t>
            </a:r>
          </a:p>
          <a:p>
            <a:r>
              <a:rPr lang="en-US" sz="1800" smtClean="0"/>
              <a:t>Governments should agree to provide better statistics on private and public stocks and exporting countries should adopt more predictable policies to promote transparency in the international market, improve price efficiency and reduce volatility; collaborate through AMIS</a:t>
            </a:r>
          </a:p>
          <a:p>
            <a:r>
              <a:rPr lang="en-US" sz="1800" smtClean="0"/>
              <a:t>Financial regulators should encourage rural financial institutions to establish innovative financial products for farmers, suppliers, machinery dealers to finance not only inputs (for short term) but also machinery, equipment for long term</a:t>
            </a:r>
          </a:p>
          <a:p>
            <a:r>
              <a:rPr lang="en-US" sz="1800" smtClean="0"/>
              <a:t>Farmer production groups, savings/loan groups can be strengthened by outsourcing recordkeeping, accounting, reporting to professional external service providers</a:t>
            </a:r>
          </a:p>
          <a:p>
            <a:r>
              <a:rPr lang="en-US" sz="1800" smtClean="0"/>
              <a:t>Enable landless people to lease, or hire purchase, machinery to operate as contractors for farmers.</a:t>
            </a:r>
          </a:p>
          <a:p>
            <a:endParaRPr lang="en-US" sz="1800" smtClean="0"/>
          </a:p>
        </p:txBody>
      </p:sp>
      <p:sp>
        <p:nvSpPr>
          <p:cNvPr id="4" name="Slide Number Placeholder 3"/>
          <p:cNvSpPr>
            <a:spLocks noGrp="1"/>
          </p:cNvSpPr>
          <p:nvPr>
            <p:ph type="sldNum" sz="quarter" idx="12"/>
          </p:nvPr>
        </p:nvSpPr>
        <p:spPr/>
        <p:txBody>
          <a:bodyPr/>
          <a:lstStyle/>
          <a:p>
            <a:pPr>
              <a:defRPr/>
            </a:pPr>
            <a:fld id="{0BE9C13D-9AB9-4BCF-8F92-5006F8C7075C}" type="slidenum">
              <a:rPr lang="en-US" smtClean="0"/>
              <a:pPr>
                <a:defRPr/>
              </a:pPr>
              <a:t>10</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655ACBA-553A-4F95-8B61-88360744F2E4}" type="slidenum">
              <a:rPr lang="en-US" smtClean="0"/>
              <a:pPr>
                <a:defRPr/>
              </a:pPr>
              <a:t>11</a:t>
            </a:fld>
            <a:r>
              <a:rPr lang="en-US" dirty="0" smtClean="0"/>
              <a:t>/11</a:t>
            </a:r>
          </a:p>
        </p:txBody>
      </p:sp>
      <p:sp>
        <p:nvSpPr>
          <p:cNvPr id="262146" name="Rectangle 2"/>
          <p:cNvSpPr>
            <a:spLocks noGrp="1" noChangeArrowheads="1"/>
          </p:cNvSpPr>
          <p:nvPr>
            <p:ph type="title"/>
          </p:nvPr>
        </p:nvSpPr>
        <p:spPr/>
        <p:txBody>
          <a:bodyPr/>
          <a:lstStyle/>
          <a:p>
            <a:pPr algn="ctr" eaLnBrk="1" hangingPunct="1"/>
            <a:endParaRPr lang="en-US" sz="3200" b="0" smtClean="0"/>
          </a:p>
        </p:txBody>
      </p:sp>
      <p:sp>
        <p:nvSpPr>
          <p:cNvPr id="262147" name="Rectangle 3"/>
          <p:cNvSpPr>
            <a:spLocks noGrp="1" noChangeArrowheads="1"/>
          </p:cNvSpPr>
          <p:nvPr>
            <p:ph type="body" idx="1"/>
          </p:nvPr>
        </p:nvSpPr>
        <p:spPr>
          <a:xfrm>
            <a:off x="776288" y="1989138"/>
            <a:ext cx="8532812" cy="4114800"/>
          </a:xfrm>
        </p:spPr>
        <p:txBody>
          <a:bodyPr/>
          <a:lstStyle/>
          <a:p>
            <a:pPr algn="ctr" eaLnBrk="1" hangingPunct="1">
              <a:buFont typeface="Wingdings" pitchFamily="2" charset="2"/>
              <a:buNone/>
            </a:pPr>
            <a:endParaRPr lang="en-GB" smtClean="0"/>
          </a:p>
          <a:p>
            <a:pPr algn="ctr" eaLnBrk="1" hangingPunct="1">
              <a:buFont typeface="Wingdings" pitchFamily="2" charset="2"/>
              <a:buNone/>
            </a:pPr>
            <a:r>
              <a:rPr lang="en-GB" smtClean="0"/>
              <a:t>  Thank You</a:t>
            </a:r>
          </a:p>
          <a:p>
            <a:pPr algn="ctr" eaLnBrk="1" hangingPunct="1">
              <a:buFont typeface="Wingdings" pitchFamily="2" charset="2"/>
              <a:buNone/>
            </a:pPr>
            <a:endParaRPr lang="en-GB" smtClean="0"/>
          </a:p>
          <a:p>
            <a:pPr algn="ctr" eaLnBrk="1" hangingPunct="1">
              <a:buFont typeface="Wingdings" pitchFamily="2" charset="2"/>
              <a:buNone/>
            </a:pPr>
            <a:r>
              <a:rPr lang="en-GB" sz="1800" smtClean="0"/>
              <a:t/>
            </a:r>
            <a:br>
              <a:rPr lang="en-GB" sz="1800" smtClean="0"/>
            </a:br>
            <a:r>
              <a:rPr lang="en-GB" sz="1800" smtClean="0">
                <a:hlinkClick r:id="rId3"/>
              </a:rPr>
              <a:t>ralph.houtman@fao.org</a:t>
            </a:r>
            <a:endParaRPr lang="en-GB" sz="1800" smtClean="0"/>
          </a:p>
          <a:p>
            <a:pPr algn="ctr" eaLnBrk="1" hangingPunct="1">
              <a:buFont typeface="Wingdings" pitchFamily="2" charset="2"/>
              <a:buNone/>
            </a:pPr>
            <a:endParaRPr lang="en-GB" sz="1800" smtClean="0"/>
          </a:p>
          <a:p>
            <a:pPr algn="ctr" eaLnBrk="1" hangingPunct="1">
              <a:buFont typeface="Wingdings" pitchFamily="2" charset="2"/>
              <a:buNone/>
            </a:pPr>
            <a:endParaRPr lang="en-GB"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3600" dirty="0" smtClean="0"/>
              <a:t>Overview</a:t>
            </a:r>
            <a:endParaRPr lang="en-US" sz="3600" dirty="0"/>
          </a:p>
        </p:txBody>
      </p:sp>
      <p:sp>
        <p:nvSpPr>
          <p:cNvPr id="5123" name="Content Placeholder 2"/>
          <p:cNvSpPr>
            <a:spLocks noGrp="1"/>
          </p:cNvSpPr>
          <p:nvPr>
            <p:ph idx="1"/>
          </p:nvPr>
        </p:nvSpPr>
        <p:spPr/>
        <p:txBody>
          <a:bodyPr/>
          <a:lstStyle/>
          <a:p>
            <a:r>
              <a:rPr lang="en-US" altLang="en-US" sz="2800" smtClean="0">
                <a:effectLst/>
              </a:rPr>
              <a:t>Inputs</a:t>
            </a:r>
          </a:p>
          <a:p>
            <a:r>
              <a:rPr lang="en-US" altLang="en-US" sz="2800" smtClean="0">
                <a:effectLst/>
              </a:rPr>
              <a:t>Services Delivery</a:t>
            </a:r>
          </a:p>
          <a:p>
            <a:r>
              <a:rPr lang="en-US" altLang="en-US" sz="2800" smtClean="0">
                <a:effectLst/>
              </a:rPr>
              <a:t>Marketing</a:t>
            </a:r>
          </a:p>
          <a:p>
            <a:r>
              <a:rPr lang="en-US" altLang="en-US" sz="2800" smtClean="0">
                <a:effectLst/>
              </a:rPr>
              <a:t>Price Efficiency</a:t>
            </a:r>
          </a:p>
          <a:p>
            <a:r>
              <a:rPr lang="en-US" altLang="en-US" sz="2800" smtClean="0">
                <a:effectLst/>
              </a:rPr>
              <a:t>Farmers Organizations and Cooperatives</a:t>
            </a:r>
          </a:p>
        </p:txBody>
      </p:sp>
      <p:sp>
        <p:nvSpPr>
          <p:cNvPr id="4" name="Slide Number Placeholder 3"/>
          <p:cNvSpPr>
            <a:spLocks noGrp="1"/>
          </p:cNvSpPr>
          <p:nvPr>
            <p:ph type="sldNum" sz="quarter" idx="12"/>
          </p:nvPr>
        </p:nvSpPr>
        <p:spPr/>
        <p:txBody>
          <a:bodyPr/>
          <a:lstStyle/>
          <a:p>
            <a:pPr>
              <a:defRPr/>
            </a:pPr>
            <a:fld id="{73B3DD5D-ED14-41B5-9E0F-AADD56F13540}" type="slidenum">
              <a:rPr lang="en-US" smtClean="0"/>
              <a:pPr>
                <a:defRPr/>
              </a:pPr>
              <a:t>2</a:t>
            </a:fld>
            <a:r>
              <a:rPr lang="en-US" dirty="0" smtClean="0"/>
              <a:t>/11</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700" y="304800"/>
            <a:ext cx="8172450" cy="1036638"/>
          </a:xfrm>
        </p:spPr>
        <p:txBody>
          <a:bodyPr/>
          <a:lstStyle/>
          <a:p>
            <a:pPr algn="ctr">
              <a:defRPr/>
            </a:pPr>
            <a:r>
              <a:rPr lang="en-US" sz="3600" dirty="0" smtClean="0"/>
              <a:t>Inputs</a:t>
            </a:r>
            <a:endParaRPr lang="en-US" sz="3600" dirty="0"/>
          </a:p>
        </p:txBody>
      </p:sp>
      <p:sp>
        <p:nvSpPr>
          <p:cNvPr id="3" name="Content Placeholder 2"/>
          <p:cNvSpPr>
            <a:spLocks noGrp="1"/>
          </p:cNvSpPr>
          <p:nvPr>
            <p:ph idx="1"/>
          </p:nvPr>
        </p:nvSpPr>
        <p:spPr>
          <a:xfrm>
            <a:off x="704850" y="1700213"/>
            <a:ext cx="8604250" cy="4392612"/>
          </a:xfrm>
        </p:spPr>
        <p:txBody>
          <a:bodyPr/>
          <a:lstStyle/>
          <a:p>
            <a:r>
              <a:rPr lang="en-US" sz="1800" smtClean="0"/>
              <a:t>Fertilizer and agro chemicals are generally marketed by the private sector, sometimes by cooperatives</a:t>
            </a:r>
          </a:p>
          <a:p>
            <a:r>
              <a:rPr lang="en-US" sz="1800" smtClean="0"/>
              <a:t>There may be issues with:</a:t>
            </a:r>
          </a:p>
          <a:p>
            <a:pPr lvl="1"/>
            <a:r>
              <a:rPr lang="en-US" sz="1600" smtClean="0"/>
              <a:t>quality, e.g (previous years’) old stock fertilizer and</a:t>
            </a:r>
          </a:p>
          <a:p>
            <a:pPr lvl="1"/>
            <a:r>
              <a:rPr lang="en-US" sz="1600" smtClean="0"/>
              <a:t>the (in)correct use of agro-chemicals</a:t>
            </a:r>
          </a:p>
          <a:p>
            <a:r>
              <a:rPr lang="en-US" sz="1800" smtClean="0"/>
              <a:t>The causes may lie in a combination of:</a:t>
            </a:r>
          </a:p>
          <a:p>
            <a:pPr lvl="1"/>
            <a:r>
              <a:rPr lang="en-US" sz="1600" smtClean="0"/>
              <a:t>Poor knowledge and information available to the farmers (poor extension) and </a:t>
            </a:r>
          </a:p>
          <a:p>
            <a:pPr lvl="1"/>
            <a:r>
              <a:rPr lang="en-US" sz="1600" smtClean="0"/>
              <a:t>Private shops selling the wrong herbicide or pesticide (extension and availability)</a:t>
            </a:r>
          </a:p>
          <a:p>
            <a:r>
              <a:rPr lang="en-US" sz="1800" smtClean="0"/>
              <a:t>In most countries, the probably most important input, </a:t>
            </a:r>
            <a:r>
              <a:rPr lang="en-US" sz="1800" b="1" smtClean="0"/>
              <a:t>seed</a:t>
            </a:r>
            <a:r>
              <a:rPr lang="en-US" sz="1800" smtClean="0"/>
              <a:t>, is often government-produced, leading to insufficient supply of fresh seed, farmers use last year’s seed for too many years, affecting yields</a:t>
            </a:r>
          </a:p>
          <a:p>
            <a:r>
              <a:rPr lang="en-US" sz="1800" smtClean="0"/>
              <a:t>There are questions about whether the right varieties are being made available</a:t>
            </a:r>
          </a:p>
          <a:p>
            <a:r>
              <a:rPr lang="en-US" sz="1800" smtClean="0"/>
              <a:t>The so-called “productivity gap” can be partly traced back to the above imperfections</a:t>
            </a:r>
          </a:p>
          <a:p>
            <a:endParaRPr lang="en-US" sz="2400" smtClean="0"/>
          </a:p>
          <a:p>
            <a:endParaRPr lang="en-US" sz="2400" smtClean="0"/>
          </a:p>
        </p:txBody>
      </p:sp>
      <p:sp>
        <p:nvSpPr>
          <p:cNvPr id="4" name="Slide Number Placeholder 3"/>
          <p:cNvSpPr>
            <a:spLocks noGrp="1"/>
          </p:cNvSpPr>
          <p:nvPr>
            <p:ph type="sldNum" sz="quarter" idx="12"/>
          </p:nvPr>
        </p:nvSpPr>
        <p:spPr/>
        <p:txBody>
          <a:bodyPr/>
          <a:lstStyle/>
          <a:p>
            <a:pPr>
              <a:defRPr/>
            </a:pPr>
            <a:fld id="{5C27B757-2004-43DB-980E-F178E564410E}" type="slidenum">
              <a:rPr lang="en-US" smtClean="0"/>
              <a:pPr>
                <a:defRPr/>
              </a:pPr>
              <a:t>3</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700" y="304800"/>
            <a:ext cx="8172450" cy="1108075"/>
          </a:xfrm>
        </p:spPr>
        <p:txBody>
          <a:bodyPr/>
          <a:lstStyle/>
          <a:p>
            <a:pPr algn="ctr">
              <a:defRPr/>
            </a:pPr>
            <a:r>
              <a:rPr lang="en-US" sz="3600" dirty="0" smtClean="0"/>
              <a:t>Services Delivery</a:t>
            </a:r>
            <a:endParaRPr lang="en-US" sz="3600" dirty="0"/>
          </a:p>
        </p:txBody>
      </p:sp>
      <p:sp>
        <p:nvSpPr>
          <p:cNvPr id="3" name="Content Placeholder 2"/>
          <p:cNvSpPr>
            <a:spLocks noGrp="1"/>
          </p:cNvSpPr>
          <p:nvPr>
            <p:ph idx="1"/>
          </p:nvPr>
        </p:nvSpPr>
        <p:spPr/>
        <p:txBody>
          <a:bodyPr/>
          <a:lstStyle/>
          <a:p>
            <a:r>
              <a:rPr lang="en-US" sz="1800" smtClean="0"/>
              <a:t>Growing agricultural labor shortages in several countries</a:t>
            </a:r>
          </a:p>
          <a:p>
            <a:r>
              <a:rPr lang="en-US" sz="1800" smtClean="0"/>
              <a:t>Increased cost of labor causes a shift to production systems with greater level of mechanization</a:t>
            </a:r>
          </a:p>
          <a:p>
            <a:r>
              <a:rPr lang="en-US" sz="1800" smtClean="0"/>
              <a:t>Increased need for investment in machinery (larger farmers) </a:t>
            </a:r>
          </a:p>
          <a:p>
            <a:r>
              <a:rPr lang="en-US" sz="1800" smtClean="0"/>
              <a:t>Increased demand for all sorts of contracting mechanization services: ploughing, combine harvesters, spraying, water pumping, transportation</a:t>
            </a:r>
          </a:p>
          <a:p>
            <a:r>
              <a:rPr lang="en-US" sz="1800" smtClean="0"/>
              <a:t>Increased mechanization will require increased investment which financial service providers will need to cater for, including innovative financing schemes (e.g. leasing, hire-purchase, financing of dealers)</a:t>
            </a:r>
          </a:p>
          <a:p>
            <a:r>
              <a:rPr lang="en-US" sz="1800" smtClean="0"/>
              <a:t>Potential for the landless to employ themselves as contractors (with their machinery like power tiller, tractor)</a:t>
            </a:r>
          </a:p>
          <a:p>
            <a:r>
              <a:rPr lang="en-US" sz="1800" smtClean="0"/>
              <a:t>Potential for delivery of recordkeeping, accounting and reporting services to farmers groups who run their own savings and loan schemes</a:t>
            </a:r>
          </a:p>
          <a:p>
            <a:endParaRPr lang="en-US" sz="1800" smtClean="0"/>
          </a:p>
          <a:p>
            <a:endParaRPr lang="en-US" sz="1800" smtClean="0"/>
          </a:p>
        </p:txBody>
      </p:sp>
      <p:sp>
        <p:nvSpPr>
          <p:cNvPr id="4" name="Slide Number Placeholder 3"/>
          <p:cNvSpPr>
            <a:spLocks noGrp="1"/>
          </p:cNvSpPr>
          <p:nvPr>
            <p:ph type="sldNum" sz="quarter" idx="12"/>
          </p:nvPr>
        </p:nvSpPr>
        <p:spPr/>
        <p:txBody>
          <a:bodyPr/>
          <a:lstStyle/>
          <a:p>
            <a:pPr>
              <a:defRPr/>
            </a:pPr>
            <a:fld id="{53FA1956-63D4-442C-85A8-D3C28879EA60}" type="slidenum">
              <a:rPr lang="en-US" smtClean="0"/>
              <a:pPr>
                <a:defRPr/>
              </a:pPr>
              <a:t>4</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700" y="304800"/>
            <a:ext cx="8172450" cy="1036638"/>
          </a:xfrm>
        </p:spPr>
        <p:txBody>
          <a:bodyPr/>
          <a:lstStyle/>
          <a:p>
            <a:pPr algn="ctr"/>
            <a:r>
              <a:rPr lang="en-US" sz="3600" smtClean="0">
                <a:effectLst/>
              </a:rPr>
              <a:t>Marketing</a:t>
            </a:r>
            <a:endParaRPr lang="en-US" sz="3600" smtClean="0"/>
          </a:p>
        </p:txBody>
      </p:sp>
      <p:sp>
        <p:nvSpPr>
          <p:cNvPr id="3" name="Content Placeholder 2"/>
          <p:cNvSpPr>
            <a:spLocks noGrp="1"/>
          </p:cNvSpPr>
          <p:nvPr>
            <p:ph idx="1"/>
          </p:nvPr>
        </p:nvSpPr>
        <p:spPr>
          <a:xfrm>
            <a:off x="631825" y="1484313"/>
            <a:ext cx="8677275" cy="4619625"/>
          </a:xfrm>
        </p:spPr>
        <p:txBody>
          <a:bodyPr/>
          <a:lstStyle/>
          <a:p>
            <a:pPr>
              <a:defRPr/>
            </a:pPr>
            <a:r>
              <a:rPr lang="en-US" sz="1700" dirty="0" smtClean="0"/>
              <a:t>Traditional farm-to-retail chain has many steps; each link may in itself be “competitive” but the chain as a whole may be not as efficient as it could be</a:t>
            </a:r>
          </a:p>
          <a:p>
            <a:pPr>
              <a:defRPr/>
            </a:pPr>
            <a:r>
              <a:rPr lang="en-US" sz="1700" dirty="0" smtClean="0"/>
              <a:t>Farmers are well informed about the factors that affect the rice prices</a:t>
            </a:r>
          </a:p>
          <a:p>
            <a:pPr>
              <a:defRPr/>
            </a:pPr>
            <a:r>
              <a:rPr lang="en-US" sz="1700" dirty="0" smtClean="0"/>
              <a:t>But they usually cannot influence these factors, or the farm gate price</a:t>
            </a:r>
          </a:p>
          <a:p>
            <a:pPr>
              <a:defRPr/>
            </a:pPr>
            <a:r>
              <a:rPr lang="en-US" sz="1700" dirty="0" smtClean="0"/>
              <a:t>Prices are seasonal, determined by harvest time</a:t>
            </a:r>
          </a:p>
          <a:p>
            <a:pPr>
              <a:defRPr/>
            </a:pPr>
            <a:r>
              <a:rPr lang="en-US" sz="1700" dirty="0" smtClean="0"/>
              <a:t>Flexible financing arrangements which allow farmers to delay sale after harvest may help reduce price seasonality</a:t>
            </a:r>
          </a:p>
          <a:p>
            <a:pPr>
              <a:defRPr/>
            </a:pPr>
            <a:r>
              <a:rPr lang="en-US" sz="1700" dirty="0" smtClean="0"/>
              <a:t>Government procurement has no good track record </a:t>
            </a:r>
          </a:p>
          <a:p>
            <a:pPr>
              <a:defRPr/>
            </a:pPr>
            <a:r>
              <a:rPr lang="en-US" sz="1700" dirty="0" smtClean="0"/>
              <a:t>The desire for low retail prices and high farm gate prices means that there are many interventionist policies, especially in import/export but also in production subsidies, financing, maintenance of stocks, etc.</a:t>
            </a:r>
          </a:p>
          <a:p>
            <a:pPr>
              <a:defRPr/>
            </a:pPr>
            <a:r>
              <a:rPr lang="en-US" sz="1700" dirty="0" smtClean="0"/>
              <a:t>There is domestic and global demand for niche varieties (aromatic, colored, etc.) of rice and organically produced rice</a:t>
            </a:r>
          </a:p>
          <a:p>
            <a:pPr>
              <a:defRPr/>
            </a:pPr>
            <a:r>
              <a:rPr lang="en-US" sz="1700" dirty="0" smtClean="0"/>
              <a:t>Niche varieties (and organics) often require the establishment of a new supply and logistics chain, bypassing the traditional channels; these new chains may be more efficient</a:t>
            </a:r>
          </a:p>
        </p:txBody>
      </p:sp>
      <p:sp>
        <p:nvSpPr>
          <p:cNvPr id="4" name="Slide Number Placeholder 3"/>
          <p:cNvSpPr>
            <a:spLocks noGrp="1"/>
          </p:cNvSpPr>
          <p:nvPr>
            <p:ph type="sldNum" sz="quarter" idx="12"/>
          </p:nvPr>
        </p:nvSpPr>
        <p:spPr/>
        <p:txBody>
          <a:bodyPr/>
          <a:lstStyle/>
          <a:p>
            <a:pPr>
              <a:defRPr/>
            </a:pPr>
            <a:fld id="{D067D6D0-F38A-48E1-BB02-02BD714646EF}" type="slidenum">
              <a:rPr lang="en-US" smtClean="0"/>
              <a:pPr>
                <a:defRPr/>
              </a:pPr>
              <a:t>5</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700" y="304800"/>
            <a:ext cx="8172450" cy="1036638"/>
          </a:xfrm>
        </p:spPr>
        <p:txBody>
          <a:bodyPr/>
          <a:lstStyle/>
          <a:p>
            <a:pPr algn="ctr"/>
            <a:r>
              <a:rPr lang="en-US" sz="3600" smtClean="0">
                <a:effectLst/>
              </a:rPr>
              <a:t>Price Efficiency Domestically</a:t>
            </a:r>
            <a:endParaRPr lang="en-US" sz="3600" smtClean="0"/>
          </a:p>
        </p:txBody>
      </p:sp>
      <p:sp>
        <p:nvSpPr>
          <p:cNvPr id="3" name="Content Placeholder 2"/>
          <p:cNvSpPr>
            <a:spLocks noGrp="1"/>
          </p:cNvSpPr>
          <p:nvPr>
            <p:ph idx="1"/>
          </p:nvPr>
        </p:nvSpPr>
        <p:spPr>
          <a:xfrm>
            <a:off x="1136650" y="1700213"/>
            <a:ext cx="8172450" cy="4403725"/>
          </a:xfrm>
        </p:spPr>
        <p:txBody>
          <a:bodyPr/>
          <a:lstStyle/>
          <a:p>
            <a:r>
              <a:rPr lang="en-US" sz="1800" smtClean="0"/>
              <a:t>“The degree to which the price reflects all available </a:t>
            </a:r>
            <a:r>
              <a:rPr lang="en-US" sz="1800" b="1" smtClean="0"/>
              <a:t>information</a:t>
            </a:r>
            <a:r>
              <a:rPr lang="en-US" sz="1800" smtClean="0"/>
              <a:t>”</a:t>
            </a:r>
          </a:p>
          <a:p>
            <a:r>
              <a:rPr lang="en-US" sz="1800" smtClean="0"/>
              <a:t>That information includes for example: supply, stocks, quality factors (e.g. moisture, variety), transport and other logistics cost, weather, (expected) government policies, available capital to flow into the chain, etc.</a:t>
            </a:r>
          </a:p>
          <a:p>
            <a:r>
              <a:rPr lang="en-US" sz="1800" smtClean="0"/>
              <a:t>Each country has multiple policies and measures in place to stabilize consumer prices and pay remunerative prices to farmers</a:t>
            </a:r>
          </a:p>
          <a:p>
            <a:r>
              <a:rPr lang="en-US" sz="1800" smtClean="0"/>
              <a:t>At national level most of these parameters are reasonably well known</a:t>
            </a:r>
          </a:p>
          <a:p>
            <a:r>
              <a:rPr lang="en-US" sz="1800" smtClean="0"/>
              <a:t>This should result in reasonably good price efficiency resulting in relatively stable domestic prices</a:t>
            </a:r>
          </a:p>
          <a:p>
            <a:r>
              <a:rPr lang="en-US" sz="1800" smtClean="0"/>
              <a:t>In several border areas of Asia, prices are determined by a neighboring country because of well-integrated cross-border markets (Terai in Nepal, India and Bangladesh, Cambodia and Myanmar border areas with Thailand)</a:t>
            </a:r>
          </a:p>
        </p:txBody>
      </p:sp>
      <p:sp>
        <p:nvSpPr>
          <p:cNvPr id="4" name="Slide Number Placeholder 3"/>
          <p:cNvSpPr>
            <a:spLocks noGrp="1"/>
          </p:cNvSpPr>
          <p:nvPr>
            <p:ph type="sldNum" sz="quarter" idx="12"/>
          </p:nvPr>
        </p:nvSpPr>
        <p:spPr/>
        <p:txBody>
          <a:bodyPr/>
          <a:lstStyle/>
          <a:p>
            <a:pPr>
              <a:defRPr/>
            </a:pPr>
            <a:fld id="{79AF635A-1230-496E-A061-486ADBA5A33E}" type="slidenum">
              <a:rPr lang="en-US" smtClean="0"/>
              <a:pPr>
                <a:defRPr/>
              </a:pPr>
              <a:t>6</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388" y="304800"/>
            <a:ext cx="8767762" cy="1036638"/>
          </a:xfrm>
        </p:spPr>
        <p:txBody>
          <a:bodyPr/>
          <a:lstStyle/>
          <a:p>
            <a:pPr algn="ctr"/>
            <a:r>
              <a:rPr lang="en-US" sz="3600" smtClean="0">
                <a:effectLst/>
              </a:rPr>
              <a:t>Price Efficiency Internationally</a:t>
            </a:r>
            <a:endParaRPr lang="en-US" sz="3600" smtClean="0"/>
          </a:p>
        </p:txBody>
      </p:sp>
      <p:sp>
        <p:nvSpPr>
          <p:cNvPr id="3" name="Content Placeholder 2"/>
          <p:cNvSpPr>
            <a:spLocks noGrp="1"/>
          </p:cNvSpPr>
          <p:nvPr>
            <p:ph idx="1"/>
          </p:nvPr>
        </p:nvSpPr>
        <p:spPr>
          <a:xfrm>
            <a:off x="849313" y="1484313"/>
            <a:ext cx="8459787" cy="4619625"/>
          </a:xfrm>
        </p:spPr>
        <p:txBody>
          <a:bodyPr/>
          <a:lstStyle/>
          <a:p>
            <a:r>
              <a:rPr lang="en-US" sz="1800" smtClean="0"/>
              <a:t>A tiny portion, about 5%, of global rice production is traded internationally and this relatively small portion of demand and supply decides the international price</a:t>
            </a:r>
          </a:p>
          <a:p>
            <a:r>
              <a:rPr lang="en-US" sz="1800" smtClean="0"/>
              <a:t>Few (5) exporting countries account for 85 percent of all exports. Many more countries are small importers</a:t>
            </a:r>
          </a:p>
          <a:p>
            <a:r>
              <a:rPr lang="en-US" sz="1800" smtClean="0"/>
              <a:t>Several importing countries are some years self-sufficient</a:t>
            </a:r>
          </a:p>
          <a:p>
            <a:r>
              <a:rPr lang="en-US" sz="1800" smtClean="0"/>
              <a:t>Great uncertainty about the level of stocks in the countries that participate in international trade, in particular China.</a:t>
            </a:r>
          </a:p>
          <a:p>
            <a:r>
              <a:rPr lang="en-US" sz="1800" smtClean="0"/>
              <a:t>The AMIS initiative is trying to make better data available but so far the results have not produced much better stock statistics</a:t>
            </a:r>
          </a:p>
          <a:p>
            <a:r>
              <a:rPr lang="en-US" sz="1800" smtClean="0"/>
              <a:t>Relative uncertainty exists in international markets as regards </a:t>
            </a:r>
          </a:p>
          <a:p>
            <a:pPr lvl="1"/>
            <a:r>
              <a:rPr lang="en-US" sz="1600" smtClean="0"/>
              <a:t>stocks in private sector and government </a:t>
            </a:r>
          </a:p>
          <a:p>
            <a:pPr lvl="1"/>
            <a:r>
              <a:rPr lang="en-US" sz="1600" smtClean="0"/>
              <a:t>as regards what governments will do in case of shortages or surpluses</a:t>
            </a:r>
          </a:p>
          <a:p>
            <a:r>
              <a:rPr lang="en-US" sz="1800" smtClean="0"/>
              <a:t>Uncertainty and poor quality of information means less price efficiency and greater price volatility</a:t>
            </a:r>
          </a:p>
          <a:p>
            <a:endParaRPr lang="en-US" sz="1800" smtClean="0"/>
          </a:p>
        </p:txBody>
      </p:sp>
      <p:sp>
        <p:nvSpPr>
          <p:cNvPr id="4" name="Slide Number Placeholder 3"/>
          <p:cNvSpPr>
            <a:spLocks noGrp="1"/>
          </p:cNvSpPr>
          <p:nvPr>
            <p:ph type="sldNum" sz="quarter" idx="12"/>
          </p:nvPr>
        </p:nvSpPr>
        <p:spPr/>
        <p:txBody>
          <a:bodyPr/>
          <a:lstStyle/>
          <a:p>
            <a:pPr>
              <a:defRPr/>
            </a:pPr>
            <a:fld id="{9F0F7714-899C-4D65-ADF7-CB3F458DBB55}" type="slidenum">
              <a:rPr lang="en-US" smtClean="0"/>
              <a:pPr>
                <a:defRPr/>
              </a:pPr>
              <a:t>7</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8" y="304800"/>
            <a:ext cx="9199562" cy="963613"/>
          </a:xfrm>
        </p:spPr>
        <p:txBody>
          <a:bodyPr/>
          <a:lstStyle/>
          <a:p>
            <a:pPr algn="ctr">
              <a:defRPr/>
            </a:pPr>
            <a:r>
              <a:rPr lang="en-US" sz="3200" dirty="0" smtClean="0"/>
              <a:t>Coops &amp; Farmers Organizations</a:t>
            </a:r>
            <a:endParaRPr lang="en-US" sz="3200" dirty="0"/>
          </a:p>
        </p:txBody>
      </p:sp>
      <p:sp>
        <p:nvSpPr>
          <p:cNvPr id="3" name="Content Placeholder 2"/>
          <p:cNvSpPr>
            <a:spLocks noGrp="1"/>
          </p:cNvSpPr>
          <p:nvPr>
            <p:ph idx="1"/>
          </p:nvPr>
        </p:nvSpPr>
        <p:spPr>
          <a:xfrm>
            <a:off x="631825" y="1557338"/>
            <a:ext cx="8689975" cy="4546600"/>
          </a:xfrm>
        </p:spPr>
        <p:txBody>
          <a:bodyPr/>
          <a:lstStyle/>
          <a:p>
            <a:r>
              <a:rPr lang="en-US" sz="1800" smtClean="0"/>
              <a:t>The cooperative theory, of self-organization, economies of scale and preventing exploitation is clear….</a:t>
            </a:r>
          </a:p>
          <a:p>
            <a:r>
              <a:rPr lang="en-US" sz="1800" smtClean="0"/>
              <a:t>but the performance of cooperatives has been rather mixed, both between countries and within countries; </a:t>
            </a:r>
          </a:p>
          <a:p>
            <a:r>
              <a:rPr lang="en-US" sz="1800" smtClean="0"/>
              <a:t>Difficult to identify common factors for success and failure but “quality of leadership” may be the main common factor that decides success or failure</a:t>
            </a:r>
          </a:p>
          <a:p>
            <a:r>
              <a:rPr lang="en-US" sz="1800" smtClean="0"/>
              <a:t>Government policies leading to excessive subsidies and government support, intervention and political interference play a negative role; distraction from the economic objective; such coops may be started for the wrong reasons</a:t>
            </a:r>
          </a:p>
          <a:p>
            <a:r>
              <a:rPr lang="en-US" sz="1800" smtClean="0"/>
              <a:t>Why is the success rate so poor compared to e.g. European cooperatives? In certain European countries, certain sectors have earned a near monopoly?</a:t>
            </a:r>
          </a:p>
          <a:p>
            <a:pPr lvl="1"/>
            <a:r>
              <a:rPr lang="en-US" sz="1400" smtClean="0"/>
              <a:t>Denmark doesn’t even have a cooperative law</a:t>
            </a:r>
          </a:p>
          <a:p>
            <a:pPr lvl="1"/>
            <a:r>
              <a:rPr lang="en-US" sz="1400" smtClean="0"/>
              <a:t>Netherlands, just 11 paragraphs in the civil law</a:t>
            </a:r>
          </a:p>
          <a:p>
            <a:pPr lvl="1"/>
            <a:r>
              <a:rPr lang="en-US" sz="1400" smtClean="0"/>
              <a:t>No cooperative departments etc.</a:t>
            </a:r>
          </a:p>
          <a:p>
            <a:pPr lvl="1"/>
            <a:r>
              <a:rPr lang="en-US" sz="1400" smtClean="0"/>
              <a:t>Never much government support, but great results: </a:t>
            </a:r>
            <a:r>
              <a:rPr lang="en-US" sz="1800" b="1" smtClean="0"/>
              <a:t>Something to think about</a:t>
            </a:r>
          </a:p>
        </p:txBody>
      </p:sp>
      <p:sp>
        <p:nvSpPr>
          <p:cNvPr id="4" name="Slide Number Placeholder 3"/>
          <p:cNvSpPr>
            <a:spLocks noGrp="1"/>
          </p:cNvSpPr>
          <p:nvPr>
            <p:ph type="sldNum" sz="quarter" idx="12"/>
          </p:nvPr>
        </p:nvSpPr>
        <p:spPr/>
        <p:txBody>
          <a:bodyPr/>
          <a:lstStyle/>
          <a:p>
            <a:pPr>
              <a:defRPr/>
            </a:pPr>
            <a:fld id="{5EAADF22-B92C-4C02-B612-50CF23629C85}" type="slidenum">
              <a:rPr lang="en-US" smtClean="0"/>
              <a:pPr>
                <a:defRPr/>
              </a:pPr>
              <a:t>8</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304800"/>
            <a:ext cx="8983662" cy="1431925"/>
          </a:xfrm>
        </p:spPr>
        <p:txBody>
          <a:bodyPr/>
          <a:lstStyle/>
          <a:p>
            <a:pPr algn="ctr">
              <a:defRPr/>
            </a:pPr>
            <a:r>
              <a:rPr lang="en-US" sz="3200" dirty="0" smtClean="0"/>
              <a:t>Coops &amp; Farmers Organizations (2)</a:t>
            </a:r>
            <a:endParaRPr lang="en-US" sz="3200" dirty="0"/>
          </a:p>
        </p:txBody>
      </p:sp>
      <p:sp>
        <p:nvSpPr>
          <p:cNvPr id="3" name="Content Placeholder 2"/>
          <p:cNvSpPr>
            <a:spLocks noGrp="1"/>
          </p:cNvSpPr>
          <p:nvPr>
            <p:ph idx="1"/>
          </p:nvPr>
        </p:nvSpPr>
        <p:spPr/>
        <p:txBody>
          <a:bodyPr/>
          <a:lstStyle/>
          <a:p>
            <a:r>
              <a:rPr lang="en-US" sz="1800" smtClean="0"/>
              <a:t>Government interference and abuses in the past have caused that the word “cooperative” has different connotations in different countries</a:t>
            </a:r>
          </a:p>
          <a:p>
            <a:r>
              <a:rPr lang="en-US" sz="1800" smtClean="0"/>
              <a:t>Coops often loose sight of the primary purpose which is </a:t>
            </a:r>
            <a:r>
              <a:rPr lang="en-US" sz="1800" b="1" smtClean="0"/>
              <a:t>economic</a:t>
            </a:r>
          </a:p>
          <a:p>
            <a:r>
              <a:rPr lang="en-US" sz="1800" smtClean="0"/>
              <a:t>To escape from this, India now has “Primary Producer Companies” (PPC), a hybrid between a coop and a company</a:t>
            </a:r>
          </a:p>
          <a:p>
            <a:r>
              <a:rPr lang="en-US" sz="1800" smtClean="0"/>
              <a:t>But PPCs suffer from lack of capital because they don’t qualify for all the financing facilities of state banks and NABARD</a:t>
            </a:r>
          </a:p>
          <a:p>
            <a:r>
              <a:rPr lang="en-US" sz="1800" smtClean="0"/>
              <a:t>Some promising initial results have been achieved with outsourcing of recordkeeping, accounting and reporting functions for savings and loans of Producer Groups and Group Revolving Funds, Savings &amp; Loan Groups, (Cambodia)</a:t>
            </a:r>
          </a:p>
          <a:p>
            <a:endParaRPr lang="en-US" sz="1800" smtClean="0"/>
          </a:p>
          <a:p>
            <a:endParaRPr lang="en-US" sz="1800" smtClean="0"/>
          </a:p>
        </p:txBody>
      </p:sp>
      <p:sp>
        <p:nvSpPr>
          <p:cNvPr id="4" name="Slide Number Placeholder 3"/>
          <p:cNvSpPr>
            <a:spLocks noGrp="1"/>
          </p:cNvSpPr>
          <p:nvPr>
            <p:ph type="sldNum" sz="quarter" idx="12"/>
          </p:nvPr>
        </p:nvSpPr>
        <p:spPr/>
        <p:txBody>
          <a:bodyPr/>
          <a:lstStyle/>
          <a:p>
            <a:pPr>
              <a:defRPr/>
            </a:pPr>
            <a:fld id="{15687E68-215A-4DB2-8C77-1F1DC978E7EB}" type="slidenum">
              <a:rPr lang="en-US" smtClean="0"/>
              <a:pPr>
                <a:defRPr/>
              </a:pPr>
              <a:t>9</a:t>
            </a:fld>
            <a:r>
              <a:rPr lang="en-US" dirty="0" smtClean="0"/>
              <a:t>/11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FFF00"/>
          </a:buClr>
          <a:buSzTx/>
          <a:buFont typeface="Wingdings" pitchFamily="2" charset="2"/>
          <a:buNone/>
          <a:tabLst/>
          <a:defRPr kumimoji="0" lang="en-GB" sz="3200" b="0"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FFF00"/>
          </a:buClr>
          <a:buSzTx/>
          <a:buFont typeface="Wingdings" pitchFamily="2" charset="2"/>
          <a:buNone/>
          <a:tabLst/>
          <a:defRPr kumimoji="0" lang="en-GB" sz="3200" b="0"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FFF00"/>
          </a:buClr>
          <a:buSzTx/>
          <a:buFont typeface="Wingdings" pitchFamily="2" charset="2"/>
          <a:buNone/>
          <a:tabLst/>
          <a:defRPr kumimoji="0" lang="en-GB" sz="3200" b="0"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FFF00"/>
          </a:buClr>
          <a:buSzTx/>
          <a:buFont typeface="Wingdings" pitchFamily="2" charset="2"/>
          <a:buNone/>
          <a:tabLst/>
          <a:defRPr kumimoji="0" lang="en-GB" sz="3200" b="0"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7529</TotalTime>
  <Words>1215</Words>
  <Application>Microsoft Office PowerPoint</Application>
  <PresentationFormat>A4 Paper (210x297 mm)</PresentationFormat>
  <Paragraphs>103</Paragraphs>
  <Slides>11</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Tahoma</vt:lpstr>
      <vt:lpstr>Wingdings</vt:lpstr>
      <vt:lpstr>Arial</vt:lpstr>
      <vt:lpstr>Shimmer</vt:lpstr>
      <vt:lpstr>Custom Design</vt:lpstr>
      <vt:lpstr>Second External Rice Advisory Group (ERAG) Consultation on the Formulation of a Rice Strategy for Asia </vt:lpstr>
      <vt:lpstr>Overview</vt:lpstr>
      <vt:lpstr>Inputs</vt:lpstr>
      <vt:lpstr>Services Delivery</vt:lpstr>
      <vt:lpstr>Marketing</vt:lpstr>
      <vt:lpstr>Price Efficiency Domestically</vt:lpstr>
      <vt:lpstr>Price Efficiency Internationally</vt:lpstr>
      <vt:lpstr>Coops &amp; Farmers Organizations</vt:lpstr>
      <vt:lpstr>Coops &amp; Farmers Organizations (2)</vt:lpstr>
      <vt:lpstr>Recommendations for consideration</vt:lpstr>
      <vt:lpstr>Slide 11</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Arsenic in irrigation water: risks for food production and food safety</dc:title>
  <dc:creator>Alex</dc:creator>
  <cp:lastModifiedBy>Me</cp:lastModifiedBy>
  <cp:revision>456</cp:revision>
  <cp:lastPrinted>2013-11-27T08:39:48Z</cp:lastPrinted>
  <dcterms:created xsi:type="dcterms:W3CDTF">2004-03-02T09:09:46Z</dcterms:created>
  <dcterms:modified xsi:type="dcterms:W3CDTF">2013-11-30T15:53:06Z</dcterms:modified>
</cp:coreProperties>
</file>