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2" r:id="rId3"/>
    <p:sldId id="283" r:id="rId4"/>
    <p:sldId id="293" r:id="rId5"/>
    <p:sldId id="284" r:id="rId6"/>
    <p:sldId id="294" r:id="rId7"/>
    <p:sldId id="285" r:id="rId8"/>
    <p:sldId id="286" r:id="rId9"/>
    <p:sldId id="287" r:id="rId10"/>
    <p:sldId id="288" r:id="rId11"/>
    <p:sldId id="296" r:id="rId12"/>
    <p:sldId id="295" r:id="rId13"/>
    <p:sldId id="279" r:id="rId14"/>
    <p:sldId id="297" r:id="rId15"/>
    <p:sldId id="276" r:id="rId16"/>
    <p:sldId id="298" r:id="rId17"/>
    <p:sldId id="299" r:id="rId18"/>
    <p:sldId id="303" r:id="rId19"/>
    <p:sldId id="300" r:id="rId20"/>
    <p:sldId id="302" r:id="rId21"/>
    <p:sldId id="304" r:id="rId22"/>
    <p:sldId id="305" r:id="rId23"/>
    <p:sldId id="274" r:id="rId24"/>
    <p:sldId id="306" r:id="rId25"/>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E0D"/>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104" autoAdjust="0"/>
    <p:restoredTop sz="88706" autoAdjust="0"/>
  </p:normalViewPr>
  <p:slideViewPr>
    <p:cSldViewPr>
      <p:cViewPr>
        <p:scale>
          <a:sx n="67" d="100"/>
          <a:sy n="67"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CAD7FF8-D60E-4353-BCCD-BE581ACD570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C58F7-7C18-407D-B117-8D951803E026}"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A764EC-F76D-4944-8C8C-4044CB8279B6}" type="slidenum">
              <a:rPr lang="en-US"/>
              <a:pPr/>
              <a:t>15</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CCA65-0CCB-4F62-AD2D-B82CD5201500}" type="slidenum">
              <a:rPr lang="en-US"/>
              <a:pPr/>
              <a:t>23</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C27EF-B809-4320-B2A5-1E651844E72B}" type="slidenum">
              <a:rPr lang="en-US"/>
              <a:pPr/>
              <a:t>24</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Arial" pitchFamily="34" charset="0"/>
                <a:ea typeface="+mn-ea"/>
                <a:cs typeface="Arial" pitchFamily="34" charset="0"/>
              </a:rPr>
              <a:t>Poor households can respond to these risks with a variety of strategies, the ultimate aim of which is to keep consumption as stable as possible over time. These strategies can be classified under two heads. First there are risk management strategies that attempt to minimize fluctuations in income itself. Secondly, there are risk coping strategies to help households deal with the effects of income fluctuations. </a:t>
            </a:r>
          </a:p>
          <a:p>
            <a:r>
              <a:rPr lang="en-US" sz="1200" kern="1200" dirty="0" smtClean="0">
                <a:solidFill>
                  <a:schemeClr val="tx1"/>
                </a:solidFill>
                <a:latin typeface="Arial" pitchFamily="34" charset="0"/>
                <a:ea typeface="+mn-ea"/>
                <a:cs typeface="Arial" pitchFamily="34" charset="0"/>
              </a:rPr>
              <a:t>It is crucial to note that even if consumption can be stabilized, it may be at a low level because higher returns can usually obtained only by taking on more risk. Wealthy households have a greater ability to bear risk and can therefore earn higher returns. Poor households are forced to choose production technologies that are less risky (e.g. plot and crop diversification) but also earn lower returns. </a:t>
            </a:r>
            <a:endParaRPr lang="en-GB" sz="1200" kern="1200" dirty="0" smtClean="0">
              <a:solidFill>
                <a:schemeClr val="tx1"/>
              </a:solidFill>
              <a:latin typeface="Arial" pitchFamily="34" charset="0"/>
              <a:ea typeface="+mn-ea"/>
              <a:cs typeface="Arial"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to measure the extent of risk faced by a household?  Is CV (</a:t>
            </a:r>
            <a:r>
              <a:rPr lang="en-US" dirty="0" err="1" smtClean="0"/>
              <a:t>coeff</a:t>
            </a:r>
            <a:r>
              <a:rPr lang="en-US" dirty="0" smtClean="0"/>
              <a:t> of variation) enough?  I..e how to decide whether one household faces </a:t>
            </a:r>
            <a:r>
              <a:rPr lang="en-US" dirty="0" err="1" smtClean="0"/>
              <a:t>faces</a:t>
            </a:r>
            <a:r>
              <a:rPr lang="en-US" dirty="0" smtClean="0"/>
              <a:t> “more” risk than another. </a:t>
            </a:r>
          </a:p>
          <a:p>
            <a:r>
              <a:rPr lang="en-US" dirty="0" smtClean="0"/>
              <a:t>What constraints does a </a:t>
            </a:r>
          </a:p>
          <a:p>
            <a:endParaRPr lang="en-GB" dirty="0"/>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Vulnerability</a:t>
            </a:r>
            <a:r>
              <a:rPr lang="en-US" baseline="0" dirty="0" smtClean="0"/>
              <a:t> is the likelihood that at a given time in the future, an individual will have a level of welfare below some norm or benchmark. The time horizon and welfare measure are general. </a:t>
            </a:r>
            <a:endParaRPr lang="en-GB" dirty="0"/>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
            </a:r>
            <a:endParaRPr lang="en-GB" dirty="0"/>
          </a:p>
        </p:txBody>
      </p:sp>
      <p:sp>
        <p:nvSpPr>
          <p:cNvPr id="4" name="Slide Number Placeholder 3"/>
          <p:cNvSpPr>
            <a:spLocks noGrp="1"/>
          </p:cNvSpPr>
          <p:nvPr>
            <p:ph type="sldNum" sz="quarter" idx="10"/>
          </p:nvPr>
        </p:nvSpPr>
        <p:spPr/>
        <p:txBody>
          <a:bodyPr/>
          <a:lstStyle/>
          <a:p>
            <a:pPr>
              <a:defRPr/>
            </a:pPr>
            <a:fld id="{3E214296-1F6A-42EF-B3BE-37BB4D1B4E21}"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52F2C-16A8-4F62-BBCF-6C7239653B22}" type="slidenum">
              <a:rPr lang="en-US"/>
              <a:pPr/>
              <a:t>13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RMM 22 Sep 2011</a:t>
            </a:r>
          </a:p>
        </p:txBody>
      </p:sp>
      <p:sp>
        <p:nvSpPr>
          <p:cNvPr id="6" name="Slide Number Placeholder 5"/>
          <p:cNvSpPr>
            <a:spLocks noGrp="1"/>
          </p:cNvSpPr>
          <p:nvPr>
            <p:ph type="sldNum" sz="quarter" idx="12"/>
          </p:nvPr>
        </p:nvSpPr>
        <p:spPr/>
        <p:txBody>
          <a:bodyPr/>
          <a:lstStyle>
            <a:lvl1pPr>
              <a:defRPr/>
            </a:lvl1pPr>
          </a:lstStyle>
          <a:p>
            <a:fld id="{C19D9C9B-8278-402C-9297-DC8B79B0B30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RMM 22 Sep 2011</a:t>
            </a:r>
          </a:p>
        </p:txBody>
      </p:sp>
      <p:sp>
        <p:nvSpPr>
          <p:cNvPr id="6" name="Slide Number Placeholder 5"/>
          <p:cNvSpPr>
            <a:spLocks noGrp="1"/>
          </p:cNvSpPr>
          <p:nvPr>
            <p:ph type="sldNum" sz="quarter" idx="12"/>
          </p:nvPr>
        </p:nvSpPr>
        <p:spPr/>
        <p:txBody>
          <a:bodyPr/>
          <a:lstStyle>
            <a:lvl1pPr>
              <a:defRPr/>
            </a:lvl1pPr>
          </a:lstStyle>
          <a:p>
            <a:fld id="{1C8DF299-8649-4DB4-9037-A085EA07F7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RMM 22 Sep 2011</a:t>
            </a:r>
          </a:p>
        </p:txBody>
      </p:sp>
      <p:sp>
        <p:nvSpPr>
          <p:cNvPr id="6" name="Slide Number Placeholder 5"/>
          <p:cNvSpPr>
            <a:spLocks noGrp="1"/>
          </p:cNvSpPr>
          <p:nvPr>
            <p:ph type="sldNum" sz="quarter" idx="12"/>
          </p:nvPr>
        </p:nvSpPr>
        <p:spPr/>
        <p:txBody>
          <a:bodyPr/>
          <a:lstStyle>
            <a:lvl1pPr>
              <a:defRPr/>
            </a:lvl1pPr>
          </a:lstStyle>
          <a:p>
            <a:fld id="{1185D02B-E21E-488D-9A71-CFC3A2D8781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a:t>RMM 22 Sep 2011</a:t>
            </a: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990DDDA-D30B-4BE9-B3FC-93CDA8D06AB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RMM 22 Sep 2011</a:t>
            </a:r>
          </a:p>
        </p:txBody>
      </p:sp>
      <p:sp>
        <p:nvSpPr>
          <p:cNvPr id="6" name="Slide Number Placeholder 5"/>
          <p:cNvSpPr>
            <a:spLocks noGrp="1"/>
          </p:cNvSpPr>
          <p:nvPr>
            <p:ph type="sldNum" sz="quarter" idx="12"/>
          </p:nvPr>
        </p:nvSpPr>
        <p:spPr/>
        <p:txBody>
          <a:bodyPr/>
          <a:lstStyle>
            <a:lvl1pPr>
              <a:defRPr/>
            </a:lvl1pPr>
          </a:lstStyle>
          <a:p>
            <a:fld id="{74805E9A-F44C-4653-95AE-1D10A08839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RMM 22 Sep 2011</a:t>
            </a:r>
          </a:p>
        </p:txBody>
      </p:sp>
      <p:sp>
        <p:nvSpPr>
          <p:cNvPr id="6" name="Slide Number Placeholder 5"/>
          <p:cNvSpPr>
            <a:spLocks noGrp="1"/>
          </p:cNvSpPr>
          <p:nvPr>
            <p:ph type="sldNum" sz="quarter" idx="12"/>
          </p:nvPr>
        </p:nvSpPr>
        <p:spPr/>
        <p:txBody>
          <a:bodyPr/>
          <a:lstStyle>
            <a:lvl1pPr>
              <a:defRPr/>
            </a:lvl1pPr>
          </a:lstStyle>
          <a:p>
            <a:fld id="{84B20184-A51F-4CF5-8A14-039CCFDCCEF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RMM 22 Sep 2011</a:t>
            </a:r>
          </a:p>
        </p:txBody>
      </p:sp>
      <p:sp>
        <p:nvSpPr>
          <p:cNvPr id="7" name="Slide Number Placeholder 6"/>
          <p:cNvSpPr>
            <a:spLocks noGrp="1"/>
          </p:cNvSpPr>
          <p:nvPr>
            <p:ph type="sldNum" sz="quarter" idx="12"/>
          </p:nvPr>
        </p:nvSpPr>
        <p:spPr/>
        <p:txBody>
          <a:bodyPr/>
          <a:lstStyle>
            <a:lvl1pPr>
              <a:defRPr/>
            </a:lvl1pPr>
          </a:lstStyle>
          <a:p>
            <a:fld id="{E1D186AC-D90E-4061-BDB3-B93D32B09F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RMM 22 Sep 2011</a:t>
            </a:r>
          </a:p>
        </p:txBody>
      </p:sp>
      <p:sp>
        <p:nvSpPr>
          <p:cNvPr id="9" name="Slide Number Placeholder 8"/>
          <p:cNvSpPr>
            <a:spLocks noGrp="1"/>
          </p:cNvSpPr>
          <p:nvPr>
            <p:ph type="sldNum" sz="quarter" idx="12"/>
          </p:nvPr>
        </p:nvSpPr>
        <p:spPr/>
        <p:txBody>
          <a:bodyPr/>
          <a:lstStyle>
            <a:lvl1pPr>
              <a:defRPr/>
            </a:lvl1pPr>
          </a:lstStyle>
          <a:p>
            <a:fld id="{4DC2C11B-79BB-49B8-BBCD-EDA118F88AE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RMM 22 Sep 2011</a:t>
            </a:r>
          </a:p>
        </p:txBody>
      </p:sp>
      <p:sp>
        <p:nvSpPr>
          <p:cNvPr id="5" name="Slide Number Placeholder 4"/>
          <p:cNvSpPr>
            <a:spLocks noGrp="1"/>
          </p:cNvSpPr>
          <p:nvPr>
            <p:ph type="sldNum" sz="quarter" idx="12"/>
          </p:nvPr>
        </p:nvSpPr>
        <p:spPr/>
        <p:txBody>
          <a:bodyPr/>
          <a:lstStyle>
            <a:lvl1pPr>
              <a:defRPr/>
            </a:lvl1pPr>
          </a:lstStyle>
          <a:p>
            <a:fld id="{D0E441CD-E7B3-4C04-98E4-4F4F68B71CD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RMM 22 Sep 2011</a:t>
            </a:r>
          </a:p>
        </p:txBody>
      </p:sp>
      <p:sp>
        <p:nvSpPr>
          <p:cNvPr id="4" name="Slide Number Placeholder 3"/>
          <p:cNvSpPr>
            <a:spLocks noGrp="1"/>
          </p:cNvSpPr>
          <p:nvPr>
            <p:ph type="sldNum" sz="quarter" idx="12"/>
          </p:nvPr>
        </p:nvSpPr>
        <p:spPr/>
        <p:txBody>
          <a:bodyPr/>
          <a:lstStyle>
            <a:lvl1pPr>
              <a:defRPr/>
            </a:lvl1pPr>
          </a:lstStyle>
          <a:p>
            <a:fld id="{0A991981-0006-4791-8116-02E3D7F238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RMM 22 Sep 2011</a:t>
            </a:r>
          </a:p>
        </p:txBody>
      </p:sp>
      <p:sp>
        <p:nvSpPr>
          <p:cNvPr id="7" name="Slide Number Placeholder 6"/>
          <p:cNvSpPr>
            <a:spLocks noGrp="1"/>
          </p:cNvSpPr>
          <p:nvPr>
            <p:ph type="sldNum" sz="quarter" idx="12"/>
          </p:nvPr>
        </p:nvSpPr>
        <p:spPr/>
        <p:txBody>
          <a:bodyPr/>
          <a:lstStyle>
            <a:lvl1pPr>
              <a:defRPr/>
            </a:lvl1pPr>
          </a:lstStyle>
          <a:p>
            <a:fld id="{7B7E5A55-5FA1-4FF9-93F7-341EB8949E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RMM 22 Sep 2011</a:t>
            </a:r>
          </a:p>
        </p:txBody>
      </p:sp>
      <p:sp>
        <p:nvSpPr>
          <p:cNvPr id="7" name="Slide Number Placeholder 6"/>
          <p:cNvSpPr>
            <a:spLocks noGrp="1"/>
          </p:cNvSpPr>
          <p:nvPr>
            <p:ph type="sldNum" sz="quarter" idx="12"/>
          </p:nvPr>
        </p:nvSpPr>
        <p:spPr/>
        <p:txBody>
          <a:bodyPr/>
          <a:lstStyle>
            <a:lvl1pPr>
              <a:defRPr/>
            </a:lvl1pPr>
          </a:lstStyle>
          <a:p>
            <a:fld id="{2C883655-B6E1-47B0-B83C-437AC45D06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RMM 22 Sep 2011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07F518-B215-4CA0-8E82-FD6D8D4602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2132856"/>
            <a:ext cx="7772400" cy="4104456"/>
          </a:xfrm>
        </p:spPr>
        <p:txBody>
          <a:bodyPr/>
          <a:lstStyle/>
          <a:p>
            <a:r>
              <a:rPr lang="en-US" sz="4000" dirty="0" smtClean="0"/>
              <a:t/>
            </a:r>
            <a:br>
              <a:rPr lang="en-US" sz="4000" dirty="0" smtClean="0"/>
            </a:br>
            <a:r>
              <a:rPr lang="en-US" sz="3600" dirty="0" smtClean="0"/>
              <a:t>Sumiter Singh Broca,</a:t>
            </a:r>
            <a:br>
              <a:rPr lang="en-US" sz="3600" dirty="0" smtClean="0"/>
            </a:br>
            <a:r>
              <a:rPr lang="en-US" sz="3600" dirty="0" smtClean="0"/>
              <a:t>Policy Officer, ESP Group</a:t>
            </a:r>
            <a:r>
              <a:rPr lang="en-US" sz="4000" dirty="0" smtClean="0"/>
              <a:t/>
            </a:r>
            <a:br>
              <a:rPr lang="en-US" sz="4000" dirty="0" smtClean="0"/>
            </a:br>
            <a:r>
              <a:rPr lang="en-US" sz="4000" dirty="0" smtClean="0"/>
              <a:t/>
            </a:r>
            <a:br>
              <a:rPr lang="en-US" sz="4000" dirty="0" smtClean="0"/>
            </a:br>
            <a:r>
              <a:rPr lang="en-US" sz="2800" dirty="0" smtClean="0">
                <a:solidFill>
                  <a:schemeClr val="bg1">
                    <a:lumMod val="50000"/>
                  </a:schemeClr>
                </a:solidFill>
              </a:rPr>
              <a:t>2</a:t>
            </a:r>
            <a:r>
              <a:rPr lang="en-US" sz="2800" baseline="30000" dirty="0" smtClean="0">
                <a:solidFill>
                  <a:schemeClr val="bg1">
                    <a:lumMod val="50000"/>
                  </a:schemeClr>
                </a:solidFill>
              </a:rPr>
              <a:t>nd</a:t>
            </a:r>
            <a:r>
              <a:rPr lang="en-US" sz="2800" dirty="0" smtClean="0">
                <a:solidFill>
                  <a:schemeClr val="bg1">
                    <a:lumMod val="50000"/>
                  </a:schemeClr>
                </a:solidFill>
              </a:rPr>
              <a:t> </a:t>
            </a:r>
            <a:r>
              <a:rPr lang="en-US" sz="2400" dirty="0" smtClean="0">
                <a:solidFill>
                  <a:schemeClr val="bg1">
                    <a:lumMod val="50000"/>
                  </a:schemeClr>
                </a:solidFill>
              </a:rPr>
              <a:t>ERAG Consultation on</a:t>
            </a:r>
            <a:r>
              <a:rPr lang="en-US" sz="2400" b="1" dirty="0" smtClean="0">
                <a:solidFill>
                  <a:schemeClr val="bg1">
                    <a:lumMod val="50000"/>
                  </a:schemeClr>
                </a:solidFill>
                <a:latin typeface="+mj-lt"/>
                <a:ea typeface="+mj-ea"/>
                <a:cs typeface="+mj-cs"/>
              </a:rPr>
              <a:t> </a:t>
            </a:r>
            <a:r>
              <a:rPr lang="en-US" sz="2400" dirty="0">
                <a:solidFill>
                  <a:schemeClr val="bg1">
                    <a:lumMod val="50000"/>
                  </a:schemeClr>
                </a:solidFill>
                <a:latin typeface="+mj-lt"/>
                <a:ea typeface="+mj-ea"/>
                <a:cs typeface="+mj-cs"/>
              </a:rPr>
              <a:t>Formulation of a Rice Strategy for </a:t>
            </a:r>
            <a:r>
              <a:rPr lang="en-US" sz="2400" dirty="0" smtClean="0">
                <a:solidFill>
                  <a:schemeClr val="bg1">
                    <a:lumMod val="50000"/>
                  </a:schemeClr>
                </a:solidFill>
                <a:latin typeface="+mj-lt"/>
                <a:ea typeface="+mj-ea"/>
                <a:cs typeface="+mj-cs"/>
              </a:rPr>
              <a:t>Asia</a:t>
            </a:r>
            <a:r>
              <a:rPr lang="en-US" sz="3600" dirty="0" smtClean="0">
                <a:solidFill>
                  <a:schemeClr val="bg1">
                    <a:lumMod val="50000"/>
                  </a:schemeClr>
                </a:solidFill>
              </a:rPr>
              <a:t/>
            </a:r>
            <a:br>
              <a:rPr lang="en-US" sz="3600" dirty="0" smtClean="0">
                <a:solidFill>
                  <a:schemeClr val="bg1">
                    <a:lumMod val="50000"/>
                  </a:schemeClr>
                </a:solidFill>
              </a:rPr>
            </a:br>
            <a:r>
              <a:rPr lang="en-US" sz="3600" dirty="0" smtClean="0">
                <a:solidFill>
                  <a:schemeClr val="bg1">
                    <a:lumMod val="50000"/>
                  </a:schemeClr>
                </a:solidFill>
              </a:rPr>
              <a:t/>
            </a:r>
            <a:br>
              <a:rPr lang="en-US" sz="3600" dirty="0" smtClean="0">
                <a:solidFill>
                  <a:schemeClr val="bg1">
                    <a:lumMod val="50000"/>
                  </a:schemeClr>
                </a:solidFill>
              </a:rPr>
            </a:br>
            <a:r>
              <a:rPr lang="en-US" sz="2000" dirty="0" smtClean="0">
                <a:solidFill>
                  <a:schemeClr val="bg1">
                    <a:lumMod val="50000"/>
                  </a:schemeClr>
                </a:solidFill>
              </a:rPr>
              <a:t>Bangkok</a:t>
            </a:r>
            <a:br>
              <a:rPr lang="en-US" sz="2000" dirty="0" smtClean="0">
                <a:solidFill>
                  <a:schemeClr val="bg1">
                    <a:lumMod val="50000"/>
                  </a:schemeClr>
                </a:solidFill>
              </a:rPr>
            </a:br>
            <a:r>
              <a:rPr lang="en-US" sz="2000" dirty="0" smtClean="0">
                <a:solidFill>
                  <a:schemeClr val="bg1">
                    <a:lumMod val="50000"/>
                  </a:schemeClr>
                </a:solidFill>
              </a:rPr>
              <a:t>28-29 Nov 2013</a:t>
            </a:r>
            <a:endParaRPr lang="en-US" sz="2000" dirty="0">
              <a:solidFill>
                <a:schemeClr val="bg1">
                  <a:lumMod val="50000"/>
                </a:schemeClr>
              </a:solidFill>
            </a:endParaRPr>
          </a:p>
        </p:txBody>
      </p:sp>
      <p:sp>
        <p:nvSpPr>
          <p:cNvPr id="2052" name="Rectangle 4"/>
          <p:cNvSpPr>
            <a:spLocks noChangeArrowheads="1"/>
          </p:cNvSpPr>
          <p:nvPr/>
        </p:nvSpPr>
        <p:spPr bwMode="auto">
          <a:xfrm>
            <a:off x="0" y="-26988"/>
            <a:ext cx="9144000" cy="165578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anchor="ctr"/>
          <a:lstStyle/>
          <a:p>
            <a:pPr algn="ctr"/>
            <a:r>
              <a:rPr lang="en-US" sz="4400" dirty="0" smtClean="0">
                <a:solidFill>
                  <a:schemeClr val="bg1"/>
                </a:solidFill>
              </a:rPr>
              <a:t>Risk Management: Helping Rice Farmers Cope with Risk</a:t>
            </a:r>
            <a:endParaRPr lang="en-US" sz="4400" dirty="0">
              <a:solidFill>
                <a:schemeClr val="bg1"/>
              </a:solidFill>
            </a:endParaRPr>
          </a:p>
        </p:txBody>
      </p:sp>
      <p:sp>
        <p:nvSpPr>
          <p:cNvPr id="5" name="Slide Number Placeholder 4"/>
          <p:cNvSpPr>
            <a:spLocks noGrp="1"/>
          </p:cNvSpPr>
          <p:nvPr>
            <p:ph type="sldNum" sz="quarter" idx="12"/>
          </p:nvPr>
        </p:nvSpPr>
        <p:spPr/>
        <p:txBody>
          <a:bodyPr/>
          <a:lstStyle/>
          <a:p>
            <a:fld id="{C19D9C9B-8278-402C-9297-DC8B79B0B30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Vulnerability can be defined as:</a:t>
            </a:r>
          </a:p>
          <a:p>
            <a:pPr lvl="1"/>
            <a:r>
              <a:rPr lang="en-US" dirty="0" smtClean="0"/>
              <a:t>Expected poverty (i.e. probability that someone will fall into poverty in the near future)</a:t>
            </a:r>
          </a:p>
          <a:p>
            <a:pPr lvl="1"/>
            <a:r>
              <a:rPr lang="en-US" dirty="0" smtClean="0"/>
              <a:t> Low expected utility</a:t>
            </a:r>
          </a:p>
          <a:p>
            <a:pPr lvl="1"/>
            <a:r>
              <a:rPr lang="en-US" b="1" dirty="0" smtClean="0">
                <a:solidFill>
                  <a:schemeClr val="accent2"/>
                </a:solidFill>
              </a:rPr>
              <a:t>Uninsured exposure to risk</a:t>
            </a:r>
            <a:endParaRPr lang="en-GB" b="1" dirty="0">
              <a:solidFill>
                <a:schemeClr val="accent2"/>
              </a:solidFill>
            </a:endParaRPr>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10</a:t>
            </a:fld>
            <a:endParaRPr lang="en-US"/>
          </a:p>
        </p:txBody>
      </p:sp>
      <p:sp>
        <p:nvSpPr>
          <p:cNvPr id="5"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bg1"/>
                </a:solidFill>
                <a:effectLst/>
                <a:uLnTx/>
                <a:uFillTx/>
                <a:latin typeface="+mj-lt"/>
                <a:ea typeface="+mj-ea"/>
                <a:cs typeface="+mj-cs"/>
              </a:rPr>
              <a:t>Measuring</a:t>
            </a:r>
            <a:r>
              <a:rPr kumimoji="0" lang="en-US" sz="4400" b="0" i="0" u="none" strike="noStrike" kern="0" cap="none" spc="0" normalizeH="0" noProof="0" dirty="0" smtClean="0">
                <a:ln>
                  <a:noFill/>
                </a:ln>
                <a:solidFill>
                  <a:schemeClr val="bg1"/>
                </a:solidFill>
                <a:effectLst/>
                <a:uLnTx/>
                <a:uFillTx/>
                <a:latin typeface="+mj-lt"/>
                <a:ea typeface="+mj-ea"/>
                <a:cs typeface="+mj-cs"/>
              </a:rPr>
              <a:t> vulnerability</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712968" cy="5184576"/>
          </a:xfrm>
        </p:spPr>
        <p:txBody>
          <a:bodyPr/>
          <a:lstStyle/>
          <a:p>
            <a:r>
              <a:rPr lang="en-US" dirty="0" smtClean="0"/>
              <a:t>Pandey, </a:t>
            </a:r>
            <a:r>
              <a:rPr lang="en-US" dirty="0" err="1" smtClean="0"/>
              <a:t>Bhandari</a:t>
            </a:r>
            <a:r>
              <a:rPr lang="en-US" dirty="0" smtClean="0"/>
              <a:t> and Hardy (2007):</a:t>
            </a:r>
          </a:p>
          <a:p>
            <a:pPr lvl="1"/>
            <a:r>
              <a:rPr lang="en-US" dirty="0" smtClean="0"/>
              <a:t>Rice farmers in E India, SE Thailand and S China</a:t>
            </a:r>
          </a:p>
          <a:p>
            <a:pPr lvl="1"/>
            <a:r>
              <a:rPr lang="en-US" dirty="0" smtClean="0"/>
              <a:t>Larger impact on farmers’ incomes </a:t>
            </a:r>
            <a:r>
              <a:rPr lang="en-US" dirty="0" smtClean="0">
                <a:solidFill>
                  <a:schemeClr val="accent2"/>
                </a:solidFill>
              </a:rPr>
              <a:t>in aggregate </a:t>
            </a:r>
            <a:r>
              <a:rPr lang="en-US" dirty="0" smtClean="0"/>
              <a:t>in India, less so in Thailand and China</a:t>
            </a:r>
          </a:p>
          <a:p>
            <a:pPr lvl="1"/>
            <a:r>
              <a:rPr lang="en-US" dirty="0" smtClean="0"/>
              <a:t>Household level impacts were quite severe in all 3 regions</a:t>
            </a:r>
          </a:p>
          <a:p>
            <a:pPr lvl="1"/>
            <a:r>
              <a:rPr lang="en-US" dirty="0" smtClean="0"/>
              <a:t>Eastern India: </a:t>
            </a:r>
          </a:p>
          <a:p>
            <a:pPr lvl="2"/>
            <a:r>
              <a:rPr lang="en-US" dirty="0" smtClean="0"/>
              <a:t>Household incomes 24-58 % less in drought years, despite partial compensation from nonfarm income</a:t>
            </a:r>
          </a:p>
          <a:p>
            <a:pPr lvl="2"/>
            <a:r>
              <a:rPr lang="en-US" dirty="0" smtClean="0"/>
              <a:t>Coping mechanisms: </a:t>
            </a:r>
            <a:r>
              <a:rPr lang="en-US" dirty="0" smtClean="0">
                <a:solidFill>
                  <a:schemeClr val="accent2"/>
                </a:solidFill>
              </a:rPr>
              <a:t>sale of assets</a:t>
            </a:r>
            <a:r>
              <a:rPr lang="en-US" dirty="0" smtClean="0"/>
              <a:t>, dipping into </a:t>
            </a:r>
            <a:r>
              <a:rPr lang="en-US" dirty="0" smtClean="0">
                <a:solidFill>
                  <a:schemeClr val="accent2"/>
                </a:solidFill>
              </a:rPr>
              <a:t>savings</a:t>
            </a:r>
            <a:r>
              <a:rPr lang="en-US" dirty="0" smtClean="0"/>
              <a:t>, </a:t>
            </a:r>
            <a:r>
              <a:rPr lang="en-US" dirty="0" smtClean="0">
                <a:solidFill>
                  <a:schemeClr val="accent2"/>
                </a:solidFill>
              </a:rPr>
              <a:t>borrowing</a:t>
            </a:r>
          </a:p>
          <a:p>
            <a:pPr lvl="1"/>
            <a:endParaRPr lang="en-US" dirty="0" smtClean="0"/>
          </a:p>
          <a:p>
            <a:pPr lvl="1"/>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11</a:t>
            </a:fld>
            <a:endParaRPr lang="en-US"/>
          </a:p>
        </p:txBody>
      </p:sp>
      <p:sp>
        <p:nvSpPr>
          <p:cNvPr id="5" name="Rectangle 6"/>
          <p:cNvSpPr>
            <a:spLocks noGrp="1" noChangeArrowheads="1"/>
          </p:cNvSpPr>
          <p:nvPr>
            <p:ph type="title"/>
          </p:nvPr>
        </p:nvSpPr>
        <p:spPr>
          <a:xfrm>
            <a:off x="0" y="-26988"/>
            <a:ext cx="9144000" cy="863700"/>
          </a:xfrm>
          <a:gradFill rotWithShape="1">
            <a:gsLst>
              <a:gs pos="0">
                <a:srgbClr val="0000FF">
                  <a:alpha val="75000"/>
                </a:srgbClr>
              </a:gs>
              <a:gs pos="100000">
                <a:schemeClr val="accent2"/>
              </a:gs>
            </a:gsLst>
            <a:lin ang="0" scaled="1"/>
          </a:gradFill>
          <a:ln/>
        </p:spPr>
        <p:txBody>
          <a:bodyPr/>
          <a:lstStyle/>
          <a:p>
            <a:r>
              <a:rPr lang="en-US" dirty="0" smtClean="0">
                <a:solidFill>
                  <a:schemeClr val="bg1"/>
                </a:solidFill>
              </a:rPr>
              <a:t>Example: drought and rice farmers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496944" cy="5328592"/>
          </a:xfrm>
        </p:spPr>
        <p:txBody>
          <a:bodyPr/>
          <a:lstStyle/>
          <a:p>
            <a:r>
              <a:rPr lang="en-US" dirty="0" smtClean="0"/>
              <a:t>Farm households were unable to: </a:t>
            </a:r>
          </a:p>
          <a:p>
            <a:pPr lvl="1"/>
            <a:r>
              <a:rPr lang="en-US" dirty="0" smtClean="0"/>
              <a:t>Keep income reasonably stable</a:t>
            </a:r>
          </a:p>
          <a:p>
            <a:pPr lvl="1"/>
            <a:r>
              <a:rPr lang="en-US" dirty="0" smtClean="0"/>
              <a:t>Keep food and other consumption reasonably stable</a:t>
            </a:r>
          </a:p>
          <a:p>
            <a:pPr lvl="2"/>
            <a:r>
              <a:rPr lang="en-US" dirty="0" smtClean="0"/>
              <a:t>Reduced number of meals and amount eaten</a:t>
            </a:r>
          </a:p>
          <a:p>
            <a:pPr lvl="2"/>
            <a:r>
              <a:rPr lang="en-US" dirty="0" smtClean="0"/>
              <a:t>Even dipped into seed reserves in many cases</a:t>
            </a:r>
          </a:p>
          <a:p>
            <a:r>
              <a:rPr lang="en-US" dirty="0" smtClean="0"/>
              <a:t>Incidence of poverty increased </a:t>
            </a:r>
          </a:p>
          <a:p>
            <a:r>
              <a:rPr lang="en-US" dirty="0" smtClean="0"/>
              <a:t>More vulnerable groups included:</a:t>
            </a:r>
          </a:p>
          <a:p>
            <a:pPr lvl="1"/>
            <a:r>
              <a:rPr lang="en-US" dirty="0" smtClean="0"/>
              <a:t>Small farm size</a:t>
            </a:r>
          </a:p>
          <a:p>
            <a:pPr lvl="1"/>
            <a:r>
              <a:rPr lang="en-US" dirty="0" smtClean="0"/>
              <a:t>Farms in drought prone upland areas</a:t>
            </a:r>
          </a:p>
          <a:p>
            <a:pPr lvl="1"/>
            <a:r>
              <a:rPr lang="en-US" dirty="0" smtClean="0"/>
              <a:t>Fewer working age family members</a:t>
            </a:r>
          </a:p>
          <a:p>
            <a:endParaRPr lang="en-US" dirty="0" smtClean="0"/>
          </a:p>
          <a:p>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12</a:t>
            </a:fld>
            <a:endParaRPr lang="en-US"/>
          </a:p>
        </p:txBody>
      </p:sp>
      <p:sp>
        <p:nvSpPr>
          <p:cNvPr id="5" name="Rectangle 6"/>
          <p:cNvSpPr>
            <a:spLocks noGrp="1" noChangeArrowheads="1"/>
          </p:cNvSpPr>
          <p:nvPr>
            <p:ph type="title"/>
          </p:nvPr>
        </p:nvSpPr>
        <p:spPr>
          <a:xfrm>
            <a:off x="0" y="-26988"/>
            <a:ext cx="9144000" cy="863700"/>
          </a:xfrm>
          <a:gradFill rotWithShape="1">
            <a:gsLst>
              <a:gs pos="0">
                <a:srgbClr val="0000FF">
                  <a:alpha val="75000"/>
                </a:srgbClr>
              </a:gs>
              <a:gs pos="100000">
                <a:schemeClr val="accent2"/>
              </a:gs>
            </a:gsLst>
            <a:lin ang="0" scaled="1"/>
          </a:gradFill>
          <a:ln/>
        </p:spPr>
        <p:txBody>
          <a:bodyPr/>
          <a:lstStyle/>
          <a:p>
            <a:r>
              <a:rPr lang="en-US" dirty="0" smtClean="0">
                <a:solidFill>
                  <a:schemeClr val="bg1"/>
                </a:solidFill>
              </a:rPr>
              <a:t>Example: drought and rice farmers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79388" y="1052513"/>
            <a:ext cx="8651875" cy="5616575"/>
          </a:xfrm>
        </p:spPr>
        <p:txBody>
          <a:bodyPr/>
          <a:lstStyle/>
          <a:p>
            <a:endParaRPr lang="en-GB" dirty="0" smtClean="0"/>
          </a:p>
          <a:p>
            <a:r>
              <a:rPr lang="en-GB" dirty="0" smtClean="0"/>
              <a:t>Conclusion: Evidence indicates serious impact of risk on poverty and malnutrition in rice farming households in at least some parts of Asia:</a:t>
            </a:r>
            <a:endParaRPr lang="en-US" dirty="0" smtClean="0"/>
          </a:p>
          <a:p>
            <a:pPr lvl="1"/>
            <a:r>
              <a:rPr lang="en-GB" dirty="0" smtClean="0"/>
              <a:t>Risk management and coping strategies require resources which smallholders lack by definition</a:t>
            </a:r>
          </a:p>
          <a:p>
            <a:pPr lvl="1"/>
            <a:r>
              <a:rPr lang="en-GB" dirty="0" smtClean="0"/>
              <a:t>Therefore cannot protect themselves to the desired extent</a:t>
            </a:r>
          </a:p>
          <a:p>
            <a:pPr lvl="1"/>
            <a:endParaRPr lang="en-GB" dirty="0"/>
          </a:p>
        </p:txBody>
      </p:sp>
      <p:sp>
        <p:nvSpPr>
          <p:cNvPr id="76806" name="Rectangle 6"/>
          <p:cNvSpPr>
            <a:spLocks noGrp="1" noChangeArrowheads="1"/>
          </p:cNvSpPr>
          <p:nvPr>
            <p:ph type="title"/>
          </p:nvPr>
        </p:nvSpPr>
        <p:spPr>
          <a:xfrm>
            <a:off x="0" y="-26988"/>
            <a:ext cx="9144000" cy="863700"/>
          </a:xfrm>
          <a:gradFill rotWithShape="1">
            <a:gsLst>
              <a:gs pos="0">
                <a:srgbClr val="0000FF">
                  <a:alpha val="75000"/>
                </a:srgbClr>
              </a:gs>
              <a:gs pos="100000">
                <a:schemeClr val="accent2"/>
              </a:gs>
            </a:gsLst>
            <a:lin ang="0" scaled="1"/>
          </a:gradFill>
          <a:ln/>
        </p:spPr>
        <p:txBody>
          <a:bodyPr/>
          <a:lstStyle/>
          <a:p>
            <a:r>
              <a:rPr lang="en-US" dirty="0" smtClean="0">
                <a:solidFill>
                  <a:schemeClr val="bg1"/>
                </a:solidFill>
              </a:rPr>
              <a:t>Example: drought and rice farmers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74805E9A-F44C-4653-95AE-1D10A088395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lstStyle/>
          <a:p>
            <a:r>
              <a:rPr lang="en-GB" dirty="0" smtClean="0"/>
              <a:t>Policies to help farmers implement these strategies are required</a:t>
            </a:r>
          </a:p>
          <a:p>
            <a:pPr lvl="1"/>
            <a:r>
              <a:rPr lang="en-US" dirty="0" smtClean="0"/>
              <a:t>Agricultural research</a:t>
            </a:r>
          </a:p>
          <a:p>
            <a:pPr lvl="1"/>
            <a:r>
              <a:rPr lang="en-US" dirty="0" smtClean="0"/>
              <a:t>Better technology design</a:t>
            </a:r>
          </a:p>
          <a:p>
            <a:pPr lvl="1"/>
            <a:r>
              <a:rPr lang="en-US" dirty="0" smtClean="0"/>
              <a:t>Water resource development</a:t>
            </a:r>
          </a:p>
          <a:p>
            <a:pPr lvl="2"/>
            <a:r>
              <a:rPr lang="en-US" dirty="0" smtClean="0"/>
              <a:t>Drought analysis and mapping</a:t>
            </a:r>
          </a:p>
          <a:p>
            <a:pPr lvl="2"/>
            <a:r>
              <a:rPr lang="en-US" dirty="0" smtClean="0"/>
              <a:t>Drought relief and long-term mitigation</a:t>
            </a:r>
          </a:p>
          <a:p>
            <a:pPr lvl="2"/>
            <a:r>
              <a:rPr lang="en-US" dirty="0" err="1" smtClean="0"/>
              <a:t>Drough</a:t>
            </a:r>
            <a:r>
              <a:rPr lang="en-US" dirty="0" smtClean="0"/>
              <a:t> forecasting and preparedness</a:t>
            </a:r>
          </a:p>
          <a:p>
            <a:pPr lvl="1"/>
            <a:r>
              <a:rPr lang="en-US" dirty="0" smtClean="0"/>
              <a:t>Social protection</a:t>
            </a:r>
          </a:p>
          <a:p>
            <a:pPr lvl="1"/>
            <a:r>
              <a:rPr lang="en-US" b="1" dirty="0" smtClean="0">
                <a:solidFill>
                  <a:schemeClr val="accent2"/>
                </a:solidFill>
              </a:rPr>
              <a:t>Crop insurance</a:t>
            </a:r>
          </a:p>
          <a:p>
            <a:pPr lvl="1"/>
            <a:endParaRPr lang="en-GB" dirty="0" smtClean="0"/>
          </a:p>
          <a:p>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14</a:t>
            </a:fld>
            <a:endParaRPr lang="en-US"/>
          </a:p>
        </p:txBody>
      </p:sp>
      <p:sp>
        <p:nvSpPr>
          <p:cNvPr id="5" name="Rectangle 6"/>
          <p:cNvSpPr>
            <a:spLocks noGrp="1" noChangeArrowheads="1"/>
          </p:cNvSpPr>
          <p:nvPr>
            <p:ph type="title"/>
          </p:nvPr>
        </p:nvSpPr>
        <p:spPr>
          <a:xfrm>
            <a:off x="0" y="-26988"/>
            <a:ext cx="9144000" cy="863700"/>
          </a:xfrm>
          <a:gradFill rotWithShape="1">
            <a:gsLst>
              <a:gs pos="0">
                <a:srgbClr val="0000FF">
                  <a:alpha val="75000"/>
                </a:srgbClr>
              </a:gs>
              <a:gs pos="100000">
                <a:schemeClr val="accent2"/>
              </a:gs>
            </a:gsLst>
            <a:lin ang="0" scaled="1"/>
          </a:gradFill>
          <a:ln/>
        </p:spPr>
        <p:txBody>
          <a:bodyPr/>
          <a:lstStyle/>
          <a:p>
            <a:r>
              <a:rPr lang="en-US" dirty="0" smtClean="0">
                <a:solidFill>
                  <a:schemeClr val="bg1"/>
                </a:solidFill>
              </a:rPr>
              <a:t>Example: drought and rice farmers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395288" y="1772964"/>
            <a:ext cx="8507412" cy="4824388"/>
          </a:xfrm>
        </p:spPr>
        <p:txBody>
          <a:bodyPr/>
          <a:lstStyle/>
          <a:p>
            <a:pPr>
              <a:lnSpc>
                <a:spcPct val="90000"/>
              </a:lnSpc>
              <a:buFont typeface="+mj-lt"/>
              <a:buChar char="•"/>
            </a:pPr>
            <a:r>
              <a:rPr lang="en-US" sz="2800" dirty="0" smtClean="0"/>
              <a:t>Does not eliminate risk but pools it</a:t>
            </a:r>
          </a:p>
          <a:p>
            <a:pPr>
              <a:lnSpc>
                <a:spcPct val="90000"/>
              </a:lnSpc>
              <a:buFont typeface="+mj-lt"/>
              <a:buChar char="•"/>
            </a:pPr>
            <a:r>
              <a:rPr lang="en-US" sz="2800" dirty="0" smtClean="0"/>
              <a:t>Spreads risk across an industry or economy and through time</a:t>
            </a:r>
          </a:p>
          <a:p>
            <a:pPr>
              <a:lnSpc>
                <a:spcPct val="90000"/>
              </a:lnSpc>
              <a:buFont typeface="+mj-lt"/>
              <a:buChar char="•"/>
            </a:pPr>
            <a:r>
              <a:rPr lang="en-US" sz="2800" dirty="0" smtClean="0"/>
              <a:t>Can help households and governments manage natural hazards</a:t>
            </a:r>
          </a:p>
          <a:p>
            <a:pPr>
              <a:lnSpc>
                <a:spcPct val="90000"/>
              </a:lnSpc>
              <a:buFont typeface="+mj-lt"/>
              <a:buChar char="•"/>
            </a:pPr>
            <a:r>
              <a:rPr lang="en-US" sz="2800" dirty="0" smtClean="0"/>
              <a:t>More efficient than credit and savings if financial market is little developed</a:t>
            </a:r>
          </a:p>
          <a:p>
            <a:pPr>
              <a:lnSpc>
                <a:spcPct val="90000"/>
              </a:lnSpc>
              <a:buFont typeface="+mj-lt"/>
              <a:buChar char="•"/>
            </a:pPr>
            <a:r>
              <a:rPr lang="en-US" sz="2800" dirty="0" smtClean="0"/>
              <a:t>Reduces credit default risk</a:t>
            </a:r>
          </a:p>
          <a:p>
            <a:pPr>
              <a:lnSpc>
                <a:spcPct val="90000"/>
              </a:lnSpc>
              <a:buFont typeface="+mj-lt"/>
              <a:buChar char="•"/>
            </a:pPr>
            <a:r>
              <a:rPr lang="en-US" sz="2800" dirty="0" smtClean="0"/>
              <a:t>Facilitates adoption of production innovations</a:t>
            </a:r>
          </a:p>
          <a:p>
            <a:pPr>
              <a:lnSpc>
                <a:spcPct val="90000"/>
              </a:lnSpc>
              <a:buFont typeface="+mj-lt"/>
              <a:buChar char="•"/>
            </a:pPr>
            <a:endParaRPr lang="en-US" sz="2800" dirty="0" smtClean="0"/>
          </a:p>
        </p:txBody>
      </p:sp>
      <p:sp>
        <p:nvSpPr>
          <p:cNvPr id="70663" name="Rectangle 7"/>
          <p:cNvSpPr>
            <a:spLocks noGrp="1" noChangeArrowheads="1"/>
          </p:cNvSpPr>
          <p:nvPr>
            <p:ph type="title"/>
          </p:nvPr>
        </p:nvSpPr>
        <p:spPr>
          <a:xfrm>
            <a:off x="0" y="0"/>
            <a:ext cx="9144000" cy="1268760"/>
          </a:xfrm>
          <a:gradFill rotWithShape="1">
            <a:gsLst>
              <a:gs pos="0">
                <a:srgbClr val="0000FF">
                  <a:alpha val="75000"/>
                </a:srgbClr>
              </a:gs>
              <a:gs pos="100000">
                <a:schemeClr val="accent2"/>
              </a:gs>
            </a:gsLst>
            <a:lin ang="0" scaled="1"/>
          </a:gradFill>
          <a:ln/>
        </p:spPr>
        <p:txBody>
          <a:bodyPr/>
          <a:lstStyle/>
          <a:p>
            <a:r>
              <a:rPr lang="en-US" sz="3900" dirty="0" smtClean="0">
                <a:solidFill>
                  <a:schemeClr val="bg1"/>
                </a:solidFill>
              </a:rPr>
              <a:t>Example of risk management: agricultural insurance</a:t>
            </a:r>
            <a:endParaRPr lang="en-US" sz="3900" dirty="0">
              <a:solidFill>
                <a:schemeClr val="bg1"/>
              </a:solidFill>
            </a:endParaRPr>
          </a:p>
        </p:txBody>
      </p:sp>
      <p:sp>
        <p:nvSpPr>
          <p:cNvPr id="4" name="Slide Number Placeholder 3"/>
          <p:cNvSpPr>
            <a:spLocks noGrp="1"/>
          </p:cNvSpPr>
          <p:nvPr>
            <p:ph type="sldNum" sz="quarter" idx="12"/>
          </p:nvPr>
        </p:nvSpPr>
        <p:spPr/>
        <p:txBody>
          <a:bodyPr/>
          <a:lstStyle/>
          <a:p>
            <a:fld id="{74805E9A-F44C-4653-95AE-1D10A088395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title"/>
          </p:nvPr>
        </p:nvSpPr>
        <p:spPr>
          <a:xfrm>
            <a:off x="0" y="0"/>
            <a:ext cx="9144000" cy="1268760"/>
          </a:xfrm>
          <a:gradFill rotWithShape="1">
            <a:gsLst>
              <a:gs pos="0">
                <a:srgbClr val="0000FF">
                  <a:alpha val="75000"/>
                </a:srgbClr>
              </a:gs>
              <a:gs pos="100000">
                <a:schemeClr val="accent2"/>
              </a:gs>
            </a:gsLst>
            <a:lin ang="0" scaled="1"/>
          </a:gradFill>
          <a:ln/>
        </p:spPr>
        <p:txBody>
          <a:bodyPr/>
          <a:lstStyle/>
          <a:p>
            <a:r>
              <a:rPr lang="en-US" sz="3900" dirty="0" smtClean="0">
                <a:solidFill>
                  <a:schemeClr val="bg1"/>
                </a:solidFill>
              </a:rPr>
              <a:t>Example of risk management: agricultural insurance</a:t>
            </a:r>
            <a:endParaRPr lang="en-US" sz="3900" dirty="0">
              <a:solidFill>
                <a:schemeClr val="bg1"/>
              </a:solidFill>
            </a:endParaRPr>
          </a:p>
        </p:txBody>
      </p:sp>
      <p:sp>
        <p:nvSpPr>
          <p:cNvPr id="3" name="Content Placeholder 2"/>
          <p:cNvSpPr>
            <a:spLocks noGrp="1"/>
          </p:cNvSpPr>
          <p:nvPr>
            <p:ph idx="1"/>
          </p:nvPr>
        </p:nvSpPr>
        <p:spPr>
          <a:xfrm>
            <a:off x="457200" y="1484784"/>
            <a:ext cx="8229600" cy="4525963"/>
          </a:xfrm>
        </p:spPr>
        <p:txBody>
          <a:bodyPr/>
          <a:lstStyle/>
          <a:p>
            <a:r>
              <a:rPr lang="en-US" dirty="0" smtClean="0"/>
              <a:t>Conditions for successful insurance </a:t>
            </a:r>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16</a:t>
            </a:fld>
            <a:endParaRPr lang="en-US"/>
          </a:p>
        </p:txBody>
      </p:sp>
      <p:sp>
        <p:nvSpPr>
          <p:cNvPr id="7" name="Rectangle 6"/>
          <p:cNvSpPr/>
          <p:nvPr/>
        </p:nvSpPr>
        <p:spPr>
          <a:xfrm>
            <a:off x="755576" y="2204864"/>
            <a:ext cx="8064896" cy="4401205"/>
          </a:xfrm>
          <a:prstGeom prst="rect">
            <a:avLst/>
          </a:prstGeom>
        </p:spPr>
        <p:txBody>
          <a:bodyPr wrap="square">
            <a:spAutoFit/>
          </a:bodyPr>
          <a:lstStyle/>
          <a:p>
            <a:pPr lvl="1">
              <a:buFont typeface="Arial" pitchFamily="34" charset="0"/>
              <a:buChar char="-"/>
            </a:pPr>
            <a:r>
              <a:rPr lang="en-US" sz="2800" dirty="0" smtClean="0">
                <a:latin typeface="+mn-lt"/>
                <a:cs typeface="+mn-cs"/>
              </a:rPr>
              <a:t> Statistical independence</a:t>
            </a:r>
          </a:p>
          <a:p>
            <a:pPr lvl="1">
              <a:buFont typeface="Arial" pitchFamily="34" charset="0"/>
              <a:buChar char="-"/>
            </a:pPr>
            <a:r>
              <a:rPr lang="en-US" sz="2800" dirty="0" smtClean="0">
                <a:latin typeface="+mn-lt"/>
                <a:cs typeface="+mn-cs"/>
              </a:rPr>
              <a:t> Symmetric information</a:t>
            </a:r>
          </a:p>
          <a:p>
            <a:pPr lvl="1">
              <a:buFont typeface="Arial" pitchFamily="34" charset="0"/>
              <a:buChar char="-"/>
            </a:pPr>
            <a:r>
              <a:rPr lang="en-US" sz="2800" dirty="0" smtClean="0">
                <a:latin typeface="+mn-lt"/>
                <a:cs typeface="+mn-cs"/>
              </a:rPr>
              <a:t> Calculable expected frequency/magnitude of loss</a:t>
            </a:r>
          </a:p>
          <a:p>
            <a:pPr lvl="1">
              <a:buFont typeface="Arial" pitchFamily="34" charset="0"/>
              <a:buChar char="-"/>
            </a:pPr>
            <a:r>
              <a:rPr lang="en-US" sz="2800" dirty="0" smtClean="0">
                <a:latin typeface="+mn-lt"/>
                <a:cs typeface="+mn-cs"/>
              </a:rPr>
              <a:t> Determinable and measurable losses</a:t>
            </a:r>
          </a:p>
          <a:p>
            <a:pPr lvl="1">
              <a:buFont typeface="Arial" pitchFamily="34" charset="0"/>
              <a:buChar char="-"/>
            </a:pPr>
            <a:r>
              <a:rPr lang="en-US" sz="2800" dirty="0" smtClean="0">
                <a:latin typeface="+mn-lt"/>
                <a:cs typeface="+mn-cs"/>
              </a:rPr>
              <a:t> Significant potential losses and interest to insure </a:t>
            </a:r>
          </a:p>
          <a:p>
            <a:pPr lvl="1">
              <a:buFont typeface="Arial" pitchFamily="34" charset="0"/>
              <a:buChar char="-"/>
            </a:pPr>
            <a:r>
              <a:rPr lang="en-US" sz="2800" dirty="0" smtClean="0">
                <a:latin typeface="+mn-lt"/>
                <a:cs typeface="+mn-cs"/>
              </a:rPr>
              <a:t> Limited policyholder control over insured event (moral hazard)</a:t>
            </a:r>
          </a:p>
          <a:p>
            <a:pPr lvl="1">
              <a:buFont typeface="Arial" pitchFamily="34" charset="0"/>
              <a:buChar char="-"/>
            </a:pPr>
            <a:r>
              <a:rPr lang="en-US" sz="2800" dirty="0" smtClean="0">
                <a:latin typeface="+mn-lt"/>
                <a:cs typeface="+mn-cs"/>
              </a:rPr>
              <a:t> Affordable premiums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Impediments to insurance</a:t>
            </a:r>
          </a:p>
          <a:p>
            <a:pPr lvl="1"/>
            <a:r>
              <a:rPr lang="en-US" dirty="0" smtClean="0"/>
              <a:t>High administrative cost </a:t>
            </a:r>
          </a:p>
          <a:p>
            <a:pPr lvl="1"/>
            <a:r>
              <a:rPr lang="en-US" dirty="0" smtClean="0"/>
              <a:t>Mismatch between preferences and willingness to pay</a:t>
            </a:r>
          </a:p>
          <a:p>
            <a:pPr lvl="1"/>
            <a:r>
              <a:rPr lang="en-US" dirty="0" smtClean="0"/>
              <a:t>Inadequate legal/regulatory framework</a:t>
            </a:r>
          </a:p>
          <a:p>
            <a:pPr lvl="1"/>
            <a:r>
              <a:rPr lang="en-US" dirty="0" smtClean="0"/>
              <a:t>Distorted incentives</a:t>
            </a:r>
          </a:p>
          <a:p>
            <a:pPr lvl="1"/>
            <a:r>
              <a:rPr lang="en-US" dirty="0" smtClean="0"/>
              <a:t>Thin international reinsurance market for some kinds of insurance</a:t>
            </a:r>
          </a:p>
          <a:p>
            <a:pPr lvl="1"/>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17</a:t>
            </a:fld>
            <a:endParaRPr lang="en-US"/>
          </a:p>
        </p:txBody>
      </p:sp>
      <p:sp>
        <p:nvSpPr>
          <p:cNvPr id="5" name="Rectangle 7"/>
          <p:cNvSpPr>
            <a:spLocks noGrp="1" noChangeArrowheads="1"/>
          </p:cNvSpPr>
          <p:nvPr>
            <p:ph type="title"/>
          </p:nvPr>
        </p:nvSpPr>
        <p:spPr>
          <a:xfrm>
            <a:off x="0" y="0"/>
            <a:ext cx="9144000" cy="1268760"/>
          </a:xfrm>
          <a:gradFill rotWithShape="1">
            <a:gsLst>
              <a:gs pos="0">
                <a:srgbClr val="0000FF">
                  <a:alpha val="75000"/>
                </a:srgbClr>
              </a:gs>
              <a:gs pos="100000">
                <a:schemeClr val="accent2"/>
              </a:gs>
            </a:gsLst>
            <a:lin ang="0" scaled="1"/>
          </a:gradFill>
          <a:ln/>
        </p:spPr>
        <p:txBody>
          <a:bodyPr/>
          <a:lstStyle/>
          <a:p>
            <a:r>
              <a:rPr lang="en-US" sz="3900" dirty="0" smtClean="0">
                <a:solidFill>
                  <a:schemeClr val="bg1"/>
                </a:solidFill>
              </a:rPr>
              <a:t>Example of risk management: agricultural insurance</a:t>
            </a:r>
            <a:endParaRPr lang="en-US" sz="39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395536" y="1412776"/>
            <a:ext cx="8352928" cy="5445224"/>
          </a:xfrm>
        </p:spPr>
        <p:txBody>
          <a:bodyPr/>
          <a:lstStyle/>
          <a:p>
            <a:pPr>
              <a:lnSpc>
                <a:spcPct val="75000"/>
              </a:lnSpc>
              <a:spcBef>
                <a:spcPts val="600"/>
              </a:spcBef>
              <a:spcAft>
                <a:spcPts val="600"/>
              </a:spcAft>
            </a:pPr>
            <a:r>
              <a:rPr lang="en-US" dirty="0" smtClean="0"/>
              <a:t>Lending to Agriculture</a:t>
            </a:r>
          </a:p>
          <a:p>
            <a:pPr lvl="1">
              <a:spcBef>
                <a:spcPts val="0"/>
              </a:spcBef>
              <a:spcAft>
                <a:spcPts val="600"/>
              </a:spcAft>
            </a:pPr>
            <a:r>
              <a:rPr lang="en-GB" altLang="zh-TW" dirty="0" smtClean="0"/>
              <a:t>High systemic, market and credit risks</a:t>
            </a:r>
          </a:p>
          <a:p>
            <a:pPr lvl="1">
              <a:spcBef>
                <a:spcPts val="0"/>
              </a:spcBef>
              <a:spcAft>
                <a:spcPts val="600"/>
              </a:spcAft>
            </a:pPr>
            <a:r>
              <a:rPr lang="en-GB" altLang="zh-TW" dirty="0" smtClean="0"/>
              <a:t>Slow return on rural investments</a:t>
            </a:r>
          </a:p>
          <a:p>
            <a:pPr lvl="1">
              <a:spcBef>
                <a:spcPts val="0"/>
              </a:spcBef>
              <a:spcAft>
                <a:spcPts val="600"/>
              </a:spcAft>
            </a:pPr>
            <a:r>
              <a:rPr lang="en-GB" altLang="zh-TW" dirty="0" smtClean="0"/>
              <a:t>Low profitability of small-holder agriculture </a:t>
            </a:r>
          </a:p>
          <a:p>
            <a:pPr lvl="1">
              <a:spcBef>
                <a:spcPts val="0"/>
              </a:spcBef>
              <a:spcAft>
                <a:spcPts val="600"/>
              </a:spcAft>
            </a:pPr>
            <a:r>
              <a:rPr lang="en-GB" altLang="zh-TW" dirty="0" smtClean="0"/>
              <a:t>Inability to offer guarantees due to low levels of assets </a:t>
            </a:r>
          </a:p>
          <a:p>
            <a:pPr lvl="1">
              <a:spcBef>
                <a:spcPts val="0"/>
              </a:spcBef>
              <a:spcAft>
                <a:spcPts val="600"/>
              </a:spcAft>
            </a:pPr>
            <a:r>
              <a:rPr lang="en-GB" altLang="zh-TW" dirty="0" smtClean="0"/>
              <a:t>High cost due to geographical dispersion of clients</a:t>
            </a:r>
          </a:p>
          <a:p>
            <a:pPr lvl="1">
              <a:spcBef>
                <a:spcPts val="0"/>
              </a:spcBef>
              <a:spcAft>
                <a:spcPts val="600"/>
              </a:spcAft>
            </a:pPr>
            <a:r>
              <a:rPr lang="en-GB" altLang="zh-TW" dirty="0" smtClean="0"/>
              <a:t>Insufficient knowledge about agriculture </a:t>
            </a:r>
          </a:p>
          <a:p>
            <a:pPr lvl="1">
              <a:spcBef>
                <a:spcPts val="0"/>
              </a:spcBef>
              <a:spcAft>
                <a:spcPts val="600"/>
              </a:spcAft>
            </a:pPr>
            <a:r>
              <a:rPr lang="en-GB" altLang="zh-TW" dirty="0" smtClean="0"/>
              <a:t>Political interference</a:t>
            </a:r>
          </a:p>
        </p:txBody>
      </p:sp>
      <p:sp>
        <p:nvSpPr>
          <p:cNvPr id="4" name="Rectangle 7"/>
          <p:cNvSpPr txBox="1">
            <a:spLocks noChangeArrowheads="1"/>
          </p:cNvSpPr>
          <p:nvPr/>
        </p:nvSpPr>
        <p:spPr bwMode="auto">
          <a:xfrm>
            <a:off x="0" y="0"/>
            <a:ext cx="9144000" cy="1268760"/>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0" cap="none" spc="0" normalizeH="0" baseline="0" noProof="0" dirty="0" smtClean="0">
                <a:ln>
                  <a:noFill/>
                </a:ln>
                <a:solidFill>
                  <a:schemeClr val="bg1"/>
                </a:solidFill>
                <a:effectLst/>
                <a:uLnTx/>
                <a:uFillTx/>
                <a:latin typeface="+mj-lt"/>
                <a:ea typeface="+mj-ea"/>
                <a:cs typeface="+mj-cs"/>
              </a:rPr>
              <a:t>Example of risk management: agricultural insurance</a:t>
            </a:r>
            <a:endParaRPr kumimoji="0" lang="en-US" sz="3900" b="0" i="0" u="none" strike="noStrike" kern="0" cap="none" spc="0" normalizeH="0" baseline="0" noProof="0" dirty="0">
              <a:ln>
                <a:noFill/>
              </a:ln>
              <a:solidFill>
                <a:schemeClr val="bg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74805E9A-F44C-4653-95AE-1D10A088395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p:txBody>
          <a:bodyPr/>
          <a:lstStyle/>
          <a:p>
            <a:pPr marL="355600" indent="0"/>
            <a:r>
              <a:rPr lang="en-US" dirty="0" smtClean="0"/>
              <a:t>Traditional Insurance Products</a:t>
            </a:r>
          </a:p>
          <a:p>
            <a:pPr marL="755650" lvl="1" indent="0"/>
            <a:r>
              <a:rPr lang="en-US" dirty="0" smtClean="0"/>
              <a:t>Single (named) peril</a:t>
            </a:r>
          </a:p>
          <a:p>
            <a:pPr marL="755650" lvl="1" indent="0"/>
            <a:r>
              <a:rPr lang="en-US" dirty="0" smtClean="0"/>
              <a:t>Multiple peril</a:t>
            </a:r>
          </a:p>
          <a:p>
            <a:pPr marL="355600" indent="0">
              <a:lnSpc>
                <a:spcPct val="75000"/>
              </a:lnSpc>
              <a:buFontTx/>
              <a:buNone/>
            </a:pPr>
            <a:endParaRPr lang="en-GB" sz="2800" dirty="0" smtClean="0"/>
          </a:p>
          <a:p>
            <a:pPr marL="355600" indent="0">
              <a:lnSpc>
                <a:spcPct val="75000"/>
              </a:lnSpc>
              <a:buFontTx/>
              <a:buNone/>
            </a:pPr>
            <a:r>
              <a:rPr lang="en-GB" sz="2800" dirty="0" smtClean="0">
                <a:solidFill>
                  <a:schemeClr val="tx1">
                    <a:lumMod val="50000"/>
                    <a:lumOff val="50000"/>
                  </a:schemeClr>
                </a:solidFill>
              </a:rPr>
              <a:t>Actual physical loss or damage is measured in-field, and the claim is specific to that field/farmer</a:t>
            </a:r>
          </a:p>
        </p:txBody>
      </p:sp>
      <p:sp>
        <p:nvSpPr>
          <p:cNvPr id="4" name="Rectangle 7"/>
          <p:cNvSpPr>
            <a:spLocks noGrp="1" noChangeArrowheads="1"/>
          </p:cNvSpPr>
          <p:nvPr>
            <p:ph type="title"/>
          </p:nvPr>
        </p:nvSpPr>
        <p:spPr>
          <a:xfrm>
            <a:off x="0" y="0"/>
            <a:ext cx="9144000" cy="1268760"/>
          </a:xfrm>
          <a:gradFill rotWithShape="1">
            <a:gsLst>
              <a:gs pos="0">
                <a:srgbClr val="0000FF">
                  <a:alpha val="75000"/>
                </a:srgbClr>
              </a:gs>
              <a:gs pos="100000">
                <a:schemeClr val="accent2"/>
              </a:gs>
            </a:gsLst>
            <a:lin ang="0" scaled="1"/>
          </a:gradFill>
          <a:ln/>
        </p:spPr>
        <p:txBody>
          <a:bodyPr/>
          <a:lstStyle/>
          <a:p>
            <a:r>
              <a:rPr lang="en-US" sz="3900" dirty="0" smtClean="0">
                <a:solidFill>
                  <a:schemeClr val="bg1"/>
                </a:solidFill>
              </a:rPr>
              <a:t>Example of risk management: agricultural insurance</a:t>
            </a:r>
            <a:endParaRPr lang="en-US" sz="3900" dirty="0">
              <a:solidFill>
                <a:schemeClr val="bg1"/>
              </a:solidFill>
            </a:endParaRPr>
          </a:p>
        </p:txBody>
      </p:sp>
      <p:sp>
        <p:nvSpPr>
          <p:cNvPr id="5" name="Slide Number Placeholder 4"/>
          <p:cNvSpPr>
            <a:spLocks noGrp="1"/>
          </p:cNvSpPr>
          <p:nvPr>
            <p:ph type="sldNum" sz="quarter" idx="12"/>
          </p:nvPr>
        </p:nvSpPr>
        <p:spPr/>
        <p:txBody>
          <a:bodyPr/>
          <a:lstStyle/>
          <a:p>
            <a:fld id="{74805E9A-F44C-4653-95AE-1D10A088395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7373"/>
            <a:ext cx="8229600" cy="4525963"/>
          </a:xfrm>
        </p:spPr>
        <p:txBody>
          <a:bodyPr/>
          <a:lstStyle/>
          <a:p>
            <a:r>
              <a:rPr lang="en-US" dirty="0" smtClean="0"/>
              <a:t>Food security is under threat from:</a:t>
            </a:r>
          </a:p>
          <a:p>
            <a:pPr lvl="1"/>
            <a:r>
              <a:rPr lang="en-US" dirty="0" smtClean="0"/>
              <a:t>Population growth and demographic changes</a:t>
            </a:r>
          </a:p>
          <a:p>
            <a:pPr lvl="1"/>
            <a:r>
              <a:rPr lang="en-US" dirty="0" smtClean="0"/>
              <a:t>Changes in food preferences with rising incomes</a:t>
            </a:r>
          </a:p>
          <a:p>
            <a:pPr lvl="1"/>
            <a:r>
              <a:rPr lang="en-US" dirty="0" smtClean="0"/>
              <a:t>Instability in international markets </a:t>
            </a:r>
          </a:p>
          <a:p>
            <a:pPr lvl="2"/>
            <a:r>
              <a:rPr lang="en-US" dirty="0" smtClean="0"/>
              <a:t>High and volatile prices </a:t>
            </a:r>
          </a:p>
          <a:p>
            <a:pPr lvl="1"/>
            <a:r>
              <a:rPr lang="en-US" dirty="0" smtClean="0"/>
              <a:t>Land degradation and water constraints</a:t>
            </a:r>
          </a:p>
          <a:p>
            <a:pPr lvl="1"/>
            <a:r>
              <a:rPr lang="en-US" dirty="0" smtClean="0"/>
              <a:t>Climate change and natural disasters</a:t>
            </a:r>
          </a:p>
          <a:p>
            <a:endParaRPr lang="en-GB" dirty="0"/>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2</a:t>
            </a:fld>
            <a:endParaRPr lang="en-US"/>
          </a:p>
        </p:txBody>
      </p:sp>
      <p:sp>
        <p:nvSpPr>
          <p:cNvPr id="5" name="Rectangle 6"/>
          <p:cNvSpPr txBox="1">
            <a:spLocks noChangeArrowheads="1"/>
          </p:cNvSpPr>
          <p:nvPr/>
        </p:nvSpPr>
        <p:spPr bwMode="auto">
          <a:xfrm>
            <a:off x="0" y="-26988"/>
            <a:ext cx="9144000" cy="1439764"/>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dirty="0" smtClean="0">
                <a:solidFill>
                  <a:schemeClr val="bg1"/>
                </a:solidFill>
              </a:rPr>
              <a:t>Risks facing smallholder farmers in Asia</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57200" y="1484784"/>
            <a:ext cx="8229600" cy="4525963"/>
          </a:xfrm>
        </p:spPr>
        <p:txBody>
          <a:bodyPr/>
          <a:lstStyle/>
          <a:p>
            <a:pPr marL="355600" indent="0"/>
            <a:r>
              <a:rPr lang="en-US" dirty="0" smtClean="0"/>
              <a:t>Innovative insurance products</a:t>
            </a:r>
          </a:p>
          <a:p>
            <a:pPr marL="755650" lvl="1" indent="0"/>
            <a:r>
              <a:rPr lang="en-US" dirty="0" smtClean="0"/>
              <a:t> Crop area yield index insurance</a:t>
            </a:r>
          </a:p>
          <a:p>
            <a:pPr marL="755650" lvl="1" indent="0"/>
            <a:r>
              <a:rPr lang="en-US" dirty="0" smtClean="0"/>
              <a:t> Crop weather index insurance</a:t>
            </a:r>
          </a:p>
          <a:p>
            <a:pPr marL="755650" lvl="1" indent="0"/>
            <a:r>
              <a:rPr lang="en-US" dirty="0" smtClean="0"/>
              <a:t> Livestock mortality index insurance</a:t>
            </a:r>
          </a:p>
          <a:p>
            <a:pPr marL="755650" lvl="1" indent="0">
              <a:buNone/>
            </a:pPr>
            <a:r>
              <a:rPr lang="en-US" dirty="0" smtClean="0">
                <a:solidFill>
                  <a:schemeClr val="tx1">
                    <a:lumMod val="50000"/>
                    <a:lumOff val="50000"/>
                  </a:schemeClr>
                </a:solidFill>
              </a:rPr>
              <a:t>The claim is calculated based on an external index designed to reflect as accurately as possible the loss incurred by the farmer</a:t>
            </a:r>
          </a:p>
          <a:p>
            <a:pPr marL="755650" lvl="1" indent="0">
              <a:buNone/>
            </a:pPr>
            <a:endParaRPr lang="en-US" dirty="0" smtClean="0"/>
          </a:p>
          <a:p>
            <a:pPr marL="755650" lvl="1" indent="0"/>
            <a:r>
              <a:rPr lang="en-US" dirty="0" smtClean="0"/>
              <a:t>Crop revenue insurance</a:t>
            </a:r>
          </a:p>
          <a:p>
            <a:pPr marL="755650" lvl="1" indent="0">
              <a:buNone/>
            </a:pPr>
            <a:r>
              <a:rPr lang="en-US" sz="2400" dirty="0" smtClean="0">
                <a:solidFill>
                  <a:schemeClr val="tx1">
                    <a:lumMod val="50000"/>
                    <a:lumOff val="50000"/>
                  </a:schemeClr>
                </a:solidFill>
              </a:rPr>
              <a:t>Protects insured parties from the consequences of low yields, low prices or a combination of both</a:t>
            </a:r>
          </a:p>
          <a:p>
            <a:pPr marL="755650" lvl="1" indent="0"/>
            <a:endParaRPr lang="en-US" sz="2800" dirty="0" smtClean="0"/>
          </a:p>
          <a:p>
            <a:pPr marL="755650" lvl="1" indent="0">
              <a:buNone/>
            </a:pPr>
            <a:endParaRPr lang="en-GB" sz="2800" dirty="0" smtClean="0"/>
          </a:p>
          <a:p>
            <a:pPr marL="355600" indent="0">
              <a:lnSpc>
                <a:spcPct val="75000"/>
              </a:lnSpc>
              <a:buFontTx/>
              <a:buNone/>
            </a:pPr>
            <a:endParaRPr lang="en-GB" sz="2800" dirty="0" smtClean="0"/>
          </a:p>
        </p:txBody>
      </p:sp>
      <p:sp>
        <p:nvSpPr>
          <p:cNvPr id="4" name="Rectangle 7"/>
          <p:cNvSpPr>
            <a:spLocks noGrp="1" noChangeArrowheads="1"/>
          </p:cNvSpPr>
          <p:nvPr>
            <p:ph type="title"/>
          </p:nvPr>
        </p:nvSpPr>
        <p:spPr>
          <a:xfrm>
            <a:off x="0" y="0"/>
            <a:ext cx="9144000" cy="1268760"/>
          </a:xfrm>
          <a:gradFill rotWithShape="1">
            <a:gsLst>
              <a:gs pos="0">
                <a:srgbClr val="0000FF">
                  <a:alpha val="75000"/>
                </a:srgbClr>
              </a:gs>
              <a:gs pos="100000">
                <a:schemeClr val="accent2"/>
              </a:gs>
            </a:gsLst>
            <a:lin ang="0" scaled="1"/>
          </a:gradFill>
          <a:ln/>
        </p:spPr>
        <p:txBody>
          <a:bodyPr/>
          <a:lstStyle/>
          <a:p>
            <a:r>
              <a:rPr lang="en-US" sz="3900" dirty="0" smtClean="0">
                <a:solidFill>
                  <a:schemeClr val="bg1"/>
                </a:solidFill>
              </a:rPr>
              <a:t>Example of risk management: agricultural insurance</a:t>
            </a:r>
            <a:endParaRPr lang="en-US" sz="3900" dirty="0">
              <a:solidFill>
                <a:schemeClr val="bg1"/>
              </a:solidFill>
            </a:endParaRPr>
          </a:p>
        </p:txBody>
      </p:sp>
      <p:sp>
        <p:nvSpPr>
          <p:cNvPr id="5" name="Slide Number Placeholder 4"/>
          <p:cNvSpPr>
            <a:spLocks noGrp="1"/>
          </p:cNvSpPr>
          <p:nvPr>
            <p:ph type="sldNum" sz="quarter" idx="12"/>
          </p:nvPr>
        </p:nvSpPr>
        <p:spPr/>
        <p:txBody>
          <a:bodyPr/>
          <a:lstStyle/>
          <a:p>
            <a:fld id="{74805E9A-F44C-4653-95AE-1D10A088395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395536" y="1412776"/>
            <a:ext cx="8496944" cy="4536504"/>
          </a:xfrm>
        </p:spPr>
        <p:txBody>
          <a:bodyPr/>
          <a:lstStyle/>
          <a:p>
            <a:pPr indent="12700">
              <a:lnSpc>
                <a:spcPct val="75000"/>
              </a:lnSpc>
            </a:pPr>
            <a:r>
              <a:rPr lang="en-US" sz="3600" dirty="0" smtClean="0"/>
              <a:t>Conclusions</a:t>
            </a:r>
          </a:p>
          <a:p>
            <a:pPr lvl="1" indent="12700">
              <a:lnSpc>
                <a:spcPct val="75000"/>
              </a:lnSpc>
            </a:pPr>
            <a:r>
              <a:rPr lang="en-GB" dirty="0" smtClean="0"/>
              <a:t> Insurance can only be implemented if insurance companies perceive profitable commercial opportunity to exploit in the medium term</a:t>
            </a:r>
          </a:p>
          <a:p>
            <a:pPr lvl="1" indent="12700">
              <a:lnSpc>
                <a:spcPct val="75000"/>
              </a:lnSpc>
            </a:pPr>
            <a:endParaRPr lang="en-GB" dirty="0" smtClean="0"/>
          </a:p>
          <a:p>
            <a:pPr lvl="1" indent="12700">
              <a:lnSpc>
                <a:spcPct val="75000"/>
              </a:lnSpc>
            </a:pPr>
            <a:r>
              <a:rPr lang="en-US" dirty="0" smtClean="0"/>
              <a:t>Farmers must perceive that the premiums and expected benefits offers additional value</a:t>
            </a:r>
          </a:p>
          <a:p>
            <a:pPr lvl="1" indent="12700">
              <a:lnSpc>
                <a:spcPct val="75000"/>
              </a:lnSpc>
            </a:pPr>
            <a:endParaRPr lang="en-GB" dirty="0" smtClean="0"/>
          </a:p>
          <a:p>
            <a:pPr lvl="1" indent="12700">
              <a:lnSpc>
                <a:spcPct val="75000"/>
              </a:lnSpc>
            </a:pPr>
            <a:r>
              <a:rPr lang="en-US" dirty="0" smtClean="0"/>
              <a:t> Insurance will be financially viable without the full support of re-insurers</a:t>
            </a:r>
            <a:endParaRPr lang="en-GB" dirty="0" smtClean="0"/>
          </a:p>
        </p:txBody>
      </p:sp>
      <p:sp>
        <p:nvSpPr>
          <p:cNvPr id="4" name="Rectangle 7"/>
          <p:cNvSpPr txBox="1">
            <a:spLocks noChangeArrowheads="1"/>
          </p:cNvSpPr>
          <p:nvPr/>
        </p:nvSpPr>
        <p:spPr bwMode="auto">
          <a:xfrm>
            <a:off x="0" y="0"/>
            <a:ext cx="9144000" cy="1124744"/>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0" cap="none" spc="0" normalizeH="0" baseline="0" noProof="0" dirty="0" smtClean="0">
                <a:ln>
                  <a:noFill/>
                </a:ln>
                <a:solidFill>
                  <a:schemeClr val="bg1"/>
                </a:solidFill>
                <a:effectLst/>
                <a:uLnTx/>
                <a:uFillTx/>
                <a:latin typeface="+mj-lt"/>
                <a:ea typeface="+mj-ea"/>
                <a:cs typeface="+mj-cs"/>
              </a:rPr>
              <a:t>Example of risk management: agricultural insurance</a:t>
            </a:r>
            <a:endParaRPr kumimoji="0" lang="en-US" sz="3900" b="0" i="0" u="none" strike="noStrike" kern="0" cap="none" spc="0" normalizeH="0" baseline="0" noProof="0" dirty="0">
              <a:ln>
                <a:noFill/>
              </a:ln>
              <a:solidFill>
                <a:schemeClr val="bg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74805E9A-F44C-4653-95AE-1D10A088395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p:txBody>
          <a:bodyPr/>
          <a:lstStyle/>
          <a:p>
            <a:pPr>
              <a:lnSpc>
                <a:spcPct val="75000"/>
              </a:lnSpc>
            </a:pPr>
            <a:r>
              <a:rPr lang="en-US" sz="3600" dirty="0" smtClean="0"/>
              <a:t>Conclusions (continued)</a:t>
            </a:r>
          </a:p>
          <a:p>
            <a:pPr lvl="1">
              <a:lnSpc>
                <a:spcPct val="75000"/>
              </a:lnSpc>
            </a:pPr>
            <a:endParaRPr lang="en-GB" altLang="zh-TW" dirty="0" smtClean="0">
              <a:ea typeface="新細明體" charset="-120"/>
            </a:endParaRPr>
          </a:p>
          <a:p>
            <a:pPr lvl="1">
              <a:lnSpc>
                <a:spcPct val="75000"/>
              </a:lnSpc>
            </a:pPr>
            <a:r>
              <a:rPr lang="en-GB" altLang="zh-TW" dirty="0" smtClean="0">
                <a:ea typeface="新細明體" charset="-120"/>
              </a:rPr>
              <a:t>Essential to promote better on-farm risk management and risk coping strategies</a:t>
            </a:r>
          </a:p>
          <a:p>
            <a:pPr lvl="1">
              <a:lnSpc>
                <a:spcPct val="75000"/>
              </a:lnSpc>
            </a:pPr>
            <a:endParaRPr lang="en-GB" altLang="zh-TW" dirty="0" smtClean="0">
              <a:ea typeface="新細明體" charset="-120"/>
            </a:endParaRPr>
          </a:p>
          <a:p>
            <a:pPr lvl="1">
              <a:lnSpc>
                <a:spcPct val="75000"/>
              </a:lnSpc>
            </a:pPr>
            <a:r>
              <a:rPr lang="en-GB" altLang="zh-TW" dirty="0" smtClean="0">
                <a:ea typeface="新細明體" charset="-120"/>
              </a:rPr>
              <a:t>Understand farmer risk attitudes better</a:t>
            </a:r>
          </a:p>
          <a:p>
            <a:pPr lvl="1">
              <a:lnSpc>
                <a:spcPct val="75000"/>
              </a:lnSpc>
            </a:pPr>
            <a:endParaRPr lang="en-GB" altLang="zh-TW" dirty="0" smtClean="0">
              <a:ea typeface="新細明體" charset="-120"/>
            </a:endParaRPr>
          </a:p>
          <a:p>
            <a:pPr lvl="1">
              <a:lnSpc>
                <a:spcPct val="75000"/>
              </a:lnSpc>
            </a:pPr>
            <a:r>
              <a:rPr lang="en-GB" altLang="zh-TW" dirty="0" smtClean="0">
                <a:ea typeface="新細明體" charset="-120"/>
              </a:rPr>
              <a:t>Blend insurance with other financial products</a:t>
            </a:r>
            <a:endParaRPr lang="en-GB" dirty="0" smtClean="0">
              <a:ea typeface="新細明體" charset="-120"/>
            </a:endParaRPr>
          </a:p>
        </p:txBody>
      </p:sp>
      <p:sp>
        <p:nvSpPr>
          <p:cNvPr id="4" name="Slide Number Placeholder 3"/>
          <p:cNvSpPr>
            <a:spLocks noGrp="1"/>
          </p:cNvSpPr>
          <p:nvPr>
            <p:ph type="sldNum" sz="quarter" idx="12"/>
          </p:nvPr>
        </p:nvSpPr>
        <p:spPr/>
        <p:txBody>
          <a:bodyPr/>
          <a:lstStyle/>
          <a:p>
            <a:fld id="{74805E9A-F44C-4653-95AE-1D10A088395A}" type="slidenum">
              <a:rPr lang="en-US" smtClean="0"/>
              <a:pPr/>
              <a:t>22</a:t>
            </a:fld>
            <a:endParaRPr lang="en-US"/>
          </a:p>
        </p:txBody>
      </p:sp>
      <p:sp>
        <p:nvSpPr>
          <p:cNvPr id="5" name="Rectangle 7"/>
          <p:cNvSpPr txBox="1">
            <a:spLocks noChangeArrowheads="1"/>
          </p:cNvSpPr>
          <p:nvPr/>
        </p:nvSpPr>
        <p:spPr bwMode="auto">
          <a:xfrm>
            <a:off x="0" y="0"/>
            <a:ext cx="9144000" cy="1124744"/>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900" b="0" i="0" u="none" strike="noStrike" kern="0" cap="none" spc="0" normalizeH="0" baseline="0" noProof="0" dirty="0" smtClean="0">
                <a:ln>
                  <a:noFill/>
                </a:ln>
                <a:solidFill>
                  <a:schemeClr val="bg1"/>
                </a:solidFill>
                <a:effectLst/>
                <a:uLnTx/>
                <a:uFillTx/>
                <a:latin typeface="+mj-lt"/>
                <a:ea typeface="+mj-ea"/>
                <a:cs typeface="+mj-cs"/>
              </a:rPr>
              <a:t>Example of risk management: agricultural insurance</a:t>
            </a:r>
            <a:endParaRPr kumimoji="0" lang="en-US" sz="39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ctrTitle"/>
          </p:nvPr>
        </p:nvSpPr>
        <p:spPr/>
        <p:txBody>
          <a:bodyPr/>
          <a:lstStyle/>
          <a:p>
            <a:r>
              <a:rPr lang="en-US"/>
              <a:t>THANK YOU</a:t>
            </a:r>
          </a:p>
        </p:txBody>
      </p:sp>
      <p:sp>
        <p:nvSpPr>
          <p:cNvPr id="3" name="Slide Number Placeholder 2"/>
          <p:cNvSpPr>
            <a:spLocks noGrp="1"/>
          </p:cNvSpPr>
          <p:nvPr>
            <p:ph type="sldNum" sz="quarter" idx="12"/>
          </p:nvPr>
        </p:nvSpPr>
        <p:spPr/>
        <p:txBody>
          <a:bodyPr/>
          <a:lstStyle/>
          <a:p>
            <a:fld id="{C19D9C9B-8278-402C-9297-DC8B79B0B30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title"/>
          </p:nvPr>
        </p:nvSpPr>
        <p:spPr>
          <a:xfrm>
            <a:off x="0" y="0"/>
            <a:ext cx="9144000" cy="865188"/>
          </a:xfrm>
          <a:gradFill rotWithShape="1">
            <a:gsLst>
              <a:gs pos="0">
                <a:srgbClr val="0000FF">
                  <a:alpha val="75000"/>
                </a:srgbClr>
              </a:gs>
              <a:gs pos="100000">
                <a:schemeClr val="accent2"/>
              </a:gs>
            </a:gsLst>
            <a:lin ang="0" scaled="1"/>
          </a:gradFill>
          <a:ln/>
        </p:spPr>
        <p:txBody>
          <a:bodyPr/>
          <a:lstStyle/>
          <a:p>
            <a:pPr algn="l"/>
            <a:r>
              <a:rPr lang="en-US" sz="4000" dirty="0" smtClean="0">
                <a:solidFill>
                  <a:schemeClr val="bg1"/>
                </a:solidFill>
              </a:rPr>
              <a:t>Specific objectives</a:t>
            </a:r>
            <a:endParaRPr lang="en-US" sz="4000" dirty="0">
              <a:solidFill>
                <a:schemeClr val="bg1"/>
              </a:solidFill>
            </a:endParaRPr>
          </a:p>
        </p:txBody>
      </p:sp>
      <p:sp>
        <p:nvSpPr>
          <p:cNvPr id="80898" name="Rectangle 2"/>
          <p:cNvSpPr>
            <a:spLocks noGrp="1" noChangeArrowheads="1"/>
          </p:cNvSpPr>
          <p:nvPr>
            <p:ph idx="1"/>
          </p:nvPr>
        </p:nvSpPr>
        <p:spPr>
          <a:xfrm>
            <a:off x="179388" y="1052513"/>
            <a:ext cx="8785225" cy="5545137"/>
          </a:xfrm>
        </p:spPr>
        <p:txBody>
          <a:bodyPr/>
          <a:lstStyle/>
          <a:p>
            <a:pPr lvl="0"/>
            <a:r>
              <a:rPr lang="en-US" sz="2800" dirty="0"/>
              <a:t>Review of available evidence on </a:t>
            </a:r>
            <a:r>
              <a:rPr lang="en-US" sz="2800" dirty="0" smtClean="0"/>
              <a:t>types </a:t>
            </a:r>
            <a:r>
              <a:rPr lang="en-US" sz="2800" dirty="0"/>
              <a:t>of </a:t>
            </a:r>
            <a:r>
              <a:rPr lang="en-US" sz="2800" dirty="0" smtClean="0"/>
              <a:t>risks faced by smallholder rice farming households  in Asia</a:t>
            </a:r>
            <a:endParaRPr lang="en-GB" sz="2800" dirty="0"/>
          </a:p>
          <a:p>
            <a:pPr lvl="0"/>
            <a:r>
              <a:rPr lang="en-US" sz="2800" dirty="0"/>
              <a:t>Analysis of </a:t>
            </a:r>
            <a:r>
              <a:rPr lang="en-US" sz="2800" dirty="0" smtClean="0"/>
              <a:t>impact on incomes / welfare </a:t>
            </a:r>
            <a:r>
              <a:rPr lang="en-US" sz="2800" dirty="0"/>
              <a:t>of </a:t>
            </a:r>
            <a:r>
              <a:rPr lang="en-US" sz="2800" dirty="0" smtClean="0"/>
              <a:t>these households.</a:t>
            </a:r>
            <a:endParaRPr lang="en-GB" sz="2800" dirty="0"/>
          </a:p>
          <a:p>
            <a:pPr lvl="0"/>
            <a:r>
              <a:rPr lang="en-US" sz="2800" dirty="0"/>
              <a:t>Analysis of risk coping strategies available to and adopted by </a:t>
            </a:r>
            <a:r>
              <a:rPr lang="en-US" sz="2800" dirty="0" smtClean="0"/>
              <a:t>these households and </a:t>
            </a:r>
            <a:r>
              <a:rPr lang="en-US" sz="2800" dirty="0"/>
              <a:t>their dependence on socio-economic variables.</a:t>
            </a:r>
            <a:endParaRPr lang="en-GB" sz="2800" dirty="0"/>
          </a:p>
          <a:p>
            <a:pPr lvl="0"/>
            <a:r>
              <a:rPr lang="en-US" sz="2800" dirty="0"/>
              <a:t>Analysis of the effectiveness of these strategies, together with a review of alternative strategies. </a:t>
            </a:r>
            <a:endParaRPr lang="en-GB" sz="2800" dirty="0"/>
          </a:p>
          <a:p>
            <a:pPr lvl="0"/>
            <a:r>
              <a:rPr lang="en-US" sz="2800" dirty="0"/>
              <a:t>Based on </a:t>
            </a:r>
            <a:r>
              <a:rPr lang="en-US" sz="2800" dirty="0" smtClean="0"/>
              <a:t>above, recommendations </a:t>
            </a:r>
            <a:r>
              <a:rPr lang="en-US" sz="2800" dirty="0"/>
              <a:t>for public policy measures to </a:t>
            </a:r>
            <a:r>
              <a:rPr lang="en-US" sz="2800" dirty="0" smtClean="0"/>
              <a:t>help these households cope more effectively with risk. </a:t>
            </a:r>
            <a:endParaRPr lang="en-GB" sz="2800" dirty="0"/>
          </a:p>
          <a:p>
            <a:pPr>
              <a:lnSpc>
                <a:spcPct val="80000"/>
              </a:lnSpc>
            </a:pPr>
            <a:endParaRPr lang="en-US" sz="1050"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525963"/>
          </a:xfrm>
        </p:spPr>
        <p:txBody>
          <a:bodyPr/>
          <a:lstStyle/>
          <a:p>
            <a:r>
              <a:rPr lang="en-US" sz="3600" dirty="0" smtClean="0"/>
              <a:t>Definition: “Risks are undesirable fluctuations in consumption that are not perfectly predictable.” (</a:t>
            </a:r>
            <a:r>
              <a:rPr lang="en-US" sz="3600" dirty="0" err="1" smtClean="0"/>
              <a:t>Sinha</a:t>
            </a:r>
            <a:r>
              <a:rPr lang="en-US" sz="3600" dirty="0" smtClean="0"/>
              <a:t> &amp; Lipton)</a:t>
            </a:r>
          </a:p>
          <a:p>
            <a:endParaRPr lang="en-US" sz="3600" dirty="0" smtClean="0"/>
          </a:p>
          <a:p>
            <a:r>
              <a:rPr lang="en-US" sz="3600" dirty="0" smtClean="0"/>
              <a:t>The key to determining who bears risk is finding out who will suffer a loss if something bad happens</a:t>
            </a:r>
            <a:endParaRPr lang="en-US" sz="2800" dirty="0" smtClean="0"/>
          </a:p>
          <a:p>
            <a:pPr>
              <a:buNone/>
            </a:pPr>
            <a:endParaRPr lang="en-US" sz="2800" dirty="0" smtClean="0"/>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3</a:t>
            </a:fld>
            <a:endParaRPr lang="en-US"/>
          </a:p>
        </p:txBody>
      </p:sp>
      <p:sp>
        <p:nvSpPr>
          <p:cNvPr id="5"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What is risk?</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496944" cy="5256584"/>
          </a:xfrm>
        </p:spPr>
        <p:txBody>
          <a:bodyPr/>
          <a:lstStyle/>
          <a:p>
            <a:r>
              <a:rPr lang="en-US" dirty="0" smtClean="0"/>
              <a:t>Poor, rural households face price/market related risks and non market-related risks:</a:t>
            </a:r>
          </a:p>
          <a:p>
            <a:pPr marL="971550" lvl="1" indent="-514350">
              <a:buFont typeface="+mj-lt"/>
              <a:buAutoNum type="arabicPeriod"/>
            </a:pPr>
            <a:r>
              <a:rPr lang="en-US" dirty="0" smtClean="0"/>
              <a:t>Price/market related risks:</a:t>
            </a:r>
          </a:p>
          <a:p>
            <a:pPr marL="1371600" lvl="2" indent="-514350">
              <a:buFont typeface="+mj-lt"/>
              <a:buAutoNum type="alphaLcPeriod"/>
            </a:pPr>
            <a:r>
              <a:rPr lang="en-US" dirty="0" smtClean="0">
                <a:solidFill>
                  <a:schemeClr val="tx1">
                    <a:lumMod val="65000"/>
                    <a:lumOff val="35000"/>
                  </a:schemeClr>
                </a:solidFill>
              </a:rPr>
              <a:t>Price shocks</a:t>
            </a:r>
          </a:p>
          <a:p>
            <a:pPr marL="971550" lvl="1" indent="-514350">
              <a:buFont typeface="+mj-lt"/>
              <a:buAutoNum type="arabicPeriod"/>
            </a:pPr>
            <a:r>
              <a:rPr lang="en-US" dirty="0" smtClean="0"/>
              <a:t>Non market-related risks:</a:t>
            </a:r>
          </a:p>
          <a:p>
            <a:pPr marL="1371600" lvl="2" indent="-514350">
              <a:buFont typeface="+mj-lt"/>
              <a:buAutoNum type="alphaLcPeriod"/>
            </a:pPr>
            <a:r>
              <a:rPr lang="en-US" dirty="0" smtClean="0">
                <a:solidFill>
                  <a:schemeClr val="tx1">
                    <a:lumMod val="65000"/>
                    <a:lumOff val="35000"/>
                  </a:schemeClr>
                </a:solidFill>
              </a:rPr>
              <a:t>Crop damage from weather or pests / disease</a:t>
            </a:r>
          </a:p>
          <a:p>
            <a:pPr marL="1371600" lvl="2" indent="-514350">
              <a:buFont typeface="+mj-lt"/>
              <a:buAutoNum type="alphaLcPeriod"/>
            </a:pPr>
            <a:r>
              <a:rPr lang="en-US" dirty="0" smtClean="0">
                <a:solidFill>
                  <a:schemeClr val="tx1">
                    <a:lumMod val="65000"/>
                    <a:lumOff val="35000"/>
                  </a:schemeClr>
                </a:solidFill>
              </a:rPr>
              <a:t>Death of livestock</a:t>
            </a:r>
          </a:p>
          <a:p>
            <a:pPr marL="1371600" lvl="2" indent="-514350">
              <a:buFont typeface="+mj-lt"/>
              <a:buAutoNum type="alphaLcPeriod"/>
            </a:pPr>
            <a:r>
              <a:rPr lang="en-US" dirty="0" smtClean="0">
                <a:solidFill>
                  <a:schemeClr val="tx1">
                    <a:lumMod val="65000"/>
                    <a:lumOff val="35000"/>
                  </a:schemeClr>
                </a:solidFill>
              </a:rPr>
              <a:t>Illness or death of household members</a:t>
            </a:r>
          </a:p>
          <a:p>
            <a:pPr marL="1371600" lvl="2" indent="-514350">
              <a:buFont typeface="+mj-lt"/>
              <a:buAutoNum type="alphaLcPeriod"/>
            </a:pPr>
            <a:r>
              <a:rPr lang="en-US" dirty="0" smtClean="0">
                <a:solidFill>
                  <a:schemeClr val="tx1">
                    <a:lumMod val="65000"/>
                    <a:lumOff val="35000"/>
                  </a:schemeClr>
                </a:solidFill>
              </a:rPr>
              <a:t>Loss of employment or self-employment </a:t>
            </a:r>
          </a:p>
          <a:p>
            <a:pPr marL="1371600" lvl="2" indent="-514350">
              <a:buFont typeface="+mj-lt"/>
              <a:buAutoNum type="alphaLcPeriod"/>
            </a:pPr>
            <a:r>
              <a:rPr lang="en-US" dirty="0" smtClean="0">
                <a:solidFill>
                  <a:schemeClr val="tx1">
                    <a:lumMod val="65000"/>
                    <a:lumOff val="35000"/>
                  </a:schemeClr>
                </a:solidFill>
              </a:rPr>
              <a:t>Natural calamities (drought, flood, fire etc.)</a:t>
            </a:r>
          </a:p>
          <a:p>
            <a:pPr marL="1371600" lvl="2" indent="-514350">
              <a:buFont typeface="+mj-lt"/>
              <a:buAutoNum type="alphaLcPeriod"/>
            </a:pPr>
            <a:r>
              <a:rPr lang="en-US" dirty="0" smtClean="0">
                <a:solidFill>
                  <a:schemeClr val="tx1">
                    <a:lumMod val="65000"/>
                    <a:lumOff val="35000"/>
                  </a:schemeClr>
                </a:solidFill>
              </a:rPr>
              <a:t>War and other forms of violence, e.g. crime</a:t>
            </a:r>
          </a:p>
          <a:p>
            <a:pPr marL="1371600" lvl="2" indent="-514350">
              <a:buNone/>
            </a:pPr>
            <a:endParaRPr lang="en-US" dirty="0" smtClean="0"/>
          </a:p>
        </p:txBody>
      </p:sp>
      <p:sp>
        <p:nvSpPr>
          <p:cNvPr id="4"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Typology of risks</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74805E9A-F44C-4653-95AE-1D10A088395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507288" cy="4525963"/>
          </a:xfrm>
        </p:spPr>
        <p:txBody>
          <a:bodyPr/>
          <a:lstStyle/>
          <a:p>
            <a:r>
              <a:rPr lang="en-US" dirty="0" smtClean="0"/>
              <a:t>Households can respond with a variety of strategies: try to keep income/consumption stable over time</a:t>
            </a:r>
          </a:p>
          <a:p>
            <a:pPr lvl="1"/>
            <a:r>
              <a:rPr lang="en-US" dirty="0" smtClean="0"/>
              <a:t>Perhaps at low levels</a:t>
            </a:r>
          </a:p>
          <a:p>
            <a:pPr lvl="1"/>
            <a:r>
              <a:rPr lang="en-US" dirty="0" smtClean="0">
                <a:solidFill>
                  <a:schemeClr val="accent2"/>
                </a:solidFill>
              </a:rPr>
              <a:t>Risk management</a:t>
            </a:r>
            <a:r>
              <a:rPr lang="en-US" dirty="0" smtClean="0"/>
              <a:t> strategies seek to minimize fluctuations in income itself</a:t>
            </a:r>
          </a:p>
          <a:p>
            <a:pPr lvl="1"/>
            <a:r>
              <a:rPr lang="en-US" dirty="0" smtClean="0">
                <a:solidFill>
                  <a:schemeClr val="accent2"/>
                </a:solidFill>
              </a:rPr>
              <a:t>Risk coping</a:t>
            </a:r>
            <a:r>
              <a:rPr lang="en-US" dirty="0" smtClean="0"/>
              <a:t> strategies try to keep consumption stable in the face of income fluctuations</a:t>
            </a:r>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5</a:t>
            </a:fld>
            <a:endParaRPr lang="en-US"/>
          </a:p>
        </p:txBody>
      </p:sp>
      <p:sp>
        <p:nvSpPr>
          <p:cNvPr id="7"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Strategies to deal with risk</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25963"/>
          </a:xfrm>
        </p:spPr>
        <p:txBody>
          <a:bodyPr/>
          <a:lstStyle/>
          <a:p>
            <a:r>
              <a:rPr lang="en-US" dirty="0" smtClean="0">
                <a:solidFill>
                  <a:schemeClr val="accent2"/>
                </a:solidFill>
              </a:rPr>
              <a:t>Risk management </a:t>
            </a:r>
            <a:r>
              <a:rPr lang="en-US" dirty="0" smtClean="0"/>
              <a:t>strategies</a:t>
            </a:r>
          </a:p>
          <a:p>
            <a:pPr lvl="2"/>
            <a:r>
              <a:rPr lang="en-US" dirty="0" smtClean="0">
                <a:solidFill>
                  <a:srgbClr val="C64802"/>
                </a:solidFill>
              </a:rPr>
              <a:t>Diversification</a:t>
            </a:r>
            <a:r>
              <a:rPr lang="en-US" dirty="0" smtClean="0"/>
              <a:t> of income sources</a:t>
            </a:r>
          </a:p>
          <a:p>
            <a:pPr lvl="2"/>
            <a:r>
              <a:rPr lang="en-US" dirty="0" smtClean="0">
                <a:solidFill>
                  <a:srgbClr val="C64802"/>
                </a:solidFill>
              </a:rPr>
              <a:t>Negative correlation </a:t>
            </a:r>
            <a:r>
              <a:rPr lang="en-US" dirty="0" smtClean="0"/>
              <a:t>between incomes from different source</a:t>
            </a:r>
          </a:p>
          <a:p>
            <a:pPr lvl="2"/>
            <a:r>
              <a:rPr lang="en-US" dirty="0" smtClean="0"/>
              <a:t>Examples:</a:t>
            </a:r>
          </a:p>
          <a:p>
            <a:pPr lvl="3">
              <a:buFont typeface="+mj-lt"/>
              <a:buAutoNum type="alphaLcPeriod"/>
            </a:pPr>
            <a:r>
              <a:rPr lang="en-GB" dirty="0" smtClean="0"/>
              <a:t>Crop and field diversification</a:t>
            </a:r>
          </a:p>
          <a:p>
            <a:pPr lvl="3">
              <a:buFont typeface="+mj-lt"/>
              <a:buAutoNum type="alphaLcPeriod"/>
            </a:pPr>
            <a:r>
              <a:rPr lang="en-GB" dirty="0" smtClean="0"/>
              <a:t>Diversification of income sources</a:t>
            </a:r>
          </a:p>
          <a:p>
            <a:pPr lvl="3">
              <a:buFont typeface="+mj-lt"/>
              <a:buAutoNum type="alphaLcPeriod"/>
            </a:pPr>
            <a:r>
              <a:rPr lang="en-GB" dirty="0" smtClean="0"/>
              <a:t>Contractual arrangements e.g. sharecropping etc</a:t>
            </a:r>
          </a:p>
          <a:p>
            <a:pPr lvl="3">
              <a:buFont typeface="+mj-lt"/>
              <a:buAutoNum type="alphaLcPeriod"/>
            </a:pPr>
            <a:r>
              <a:rPr lang="en-US" dirty="0" smtClean="0"/>
              <a:t>Adoption of hardier varieties</a:t>
            </a:r>
          </a:p>
          <a:p>
            <a:r>
              <a:rPr lang="en-US" dirty="0" smtClean="0">
                <a:solidFill>
                  <a:schemeClr val="accent2"/>
                </a:solidFill>
                <a:ea typeface="+mn-ea"/>
              </a:rPr>
              <a:t>Risk coping </a:t>
            </a:r>
            <a:r>
              <a:rPr lang="en-US" dirty="0" smtClean="0">
                <a:ea typeface="+mn-ea"/>
              </a:rPr>
              <a:t>strategies</a:t>
            </a:r>
          </a:p>
          <a:p>
            <a:pPr lvl="2"/>
            <a:r>
              <a:rPr lang="en-US" dirty="0" smtClean="0"/>
              <a:t>Insurance (crop, livestock, weather, health, life)</a:t>
            </a:r>
          </a:p>
          <a:p>
            <a:pPr lvl="2"/>
            <a:r>
              <a:rPr lang="en-US" dirty="0" smtClean="0"/>
              <a:t>Savings and credit</a:t>
            </a:r>
          </a:p>
          <a:p>
            <a:pPr lvl="2"/>
            <a:r>
              <a:rPr lang="en-US" dirty="0" smtClean="0"/>
              <a:t>Social protection / charity</a:t>
            </a:r>
            <a:endParaRPr lang="en-GB" dirty="0" smtClean="0"/>
          </a:p>
          <a:p>
            <a:endParaRPr lang="en-GB" dirty="0"/>
          </a:p>
        </p:txBody>
      </p:sp>
      <p:sp>
        <p:nvSpPr>
          <p:cNvPr id="4" name="Slide Number Placeholder 3"/>
          <p:cNvSpPr>
            <a:spLocks noGrp="1"/>
          </p:cNvSpPr>
          <p:nvPr>
            <p:ph type="sldNum" sz="quarter" idx="12"/>
          </p:nvPr>
        </p:nvSpPr>
        <p:spPr/>
        <p:txBody>
          <a:bodyPr/>
          <a:lstStyle/>
          <a:p>
            <a:fld id="{74805E9A-F44C-4653-95AE-1D10A088395A}" type="slidenum">
              <a:rPr lang="en-US" smtClean="0"/>
              <a:pPr/>
              <a:t>6</a:t>
            </a:fld>
            <a:endParaRPr lang="en-US"/>
          </a:p>
        </p:txBody>
      </p:sp>
      <p:sp>
        <p:nvSpPr>
          <p:cNvPr id="5"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Strategies to deal with risk (cont’d)</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256584"/>
          </a:xfrm>
        </p:spPr>
        <p:txBody>
          <a:bodyPr/>
          <a:lstStyle/>
          <a:p>
            <a:r>
              <a:rPr lang="en-US" sz="2800" kern="1200" dirty="0" smtClean="0">
                <a:solidFill>
                  <a:schemeClr val="accent2"/>
                </a:solidFill>
                <a:latin typeface="Arial" pitchFamily="34" charset="0"/>
                <a:cs typeface="Arial" pitchFamily="34" charset="0"/>
              </a:rPr>
              <a:t>In practice </a:t>
            </a:r>
            <a:r>
              <a:rPr lang="en-US" sz="2800" kern="1200" dirty="0" smtClean="0">
                <a:latin typeface="Arial" pitchFamily="34" charset="0"/>
                <a:cs typeface="Arial" pitchFamily="34" charset="0"/>
              </a:rPr>
              <a:t>two sets of strategies cannot be neatly </a:t>
            </a:r>
            <a:r>
              <a:rPr lang="en-US" sz="2800" kern="1200" dirty="0" err="1" smtClean="0">
                <a:latin typeface="Arial" pitchFamily="34" charset="0"/>
                <a:cs typeface="Arial" pitchFamily="34" charset="0"/>
              </a:rPr>
              <a:t>separted</a:t>
            </a:r>
            <a:endParaRPr lang="en-US" sz="2800" kern="1200" dirty="0" smtClean="0">
              <a:latin typeface="Arial" pitchFamily="34" charset="0"/>
              <a:cs typeface="Arial" pitchFamily="34" charset="0"/>
            </a:endParaRPr>
          </a:p>
          <a:p>
            <a:r>
              <a:rPr lang="en-US" sz="2800" kern="1200" dirty="0" smtClean="0">
                <a:solidFill>
                  <a:schemeClr val="accent2"/>
                </a:solidFill>
                <a:latin typeface="Arial" pitchFamily="34" charset="0"/>
                <a:cs typeface="Arial" pitchFamily="34" charset="0"/>
              </a:rPr>
              <a:t>Key point</a:t>
            </a:r>
            <a:r>
              <a:rPr lang="en-US" sz="2800" kern="1200" dirty="0" smtClean="0">
                <a:latin typeface="Arial" pitchFamily="34" charset="0"/>
                <a:cs typeface="Arial" pitchFamily="34" charset="0"/>
              </a:rPr>
              <a:t>: consumption can be (somewhat) stabilized, but only by accepting low return in exchange for low risk</a:t>
            </a:r>
          </a:p>
          <a:p>
            <a:pPr lvl="1"/>
            <a:r>
              <a:rPr lang="en-US" sz="2400" kern="1200" dirty="0" smtClean="0">
                <a:latin typeface="Arial" pitchFamily="34" charset="0"/>
                <a:cs typeface="Arial" pitchFamily="34" charset="0"/>
              </a:rPr>
              <a:t>Wealthy households: can choose more risky strategies and can therefore earn higher returns. </a:t>
            </a:r>
          </a:p>
          <a:p>
            <a:pPr lvl="1"/>
            <a:r>
              <a:rPr lang="en-US" sz="2400" kern="1200" dirty="0" smtClean="0">
                <a:latin typeface="Arial" pitchFamily="34" charset="0"/>
                <a:cs typeface="Arial" pitchFamily="34" charset="0"/>
              </a:rPr>
              <a:t>Poor households: forced to choose production technologies that are less risky but earn lower returns</a:t>
            </a:r>
            <a:endParaRPr lang="en-US" sz="2800" kern="1200" dirty="0" smtClean="0">
              <a:latin typeface="Arial" pitchFamily="34" charset="0"/>
              <a:cs typeface="Arial" pitchFamily="34" charset="0"/>
            </a:endParaRPr>
          </a:p>
          <a:p>
            <a:r>
              <a:rPr lang="en-US" sz="2800" kern="1200" dirty="0" smtClean="0">
                <a:solidFill>
                  <a:schemeClr val="accent2"/>
                </a:solidFill>
                <a:latin typeface="Arial" pitchFamily="34" charset="0"/>
                <a:cs typeface="Arial" pitchFamily="34" charset="0"/>
              </a:rPr>
              <a:t>Key point</a:t>
            </a:r>
            <a:r>
              <a:rPr lang="en-US" sz="2800" kern="1200" dirty="0" smtClean="0">
                <a:latin typeface="Arial" pitchFamily="34" charset="0"/>
                <a:cs typeface="Arial" pitchFamily="34" charset="0"/>
              </a:rPr>
              <a:t>: Therefore policies to help poor rural households manage and cope with risk are also anti-poverty strategies.</a:t>
            </a:r>
            <a:endParaRPr lang="en-GB" sz="2800" dirty="0"/>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7</a:t>
            </a:fld>
            <a:endParaRPr lang="en-US"/>
          </a:p>
        </p:txBody>
      </p:sp>
      <p:sp>
        <p:nvSpPr>
          <p:cNvPr id="7"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Risk concepts (cont’d)</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4525963"/>
          </a:xfrm>
        </p:spPr>
        <p:txBody>
          <a:bodyPr/>
          <a:lstStyle/>
          <a:p>
            <a:r>
              <a:rPr lang="en-US" dirty="0" smtClean="0"/>
              <a:t>Some issues</a:t>
            </a:r>
          </a:p>
          <a:p>
            <a:pPr lvl="1"/>
            <a:r>
              <a:rPr lang="en-US" b="1" dirty="0" smtClean="0"/>
              <a:t>Moral hazard</a:t>
            </a:r>
            <a:r>
              <a:rPr lang="en-US" dirty="0" smtClean="0"/>
              <a:t>: People may build houses in flood plains because it’s cheaper. Know that politicians will come to the rescue if house is washed away</a:t>
            </a:r>
          </a:p>
          <a:p>
            <a:pPr lvl="1"/>
            <a:r>
              <a:rPr lang="en-US" b="1" dirty="0" smtClean="0"/>
              <a:t>Measuring risk: </a:t>
            </a:r>
            <a:r>
              <a:rPr lang="en-US" dirty="0" smtClean="0"/>
              <a:t> How to decide whether one household faces “more” risk than another, i.e. how to measure extent of risk faced by a household.</a:t>
            </a:r>
          </a:p>
          <a:p>
            <a:pPr lvl="1"/>
            <a:endParaRPr lang="en-US" dirty="0" smtClean="0"/>
          </a:p>
        </p:txBody>
      </p:sp>
      <p:sp>
        <p:nvSpPr>
          <p:cNvPr id="4" name="Slide Number Placeholder 3"/>
          <p:cNvSpPr>
            <a:spLocks noGrp="1"/>
          </p:cNvSpPr>
          <p:nvPr>
            <p:ph type="sldNum" sz="quarter" idx="11"/>
          </p:nvPr>
        </p:nvSpPr>
        <p:spPr/>
        <p:txBody>
          <a:bodyPr/>
          <a:lstStyle/>
          <a:p>
            <a:pPr>
              <a:defRPr/>
            </a:pPr>
            <a:fld id="{4E05025D-2363-4FCA-BE94-ED027C1F425D}" type="slidenum">
              <a:rPr lang="en-US" smtClean="0"/>
              <a:pPr>
                <a:defRPr/>
              </a:pPr>
              <a:t>8</a:t>
            </a:fld>
            <a:endParaRPr lang="en-US" dirty="0"/>
          </a:p>
        </p:txBody>
      </p:sp>
      <p:sp>
        <p:nvSpPr>
          <p:cNvPr id="7"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Risk concepts (cont’d)</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6248400" y="6381750"/>
            <a:ext cx="2895600" cy="476250"/>
          </a:xfrm>
        </p:spPr>
        <p:txBody>
          <a:bodyPr/>
          <a:lstStyle/>
          <a:p>
            <a:pPr>
              <a:defRPr/>
            </a:pPr>
            <a:fld id="{4E05025D-2363-4FCA-BE94-ED027C1F425D}" type="slidenum">
              <a:rPr lang="en-US" smtClean="0"/>
              <a:pPr>
                <a:defRPr/>
              </a:pPr>
              <a:t>9</a:t>
            </a:fld>
            <a:endParaRPr lang="en-US" dirty="0"/>
          </a:p>
        </p:txBody>
      </p:sp>
      <p:sp>
        <p:nvSpPr>
          <p:cNvPr id="6" name="Content Placeholder 5"/>
          <p:cNvSpPr>
            <a:spLocks noGrp="1"/>
          </p:cNvSpPr>
          <p:nvPr>
            <p:ph idx="1"/>
          </p:nvPr>
        </p:nvSpPr>
        <p:spPr>
          <a:xfrm>
            <a:off x="251520" y="1124744"/>
            <a:ext cx="8712968" cy="5400600"/>
          </a:xfrm>
        </p:spPr>
        <p:txBody>
          <a:bodyPr/>
          <a:lstStyle/>
          <a:p>
            <a:r>
              <a:rPr lang="en-US" dirty="0" smtClean="0"/>
              <a:t>“Vulnerability is the likelihood that at a given time in the future, an individual will have a level of welfare below some norm or benchmark.” </a:t>
            </a:r>
            <a:r>
              <a:rPr lang="en-US" dirty="0" err="1" smtClean="0"/>
              <a:t>Hoddinott</a:t>
            </a:r>
            <a:r>
              <a:rPr lang="en-US" dirty="0" smtClean="0"/>
              <a:t> and </a:t>
            </a:r>
            <a:r>
              <a:rPr lang="en-US" dirty="0" err="1" smtClean="0"/>
              <a:t>Quisumbing</a:t>
            </a:r>
            <a:r>
              <a:rPr lang="en-US" dirty="0" smtClean="0"/>
              <a:t> (2003) </a:t>
            </a:r>
          </a:p>
          <a:p>
            <a:r>
              <a:rPr lang="en-US" dirty="0" smtClean="0"/>
              <a:t>The time horizon and welfare measure must  be specified for the concept to be well defined</a:t>
            </a:r>
          </a:p>
          <a:p>
            <a:r>
              <a:rPr lang="en-US" dirty="0" smtClean="0"/>
              <a:t>Can be defined at the individual or household level or even community </a:t>
            </a:r>
            <a:endParaRPr lang="en-GB" dirty="0"/>
          </a:p>
        </p:txBody>
      </p:sp>
      <p:sp>
        <p:nvSpPr>
          <p:cNvPr id="8" name="Rectangle 6"/>
          <p:cNvSpPr txBox="1">
            <a:spLocks noChangeArrowheads="1"/>
          </p:cNvSpPr>
          <p:nvPr/>
        </p:nvSpPr>
        <p:spPr bwMode="auto">
          <a:xfrm>
            <a:off x="0" y="-26988"/>
            <a:ext cx="9144000" cy="935708"/>
          </a:xfrm>
          <a:prstGeom prst="rect">
            <a:avLst/>
          </a:prstGeom>
          <a:gradFill rotWithShape="1">
            <a:gsLst>
              <a:gs pos="0">
                <a:srgbClr val="0000FF">
                  <a:alpha val="75000"/>
                </a:srgbClr>
              </a:gs>
              <a:gs pos="100000">
                <a:schemeClr val="accent2"/>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4400" kern="0" dirty="0" smtClean="0">
                <a:solidFill>
                  <a:schemeClr val="bg1"/>
                </a:solidFill>
                <a:latin typeface="+mj-lt"/>
                <a:ea typeface="+mj-ea"/>
                <a:cs typeface="+mj-cs"/>
              </a:rPr>
              <a:t>Vulnerability</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1431</TotalTime>
  <Words>1478</Words>
  <Application>Microsoft Office PowerPoint</Application>
  <PresentationFormat>On-screen Show (4:3)</PresentationFormat>
  <Paragraphs>208</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 Sumiter Singh Broca, Policy Officer, ESP Group  2nd ERAG Consultation on Formulation of a Rice Strategy for Asia  Bangkok 28-29 Nov 2013</vt:lpstr>
      <vt:lpstr>Slide 2</vt:lpstr>
      <vt:lpstr>Slide 3</vt:lpstr>
      <vt:lpstr>Slide 4</vt:lpstr>
      <vt:lpstr>Slide 5</vt:lpstr>
      <vt:lpstr>Slide 6</vt:lpstr>
      <vt:lpstr>Slide 7</vt:lpstr>
      <vt:lpstr>Slide 8</vt:lpstr>
      <vt:lpstr>Slide 9</vt:lpstr>
      <vt:lpstr>Slide 10</vt:lpstr>
      <vt:lpstr>Example: drought and rice farmers</vt:lpstr>
      <vt:lpstr>Example: drought and rice farmers</vt:lpstr>
      <vt:lpstr>Example: drought and rice farmers</vt:lpstr>
      <vt:lpstr>Example: drought and rice farmers</vt:lpstr>
      <vt:lpstr>Example of risk management: agricultural insurance</vt:lpstr>
      <vt:lpstr>Example of risk management: agricultural insurance</vt:lpstr>
      <vt:lpstr>Example of risk management: agricultural insurance</vt:lpstr>
      <vt:lpstr>Slide 18</vt:lpstr>
      <vt:lpstr>Example of risk management: agricultural insurance</vt:lpstr>
      <vt:lpstr>Example of risk management: agricultural insurance</vt:lpstr>
      <vt:lpstr>Slide 21</vt:lpstr>
      <vt:lpstr>Slide 22</vt:lpstr>
      <vt:lpstr>THANK YOU</vt:lpstr>
      <vt:lpstr>Specific objectives</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dc:title>
  <dc:creator>Broca</dc:creator>
  <cp:lastModifiedBy>Me</cp:lastModifiedBy>
  <cp:revision>55</cp:revision>
  <dcterms:created xsi:type="dcterms:W3CDTF">2011-09-21T13:45:04Z</dcterms:created>
  <dcterms:modified xsi:type="dcterms:W3CDTF">2013-11-30T15:41:05Z</dcterms:modified>
</cp:coreProperties>
</file>