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6" r:id="rId4"/>
    <p:sldId id="272" r:id="rId5"/>
    <p:sldId id="273" r:id="rId6"/>
    <p:sldId id="274" r:id="rId7"/>
    <p:sldId id="280" r:id="rId8"/>
    <p:sldId id="268" r:id="rId9"/>
    <p:sldId id="269" r:id="rId10"/>
    <p:sldId id="281" r:id="rId11"/>
    <p:sldId id="275" r:id="rId12"/>
    <p:sldId id="276" r:id="rId13"/>
    <p:sldId id="277" r:id="rId14"/>
    <p:sldId id="282" r:id="rId15"/>
    <p:sldId id="262" r:id="rId16"/>
    <p:sldId id="258" r:id="rId17"/>
    <p:sldId id="261" r:id="rId18"/>
    <p:sldId id="260" r:id="rId19"/>
    <p:sldId id="263" r:id="rId20"/>
    <p:sldId id="264" r:id="rId21"/>
    <p:sldId id="285" r:id="rId22"/>
    <p:sldId id="284" r:id="rId23"/>
    <p:sldId id="265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28-Nov-13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hashi.sareen@fao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Rice Strategy : Quality, safety &amp; Nutrition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14400" y="5181600"/>
            <a:ext cx="723265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</a:rPr>
              <a:t>Ms. </a:t>
            </a:r>
            <a:r>
              <a:rPr kumimoji="0" lang="en-US" altLang="ja-JP" sz="2400" b="1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</a:rPr>
              <a:t>Shashi</a:t>
            </a: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</a:rPr>
              <a:t> </a:t>
            </a:r>
            <a:r>
              <a:rPr kumimoji="0" lang="en-US" altLang="ja-JP" sz="2400" b="1" i="0" u="none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</a:rPr>
              <a:t>Sareen</a:t>
            </a:r>
            <a:endParaRPr kumimoji="0" lang="en-US" altLang="ja-JP" sz="2400" b="1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+mn-lt"/>
              <a:ea typeface="MS PGothic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</a:rPr>
              <a:t>Senior Food Safety &amp; Nutrition Officer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ja-JP" sz="24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</a:rPr>
              <a:t>FAO Regional Office for the Asia &amp; the Pacific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1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</a:rPr>
              <a:t>E-mail: </a:t>
            </a:r>
            <a:r>
              <a:rPr kumimoji="0" lang="en-US" altLang="ja-JP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MS PGothic" pitchFamily="34" charset="-128"/>
                <a:cs typeface="+mn-cs"/>
                <a:hlinkClick r:id="rId2"/>
              </a:rPr>
              <a:t>shashi.sareen@fao.org</a:t>
            </a:r>
            <a:endParaRPr kumimoji="0" lang="en-US" altLang="ja-JP" sz="2400" b="0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+mn-lt"/>
              <a:ea typeface="MS PGothic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MS PGothic" pitchFamily="34" charset="-128"/>
              <a:cs typeface="+mn-cs"/>
            </a:endParaRPr>
          </a:p>
        </p:txBody>
      </p:sp>
      <p:pic>
        <p:nvPicPr>
          <p:cNvPr id="5" name="Picture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95275"/>
            <a:ext cx="1223963" cy="115252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Fumigation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864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Stored grain insects causing damage to grain – quality and safety issues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Managed by various means – sanitation, storage in sound dry conditions, managing temperature/ aeration, fumigation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Gases that can be used CH</a:t>
            </a:r>
            <a:r>
              <a:rPr lang="en-US" baseline="-25000" dirty="0" smtClean="0"/>
              <a:t>3</a:t>
            </a:r>
            <a:r>
              <a:rPr lang="en-US" dirty="0" smtClean="0"/>
              <a:t>Br, N</a:t>
            </a:r>
            <a:r>
              <a:rPr lang="en-US" baseline="-25000" dirty="0" smtClean="0"/>
              <a:t>2</a:t>
            </a:r>
            <a:r>
              <a:rPr lang="en-US" dirty="0" smtClean="0"/>
              <a:t>, PH</a:t>
            </a:r>
            <a:r>
              <a:rPr lang="en-US" baseline="-25000" dirty="0" smtClean="0"/>
              <a:t>3</a:t>
            </a:r>
            <a:r>
              <a:rPr lang="en-US" dirty="0" smtClean="0"/>
              <a:t>, CO</a:t>
            </a:r>
            <a:r>
              <a:rPr lang="en-US" baseline="-25000" dirty="0" smtClean="0"/>
              <a:t>2</a:t>
            </a:r>
            <a:r>
              <a:rPr lang="en-US" dirty="0" smtClean="0"/>
              <a:t>; CH</a:t>
            </a:r>
            <a:r>
              <a:rPr lang="en-US" baseline="-25000" dirty="0" smtClean="0"/>
              <a:t>3</a:t>
            </a:r>
            <a:r>
              <a:rPr lang="en-US" dirty="0" smtClean="0"/>
              <a:t>Br has ozone depleting potential so use restricted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CH</a:t>
            </a:r>
            <a:r>
              <a:rPr lang="en-US" baseline="-25000" dirty="0" smtClean="0"/>
              <a:t>3</a:t>
            </a:r>
            <a:r>
              <a:rPr lang="en-US" dirty="0" smtClean="0"/>
              <a:t>Br – Montreal Protocol/IPPC refrain from use except for quarantine treatments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Explore other options – alternate techniques – use of CO</a:t>
            </a:r>
            <a:r>
              <a:rPr lang="en-US" baseline="-25000" dirty="0" smtClean="0"/>
              <a:t>2</a:t>
            </a:r>
            <a:r>
              <a:rPr lang="en-US" dirty="0" smtClean="0"/>
              <a:t> ethyl </a:t>
            </a:r>
            <a:r>
              <a:rPr lang="en-US" dirty="0" err="1" smtClean="0"/>
              <a:t>formate</a:t>
            </a:r>
            <a:r>
              <a:rPr lang="en-US" dirty="0" smtClean="0"/>
              <a:t> (</a:t>
            </a:r>
            <a:r>
              <a:rPr lang="en-US" dirty="0" err="1" smtClean="0"/>
              <a:t>EtF</a:t>
            </a:r>
            <a:r>
              <a:rPr lang="en-US" dirty="0" smtClean="0"/>
              <a:t>) treatment – but need more </a:t>
            </a:r>
            <a:r>
              <a:rPr lang="en-US" dirty="0" smtClean="0"/>
              <a:t>studies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Good practices for fumigation (</a:t>
            </a:r>
            <a:r>
              <a:rPr lang="en-US" dirty="0" err="1" smtClean="0"/>
              <a:t>eg</a:t>
            </a:r>
            <a:r>
              <a:rPr lang="en-US" dirty="0" smtClean="0"/>
              <a:t> Thailand)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Genetic Modifications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of recombinant DNA technology or genetic engineering</a:t>
            </a:r>
          </a:p>
          <a:p>
            <a:r>
              <a:rPr lang="en-US" dirty="0" smtClean="0"/>
              <a:t>Benefits – nutritional </a:t>
            </a:r>
            <a:r>
              <a:rPr lang="en-US" dirty="0" err="1" smtClean="0"/>
              <a:t>eg</a:t>
            </a:r>
            <a:r>
              <a:rPr lang="en-US" dirty="0" smtClean="0"/>
              <a:t> high B-carotene, stem borer resistant, other studies</a:t>
            </a:r>
          </a:p>
          <a:p>
            <a:r>
              <a:rPr lang="en-US" dirty="0" smtClean="0"/>
              <a:t>Concerns – food safety, environmental effects, socio economic, public perceptions, testing to check</a:t>
            </a:r>
          </a:p>
          <a:p>
            <a:r>
              <a:rPr lang="en-US" dirty="0" smtClean="0"/>
              <a:t>Establishment of regulatory frameworks</a:t>
            </a:r>
            <a:endParaRPr lang="en-S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Strategic Policy Options in Quality/ safety</a:t>
            </a:r>
            <a:endParaRPr lang="en-SG" sz="3200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5715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3900" dirty="0" smtClean="0"/>
              <a:t>Basic  </a:t>
            </a:r>
            <a:r>
              <a:rPr lang="en-US" sz="3900" b="1" dirty="0" smtClean="0"/>
              <a:t>safety parameters</a:t>
            </a:r>
            <a:r>
              <a:rPr lang="en-US" sz="3900" dirty="0" smtClean="0"/>
              <a:t> </a:t>
            </a:r>
            <a:r>
              <a:rPr lang="en-US" sz="3900" dirty="0" smtClean="0"/>
              <a:t>essential (non negotiable)– </a:t>
            </a:r>
            <a:r>
              <a:rPr lang="en-US" sz="3900" dirty="0" smtClean="0"/>
              <a:t>important are pesticide residues, As, </a:t>
            </a:r>
            <a:r>
              <a:rPr lang="en-US" sz="3900" dirty="0" err="1" smtClean="0"/>
              <a:t>Pb</a:t>
            </a:r>
            <a:r>
              <a:rPr lang="en-US" sz="3900" dirty="0" smtClean="0"/>
              <a:t>, </a:t>
            </a:r>
            <a:r>
              <a:rPr lang="en-US" sz="3900" dirty="0" err="1" smtClean="0"/>
              <a:t>aflatoxin</a:t>
            </a:r>
            <a:r>
              <a:rPr lang="en-US" sz="3900" dirty="0" smtClean="0"/>
              <a:t> - either adopt international standards or base on risk assessments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3900" dirty="0" smtClean="0"/>
              <a:t>For</a:t>
            </a:r>
            <a:r>
              <a:rPr lang="en-US" sz="3900" b="1" dirty="0" smtClean="0"/>
              <a:t> quality parameters</a:t>
            </a:r>
            <a:r>
              <a:rPr lang="en-US" sz="3900" dirty="0" smtClean="0"/>
              <a:t> – consumer choice so countries to decide on </a:t>
            </a:r>
            <a:r>
              <a:rPr lang="en-US" sz="3900" dirty="0" smtClean="0"/>
              <a:t>strategy – </a:t>
            </a:r>
            <a:r>
              <a:rPr lang="en-US" sz="3900" dirty="0" err="1" smtClean="0"/>
              <a:t>eg</a:t>
            </a:r>
            <a:r>
              <a:rPr lang="en-US" sz="3900" dirty="0" smtClean="0"/>
              <a:t> variety, cooking quality</a:t>
            </a:r>
            <a:endParaRPr lang="en-US" sz="3900" dirty="0" smtClean="0"/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3900" b="1" dirty="0" smtClean="0"/>
              <a:t>Value addition</a:t>
            </a:r>
            <a:r>
              <a:rPr lang="en-US" sz="3900" dirty="0" smtClean="0"/>
              <a:t> – GIs/ organic - focus on niche markets, develop label &amp; marketing, strengthen producers/ producer groups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3900" b="1" dirty="0" smtClean="0"/>
              <a:t>Certifications</a:t>
            </a:r>
            <a:r>
              <a:rPr lang="en-US" sz="3900" dirty="0" smtClean="0"/>
              <a:t> – seed quality (purity/ varietal admixtures), GAP, GMP, ISO 22000, GIs, Organic – country level/ regional level schemes specifically for rice for recognition across the region, </a:t>
            </a:r>
            <a:r>
              <a:rPr lang="en-US" sz="3900" dirty="0" smtClean="0"/>
              <a:t>individual/group schemes, strengthen </a:t>
            </a:r>
            <a:r>
              <a:rPr lang="en-US" sz="3900" dirty="0" smtClean="0"/>
              <a:t>certification capacity (regional</a:t>
            </a:r>
            <a:r>
              <a:rPr lang="en-US" sz="3900" dirty="0" smtClean="0"/>
              <a:t>)</a:t>
            </a:r>
            <a:endParaRPr lang="en-US" sz="3900" dirty="0" smtClean="0"/>
          </a:p>
          <a:p>
            <a:endParaRPr lang="en-S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Strategic Policy Options in Quality/ safety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181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spcBef>
                <a:spcPts val="1800"/>
              </a:spcBef>
              <a:buAutoNum type="arabicPeriod" startAt="5"/>
            </a:pPr>
            <a:r>
              <a:rPr lang="en-US" b="1" dirty="0" smtClean="0"/>
              <a:t>Genetic modifications</a:t>
            </a:r>
            <a:r>
              <a:rPr lang="en-US" dirty="0" smtClean="0"/>
              <a:t> – countries to decide (consumer acceptance, scientific data); regulations, </a:t>
            </a:r>
            <a:r>
              <a:rPr lang="en-US" dirty="0" err="1" smtClean="0"/>
              <a:t>labelling</a:t>
            </a:r>
            <a:r>
              <a:rPr lang="en-US" dirty="0" smtClean="0"/>
              <a:t>/ consumer information</a:t>
            </a:r>
          </a:p>
          <a:p>
            <a:pPr marL="514350" indent="-514350">
              <a:spcBef>
                <a:spcPts val="1800"/>
              </a:spcBef>
              <a:buAutoNum type="arabicPeriod" startAt="5"/>
            </a:pPr>
            <a:r>
              <a:rPr lang="en-US" b="1" dirty="0" smtClean="0"/>
              <a:t>Infrastructure</a:t>
            </a:r>
            <a:r>
              <a:rPr lang="en-US" dirty="0" smtClean="0"/>
              <a:t> – storage, testing, certification, accreditation</a:t>
            </a:r>
          </a:p>
          <a:p>
            <a:pPr marL="514350" indent="-514350">
              <a:spcBef>
                <a:spcPts val="1800"/>
              </a:spcBef>
              <a:buAutoNum type="arabicPeriod" startAt="5"/>
            </a:pPr>
            <a:r>
              <a:rPr lang="en-US" b="1" dirty="0" smtClean="0"/>
              <a:t>Awareness &amp; Capacity Building</a:t>
            </a:r>
            <a:r>
              <a:rPr lang="en-US" dirty="0" smtClean="0"/>
              <a:t> – manual on pesticide use in rice, trainings</a:t>
            </a:r>
          </a:p>
          <a:p>
            <a:pPr marL="514350" indent="-514350">
              <a:spcBef>
                <a:spcPts val="1800"/>
              </a:spcBef>
              <a:buAutoNum type="arabicPeriod" startAt="5"/>
            </a:pPr>
            <a:r>
              <a:rPr lang="en-US" b="1" dirty="0" smtClean="0"/>
              <a:t>Environmental impact </a:t>
            </a:r>
            <a:r>
              <a:rPr lang="en-US" dirty="0" smtClean="0"/>
              <a:t>– fumigants to be used, rice fields major generators of methane and </a:t>
            </a:r>
            <a:r>
              <a:rPr lang="en-US" smtClean="0"/>
              <a:t>nitrous </a:t>
            </a:r>
            <a:r>
              <a:rPr lang="en-US" smtClean="0"/>
              <a:t>oxide? </a:t>
            </a:r>
            <a:r>
              <a:rPr lang="en-US" dirty="0" smtClean="0"/>
              <a:t>– scientific work</a:t>
            </a:r>
            <a:endParaRPr lang="en-S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Comic Sans MS" pitchFamily="66" charset="0"/>
              </a:rPr>
              <a:t>Nutrition</a:t>
            </a:r>
            <a:endParaRPr lang="en-SG" sz="54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Importance of nutrition in rice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About 3 b people consume rice and in Asia 30% calories from rice</a:t>
            </a:r>
          </a:p>
          <a:p>
            <a:r>
              <a:rPr lang="en-US" dirty="0" smtClean="0"/>
              <a:t>7 countries account for 80% total rice production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Other nutrients also – protein, B-complex, essential fatty acids, dietary </a:t>
            </a:r>
            <a:r>
              <a:rPr lang="en-US" dirty="0" err="1" smtClean="0"/>
              <a:t>fibre</a:t>
            </a:r>
            <a:r>
              <a:rPr lang="en-US" dirty="0" smtClean="0"/>
              <a:t>….</a:t>
            </a:r>
          </a:p>
        </p:txBody>
      </p:sp>
      <p:pic>
        <p:nvPicPr>
          <p:cNvPr id="4" name="Picture 3" descr="Region%calorieRice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95600"/>
            <a:ext cx="3756314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Rice Calorie Supply by Country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895600"/>
            <a:ext cx="3678519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Rice Composition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5943600"/>
          </a:xfrm>
        </p:spPr>
        <p:txBody>
          <a:bodyPr>
            <a:noAutofit/>
          </a:bodyPr>
          <a:lstStyle/>
          <a:p>
            <a:pPr>
              <a:lnSpc>
                <a:spcPts val="2000"/>
              </a:lnSpc>
              <a:spcBef>
                <a:spcPts val="600"/>
              </a:spcBef>
            </a:pPr>
            <a:r>
              <a:rPr lang="en-US" sz="2200" b="1" dirty="0" smtClean="0"/>
              <a:t>Starch</a:t>
            </a:r>
            <a:r>
              <a:rPr lang="en-US" sz="2200" dirty="0" smtClean="0"/>
              <a:t>  - </a:t>
            </a:r>
            <a:r>
              <a:rPr lang="en-US" sz="2200" dirty="0" err="1" smtClean="0"/>
              <a:t>amylose</a:t>
            </a:r>
            <a:r>
              <a:rPr lang="en-US" sz="2200" dirty="0" smtClean="0"/>
              <a:t> &amp; </a:t>
            </a:r>
            <a:r>
              <a:rPr lang="en-US" sz="2200" dirty="0" err="1" smtClean="0"/>
              <a:t>amylopectin</a:t>
            </a:r>
            <a:r>
              <a:rPr lang="en-US" sz="2200" dirty="0" smtClean="0"/>
              <a:t>; CHO content of brown rice 83%, milled 89%, parboiled 90 &amp; glutinous 88%</a:t>
            </a:r>
          </a:p>
          <a:p>
            <a:pPr>
              <a:lnSpc>
                <a:spcPts val="2000"/>
              </a:lnSpc>
              <a:spcBef>
                <a:spcPts val="600"/>
              </a:spcBef>
            </a:pPr>
            <a:r>
              <a:rPr lang="en-US" sz="2200" b="1" dirty="0" smtClean="0"/>
              <a:t>Protein</a:t>
            </a:r>
            <a:r>
              <a:rPr lang="en-US" sz="2200" dirty="0" smtClean="0"/>
              <a:t> – brown rice 6.44 – 12.33% (</a:t>
            </a:r>
            <a:r>
              <a:rPr lang="en-US" sz="2200" dirty="0" err="1" smtClean="0"/>
              <a:t>avg</a:t>
            </a:r>
            <a:r>
              <a:rPr lang="en-US" sz="2200" dirty="0" smtClean="0"/>
              <a:t> 9.35%); milled (8.95%), parboiled (8.18%) &amp; glutinous is lower; also varietal difference</a:t>
            </a:r>
          </a:p>
          <a:p>
            <a:pPr lvl="1">
              <a:lnSpc>
                <a:spcPts val="2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 smtClean="0"/>
              <a:t>Amino acid profile – lysine is main limiting followed by </a:t>
            </a:r>
            <a:r>
              <a:rPr lang="en-US" sz="1800" dirty="0" err="1" smtClean="0"/>
              <a:t>threonine</a:t>
            </a:r>
            <a:endParaRPr lang="en-US" sz="1800" dirty="0" smtClean="0"/>
          </a:p>
          <a:p>
            <a:pPr lvl="1">
              <a:lnSpc>
                <a:spcPts val="2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 smtClean="0"/>
              <a:t>Amino acid score 50-84 (68+/- 11) – milling not much effect</a:t>
            </a:r>
          </a:p>
          <a:p>
            <a:pPr>
              <a:lnSpc>
                <a:spcPts val="2000"/>
              </a:lnSpc>
              <a:spcBef>
                <a:spcPts val="600"/>
              </a:spcBef>
            </a:pPr>
            <a:r>
              <a:rPr lang="en-US" sz="2200" b="1" dirty="0" smtClean="0"/>
              <a:t>Fat</a:t>
            </a:r>
            <a:r>
              <a:rPr lang="en-US" sz="2200" dirty="0" smtClean="0"/>
              <a:t> – </a:t>
            </a:r>
            <a:r>
              <a:rPr lang="en-US" sz="2200" dirty="0" err="1" smtClean="0"/>
              <a:t>palmitic</a:t>
            </a:r>
            <a:r>
              <a:rPr lang="en-US" sz="2200" dirty="0" smtClean="0"/>
              <a:t>, oleic &amp; </a:t>
            </a:r>
            <a:r>
              <a:rPr lang="en-US" sz="2200" dirty="0" err="1" smtClean="0"/>
              <a:t>linoleic</a:t>
            </a:r>
            <a:r>
              <a:rPr lang="en-US" sz="2200" dirty="0" smtClean="0"/>
              <a:t> acid (essential) content 94% of total fatty acids – breeding can impact</a:t>
            </a:r>
          </a:p>
          <a:p>
            <a:pPr>
              <a:lnSpc>
                <a:spcPts val="2000"/>
              </a:lnSpc>
              <a:spcBef>
                <a:spcPts val="600"/>
              </a:spcBef>
            </a:pPr>
            <a:r>
              <a:rPr lang="en-US" sz="2200" b="1" dirty="0" smtClean="0"/>
              <a:t>Ash</a:t>
            </a:r>
            <a:r>
              <a:rPr lang="en-US" sz="2200" dirty="0" smtClean="0"/>
              <a:t> – mean 1.49 mineral abundance(10 elements represents 50%) – P, K, Mg, Ca, Na, Zn, </a:t>
            </a:r>
            <a:r>
              <a:rPr lang="en-US" sz="2200" dirty="0" err="1" smtClean="0"/>
              <a:t>Mn</a:t>
            </a:r>
            <a:r>
              <a:rPr lang="en-US" sz="2200" dirty="0" smtClean="0"/>
              <a:t>, Fe, Al, Cu - </a:t>
            </a:r>
            <a:r>
              <a:rPr lang="en-US" sz="2200" dirty="0" err="1" smtClean="0"/>
              <a:t>Phylate</a:t>
            </a:r>
            <a:endParaRPr lang="en-US" sz="2200" dirty="0" smtClean="0"/>
          </a:p>
          <a:p>
            <a:pPr>
              <a:lnSpc>
                <a:spcPts val="2000"/>
              </a:lnSpc>
              <a:spcBef>
                <a:spcPts val="600"/>
              </a:spcBef>
            </a:pPr>
            <a:r>
              <a:rPr lang="en-US" sz="2200" b="1" dirty="0" smtClean="0"/>
              <a:t>Dietary </a:t>
            </a:r>
            <a:r>
              <a:rPr lang="en-US" sz="2200" b="1" dirty="0" err="1" smtClean="0"/>
              <a:t>fibre</a:t>
            </a:r>
            <a:r>
              <a:rPr lang="en-US" sz="2200" dirty="0" smtClean="0"/>
              <a:t> – brown rice </a:t>
            </a:r>
            <a:r>
              <a:rPr lang="en-US" sz="2200" dirty="0" err="1" smtClean="0"/>
              <a:t>avg</a:t>
            </a:r>
            <a:r>
              <a:rPr lang="en-US" sz="2200" dirty="0" smtClean="0"/>
              <a:t> 3.98 % and milled 0.32%</a:t>
            </a:r>
          </a:p>
          <a:p>
            <a:pPr>
              <a:lnSpc>
                <a:spcPts val="2000"/>
              </a:lnSpc>
              <a:spcBef>
                <a:spcPts val="600"/>
              </a:spcBef>
            </a:pPr>
            <a:r>
              <a:rPr lang="en-US" sz="2200" b="1" dirty="0" smtClean="0"/>
              <a:t>Vitamin</a:t>
            </a:r>
            <a:r>
              <a:rPr lang="en-US" sz="2200" dirty="0" smtClean="0"/>
              <a:t> – reduced during milling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 smtClean="0"/>
              <a:t>B complex (thiamine, riboflavin, niacin);  </a:t>
            </a:r>
          </a:p>
          <a:p>
            <a:pPr lvl="1">
              <a:lnSpc>
                <a:spcPts val="2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 err="1" smtClean="0"/>
              <a:t>Vit</a:t>
            </a:r>
            <a:r>
              <a:rPr lang="en-US" sz="1800" dirty="0" smtClean="0"/>
              <a:t> E – alpha/Y-</a:t>
            </a:r>
            <a:r>
              <a:rPr lang="en-US" sz="1800" dirty="0" err="1" smtClean="0"/>
              <a:t>tocotrienol</a:t>
            </a:r>
            <a:r>
              <a:rPr lang="en-US" sz="1800" dirty="0" smtClean="0"/>
              <a:t> (higher cholesterol lowering &amp; antioxidant activities), (α </a:t>
            </a:r>
            <a:r>
              <a:rPr lang="en-US" sz="1800" dirty="0" err="1" smtClean="0"/>
              <a:t>tocopherol</a:t>
            </a:r>
            <a:endParaRPr lang="en-US" sz="1800" dirty="0" smtClean="0"/>
          </a:p>
          <a:p>
            <a:pPr lvl="1">
              <a:lnSpc>
                <a:spcPts val="2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 smtClean="0"/>
              <a:t>A (β carotene), C, D  &amp; K– little or absence (α, β, γ and δ)</a:t>
            </a:r>
          </a:p>
          <a:p>
            <a:pPr>
              <a:lnSpc>
                <a:spcPts val="2000"/>
              </a:lnSpc>
              <a:spcBef>
                <a:spcPts val="600"/>
              </a:spcBef>
            </a:pPr>
            <a:r>
              <a:rPr lang="en-US" sz="2200" b="1" dirty="0" smtClean="0"/>
              <a:t>Minerals</a:t>
            </a:r>
          </a:p>
          <a:p>
            <a:pPr lvl="1">
              <a:lnSpc>
                <a:spcPts val="2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 smtClean="0"/>
              <a:t>Fe (mg/100g) –high variation; brown 0.58 – 5.5 (mean 1.59); milled 0.96; parboiled rice 1.17</a:t>
            </a:r>
          </a:p>
          <a:p>
            <a:pPr lvl="1">
              <a:lnSpc>
                <a:spcPts val="2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 smtClean="0"/>
              <a:t>Zn (mg/100g) : 0.7 – 4.1 (mean 2.88); +</a:t>
            </a:r>
            <a:r>
              <a:rPr lang="en-US" sz="1800" dirty="0" err="1" smtClean="0"/>
              <a:t>ve</a:t>
            </a:r>
            <a:r>
              <a:rPr lang="en-US" sz="1800" dirty="0" smtClean="0"/>
              <a:t> </a:t>
            </a:r>
            <a:r>
              <a:rPr lang="en-US" sz="1800" dirty="0" err="1" smtClean="0"/>
              <a:t>correllation</a:t>
            </a:r>
            <a:r>
              <a:rPr lang="en-US" sz="1800" dirty="0" smtClean="0"/>
              <a:t> with Fe</a:t>
            </a:r>
          </a:p>
          <a:p>
            <a:endParaRPr lang="en-SG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Rice Composition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Rich source of CHO, good source of protein, reasonable source of thiamine, riboflavin, niacin, </a:t>
            </a:r>
            <a:r>
              <a:rPr lang="en-US" dirty="0" err="1" smtClean="0"/>
              <a:t>tocopherols</a:t>
            </a:r>
            <a:r>
              <a:rPr lang="en-US" dirty="0" smtClean="0"/>
              <a:t> &amp; </a:t>
            </a:r>
            <a:r>
              <a:rPr lang="en-US" dirty="0" err="1" smtClean="0"/>
              <a:t>tocotrienols</a:t>
            </a:r>
            <a:r>
              <a:rPr lang="en-US" dirty="0" smtClean="0"/>
              <a:t>. Fe &amp; Zn low but as quantities of rice consumed are high it is a principle source of macro &amp; micro nutrients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Factors affecting nutrient composition of rice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Varietal differences</a:t>
            </a:r>
            <a:r>
              <a:rPr lang="en-US" dirty="0" smtClean="0"/>
              <a:t> – environmental conditions, soil fertility, fertilizer use, </a:t>
            </a:r>
          </a:p>
          <a:p>
            <a:r>
              <a:rPr lang="en-US" b="1" dirty="0" smtClean="0"/>
              <a:t>Post harvest processing</a:t>
            </a:r>
            <a:r>
              <a:rPr lang="en-US" dirty="0" smtClean="0"/>
              <a:t>  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 smtClean="0"/>
              <a:t>Milling</a:t>
            </a:r>
            <a:r>
              <a:rPr lang="en-US" dirty="0" smtClean="0"/>
              <a:t> - minerals &amp; B-complex, </a:t>
            </a:r>
            <a:r>
              <a:rPr lang="en-US" dirty="0" err="1" smtClean="0"/>
              <a:t>phytic</a:t>
            </a:r>
            <a:r>
              <a:rPr lang="en-US" dirty="0" smtClean="0"/>
              <a:t> </a:t>
            </a:r>
            <a:r>
              <a:rPr lang="en-US" dirty="0" smtClean="0"/>
              <a:t>acid, </a:t>
            </a:r>
            <a:r>
              <a:rPr lang="en-US" dirty="0" err="1" smtClean="0"/>
              <a:t>fibre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b="1" dirty="0" smtClean="0"/>
              <a:t>Washing &amp; rinsing</a:t>
            </a:r>
            <a:r>
              <a:rPr lang="en-US" dirty="0" smtClean="0"/>
              <a:t>  - protein (2.7%), thiamine (22-59%), riboflavin (20-60%), niacin (20-40%), K (20-41%), Fe (75%), Ca &amp; P (50%); cooking in excess water, soaking &amp; cooking cause losses in </a:t>
            </a:r>
            <a:r>
              <a:rPr lang="en-US" dirty="0" err="1" smtClean="0"/>
              <a:t>Phytic</a:t>
            </a:r>
            <a:r>
              <a:rPr lang="en-US" dirty="0" smtClean="0"/>
              <a:t> acid, Na &amp; P; microwave – water, FFA &amp; </a:t>
            </a:r>
            <a:r>
              <a:rPr lang="en-US" dirty="0" err="1" smtClean="0"/>
              <a:t>prt</a:t>
            </a:r>
            <a:r>
              <a:rPr lang="en-US" dirty="0" smtClean="0"/>
              <a:t> reduced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 err="1" smtClean="0"/>
              <a:t>Phytic</a:t>
            </a:r>
            <a:r>
              <a:rPr lang="en-US" b="1" dirty="0" smtClean="0"/>
              <a:t> acid</a:t>
            </a:r>
            <a:r>
              <a:rPr lang="en-US" dirty="0" smtClean="0"/>
              <a:t> (decreasing levels improves micro nutrient </a:t>
            </a:r>
            <a:r>
              <a:rPr lang="en-US" dirty="0" err="1" smtClean="0"/>
              <a:t>incl</a:t>
            </a:r>
            <a:r>
              <a:rPr lang="en-US" dirty="0" smtClean="0"/>
              <a:t> mineral bio availability) – milling (70%), soaking (60%), cooking, fermentation, germination</a:t>
            </a:r>
            <a:endParaRPr lang="en-S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Nutritional problems in major rice consuming country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dirty="0" smtClean="0"/>
              <a:t>Stunting, wasting underweight</a:t>
            </a:r>
          </a:p>
          <a:p>
            <a:r>
              <a:rPr lang="en-US" dirty="0" smtClean="0"/>
              <a:t>Overweight – obesity, cardio-vascular diseases, diabetes</a:t>
            </a:r>
          </a:p>
          <a:p>
            <a:r>
              <a:rPr lang="en-US" dirty="0" smtClean="0"/>
              <a:t>Iron-deficiency </a:t>
            </a:r>
            <a:r>
              <a:rPr lang="en-US" dirty="0" err="1" smtClean="0"/>
              <a:t>anaemia</a:t>
            </a:r>
            <a:endParaRPr lang="en-US" dirty="0" smtClean="0"/>
          </a:p>
          <a:p>
            <a:r>
              <a:rPr lang="en-US" dirty="0" smtClean="0"/>
              <a:t>Vitamin A </a:t>
            </a:r>
            <a:r>
              <a:rPr lang="en-US" dirty="0" err="1" smtClean="0"/>
              <a:t>deficency</a:t>
            </a:r>
            <a:endParaRPr lang="en-S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Supported by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Quality: 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err="1" smtClean="0"/>
              <a:t>Mr</a:t>
            </a:r>
            <a:r>
              <a:rPr lang="en-US" sz="3200" dirty="0" smtClean="0"/>
              <a:t> </a:t>
            </a:r>
            <a:r>
              <a:rPr lang="en-US" sz="3200" dirty="0" err="1" smtClean="0"/>
              <a:t>Anut</a:t>
            </a:r>
            <a:r>
              <a:rPr lang="en-US" sz="3200" dirty="0" smtClean="0"/>
              <a:t> </a:t>
            </a:r>
            <a:r>
              <a:rPr lang="en-US" sz="3200" dirty="0" err="1" smtClean="0"/>
              <a:t>Visetrojana</a:t>
            </a:r>
            <a:r>
              <a:rPr lang="en-US" sz="3200" dirty="0" smtClean="0"/>
              <a:t>, ACFS Thailand </a:t>
            </a:r>
          </a:p>
          <a:p>
            <a:endParaRPr lang="en-US" dirty="0" smtClean="0"/>
          </a:p>
          <a:p>
            <a:r>
              <a:rPr lang="en-US" b="1" dirty="0" smtClean="0"/>
              <a:t>Nutrition: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err="1" smtClean="0"/>
              <a:t>Mr</a:t>
            </a:r>
            <a:r>
              <a:rPr lang="en-US" sz="3200" dirty="0" smtClean="0"/>
              <a:t> </a:t>
            </a:r>
            <a:r>
              <a:rPr lang="en-US" sz="3200" dirty="0" err="1" smtClean="0"/>
              <a:t>Longvah</a:t>
            </a:r>
            <a:r>
              <a:rPr lang="en-US" sz="3200" dirty="0" smtClean="0"/>
              <a:t> T, National Institute of Nutrition, India</a:t>
            </a:r>
            <a:endParaRPr lang="en-SG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7620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latin typeface="Comic Sans MS" pitchFamily="66" charset="0"/>
              </a:rPr>
              <a:t>Problem: Micronutrient Malnutrition</a:t>
            </a:r>
            <a:endParaRPr lang="en-SG" sz="38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6172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Cause</a:t>
            </a:r>
            <a:r>
              <a:rPr lang="en-US" dirty="0" smtClean="0"/>
              <a:t>: poor source of </a:t>
            </a:r>
            <a:r>
              <a:rPr lang="en-US" dirty="0" err="1" smtClean="0"/>
              <a:t>Vit</a:t>
            </a:r>
            <a:r>
              <a:rPr lang="en-US" dirty="0" smtClean="0"/>
              <a:t> A and minerals</a:t>
            </a:r>
          </a:p>
          <a:p>
            <a:r>
              <a:rPr lang="en-US" b="1" dirty="0" smtClean="0"/>
              <a:t>Strategic options for mitigation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100" b="1" i="1" dirty="0" smtClean="0"/>
              <a:t>Fortification</a:t>
            </a:r>
            <a:r>
              <a:rPr lang="en-US" sz="3100" dirty="0" smtClean="0"/>
              <a:t> to improve micronutrient content of rice </a:t>
            </a:r>
          </a:p>
          <a:p>
            <a:pPr lvl="2">
              <a:buFont typeface="Wingdings" pitchFamily="2" charset="2"/>
              <a:buChar char="Ø"/>
            </a:pPr>
            <a:r>
              <a:rPr lang="en-US" sz="3100" dirty="0" smtClean="0"/>
              <a:t>spraying natural rice with vitamin &amp; mineral mix – enrichment gets washed so advanced technologies </a:t>
            </a:r>
          </a:p>
          <a:p>
            <a:pPr lvl="2">
              <a:buFont typeface="Wingdings" pitchFamily="2" charset="2"/>
              <a:buChar char="Ø"/>
            </a:pPr>
            <a:r>
              <a:rPr lang="en-US" sz="3100" dirty="0" smtClean="0"/>
              <a:t>extrusion technology - stable</a:t>
            </a:r>
          </a:p>
          <a:p>
            <a:pPr lvl="2">
              <a:buFont typeface="Wingdings" pitchFamily="2" charset="2"/>
              <a:buChar char="Ø"/>
            </a:pPr>
            <a:r>
              <a:rPr lang="en-US" sz="3100" dirty="0" smtClean="0"/>
              <a:t>Fortifying rice products like noodles</a:t>
            </a:r>
          </a:p>
          <a:p>
            <a:pPr lvl="1">
              <a:buNone/>
            </a:pPr>
            <a:r>
              <a:rPr lang="en-US" sz="3100" dirty="0" smtClean="0"/>
              <a:t>	Effective for small targeted groups but not large scale, expensive</a:t>
            </a:r>
          </a:p>
          <a:p>
            <a:pPr marL="914400" lvl="1" indent="-514350">
              <a:spcBef>
                <a:spcPts val="1200"/>
              </a:spcBef>
              <a:buNone/>
            </a:pPr>
            <a:r>
              <a:rPr lang="en-US" sz="3100" dirty="0" smtClean="0"/>
              <a:t>2</a:t>
            </a:r>
            <a:r>
              <a:rPr lang="en-US" sz="3100" b="1" i="1" dirty="0" smtClean="0"/>
              <a:t>.  Dietary diversification </a:t>
            </a:r>
            <a:r>
              <a:rPr lang="en-US" sz="3100" dirty="0" smtClean="0"/>
              <a:t>– good option, may require change of food habits, availability of different foods</a:t>
            </a:r>
          </a:p>
          <a:p>
            <a:pPr lvl="1">
              <a:spcBef>
                <a:spcPts val="1200"/>
              </a:spcBef>
              <a:buNone/>
            </a:pPr>
            <a:r>
              <a:rPr lang="en-US" sz="3100" dirty="0" smtClean="0"/>
              <a:t>3.  </a:t>
            </a:r>
            <a:r>
              <a:rPr lang="en-US" sz="3100" b="1" i="1" dirty="0" smtClean="0"/>
              <a:t>Plant breeding </a:t>
            </a:r>
            <a:r>
              <a:rPr lang="en-US" sz="3100" dirty="0" smtClean="0"/>
              <a:t>–  conventional methods - selection of cultivars rich in Fe, Zn – successful in Zn &amp; Fe but not in B-carotene</a:t>
            </a:r>
          </a:p>
          <a:p>
            <a:pPr lvl="1">
              <a:spcBef>
                <a:spcPts val="1200"/>
              </a:spcBef>
              <a:buNone/>
            </a:pPr>
            <a:r>
              <a:rPr lang="en-US" sz="3100" dirty="0" smtClean="0"/>
              <a:t>4.  </a:t>
            </a:r>
            <a:r>
              <a:rPr lang="en-US" sz="3100" b="1" i="1" dirty="0" smtClean="0"/>
              <a:t>Biotechnological approach </a:t>
            </a:r>
            <a:r>
              <a:rPr lang="en-US" sz="3100" dirty="0" smtClean="0"/>
              <a:t>– applied to Fe enriched &amp; golden rice (B-carotene)</a:t>
            </a:r>
          </a:p>
          <a:p>
            <a:pPr lvl="1">
              <a:buNone/>
            </a:pPr>
            <a:r>
              <a:rPr lang="en-US" sz="3100" dirty="0" smtClean="0"/>
              <a:t>	Concerns on health, environment, consumer acceptance</a:t>
            </a:r>
            <a:r>
              <a:rPr lang="en-US" dirty="0" smtClean="0"/>
              <a:t>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latin typeface="Comic Sans MS" pitchFamily="66" charset="0"/>
              </a:rPr>
              <a:t>Problem - Diabetes</a:t>
            </a:r>
            <a:endParaRPr lang="en-SG" sz="38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r>
              <a:rPr lang="en-US" b="1" dirty="0" err="1" smtClean="0"/>
              <a:t>Glycemic</a:t>
            </a:r>
            <a:r>
              <a:rPr lang="en-US" b="1" dirty="0" smtClean="0"/>
              <a:t> index </a:t>
            </a:r>
            <a:r>
              <a:rPr lang="en-US" dirty="0" smtClean="0"/>
              <a:t>– quantifies rate of release of glucose into blood when CHO consumed</a:t>
            </a:r>
          </a:p>
          <a:p>
            <a:r>
              <a:rPr lang="en-US" b="1" dirty="0" smtClean="0"/>
              <a:t>Cause: </a:t>
            </a:r>
            <a:r>
              <a:rPr lang="en-US" dirty="0" smtClean="0"/>
              <a:t>Rice is high GI food with increased risk of Type II diabetes; large variability with GI from 52-92 in a study 235 varieties; rice products (parboiled rice/ vermicelli) have low GI</a:t>
            </a:r>
          </a:p>
          <a:p>
            <a:r>
              <a:rPr lang="en-US" b="1" dirty="0" smtClean="0"/>
              <a:t>Strategic choices:</a:t>
            </a:r>
            <a:r>
              <a:rPr lang="en-US" dirty="0" smtClean="0"/>
              <a:t>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use varieties with low GI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Convert to rice products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More research and studies needed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800" dirty="0" smtClean="0">
                <a:latin typeface="Comic Sans MS" pitchFamily="66" charset="0"/>
              </a:rPr>
              <a:t>Other methods for improving nutritional content of rice</a:t>
            </a:r>
            <a:endParaRPr lang="en-SG" sz="38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Rice processing/ rice products/ by products</a:t>
            </a:r>
          </a:p>
          <a:p>
            <a:r>
              <a:rPr lang="en-US" dirty="0" smtClean="0"/>
              <a:t>Brown rice, germinated brown rice, parboiled rice – </a:t>
            </a:r>
            <a:r>
              <a:rPr lang="en-US" dirty="0" err="1" smtClean="0"/>
              <a:t>phytochemicals</a:t>
            </a:r>
            <a:r>
              <a:rPr lang="en-US" dirty="0" smtClean="0"/>
              <a:t> in brown/ </a:t>
            </a:r>
            <a:r>
              <a:rPr lang="en-US" dirty="0" err="1" smtClean="0"/>
              <a:t>coloured</a:t>
            </a:r>
            <a:r>
              <a:rPr lang="en-US" dirty="0" smtClean="0"/>
              <a:t> rice has health benefits</a:t>
            </a:r>
          </a:p>
          <a:p>
            <a:r>
              <a:rPr lang="en-US" dirty="0" smtClean="0"/>
              <a:t>Rice products – rice flakes high </a:t>
            </a:r>
            <a:r>
              <a:rPr lang="en-US" dirty="0" err="1" smtClean="0"/>
              <a:t>fibre</a:t>
            </a:r>
            <a:r>
              <a:rPr lang="en-US" dirty="0" smtClean="0"/>
              <a:t>/ Fe, </a:t>
            </a:r>
          </a:p>
          <a:p>
            <a:r>
              <a:rPr lang="en-US" dirty="0" smtClean="0"/>
              <a:t>Rice bran – rich in protein, </a:t>
            </a:r>
            <a:r>
              <a:rPr lang="en-US" dirty="0" err="1" smtClean="0"/>
              <a:t>fibre</a:t>
            </a:r>
            <a:r>
              <a:rPr lang="en-US" dirty="0" smtClean="0"/>
              <a:t>, Ca, Fe, B-complex…</a:t>
            </a:r>
          </a:p>
          <a:p>
            <a:pPr>
              <a:buNone/>
            </a:pPr>
            <a:r>
              <a:rPr lang="en-US" b="1" dirty="0" smtClean="0"/>
              <a:t>Strategic choices: </a:t>
            </a:r>
            <a:r>
              <a:rPr lang="en-US" dirty="0" smtClean="0"/>
              <a:t>consumer awareness</a:t>
            </a:r>
            <a:endParaRPr lang="en-S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800" b="1" dirty="0" smtClean="0">
                <a:latin typeface="Comic Sans MS" pitchFamily="66" charset="0"/>
              </a:rPr>
              <a:t>Conclusion </a:t>
            </a:r>
            <a:r>
              <a:rPr lang="en-US" sz="3800" b="1" smtClean="0">
                <a:latin typeface="Comic Sans MS" pitchFamily="66" charset="0"/>
              </a:rPr>
              <a:t>(Nutrition)</a:t>
            </a:r>
            <a:endParaRPr lang="en-SG" sz="3800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Genetic diversity to be further studied – comprehensive database for nutrient data at cultivar level</a:t>
            </a:r>
          </a:p>
          <a:p>
            <a:r>
              <a:rPr lang="en-US" dirty="0" smtClean="0"/>
              <a:t>Beneficial effects of brown rice is in germ/bran of grain – increase consumption, with education</a:t>
            </a:r>
          </a:p>
          <a:p>
            <a:r>
              <a:rPr lang="en-US" dirty="0" smtClean="0"/>
              <a:t>Processing and cooking practices need to be emphasized with education &amp; awareness</a:t>
            </a:r>
          </a:p>
          <a:p>
            <a:r>
              <a:rPr lang="en-US" dirty="0" err="1" smtClean="0"/>
              <a:t>Biofortification</a:t>
            </a:r>
            <a:r>
              <a:rPr lang="en-US" dirty="0" smtClean="0"/>
              <a:t> may be explored</a:t>
            </a:r>
          </a:p>
          <a:p>
            <a:r>
              <a:rPr lang="en-US" dirty="0" err="1" smtClean="0"/>
              <a:t>Glycemic</a:t>
            </a:r>
            <a:r>
              <a:rPr lang="en-US" dirty="0" smtClean="0"/>
              <a:t> index – studies needed</a:t>
            </a:r>
          </a:p>
          <a:p>
            <a:r>
              <a:rPr lang="en-US" dirty="0" smtClean="0"/>
              <a:t>Studies on rice bran and its addition to other rice products</a:t>
            </a:r>
          </a:p>
          <a:p>
            <a:r>
              <a:rPr lang="en-US" dirty="0" smtClean="0"/>
              <a:t>Food-based approaches for dietary diversification</a:t>
            </a:r>
            <a:endParaRPr lang="en-SG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THANK YOU</a:t>
            </a:r>
            <a:endParaRPr lang="en-AU" b="1" smtClean="0"/>
          </a:p>
        </p:txBody>
      </p:sp>
      <p:graphicFrame>
        <p:nvGraphicFramePr>
          <p:cNvPr id="86018" name="Object 3"/>
          <p:cNvGraphicFramePr>
            <a:graphicFrameLocks noGrp="1" noChangeAspect="1"/>
          </p:cNvGraphicFramePr>
          <p:nvPr>
            <p:ph type="body" idx="4294967295"/>
          </p:nvPr>
        </p:nvGraphicFramePr>
        <p:xfrm>
          <a:off x="2209800" y="2057400"/>
          <a:ext cx="50292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Clip" r:id="rId3" imgW="4960800" imgH="2811240" progId="">
                  <p:embed/>
                </p:oleObj>
              </mc:Choice>
              <mc:Fallback>
                <p:oleObj name="Clip" r:id="rId3" imgW="4960800" imgH="28112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50292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09600" y="5257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Any Questions?</a:t>
            </a:r>
            <a:endParaRPr lang="en-AU" sz="44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6021" name="Line 4"/>
          <p:cNvSpPr>
            <a:spLocks noChangeShapeType="1"/>
          </p:cNvSpPr>
          <p:nvPr/>
        </p:nvSpPr>
        <p:spPr bwMode="auto">
          <a:xfrm>
            <a:off x="1295400" y="1371600"/>
            <a:ext cx="6699250" cy="0"/>
          </a:xfrm>
          <a:prstGeom prst="line">
            <a:avLst/>
          </a:prstGeom>
          <a:noFill/>
          <a:ln w="39751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Quality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Not easy to define – depends on consumer preference and intended use of product – consumers prefer the best at the price they can afford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In rice quality broadly covers 3 aspects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Organoleptic, physical, chemical, </a:t>
            </a:r>
            <a:r>
              <a:rPr lang="en-US" dirty="0" smtClean="0"/>
              <a:t>refractions, variety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Safety requirements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Nutritional aspects</a:t>
            </a:r>
            <a:endParaRPr lang="en-S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Rice grain quality indicators</a:t>
            </a:r>
            <a:endParaRPr lang="en-SG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382183"/>
              </p:ext>
            </p:extLst>
          </p:nvPr>
        </p:nvGraphicFramePr>
        <p:xfrm>
          <a:off x="304800" y="1295400"/>
          <a:ext cx="8763000" cy="5400485"/>
        </p:xfrm>
        <a:graphic>
          <a:graphicData uri="http://schemas.openxmlformats.org/drawingml/2006/table">
            <a:tbl>
              <a:tblPr/>
              <a:tblGrid>
                <a:gridCol w="3784121"/>
                <a:gridCol w="497887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DDDDDD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Genetic (variety based)</a:t>
                      </a:r>
                      <a:endParaRPr lang="en-SG" sz="24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DDDDDD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Acquired (farming/processing</a:t>
                      </a:r>
                      <a:r>
                        <a:rPr lang="en-US" sz="2400" b="1" baseline="0" dirty="0" smtClean="0">
                          <a:solidFill>
                            <a:srgbClr val="DDDDDD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 based)</a:t>
                      </a:r>
                      <a:endParaRPr lang="en-SG" sz="24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66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 chemical characteristics such as gelatinization temperature, gel consistency, and aroma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moisture content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grain shape and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size – elongation ratio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color and chalkiness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bulk density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purity – varietal, level of impurities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 thermal conductivity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 damage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 equilibrium moisture content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 cracked grains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 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protein content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immature grains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 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•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milling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related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characteristics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-head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rice recoveries, whiteness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&amp;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milling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H SarabunTHAI"/>
                        </a:rPr>
                        <a:t>degree, translucency, damaged, broken, chalkiness, red &amp; red streaked,  </a:t>
                      </a:r>
                      <a:endParaRPr lang="en-SG" sz="2000" dirty="0">
                        <a:latin typeface="TH SarabunENG"/>
                        <a:ea typeface="Calibri"/>
                        <a:cs typeface="TH SarabunTHAI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Factors affecting quality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dirty="0" smtClean="0"/>
              <a:t>Production, harvesting, processing, handling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Moisture, temperature, insect and micro-organisms, impurities, immature grain, thermal &amp; mechanical stress, mixed varieties, etc</a:t>
            </a:r>
            <a:endParaRPr lang="en-S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Safety &amp; other related issues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334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600" dirty="0" smtClean="0"/>
              <a:t>Pesticide residues – high pesticide use, prohibited ones</a:t>
            </a:r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C00000"/>
                </a:solidFill>
              </a:rPr>
              <a:t>Heavy metals – </a:t>
            </a:r>
            <a:r>
              <a:rPr lang="en-US" sz="2600" b="1" dirty="0" smtClean="0">
                <a:solidFill>
                  <a:srgbClr val="C00000"/>
                </a:solidFill>
              </a:rPr>
              <a:t>As, </a:t>
            </a:r>
            <a:r>
              <a:rPr lang="en-US" sz="2600" b="1" dirty="0" err="1" smtClean="0">
                <a:solidFill>
                  <a:srgbClr val="C00000"/>
                </a:solidFill>
              </a:rPr>
              <a:t>Pb</a:t>
            </a:r>
            <a:r>
              <a:rPr lang="en-US" sz="2600" dirty="0" smtClean="0">
                <a:solidFill>
                  <a:srgbClr val="C00000"/>
                </a:solidFill>
              </a:rPr>
              <a:t>, </a:t>
            </a:r>
            <a:r>
              <a:rPr lang="en-US" sz="2600" dirty="0" err="1" smtClean="0">
                <a:solidFill>
                  <a:srgbClr val="C00000"/>
                </a:solidFill>
              </a:rPr>
              <a:t>Cd</a:t>
            </a:r>
            <a:r>
              <a:rPr lang="en-US" sz="2600" dirty="0" smtClean="0">
                <a:solidFill>
                  <a:srgbClr val="C00000"/>
                </a:solidFill>
              </a:rPr>
              <a:t>, Cr, Hg</a:t>
            </a:r>
            <a:endParaRPr lang="en-US" sz="2600" b="1" dirty="0" smtClean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600" dirty="0" err="1" smtClean="0"/>
              <a:t>Aflatoxin</a:t>
            </a:r>
            <a:r>
              <a:rPr lang="en-US" sz="2600" dirty="0" smtClean="0"/>
              <a:t> – Codex limit 15ppb</a:t>
            </a:r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C00000"/>
                </a:solidFill>
              </a:rPr>
              <a:t>Packaging – clean, </a:t>
            </a:r>
            <a:r>
              <a:rPr lang="en-US" sz="2600" dirty="0" err="1" smtClean="0">
                <a:solidFill>
                  <a:srgbClr val="C00000"/>
                </a:solidFill>
              </a:rPr>
              <a:t>labelling</a:t>
            </a:r>
            <a:r>
              <a:rPr lang="en-US" sz="2600" dirty="0" smtClean="0">
                <a:solidFill>
                  <a:srgbClr val="C00000"/>
                </a:solidFill>
              </a:rPr>
              <a:t>, toxic inks, glue</a:t>
            </a:r>
          </a:p>
          <a:p>
            <a:pPr>
              <a:spcBef>
                <a:spcPts val="600"/>
              </a:spcBef>
            </a:pPr>
            <a:r>
              <a:rPr lang="en-US" sz="2600" dirty="0" smtClean="0"/>
              <a:t>Traceability – safety &amp; recalls, authenticity (organic/ </a:t>
            </a:r>
            <a:r>
              <a:rPr lang="en-US" sz="2600" dirty="0" err="1" smtClean="0"/>
              <a:t>Gis</a:t>
            </a:r>
            <a:r>
              <a:rPr lang="en-US" sz="2600" dirty="0" smtClean="0"/>
              <a:t>), include in legislation with clear role of </a:t>
            </a:r>
            <a:r>
              <a:rPr lang="en-US" sz="2600" dirty="0" smtClean="0"/>
              <a:t>industry - origin</a:t>
            </a:r>
            <a:endParaRPr lang="en-US" sz="2600" dirty="0" smtClean="0"/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C00000"/>
                </a:solidFill>
              </a:rPr>
              <a:t>Standards</a:t>
            </a:r>
          </a:p>
          <a:p>
            <a:pPr>
              <a:spcBef>
                <a:spcPts val="600"/>
              </a:spcBef>
            </a:pPr>
            <a:r>
              <a:rPr lang="en-US" sz="2600" dirty="0" smtClean="0"/>
              <a:t>Market recognition &amp; premium price – Organic/ GI </a:t>
            </a:r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C00000"/>
                </a:solidFill>
              </a:rPr>
              <a:t>Certifications</a:t>
            </a:r>
          </a:p>
          <a:p>
            <a:pPr>
              <a:spcBef>
                <a:spcPts val="600"/>
              </a:spcBef>
            </a:pPr>
            <a:r>
              <a:rPr lang="en-US" sz="2600" dirty="0" smtClean="0"/>
              <a:t>Fumigation</a:t>
            </a:r>
          </a:p>
          <a:p>
            <a:pPr>
              <a:spcBef>
                <a:spcPts val="600"/>
              </a:spcBef>
            </a:pPr>
            <a:r>
              <a:rPr lang="en-US" sz="2600" dirty="0" smtClean="0">
                <a:solidFill>
                  <a:srgbClr val="C00000"/>
                </a:solidFill>
              </a:rPr>
              <a:t>GMOs</a:t>
            </a:r>
          </a:p>
          <a:p>
            <a:pPr>
              <a:spcBef>
                <a:spcPts val="600"/>
              </a:spcBef>
            </a:pPr>
            <a:r>
              <a:rPr lang="en-US" sz="2600" dirty="0" smtClean="0"/>
              <a:t>Environmental impacts - fumigants, rice fields major generators of methane and nitrous oxide</a:t>
            </a:r>
            <a:endParaRPr lang="en-SG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Standards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Codex standard – Codex STAN 198-1995</a:t>
            </a:r>
          </a:p>
          <a:p>
            <a:pPr lvl="1">
              <a:buFont typeface="Wingdings" pitchFamily="2" charset="2"/>
              <a:buChar char="Ø"/>
            </a:pPr>
            <a:r>
              <a:rPr lang="en-SG" dirty="0" smtClean="0"/>
              <a:t>Husked rice, milled rice, and parboiled rice, all for direct human consumption; not apply to other products derived from rice or to glutinous rice.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en-SG" dirty="0" smtClean="0"/>
              <a:t>Composition &amp; Q factors – moisture, extraneous matter, filth, organic/ inorganic extraneous matter, pesticide residues, heavy metals, hygiene, packaging labelling, Classification (l, l/w, both), milling degree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Codex generic standards – organic, </a:t>
            </a:r>
            <a:r>
              <a:rPr lang="en-US" dirty="0" err="1" smtClean="0"/>
              <a:t>labelling</a:t>
            </a:r>
            <a:r>
              <a:rPr lang="en-US" dirty="0" smtClean="0"/>
              <a:t>, residues, contaminants, etc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ISO 7301 husked, husked parboiled, milled &amp; milled parboiled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Organic – IFOAM, Asian Regional Organic Standard</a:t>
            </a:r>
            <a:endParaRPr lang="en-S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Market recognition and premium price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Organic rice and GI rice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legal and institutional framework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Certification system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Traceability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International standards</a:t>
            </a:r>
          </a:p>
          <a:p>
            <a:endParaRPr lang="en-US" dirty="0" smtClean="0"/>
          </a:p>
          <a:p>
            <a:r>
              <a:rPr lang="en-US" dirty="0" smtClean="0"/>
              <a:t>Benefit – creation of a system, certification and meeting safety requirements</a:t>
            </a:r>
          </a:p>
          <a:p>
            <a:endParaRPr lang="en-S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Rice Certifications</a:t>
            </a:r>
            <a:endParaRPr lang="en-S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754563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Different types – safety (GAP, ISO 220,000…) quality (ISO 9000), GIs, Organic…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Purpose is to have a 3</a:t>
            </a:r>
            <a:r>
              <a:rPr lang="en-US" baseline="30000" dirty="0" smtClean="0"/>
              <a:t>rd</a:t>
            </a:r>
            <a:r>
              <a:rPr lang="en-US" dirty="0" smtClean="0"/>
              <a:t> party assurance for compliance to standards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Issues - Cost, time period, documentation development/ maintenance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Strategic </a:t>
            </a:r>
            <a:r>
              <a:rPr lang="en-US" dirty="0" smtClean="0"/>
              <a:t>decisions – understand &amp; conscious decisions, mandatory/voluntary, producer/ producer groups</a:t>
            </a:r>
            <a:endParaRPr lang="en-S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4847</TotalTime>
  <Words>1567</Words>
  <Application>Microsoft Office PowerPoint</Application>
  <PresentationFormat>On-screen Show (4:3)</PresentationFormat>
  <Paragraphs>164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Clip</vt:lpstr>
      <vt:lpstr>Rice Strategy : Quality, safety &amp; Nutrition</vt:lpstr>
      <vt:lpstr>Supported by</vt:lpstr>
      <vt:lpstr>Quality</vt:lpstr>
      <vt:lpstr>Rice grain quality indicators</vt:lpstr>
      <vt:lpstr>Factors affecting quality</vt:lpstr>
      <vt:lpstr>Safety &amp; other related issues</vt:lpstr>
      <vt:lpstr>Standards</vt:lpstr>
      <vt:lpstr>Market recognition and premium price</vt:lpstr>
      <vt:lpstr>Rice Certifications</vt:lpstr>
      <vt:lpstr>Fumigation</vt:lpstr>
      <vt:lpstr>Genetic Modifications</vt:lpstr>
      <vt:lpstr>Strategic Policy Options in Quality/ safety</vt:lpstr>
      <vt:lpstr>Strategic Policy Options in Quality/ safety</vt:lpstr>
      <vt:lpstr>Nutrition</vt:lpstr>
      <vt:lpstr>Importance of nutrition in rice</vt:lpstr>
      <vt:lpstr>Rice Composition</vt:lpstr>
      <vt:lpstr>Rice Composition</vt:lpstr>
      <vt:lpstr>Factors affecting nutrient composition of rice</vt:lpstr>
      <vt:lpstr>Nutritional problems in major rice consuming country</vt:lpstr>
      <vt:lpstr>Problem: Micronutrient Malnutrition</vt:lpstr>
      <vt:lpstr>Problem - Diabetes</vt:lpstr>
      <vt:lpstr>Other methods for improving nutritional content of rice</vt:lpstr>
      <vt:lpstr>Conclusion (Nutrition)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Quality, safety &amp; Nutrition aspects of rice strategy</dc:title>
  <dc:creator>User</dc:creator>
  <cp:lastModifiedBy>Houtman, Ralph (FAORAP)</cp:lastModifiedBy>
  <cp:revision>34</cp:revision>
  <dcterms:created xsi:type="dcterms:W3CDTF">2006-08-16T00:00:00Z</dcterms:created>
  <dcterms:modified xsi:type="dcterms:W3CDTF">2013-11-28T08:10:30Z</dcterms:modified>
</cp:coreProperties>
</file>