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5"/>
  </p:notesMasterIdLst>
  <p:handoutMasterIdLst>
    <p:handoutMasterId r:id="rId16"/>
  </p:handoutMasterIdLst>
  <p:sldIdLst>
    <p:sldId id="256" r:id="rId2"/>
    <p:sldId id="264" r:id="rId3"/>
    <p:sldId id="271" r:id="rId4"/>
    <p:sldId id="265" r:id="rId5"/>
    <p:sldId id="266" r:id="rId6"/>
    <p:sldId id="267" r:id="rId7"/>
    <p:sldId id="263" r:id="rId8"/>
    <p:sldId id="273" r:id="rId9"/>
    <p:sldId id="274" r:id="rId10"/>
    <p:sldId id="275" r:id="rId11"/>
    <p:sldId id="276" r:id="rId12"/>
    <p:sldId id="278" r:id="rId13"/>
    <p:sldId id="279" r:id="rId14"/>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7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CE3568BD-6A44-48AE-B549-7E59BEF5352B}" type="datetimeFigureOut">
              <a:rPr lang="en-US" smtClean="0"/>
              <a:pPr/>
              <a:t>28-Nov-2013</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821AE89E-7C17-43F9-AD74-88C4B9A7143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6C3723CD-1FA4-4BB8-A143-4F9D7E3F6BBF}" type="datetimeFigureOut">
              <a:rPr lang="en-US" smtClean="0"/>
              <a:pPr/>
              <a:t>28-Nov-2013</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B97A6B55-7DA7-449B-B0F9-EDCCC65A50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C1AFB8-DCC0-4EAC-9BF7-855A17BCF72D}"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A7A83DD-0509-44A5-A18A-E566E89518E0}" type="datetimeFigureOut">
              <a:rPr lang="en-US" smtClean="0"/>
              <a:pPr/>
              <a:t>28-Nov-2013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4DBC53C-4BDF-4EC4-9EB5-814CE17CE36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7A83DD-0509-44A5-A18A-E566E89518E0}" type="datetimeFigureOut">
              <a:rPr lang="en-US" smtClean="0"/>
              <a:pPr/>
              <a:t>28-Nov-2013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BC53C-4BDF-4EC4-9EB5-814CE17CE3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A7A83DD-0509-44A5-A18A-E566E89518E0}" type="datetimeFigureOut">
              <a:rPr lang="en-US" smtClean="0"/>
              <a:pPr/>
              <a:t>28-Nov-2013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4DBC53C-4BDF-4EC4-9EB5-814CE17CE3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7A83DD-0509-44A5-A18A-E566E89518E0}" type="datetimeFigureOut">
              <a:rPr lang="en-US" smtClean="0"/>
              <a:pPr/>
              <a:t>28-Nov-2013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4DBC53C-4BDF-4EC4-9EB5-814CE17CE36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A7A83DD-0509-44A5-A18A-E566E89518E0}" type="datetimeFigureOut">
              <a:rPr lang="en-US" smtClean="0"/>
              <a:pPr/>
              <a:t>28-Nov-2013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4DBC53C-4BDF-4EC4-9EB5-814CE17CE36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A7A83DD-0509-44A5-A18A-E566E89518E0}" type="datetimeFigureOut">
              <a:rPr lang="en-US" smtClean="0"/>
              <a:pPr/>
              <a:t>28-Nov-2013</a:t>
            </a:fld>
            <a:endParaRPr lang="en-US"/>
          </a:p>
        </p:txBody>
      </p:sp>
      <p:sp>
        <p:nvSpPr>
          <p:cNvPr id="10" name="Slide Number Placeholder 9"/>
          <p:cNvSpPr>
            <a:spLocks noGrp="1"/>
          </p:cNvSpPr>
          <p:nvPr>
            <p:ph type="sldNum" sz="quarter" idx="16"/>
          </p:nvPr>
        </p:nvSpPr>
        <p:spPr/>
        <p:txBody>
          <a:bodyPr rtlCol="0"/>
          <a:lstStyle/>
          <a:p>
            <a:fld id="{14DBC53C-4BDF-4EC4-9EB5-814CE17CE36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A7A83DD-0509-44A5-A18A-E566E89518E0}" type="datetimeFigureOut">
              <a:rPr lang="en-US" smtClean="0"/>
              <a:pPr/>
              <a:t>28-Nov-2013</a:t>
            </a:fld>
            <a:endParaRPr lang="en-US"/>
          </a:p>
        </p:txBody>
      </p:sp>
      <p:sp>
        <p:nvSpPr>
          <p:cNvPr id="12" name="Slide Number Placeholder 11"/>
          <p:cNvSpPr>
            <a:spLocks noGrp="1"/>
          </p:cNvSpPr>
          <p:nvPr>
            <p:ph type="sldNum" sz="quarter" idx="16"/>
          </p:nvPr>
        </p:nvSpPr>
        <p:spPr/>
        <p:txBody>
          <a:bodyPr rtlCol="0"/>
          <a:lstStyle/>
          <a:p>
            <a:fld id="{14DBC53C-4BDF-4EC4-9EB5-814CE17CE36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7A83DD-0509-44A5-A18A-E566E89518E0}" type="datetimeFigureOut">
              <a:rPr lang="en-US" smtClean="0"/>
              <a:pPr/>
              <a:t>28-Nov-2013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4DBC53C-4BDF-4EC4-9EB5-814CE17CE3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A83DD-0509-44A5-A18A-E566E89518E0}" type="datetimeFigureOut">
              <a:rPr lang="en-US" smtClean="0"/>
              <a:pPr/>
              <a:t>28-Nov-2013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4DBC53C-4BDF-4EC4-9EB5-814CE17CE3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7A83DD-0509-44A5-A18A-E566E89518E0}" type="datetimeFigureOut">
              <a:rPr lang="en-US" smtClean="0"/>
              <a:pPr/>
              <a:t>28-Nov-2013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4DBC53C-4BDF-4EC4-9EB5-814CE17CE36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A7A83DD-0509-44A5-A18A-E566E89518E0}" type="datetimeFigureOut">
              <a:rPr lang="en-US" smtClean="0"/>
              <a:pPr/>
              <a:t>28-Nov-2013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4DBC53C-4BDF-4EC4-9EB5-814CE17CE36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A7A83DD-0509-44A5-A18A-E566E89518E0}" type="datetimeFigureOut">
              <a:rPr lang="en-US" smtClean="0"/>
              <a:pPr/>
              <a:t>28-Nov-2013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4DBC53C-4BDF-4EC4-9EB5-814CE17CE3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i="1" dirty="0"/>
              <a:t>Demographic Change (</a:t>
            </a:r>
            <a:r>
              <a:rPr lang="en-US" sz="3600" i="1" dirty="0" err="1"/>
              <a:t>Labour</a:t>
            </a:r>
            <a:r>
              <a:rPr lang="en-US" sz="3600" i="1" dirty="0"/>
              <a:t>/Ageing/Young Farmers) and Gender</a:t>
            </a:r>
            <a:r>
              <a:rPr lang="en-US" sz="3600" dirty="0"/>
              <a:t/>
            </a:r>
            <a:br>
              <a:rPr lang="en-US" sz="3600" dirty="0"/>
            </a:br>
            <a:endParaRPr lang="en-US" sz="36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dirty="0" smtClean="0"/>
              <a:t>Policy Recommendations</a:t>
            </a:r>
            <a:endParaRPr lang="en-US" sz="4000" dirty="0"/>
          </a:p>
        </p:txBody>
      </p:sp>
      <p:sp>
        <p:nvSpPr>
          <p:cNvPr id="3" name="Content Placeholder 2"/>
          <p:cNvSpPr>
            <a:spLocks noGrp="1"/>
          </p:cNvSpPr>
          <p:nvPr>
            <p:ph sz="quarter" idx="1"/>
          </p:nvPr>
        </p:nvSpPr>
        <p:spPr>
          <a:xfrm>
            <a:off x="457200" y="2332037"/>
            <a:ext cx="8229600" cy="4525963"/>
          </a:xfrm>
        </p:spPr>
        <p:txBody>
          <a:bodyPr>
            <a:normAutofit fontScale="70000" lnSpcReduction="20000"/>
          </a:bodyPr>
          <a:lstStyle/>
          <a:p>
            <a:r>
              <a:rPr lang="en-US" dirty="0" smtClean="0"/>
              <a:t>encourage greater participation of female professionals in conferences on agriculture and farming systems, and at the policy formulation level;</a:t>
            </a:r>
          </a:p>
          <a:p>
            <a:pPr>
              <a:buNone/>
            </a:pPr>
            <a:endParaRPr lang="en-US" dirty="0" smtClean="0"/>
          </a:p>
          <a:p>
            <a:pPr lvl="0"/>
            <a:r>
              <a:rPr lang="en-US" dirty="0" smtClean="0"/>
              <a:t>organize policy dialogues, workshops to sensitize the scientific community and extension personnel to the problems of women and youths involved in agriculture.</a:t>
            </a:r>
          </a:p>
          <a:p>
            <a:pPr lvl="0"/>
            <a:endParaRPr lang="en-US" dirty="0" smtClean="0"/>
          </a:p>
          <a:p>
            <a:pPr lvl="0"/>
            <a:r>
              <a:rPr lang="en-US" dirty="0" smtClean="0"/>
              <a:t>continuous monitoring of the impact of agricultural and rural development programs and policies on women and youths.</a:t>
            </a:r>
          </a:p>
          <a:p>
            <a:pPr lvl="0"/>
            <a:endParaRPr lang="en-US" dirty="0" smtClean="0"/>
          </a:p>
          <a:p>
            <a:pPr lvl="0"/>
            <a:r>
              <a:rPr lang="en-US" dirty="0" smtClean="0"/>
              <a:t>support diversification of livelihood and supplementing income-generating activities for women combined with necessary support services such as credit and marketing facilities, </a:t>
            </a:r>
          </a:p>
          <a:p>
            <a:endParaRPr lang="en-US" dirty="0"/>
          </a:p>
        </p:txBody>
      </p:sp>
      <p:sp>
        <p:nvSpPr>
          <p:cNvPr id="5" name="Rectangle 4"/>
          <p:cNvSpPr/>
          <p:nvPr/>
        </p:nvSpPr>
        <p:spPr>
          <a:xfrm>
            <a:off x="228600" y="1455003"/>
            <a:ext cx="8229600" cy="830997"/>
          </a:xfrm>
          <a:prstGeom prst="rect">
            <a:avLst/>
          </a:prstGeom>
        </p:spPr>
        <p:txBody>
          <a:bodyPr wrap="square">
            <a:spAutoFit/>
          </a:bodyPr>
          <a:lstStyle/>
          <a:p>
            <a:r>
              <a:rPr lang="en-US" sz="2400" b="1" dirty="0" smtClean="0">
                <a:solidFill>
                  <a:schemeClr val="accent1">
                    <a:lumMod val="50000"/>
                  </a:schemeClr>
                </a:solidFill>
                <a:effectLst>
                  <a:outerShdw blurRad="38100" dist="38100" dir="2700000" algn="tl">
                    <a:srgbClr val="000000">
                      <a:alpha val="43137"/>
                    </a:srgbClr>
                  </a:outerShdw>
                </a:effectLst>
              </a:rPr>
              <a:t>Government policies in different countries should pay serious attention to the following: </a:t>
            </a:r>
            <a:endParaRPr lang="en-US" sz="2400" b="1"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rPr>
              <a:t>Policy Recommendations</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85000" lnSpcReduction="20000"/>
          </a:bodyPr>
          <a:lstStyle/>
          <a:p>
            <a:pPr marL="60325" indent="-60325">
              <a:buNone/>
            </a:pPr>
            <a:r>
              <a:rPr lang="en-US" b="1" dirty="0" smtClean="0">
                <a:solidFill>
                  <a:schemeClr val="accent1">
                    <a:lumMod val="50000"/>
                  </a:schemeClr>
                </a:solidFill>
                <a:effectLst>
                  <a:outerShdw blurRad="38100" dist="38100" dir="2700000" algn="tl">
                    <a:srgbClr val="000000">
                      <a:alpha val="43137"/>
                    </a:srgbClr>
                  </a:outerShdw>
                </a:effectLst>
              </a:rPr>
              <a:t>Government policies in different countries should pay serious attention to the following: </a:t>
            </a:r>
          </a:p>
          <a:p>
            <a:pPr marL="60325" indent="-60325">
              <a:buNone/>
            </a:pPr>
            <a:endParaRPr lang="en-US" b="1" dirty="0" smtClean="0">
              <a:solidFill>
                <a:schemeClr val="accent1">
                  <a:lumMod val="50000"/>
                </a:schemeClr>
              </a:solidFill>
              <a:effectLst>
                <a:outerShdw blurRad="38100" dist="38100" dir="2700000" algn="tl">
                  <a:srgbClr val="000000">
                    <a:alpha val="43137"/>
                  </a:srgbClr>
                </a:outerShdw>
              </a:effectLst>
            </a:endParaRPr>
          </a:p>
          <a:p>
            <a:pPr lvl="0"/>
            <a:r>
              <a:rPr lang="en-US" dirty="0" smtClean="0"/>
              <a:t>provide incentives to farming communities to invest remittances in farms, build assets and establish savings/credit groups to reduce the need to borrow money, and provide access to appropriate financial services;</a:t>
            </a:r>
          </a:p>
          <a:p>
            <a:pPr lvl="0"/>
            <a:endParaRPr lang="en-US" dirty="0" smtClean="0"/>
          </a:p>
          <a:p>
            <a:pPr lvl="0"/>
            <a:r>
              <a:rPr lang="en-US" dirty="0" smtClean="0"/>
              <a:t>improve rural infrastructure to promote markets, rural/urban linkages and rural non-agricultural employment, especially for women who have social and economic responsibilities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90601" y="2133600"/>
          <a:ext cx="6934199" cy="2971800"/>
        </p:xfrm>
        <a:graphic>
          <a:graphicData uri="http://schemas.openxmlformats.org/drawingml/2006/table">
            <a:tbl>
              <a:tblPr/>
              <a:tblGrid>
                <a:gridCol w="3890827"/>
                <a:gridCol w="2011493"/>
                <a:gridCol w="1031879"/>
              </a:tblGrid>
              <a:tr h="849085">
                <a:tc>
                  <a:txBody>
                    <a:bodyPr/>
                    <a:lstStyle/>
                    <a:p>
                      <a:pPr>
                        <a:spcAft>
                          <a:spcPts val="0"/>
                        </a:spcAft>
                      </a:pPr>
                      <a:endParaRPr lang="en-US" sz="1200" dirty="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aseline="30000" dirty="0">
                          <a:latin typeface="Calibri"/>
                          <a:ea typeface="SimSun"/>
                        </a:rPr>
                        <a:t>Requirement</a:t>
                      </a:r>
                      <a:endParaRPr lang="en-US" sz="1200" dirty="0">
                        <a:latin typeface="Times New Roman"/>
                        <a:ea typeface="SimSun"/>
                      </a:endParaRPr>
                    </a:p>
                    <a:p>
                      <a:pPr algn="ctr">
                        <a:spcAft>
                          <a:spcPts val="0"/>
                        </a:spcAft>
                      </a:pPr>
                      <a:r>
                        <a:rPr lang="en-US" sz="2400" baseline="30000" dirty="0">
                          <a:latin typeface="Calibri"/>
                          <a:ea typeface="SimSun"/>
                        </a:rPr>
                        <a:t>(Billion USD)</a:t>
                      </a:r>
                      <a:endParaRPr lang="en-US" sz="1200" dirty="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aseline="30000" dirty="0">
                          <a:latin typeface="Calibri"/>
                          <a:ea typeface="SimSun"/>
                        </a:rPr>
                        <a:t>%</a:t>
                      </a:r>
                      <a:endParaRPr lang="en-US" sz="1200" dirty="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543">
                <a:tc>
                  <a:txBody>
                    <a:bodyPr/>
                    <a:lstStyle/>
                    <a:p>
                      <a:pPr>
                        <a:spcAft>
                          <a:spcPts val="0"/>
                        </a:spcAft>
                      </a:pPr>
                      <a:r>
                        <a:rPr lang="en-US" sz="2400" baseline="30000" dirty="0">
                          <a:latin typeface="Calibri"/>
                          <a:ea typeface="SimSun"/>
                        </a:rPr>
                        <a:t>Primary crop production</a:t>
                      </a:r>
                      <a:endParaRPr lang="en-US" sz="1200" dirty="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aseline="30000" dirty="0" smtClean="0">
                          <a:latin typeface="Calibri"/>
                          <a:ea typeface="SimSun"/>
                        </a:rPr>
                        <a:t>1,684</a:t>
                      </a:r>
                      <a:endParaRPr lang="en-US" sz="1200" dirty="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aseline="30000" dirty="0">
                          <a:latin typeface="Calibri"/>
                          <a:ea typeface="SimSun"/>
                        </a:rPr>
                        <a:t>57</a:t>
                      </a:r>
                      <a:endParaRPr lang="en-US" sz="1200" dirty="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8172">
                <a:tc>
                  <a:txBody>
                    <a:bodyPr/>
                    <a:lstStyle/>
                    <a:p>
                      <a:pPr>
                        <a:spcAft>
                          <a:spcPts val="0"/>
                        </a:spcAft>
                      </a:pPr>
                      <a:r>
                        <a:rPr lang="en-US" sz="2400" baseline="30000" dirty="0">
                          <a:latin typeface="Calibri"/>
                          <a:ea typeface="SimSun"/>
                        </a:rPr>
                        <a:t>Downstream support services</a:t>
                      </a:r>
                      <a:endParaRPr lang="en-US" sz="1200" dirty="0">
                        <a:latin typeface="Times New Roman"/>
                        <a:ea typeface="SimSun"/>
                      </a:endParaRPr>
                    </a:p>
                    <a:p>
                      <a:pPr marL="342900" lvl="0" indent="-342900">
                        <a:spcAft>
                          <a:spcPts val="0"/>
                        </a:spcAft>
                        <a:buFont typeface="Arial" pitchFamily="34" charset="0"/>
                        <a:buChar char="•"/>
                      </a:pPr>
                      <a:r>
                        <a:rPr lang="en-US" sz="2400" baseline="30000" dirty="0">
                          <a:latin typeface="Calibri"/>
                          <a:ea typeface="SimSun"/>
                        </a:rPr>
                        <a:t>Cold and dry </a:t>
                      </a:r>
                      <a:r>
                        <a:rPr lang="en-US" sz="2400" baseline="30000" dirty="0" smtClean="0">
                          <a:latin typeface="Calibri"/>
                          <a:ea typeface="SimSun"/>
                        </a:rPr>
                        <a:t>storage</a:t>
                      </a:r>
                      <a:endParaRPr lang="en-US" sz="1200" baseline="0" dirty="0" smtClean="0">
                        <a:latin typeface="Times New Roman"/>
                        <a:ea typeface="SimSun"/>
                      </a:endParaRPr>
                    </a:p>
                    <a:p>
                      <a:pPr marL="342900" lvl="0" indent="-342900">
                        <a:spcAft>
                          <a:spcPts val="0"/>
                        </a:spcAft>
                        <a:buFont typeface="Arial" pitchFamily="34" charset="0"/>
                        <a:buChar char="•"/>
                      </a:pPr>
                      <a:r>
                        <a:rPr lang="en-US" sz="2400" baseline="30000" dirty="0" smtClean="0">
                          <a:latin typeface="Calibri"/>
                          <a:ea typeface="SimSun"/>
                        </a:rPr>
                        <a:t>Rural </a:t>
                      </a:r>
                      <a:r>
                        <a:rPr lang="en-US" sz="2400" baseline="30000" dirty="0">
                          <a:latin typeface="Calibri"/>
                          <a:ea typeface="SimSun"/>
                        </a:rPr>
                        <a:t>and wholesale markets </a:t>
                      </a:r>
                      <a:endParaRPr lang="en-US" sz="1200" baseline="0" dirty="0" smtClean="0">
                        <a:latin typeface="Times New Roman"/>
                        <a:ea typeface="SimSun"/>
                      </a:endParaRPr>
                    </a:p>
                    <a:p>
                      <a:pPr marL="342900" lvl="0" indent="-342900">
                        <a:spcAft>
                          <a:spcPts val="0"/>
                        </a:spcAft>
                        <a:buFont typeface="Arial" pitchFamily="34" charset="0"/>
                        <a:buChar char="•"/>
                      </a:pPr>
                      <a:r>
                        <a:rPr lang="en-US" sz="2400" baseline="30000" dirty="0" smtClean="0">
                          <a:latin typeface="Calibri"/>
                          <a:ea typeface="SimSun"/>
                        </a:rPr>
                        <a:t>First </a:t>
                      </a:r>
                      <a:r>
                        <a:rPr lang="en-US" sz="2400" baseline="30000" dirty="0">
                          <a:latin typeface="Calibri"/>
                          <a:ea typeface="SimSun"/>
                        </a:rPr>
                        <a:t>stage processing</a:t>
                      </a:r>
                      <a:endParaRPr lang="en-US" sz="1200" dirty="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baseline="30000" dirty="0">
                          <a:latin typeface="Calibri"/>
                          <a:ea typeface="SimSun"/>
                        </a:rPr>
                        <a:t>1266</a:t>
                      </a:r>
                      <a:endParaRPr lang="en-US" sz="1200" dirty="0">
                        <a:latin typeface="Times New Roman"/>
                        <a:ea typeface="SimSun"/>
                      </a:endParaRPr>
                    </a:p>
                    <a:p>
                      <a:pPr algn="ctr">
                        <a:spcAft>
                          <a:spcPts val="0"/>
                        </a:spcAft>
                      </a:pPr>
                      <a:r>
                        <a:rPr lang="en-US" sz="2400" baseline="30000" dirty="0" smtClean="0">
                          <a:latin typeface="Calibri"/>
                          <a:ea typeface="SimSun"/>
                        </a:rPr>
                        <a:t>305</a:t>
                      </a:r>
                      <a:endParaRPr lang="en-US" sz="1200" dirty="0">
                        <a:latin typeface="Times New Roman"/>
                        <a:ea typeface="SimSun"/>
                      </a:endParaRPr>
                    </a:p>
                    <a:p>
                      <a:pPr algn="ctr">
                        <a:spcAft>
                          <a:spcPts val="0"/>
                        </a:spcAft>
                      </a:pPr>
                      <a:r>
                        <a:rPr lang="en-US" sz="2400" baseline="30000" dirty="0">
                          <a:latin typeface="Calibri"/>
                          <a:ea typeface="SimSun"/>
                        </a:rPr>
                        <a:t>280</a:t>
                      </a:r>
                      <a:endParaRPr lang="en-US" sz="1200" dirty="0">
                        <a:latin typeface="Times New Roman"/>
                        <a:ea typeface="SimSun"/>
                      </a:endParaRPr>
                    </a:p>
                    <a:p>
                      <a:pPr algn="ctr">
                        <a:spcAft>
                          <a:spcPts val="0"/>
                        </a:spcAft>
                      </a:pPr>
                      <a:r>
                        <a:rPr lang="en-US" sz="2400" baseline="30000" dirty="0">
                          <a:latin typeface="Calibri"/>
                          <a:ea typeface="SimSun"/>
                        </a:rPr>
                        <a:t>682</a:t>
                      </a:r>
                      <a:endParaRPr lang="en-US" sz="1200" dirty="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buFont typeface="Courier New" pitchFamily="49" charset="0"/>
                        <a:buNone/>
                      </a:pPr>
                      <a:r>
                        <a:rPr lang="en-US" sz="2400" baseline="30000" dirty="0">
                          <a:solidFill>
                            <a:srgbClr val="7030A0"/>
                          </a:solidFill>
                          <a:latin typeface="Calibri"/>
                          <a:ea typeface="SimSun"/>
                        </a:rPr>
                        <a:t>42.9</a:t>
                      </a:r>
                      <a:endParaRPr lang="en-US" sz="1200" dirty="0">
                        <a:solidFill>
                          <a:srgbClr val="7030A0"/>
                        </a:solidFill>
                        <a:latin typeface="Times New Roman"/>
                        <a:ea typeface="SimSun"/>
                      </a:endParaRPr>
                    </a:p>
                    <a:p>
                      <a:pPr algn="ctr">
                        <a:spcAft>
                          <a:spcPts val="0"/>
                        </a:spcAft>
                        <a:buFont typeface="Courier New" pitchFamily="49" charset="0"/>
                        <a:buNone/>
                      </a:pPr>
                      <a:r>
                        <a:rPr lang="en-US" sz="2400" baseline="30000" dirty="0">
                          <a:latin typeface="Calibri"/>
                          <a:ea typeface="SimSun"/>
                        </a:rPr>
                        <a:t>24</a:t>
                      </a:r>
                      <a:endParaRPr lang="en-US" sz="1200" dirty="0">
                        <a:latin typeface="Times New Roman"/>
                        <a:ea typeface="SimSun"/>
                      </a:endParaRPr>
                    </a:p>
                    <a:p>
                      <a:pPr algn="ctr">
                        <a:spcAft>
                          <a:spcPts val="0"/>
                        </a:spcAft>
                        <a:buFont typeface="Courier New" pitchFamily="49" charset="0"/>
                        <a:buNone/>
                      </a:pPr>
                      <a:r>
                        <a:rPr lang="en-US" sz="2400" baseline="30000" dirty="0">
                          <a:latin typeface="Calibri"/>
                          <a:ea typeface="SimSun"/>
                        </a:rPr>
                        <a:t>22.2</a:t>
                      </a:r>
                      <a:endParaRPr lang="en-US" sz="1200" dirty="0">
                        <a:latin typeface="Times New Roman"/>
                        <a:ea typeface="SimSun"/>
                      </a:endParaRPr>
                    </a:p>
                    <a:p>
                      <a:pPr algn="ctr">
                        <a:spcAft>
                          <a:spcPts val="0"/>
                        </a:spcAft>
                        <a:buFont typeface="Courier New" pitchFamily="49" charset="0"/>
                        <a:buNone/>
                      </a:pPr>
                      <a:r>
                        <a:rPr lang="en-US" sz="2400" baseline="30000" dirty="0">
                          <a:latin typeface="Calibri"/>
                          <a:ea typeface="SimSun"/>
                        </a:rPr>
                        <a:t>58.8</a:t>
                      </a:r>
                      <a:endParaRPr lang="en-US" sz="1200" dirty="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2049" name="Rectangle 1"/>
          <p:cNvSpPr>
            <a:spLocks noChangeArrowheads="1"/>
          </p:cNvSpPr>
          <p:nvPr/>
        </p:nvSpPr>
        <p:spPr bwMode="auto">
          <a:xfrm>
            <a:off x="533400" y="152400"/>
            <a:ext cx="83058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Cumulative Investment Requirements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2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for East Asia - 2005/07 to 2050</a:t>
            </a:r>
            <a:r>
              <a:rPr kumimoji="0" lang="en-US" altLang="zh-CN" sz="3200" b="0" i="0" u="none" strike="noStrike" cap="none" normalizeH="0" baseline="30000" dirty="0" smtClean="0">
                <a:ln>
                  <a:noFill/>
                </a:ln>
                <a:solidFill>
                  <a:schemeClr val="tx1"/>
                </a:solidFill>
                <a:effectLst/>
                <a:latin typeface="Calibri" pitchFamily="34" charset="0"/>
                <a:ea typeface="宋体" pitchFamily="2" charset="-122"/>
                <a:cs typeface="Times New Roman" pitchFamily="18" charset="0"/>
              </a:rPr>
              <a:t>1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458149" y="5282625"/>
            <a:ext cx="822770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30000" dirty="0" smtClean="0">
                <a:ln>
                  <a:noFill/>
                </a:ln>
                <a:solidFill>
                  <a:schemeClr val="tx1"/>
                </a:solidFill>
                <a:effectLst/>
                <a:latin typeface="Calibri" pitchFamily="34" charset="0"/>
                <a:ea typeface="宋体" pitchFamily="2" charset="-122"/>
                <a:cs typeface="Times New Roman" pitchFamily="18" charset="0"/>
              </a:rPr>
              <a:t>1</a:t>
            </a: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Source: Capital Requirements for Agriculture in Developing Countries to 2050. FAO Rome (2009)</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462463" algn="l"/>
              </a:tabLst>
            </a:pPr>
            <a:r>
              <a:rPr kumimoji="0" lang="en-US" altLang="zh-CN" sz="16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(All numbers are in 2009 US$ values)</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76200" y="-762000"/>
            <a:ext cx="7086600" cy="1015663"/>
          </a:xfrm>
          <a:prstGeom prst="rect">
            <a:avLst/>
          </a:prstGeom>
        </p:spPr>
        <p:txBody>
          <a:bodyPr wrap="square">
            <a:spAutoFit/>
          </a:bodyPr>
          <a:lstStyle/>
          <a:p>
            <a:endParaRPr lang="en-US" sz="1200" dirty="0" smtClean="0"/>
          </a:p>
          <a:p>
            <a:endParaRPr lang="en-US" sz="1200" dirty="0" smtClean="0"/>
          </a:p>
          <a:p>
            <a:endParaRPr lang="en-US" sz="1200" dirty="0" smtClean="0"/>
          </a:p>
          <a:p>
            <a:endParaRPr lang="en-US" sz="1200" dirty="0" smtClean="0"/>
          </a:p>
          <a:p>
            <a:endParaRPr lang="en-US" sz="1200" dirty="0" smtClean="0"/>
          </a:p>
        </p:txBody>
      </p:sp>
      <p:pic>
        <p:nvPicPr>
          <p:cNvPr id="6" name="Picture 5" descr="Picture1.jpg"/>
          <p:cNvPicPr>
            <a:picLocks noChangeAspect="1"/>
          </p:cNvPicPr>
          <p:nvPr/>
        </p:nvPicPr>
        <p:blipFill>
          <a:blip r:embed="rId3" cstate="print"/>
          <a:stretch>
            <a:fillRect/>
          </a:stretch>
        </p:blipFill>
        <p:spPr>
          <a:xfrm>
            <a:off x="0" y="0"/>
            <a:ext cx="9144000" cy="6858000"/>
          </a:xfrm>
          <a:prstGeom prst="rect">
            <a:avLst/>
          </a:prstGeom>
        </p:spPr>
      </p:pic>
      <p:sp>
        <p:nvSpPr>
          <p:cNvPr id="8" name="Rectangle 7"/>
          <p:cNvSpPr/>
          <p:nvPr/>
        </p:nvSpPr>
        <p:spPr>
          <a:xfrm>
            <a:off x="2057400" y="2416076"/>
            <a:ext cx="5486400" cy="2308324"/>
          </a:xfrm>
          <a:prstGeom prst="rect">
            <a:avLst/>
          </a:prstGeom>
        </p:spPr>
        <p:txBody>
          <a:bodyPr wrap="square">
            <a:spAutoFit/>
          </a:bodyPr>
          <a:lstStyle/>
          <a:p>
            <a:r>
              <a:rPr lang="en-US" sz="7200" b="1" i="1" dirty="0" smtClean="0">
                <a:cs typeface="Angsana New" pitchFamily="18" charset="-34"/>
              </a:rPr>
              <a:t>Thank you</a:t>
            </a:r>
          </a:p>
          <a:p>
            <a:endParaRPr lang="en-US" sz="7200" b="1" i="1" dirty="0" smtClean="0">
              <a:cs typeface="Angsana New" pitchFamily="18" charset="-34"/>
            </a:endParaRPr>
          </a:p>
        </p:txBody>
      </p:sp>
      <p:pic>
        <p:nvPicPr>
          <p:cNvPr id="9" name="Picture 2" descr="C:\Users\Roller\AppData\Local\Microsoft\Windows\Temporary Internet Files\Content.Outlook\AXUZ5ESE\SaveFood-Final.png"/>
          <p:cNvPicPr>
            <a:picLocks noChangeAspect="1" noChangeArrowheads="1"/>
          </p:cNvPicPr>
          <p:nvPr/>
        </p:nvPicPr>
        <p:blipFill>
          <a:blip r:embed="rId4" cstate="print"/>
          <a:srcRect/>
          <a:stretch>
            <a:fillRect/>
          </a:stretch>
        </p:blipFill>
        <p:spPr bwMode="auto">
          <a:xfrm>
            <a:off x="3810000" y="4114800"/>
            <a:ext cx="1600200" cy="1600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Situation</a:t>
            </a:r>
            <a:endParaRPr lang="en-US" dirty="0"/>
          </a:p>
        </p:txBody>
      </p:sp>
      <p:sp>
        <p:nvSpPr>
          <p:cNvPr id="3" name="Content Placeholder 2"/>
          <p:cNvSpPr>
            <a:spLocks noGrp="1"/>
          </p:cNvSpPr>
          <p:nvPr>
            <p:ph sz="quarter" idx="1"/>
          </p:nvPr>
        </p:nvSpPr>
        <p:spPr>
          <a:xfrm>
            <a:off x="381000" y="1600200"/>
            <a:ext cx="8305800" cy="4876800"/>
          </a:xfrm>
        </p:spPr>
        <p:txBody>
          <a:bodyPr>
            <a:normAutofit fontScale="70000" lnSpcReduction="20000"/>
          </a:bodyPr>
          <a:lstStyle/>
          <a:p>
            <a:pPr lvl="0">
              <a:buNone/>
            </a:pPr>
            <a:endParaRPr lang="en-US" sz="3800" dirty="0"/>
          </a:p>
          <a:p>
            <a:pPr lvl="0"/>
            <a:r>
              <a:rPr lang="en-US" sz="3800" dirty="0"/>
              <a:t>Farmers are ageing and a </a:t>
            </a:r>
            <a:r>
              <a:rPr lang="en-US" sz="3800" dirty="0" smtClean="0"/>
              <a:t>higher </a:t>
            </a:r>
            <a:r>
              <a:rPr lang="en-US" sz="3800" dirty="0"/>
              <a:t>proportion of the </a:t>
            </a:r>
            <a:r>
              <a:rPr lang="en-US" sz="3800" dirty="0" smtClean="0">
                <a:solidFill>
                  <a:srgbClr val="002060"/>
                </a:solidFill>
              </a:rPr>
              <a:t>youth</a:t>
            </a:r>
            <a:r>
              <a:rPr lang="en-US" sz="3800" dirty="0" smtClean="0"/>
              <a:t> </a:t>
            </a:r>
            <a:r>
              <a:rPr lang="en-US" sz="3800" dirty="0"/>
              <a:t>in South Asia than in Southeast Asia, are </a:t>
            </a:r>
            <a:r>
              <a:rPr lang="en-US" sz="3800" dirty="0" smtClean="0"/>
              <a:t>employed in </a:t>
            </a:r>
            <a:r>
              <a:rPr lang="en-US" sz="3800" dirty="0"/>
              <a:t>agriculture, </a:t>
            </a:r>
            <a:r>
              <a:rPr lang="en-US" sz="3800" dirty="0" smtClean="0"/>
              <a:t>(except </a:t>
            </a:r>
            <a:r>
              <a:rPr lang="en-US" sz="3800" dirty="0"/>
              <a:t>in the </a:t>
            </a:r>
            <a:r>
              <a:rPr lang="en-US" sz="3800" dirty="0" smtClean="0"/>
              <a:t>Philippines). </a:t>
            </a:r>
            <a:endParaRPr lang="en-US" sz="3800" dirty="0" smtClean="0"/>
          </a:p>
          <a:p>
            <a:pPr lvl="0">
              <a:buNone/>
            </a:pPr>
            <a:endParaRPr lang="en-US" sz="3800" dirty="0"/>
          </a:p>
          <a:p>
            <a:pPr lvl="0"/>
            <a:r>
              <a:rPr lang="en-US" sz="3800" dirty="0">
                <a:solidFill>
                  <a:srgbClr val="002060"/>
                </a:solidFill>
              </a:rPr>
              <a:t>Women</a:t>
            </a:r>
            <a:r>
              <a:rPr lang="en-US" sz="3800" dirty="0"/>
              <a:t> comprise half or more of the labor inputs in rice production and post-production in Southeast and South Asia but women’s roles vary across countries, by production systems, availability of male labor, social </a:t>
            </a:r>
            <a:r>
              <a:rPr lang="en-US" sz="3800" dirty="0" smtClean="0"/>
              <a:t>class</a:t>
            </a:r>
          </a:p>
          <a:p>
            <a:pPr lvl="0"/>
            <a:endParaRPr lang="en-US" sz="3800" dirty="0"/>
          </a:p>
          <a:p>
            <a:pPr lvl="0"/>
            <a:r>
              <a:rPr lang="en-US" sz="3800" dirty="0"/>
              <a:t>Although women’s roles vary in relation to men, these roles cannot be understood </a:t>
            </a:r>
            <a:r>
              <a:rPr lang="en-US" sz="3800" dirty="0" smtClean="0"/>
              <a:t>properly.</a:t>
            </a:r>
            <a:endParaRPr lang="en-US" sz="38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 2030</a:t>
            </a:r>
            <a:endParaRPr lang="en-US" dirty="0"/>
          </a:p>
        </p:txBody>
      </p:sp>
      <p:sp>
        <p:nvSpPr>
          <p:cNvPr id="3" name="Content Placeholder 2"/>
          <p:cNvSpPr>
            <a:spLocks noGrp="1"/>
          </p:cNvSpPr>
          <p:nvPr>
            <p:ph sz="quarter" idx="1"/>
          </p:nvPr>
        </p:nvSpPr>
        <p:spPr/>
        <p:txBody>
          <a:bodyPr/>
          <a:lstStyle/>
          <a:p>
            <a:r>
              <a:rPr lang="en-US" dirty="0"/>
              <a:t>Some of the major trends in male and female share of total population (economically active) and changes in gender roles are the outcome of a broader process of economic growth and are likely to be reinforced in the future as agriculture undergoes structural transformation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Outmigration</a:t>
            </a:r>
            <a:endParaRPr lang="en-US" dirty="0"/>
          </a:p>
        </p:txBody>
      </p:sp>
      <p:sp>
        <p:nvSpPr>
          <p:cNvPr id="3" name="Content Placeholder 2"/>
          <p:cNvSpPr>
            <a:spLocks noGrp="1"/>
          </p:cNvSpPr>
          <p:nvPr>
            <p:ph sz="quarter" idx="1"/>
          </p:nvPr>
        </p:nvSpPr>
        <p:spPr/>
        <p:txBody>
          <a:bodyPr>
            <a:normAutofit/>
          </a:bodyPr>
          <a:lstStyle/>
          <a:p>
            <a:pPr lvl="0"/>
            <a:r>
              <a:rPr lang="en-US" dirty="0"/>
              <a:t>With increasing </a:t>
            </a:r>
            <a:r>
              <a:rPr lang="en-US" dirty="0">
                <a:solidFill>
                  <a:schemeClr val="accent1">
                    <a:lumMod val="50000"/>
                  </a:schemeClr>
                </a:solidFill>
              </a:rPr>
              <a:t>out-migration of men and women</a:t>
            </a:r>
            <a:r>
              <a:rPr lang="en-US" dirty="0"/>
              <a:t>, the traditional gendered division of labor in rice production will become weaker, with women not only increasingly providing field work for rice production but also taking on managerial and decision making roles on the farm.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Mechanization</a:t>
            </a:r>
            <a:endParaRPr lang="en-US" dirty="0"/>
          </a:p>
        </p:txBody>
      </p:sp>
      <p:sp>
        <p:nvSpPr>
          <p:cNvPr id="3" name="Content Placeholder 2"/>
          <p:cNvSpPr>
            <a:spLocks noGrp="1"/>
          </p:cNvSpPr>
          <p:nvPr>
            <p:ph sz="quarter" idx="1"/>
          </p:nvPr>
        </p:nvSpPr>
        <p:spPr/>
        <p:txBody>
          <a:bodyPr>
            <a:normAutofit/>
          </a:bodyPr>
          <a:lstStyle/>
          <a:p>
            <a:pPr lvl="0"/>
            <a:r>
              <a:rPr lang="en-US" dirty="0" smtClean="0">
                <a:solidFill>
                  <a:schemeClr val="accent1">
                    <a:lumMod val="50000"/>
                  </a:schemeClr>
                </a:solidFill>
              </a:rPr>
              <a:t>Mechanization</a:t>
            </a:r>
            <a:r>
              <a:rPr lang="en-US" dirty="0" smtClean="0"/>
              <a:t> of labor intensive activities such as transplanting, harvesting, threshing will increase and these will have gender-differential impacts on livelihoods and will have implications in poverty alleviation, ensuring food, health and nutrition security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Youth Education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There is gender parity in access to education among children and among the </a:t>
            </a:r>
            <a:r>
              <a:rPr lang="en-US" dirty="0" smtClean="0"/>
              <a:t>youth. </a:t>
            </a:r>
            <a:r>
              <a:rPr lang="en-US" dirty="0" smtClean="0"/>
              <a:t>With increasing education of rural </a:t>
            </a:r>
            <a:r>
              <a:rPr lang="en-US" dirty="0" smtClean="0"/>
              <a:t>youth, </a:t>
            </a:r>
            <a:r>
              <a:rPr lang="en-US" dirty="0" smtClean="0"/>
              <a:t>more training and employment opportunities to addressing poverty among rural youths, especially for females are needed, more government agencies and private companies should be encouraged to invest on agribusiness ventures to reduce the exit of the youths from the rural areas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Needs Identified </a:t>
            </a:r>
            <a:endParaRPr lang="en-US" dirty="0"/>
          </a:p>
        </p:txBody>
      </p:sp>
      <p:sp>
        <p:nvSpPr>
          <p:cNvPr id="3" name="Content Placeholder 2"/>
          <p:cNvSpPr>
            <a:spLocks noGrp="1"/>
          </p:cNvSpPr>
          <p:nvPr>
            <p:ph sz="quarter" idx="1"/>
          </p:nvPr>
        </p:nvSpPr>
        <p:spPr/>
        <p:txBody>
          <a:bodyPr>
            <a:normAutofit/>
          </a:bodyPr>
          <a:lstStyle/>
          <a:p>
            <a:r>
              <a:rPr lang="en-US" dirty="0" smtClean="0"/>
              <a:t>Strategic research is needed on gender issues</a:t>
            </a:r>
          </a:p>
          <a:p>
            <a:pPr>
              <a:buNone/>
            </a:pPr>
            <a:endParaRPr lang="en-US" dirty="0" smtClean="0"/>
          </a:p>
          <a:p>
            <a:r>
              <a:rPr lang="en-US" dirty="0" smtClean="0"/>
              <a:t>Data </a:t>
            </a:r>
            <a:r>
              <a:rPr lang="en-US" dirty="0"/>
              <a:t>are needed to better understand gender roles in agriculture and how they change over time and in response to new </a:t>
            </a:r>
            <a:r>
              <a:rPr lang="en-US" dirty="0" smtClean="0"/>
              <a:t>opportunities.</a:t>
            </a:r>
          </a:p>
          <a:p>
            <a:endParaRPr lang="en-US" dirty="0"/>
          </a:p>
          <a:p>
            <a:r>
              <a:rPr lang="en-US" dirty="0" smtClean="0"/>
              <a:t>There is a need for extension support to better engage women </a:t>
            </a:r>
            <a:r>
              <a:rPr lang="en-US" dirty="0" smtClean="0"/>
              <a:t>and youth in </a:t>
            </a:r>
            <a:r>
              <a:rPr lang="en-US" dirty="0" smtClean="0"/>
              <a:t>rice production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Policy Recommendations</a:t>
            </a:r>
            <a:endParaRPr lang="en-US" dirty="0"/>
          </a:p>
        </p:txBody>
      </p:sp>
      <p:sp>
        <p:nvSpPr>
          <p:cNvPr id="3" name="Content Placeholder 2"/>
          <p:cNvSpPr>
            <a:spLocks noGrp="1"/>
          </p:cNvSpPr>
          <p:nvPr>
            <p:ph sz="quarter" idx="1"/>
          </p:nvPr>
        </p:nvSpPr>
        <p:spPr/>
        <p:txBody>
          <a:bodyPr>
            <a:normAutofit fontScale="92500" lnSpcReduction="10000"/>
          </a:bodyPr>
          <a:lstStyle/>
          <a:p>
            <a:pPr marL="0" lvl="1" indent="0">
              <a:buNone/>
            </a:pPr>
            <a:r>
              <a:rPr lang="en-US" dirty="0" smtClean="0">
                <a:solidFill>
                  <a:schemeClr val="accent1">
                    <a:lumMod val="50000"/>
                  </a:schemeClr>
                </a:solidFill>
                <a:effectLst>
                  <a:outerShdw blurRad="38100" dist="38100" dir="2700000" algn="tl">
                    <a:srgbClr val="000000">
                      <a:alpha val="43137"/>
                    </a:srgbClr>
                  </a:outerShdw>
                </a:effectLst>
              </a:rPr>
              <a:t>Government policies in different countries should pay serious attention to the following: </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a:p>
            <a:pPr lvl="1"/>
            <a:r>
              <a:rPr lang="en-US" dirty="0" smtClean="0"/>
              <a:t>increasing </a:t>
            </a:r>
            <a:r>
              <a:rPr lang="en-US" dirty="0"/>
              <a:t>recognition of the important contributions of women to rice farming systems, </a:t>
            </a:r>
            <a:r>
              <a:rPr lang="en-US" dirty="0" smtClean="0"/>
              <a:t>to </a:t>
            </a:r>
            <a:r>
              <a:rPr lang="en-US" dirty="0"/>
              <a:t>enhance their current role and raising awareness among women and men of the  important role that women play in agriculture and rice in </a:t>
            </a:r>
            <a:r>
              <a:rPr lang="en-US" dirty="0" smtClean="0"/>
              <a:t>particular.</a:t>
            </a:r>
          </a:p>
          <a:p>
            <a:pPr lvl="1">
              <a:buNone/>
            </a:pPr>
            <a:endParaRPr lang="en-US" dirty="0" smtClean="0"/>
          </a:p>
          <a:p>
            <a:pPr lvl="1"/>
            <a:r>
              <a:rPr lang="en-US" dirty="0" smtClean="0"/>
              <a:t>identify </a:t>
            </a:r>
            <a:r>
              <a:rPr lang="en-US" dirty="0"/>
              <a:t>opportunities for knowledge and skill acquisition by rural women and </a:t>
            </a:r>
            <a:r>
              <a:rPr lang="en-US" dirty="0" smtClean="0"/>
              <a:t>youth through </a:t>
            </a:r>
            <a:r>
              <a:rPr lang="en-US" dirty="0"/>
              <a:t>appropriate training to increase their job opportunities;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Policy Recommendations</a:t>
            </a:r>
            <a:endParaRPr lang="en-US" dirty="0"/>
          </a:p>
        </p:txBody>
      </p:sp>
      <p:sp>
        <p:nvSpPr>
          <p:cNvPr id="3" name="Content Placeholder 2"/>
          <p:cNvSpPr>
            <a:spLocks noGrp="1"/>
          </p:cNvSpPr>
          <p:nvPr>
            <p:ph sz="quarter" idx="1"/>
          </p:nvPr>
        </p:nvSpPr>
        <p:spPr>
          <a:xfrm>
            <a:off x="457200" y="1524000"/>
            <a:ext cx="8229600" cy="4525963"/>
          </a:xfrm>
        </p:spPr>
        <p:txBody>
          <a:bodyPr>
            <a:noAutofit/>
          </a:bodyPr>
          <a:lstStyle/>
          <a:p>
            <a:pPr lvl="0"/>
            <a:endParaRPr lang="en-US" sz="2000" b="1" dirty="0" smtClean="0">
              <a:solidFill>
                <a:schemeClr val="accent1">
                  <a:lumMod val="50000"/>
                </a:schemeClr>
              </a:solidFill>
              <a:effectLst>
                <a:outerShdw blurRad="38100" dist="38100" dir="2700000" algn="tl">
                  <a:srgbClr val="000000">
                    <a:alpha val="43137"/>
                  </a:srgbClr>
                </a:outerShdw>
              </a:effectLst>
            </a:endParaRPr>
          </a:p>
          <a:p>
            <a:pPr lvl="0"/>
            <a:endParaRPr lang="en-US" sz="2000" b="1" dirty="0">
              <a:solidFill>
                <a:schemeClr val="accent1">
                  <a:lumMod val="50000"/>
                </a:schemeClr>
              </a:solidFill>
              <a:effectLst>
                <a:outerShdw blurRad="38100" dist="38100" dir="2700000" algn="tl">
                  <a:srgbClr val="000000">
                    <a:alpha val="43137"/>
                  </a:srgbClr>
                </a:outerShdw>
              </a:effectLst>
            </a:endParaRPr>
          </a:p>
          <a:p>
            <a:pPr lvl="0"/>
            <a:endParaRPr lang="en-US" sz="2000" b="1" dirty="0" smtClean="0">
              <a:solidFill>
                <a:schemeClr val="accent1">
                  <a:lumMod val="50000"/>
                </a:schemeClr>
              </a:solidFill>
              <a:effectLst>
                <a:outerShdw blurRad="38100" dist="38100" dir="2700000" algn="tl">
                  <a:srgbClr val="000000">
                    <a:alpha val="43137"/>
                  </a:srgbClr>
                </a:outerShdw>
              </a:effectLst>
            </a:endParaRPr>
          </a:p>
          <a:p>
            <a:pPr algn="just"/>
            <a:r>
              <a:rPr lang="en-US" sz="2000" b="1" dirty="0" smtClean="0">
                <a:solidFill>
                  <a:schemeClr val="accent1">
                    <a:lumMod val="50000"/>
                  </a:schemeClr>
                </a:solidFill>
                <a:effectLst>
                  <a:outerShdw blurRad="38100" dist="38100" dir="2700000" algn="tl">
                    <a:srgbClr val="000000">
                      <a:alpha val="43137"/>
                    </a:srgbClr>
                  </a:outerShdw>
                </a:effectLst>
              </a:rPr>
              <a:t>Provide support for diversification of livelihoods</a:t>
            </a:r>
            <a:r>
              <a:rPr lang="en-US" sz="2000" dirty="0" smtClean="0"/>
              <a:t>, which is important to poverty reduction, supplementing income-generating activities for women combined with necessary support services such as distribution of seeds of improved rice varieties, promote establishment of community seed banks (including training on production of high quality seeds, seed storage, management of CSBs) </a:t>
            </a:r>
          </a:p>
          <a:p>
            <a:pPr lvl="0" algn="just">
              <a:buNone/>
            </a:pPr>
            <a:endParaRPr lang="en-US" sz="2000" dirty="0" smtClean="0"/>
          </a:p>
          <a:p>
            <a:pPr lvl="0" algn="just"/>
            <a:r>
              <a:rPr lang="en-US" sz="2000" dirty="0" smtClean="0">
                <a:solidFill>
                  <a:schemeClr val="accent1">
                    <a:lumMod val="50000"/>
                  </a:schemeClr>
                </a:solidFill>
              </a:rPr>
              <a:t>Implement human development personnel policies that reduce discrimination against women and provide an enabling environment for the greater employment of women in research, extension and input supply. </a:t>
            </a:r>
            <a:endParaRPr lang="en-US" sz="2000" dirty="0" smtClean="0"/>
          </a:p>
          <a:p>
            <a:pPr lvl="0"/>
            <a:endParaRPr lang="en-US" sz="2000" b="1" dirty="0">
              <a:solidFill>
                <a:schemeClr val="accent1">
                  <a:lumMod val="50000"/>
                </a:schemeClr>
              </a:solidFill>
              <a:effectLst>
                <a:outerShdw blurRad="38100" dist="38100" dir="2700000" algn="tl">
                  <a:srgbClr val="000000">
                    <a:alpha val="43137"/>
                  </a:srgbClr>
                </a:outerShdw>
              </a:effectLst>
            </a:endParaRPr>
          </a:p>
          <a:p>
            <a:pPr lvl="0">
              <a:buNone/>
            </a:pPr>
            <a:endParaRPr lang="en-US" sz="2000" dirty="0" smtClean="0"/>
          </a:p>
          <a:p>
            <a:endParaRPr lang="en-US" sz="2000" dirty="0"/>
          </a:p>
        </p:txBody>
      </p:sp>
      <p:sp>
        <p:nvSpPr>
          <p:cNvPr id="4" name="Rectangle 3"/>
          <p:cNvSpPr/>
          <p:nvPr/>
        </p:nvSpPr>
        <p:spPr>
          <a:xfrm>
            <a:off x="609600" y="1752601"/>
            <a:ext cx="7924800" cy="830997"/>
          </a:xfrm>
          <a:prstGeom prst="rect">
            <a:avLst/>
          </a:prstGeom>
        </p:spPr>
        <p:txBody>
          <a:bodyPr wrap="square">
            <a:spAutoFit/>
          </a:bodyPr>
          <a:lstStyle/>
          <a:p>
            <a:r>
              <a:rPr lang="en-US" sz="2400" b="1" dirty="0" smtClean="0">
                <a:solidFill>
                  <a:schemeClr val="accent1">
                    <a:lumMod val="50000"/>
                  </a:schemeClr>
                </a:solidFill>
                <a:effectLst>
                  <a:outerShdw blurRad="38100" dist="38100" dir="2700000" algn="tl">
                    <a:srgbClr val="000000">
                      <a:alpha val="43137"/>
                    </a:srgbClr>
                  </a:outerShdw>
                </a:effectLst>
              </a:rPr>
              <a:t>Government policies in different countries should pay serious attention to the following: </a:t>
            </a:r>
            <a:endParaRPr lang="en-US" sz="2400" b="1"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148</TotalTime>
  <Words>699</Words>
  <Application>Microsoft Office PowerPoint</Application>
  <PresentationFormat>On-screen Show (4:3)</PresentationFormat>
  <Paragraphs>78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Demographic Change (Labour/Ageing/Young Farmers) and Gender </vt:lpstr>
      <vt:lpstr>Current Situation</vt:lpstr>
      <vt:lpstr>Toward 2030</vt:lpstr>
      <vt:lpstr>Outmigration</vt:lpstr>
      <vt:lpstr>Mechanization</vt:lpstr>
      <vt:lpstr>Youth Education </vt:lpstr>
      <vt:lpstr>Needs Identified </vt:lpstr>
      <vt:lpstr>Policy Recommendations</vt:lpstr>
      <vt:lpstr>Policy Recommendations</vt:lpstr>
      <vt:lpstr>Policy Recommendations</vt:lpstr>
      <vt:lpstr>Policy Recommendations</vt:lpstr>
      <vt:lpstr>Slide 12</vt:lpstr>
      <vt:lpstr>Slide 13</vt:lpstr>
    </vt:vector>
  </TitlesOfParts>
  <Company>FAO of the 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Roller</dc:creator>
  <cp:lastModifiedBy>Roller</cp:lastModifiedBy>
  <cp:revision>141</cp:revision>
  <dcterms:created xsi:type="dcterms:W3CDTF">2013-11-28T10:19:34Z</dcterms:created>
  <dcterms:modified xsi:type="dcterms:W3CDTF">2013-11-28T15:36:44Z</dcterms:modified>
</cp:coreProperties>
</file>