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53"/>
  </p:notesMasterIdLst>
  <p:handoutMasterIdLst>
    <p:handoutMasterId r:id="rId54"/>
  </p:handoutMasterIdLst>
  <p:sldIdLst>
    <p:sldId id="1032" r:id="rId2"/>
    <p:sldId id="1149" r:id="rId3"/>
    <p:sldId id="1086" r:id="rId4"/>
    <p:sldId id="1154" r:id="rId5"/>
    <p:sldId id="1151" r:id="rId6"/>
    <p:sldId id="1173" r:id="rId7"/>
    <p:sldId id="1045" r:id="rId8"/>
    <p:sldId id="1152" r:id="rId9"/>
    <p:sldId id="1148" r:id="rId10"/>
    <p:sldId id="1135" r:id="rId11"/>
    <p:sldId id="1158" r:id="rId12"/>
    <p:sldId id="1063" r:id="rId13"/>
    <p:sldId id="1175" r:id="rId14"/>
    <p:sldId id="1187" r:id="rId15"/>
    <p:sldId id="1188" r:id="rId16"/>
    <p:sldId id="1189" r:id="rId17"/>
    <p:sldId id="1079" r:id="rId18"/>
    <p:sldId id="1145" r:id="rId19"/>
    <p:sldId id="1146" r:id="rId20"/>
    <p:sldId id="1190" r:id="rId21"/>
    <p:sldId id="1191" r:id="rId22"/>
    <p:sldId id="1200" r:id="rId23"/>
    <p:sldId id="1192" r:id="rId24"/>
    <p:sldId id="1193" r:id="rId25"/>
    <p:sldId id="1194" r:id="rId26"/>
    <p:sldId id="1140" r:id="rId27"/>
    <p:sldId id="1162" r:id="rId28"/>
    <p:sldId id="1171" r:id="rId29"/>
    <p:sldId id="1174" r:id="rId30"/>
    <p:sldId id="1153" r:id="rId31"/>
    <p:sldId id="1094" r:id="rId32"/>
    <p:sldId id="1144" r:id="rId33"/>
    <p:sldId id="1176" r:id="rId34"/>
    <p:sldId id="1178" r:id="rId35"/>
    <p:sldId id="1179" r:id="rId36"/>
    <p:sldId id="1180" r:id="rId37"/>
    <p:sldId id="1181" r:id="rId38"/>
    <p:sldId id="1197" r:id="rId39"/>
    <p:sldId id="1143" r:id="rId40"/>
    <p:sldId id="1166" r:id="rId41"/>
    <p:sldId id="1165" r:id="rId42"/>
    <p:sldId id="1198" r:id="rId43"/>
    <p:sldId id="1170" r:id="rId44"/>
    <p:sldId id="1183" r:id="rId45"/>
    <p:sldId id="1184" r:id="rId46"/>
    <p:sldId id="1185" r:id="rId47"/>
    <p:sldId id="1199" r:id="rId48"/>
    <p:sldId id="1201" r:id="rId49"/>
    <p:sldId id="1202" r:id="rId50"/>
    <p:sldId id="1203" r:id="rId51"/>
    <p:sldId id="1204" r:id="rId52"/>
  </p:sldIdLst>
  <p:sldSz cx="9144000" cy="6858000" type="screen4x3"/>
  <p:notesSz cx="6735763" cy="9866313"/>
  <p:defaultTextStyle>
    <a:defPPr>
      <a:defRPr lang="en-US"/>
    </a:defPPr>
    <a:lvl1pPr algn="ctr" rtl="0" fontAlgn="base">
      <a:spcBef>
        <a:spcPct val="0"/>
      </a:spcBef>
      <a:spcAft>
        <a:spcPct val="0"/>
      </a:spcAft>
      <a:defRPr b="1" kern="1200">
        <a:solidFill>
          <a:schemeClr val="tx2"/>
        </a:solidFill>
        <a:latin typeface="Calibri" pitchFamily="34" charset="0"/>
        <a:ea typeface="+mn-ea"/>
        <a:cs typeface="+mn-cs"/>
      </a:defRPr>
    </a:lvl1pPr>
    <a:lvl2pPr marL="457200" algn="ctr" rtl="0" fontAlgn="base">
      <a:spcBef>
        <a:spcPct val="0"/>
      </a:spcBef>
      <a:spcAft>
        <a:spcPct val="0"/>
      </a:spcAft>
      <a:defRPr b="1" kern="1200">
        <a:solidFill>
          <a:schemeClr val="tx2"/>
        </a:solidFill>
        <a:latin typeface="Calibri" pitchFamily="34" charset="0"/>
        <a:ea typeface="+mn-ea"/>
        <a:cs typeface="+mn-cs"/>
      </a:defRPr>
    </a:lvl2pPr>
    <a:lvl3pPr marL="914400" algn="ctr" rtl="0" fontAlgn="base">
      <a:spcBef>
        <a:spcPct val="0"/>
      </a:spcBef>
      <a:spcAft>
        <a:spcPct val="0"/>
      </a:spcAft>
      <a:defRPr b="1" kern="1200">
        <a:solidFill>
          <a:schemeClr val="tx2"/>
        </a:solidFill>
        <a:latin typeface="Calibri" pitchFamily="34" charset="0"/>
        <a:ea typeface="+mn-ea"/>
        <a:cs typeface="+mn-cs"/>
      </a:defRPr>
    </a:lvl3pPr>
    <a:lvl4pPr marL="1371600" algn="ctr" rtl="0" fontAlgn="base">
      <a:spcBef>
        <a:spcPct val="0"/>
      </a:spcBef>
      <a:spcAft>
        <a:spcPct val="0"/>
      </a:spcAft>
      <a:defRPr b="1" kern="1200">
        <a:solidFill>
          <a:schemeClr val="tx2"/>
        </a:solidFill>
        <a:latin typeface="Calibri" pitchFamily="34" charset="0"/>
        <a:ea typeface="+mn-ea"/>
        <a:cs typeface="+mn-cs"/>
      </a:defRPr>
    </a:lvl4pPr>
    <a:lvl5pPr marL="1828800" algn="ctr" rtl="0" fontAlgn="base">
      <a:spcBef>
        <a:spcPct val="0"/>
      </a:spcBef>
      <a:spcAft>
        <a:spcPct val="0"/>
      </a:spcAft>
      <a:defRPr b="1" kern="1200">
        <a:solidFill>
          <a:schemeClr val="tx2"/>
        </a:solidFill>
        <a:latin typeface="Calibri" pitchFamily="34" charset="0"/>
        <a:ea typeface="+mn-ea"/>
        <a:cs typeface="+mn-cs"/>
      </a:defRPr>
    </a:lvl5pPr>
    <a:lvl6pPr marL="2286000" algn="l" defTabSz="914400" rtl="0" eaLnBrk="1" latinLnBrk="0" hangingPunct="1">
      <a:defRPr b="1" kern="1200">
        <a:solidFill>
          <a:schemeClr val="tx2"/>
        </a:solidFill>
        <a:latin typeface="Calibri" pitchFamily="34" charset="0"/>
        <a:ea typeface="+mn-ea"/>
        <a:cs typeface="+mn-cs"/>
      </a:defRPr>
    </a:lvl6pPr>
    <a:lvl7pPr marL="2743200" algn="l" defTabSz="914400" rtl="0" eaLnBrk="1" latinLnBrk="0" hangingPunct="1">
      <a:defRPr b="1" kern="1200">
        <a:solidFill>
          <a:schemeClr val="tx2"/>
        </a:solidFill>
        <a:latin typeface="Calibri" pitchFamily="34" charset="0"/>
        <a:ea typeface="+mn-ea"/>
        <a:cs typeface="+mn-cs"/>
      </a:defRPr>
    </a:lvl7pPr>
    <a:lvl8pPr marL="3200400" algn="l" defTabSz="914400" rtl="0" eaLnBrk="1" latinLnBrk="0" hangingPunct="1">
      <a:defRPr b="1" kern="1200">
        <a:solidFill>
          <a:schemeClr val="tx2"/>
        </a:solidFill>
        <a:latin typeface="Calibri" pitchFamily="34" charset="0"/>
        <a:ea typeface="+mn-ea"/>
        <a:cs typeface="+mn-cs"/>
      </a:defRPr>
    </a:lvl8pPr>
    <a:lvl9pPr marL="3657600" algn="l" defTabSz="914400" rtl="0" eaLnBrk="1" latinLnBrk="0" hangingPunct="1">
      <a:defRPr b="1" kern="1200">
        <a:solidFill>
          <a:schemeClr val="tx2"/>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008000"/>
    <a:srgbClr val="006600"/>
    <a:srgbClr val="FF9900"/>
    <a:srgbClr val="FF5D37"/>
    <a:srgbClr val="66FF66"/>
    <a:srgbClr val="9900CC"/>
    <a:srgbClr val="00FF99"/>
    <a:srgbClr val="0000FF"/>
    <a:srgbClr val="F7FC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70" autoAdjust="0"/>
    <p:restoredTop sz="93369" autoAdjust="0"/>
  </p:normalViewPr>
  <p:slideViewPr>
    <p:cSldViewPr>
      <p:cViewPr>
        <p:scale>
          <a:sx n="70" d="100"/>
          <a:sy n="70" d="100"/>
        </p:scale>
        <p:origin x="-139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746"/>
    </p:cViewPr>
  </p:sorterViewPr>
  <p:notesViewPr>
    <p:cSldViewPr>
      <p:cViewPr varScale="1">
        <p:scale>
          <a:sx n="46" d="100"/>
          <a:sy n="46" d="100"/>
        </p:scale>
        <p:origin x="-2424" y="-102"/>
      </p:cViewPr>
      <p:guideLst>
        <p:guide orient="horz" pos="3108"/>
        <p:guide pos="2122"/>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ilhara\AppData\Local\Microsoft\Windows\Temporary%20Internet%20Files\Content.Outlook\B5BVCRX4\Rice%20Prioduction%20statistics-FAO-Nov%2013.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3458385269408887"/>
          <c:y val="1.7247846056390133E-2"/>
          <c:w val="0.7644667473560619"/>
          <c:h val="0.88365445071190352"/>
        </c:manualLayout>
      </c:layout>
      <c:lineChart>
        <c:grouping val="standard"/>
        <c:ser>
          <c:idx val="0"/>
          <c:order val="0"/>
          <c:tx>
            <c:strRef>
              <c:f>finaldataheet!$B$13</c:f>
              <c:strCache>
                <c:ptCount val="1"/>
                <c:pt idx="0">
                  <c:v>World</c:v>
                </c:pt>
              </c:strCache>
            </c:strRef>
          </c:tx>
          <c:spPr>
            <a:ln w="44450"/>
          </c:spPr>
          <c:marker>
            <c:symbol val="triangle"/>
            <c:size val="5"/>
            <c:spPr>
              <a:ln cap="sq"/>
            </c:spPr>
          </c:marker>
          <c:dLbls>
            <c:showVal val="1"/>
          </c:dLbls>
          <c:cat>
            <c:numRef>
              <c:f>finaldataheet!$A$14:$A$19</c:f>
              <c:numCache>
                <c:formatCode>General</c:formatCode>
                <c:ptCount val="6"/>
                <c:pt idx="0">
                  <c:v>1961</c:v>
                </c:pt>
                <c:pt idx="1">
                  <c:v>1971</c:v>
                </c:pt>
                <c:pt idx="2">
                  <c:v>1981</c:v>
                </c:pt>
                <c:pt idx="3">
                  <c:v>1991</c:v>
                </c:pt>
                <c:pt idx="4">
                  <c:v>2001</c:v>
                </c:pt>
                <c:pt idx="5">
                  <c:v>2012</c:v>
                </c:pt>
              </c:numCache>
            </c:numRef>
          </c:cat>
          <c:val>
            <c:numRef>
              <c:f>finaldataheet!$B$14:$B$19</c:f>
              <c:numCache>
                <c:formatCode>0</c:formatCode>
                <c:ptCount val="6"/>
                <c:pt idx="0">
                  <c:v>215.646637</c:v>
                </c:pt>
                <c:pt idx="1">
                  <c:v>317.71242599999999</c:v>
                </c:pt>
                <c:pt idx="2">
                  <c:v>410.07523099999975</c:v>
                </c:pt>
                <c:pt idx="3">
                  <c:v>518.70138600000041</c:v>
                </c:pt>
                <c:pt idx="4">
                  <c:v>599.82827999999949</c:v>
                </c:pt>
                <c:pt idx="5">
                  <c:v>718.34537999999998</c:v>
                </c:pt>
              </c:numCache>
            </c:numRef>
          </c:val>
        </c:ser>
        <c:ser>
          <c:idx val="1"/>
          <c:order val="1"/>
          <c:tx>
            <c:strRef>
              <c:f>finaldataheet!$C$13</c:f>
              <c:strCache>
                <c:ptCount val="1"/>
                <c:pt idx="0">
                  <c:v>India</c:v>
                </c:pt>
              </c:strCache>
            </c:strRef>
          </c:tx>
          <c:spPr>
            <a:ln w="47625"/>
          </c:spPr>
          <c:marker>
            <c:symbol val="square"/>
            <c:size val="5"/>
            <c:spPr>
              <a:ln cap="rnd">
                <a:bevel/>
              </a:ln>
            </c:spPr>
          </c:marker>
          <c:dLbls>
            <c:dLbl>
              <c:idx val="0"/>
              <c:layout>
                <c:manualLayout>
                  <c:x val="0"/>
                  <c:y val="-1.1820330969267172E-2"/>
                </c:manualLayout>
              </c:layout>
              <c:dLblPos val="r"/>
              <c:showVal val="1"/>
            </c:dLbl>
            <c:dLbl>
              <c:idx val="1"/>
              <c:layout>
                <c:manualLayout>
                  <c:x val="0"/>
                  <c:y val="-4.7281323877068564E-2"/>
                </c:manualLayout>
              </c:layout>
              <c:dLblPos val="r"/>
              <c:showVal val="1"/>
            </c:dLbl>
            <c:dLbl>
              <c:idx val="2"/>
              <c:layout>
                <c:manualLayout>
                  <c:x val="7.7160493827160646E-3"/>
                  <c:y val="-4.3341213553979505E-2"/>
                </c:manualLayout>
              </c:layout>
              <c:dLblPos val="r"/>
              <c:showVal val="1"/>
            </c:dLbl>
            <c:dLbl>
              <c:idx val="3"/>
              <c:layout>
                <c:manualLayout>
                  <c:x val="5.1440329218107013E-3"/>
                  <c:y val="-3.5460992907801456E-2"/>
                </c:manualLayout>
              </c:layout>
              <c:dLblPos val="r"/>
              <c:showVal val="1"/>
            </c:dLbl>
            <c:dLbl>
              <c:idx val="4"/>
              <c:layout>
                <c:manualLayout>
                  <c:x val="7.7160493827160646E-3"/>
                  <c:y val="-5.9101654846335845E-2"/>
                </c:manualLayout>
              </c:layout>
              <c:dLblPos val="r"/>
              <c:showVal val="1"/>
            </c:dLbl>
            <c:dLbl>
              <c:idx val="5"/>
              <c:layout>
                <c:manualLayout>
                  <c:x val="-2.5720164609053515E-3"/>
                  <c:y val="-1.5760441292356216E-2"/>
                </c:manualLayout>
              </c:layout>
              <c:dLblPos val="r"/>
              <c:showVal val="1"/>
            </c:dLbl>
            <c:showVal val="1"/>
          </c:dLbls>
          <c:cat>
            <c:numRef>
              <c:f>finaldataheet!$A$14:$A$19</c:f>
              <c:numCache>
                <c:formatCode>General</c:formatCode>
                <c:ptCount val="6"/>
                <c:pt idx="0">
                  <c:v>1961</c:v>
                </c:pt>
                <c:pt idx="1">
                  <c:v>1971</c:v>
                </c:pt>
                <c:pt idx="2">
                  <c:v>1981</c:v>
                </c:pt>
                <c:pt idx="3">
                  <c:v>1991</c:v>
                </c:pt>
                <c:pt idx="4">
                  <c:v>2001</c:v>
                </c:pt>
                <c:pt idx="5">
                  <c:v>2012</c:v>
                </c:pt>
              </c:numCache>
            </c:numRef>
          </c:cat>
          <c:val>
            <c:numRef>
              <c:f>finaldataheet!$C$14:$C$19</c:f>
              <c:numCache>
                <c:formatCode>0</c:formatCode>
                <c:ptCount val="6"/>
                <c:pt idx="0">
                  <c:v>53.494496000000005</c:v>
                </c:pt>
                <c:pt idx="1">
                  <c:v>64.60199999999999</c:v>
                </c:pt>
                <c:pt idx="2">
                  <c:v>79.883007999999947</c:v>
                </c:pt>
                <c:pt idx="3">
                  <c:v>112.042</c:v>
                </c:pt>
                <c:pt idx="4">
                  <c:v>139.9</c:v>
                </c:pt>
                <c:pt idx="5">
                  <c:v>152.6</c:v>
                </c:pt>
              </c:numCache>
            </c:numRef>
          </c:val>
        </c:ser>
        <c:marker val="1"/>
        <c:axId val="87800448"/>
        <c:axId val="89822720"/>
      </c:lineChart>
      <c:catAx>
        <c:axId val="87800448"/>
        <c:scaling>
          <c:orientation val="minMax"/>
        </c:scaling>
        <c:axPos val="b"/>
        <c:numFmt formatCode="General" sourceLinked="1"/>
        <c:tickLblPos val="nextTo"/>
        <c:crossAx val="89822720"/>
        <c:crosses val="autoZero"/>
        <c:auto val="1"/>
        <c:lblAlgn val="ctr"/>
        <c:lblOffset val="100"/>
      </c:catAx>
      <c:valAx>
        <c:axId val="89822720"/>
        <c:scaling>
          <c:orientation val="minMax"/>
        </c:scaling>
        <c:axPos val="l"/>
        <c:majorGridlines/>
        <c:title>
          <c:tx>
            <c:rich>
              <a:bodyPr rot="-5400000" vert="horz"/>
              <a:lstStyle/>
              <a:p>
                <a:pPr>
                  <a:defRPr/>
                </a:pPr>
                <a:r>
                  <a:rPr lang="en-US"/>
                  <a:t>Million tonnes</a:t>
                </a:r>
              </a:p>
            </c:rich>
          </c:tx>
          <c:layout/>
        </c:title>
        <c:numFmt formatCode="0" sourceLinked="1"/>
        <c:tickLblPos val="nextTo"/>
        <c:crossAx val="87800448"/>
        <c:crosses val="autoZero"/>
        <c:crossBetween val="between"/>
      </c:valAx>
    </c:plotArea>
    <c:legend>
      <c:legendPos val="r"/>
      <c:layout>
        <c:manualLayout>
          <c:xMode val="edge"/>
          <c:yMode val="edge"/>
          <c:x val="0.35714285714285776"/>
          <c:y val="0.96090159021054944"/>
          <c:w val="0.28764478764478807"/>
          <c:h val="3.9098409789451047E-2"/>
        </c:manualLayout>
      </c:layout>
    </c:legend>
    <c:plotVisOnly val="1"/>
    <c:dispBlanksAs val="gap"/>
  </c:chart>
  <c:txPr>
    <a:bodyPr/>
    <a:lstStyle/>
    <a:p>
      <a:pPr>
        <a:defRPr>
          <a:latin typeface="Cambria" pitchFamily="18"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view3D>
      <c:rAngAx val="1"/>
    </c:view3D>
    <c:floor>
      <c:spPr>
        <a:noFill/>
      </c:spPr>
    </c:floor>
    <c:plotArea>
      <c:layout/>
      <c:bar3DChart>
        <c:barDir val="col"/>
        <c:grouping val="clustered"/>
        <c:ser>
          <c:idx val="0"/>
          <c:order val="0"/>
          <c:spPr>
            <a:solidFill>
              <a:srgbClr val="9E0000"/>
            </a:solidFill>
          </c:spPr>
          <c:dLbls>
            <c:dLbl>
              <c:idx val="0"/>
              <c:layout>
                <c:manualLayout>
                  <c:x val="1.2345679012345722E-2"/>
                  <c:y val="-1.6666666666666701E-2"/>
                </c:manualLayout>
              </c:layout>
              <c:showVal val="1"/>
            </c:dLbl>
            <c:dLbl>
              <c:idx val="1"/>
              <c:layout>
                <c:manualLayout>
                  <c:x val="7.7160493827160906E-3"/>
                  <c:y val="-1.6666666666666701E-2"/>
                </c:manualLayout>
              </c:layout>
              <c:showVal val="1"/>
            </c:dLbl>
            <c:dLbl>
              <c:idx val="2"/>
              <c:layout>
                <c:manualLayout>
                  <c:x val="7.7160493827160906E-3"/>
                  <c:y val="-7.1428571428571513E-3"/>
                </c:manualLayout>
              </c:layout>
              <c:showVal val="1"/>
            </c:dLbl>
            <c:dLbl>
              <c:idx val="3"/>
              <c:layout>
                <c:manualLayout>
                  <c:x val="1.0802469135802465E-2"/>
                  <c:y val="-1.1904761904761923E-2"/>
                </c:manualLayout>
              </c:layout>
              <c:showVal val="1"/>
            </c:dLbl>
            <c:dLbl>
              <c:idx val="4"/>
              <c:layout>
                <c:manualLayout>
                  <c:x val="9.3560091822378205E-3"/>
                  <c:y val="-4.7619047619047779E-3"/>
                </c:manualLayout>
              </c:layout>
              <c:showVal val="1"/>
            </c:dLbl>
            <c:dLbl>
              <c:idx val="5"/>
              <c:layout>
                <c:manualLayout>
                  <c:x val="6.1728395061728504E-3"/>
                  <c:y val="-7.1428571428571513E-3"/>
                </c:manualLayout>
              </c:layout>
              <c:showVal val="1"/>
            </c:dLbl>
            <c:dLbl>
              <c:idx val="6"/>
              <c:layout>
                <c:manualLayout>
                  <c:x val="1.0802469135802522E-2"/>
                  <c:y val="-9.5238095238095646E-3"/>
                </c:manualLayout>
              </c:layout>
              <c:showVal val="1"/>
            </c:dLbl>
            <c:txPr>
              <a:bodyPr/>
              <a:lstStyle/>
              <a:p>
                <a:pPr>
                  <a:defRPr sz="1400" b="1">
                    <a:latin typeface="Times New Roman" pitchFamily="18" charset="0"/>
                    <a:cs typeface="Times New Roman" pitchFamily="18" charset="0"/>
                  </a:defRPr>
                </a:pPr>
                <a:endParaRPr lang="en-US"/>
              </a:p>
            </c:txPr>
            <c:showVal val="1"/>
          </c:dLbls>
          <c:cat>
            <c:strRef>
              <c:f>[Book1]Sheet1!$B$2:$B$9</c:f>
              <c:strCache>
                <c:ptCount val="8"/>
                <c:pt idx="0">
                  <c:v>1990-91</c:v>
                </c:pt>
                <c:pt idx="1">
                  <c:v>1995-96</c:v>
                </c:pt>
                <c:pt idx="2">
                  <c:v>2000-01</c:v>
                </c:pt>
                <c:pt idx="3">
                  <c:v>2005-06</c:v>
                </c:pt>
                <c:pt idx="4">
                  <c:v>2010-11</c:v>
                </c:pt>
                <c:pt idx="5">
                  <c:v>2011-12</c:v>
                </c:pt>
                <c:pt idx="6">
                  <c:v>2012-13</c:v>
                </c:pt>
                <c:pt idx="7">
                  <c:v>2013-14</c:v>
                </c:pt>
              </c:strCache>
            </c:strRef>
          </c:cat>
          <c:val>
            <c:numRef>
              <c:f>[Book1]Sheet1!$C$2:$C$9</c:f>
              <c:numCache>
                <c:formatCode>General</c:formatCode>
                <c:ptCount val="8"/>
                <c:pt idx="0">
                  <c:v>294</c:v>
                </c:pt>
                <c:pt idx="1">
                  <c:v>850</c:v>
                </c:pt>
                <c:pt idx="2">
                  <c:v>2148</c:v>
                </c:pt>
                <c:pt idx="3">
                  <c:v>3043</c:v>
                </c:pt>
                <c:pt idx="4">
                  <c:v>10582</c:v>
                </c:pt>
                <c:pt idx="5">
                  <c:v>15449</c:v>
                </c:pt>
                <c:pt idx="6">
                  <c:v>19391</c:v>
                </c:pt>
                <c:pt idx="7">
                  <c:v>28000</c:v>
                </c:pt>
              </c:numCache>
            </c:numRef>
          </c:val>
        </c:ser>
        <c:shape val="cylinder"/>
        <c:axId val="57906688"/>
        <c:axId val="57908224"/>
        <c:axId val="0"/>
      </c:bar3DChart>
      <c:catAx>
        <c:axId val="57906688"/>
        <c:scaling>
          <c:orientation val="minMax"/>
        </c:scaling>
        <c:axPos val="b"/>
        <c:tickLblPos val="nextTo"/>
        <c:txPr>
          <a:bodyPr/>
          <a:lstStyle/>
          <a:p>
            <a:pPr>
              <a:defRPr sz="1400" b="1">
                <a:latin typeface="Times New Roman" pitchFamily="18" charset="0"/>
                <a:cs typeface="Times New Roman" pitchFamily="18" charset="0"/>
              </a:defRPr>
            </a:pPr>
            <a:endParaRPr lang="en-US"/>
          </a:p>
        </c:txPr>
        <c:crossAx val="57908224"/>
        <c:crosses val="autoZero"/>
        <c:auto val="1"/>
        <c:lblAlgn val="ctr"/>
        <c:lblOffset val="100"/>
      </c:catAx>
      <c:valAx>
        <c:axId val="57908224"/>
        <c:scaling>
          <c:orientation val="minMax"/>
        </c:scaling>
        <c:axPos val="l"/>
        <c:majorGridlines/>
        <c:numFmt formatCode="General" sourceLinked="1"/>
        <c:tickLblPos val="nextTo"/>
        <c:txPr>
          <a:bodyPr/>
          <a:lstStyle/>
          <a:p>
            <a:pPr>
              <a:defRPr sz="1400" b="1">
                <a:latin typeface="Times New Roman" pitchFamily="18" charset="0"/>
                <a:cs typeface="Times New Roman" pitchFamily="18" charset="0"/>
              </a:defRPr>
            </a:pPr>
            <a:endParaRPr lang="en-US"/>
          </a:p>
        </c:txPr>
        <c:crossAx val="57906688"/>
        <c:crosses val="autoZero"/>
        <c:crossBetween val="between"/>
      </c:valAx>
    </c:plotArea>
    <c:plotVisOnly val="1"/>
    <c:dispBlanksAs val="gap"/>
  </c:chart>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1" y="1"/>
            <a:ext cx="2919413" cy="493713"/>
          </a:xfrm>
          <a:prstGeom prst="rect">
            <a:avLst/>
          </a:prstGeom>
          <a:noFill/>
          <a:ln w="9525">
            <a:noFill/>
            <a:miter lim="800000"/>
            <a:headEnd/>
            <a:tailEnd/>
          </a:ln>
          <a:effectLst/>
        </p:spPr>
        <p:txBody>
          <a:bodyPr vert="horz" wrap="square" lIns="92498" tIns="46248" rIns="92498" bIns="46248" numCol="1" anchor="t" anchorCtr="0" compatLnSpc="1">
            <a:prstTxWarp prst="textNoShape">
              <a:avLst/>
            </a:prstTxWarp>
          </a:bodyPr>
          <a:lstStyle>
            <a:lvl1pPr algn="l" defTabSz="926811">
              <a:defRPr sz="1200" b="0">
                <a:latin typeface="Arial" charset="0"/>
              </a:defRPr>
            </a:lvl1pPr>
          </a:lstStyle>
          <a:p>
            <a:pPr>
              <a:defRPr/>
            </a:pPr>
            <a:endParaRPr lang="en-US"/>
          </a:p>
        </p:txBody>
      </p:sp>
      <p:sp>
        <p:nvSpPr>
          <p:cNvPr id="71683" name="Rectangle 3"/>
          <p:cNvSpPr>
            <a:spLocks noGrp="1" noChangeArrowheads="1"/>
          </p:cNvSpPr>
          <p:nvPr>
            <p:ph type="dt" sz="quarter" idx="1"/>
          </p:nvPr>
        </p:nvSpPr>
        <p:spPr bwMode="auto">
          <a:xfrm>
            <a:off x="3816351" y="1"/>
            <a:ext cx="2919413" cy="493713"/>
          </a:xfrm>
          <a:prstGeom prst="rect">
            <a:avLst/>
          </a:prstGeom>
          <a:noFill/>
          <a:ln w="9525">
            <a:noFill/>
            <a:miter lim="800000"/>
            <a:headEnd/>
            <a:tailEnd/>
          </a:ln>
          <a:effectLst/>
        </p:spPr>
        <p:txBody>
          <a:bodyPr vert="horz" wrap="square" lIns="92498" tIns="46248" rIns="92498" bIns="46248" numCol="1" anchor="t" anchorCtr="0" compatLnSpc="1">
            <a:prstTxWarp prst="textNoShape">
              <a:avLst/>
            </a:prstTxWarp>
          </a:bodyPr>
          <a:lstStyle>
            <a:lvl1pPr algn="r" defTabSz="926811">
              <a:defRPr sz="1200" b="0">
                <a:latin typeface="Arial" charset="0"/>
              </a:defRPr>
            </a:lvl1pPr>
          </a:lstStyle>
          <a:p>
            <a:pPr>
              <a:defRPr/>
            </a:pPr>
            <a:endParaRPr lang="en-US"/>
          </a:p>
        </p:txBody>
      </p:sp>
      <p:sp>
        <p:nvSpPr>
          <p:cNvPr id="71684" name="Rectangle 4"/>
          <p:cNvSpPr>
            <a:spLocks noGrp="1" noChangeArrowheads="1"/>
          </p:cNvSpPr>
          <p:nvPr>
            <p:ph type="ftr" sz="quarter" idx="2"/>
          </p:nvPr>
        </p:nvSpPr>
        <p:spPr bwMode="auto">
          <a:xfrm>
            <a:off x="1" y="9372601"/>
            <a:ext cx="2919413" cy="493713"/>
          </a:xfrm>
          <a:prstGeom prst="rect">
            <a:avLst/>
          </a:prstGeom>
          <a:noFill/>
          <a:ln w="9525">
            <a:noFill/>
            <a:miter lim="800000"/>
            <a:headEnd/>
            <a:tailEnd/>
          </a:ln>
          <a:effectLst/>
        </p:spPr>
        <p:txBody>
          <a:bodyPr vert="horz" wrap="square" lIns="92498" tIns="46248" rIns="92498" bIns="46248" numCol="1" anchor="b" anchorCtr="0" compatLnSpc="1">
            <a:prstTxWarp prst="textNoShape">
              <a:avLst/>
            </a:prstTxWarp>
          </a:bodyPr>
          <a:lstStyle>
            <a:lvl1pPr algn="l" defTabSz="926811">
              <a:defRPr sz="1200" b="0">
                <a:latin typeface="Arial" charset="0"/>
              </a:defRPr>
            </a:lvl1pPr>
          </a:lstStyle>
          <a:p>
            <a:pPr>
              <a:defRPr/>
            </a:pPr>
            <a:endParaRPr lang="en-US"/>
          </a:p>
        </p:txBody>
      </p:sp>
      <p:sp>
        <p:nvSpPr>
          <p:cNvPr id="71685" name="Rectangle 5"/>
          <p:cNvSpPr>
            <a:spLocks noGrp="1" noChangeArrowheads="1"/>
          </p:cNvSpPr>
          <p:nvPr>
            <p:ph type="sldNum" sz="quarter" idx="3"/>
          </p:nvPr>
        </p:nvSpPr>
        <p:spPr bwMode="auto">
          <a:xfrm>
            <a:off x="3816351" y="9372601"/>
            <a:ext cx="2919413" cy="493713"/>
          </a:xfrm>
          <a:prstGeom prst="rect">
            <a:avLst/>
          </a:prstGeom>
          <a:noFill/>
          <a:ln w="9525">
            <a:noFill/>
            <a:miter lim="800000"/>
            <a:headEnd/>
            <a:tailEnd/>
          </a:ln>
          <a:effectLst/>
        </p:spPr>
        <p:txBody>
          <a:bodyPr vert="horz" wrap="square" lIns="92498" tIns="46248" rIns="92498" bIns="46248" numCol="1" anchor="b" anchorCtr="0" compatLnSpc="1">
            <a:prstTxWarp prst="textNoShape">
              <a:avLst/>
            </a:prstTxWarp>
          </a:bodyPr>
          <a:lstStyle>
            <a:lvl1pPr algn="r" defTabSz="926811">
              <a:defRPr sz="1200" b="0">
                <a:latin typeface="Arial" charset="0"/>
              </a:defRPr>
            </a:lvl1pPr>
          </a:lstStyle>
          <a:p>
            <a:pPr>
              <a:defRPr/>
            </a:pPr>
            <a:fld id="{FA60B5B5-DB76-4863-A16C-408452B1325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1" y="1"/>
            <a:ext cx="2919413" cy="493713"/>
          </a:xfrm>
          <a:prstGeom prst="rect">
            <a:avLst/>
          </a:prstGeom>
          <a:noFill/>
          <a:ln w="9525">
            <a:noFill/>
            <a:miter lim="800000"/>
            <a:headEnd/>
            <a:tailEnd/>
          </a:ln>
          <a:effectLst/>
        </p:spPr>
        <p:txBody>
          <a:bodyPr vert="horz" wrap="square" lIns="92498" tIns="46248" rIns="92498" bIns="46248" numCol="1" anchor="t" anchorCtr="0" compatLnSpc="1">
            <a:prstTxWarp prst="textNoShape">
              <a:avLst/>
            </a:prstTxWarp>
          </a:bodyPr>
          <a:lstStyle>
            <a:lvl1pPr algn="l" defTabSz="926811">
              <a:defRPr sz="1200" b="0">
                <a:solidFill>
                  <a:schemeClr val="tx1"/>
                </a:solidFill>
                <a:latin typeface="Arial" charset="0"/>
              </a:defRPr>
            </a:lvl1pPr>
          </a:lstStyle>
          <a:p>
            <a:pPr>
              <a:defRPr/>
            </a:pPr>
            <a:endParaRPr lang="en-US"/>
          </a:p>
        </p:txBody>
      </p:sp>
      <p:sp>
        <p:nvSpPr>
          <p:cNvPr id="27651" name="Rectangle 3"/>
          <p:cNvSpPr>
            <a:spLocks noGrp="1" noChangeArrowheads="1"/>
          </p:cNvSpPr>
          <p:nvPr>
            <p:ph type="dt" idx="1"/>
          </p:nvPr>
        </p:nvSpPr>
        <p:spPr bwMode="auto">
          <a:xfrm>
            <a:off x="3816351" y="1"/>
            <a:ext cx="2919413" cy="493713"/>
          </a:xfrm>
          <a:prstGeom prst="rect">
            <a:avLst/>
          </a:prstGeom>
          <a:noFill/>
          <a:ln w="9525">
            <a:noFill/>
            <a:miter lim="800000"/>
            <a:headEnd/>
            <a:tailEnd/>
          </a:ln>
          <a:effectLst/>
        </p:spPr>
        <p:txBody>
          <a:bodyPr vert="horz" wrap="square" lIns="92498" tIns="46248" rIns="92498" bIns="46248" numCol="1" anchor="t" anchorCtr="0" compatLnSpc="1">
            <a:prstTxWarp prst="textNoShape">
              <a:avLst/>
            </a:prstTxWarp>
          </a:bodyPr>
          <a:lstStyle>
            <a:lvl1pPr algn="r" defTabSz="926811">
              <a:defRPr sz="1200" b="0">
                <a:solidFill>
                  <a:schemeClr val="tx1"/>
                </a:solidFill>
                <a:latin typeface="Arial"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906463" y="741363"/>
            <a:ext cx="4929187" cy="3697287"/>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898526" y="4686301"/>
            <a:ext cx="4938713" cy="4438650"/>
          </a:xfrm>
          <a:prstGeom prst="rect">
            <a:avLst/>
          </a:prstGeom>
          <a:noFill/>
          <a:ln w="9525">
            <a:noFill/>
            <a:miter lim="800000"/>
            <a:headEnd/>
            <a:tailEnd/>
          </a:ln>
          <a:effectLst/>
        </p:spPr>
        <p:txBody>
          <a:bodyPr vert="horz" wrap="square" lIns="92498" tIns="46248" rIns="92498" bIns="4624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1" y="9372601"/>
            <a:ext cx="2919413" cy="493713"/>
          </a:xfrm>
          <a:prstGeom prst="rect">
            <a:avLst/>
          </a:prstGeom>
          <a:noFill/>
          <a:ln w="9525">
            <a:noFill/>
            <a:miter lim="800000"/>
            <a:headEnd/>
            <a:tailEnd/>
          </a:ln>
          <a:effectLst/>
        </p:spPr>
        <p:txBody>
          <a:bodyPr vert="horz" wrap="square" lIns="92498" tIns="46248" rIns="92498" bIns="46248" numCol="1" anchor="b" anchorCtr="0" compatLnSpc="1">
            <a:prstTxWarp prst="textNoShape">
              <a:avLst/>
            </a:prstTxWarp>
          </a:bodyPr>
          <a:lstStyle>
            <a:lvl1pPr algn="l" defTabSz="926811">
              <a:defRPr sz="1200" b="0">
                <a:solidFill>
                  <a:schemeClr val="tx1"/>
                </a:solidFill>
                <a:latin typeface="Arial" charset="0"/>
              </a:defRPr>
            </a:lvl1pPr>
          </a:lstStyle>
          <a:p>
            <a:pPr>
              <a:defRPr/>
            </a:pPr>
            <a:endParaRPr lang="en-US"/>
          </a:p>
        </p:txBody>
      </p:sp>
      <p:sp>
        <p:nvSpPr>
          <p:cNvPr id="27655" name="Rectangle 7"/>
          <p:cNvSpPr>
            <a:spLocks noGrp="1" noChangeArrowheads="1"/>
          </p:cNvSpPr>
          <p:nvPr>
            <p:ph type="sldNum" sz="quarter" idx="5"/>
          </p:nvPr>
        </p:nvSpPr>
        <p:spPr bwMode="auto">
          <a:xfrm>
            <a:off x="3816351" y="9372601"/>
            <a:ext cx="2919413" cy="493713"/>
          </a:xfrm>
          <a:prstGeom prst="rect">
            <a:avLst/>
          </a:prstGeom>
          <a:noFill/>
          <a:ln w="9525">
            <a:noFill/>
            <a:miter lim="800000"/>
            <a:headEnd/>
            <a:tailEnd/>
          </a:ln>
          <a:effectLst/>
        </p:spPr>
        <p:txBody>
          <a:bodyPr vert="horz" wrap="square" lIns="92498" tIns="46248" rIns="92498" bIns="46248" numCol="1" anchor="b" anchorCtr="0" compatLnSpc="1">
            <a:prstTxWarp prst="textNoShape">
              <a:avLst/>
            </a:prstTxWarp>
          </a:bodyPr>
          <a:lstStyle>
            <a:lvl1pPr algn="r" defTabSz="926811">
              <a:defRPr sz="1200" b="0">
                <a:solidFill>
                  <a:schemeClr val="tx1"/>
                </a:solidFill>
                <a:latin typeface="Arial" charset="0"/>
              </a:defRPr>
            </a:lvl1pPr>
          </a:lstStyle>
          <a:p>
            <a:pPr>
              <a:defRPr/>
            </a:pPr>
            <a:fld id="{4BF115AF-7316-4A3B-B955-6412AC425D8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C076A66-F82C-4D0E-B123-231A4A12998B}" type="slidenum">
              <a:rPr lang="en-US"/>
              <a:pPr/>
              <a:t>4</a:t>
            </a:fld>
            <a:endParaRPr lang="en-US"/>
          </a:p>
        </p:txBody>
      </p:sp>
      <p:sp>
        <p:nvSpPr>
          <p:cNvPr id="3403778" name="Rectangle 7"/>
          <p:cNvSpPr txBox="1">
            <a:spLocks noGrp="1" noChangeArrowheads="1"/>
          </p:cNvSpPr>
          <p:nvPr/>
        </p:nvSpPr>
        <p:spPr bwMode="auto">
          <a:xfrm>
            <a:off x="3816324" y="9372661"/>
            <a:ext cx="2919441" cy="493652"/>
          </a:xfrm>
          <a:prstGeom prst="rect">
            <a:avLst/>
          </a:prstGeom>
          <a:noFill/>
          <a:ln w="9525">
            <a:noFill/>
            <a:miter lim="800000"/>
            <a:headEnd/>
            <a:tailEnd/>
          </a:ln>
        </p:spPr>
        <p:txBody>
          <a:bodyPr lIns="93113" tIns="46559" rIns="93113" bIns="46559" anchor="b"/>
          <a:lstStyle/>
          <a:p>
            <a:pPr algn="r" defTabSz="931718"/>
            <a:fld id="{30810E89-6DC0-4148-8C1A-71DE2C0B8E56}" type="slidenum">
              <a:rPr lang="en-US" sz="1200" b="0">
                <a:solidFill>
                  <a:schemeClr val="tx1"/>
                </a:solidFill>
              </a:rPr>
              <a:pPr algn="r" defTabSz="931718"/>
              <a:t>4</a:t>
            </a:fld>
            <a:endParaRPr lang="en-US" sz="1200" b="0" dirty="0">
              <a:solidFill>
                <a:schemeClr val="tx1"/>
              </a:solidFill>
            </a:endParaRPr>
          </a:p>
        </p:txBody>
      </p:sp>
      <p:sp>
        <p:nvSpPr>
          <p:cNvPr id="3403779" name="Rectangle 7"/>
          <p:cNvSpPr txBox="1">
            <a:spLocks noGrp="1" noChangeArrowheads="1"/>
          </p:cNvSpPr>
          <p:nvPr/>
        </p:nvSpPr>
        <p:spPr bwMode="auto">
          <a:xfrm>
            <a:off x="3817849" y="9372661"/>
            <a:ext cx="2917915" cy="493652"/>
          </a:xfrm>
          <a:prstGeom prst="rect">
            <a:avLst/>
          </a:prstGeom>
          <a:noFill/>
          <a:ln w="9525">
            <a:noFill/>
            <a:miter lim="800000"/>
            <a:headEnd/>
            <a:tailEnd/>
          </a:ln>
        </p:spPr>
        <p:txBody>
          <a:bodyPr lIns="93055" tIns="46534" rIns="93055" bIns="46534" anchor="b"/>
          <a:lstStyle/>
          <a:p>
            <a:pPr algn="r" defTabSz="931718"/>
            <a:fld id="{D9487B98-08EC-4560-BD89-D5CCBE3B30E0}" type="slidenum">
              <a:rPr lang="en-US" sz="1200" b="0">
                <a:solidFill>
                  <a:schemeClr val="tx1"/>
                </a:solidFill>
                <a:latin typeface="Times New Roman" pitchFamily="18" charset="0"/>
              </a:rPr>
              <a:pPr algn="r" defTabSz="931718"/>
              <a:t>4</a:t>
            </a:fld>
            <a:endParaRPr lang="en-US" sz="1200" b="0" dirty="0">
              <a:solidFill>
                <a:schemeClr val="tx1"/>
              </a:solidFill>
              <a:latin typeface="Times New Roman" pitchFamily="18" charset="0"/>
            </a:endParaRPr>
          </a:p>
        </p:txBody>
      </p:sp>
      <p:sp>
        <p:nvSpPr>
          <p:cNvPr id="3403780" name="Text Box 2"/>
          <p:cNvSpPr txBox="1">
            <a:spLocks noChangeArrowheads="1"/>
          </p:cNvSpPr>
          <p:nvPr/>
        </p:nvSpPr>
        <p:spPr bwMode="auto">
          <a:xfrm>
            <a:off x="1136357" y="739637"/>
            <a:ext cx="4463053" cy="3698182"/>
          </a:xfrm>
          <a:prstGeom prst="rect">
            <a:avLst/>
          </a:prstGeom>
          <a:solidFill>
            <a:srgbClr val="FFFFFF"/>
          </a:solidFill>
          <a:ln w="9360">
            <a:solidFill>
              <a:srgbClr val="000000"/>
            </a:solidFill>
            <a:miter lim="800000"/>
            <a:headEnd/>
            <a:tailEnd/>
          </a:ln>
        </p:spPr>
        <p:txBody>
          <a:bodyPr wrap="none" lIns="91427" tIns="45712" rIns="91427" bIns="45712" anchor="ctr"/>
          <a:lstStyle/>
          <a:p>
            <a:endParaRPr lang="en-US" sz="1600" dirty="0">
              <a:solidFill>
                <a:srgbClr val="FFFF00"/>
              </a:solidFill>
              <a:latin typeface="Times New Roman" pitchFamily="18" charset="0"/>
            </a:endParaRPr>
          </a:p>
        </p:txBody>
      </p:sp>
      <p:sp>
        <p:nvSpPr>
          <p:cNvPr id="3403781" name="Rectangle 3"/>
          <p:cNvSpPr>
            <a:spLocks noGrp="1" noChangeArrowheads="1"/>
          </p:cNvSpPr>
          <p:nvPr>
            <p:ph type="body"/>
          </p:nvPr>
        </p:nvSpPr>
        <p:spPr>
          <a:xfrm>
            <a:off x="898408" y="4683803"/>
            <a:ext cx="4934373" cy="4447928"/>
          </a:xfrm>
          <a:solidFill>
            <a:srgbClr val="FFFFFF"/>
          </a:solidFill>
          <a:ln w="9360">
            <a:solidFill>
              <a:srgbClr val="000000"/>
            </a:solidFill>
          </a:ln>
        </p:spPr>
        <p:txBody>
          <a:bodyPr wrap="none" lIns="93055" tIns="46534" rIns="93055" bIns="46534"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2CAFDB-96B2-420D-A276-1F97FC7CF0E1}" type="slidenum">
              <a:rPr lang="en-US"/>
              <a:pPr/>
              <a:t>38</a:t>
            </a:fld>
            <a:endParaRPr lang="en-US"/>
          </a:p>
        </p:txBody>
      </p:sp>
      <p:sp>
        <p:nvSpPr>
          <p:cNvPr id="1364994" name="Rectangle 2"/>
          <p:cNvSpPr>
            <a:spLocks noGrp="1" noRot="1" noChangeAspect="1" noChangeArrowheads="1" noTextEdit="1"/>
          </p:cNvSpPr>
          <p:nvPr>
            <p:ph type="sldImg"/>
          </p:nvPr>
        </p:nvSpPr>
        <p:spPr bwMode="auto">
          <a:xfrm>
            <a:off x="903288" y="739775"/>
            <a:ext cx="4929187" cy="3698875"/>
          </a:xfrm>
          <a:prstGeom prst="rect">
            <a:avLst/>
          </a:prstGeom>
          <a:solidFill>
            <a:srgbClr val="FFFFFF"/>
          </a:solidFill>
          <a:ln>
            <a:solidFill>
              <a:srgbClr val="000000"/>
            </a:solidFill>
            <a:miter lim="800000"/>
            <a:headEnd/>
            <a:tailEnd/>
          </a:ln>
        </p:spPr>
      </p:sp>
      <p:sp>
        <p:nvSpPr>
          <p:cNvPr id="1364995" name="Rectangle 3"/>
          <p:cNvSpPr>
            <a:spLocks noGrp="1" noChangeArrowheads="1"/>
          </p:cNvSpPr>
          <p:nvPr>
            <p:ph type="body" idx="1"/>
          </p:nvPr>
        </p:nvSpPr>
        <p:spPr bwMode="auto">
          <a:xfrm>
            <a:off x="673272" y="4687004"/>
            <a:ext cx="5389221" cy="4439167"/>
          </a:xfrm>
          <a:prstGeom prst="rect">
            <a:avLst/>
          </a:prstGeom>
          <a:solidFill>
            <a:srgbClr val="FFFFFF"/>
          </a:solidFill>
          <a:ln>
            <a:solidFill>
              <a:srgbClr val="000000"/>
            </a:solidFill>
            <a:miter lim="800000"/>
            <a:headEnd/>
            <a:tailEnd/>
          </a:ln>
        </p:spPr>
        <p:txBody>
          <a:bodyPr lIns="93104" tIns="46552" rIns="93104" bIns="46552"/>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ECE0689-0BB9-4DA2-A3C9-50B80F1D6A68}" type="slidenum">
              <a:rPr lang="en-US" smtClean="0"/>
              <a:pPr/>
              <a:t>40</a:t>
            </a:fld>
            <a:endParaRPr lang="en-US" smtClean="0"/>
          </a:p>
        </p:txBody>
      </p:sp>
      <p:sp>
        <p:nvSpPr>
          <p:cNvPr id="57347" name="Rectangle 2"/>
          <p:cNvSpPr>
            <a:spLocks noGrp="1" noRot="1" noChangeAspect="1" noChangeArrowheads="1" noTextEdit="1"/>
          </p:cNvSpPr>
          <p:nvPr>
            <p:ph type="sldImg"/>
          </p:nvPr>
        </p:nvSpPr>
        <p:spPr>
          <a:xfrm>
            <a:off x="904875" y="741363"/>
            <a:ext cx="4927600" cy="3695700"/>
          </a:xfrm>
          <a:ln w="12700" cap="flat"/>
        </p:spPr>
      </p:sp>
      <p:sp>
        <p:nvSpPr>
          <p:cNvPr id="57348" name="Rectangle 3"/>
          <p:cNvSpPr>
            <a:spLocks noGrp="1" noChangeArrowheads="1"/>
          </p:cNvSpPr>
          <p:nvPr>
            <p:ph type="body" idx="1"/>
          </p:nvPr>
        </p:nvSpPr>
        <p:spPr>
          <a:noFill/>
          <a:ln/>
        </p:spPr>
        <p:txBody>
          <a:bodyPr lIns="93802" tIns="46902" rIns="93802" bIns="46902"/>
          <a:lstStyle/>
          <a:p>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38BB30-84B3-4BA5-8408-BE964FF32D2F}" type="slidenum">
              <a:rPr lang="en-US"/>
              <a:pPr/>
              <a:t>48</a:t>
            </a:fld>
            <a:endParaRPr lang="en-US"/>
          </a:p>
        </p:txBody>
      </p:sp>
      <p:sp>
        <p:nvSpPr>
          <p:cNvPr id="1870850" name="Rectangle 7"/>
          <p:cNvSpPr txBox="1">
            <a:spLocks noGrp="1" noChangeArrowheads="1"/>
          </p:cNvSpPr>
          <p:nvPr/>
        </p:nvSpPr>
        <p:spPr bwMode="auto">
          <a:xfrm>
            <a:off x="3816323" y="9372661"/>
            <a:ext cx="2919441" cy="493652"/>
          </a:xfrm>
          <a:prstGeom prst="rect">
            <a:avLst/>
          </a:prstGeom>
          <a:noFill/>
          <a:ln w="9525">
            <a:noFill/>
            <a:miter lim="800000"/>
            <a:headEnd/>
            <a:tailEnd/>
          </a:ln>
        </p:spPr>
        <p:txBody>
          <a:bodyPr lIns="92198" tIns="46104" rIns="92198" bIns="46104" anchor="b"/>
          <a:lstStyle/>
          <a:p>
            <a:pPr algn="r" defTabSz="922338"/>
            <a:fld id="{2F544E90-5B83-41EE-B952-2B648D209ECE}" type="slidenum">
              <a:rPr lang="en-US" sz="1200">
                <a:solidFill>
                  <a:schemeClr val="tx1"/>
                </a:solidFill>
                <a:latin typeface="Times New Roman" pitchFamily="18" charset="0"/>
              </a:rPr>
              <a:pPr algn="r" defTabSz="922338"/>
              <a:t>48</a:t>
            </a:fld>
            <a:endParaRPr lang="en-US" sz="1200">
              <a:solidFill>
                <a:schemeClr val="tx1"/>
              </a:solidFill>
              <a:latin typeface="Times New Roman" pitchFamily="18" charset="0"/>
            </a:endParaRPr>
          </a:p>
        </p:txBody>
      </p:sp>
      <p:sp>
        <p:nvSpPr>
          <p:cNvPr id="1870851" name="Rectangle 2"/>
          <p:cNvSpPr>
            <a:spLocks noGrp="1" noRot="1" noChangeAspect="1" noChangeArrowheads="1" noTextEdit="1"/>
          </p:cNvSpPr>
          <p:nvPr>
            <p:ph type="sldImg"/>
          </p:nvPr>
        </p:nvSpPr>
        <p:spPr>
          <a:solidFill>
            <a:srgbClr val="FFFFFF"/>
          </a:solidFill>
          <a:ln/>
        </p:spPr>
      </p:sp>
      <p:sp>
        <p:nvSpPr>
          <p:cNvPr id="1870852" name="Rectangle 3"/>
          <p:cNvSpPr>
            <a:spLocks noGrp="1" noChangeArrowheads="1"/>
          </p:cNvSpPr>
          <p:nvPr>
            <p:ph type="body" idx="1"/>
          </p:nvPr>
        </p:nvSpPr>
        <p:spPr>
          <a:xfrm>
            <a:off x="898408" y="4685488"/>
            <a:ext cx="4938949" cy="4441189"/>
          </a:xfrm>
          <a:solidFill>
            <a:schemeClr val="accent1"/>
          </a:solidFill>
          <a:ln>
            <a:solidFill>
              <a:schemeClr val="tx1"/>
            </a:solidFill>
          </a:ln>
        </p:spPr>
        <p:txBody>
          <a:bodyPr lIns="92198" tIns="46104" rIns="92198" bIns="46104"/>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9FF24-653C-401D-B01C-9FE810411B40}" type="slidenum">
              <a:rPr lang="en-US"/>
              <a:pPr/>
              <a:t>50</a:t>
            </a:fld>
            <a:endParaRPr lang="en-US"/>
          </a:p>
        </p:txBody>
      </p:sp>
      <p:sp>
        <p:nvSpPr>
          <p:cNvPr id="2060290" name="Rectangle 2"/>
          <p:cNvSpPr>
            <a:spLocks noGrp="1" noRot="1" noChangeAspect="1" noChangeArrowheads="1" noTextEdit="1"/>
          </p:cNvSpPr>
          <p:nvPr>
            <p:ph type="sldImg"/>
          </p:nvPr>
        </p:nvSpPr>
        <p:spPr>
          <a:ln/>
        </p:spPr>
      </p:sp>
      <p:sp>
        <p:nvSpPr>
          <p:cNvPr id="206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F87CCD-A1C4-468C-B9EE-9D85415FBD94}" type="slidenum">
              <a:rPr lang="en-US"/>
              <a:pPr/>
              <a:t>51</a:t>
            </a:fld>
            <a:endParaRPr lang="en-US"/>
          </a:p>
        </p:txBody>
      </p:sp>
      <p:sp>
        <p:nvSpPr>
          <p:cNvPr id="1905666" name="Rectangle 2"/>
          <p:cNvSpPr>
            <a:spLocks noGrp="1" noRot="1" noChangeAspect="1" noChangeArrowheads="1" noTextEdit="1"/>
          </p:cNvSpPr>
          <p:nvPr>
            <p:ph type="sldImg"/>
          </p:nvPr>
        </p:nvSpPr>
        <p:spPr>
          <a:ln/>
        </p:spPr>
      </p:sp>
      <p:sp>
        <p:nvSpPr>
          <p:cNvPr id="1905667" name="Rectangle 3"/>
          <p:cNvSpPr>
            <a:spLocks noGrp="1" noChangeArrowheads="1"/>
          </p:cNvSpPr>
          <p:nvPr>
            <p:ph type="body" idx="1"/>
          </p:nvPr>
        </p:nvSpPr>
        <p:spPr>
          <a:xfrm>
            <a:off x="898408" y="4685488"/>
            <a:ext cx="4938949" cy="4441189"/>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AF4F11-7FE7-4118-8E05-4F447FD290C8}" type="slidenum">
              <a:rPr lang="en-US"/>
              <a:pPr/>
              <a:t>5</a:t>
            </a:fld>
            <a:endParaRPr lang="en-US"/>
          </a:p>
        </p:txBody>
      </p:sp>
      <p:sp>
        <p:nvSpPr>
          <p:cNvPr id="3340290" name="Rectangle 2"/>
          <p:cNvSpPr>
            <a:spLocks noGrp="1" noRot="1" noChangeAspect="1" noChangeArrowheads="1" noTextEdit="1"/>
          </p:cNvSpPr>
          <p:nvPr>
            <p:ph type="sldImg"/>
          </p:nvPr>
        </p:nvSpPr>
        <p:spPr>
          <a:xfrm>
            <a:off x="903288" y="739775"/>
            <a:ext cx="4929187" cy="3698875"/>
          </a:xfrm>
          <a:ln/>
        </p:spPr>
      </p:sp>
      <p:sp>
        <p:nvSpPr>
          <p:cNvPr id="3340291" name="Rectangle 3"/>
          <p:cNvSpPr>
            <a:spLocks noGrp="1" noChangeArrowheads="1"/>
          </p:cNvSpPr>
          <p:nvPr>
            <p:ph type="body" idx="1"/>
          </p:nvPr>
        </p:nvSpPr>
        <p:spPr>
          <a:xfrm>
            <a:off x="896939" y="4684713"/>
            <a:ext cx="4941887" cy="4441825"/>
          </a:xfrm>
        </p:spPr>
        <p:txBody>
          <a:bodyPr/>
          <a:lstStyle/>
          <a:p>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93D0159-44E3-4E93-8151-AF65DDFB3BF2}" type="slidenum">
              <a:rPr lang="en-US"/>
              <a:pPr/>
              <a:t>8</a:t>
            </a:fld>
            <a:endParaRPr lang="en-US"/>
          </a:p>
        </p:txBody>
      </p:sp>
      <p:sp>
        <p:nvSpPr>
          <p:cNvPr id="3315714" name="Rectangle 2"/>
          <p:cNvSpPr>
            <a:spLocks noGrp="1" noRot="1" noChangeAspect="1" noChangeArrowheads="1" noTextEdit="1"/>
          </p:cNvSpPr>
          <p:nvPr>
            <p:ph type="sldImg"/>
          </p:nvPr>
        </p:nvSpPr>
        <p:spPr>
          <a:xfrm>
            <a:off x="903288" y="739775"/>
            <a:ext cx="4930775" cy="3698875"/>
          </a:xfrm>
          <a:ln/>
        </p:spPr>
      </p:sp>
      <p:sp>
        <p:nvSpPr>
          <p:cNvPr id="3315715" name="Rectangle 3"/>
          <p:cNvSpPr>
            <a:spLocks noGrp="1" noChangeArrowheads="1"/>
          </p:cNvSpPr>
          <p:nvPr>
            <p:ph type="body" idx="1"/>
          </p:nvPr>
        </p:nvSpPr>
        <p:spPr>
          <a:xfrm>
            <a:off x="898526" y="4684713"/>
            <a:ext cx="4938713" cy="4441825"/>
          </a:xfrm>
        </p:spPr>
        <p:txBody>
          <a:bodyPr lIns="90637" tIns="45313" rIns="90637" bIns="45313"/>
          <a:lstStyle/>
          <a:p>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6BC57-1ACE-4567-B8C5-0D53DE0A7809}" type="slidenum">
              <a:rPr lang="en-US"/>
              <a:pPr/>
              <a:t>11</a:t>
            </a:fld>
            <a:endParaRPr lang="en-US"/>
          </a:p>
        </p:txBody>
      </p:sp>
      <p:sp>
        <p:nvSpPr>
          <p:cNvPr id="1185794" name="Rectangle 1026"/>
          <p:cNvSpPr>
            <a:spLocks noGrp="1" noRot="1" noChangeAspect="1" noChangeArrowheads="1" noTextEdit="1"/>
          </p:cNvSpPr>
          <p:nvPr>
            <p:ph type="sldImg"/>
          </p:nvPr>
        </p:nvSpPr>
        <p:spPr bwMode="auto">
          <a:xfrm>
            <a:off x="903288" y="739775"/>
            <a:ext cx="4930775" cy="3698875"/>
          </a:xfrm>
          <a:prstGeom prst="rect">
            <a:avLst/>
          </a:prstGeom>
          <a:solidFill>
            <a:srgbClr val="FFFFFF"/>
          </a:solidFill>
          <a:ln>
            <a:solidFill>
              <a:srgbClr val="000000"/>
            </a:solidFill>
            <a:miter lim="800000"/>
            <a:headEnd/>
            <a:tailEnd/>
          </a:ln>
        </p:spPr>
      </p:sp>
      <p:sp>
        <p:nvSpPr>
          <p:cNvPr id="1185795" name="Rectangle 1027"/>
          <p:cNvSpPr>
            <a:spLocks noGrp="1" noChangeArrowheads="1"/>
          </p:cNvSpPr>
          <p:nvPr>
            <p:ph type="body" idx="1"/>
          </p:nvPr>
        </p:nvSpPr>
        <p:spPr bwMode="auto">
          <a:xfrm>
            <a:off x="897695" y="4687005"/>
            <a:ext cx="4940374" cy="4439167"/>
          </a:xfrm>
          <a:prstGeom prst="rect">
            <a:avLst/>
          </a:prstGeom>
          <a:solidFill>
            <a:srgbClr val="FFFFFF"/>
          </a:solidFill>
          <a:ln>
            <a:solidFill>
              <a:srgbClr val="000000"/>
            </a:solidFill>
            <a:miter lim="800000"/>
            <a:headEnd/>
            <a:tailEnd/>
          </a:ln>
        </p:spPr>
        <p:txBody>
          <a:bodyPr lIns="93245" tIns="46623" rIns="93245" bIns="46623"/>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86BC57-1ACE-4567-B8C5-0D53DE0A7809}" type="slidenum">
              <a:rPr lang="en-US"/>
              <a:pPr/>
              <a:t>13</a:t>
            </a:fld>
            <a:endParaRPr lang="en-US"/>
          </a:p>
        </p:txBody>
      </p:sp>
      <p:sp>
        <p:nvSpPr>
          <p:cNvPr id="1185794" name="Rectangle 1026"/>
          <p:cNvSpPr>
            <a:spLocks noGrp="1" noRot="1" noChangeAspect="1" noChangeArrowheads="1" noTextEdit="1"/>
          </p:cNvSpPr>
          <p:nvPr>
            <p:ph type="sldImg"/>
          </p:nvPr>
        </p:nvSpPr>
        <p:spPr bwMode="auto">
          <a:xfrm>
            <a:off x="903288" y="739775"/>
            <a:ext cx="4930775" cy="3698875"/>
          </a:xfrm>
          <a:prstGeom prst="rect">
            <a:avLst/>
          </a:prstGeom>
          <a:solidFill>
            <a:srgbClr val="FFFFFF"/>
          </a:solidFill>
          <a:ln>
            <a:solidFill>
              <a:srgbClr val="000000"/>
            </a:solidFill>
            <a:miter lim="800000"/>
            <a:headEnd/>
            <a:tailEnd/>
          </a:ln>
        </p:spPr>
      </p:sp>
      <p:sp>
        <p:nvSpPr>
          <p:cNvPr id="1185795" name="Rectangle 1027"/>
          <p:cNvSpPr>
            <a:spLocks noGrp="1" noChangeArrowheads="1"/>
          </p:cNvSpPr>
          <p:nvPr>
            <p:ph type="body" idx="1"/>
          </p:nvPr>
        </p:nvSpPr>
        <p:spPr bwMode="auto">
          <a:xfrm>
            <a:off x="897695" y="4687005"/>
            <a:ext cx="4940374" cy="4439167"/>
          </a:xfrm>
          <a:prstGeom prst="rect">
            <a:avLst/>
          </a:prstGeom>
          <a:solidFill>
            <a:srgbClr val="FFFFFF"/>
          </a:solidFill>
          <a:ln>
            <a:solidFill>
              <a:srgbClr val="000000"/>
            </a:solidFill>
            <a:miter lim="800000"/>
            <a:headEnd/>
            <a:tailEnd/>
          </a:ln>
        </p:spPr>
        <p:txBody>
          <a:bodyPr lIns="93245" tIns="46623" rIns="93245" bIns="46623"/>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903288" y="739775"/>
            <a:ext cx="4930775" cy="3698875"/>
          </a:xfrm>
          <a:ln/>
        </p:spPr>
      </p:sp>
      <p:sp>
        <p:nvSpPr>
          <p:cNvPr id="125955" name="Rectangle 3"/>
          <p:cNvSpPr>
            <a:spLocks noGrp="1" noChangeArrowheads="1"/>
          </p:cNvSpPr>
          <p:nvPr>
            <p:ph type="body" idx="1"/>
          </p:nvPr>
        </p:nvSpPr>
        <p:spPr>
          <a:xfrm>
            <a:off x="898207" y="4687053"/>
            <a:ext cx="4939350" cy="4439368"/>
          </a:xfrm>
          <a:noFill/>
          <a:ln/>
        </p:spPr>
        <p:txBody>
          <a:bodyPr lIns="90786" tIns="45394" rIns="90786" bIns="45394"/>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5E22BB5-E646-4BDA-80D6-266CA6888090}" type="slidenum">
              <a:rPr lang="en-US"/>
              <a:pPr/>
              <a:t>26</a:t>
            </a:fld>
            <a:endParaRPr lang="en-US"/>
          </a:p>
        </p:txBody>
      </p:sp>
      <p:sp>
        <p:nvSpPr>
          <p:cNvPr id="3359746" name="Rectangle 7"/>
          <p:cNvSpPr txBox="1">
            <a:spLocks noGrp="1" noChangeArrowheads="1"/>
          </p:cNvSpPr>
          <p:nvPr/>
        </p:nvSpPr>
        <p:spPr bwMode="auto">
          <a:xfrm>
            <a:off x="3816351" y="9372601"/>
            <a:ext cx="2919413" cy="493713"/>
          </a:xfrm>
          <a:prstGeom prst="rect">
            <a:avLst/>
          </a:prstGeom>
          <a:noFill/>
          <a:ln w="9525">
            <a:noFill/>
            <a:miter lim="800000"/>
            <a:headEnd/>
            <a:tailEnd/>
          </a:ln>
        </p:spPr>
        <p:txBody>
          <a:bodyPr lIns="92391" tIns="46198" rIns="92391" bIns="46198" anchor="b"/>
          <a:lstStyle/>
          <a:p>
            <a:pPr algn="r" defTabSz="925369"/>
            <a:fld id="{0D94B759-B55A-401F-B962-3D3C67B8B8F3}" type="slidenum">
              <a:rPr lang="en-US" sz="1200" b="0">
                <a:solidFill>
                  <a:schemeClr val="tx1"/>
                </a:solidFill>
                <a:latin typeface="Arial" charset="0"/>
                <a:cs typeface="Arial" charset="0"/>
              </a:rPr>
              <a:pPr algn="r" defTabSz="925369"/>
              <a:t>26</a:t>
            </a:fld>
            <a:endParaRPr lang="en-US" sz="1200" b="0" dirty="0">
              <a:solidFill>
                <a:schemeClr val="tx1"/>
              </a:solidFill>
              <a:latin typeface="Arial" charset="0"/>
              <a:cs typeface="Arial" charset="0"/>
            </a:endParaRPr>
          </a:p>
        </p:txBody>
      </p:sp>
      <p:sp>
        <p:nvSpPr>
          <p:cNvPr id="3359747" name="Rectangle 2"/>
          <p:cNvSpPr>
            <a:spLocks noGrp="1" noRot="1" noChangeAspect="1" noChangeArrowheads="1" noTextEdit="1"/>
          </p:cNvSpPr>
          <p:nvPr>
            <p:ph type="sldImg"/>
          </p:nvPr>
        </p:nvSpPr>
        <p:spPr>
          <a:xfrm>
            <a:off x="903288" y="739775"/>
            <a:ext cx="4930775" cy="3698875"/>
          </a:xfrm>
          <a:ln/>
        </p:spPr>
      </p:sp>
      <p:sp>
        <p:nvSpPr>
          <p:cNvPr id="3359748" name="Rectangle 3"/>
          <p:cNvSpPr>
            <a:spLocks noGrp="1" noChangeArrowheads="1"/>
          </p:cNvSpPr>
          <p:nvPr>
            <p:ph type="body" idx="1"/>
          </p:nvPr>
        </p:nvSpPr>
        <p:spPr>
          <a:xfrm>
            <a:off x="898526" y="4684713"/>
            <a:ext cx="4938713" cy="4441825"/>
          </a:xfrm>
        </p:spPr>
        <p:txBody>
          <a:bodyPr lIns="92391" tIns="46198" rIns="92391" bIns="46198"/>
          <a:lstStyle/>
          <a:p>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Rot="1" noChangeAspect="1" noChangeArrowheads="1" noTextEdit="1"/>
          </p:cNvSpPr>
          <p:nvPr>
            <p:ph type="sldImg"/>
          </p:nvPr>
        </p:nvSpPr>
        <p:spPr>
          <a:xfrm>
            <a:off x="903288" y="739775"/>
            <a:ext cx="4929187" cy="3698875"/>
          </a:xfrm>
          <a:ln/>
        </p:spPr>
      </p:sp>
      <p:sp>
        <p:nvSpPr>
          <p:cNvPr id="434179" name="Rectangle 3"/>
          <p:cNvSpPr>
            <a:spLocks noGrp="1" noChangeArrowheads="1"/>
          </p:cNvSpPr>
          <p:nvPr>
            <p:ph type="body" idx="1"/>
          </p:nvPr>
        </p:nvSpPr>
        <p:spPr>
          <a:xfrm>
            <a:off x="673101" y="4686301"/>
            <a:ext cx="5389563" cy="4440238"/>
          </a:xfrm>
          <a:noFill/>
          <a:ln/>
        </p:spPr>
        <p:txBody>
          <a:bodyPr lIns="93090" tIns="46544" rIns="93090" bIns="46544"/>
          <a:lstStyle/>
          <a:p>
            <a:endParaRPr lang="en-I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xfrm>
            <a:off x="673101" y="4687889"/>
            <a:ext cx="5389563" cy="4438650"/>
          </a:xfrm>
          <a:noFill/>
          <a:ln/>
        </p:spPr>
        <p:txBody>
          <a:bodyPr lIns="93144" tIns="46574" rIns="93144" bIns="46574"/>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33E9FB95-F54F-49BA-A97E-DFBFC1E760B2}"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85E2A35-1688-4CDE-BB60-4E955691807A}"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7775C5FF-5F5F-4F7D-81F6-1DCE1B49C783}"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381000" y="142852"/>
            <a:ext cx="8458200" cy="792162"/>
          </a:xfrm>
          <a:prstGeom prst="rect">
            <a:avLst/>
          </a:prstGeom>
        </p:spPr>
        <p:txBody>
          <a:bodyPr/>
          <a:lstStyle>
            <a:lvl1pPr algn="ctr">
              <a:defRPr sz="4000" b="1" i="0">
                <a:solidFill>
                  <a:srgbClr val="C00000"/>
                </a:solidFill>
                <a:effectLst/>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381000" y="142852"/>
            <a:ext cx="8458200" cy="792162"/>
          </a:xfrm>
          <a:prstGeom prst="rect">
            <a:avLst/>
          </a:prstGeom>
        </p:spPr>
        <p:txBody>
          <a:bodyPr/>
          <a:lstStyle>
            <a:lvl1pPr algn="ctr">
              <a:defRPr sz="4000" b="1" i="0">
                <a:solidFill>
                  <a:srgbClr val="C00000"/>
                </a:solidFill>
                <a:effectLst/>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FD340774-53D6-45B3-92DC-7AFAB71B07CE}"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CE6C0199-8D1E-427F-94A0-2558DEB330B3}"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3AF323C5-C406-4BAB-8C6F-5D3D680948C5}"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3B434DB5-D742-4165-8E6B-42C7B2BB210F}"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E310D4EF-5BFB-46A7-8FF6-D72039E9C864}"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6E8BF068-76D4-492D-9542-E75B50723682}"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059CE0C4-1212-41E0-96A4-B125B7CB7B41}"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84EBE986-DFD1-44EF-902B-900678963F41}"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9459" name="Rectangle 3"/>
          <p:cNvSpPr>
            <a:spLocks noChangeArrowheads="1"/>
          </p:cNvSpPr>
          <p:nvPr/>
        </p:nvSpPr>
        <p:spPr bwMode="invGray">
          <a:xfrm>
            <a:off x="685800" y="6629400"/>
            <a:ext cx="3505200" cy="227013"/>
          </a:xfrm>
          <a:prstGeom prst="rect">
            <a:avLst/>
          </a:prstGeom>
          <a:solidFill>
            <a:schemeClr val="hlink"/>
          </a:solidFill>
          <a:ln w="9525">
            <a:noFill/>
            <a:miter lim="800000"/>
            <a:headEnd/>
            <a:tailEnd/>
          </a:ln>
          <a:effectLst/>
        </p:spPr>
        <p:txBody>
          <a:bodyPr/>
          <a:lstStyle/>
          <a:p>
            <a:pPr>
              <a:defRPr/>
            </a:pPr>
            <a:endParaRPr lang="en-IN"/>
          </a:p>
        </p:txBody>
      </p:sp>
      <p:grpSp>
        <p:nvGrpSpPr>
          <p:cNvPr id="1027" name="Group 4"/>
          <p:cNvGrpSpPr>
            <a:grpSpLocks/>
          </p:cNvGrpSpPr>
          <p:nvPr/>
        </p:nvGrpSpPr>
        <p:grpSpPr bwMode="auto">
          <a:xfrm>
            <a:off x="4538663" y="6746875"/>
            <a:ext cx="4332287" cy="65088"/>
            <a:chOff x="2859" y="4250"/>
            <a:chExt cx="2729" cy="41"/>
          </a:xfrm>
        </p:grpSpPr>
        <p:sp>
          <p:nvSpPr>
            <p:cNvPr id="1946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defRPr/>
              </a:pPr>
              <a:endParaRPr lang="en-IN"/>
            </a:p>
          </p:txBody>
        </p:sp>
        <p:sp>
          <p:nvSpPr>
            <p:cNvPr id="1946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defRPr/>
              </a:pPr>
              <a:endParaRPr lang="en-IN"/>
            </a:p>
          </p:txBody>
        </p:sp>
        <p:sp>
          <p:nvSpPr>
            <p:cNvPr id="1946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defRPr/>
              </a:pPr>
              <a:endParaRPr lang="en-IN"/>
            </a:p>
          </p:txBody>
        </p:sp>
        <p:sp>
          <p:nvSpPr>
            <p:cNvPr id="1946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defRPr/>
              </a:pPr>
              <a:endParaRPr lang="en-IN"/>
            </a:p>
          </p:txBody>
        </p:sp>
        <p:sp>
          <p:nvSpPr>
            <p:cNvPr id="19465"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defRPr/>
              </a:pPr>
              <a:endParaRPr lang="en-IN"/>
            </a:p>
          </p:txBody>
        </p:sp>
        <p:sp>
          <p:nvSpPr>
            <p:cNvPr id="1946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defRPr/>
              </a:pPr>
              <a:endParaRPr lang="en-IN"/>
            </a:p>
          </p:txBody>
        </p:sp>
        <p:sp>
          <p:nvSpPr>
            <p:cNvPr id="1946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defRPr/>
              </a:pPr>
              <a:endParaRPr lang="en-IN"/>
            </a:p>
          </p:txBody>
        </p:sp>
        <p:sp>
          <p:nvSpPr>
            <p:cNvPr id="1946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defRPr/>
              </a:pPr>
              <a:endParaRPr lang="en-IN"/>
            </a:p>
          </p:txBody>
        </p:sp>
      </p:grpSp>
      <p:sp>
        <p:nvSpPr>
          <p:cNvPr id="19469" name="Rectangle 13"/>
          <p:cNvSpPr>
            <a:spLocks noChangeArrowheads="1"/>
          </p:cNvSpPr>
          <p:nvPr/>
        </p:nvSpPr>
        <p:spPr bwMode="invGray">
          <a:xfrm>
            <a:off x="0" y="6053138"/>
            <a:ext cx="9142413" cy="804862"/>
          </a:xfrm>
          <a:prstGeom prst="rect">
            <a:avLst/>
          </a:prstGeom>
          <a:solidFill>
            <a:srgbClr val="000066"/>
          </a:solidFill>
          <a:ln w="9525">
            <a:noFill/>
            <a:miter lim="800000"/>
            <a:headEnd/>
            <a:tailEnd/>
          </a:ln>
          <a:effectLst/>
        </p:spPr>
        <p:txBody>
          <a:bodyPr/>
          <a:lstStyle/>
          <a:p>
            <a:pPr>
              <a:defRPr/>
            </a:pPr>
            <a:endParaRPr lang="en-IN"/>
          </a:p>
        </p:txBody>
      </p:sp>
      <p:sp>
        <p:nvSpPr>
          <p:cNvPr id="19470" name="Oval 14"/>
          <p:cNvSpPr>
            <a:spLocks noChangeArrowheads="1"/>
          </p:cNvSpPr>
          <p:nvPr/>
        </p:nvSpPr>
        <p:spPr bwMode="invGray">
          <a:xfrm>
            <a:off x="804863" y="117475"/>
            <a:ext cx="66675" cy="66675"/>
          </a:xfrm>
          <a:prstGeom prst="ellipse">
            <a:avLst/>
          </a:prstGeom>
          <a:solidFill>
            <a:schemeClr val="tx2"/>
          </a:solidFill>
          <a:ln w="9525">
            <a:noFill/>
            <a:round/>
            <a:headEnd/>
            <a:tailEnd/>
          </a:ln>
          <a:effectLst/>
        </p:spPr>
        <p:txBody>
          <a:bodyPr/>
          <a:lstStyle/>
          <a:p>
            <a:pPr>
              <a:defRPr/>
            </a:pPr>
            <a:endParaRPr lang="en-IN"/>
          </a:p>
        </p:txBody>
      </p:sp>
      <p:sp>
        <p:nvSpPr>
          <p:cNvPr id="19471" name="Oval 15"/>
          <p:cNvSpPr>
            <a:spLocks noChangeArrowheads="1"/>
          </p:cNvSpPr>
          <p:nvPr/>
        </p:nvSpPr>
        <p:spPr bwMode="invGray">
          <a:xfrm>
            <a:off x="804863" y="347663"/>
            <a:ext cx="66675" cy="65087"/>
          </a:xfrm>
          <a:prstGeom prst="ellipse">
            <a:avLst/>
          </a:prstGeom>
          <a:solidFill>
            <a:schemeClr val="tx2"/>
          </a:solidFill>
          <a:ln w="9525">
            <a:noFill/>
            <a:round/>
            <a:headEnd/>
            <a:tailEnd/>
          </a:ln>
          <a:effectLst/>
        </p:spPr>
        <p:txBody>
          <a:bodyPr/>
          <a:lstStyle/>
          <a:p>
            <a:pPr>
              <a:defRPr/>
            </a:pPr>
            <a:endParaRPr lang="en-IN"/>
          </a:p>
        </p:txBody>
      </p:sp>
      <p:sp>
        <p:nvSpPr>
          <p:cNvPr id="19472" name="Oval 16"/>
          <p:cNvSpPr>
            <a:spLocks noChangeArrowheads="1"/>
          </p:cNvSpPr>
          <p:nvPr/>
        </p:nvSpPr>
        <p:spPr bwMode="invGray">
          <a:xfrm>
            <a:off x="804863" y="574675"/>
            <a:ext cx="66675" cy="65088"/>
          </a:xfrm>
          <a:prstGeom prst="ellipse">
            <a:avLst/>
          </a:prstGeom>
          <a:solidFill>
            <a:schemeClr val="tx2"/>
          </a:solidFill>
          <a:ln w="9525">
            <a:noFill/>
            <a:round/>
            <a:headEnd/>
            <a:tailEnd/>
          </a:ln>
          <a:effectLst/>
        </p:spPr>
        <p:txBody>
          <a:bodyPr/>
          <a:lstStyle/>
          <a:p>
            <a:pPr>
              <a:defRPr/>
            </a:pPr>
            <a:endParaRPr lang="en-IN"/>
          </a:p>
        </p:txBody>
      </p:sp>
      <p:sp>
        <p:nvSpPr>
          <p:cNvPr id="1032"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3"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7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b="0">
                <a:solidFill>
                  <a:schemeClr val="tx1"/>
                </a:solidFill>
                <a:latin typeface="+mn-lt"/>
              </a:defRPr>
            </a:lvl1pPr>
          </a:lstStyle>
          <a:p>
            <a:pPr>
              <a:defRPr/>
            </a:pPr>
            <a:endParaRPr lang="en-US"/>
          </a:p>
        </p:txBody>
      </p:sp>
      <p:sp>
        <p:nvSpPr>
          <p:cNvPr id="1947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latin typeface="+mn-lt"/>
              </a:defRPr>
            </a:lvl1pPr>
          </a:lstStyle>
          <a:p>
            <a:pPr>
              <a:defRPr/>
            </a:pPr>
            <a:endParaRPr lang="en-US"/>
          </a:p>
        </p:txBody>
      </p:sp>
      <p:sp>
        <p:nvSpPr>
          <p:cNvPr id="1947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mn-lt"/>
              </a:defRPr>
            </a:lvl1pPr>
          </a:lstStyle>
          <a:p>
            <a:pPr>
              <a:defRPr/>
            </a:pPr>
            <a:fld id="{F77A6683-E64C-4375-82A1-722D87A87656}" type="slidenum">
              <a:rPr lang="en-US"/>
              <a:pPr>
                <a:defRPr/>
              </a:pPr>
              <a:t>‹#›</a:t>
            </a:fld>
            <a:endParaRPr lang="en-US"/>
          </a:p>
        </p:txBody>
      </p:sp>
      <p:grpSp>
        <p:nvGrpSpPr>
          <p:cNvPr id="1037" name="Group 22"/>
          <p:cNvGrpSpPr>
            <a:grpSpLocks/>
          </p:cNvGrpSpPr>
          <p:nvPr/>
        </p:nvGrpSpPr>
        <p:grpSpPr bwMode="auto">
          <a:xfrm>
            <a:off x="8355013" y="6067425"/>
            <a:ext cx="762000" cy="762000"/>
            <a:chOff x="5262" y="3822"/>
            <a:chExt cx="480" cy="480"/>
          </a:xfrm>
        </p:grpSpPr>
        <p:pic>
          <p:nvPicPr>
            <p:cNvPr id="1040" name="Picture 23" descr="globe-animated"/>
            <p:cNvPicPr>
              <a:picLocks noChangeAspect="1" noChangeArrowheads="1" noCrop="1"/>
            </p:cNvPicPr>
            <p:nvPr/>
          </p:nvPicPr>
          <p:blipFill>
            <a:blip r:embed="rId15" cstate="print"/>
            <a:srcRect/>
            <a:stretch>
              <a:fillRect/>
            </a:stretch>
          </p:blipFill>
          <p:spPr bwMode="auto">
            <a:xfrm>
              <a:off x="5262" y="3822"/>
              <a:ext cx="480" cy="480"/>
            </a:xfrm>
            <a:prstGeom prst="rect">
              <a:avLst/>
            </a:prstGeom>
            <a:noFill/>
            <a:ln w="9525">
              <a:noFill/>
              <a:miter lim="800000"/>
              <a:headEnd/>
              <a:tailEnd/>
            </a:ln>
          </p:spPr>
        </p:pic>
        <p:sp>
          <p:nvSpPr>
            <p:cNvPr id="1041" name="WordArt 24"/>
            <p:cNvSpPr>
              <a:spLocks noChangeArrowheads="1" noChangeShapeType="1" noTextEdit="1"/>
            </p:cNvSpPr>
            <p:nvPr/>
          </p:nvSpPr>
          <p:spPr bwMode="auto">
            <a:xfrm rot="-1489761">
              <a:off x="5346" y="4014"/>
              <a:ext cx="348" cy="192"/>
            </a:xfrm>
            <a:prstGeom prst="rect">
              <a:avLst/>
            </a:prstGeom>
          </p:spPr>
          <p:txBody>
            <a:bodyPr wrap="none" fromWordArt="1">
              <a:prstTxWarp prst="textCurveUp">
                <a:avLst>
                  <a:gd name="adj" fmla="val 48259"/>
                </a:avLst>
              </a:prstTxWarp>
            </a:bodyPr>
            <a:lstStyle/>
            <a:p>
              <a:r>
                <a:rPr lang="en-IN" sz="3600" kern="10">
                  <a:ln w="12700" cap="sq">
                    <a:noFill/>
                    <a:round/>
                    <a:headEnd type="none" w="sm" len="sm"/>
                    <a:tailEnd type="none" w="sm" len="sm"/>
                  </a:ln>
                  <a:solidFill>
                    <a:srgbClr val="66FFCC"/>
                  </a:solidFill>
                  <a:effectLst>
                    <a:outerShdw dist="45791" dir="2021404" algn="ctr" rotWithShape="0">
                      <a:srgbClr val="808080"/>
                    </a:outerShdw>
                  </a:effectLst>
                  <a:latin typeface="Arial Black"/>
                </a:rPr>
                <a:t>mssrf</a:t>
              </a:r>
            </a:p>
          </p:txBody>
        </p:sp>
      </p:grpSp>
      <p:sp>
        <p:nvSpPr>
          <p:cNvPr id="19482" name="Rectangle 26"/>
          <p:cNvSpPr>
            <a:spLocks noChangeArrowheads="1"/>
          </p:cNvSpPr>
          <p:nvPr/>
        </p:nvSpPr>
        <p:spPr bwMode="invGray">
          <a:xfrm>
            <a:off x="0" y="6019800"/>
            <a:ext cx="9142413" cy="76200"/>
          </a:xfrm>
          <a:prstGeom prst="rect">
            <a:avLst/>
          </a:prstGeom>
          <a:gradFill rotWithShape="1">
            <a:gsLst>
              <a:gs pos="0">
                <a:schemeClr val="tx2"/>
              </a:gs>
              <a:gs pos="50000">
                <a:srgbClr val="CC3300"/>
              </a:gs>
              <a:gs pos="100000">
                <a:schemeClr val="tx2"/>
              </a:gs>
            </a:gsLst>
            <a:lin ang="0" scaled="1"/>
          </a:gradFill>
          <a:ln w="9525">
            <a:noFill/>
            <a:miter lim="800000"/>
            <a:headEnd/>
            <a:tailEnd/>
          </a:ln>
          <a:effectLst/>
        </p:spPr>
        <p:txBody>
          <a:bodyPr/>
          <a:lstStyle/>
          <a:p>
            <a:pPr>
              <a:defRPr/>
            </a:pPr>
            <a:endParaRPr lang="en-IN"/>
          </a:p>
        </p:txBody>
      </p:sp>
      <p:pic>
        <p:nvPicPr>
          <p:cNvPr id="1039" name="Picture 28" descr="MSSRF_20YrsLogo"/>
          <p:cNvPicPr>
            <a:picLocks noChangeAspect="1" noChangeArrowheads="1"/>
          </p:cNvPicPr>
          <p:nvPr userDrawn="1"/>
        </p:nvPicPr>
        <p:blipFill>
          <a:blip r:embed="rId16" cstate="print">
            <a:clrChange>
              <a:clrFrom>
                <a:srgbClr val="FFFFFE"/>
              </a:clrFrom>
              <a:clrTo>
                <a:srgbClr val="FFFFFE">
                  <a:alpha val="0"/>
                </a:srgbClr>
              </a:clrTo>
            </a:clrChange>
          </a:blip>
          <a:srcRect/>
          <a:stretch>
            <a:fillRect/>
          </a:stretch>
        </p:blipFill>
        <p:spPr bwMode="auto">
          <a:xfrm>
            <a:off x="-76200" y="6100763"/>
            <a:ext cx="1271588" cy="7715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ransition/>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defRPr>
      </a:lvl2pPr>
      <a:lvl3pPr algn="ctr" rtl="0" eaLnBrk="0" fontAlgn="base" hangingPunct="0">
        <a:spcBef>
          <a:spcPct val="0"/>
        </a:spcBef>
        <a:spcAft>
          <a:spcPct val="0"/>
        </a:spcAft>
        <a:defRPr kumimoji="1" sz="4400">
          <a:solidFill>
            <a:schemeClr val="tx2"/>
          </a:solidFill>
          <a:latin typeface="Arial" charset="0"/>
        </a:defRPr>
      </a:lvl3pPr>
      <a:lvl4pPr algn="ctr" rtl="0" eaLnBrk="0" fontAlgn="base" hangingPunct="0">
        <a:spcBef>
          <a:spcPct val="0"/>
        </a:spcBef>
        <a:spcAft>
          <a:spcPct val="0"/>
        </a:spcAft>
        <a:defRPr kumimoji="1" sz="4400">
          <a:solidFill>
            <a:schemeClr val="tx2"/>
          </a:solidFill>
          <a:latin typeface="Arial" charset="0"/>
        </a:defRPr>
      </a:lvl4pPr>
      <a:lvl5pPr algn="ctr" rtl="0" eaLnBrk="0" fontAlgn="base" hangingPunct="0">
        <a:spcBef>
          <a:spcPct val="0"/>
        </a:spcBef>
        <a:spcAft>
          <a:spcPct val="0"/>
        </a:spcAft>
        <a:defRPr kumimoji="1" sz="4400">
          <a:solidFill>
            <a:schemeClr val="tx2"/>
          </a:solidFill>
          <a:latin typeface="Arial" charset="0"/>
        </a:defRPr>
      </a:lvl5pPr>
      <a:lvl6pPr marL="457200" algn="ctr" rtl="0" eaLnBrk="0" fontAlgn="base" hangingPunct="0">
        <a:spcBef>
          <a:spcPct val="0"/>
        </a:spcBef>
        <a:spcAft>
          <a:spcPct val="0"/>
        </a:spcAft>
        <a:defRPr kumimoji="1" sz="4400">
          <a:solidFill>
            <a:schemeClr val="tx2"/>
          </a:solidFill>
          <a:latin typeface="Arial" charset="0"/>
        </a:defRPr>
      </a:lvl6pPr>
      <a:lvl7pPr marL="914400" algn="ctr" rtl="0" eaLnBrk="0" fontAlgn="base" hangingPunct="0">
        <a:spcBef>
          <a:spcPct val="0"/>
        </a:spcBef>
        <a:spcAft>
          <a:spcPct val="0"/>
        </a:spcAft>
        <a:defRPr kumimoji="1" sz="4400">
          <a:solidFill>
            <a:schemeClr val="tx2"/>
          </a:solidFill>
          <a:latin typeface="Arial" charset="0"/>
        </a:defRPr>
      </a:lvl7pPr>
      <a:lvl8pPr marL="1371600" algn="ctr" rtl="0" eaLnBrk="0" fontAlgn="base" hangingPunct="0">
        <a:spcBef>
          <a:spcPct val="0"/>
        </a:spcBef>
        <a:spcAft>
          <a:spcPct val="0"/>
        </a:spcAft>
        <a:defRPr kumimoji="1" sz="4400">
          <a:solidFill>
            <a:schemeClr val="tx2"/>
          </a:solidFill>
          <a:latin typeface="Arial" charset="0"/>
        </a:defRPr>
      </a:lvl8pPr>
      <a:lvl9pPr marL="1828800" algn="ctr" rtl="0" eaLnBrk="0" fontAlgn="base" hangingPunct="0">
        <a:spcBef>
          <a:spcPct val="0"/>
        </a:spcBef>
        <a:spcAft>
          <a:spcPct val="0"/>
        </a:spcAft>
        <a:defRPr kumimoji="1"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5.jpeg"/><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76200"/>
            <a:ext cx="9144000" cy="584775"/>
          </a:xfrm>
          <a:prstGeom prst="rect">
            <a:avLst/>
          </a:prstGeom>
          <a:noFill/>
          <a:ln w="9525">
            <a:noFill/>
            <a:miter lim="800000"/>
            <a:headEnd/>
            <a:tailEnd/>
          </a:ln>
        </p:spPr>
        <p:txBody>
          <a:bodyPr wrap="square">
            <a:spAutoFit/>
          </a:bodyPr>
          <a:lstStyle/>
          <a:p>
            <a:r>
              <a:rPr lang="en-US" sz="3200" dirty="0" smtClean="0">
                <a:solidFill>
                  <a:srgbClr val="FFFF00"/>
                </a:solidFill>
                <a:latin typeface="Cambria" pitchFamily="18" charset="0"/>
              </a:rPr>
              <a:t>External Rice Advisory Group (ERAG)</a:t>
            </a:r>
            <a:endParaRPr lang="en-US" sz="2800" dirty="0">
              <a:solidFill>
                <a:srgbClr val="FFFF00"/>
              </a:solidFill>
              <a:latin typeface="Cambria" pitchFamily="18" charset="0"/>
            </a:endParaRPr>
          </a:p>
        </p:txBody>
      </p:sp>
      <p:sp>
        <p:nvSpPr>
          <p:cNvPr id="2051" name="TextBox 2"/>
          <p:cNvSpPr txBox="1">
            <a:spLocks noChangeArrowheads="1"/>
          </p:cNvSpPr>
          <p:nvPr/>
        </p:nvSpPr>
        <p:spPr bwMode="auto">
          <a:xfrm>
            <a:off x="152400" y="4648201"/>
            <a:ext cx="8915400" cy="861774"/>
          </a:xfrm>
          <a:prstGeom prst="rect">
            <a:avLst/>
          </a:prstGeom>
          <a:noFill/>
          <a:ln w="9525">
            <a:noFill/>
            <a:miter lim="800000"/>
            <a:headEnd/>
            <a:tailEnd/>
          </a:ln>
        </p:spPr>
        <p:txBody>
          <a:bodyPr wrap="square">
            <a:spAutoFit/>
          </a:bodyPr>
          <a:lstStyle/>
          <a:p>
            <a:pPr>
              <a:spcBef>
                <a:spcPts val="0"/>
              </a:spcBef>
            </a:pPr>
            <a:r>
              <a:rPr lang="en-US" sz="3200" dirty="0" smtClean="0">
                <a:solidFill>
                  <a:schemeClr val="accent2">
                    <a:lumMod val="75000"/>
                  </a:schemeClr>
                </a:solidFill>
                <a:latin typeface="Cambria" pitchFamily="18" charset="0"/>
                <a:ea typeface="Cambria Math" pitchFamily="18" charset="0"/>
                <a:cs typeface="Cambria Math" pitchFamily="18" charset="0"/>
              </a:rPr>
              <a:t>Prof  M </a:t>
            </a:r>
            <a:r>
              <a:rPr lang="en-US" sz="3200" dirty="0">
                <a:solidFill>
                  <a:schemeClr val="accent2">
                    <a:lumMod val="75000"/>
                  </a:schemeClr>
                </a:solidFill>
                <a:latin typeface="Cambria" pitchFamily="18" charset="0"/>
                <a:ea typeface="Cambria Math" pitchFamily="18" charset="0"/>
                <a:cs typeface="Cambria Math" pitchFamily="18" charset="0"/>
              </a:rPr>
              <a:t>S </a:t>
            </a:r>
            <a:r>
              <a:rPr lang="en-US" sz="3200" dirty="0" smtClean="0">
                <a:solidFill>
                  <a:schemeClr val="accent2">
                    <a:lumMod val="75000"/>
                  </a:schemeClr>
                </a:solidFill>
                <a:latin typeface="Cambria" pitchFamily="18" charset="0"/>
                <a:ea typeface="Cambria Math" pitchFamily="18" charset="0"/>
                <a:cs typeface="Cambria Math" pitchFamily="18" charset="0"/>
              </a:rPr>
              <a:t>Swaminathan, FNA, FRS</a:t>
            </a:r>
          </a:p>
          <a:p>
            <a:pPr>
              <a:spcBef>
                <a:spcPts val="0"/>
              </a:spcBef>
            </a:pPr>
            <a:r>
              <a:rPr lang="en-US" dirty="0" smtClean="0">
                <a:solidFill>
                  <a:schemeClr val="tx1"/>
                </a:solidFill>
                <a:latin typeface="Cambria" pitchFamily="18" charset="0"/>
                <a:ea typeface="Cambria Math" pitchFamily="18" charset="0"/>
                <a:cs typeface="Cambria Math" pitchFamily="18" charset="0"/>
              </a:rPr>
              <a:t>UNESCO Chair in </a:t>
            </a:r>
            <a:r>
              <a:rPr lang="en-US" dirty="0" err="1" smtClean="0">
                <a:solidFill>
                  <a:schemeClr val="tx1"/>
                </a:solidFill>
                <a:latin typeface="Cambria" pitchFamily="18" charset="0"/>
                <a:ea typeface="Cambria Math" pitchFamily="18" charset="0"/>
                <a:cs typeface="Cambria Math" pitchFamily="18" charset="0"/>
              </a:rPr>
              <a:t>Ecotechnology</a:t>
            </a:r>
            <a:r>
              <a:rPr lang="en-US" dirty="0" smtClean="0">
                <a:solidFill>
                  <a:schemeClr val="tx1"/>
                </a:solidFill>
                <a:latin typeface="Cambria" pitchFamily="18" charset="0"/>
                <a:ea typeface="Cambria Math" pitchFamily="18" charset="0"/>
                <a:cs typeface="Cambria Math" pitchFamily="18" charset="0"/>
              </a:rPr>
              <a:t>, MSSRF, Chennai</a:t>
            </a:r>
            <a:endParaRPr lang="en-IN" dirty="0">
              <a:solidFill>
                <a:schemeClr val="tx1"/>
              </a:solidFill>
              <a:latin typeface="Cambria" pitchFamily="18" charset="0"/>
              <a:ea typeface="Cambria Math" pitchFamily="18" charset="0"/>
              <a:cs typeface="Cambria Math" pitchFamily="18" charset="0"/>
            </a:endParaRPr>
          </a:p>
        </p:txBody>
      </p:sp>
      <p:sp>
        <p:nvSpPr>
          <p:cNvPr id="2052" name="Line 4"/>
          <p:cNvSpPr>
            <a:spLocks noChangeShapeType="1"/>
          </p:cNvSpPr>
          <p:nvPr/>
        </p:nvSpPr>
        <p:spPr bwMode="auto">
          <a:xfrm>
            <a:off x="0" y="1295400"/>
            <a:ext cx="9144000" cy="0"/>
          </a:xfrm>
          <a:prstGeom prst="line">
            <a:avLst/>
          </a:prstGeom>
          <a:noFill/>
          <a:ln w="57150" cmpd="thinThick">
            <a:solidFill>
              <a:schemeClr val="accent2">
                <a:lumMod val="75000"/>
              </a:schemeClr>
            </a:solidFill>
            <a:round/>
            <a:headEnd/>
            <a:tailEnd/>
          </a:ln>
        </p:spPr>
        <p:txBody>
          <a:bodyPr wrap="none"/>
          <a:lstStyle/>
          <a:p>
            <a:endParaRPr lang="en-IN"/>
          </a:p>
        </p:txBody>
      </p:sp>
      <p:sp>
        <p:nvSpPr>
          <p:cNvPr id="2053" name="TextBox 4"/>
          <p:cNvSpPr txBox="1">
            <a:spLocks noChangeArrowheads="1"/>
          </p:cNvSpPr>
          <p:nvPr/>
        </p:nvSpPr>
        <p:spPr bwMode="auto">
          <a:xfrm>
            <a:off x="1905000" y="1752600"/>
            <a:ext cx="5486400" cy="523220"/>
          </a:xfrm>
          <a:prstGeom prst="rect">
            <a:avLst/>
          </a:prstGeom>
          <a:noFill/>
          <a:ln w="9525">
            <a:noFill/>
            <a:miter lim="800000"/>
            <a:headEnd/>
            <a:tailEnd/>
          </a:ln>
        </p:spPr>
        <p:txBody>
          <a:bodyPr>
            <a:spAutoFit/>
          </a:bodyPr>
          <a:lstStyle/>
          <a:p>
            <a:r>
              <a:rPr lang="en-US" sz="2800" b="0" i="1" dirty="0" smtClean="0">
                <a:solidFill>
                  <a:schemeClr val="tx1"/>
                </a:solidFill>
                <a:latin typeface="Cambria" pitchFamily="18" charset="0"/>
              </a:rPr>
              <a:t>Bangkok, 28 November </a:t>
            </a:r>
            <a:r>
              <a:rPr lang="en-US" sz="2800" b="0" i="1" dirty="0">
                <a:solidFill>
                  <a:schemeClr val="tx1"/>
                </a:solidFill>
                <a:latin typeface="Cambria" pitchFamily="18" charset="0"/>
              </a:rPr>
              <a:t>2013</a:t>
            </a:r>
            <a:endParaRPr lang="en-IN" sz="2800" dirty="0">
              <a:solidFill>
                <a:schemeClr val="tx1"/>
              </a:solidFill>
            </a:endParaRPr>
          </a:p>
        </p:txBody>
      </p:sp>
      <p:sp>
        <p:nvSpPr>
          <p:cNvPr id="2054" name="Rectangle 5"/>
          <p:cNvSpPr>
            <a:spLocks noChangeArrowheads="1"/>
          </p:cNvSpPr>
          <p:nvPr/>
        </p:nvSpPr>
        <p:spPr bwMode="auto">
          <a:xfrm>
            <a:off x="1600200" y="2590800"/>
            <a:ext cx="6019800" cy="1077218"/>
          </a:xfrm>
          <a:prstGeom prst="rect">
            <a:avLst/>
          </a:prstGeom>
          <a:noFill/>
          <a:ln w="9525">
            <a:noFill/>
            <a:miter lim="800000"/>
            <a:headEnd/>
            <a:tailEnd/>
          </a:ln>
        </p:spPr>
        <p:txBody>
          <a:bodyPr wrap="square">
            <a:spAutoFit/>
          </a:bodyPr>
          <a:lstStyle/>
          <a:p>
            <a:r>
              <a:rPr lang="en-IN" sz="3200" dirty="0" smtClean="0">
                <a:solidFill>
                  <a:srgbClr val="FFFF00"/>
                </a:solidFill>
                <a:latin typeface="Cambria" pitchFamily="18" charset="0"/>
              </a:rPr>
              <a:t>Science and Sustainable Food and Nutritional Security</a:t>
            </a:r>
            <a:endParaRPr lang="en-IN" sz="2000" dirty="0">
              <a:solidFill>
                <a:srgbClr val="FFFF00"/>
              </a:solidFill>
              <a:latin typeface="Cambria"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Text Box 2"/>
          <p:cNvSpPr txBox="1">
            <a:spLocks noChangeArrowheads="1"/>
          </p:cNvSpPr>
          <p:nvPr/>
        </p:nvSpPr>
        <p:spPr bwMode="auto">
          <a:xfrm>
            <a:off x="1606550" y="-76200"/>
            <a:ext cx="5900738" cy="946150"/>
          </a:xfrm>
          <a:prstGeom prst="rect">
            <a:avLst/>
          </a:prstGeom>
          <a:noFill/>
          <a:ln w="12700" cap="sq">
            <a:noFill/>
            <a:miter lim="800000"/>
            <a:headEnd/>
            <a:tailEnd/>
          </a:ln>
          <a:effectLst/>
        </p:spPr>
        <p:txBody>
          <a:bodyPr wrap="none">
            <a:spAutoFit/>
          </a:bodyPr>
          <a:lstStyle/>
          <a:p>
            <a:r>
              <a:rPr lang="en-US" sz="2800" dirty="0">
                <a:solidFill>
                  <a:srgbClr val="FFFF00"/>
                </a:solidFill>
                <a:latin typeface="Cambria" pitchFamily="18" charset="0"/>
              </a:rPr>
              <a:t>Hunger and Human Development </a:t>
            </a:r>
          </a:p>
          <a:p>
            <a:r>
              <a:rPr lang="en-US" sz="2800" dirty="0">
                <a:solidFill>
                  <a:srgbClr val="FFFF00"/>
                </a:solidFill>
                <a:latin typeface="Cambria" pitchFamily="18" charset="0"/>
              </a:rPr>
              <a:t>India’s Position in the World</a:t>
            </a:r>
            <a:endParaRPr lang="en-IN" sz="2800" dirty="0">
              <a:solidFill>
                <a:srgbClr val="FFFF00"/>
              </a:solidFill>
              <a:latin typeface="Cambria" pitchFamily="18" charset="0"/>
            </a:endParaRPr>
          </a:p>
        </p:txBody>
      </p:sp>
      <p:sp>
        <p:nvSpPr>
          <p:cNvPr id="417795" name="Text Box 3"/>
          <p:cNvSpPr txBox="1">
            <a:spLocks noChangeArrowheads="1"/>
          </p:cNvSpPr>
          <p:nvPr/>
        </p:nvSpPr>
        <p:spPr bwMode="auto">
          <a:xfrm>
            <a:off x="228600" y="990600"/>
            <a:ext cx="8610600" cy="5035225"/>
          </a:xfrm>
          <a:prstGeom prst="rect">
            <a:avLst/>
          </a:prstGeom>
          <a:noFill/>
          <a:ln w="12700" cap="sq">
            <a:noFill/>
            <a:miter lim="800000"/>
            <a:headEnd/>
            <a:tailEnd/>
          </a:ln>
          <a:effectLst/>
        </p:spPr>
        <p:txBody>
          <a:bodyPr>
            <a:spAutoFit/>
          </a:bodyPr>
          <a:lstStyle/>
          <a:p>
            <a:pPr marL="363538" indent="-276225" algn="just">
              <a:lnSpc>
                <a:spcPct val="110000"/>
              </a:lnSpc>
              <a:buClr>
                <a:srgbClr val="00FF99"/>
              </a:buClr>
              <a:buFont typeface="Courier New" pitchFamily="49" charset="0"/>
              <a:buChar char="o"/>
            </a:pPr>
            <a:r>
              <a:rPr lang="en-US" sz="2400" dirty="0">
                <a:solidFill>
                  <a:schemeClr val="tx1"/>
                </a:solidFill>
                <a:latin typeface="Cambria" pitchFamily="18" charset="0"/>
              </a:rPr>
              <a:t>National Family Health Survey (2005-06) Malnourished Children under 5 – </a:t>
            </a:r>
            <a:r>
              <a:rPr lang="en-US" sz="2400" i="1" dirty="0">
                <a:solidFill>
                  <a:srgbClr val="00FF99"/>
                </a:solidFill>
                <a:latin typeface="Cambria" pitchFamily="18" charset="0"/>
              </a:rPr>
              <a:t>above 40 %</a:t>
            </a:r>
          </a:p>
          <a:p>
            <a:pPr marL="363538" indent="-276225" algn="just">
              <a:lnSpc>
                <a:spcPct val="110000"/>
              </a:lnSpc>
              <a:buClr>
                <a:srgbClr val="00FF99"/>
              </a:buClr>
              <a:buFont typeface="Courier New" pitchFamily="49" charset="0"/>
              <a:buChar char="o"/>
            </a:pPr>
            <a:endParaRPr lang="en-US" sz="1400" dirty="0">
              <a:solidFill>
                <a:schemeClr val="tx1"/>
              </a:solidFill>
              <a:latin typeface="Cambria" pitchFamily="18" charset="0"/>
            </a:endParaRPr>
          </a:p>
          <a:p>
            <a:pPr marL="363538" indent="-276225" algn="just">
              <a:lnSpc>
                <a:spcPct val="110000"/>
              </a:lnSpc>
              <a:buClr>
                <a:srgbClr val="00FF99"/>
              </a:buClr>
              <a:buFont typeface="Courier New" pitchFamily="49" charset="0"/>
              <a:buChar char="o"/>
            </a:pPr>
            <a:r>
              <a:rPr lang="en-US" sz="2400" dirty="0" smtClean="0">
                <a:solidFill>
                  <a:schemeClr val="tx1"/>
                </a:solidFill>
                <a:latin typeface="Cambria" pitchFamily="18" charset="0"/>
              </a:rPr>
              <a:t>Low </a:t>
            </a:r>
            <a:r>
              <a:rPr lang="en-US" sz="2400" dirty="0">
                <a:solidFill>
                  <a:schemeClr val="tx1"/>
                </a:solidFill>
                <a:latin typeface="Cambria" pitchFamily="18" charset="0"/>
              </a:rPr>
              <a:t>Birth Weight Children – </a:t>
            </a:r>
            <a:r>
              <a:rPr lang="en-US" sz="2400" i="1" dirty="0">
                <a:solidFill>
                  <a:srgbClr val="00FF99"/>
                </a:solidFill>
                <a:latin typeface="Cambria" pitchFamily="18" charset="0"/>
              </a:rPr>
              <a:t>21 %</a:t>
            </a:r>
          </a:p>
          <a:p>
            <a:pPr marL="363538" indent="-276225" algn="just">
              <a:lnSpc>
                <a:spcPct val="110000"/>
              </a:lnSpc>
              <a:buClr>
                <a:srgbClr val="00FF99"/>
              </a:buClr>
              <a:buFont typeface="Courier New" pitchFamily="49" charset="0"/>
              <a:buChar char="o"/>
            </a:pPr>
            <a:endParaRPr lang="en-US" sz="1400" dirty="0">
              <a:solidFill>
                <a:srgbClr val="FFFF66"/>
              </a:solidFill>
              <a:latin typeface="Cambria" pitchFamily="18" charset="0"/>
            </a:endParaRPr>
          </a:p>
          <a:p>
            <a:pPr marL="363538" indent="-276225" algn="just">
              <a:lnSpc>
                <a:spcPct val="110000"/>
              </a:lnSpc>
              <a:buClr>
                <a:srgbClr val="00FF99"/>
              </a:buClr>
              <a:buFont typeface="Courier New" pitchFamily="49" charset="0"/>
              <a:buChar char="o"/>
            </a:pPr>
            <a:r>
              <a:rPr lang="en-US" sz="2400" dirty="0">
                <a:solidFill>
                  <a:schemeClr val="tx1"/>
                </a:solidFill>
                <a:latin typeface="Cambria" pitchFamily="18" charset="0"/>
              </a:rPr>
              <a:t>Union Planning Commission (2012) – </a:t>
            </a:r>
            <a:r>
              <a:rPr lang="en-US" sz="2400" i="1" dirty="0">
                <a:solidFill>
                  <a:srgbClr val="00FF99"/>
                </a:solidFill>
                <a:latin typeface="Cambria" pitchFamily="18" charset="0"/>
              </a:rPr>
              <a:t>About 217 Million are undernourished</a:t>
            </a:r>
          </a:p>
          <a:p>
            <a:pPr marL="363538" indent="-276225" algn="just">
              <a:lnSpc>
                <a:spcPct val="110000"/>
              </a:lnSpc>
              <a:buClr>
                <a:srgbClr val="00FF99"/>
              </a:buClr>
              <a:buFont typeface="Courier New" pitchFamily="49" charset="0"/>
              <a:buChar char="o"/>
            </a:pPr>
            <a:r>
              <a:rPr lang="en-US" sz="2400" dirty="0">
                <a:solidFill>
                  <a:schemeClr val="tx1"/>
                </a:solidFill>
                <a:latin typeface="Cambria" pitchFamily="18" charset="0"/>
              </a:rPr>
              <a:t>Global Hunger Index (IFPRI, 2012) – </a:t>
            </a:r>
            <a:r>
              <a:rPr lang="en-US" sz="2400" i="1" dirty="0">
                <a:solidFill>
                  <a:srgbClr val="00FF99"/>
                </a:solidFill>
                <a:latin typeface="Cambria" pitchFamily="18" charset="0"/>
              </a:rPr>
              <a:t>65</a:t>
            </a:r>
            <a:r>
              <a:rPr lang="en-US" sz="2400" i="1" baseline="30000" dirty="0">
                <a:solidFill>
                  <a:srgbClr val="00FF99"/>
                </a:solidFill>
                <a:latin typeface="Cambria" pitchFamily="18" charset="0"/>
              </a:rPr>
              <a:t>th</a:t>
            </a:r>
            <a:r>
              <a:rPr lang="en-US" sz="2400" i="1" dirty="0">
                <a:solidFill>
                  <a:srgbClr val="00FF99"/>
                </a:solidFill>
                <a:latin typeface="Cambria" pitchFamily="18" charset="0"/>
              </a:rPr>
              <a:t> position among 79 countries</a:t>
            </a:r>
          </a:p>
          <a:p>
            <a:pPr marL="363538" indent="-276225" algn="just">
              <a:lnSpc>
                <a:spcPct val="110000"/>
              </a:lnSpc>
              <a:buClr>
                <a:srgbClr val="00FF99"/>
              </a:buClr>
              <a:buFont typeface="Courier New" pitchFamily="49" charset="0"/>
              <a:buChar char="o"/>
            </a:pPr>
            <a:r>
              <a:rPr lang="en-US" sz="2400" dirty="0">
                <a:solidFill>
                  <a:schemeClr val="tx1"/>
                </a:solidFill>
                <a:latin typeface="Cambria" pitchFamily="18" charset="0"/>
              </a:rPr>
              <a:t>UNDP Human Development Report (2012) – </a:t>
            </a:r>
            <a:r>
              <a:rPr lang="en-US" sz="2400" i="1" dirty="0">
                <a:solidFill>
                  <a:srgbClr val="00FF99"/>
                </a:solidFill>
                <a:latin typeface="Cambria" pitchFamily="18" charset="0"/>
              </a:rPr>
              <a:t>134</a:t>
            </a:r>
            <a:r>
              <a:rPr lang="en-US" sz="2400" i="1" baseline="30000" dirty="0">
                <a:solidFill>
                  <a:srgbClr val="00FF99"/>
                </a:solidFill>
                <a:latin typeface="Cambria" pitchFamily="18" charset="0"/>
              </a:rPr>
              <a:t>th</a:t>
            </a:r>
            <a:r>
              <a:rPr lang="en-US" sz="2400" i="1" dirty="0">
                <a:solidFill>
                  <a:srgbClr val="00FF99"/>
                </a:solidFill>
                <a:latin typeface="Cambria" pitchFamily="18" charset="0"/>
              </a:rPr>
              <a:t> position among 187 countries</a:t>
            </a:r>
          </a:p>
          <a:p>
            <a:pPr marL="363538" indent="-276225" algn="just">
              <a:lnSpc>
                <a:spcPct val="110000"/>
              </a:lnSpc>
              <a:buClr>
                <a:srgbClr val="00FF99"/>
              </a:buClr>
              <a:buFont typeface="Courier New" pitchFamily="49" charset="0"/>
              <a:buChar char="o"/>
            </a:pPr>
            <a:r>
              <a:rPr lang="en-US" sz="2400" dirty="0">
                <a:solidFill>
                  <a:schemeClr val="tx1"/>
                </a:solidFill>
                <a:latin typeface="Cambria" pitchFamily="18" charset="0"/>
              </a:rPr>
              <a:t>Nutrition Barometer (Save the Children, 2012) - </a:t>
            </a:r>
            <a:r>
              <a:rPr lang="en-US" sz="2400" i="1" dirty="0">
                <a:solidFill>
                  <a:srgbClr val="00FF99"/>
                </a:solidFill>
                <a:latin typeface="Cambria" pitchFamily="18" charset="0"/>
              </a:rPr>
              <a:t>Very Low Position</a:t>
            </a:r>
            <a:endParaRPr lang="en-IN" sz="2400" i="1" dirty="0">
              <a:solidFill>
                <a:srgbClr val="00FF99"/>
              </a:solidFill>
              <a:latin typeface="Cambria" pitchFamily="18" charset="0"/>
            </a:endParaRPr>
          </a:p>
        </p:txBody>
      </p:sp>
      <p:sp>
        <p:nvSpPr>
          <p:cNvPr id="417796" name="Line 5"/>
          <p:cNvSpPr>
            <a:spLocks noChangeShapeType="1"/>
          </p:cNvSpPr>
          <p:nvPr/>
        </p:nvSpPr>
        <p:spPr bwMode="auto">
          <a:xfrm>
            <a:off x="0" y="914400"/>
            <a:ext cx="9144000" cy="0"/>
          </a:xfrm>
          <a:prstGeom prst="line">
            <a:avLst/>
          </a:prstGeom>
          <a:noFill/>
          <a:ln w="57150" cmpd="thinThick">
            <a:solidFill>
              <a:schemeClr val="accent2">
                <a:lumMod val="75000"/>
              </a:schemeClr>
            </a:solidFill>
            <a:round/>
            <a:headEnd/>
            <a:tailEnd/>
          </a:ln>
        </p:spPr>
        <p:txBody>
          <a:bodyPr wrap="none"/>
          <a:lstStyle/>
          <a:p>
            <a:endParaRPr lang="en-IN">
              <a:latin typeface="Cambria"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0735" y="76200"/>
            <a:ext cx="7874015" cy="584775"/>
          </a:xfrm>
          <a:prstGeom prst="rect">
            <a:avLst/>
          </a:prstGeom>
        </p:spPr>
        <p:txBody>
          <a:bodyPr wrap="none">
            <a:spAutoFit/>
          </a:bodyPr>
          <a:lstStyle/>
          <a:p>
            <a:r>
              <a:rPr lang="en-US" sz="3200" b="1" dirty="0" smtClean="0">
                <a:solidFill>
                  <a:srgbClr val="FFFF00"/>
                </a:solidFill>
                <a:latin typeface="Cambria" pitchFamily="18" charset="0"/>
                <a:cs typeface="Arial" pitchFamily="34" charset="0"/>
              </a:rPr>
              <a:t>Food Insecurity: Challenge and Response</a:t>
            </a:r>
            <a:endParaRPr lang="en-US" sz="3200" b="1" dirty="0">
              <a:solidFill>
                <a:srgbClr val="FFFF00"/>
              </a:solidFill>
              <a:latin typeface="Cambria" pitchFamily="18" charset="0"/>
              <a:cs typeface="Arial" pitchFamily="34" charset="0"/>
            </a:endParaRPr>
          </a:p>
        </p:txBody>
      </p:sp>
      <p:sp>
        <p:nvSpPr>
          <p:cNvPr id="6" name="Line 4"/>
          <p:cNvSpPr>
            <a:spLocks noChangeShapeType="1"/>
          </p:cNvSpPr>
          <p:nvPr/>
        </p:nvSpPr>
        <p:spPr bwMode="auto">
          <a:xfrm>
            <a:off x="0" y="762000"/>
            <a:ext cx="9144000" cy="0"/>
          </a:xfrm>
          <a:prstGeom prst="line">
            <a:avLst/>
          </a:prstGeom>
          <a:noFill/>
          <a:ln w="57150" cmpd="thinThick">
            <a:solidFill>
              <a:schemeClr val="accent2">
                <a:lumMod val="75000"/>
              </a:schemeClr>
            </a:solidFill>
            <a:round/>
            <a:headEnd/>
            <a:tailEnd/>
          </a:ln>
        </p:spPr>
        <p:txBody>
          <a:bodyPr wrap="none"/>
          <a:lstStyle/>
          <a:p>
            <a:endParaRPr lang="en-IN" sz="1200">
              <a:latin typeface="Cambria" pitchFamily="18" charset="0"/>
            </a:endParaRPr>
          </a:p>
        </p:txBody>
      </p:sp>
      <p:graphicFrame>
        <p:nvGraphicFramePr>
          <p:cNvPr id="8" name="Table 7"/>
          <p:cNvGraphicFramePr>
            <a:graphicFrameLocks noGrp="1"/>
          </p:cNvGraphicFramePr>
          <p:nvPr/>
        </p:nvGraphicFramePr>
        <p:xfrm>
          <a:off x="609600" y="1143001"/>
          <a:ext cx="8153400" cy="4419599"/>
        </p:xfrm>
        <a:graphic>
          <a:graphicData uri="http://schemas.openxmlformats.org/drawingml/2006/table">
            <a:tbl>
              <a:tblPr firstRow="1" bandRow="1">
                <a:tableStyleId>{93296810-A885-4BE3-A3E7-6D5BEEA58F35}</a:tableStyleId>
              </a:tblPr>
              <a:tblGrid>
                <a:gridCol w="3649617"/>
                <a:gridCol w="4503783"/>
              </a:tblGrid>
              <a:tr h="615434">
                <a:tc>
                  <a:txBody>
                    <a:bodyPr/>
                    <a:lstStyle/>
                    <a:p>
                      <a:pPr algn="ctr"/>
                      <a:r>
                        <a:rPr lang="en-US" sz="2400" dirty="0" smtClean="0">
                          <a:solidFill>
                            <a:schemeClr val="bg2"/>
                          </a:solidFill>
                          <a:latin typeface="Cambria" pitchFamily="18" charset="0"/>
                        </a:rPr>
                        <a:t>Challenge</a:t>
                      </a:r>
                      <a:endParaRPr lang="en-IN" sz="2400" dirty="0">
                        <a:solidFill>
                          <a:schemeClr val="bg2"/>
                        </a:solidFill>
                        <a:latin typeface="Cambria" pitchFamily="18" charset="0"/>
                      </a:endParaRPr>
                    </a:p>
                  </a:txBody>
                  <a:tcPr/>
                </a:tc>
                <a:tc>
                  <a:txBody>
                    <a:bodyPr/>
                    <a:lstStyle/>
                    <a:p>
                      <a:pPr algn="ctr"/>
                      <a:r>
                        <a:rPr lang="en-US" sz="2400" dirty="0" smtClean="0">
                          <a:solidFill>
                            <a:schemeClr val="bg2"/>
                          </a:solidFill>
                          <a:latin typeface="Cambria" pitchFamily="18" charset="0"/>
                        </a:rPr>
                        <a:t>Response</a:t>
                      </a:r>
                      <a:endParaRPr lang="en-IN" sz="2400" dirty="0">
                        <a:solidFill>
                          <a:schemeClr val="bg2"/>
                        </a:solidFill>
                        <a:latin typeface="Cambria" pitchFamily="18" charset="0"/>
                      </a:endParaRPr>
                    </a:p>
                  </a:txBody>
                  <a:tcPr/>
                </a:tc>
              </a:tr>
              <a:tr h="1268055">
                <a:tc>
                  <a:txBody>
                    <a:bodyPr/>
                    <a:lstStyle/>
                    <a:p>
                      <a:r>
                        <a:rPr lang="en-US" sz="2400" dirty="0" smtClean="0">
                          <a:latin typeface="Cambria" pitchFamily="18" charset="0"/>
                        </a:rPr>
                        <a:t>1. Calorie Deprivation</a:t>
                      </a:r>
                      <a:endParaRPr lang="en-IN" sz="2400" dirty="0">
                        <a:latin typeface="Cambria" pitchFamily="18" charset="0"/>
                      </a:endParaRPr>
                    </a:p>
                  </a:txBody>
                  <a:tcPr/>
                </a:tc>
                <a:tc>
                  <a:txBody>
                    <a:bodyPr/>
                    <a:lstStyle/>
                    <a:p>
                      <a:r>
                        <a:rPr lang="en-US" sz="2400" dirty="0" smtClean="0">
                          <a:latin typeface="Cambria" pitchFamily="18" charset="0"/>
                        </a:rPr>
                        <a:t>National Food Security Act 2013</a:t>
                      </a:r>
                      <a:endParaRPr lang="en-IN" sz="2400" dirty="0">
                        <a:latin typeface="Cambria" pitchFamily="18" charset="0"/>
                      </a:endParaRPr>
                    </a:p>
                  </a:txBody>
                  <a:tcPr/>
                </a:tc>
              </a:tr>
              <a:tr h="1268055">
                <a:tc>
                  <a:txBody>
                    <a:bodyPr/>
                    <a:lstStyle/>
                    <a:p>
                      <a:r>
                        <a:rPr lang="en-US" sz="2400" dirty="0" smtClean="0">
                          <a:latin typeface="Cambria" pitchFamily="18" charset="0"/>
                        </a:rPr>
                        <a:t>2. Protein Hunger</a:t>
                      </a:r>
                      <a:endParaRPr lang="en-IN" sz="2400" dirty="0">
                        <a:latin typeface="Cambria" pitchFamily="18" charset="0"/>
                      </a:endParaRPr>
                    </a:p>
                  </a:txBody>
                  <a:tcPr/>
                </a:tc>
                <a:tc>
                  <a:txBody>
                    <a:bodyPr/>
                    <a:lstStyle/>
                    <a:p>
                      <a:r>
                        <a:rPr lang="en-US" sz="2400" dirty="0" smtClean="0">
                          <a:latin typeface="Cambria" pitchFamily="18" charset="0"/>
                        </a:rPr>
                        <a:t>Pulses Villages</a:t>
                      </a:r>
                      <a:r>
                        <a:rPr lang="en-US" sz="2400" baseline="0" dirty="0" smtClean="0">
                          <a:latin typeface="Cambria" pitchFamily="18" charset="0"/>
                        </a:rPr>
                        <a:t> and </a:t>
                      </a:r>
                      <a:r>
                        <a:rPr lang="en-US" sz="2400" baseline="0" dirty="0" err="1" smtClean="0">
                          <a:latin typeface="Cambria" pitchFamily="18" charset="0"/>
                        </a:rPr>
                        <a:t>Panchayats</a:t>
                      </a:r>
                      <a:endParaRPr lang="en-IN" sz="2400" dirty="0">
                        <a:latin typeface="Cambria" pitchFamily="18" charset="0"/>
                      </a:endParaRPr>
                    </a:p>
                  </a:txBody>
                  <a:tcPr/>
                </a:tc>
              </a:tr>
              <a:tr h="1268055">
                <a:tc>
                  <a:txBody>
                    <a:bodyPr/>
                    <a:lstStyle/>
                    <a:p>
                      <a:r>
                        <a:rPr lang="en-US" sz="2400" dirty="0" smtClean="0">
                          <a:latin typeface="Cambria" pitchFamily="18" charset="0"/>
                        </a:rPr>
                        <a:t>3. Hidden Hunger</a:t>
                      </a:r>
                    </a:p>
                    <a:p>
                      <a:r>
                        <a:rPr lang="en-US" sz="2400" dirty="0" smtClean="0">
                          <a:latin typeface="Cambria" pitchFamily="18" charset="0"/>
                        </a:rPr>
                        <a:t>(i.e. Micronutrient deficiencies)</a:t>
                      </a:r>
                      <a:endParaRPr lang="en-IN" sz="2400" dirty="0">
                        <a:latin typeface="Cambria" pitchFamily="18" charset="0"/>
                      </a:endParaRPr>
                    </a:p>
                  </a:txBody>
                  <a:tcPr/>
                </a:tc>
                <a:tc>
                  <a:txBody>
                    <a:bodyPr/>
                    <a:lstStyle/>
                    <a:p>
                      <a:r>
                        <a:rPr lang="en-US" sz="2400" dirty="0" smtClean="0">
                          <a:latin typeface="Cambria" pitchFamily="18" charset="0"/>
                        </a:rPr>
                        <a:t>National Dairy Mission;</a:t>
                      </a:r>
                    </a:p>
                    <a:p>
                      <a:r>
                        <a:rPr lang="en-US" sz="2400" dirty="0" err="1" smtClean="0">
                          <a:latin typeface="Cambria" pitchFamily="18" charset="0"/>
                        </a:rPr>
                        <a:t>Nutri</a:t>
                      </a:r>
                      <a:r>
                        <a:rPr lang="en-US" sz="2400" dirty="0" smtClean="0">
                          <a:latin typeface="Cambria" pitchFamily="18" charset="0"/>
                        </a:rPr>
                        <a:t>-Farm</a:t>
                      </a:r>
                    </a:p>
                    <a:p>
                      <a:r>
                        <a:rPr lang="en-US" sz="2400" dirty="0" smtClean="0">
                          <a:latin typeface="Cambria" pitchFamily="18" charset="0"/>
                        </a:rPr>
                        <a:t>Fortified Salt</a:t>
                      </a:r>
                      <a:endParaRPr lang="en-IN" sz="2400" dirty="0">
                        <a:latin typeface="Cambria" pitchFamily="18" charset="0"/>
                      </a:endParaRPr>
                    </a:p>
                  </a:txBody>
                  <a:tcPr/>
                </a:tc>
              </a:tr>
            </a:tbl>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82" name="Text Box 2"/>
          <p:cNvSpPr txBox="1">
            <a:spLocks noChangeArrowheads="1"/>
          </p:cNvSpPr>
          <p:nvPr/>
        </p:nvSpPr>
        <p:spPr bwMode="auto">
          <a:xfrm>
            <a:off x="1066800" y="76200"/>
            <a:ext cx="6912020" cy="523220"/>
          </a:xfrm>
          <a:prstGeom prst="rect">
            <a:avLst/>
          </a:prstGeom>
          <a:noFill/>
          <a:ln w="12700" cap="sq" algn="ctr">
            <a:noFill/>
            <a:miter lim="800000"/>
            <a:headEnd/>
            <a:tailEnd/>
          </a:ln>
          <a:effectLst/>
        </p:spPr>
        <p:txBody>
          <a:bodyPr wrap="none">
            <a:spAutoFit/>
          </a:bodyPr>
          <a:lstStyle/>
          <a:p>
            <a:r>
              <a:rPr lang="en-US" sz="2800" dirty="0" smtClean="0">
                <a:solidFill>
                  <a:srgbClr val="FFFF00"/>
                </a:solidFill>
                <a:latin typeface="Cambria" pitchFamily="18" charset="0"/>
                <a:ea typeface="Lucida Sans Unicode" pitchFamily="34" charset="0"/>
                <a:cs typeface="Lucida Sans Unicode" pitchFamily="34" charset="0"/>
              </a:rPr>
              <a:t>National </a:t>
            </a:r>
            <a:r>
              <a:rPr lang="en-US" sz="2800" dirty="0">
                <a:solidFill>
                  <a:srgbClr val="FFFF00"/>
                </a:solidFill>
                <a:latin typeface="Cambria" pitchFamily="18" charset="0"/>
                <a:ea typeface="Lucida Sans Unicode" pitchFamily="34" charset="0"/>
                <a:cs typeface="Lucida Sans Unicode" pitchFamily="34" charset="0"/>
              </a:rPr>
              <a:t>Food Security Bill of India, 2013</a:t>
            </a:r>
          </a:p>
        </p:txBody>
      </p:sp>
      <p:sp>
        <p:nvSpPr>
          <p:cNvPr id="3399684" name="Line 4"/>
          <p:cNvSpPr>
            <a:spLocks noChangeShapeType="1"/>
          </p:cNvSpPr>
          <p:nvPr/>
        </p:nvSpPr>
        <p:spPr bwMode="auto">
          <a:xfrm>
            <a:off x="0" y="762000"/>
            <a:ext cx="9144000" cy="0"/>
          </a:xfrm>
          <a:prstGeom prst="line">
            <a:avLst/>
          </a:prstGeom>
          <a:noFill/>
          <a:ln w="57150" cmpd="thinThick">
            <a:solidFill>
              <a:schemeClr val="accent2">
                <a:lumMod val="75000"/>
              </a:schemeClr>
            </a:solidFill>
            <a:round/>
            <a:headEnd/>
            <a:tailEnd/>
          </a:ln>
        </p:spPr>
        <p:txBody>
          <a:bodyPr wrap="none"/>
          <a:lstStyle/>
          <a:p>
            <a:endParaRPr lang="en-IN"/>
          </a:p>
        </p:txBody>
      </p:sp>
      <p:sp>
        <p:nvSpPr>
          <p:cNvPr id="3399685" name="Text Box 5"/>
          <p:cNvSpPr txBox="1">
            <a:spLocks noChangeArrowheads="1"/>
          </p:cNvSpPr>
          <p:nvPr/>
        </p:nvSpPr>
        <p:spPr bwMode="auto">
          <a:xfrm>
            <a:off x="228600" y="762000"/>
            <a:ext cx="8763000" cy="4162678"/>
          </a:xfrm>
          <a:prstGeom prst="rect">
            <a:avLst/>
          </a:prstGeom>
          <a:noFill/>
          <a:ln w="12700" cap="sq">
            <a:noFill/>
            <a:miter lim="800000"/>
            <a:headEnd/>
            <a:tailEnd/>
          </a:ln>
        </p:spPr>
        <p:txBody>
          <a:bodyPr wrap="square">
            <a:spAutoFit/>
          </a:bodyPr>
          <a:lstStyle/>
          <a:p>
            <a:pPr marL="457200" indent="-457200" algn="just">
              <a:spcBef>
                <a:spcPct val="50000"/>
              </a:spcBef>
              <a:buClr>
                <a:srgbClr val="00FF99"/>
              </a:buClr>
              <a:buFont typeface="+mj-lt"/>
              <a:buAutoNum type="arabicPeriod"/>
            </a:pPr>
            <a:r>
              <a:rPr lang="en-US" sz="2300" b="0" dirty="0" smtClean="0">
                <a:solidFill>
                  <a:srgbClr val="66FF66"/>
                </a:solidFill>
                <a:latin typeface="Cambria" pitchFamily="18" charset="0"/>
                <a:cs typeface="Arial" charset="0"/>
              </a:rPr>
              <a:t>Goal</a:t>
            </a:r>
            <a:r>
              <a:rPr lang="en-US" sz="2300" b="0" dirty="0" smtClean="0">
                <a:solidFill>
                  <a:schemeClr val="tx1"/>
                </a:solidFill>
                <a:latin typeface="Cambria" pitchFamily="18" charset="0"/>
                <a:cs typeface="Arial" charset="0"/>
              </a:rPr>
              <a:t> : To provide food and nutritional security </a:t>
            </a:r>
            <a:r>
              <a:rPr lang="en-US" sz="2300" dirty="0" smtClean="0">
                <a:solidFill>
                  <a:schemeClr val="tx1"/>
                </a:solidFill>
                <a:latin typeface="Cambria" pitchFamily="18" charset="0"/>
                <a:cs typeface="Arial" charset="0"/>
              </a:rPr>
              <a:t>in human life cycle approach</a:t>
            </a:r>
            <a:r>
              <a:rPr lang="en-US" sz="2300" b="0" dirty="0" smtClean="0">
                <a:solidFill>
                  <a:schemeClr val="tx1"/>
                </a:solidFill>
                <a:latin typeface="Cambria" pitchFamily="18" charset="0"/>
                <a:cs typeface="Arial" charset="0"/>
              </a:rPr>
              <a:t>, by ensuring access to adequate quantity of quality food at affordable prices </a:t>
            </a:r>
          </a:p>
          <a:p>
            <a:pPr marL="457200" indent="-457200" algn="just">
              <a:spcBef>
                <a:spcPct val="50000"/>
              </a:spcBef>
              <a:buClr>
                <a:srgbClr val="00FF99"/>
              </a:buClr>
              <a:buFont typeface="+mj-lt"/>
              <a:buAutoNum type="arabicPeriod"/>
            </a:pPr>
            <a:r>
              <a:rPr lang="en-US" sz="2300" b="0" dirty="0" smtClean="0">
                <a:solidFill>
                  <a:srgbClr val="00FF99"/>
                </a:solidFill>
                <a:latin typeface="Cambria" pitchFamily="18" charset="0"/>
                <a:cs typeface="Arial" charset="0"/>
              </a:rPr>
              <a:t>Enlargement of the Food Basket </a:t>
            </a:r>
            <a:r>
              <a:rPr lang="en-US" sz="2300" b="0" dirty="0" smtClean="0">
                <a:solidFill>
                  <a:schemeClr val="tx1"/>
                </a:solidFill>
                <a:latin typeface="Cambria" pitchFamily="18" charset="0"/>
                <a:cs typeface="Arial" charset="0"/>
              </a:rPr>
              <a:t>: </a:t>
            </a:r>
            <a:r>
              <a:rPr lang="en-US" sz="2300" b="0" dirty="0" err="1" smtClean="0">
                <a:solidFill>
                  <a:schemeClr val="tx1"/>
                </a:solidFill>
                <a:latin typeface="Cambria" pitchFamily="18" charset="0"/>
                <a:cs typeface="Arial" charset="0"/>
              </a:rPr>
              <a:t>Foodgrains</a:t>
            </a:r>
            <a:r>
              <a:rPr lang="en-US" sz="2300" b="0" dirty="0" smtClean="0">
                <a:solidFill>
                  <a:schemeClr val="tx1"/>
                </a:solidFill>
                <a:latin typeface="Cambria" pitchFamily="18" charset="0"/>
                <a:cs typeface="Arial" charset="0"/>
              </a:rPr>
              <a:t> mean rice, wheat or coarse grains (i.e. </a:t>
            </a:r>
            <a:r>
              <a:rPr lang="en-US" sz="2300" b="0" dirty="0" err="1" smtClean="0">
                <a:solidFill>
                  <a:schemeClr val="tx1"/>
                </a:solidFill>
                <a:latin typeface="Cambria" pitchFamily="18" charset="0"/>
                <a:cs typeface="Arial" charset="0"/>
              </a:rPr>
              <a:t>nutri</a:t>
            </a:r>
            <a:r>
              <a:rPr lang="en-US" sz="2300" b="0" dirty="0" smtClean="0">
                <a:solidFill>
                  <a:schemeClr val="tx1"/>
                </a:solidFill>
                <a:latin typeface="Cambria" pitchFamily="18" charset="0"/>
                <a:cs typeface="Arial" charset="0"/>
              </a:rPr>
              <a:t>-cereals)</a:t>
            </a:r>
          </a:p>
          <a:p>
            <a:pPr marL="457200" indent="-457200" algn="just">
              <a:spcBef>
                <a:spcPct val="50000"/>
              </a:spcBef>
              <a:buClr>
                <a:srgbClr val="00FF99"/>
              </a:buClr>
              <a:buFont typeface="+mj-lt"/>
              <a:buAutoNum type="arabicPeriod"/>
            </a:pPr>
            <a:r>
              <a:rPr lang="en-US" sz="2300" b="0" dirty="0" smtClean="0">
                <a:solidFill>
                  <a:srgbClr val="00FF99"/>
                </a:solidFill>
                <a:latin typeface="Cambria" pitchFamily="18" charset="0"/>
                <a:cs typeface="Arial" charset="0"/>
              </a:rPr>
              <a:t>Life Cycle approach </a:t>
            </a:r>
            <a:r>
              <a:rPr lang="en-US" sz="2300" b="0" dirty="0" smtClean="0">
                <a:solidFill>
                  <a:schemeClr val="tx1"/>
                </a:solidFill>
                <a:latin typeface="Cambria" pitchFamily="18" charset="0"/>
                <a:cs typeface="Arial" charset="0"/>
              </a:rPr>
              <a:t>with emphasis on the first 1000 days of a child’s life. </a:t>
            </a:r>
          </a:p>
          <a:p>
            <a:pPr marL="457200" indent="-457200" algn="just">
              <a:spcBef>
                <a:spcPct val="50000"/>
              </a:spcBef>
              <a:buClr>
                <a:srgbClr val="00FF99"/>
              </a:buClr>
              <a:buFont typeface="+mj-lt"/>
              <a:buAutoNum type="arabicPeriod"/>
            </a:pPr>
            <a:r>
              <a:rPr lang="en-US" sz="2300" b="0" dirty="0" smtClean="0">
                <a:solidFill>
                  <a:srgbClr val="00FF99"/>
                </a:solidFill>
                <a:latin typeface="Cambria" pitchFamily="18" charset="0"/>
                <a:cs typeface="Arial" charset="0"/>
              </a:rPr>
              <a:t>Women as custodians </a:t>
            </a:r>
            <a:r>
              <a:rPr lang="en-US" sz="2300" b="0" dirty="0" smtClean="0">
                <a:solidFill>
                  <a:schemeClr val="tx1"/>
                </a:solidFill>
                <a:latin typeface="Cambria" pitchFamily="18" charset="0"/>
                <a:cs typeface="Arial" charset="0"/>
              </a:rPr>
              <a:t>of household food security. The eldest woman, over 18 years of age, as head of household for the purpose of issue of ration cards</a:t>
            </a:r>
          </a:p>
        </p:txBody>
      </p:sp>
      <p:sp>
        <p:nvSpPr>
          <p:cNvPr id="5" name="TextBox 4"/>
          <p:cNvSpPr txBox="1"/>
          <p:nvPr/>
        </p:nvSpPr>
        <p:spPr>
          <a:xfrm>
            <a:off x="1773385" y="4876800"/>
            <a:ext cx="5922815" cy="954107"/>
          </a:xfrm>
          <a:prstGeom prst="rect">
            <a:avLst/>
          </a:prstGeom>
          <a:noFill/>
          <a:ln w="12700">
            <a:solidFill>
              <a:srgbClr val="FFFF00"/>
            </a:solidFill>
          </a:ln>
        </p:spPr>
        <p:txBody>
          <a:bodyPr wrap="square" rtlCol="0">
            <a:spAutoFit/>
          </a:bodyPr>
          <a:lstStyle/>
          <a:p>
            <a:r>
              <a:rPr lang="en-US" sz="2800" dirty="0" smtClean="0">
                <a:solidFill>
                  <a:srgbClr val="00FF99"/>
                </a:solidFill>
                <a:latin typeface="Cambria" pitchFamily="18" charset="0"/>
              </a:rPr>
              <a:t>The world’s largest social protection measure against hunger</a:t>
            </a:r>
            <a:endParaRPr lang="en-IN" sz="2800" dirty="0">
              <a:solidFill>
                <a:srgbClr val="00FF99"/>
              </a:solidFill>
              <a:latin typeface="Cambria"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70" name="Text Box 2"/>
          <p:cNvSpPr txBox="1">
            <a:spLocks noChangeArrowheads="1"/>
          </p:cNvSpPr>
          <p:nvPr/>
        </p:nvSpPr>
        <p:spPr bwMode="auto">
          <a:xfrm>
            <a:off x="304800" y="1391079"/>
            <a:ext cx="8610600" cy="3028521"/>
          </a:xfrm>
          <a:prstGeom prst="rect">
            <a:avLst/>
          </a:prstGeom>
          <a:noFill/>
          <a:ln w="9525">
            <a:noFill/>
            <a:miter lim="800000"/>
            <a:headEnd/>
            <a:tailEnd/>
          </a:ln>
          <a:effectLst/>
        </p:spPr>
        <p:txBody>
          <a:bodyPr wrap="square">
            <a:spAutoFit/>
          </a:bodyPr>
          <a:lstStyle/>
          <a:p>
            <a:pPr marL="531813" lvl="1" indent="-354013" algn="just" defTabSz="684213">
              <a:spcAft>
                <a:spcPct val="25000"/>
              </a:spcAft>
              <a:buClr>
                <a:srgbClr val="00FF99"/>
              </a:buClr>
              <a:buFontTx/>
              <a:buChar char="o"/>
            </a:pPr>
            <a:r>
              <a:rPr lang="en-US" sz="2400" b="0" dirty="0">
                <a:solidFill>
                  <a:schemeClr val="tx1"/>
                </a:solidFill>
                <a:latin typeface="Cambria" pitchFamily="18" charset="0"/>
              </a:rPr>
              <a:t>Rice requirement in </a:t>
            </a:r>
            <a:r>
              <a:rPr lang="en-US" sz="2400" b="0" dirty="0" smtClean="0">
                <a:solidFill>
                  <a:schemeClr val="tx1"/>
                </a:solidFill>
                <a:latin typeface="Cambria" pitchFamily="18" charset="0"/>
              </a:rPr>
              <a:t>2035	: additional of 100 </a:t>
            </a:r>
            <a:r>
              <a:rPr lang="en-US" sz="2400" b="0" dirty="0">
                <a:solidFill>
                  <a:schemeClr val="tx1"/>
                </a:solidFill>
                <a:latin typeface="Cambria" pitchFamily="18" charset="0"/>
              </a:rPr>
              <a:t>million </a:t>
            </a:r>
            <a:r>
              <a:rPr lang="en-US" sz="2400" b="0" dirty="0" err="1" smtClean="0">
                <a:solidFill>
                  <a:schemeClr val="tx1"/>
                </a:solidFill>
                <a:latin typeface="Cambria" pitchFamily="18" charset="0"/>
              </a:rPr>
              <a:t>tonnes</a:t>
            </a:r>
            <a:r>
              <a:rPr lang="en-US" sz="2400" b="0" dirty="0" smtClean="0">
                <a:solidFill>
                  <a:schemeClr val="tx1"/>
                </a:solidFill>
                <a:latin typeface="Cambria" pitchFamily="18" charset="0"/>
              </a:rPr>
              <a:t> </a:t>
            </a:r>
          </a:p>
          <a:p>
            <a:pPr marL="531813" lvl="1" indent="-354013" algn="just" defTabSz="684213">
              <a:spcAft>
                <a:spcPct val="25000"/>
              </a:spcAft>
              <a:buClr>
                <a:srgbClr val="00FF99"/>
              </a:buClr>
            </a:pPr>
            <a:r>
              <a:rPr lang="en-US" sz="2400" b="0" dirty="0" smtClean="0">
                <a:solidFill>
                  <a:schemeClr val="tx1"/>
                </a:solidFill>
                <a:latin typeface="Cambria" pitchFamily="18" charset="0"/>
              </a:rPr>
              <a:t>							   required </a:t>
            </a:r>
            <a:endParaRPr lang="en-US" sz="2400" b="0" dirty="0">
              <a:solidFill>
                <a:schemeClr val="tx1"/>
              </a:solidFill>
              <a:latin typeface="Cambria" pitchFamily="18" charset="0"/>
            </a:endParaRPr>
          </a:p>
          <a:p>
            <a:pPr marL="531813" lvl="1" indent="-354013" algn="just" defTabSz="684213">
              <a:lnSpc>
                <a:spcPct val="135000"/>
              </a:lnSpc>
              <a:spcAft>
                <a:spcPct val="25000"/>
              </a:spcAft>
              <a:buClr>
                <a:srgbClr val="00FF99"/>
              </a:buClr>
              <a:buFontTx/>
              <a:buChar char="o"/>
            </a:pPr>
            <a:r>
              <a:rPr lang="en-US" sz="2400" b="0" dirty="0">
                <a:solidFill>
                  <a:schemeClr val="tx1"/>
                </a:solidFill>
                <a:latin typeface="Cambria" pitchFamily="18" charset="0"/>
              </a:rPr>
              <a:t>Production in </a:t>
            </a:r>
            <a:r>
              <a:rPr lang="en-US" sz="2400" b="0" dirty="0" smtClean="0">
                <a:solidFill>
                  <a:schemeClr val="tx1"/>
                </a:solidFill>
                <a:latin typeface="Cambria" pitchFamily="18" charset="0"/>
              </a:rPr>
              <a:t>2013 		:  million </a:t>
            </a:r>
            <a:r>
              <a:rPr lang="en-US" sz="2400" b="0" dirty="0" err="1">
                <a:solidFill>
                  <a:schemeClr val="tx1"/>
                </a:solidFill>
                <a:latin typeface="Cambria" pitchFamily="18" charset="0"/>
              </a:rPr>
              <a:t>tonnes</a:t>
            </a:r>
            <a:endParaRPr lang="en-US" sz="2400" b="0" dirty="0">
              <a:solidFill>
                <a:schemeClr val="tx1"/>
              </a:solidFill>
              <a:latin typeface="Cambria" pitchFamily="18" charset="0"/>
            </a:endParaRPr>
          </a:p>
          <a:p>
            <a:pPr marL="531813" lvl="1" indent="-354013" algn="just" defTabSz="684213">
              <a:lnSpc>
                <a:spcPct val="135000"/>
              </a:lnSpc>
              <a:spcAft>
                <a:spcPct val="25000"/>
              </a:spcAft>
              <a:buClr>
                <a:srgbClr val="00FF99"/>
              </a:buClr>
              <a:buFontTx/>
              <a:buChar char="o"/>
            </a:pPr>
            <a:r>
              <a:rPr lang="en-US" sz="2400" b="0" dirty="0" smtClean="0">
                <a:solidFill>
                  <a:schemeClr val="tx1"/>
                </a:solidFill>
                <a:latin typeface="Cambria" pitchFamily="18" charset="0"/>
              </a:rPr>
              <a:t>Population in 2035 		:  over 8.5 billion</a:t>
            </a:r>
          </a:p>
          <a:p>
            <a:pPr marL="531813" lvl="1" indent="-354013" algn="just" defTabSz="684213">
              <a:spcAft>
                <a:spcPct val="25000"/>
              </a:spcAft>
              <a:buClr>
                <a:srgbClr val="00FF99"/>
              </a:buClr>
              <a:buFontTx/>
              <a:buChar char="o"/>
            </a:pPr>
            <a:r>
              <a:rPr lang="en-US" sz="2400" b="0" dirty="0" smtClean="0">
                <a:solidFill>
                  <a:schemeClr val="tx1"/>
                </a:solidFill>
                <a:latin typeface="Cambria" pitchFamily="18" charset="0"/>
              </a:rPr>
              <a:t>Pathway to achieving the </a:t>
            </a:r>
          </a:p>
          <a:p>
            <a:pPr marL="531813" lvl="1" indent="-354013" algn="just" defTabSz="684213">
              <a:spcAft>
                <a:spcPct val="25000"/>
              </a:spcAft>
              <a:buClr>
                <a:srgbClr val="00FF99"/>
              </a:buClr>
            </a:pPr>
            <a:r>
              <a:rPr lang="en-US" sz="2400" b="0" dirty="0" smtClean="0">
                <a:solidFill>
                  <a:schemeClr val="tx1"/>
                </a:solidFill>
                <a:latin typeface="Cambria" pitchFamily="18" charset="0"/>
              </a:rPr>
              <a:t>		additional requirement 	:  Evergreen Revolution</a:t>
            </a:r>
            <a:endParaRPr lang="en-US" sz="2400" b="0" dirty="0">
              <a:solidFill>
                <a:schemeClr val="tx1"/>
              </a:solidFill>
              <a:latin typeface="Cambria" pitchFamily="18" charset="0"/>
            </a:endParaRPr>
          </a:p>
        </p:txBody>
      </p:sp>
      <p:sp>
        <p:nvSpPr>
          <p:cNvPr id="1184771" name="Text Box 3"/>
          <p:cNvSpPr txBox="1">
            <a:spLocks noChangeArrowheads="1"/>
          </p:cNvSpPr>
          <p:nvPr/>
        </p:nvSpPr>
        <p:spPr bwMode="auto">
          <a:xfrm>
            <a:off x="111456" y="97947"/>
            <a:ext cx="8915400" cy="658642"/>
          </a:xfrm>
          <a:prstGeom prst="rect">
            <a:avLst/>
          </a:prstGeom>
          <a:noFill/>
          <a:ln w="9525">
            <a:noFill/>
            <a:miter lim="800000"/>
            <a:headEnd/>
            <a:tailEnd/>
          </a:ln>
          <a:effectLst/>
        </p:spPr>
        <p:txBody>
          <a:bodyPr wrap="square">
            <a:spAutoFit/>
          </a:bodyPr>
          <a:lstStyle/>
          <a:p>
            <a:pPr algn="ctr">
              <a:lnSpc>
                <a:spcPct val="115000"/>
              </a:lnSpc>
            </a:pPr>
            <a:r>
              <a:rPr lang="en-US" sz="3200" dirty="0">
                <a:solidFill>
                  <a:srgbClr val="FFFF00"/>
                </a:solidFill>
                <a:latin typeface="Cambria" pitchFamily="18" charset="0"/>
              </a:rPr>
              <a:t>Increase in Productivity – Only pathway open</a:t>
            </a:r>
          </a:p>
        </p:txBody>
      </p:sp>
      <p:sp>
        <p:nvSpPr>
          <p:cNvPr id="1184772" name="Line 4"/>
          <p:cNvSpPr>
            <a:spLocks noChangeShapeType="1"/>
          </p:cNvSpPr>
          <p:nvPr/>
        </p:nvSpPr>
        <p:spPr bwMode="auto">
          <a:xfrm>
            <a:off x="0" y="838200"/>
            <a:ext cx="9144000" cy="0"/>
          </a:xfrm>
          <a:prstGeom prst="line">
            <a:avLst/>
          </a:prstGeom>
          <a:noFill/>
          <a:ln w="57150" cmpd="thinThick">
            <a:solidFill>
              <a:schemeClr val="accent2">
                <a:lumMod val="75000"/>
              </a:schemeClr>
            </a:solidFill>
            <a:round/>
            <a:headEnd/>
            <a:tailEnd/>
          </a:ln>
          <a:effectLst/>
        </p:spPr>
        <p:txBody>
          <a:bodyPr wrap="none"/>
          <a:lstStyle/>
          <a:p>
            <a:endParaRPr lang="en-IN">
              <a:latin typeface="Cambria"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K. Singh\Varieties-Detail-Release Poposal\Pusa 1509\Photographs\DSCN0613.JPG"/>
          <p:cNvPicPr>
            <a:picLocks noChangeAspect="1" noChangeArrowheads="1"/>
          </p:cNvPicPr>
          <p:nvPr/>
        </p:nvPicPr>
        <p:blipFill>
          <a:blip r:embed="rId2" cstate="print">
            <a:lum bright="-10000" contrast="10000"/>
          </a:blip>
          <a:srcRect/>
          <a:stretch>
            <a:fillRect/>
          </a:stretch>
        </p:blipFill>
        <p:spPr bwMode="auto">
          <a:xfrm>
            <a:off x="0" y="0"/>
            <a:ext cx="9144000" cy="6294755"/>
          </a:xfrm>
          <a:prstGeom prst="rect">
            <a:avLst/>
          </a:prstGeom>
          <a:noFill/>
          <a:ln w="9525">
            <a:noFill/>
            <a:miter lim="800000"/>
            <a:headEnd/>
            <a:tailEnd/>
          </a:ln>
        </p:spPr>
      </p:pic>
      <p:sp>
        <p:nvSpPr>
          <p:cNvPr id="7171" name="TextBox 7"/>
          <p:cNvSpPr txBox="1">
            <a:spLocks noChangeArrowheads="1"/>
          </p:cNvSpPr>
          <p:nvPr/>
        </p:nvSpPr>
        <p:spPr bwMode="auto">
          <a:xfrm>
            <a:off x="0" y="0"/>
            <a:ext cx="9144000" cy="723275"/>
          </a:xfrm>
          <a:prstGeom prst="rect">
            <a:avLst/>
          </a:prstGeom>
          <a:noFill/>
          <a:ln w="9525">
            <a:noFill/>
            <a:miter lim="800000"/>
            <a:headEnd/>
            <a:tailEnd/>
          </a:ln>
        </p:spPr>
        <p:txBody>
          <a:bodyPr wrap="square">
            <a:spAutoFit/>
          </a:bodyPr>
          <a:lstStyle/>
          <a:p>
            <a:pPr algn="ctr"/>
            <a:r>
              <a:rPr lang="en-US" sz="4100" b="1" dirty="0">
                <a:ln>
                  <a:solidFill>
                    <a:srgbClr val="0000FF"/>
                  </a:solidFill>
                </a:ln>
                <a:solidFill>
                  <a:srgbClr val="FFFF00"/>
                </a:solidFill>
                <a:latin typeface="Cambria" pitchFamily="18" charset="0"/>
                <a:cs typeface="Times New Roman" pitchFamily="18" charset="0"/>
              </a:rPr>
              <a:t>Pusa Basmati </a:t>
            </a:r>
            <a:r>
              <a:rPr lang="en-US" sz="4100" b="1" dirty="0" smtClean="0">
                <a:ln>
                  <a:solidFill>
                    <a:srgbClr val="0000FF"/>
                  </a:solidFill>
                </a:ln>
                <a:solidFill>
                  <a:srgbClr val="FFFF00"/>
                </a:solidFill>
                <a:latin typeface="Cambria" pitchFamily="18" charset="0"/>
                <a:cs typeface="Times New Roman" pitchFamily="18" charset="0"/>
              </a:rPr>
              <a:t>1509: Released in 2013</a:t>
            </a:r>
            <a:endParaRPr lang="en-US" sz="4100" b="1" dirty="0">
              <a:ln>
                <a:solidFill>
                  <a:srgbClr val="0000FF"/>
                </a:solidFill>
              </a:ln>
              <a:solidFill>
                <a:srgbClr val="FFFF00"/>
              </a:solidFill>
              <a:latin typeface="Cambria" pitchFamily="18" charset="0"/>
              <a:cs typeface="Times New Roman" pitchFamily="18" charset="0"/>
            </a:endParaRPr>
          </a:p>
        </p:txBody>
      </p:sp>
      <p:sp>
        <p:nvSpPr>
          <p:cNvPr id="7172" name="TextBox 8"/>
          <p:cNvSpPr txBox="1">
            <a:spLocks noChangeArrowheads="1"/>
          </p:cNvSpPr>
          <p:nvPr/>
        </p:nvSpPr>
        <p:spPr bwMode="auto">
          <a:xfrm>
            <a:off x="6324600" y="5867400"/>
            <a:ext cx="2286000" cy="400110"/>
          </a:xfrm>
          <a:prstGeom prst="rect">
            <a:avLst/>
          </a:prstGeom>
          <a:solidFill>
            <a:srgbClr val="FFFF00"/>
          </a:solidFill>
          <a:ln w="9525">
            <a:noFill/>
            <a:miter lim="800000"/>
            <a:headEnd/>
            <a:tailEnd/>
          </a:ln>
        </p:spPr>
        <p:txBody>
          <a:bodyPr wrap="square">
            <a:spAutoFit/>
          </a:bodyPr>
          <a:lstStyle/>
          <a:p>
            <a:pPr algn="ctr"/>
            <a:r>
              <a:rPr lang="en-US" sz="2000" b="1" dirty="0" err="1">
                <a:solidFill>
                  <a:srgbClr val="000066"/>
                </a:solidFill>
                <a:latin typeface="Times New Roman" pitchFamily="18" charset="0"/>
                <a:cs typeface="Times New Roman" pitchFamily="18" charset="0"/>
              </a:rPr>
              <a:t>Pusa</a:t>
            </a:r>
            <a:r>
              <a:rPr lang="en-US" sz="2000" b="1" dirty="0">
                <a:solidFill>
                  <a:srgbClr val="000066"/>
                </a:solidFill>
                <a:latin typeface="Times New Roman" pitchFamily="18" charset="0"/>
                <a:cs typeface="Times New Roman" pitchFamily="18" charset="0"/>
              </a:rPr>
              <a:t> Basmati 1121</a:t>
            </a:r>
          </a:p>
        </p:txBody>
      </p:sp>
      <p:sp>
        <p:nvSpPr>
          <p:cNvPr id="7173" name="TextBox 9"/>
          <p:cNvSpPr txBox="1">
            <a:spLocks noChangeArrowheads="1"/>
          </p:cNvSpPr>
          <p:nvPr/>
        </p:nvSpPr>
        <p:spPr bwMode="auto">
          <a:xfrm>
            <a:off x="1219200" y="5791200"/>
            <a:ext cx="2286000" cy="400110"/>
          </a:xfrm>
          <a:prstGeom prst="rect">
            <a:avLst/>
          </a:prstGeom>
          <a:solidFill>
            <a:srgbClr val="FFFF00"/>
          </a:solidFill>
          <a:ln w="9525">
            <a:noFill/>
            <a:miter lim="800000"/>
            <a:headEnd/>
            <a:tailEnd/>
          </a:ln>
        </p:spPr>
        <p:txBody>
          <a:bodyPr wrap="square">
            <a:spAutoFit/>
          </a:bodyPr>
          <a:lstStyle/>
          <a:p>
            <a:pPr algn="ctr"/>
            <a:r>
              <a:rPr lang="en-US" sz="2000" b="1" dirty="0">
                <a:solidFill>
                  <a:srgbClr val="000066"/>
                </a:solidFill>
                <a:latin typeface="Times New Roman" pitchFamily="18" charset="0"/>
                <a:cs typeface="Times New Roman" pitchFamily="18" charset="0"/>
              </a:rPr>
              <a:t>Pusa Basmati 1509</a:t>
            </a:r>
          </a:p>
        </p:txBody>
      </p:sp>
      <p:sp>
        <p:nvSpPr>
          <p:cNvPr id="7174" name="TextBox 5"/>
          <p:cNvSpPr txBox="1">
            <a:spLocks noChangeArrowheads="1"/>
          </p:cNvSpPr>
          <p:nvPr/>
        </p:nvSpPr>
        <p:spPr bwMode="auto">
          <a:xfrm>
            <a:off x="457200" y="1066800"/>
            <a:ext cx="3505200" cy="2277547"/>
          </a:xfrm>
          <a:prstGeom prst="rect">
            <a:avLst/>
          </a:prstGeom>
          <a:noFill/>
          <a:ln w="9525">
            <a:noFill/>
            <a:miter lim="800000"/>
            <a:headEnd/>
            <a:tailEnd/>
          </a:ln>
        </p:spPr>
        <p:txBody>
          <a:bodyPr wrap="square">
            <a:spAutoFit/>
          </a:bodyPr>
          <a:lstStyle/>
          <a:p>
            <a:pPr marL="347663" indent="-252413" algn="l">
              <a:spcBef>
                <a:spcPts val="600"/>
              </a:spcBef>
              <a:spcAft>
                <a:spcPts val="600"/>
              </a:spcAft>
              <a:buClr>
                <a:srgbClr val="0000FF"/>
              </a:buClr>
              <a:buFont typeface="Courier New" pitchFamily="49" charset="0"/>
              <a:buChar char="o"/>
            </a:pPr>
            <a:r>
              <a:rPr lang="en-US" sz="2800" b="1" dirty="0">
                <a:solidFill>
                  <a:srgbClr val="FFFF00"/>
                </a:solidFill>
                <a:effectLst>
                  <a:outerShdw blurRad="38100" dist="38100" dir="2700000" algn="tl">
                    <a:srgbClr val="000000">
                      <a:alpha val="43137"/>
                    </a:srgbClr>
                  </a:outerShdw>
                </a:effectLst>
                <a:latin typeface="Cambria" pitchFamily="18" charset="0"/>
              </a:rPr>
              <a:t>Reduced </a:t>
            </a:r>
            <a:r>
              <a:rPr lang="en-US" sz="2800" b="1" dirty="0" smtClean="0">
                <a:solidFill>
                  <a:srgbClr val="FFFF00"/>
                </a:solidFill>
                <a:effectLst>
                  <a:outerShdw blurRad="38100" dist="38100" dir="2700000" algn="tl">
                    <a:srgbClr val="000000">
                      <a:alpha val="43137"/>
                    </a:srgbClr>
                  </a:outerShdw>
                </a:effectLst>
                <a:latin typeface="Cambria" pitchFamily="18" charset="0"/>
              </a:rPr>
              <a:t>height</a:t>
            </a:r>
          </a:p>
          <a:p>
            <a:pPr marL="347663" indent="-252413" algn="l">
              <a:spcBef>
                <a:spcPts val="600"/>
              </a:spcBef>
              <a:spcAft>
                <a:spcPts val="600"/>
              </a:spcAft>
              <a:buClr>
                <a:srgbClr val="0000FF"/>
              </a:buClr>
              <a:buFont typeface="Courier New" pitchFamily="49" charset="0"/>
              <a:buChar char="o"/>
            </a:pPr>
            <a:r>
              <a:rPr lang="en-US" sz="2800" b="1" dirty="0" smtClean="0">
                <a:solidFill>
                  <a:srgbClr val="FFFF00"/>
                </a:solidFill>
                <a:effectLst>
                  <a:outerShdw blurRad="38100" dist="38100" dir="2700000" algn="tl">
                    <a:srgbClr val="000000">
                      <a:alpha val="43137"/>
                    </a:srgbClr>
                  </a:outerShdw>
                </a:effectLst>
                <a:latin typeface="Cambria" pitchFamily="18" charset="0"/>
              </a:rPr>
              <a:t>Earliness</a:t>
            </a:r>
            <a:endParaRPr lang="en-US" sz="2800" b="1" dirty="0">
              <a:solidFill>
                <a:srgbClr val="FFFF00"/>
              </a:solidFill>
              <a:effectLst>
                <a:outerShdw blurRad="38100" dist="38100" dir="2700000" algn="tl">
                  <a:srgbClr val="000000">
                    <a:alpha val="43137"/>
                  </a:srgbClr>
                </a:outerShdw>
              </a:effectLst>
              <a:latin typeface="Cambria" pitchFamily="18" charset="0"/>
            </a:endParaRPr>
          </a:p>
          <a:p>
            <a:pPr marL="347663" indent="-252413" algn="l">
              <a:spcBef>
                <a:spcPts val="600"/>
              </a:spcBef>
              <a:spcAft>
                <a:spcPts val="600"/>
              </a:spcAft>
              <a:buClr>
                <a:srgbClr val="0000FF"/>
              </a:buClr>
              <a:buFont typeface="Courier New" pitchFamily="49" charset="0"/>
              <a:buChar char="o"/>
            </a:pPr>
            <a:r>
              <a:rPr lang="en-US" sz="2800" b="1" dirty="0" smtClean="0">
                <a:solidFill>
                  <a:srgbClr val="FFFF00"/>
                </a:solidFill>
                <a:effectLst>
                  <a:outerShdw blurRad="38100" dist="38100" dir="2700000" algn="tl">
                    <a:srgbClr val="000000">
                      <a:alpha val="43137"/>
                    </a:srgbClr>
                  </a:outerShdw>
                </a:effectLst>
                <a:latin typeface="Cambria" pitchFamily="18" charset="0"/>
              </a:rPr>
              <a:t>Non-lodging</a:t>
            </a:r>
          </a:p>
          <a:p>
            <a:pPr marL="347663" indent="-252413" algn="l">
              <a:spcBef>
                <a:spcPts val="600"/>
              </a:spcBef>
              <a:spcAft>
                <a:spcPts val="600"/>
              </a:spcAft>
              <a:buClr>
                <a:srgbClr val="0000FF"/>
              </a:buClr>
              <a:buFont typeface="Courier New" pitchFamily="49" charset="0"/>
              <a:buChar char="o"/>
            </a:pPr>
            <a:r>
              <a:rPr lang="en-US" sz="2800" b="1" dirty="0" smtClean="0">
                <a:solidFill>
                  <a:srgbClr val="FFFF00"/>
                </a:solidFill>
                <a:effectLst>
                  <a:outerShdw blurRad="38100" dist="38100" dir="2700000" algn="tl">
                    <a:srgbClr val="000000">
                      <a:alpha val="43137"/>
                    </a:srgbClr>
                  </a:outerShdw>
                </a:effectLst>
                <a:latin typeface="Cambria" pitchFamily="18" charset="0"/>
              </a:rPr>
              <a:t>Non-shattering</a:t>
            </a:r>
            <a:endParaRPr lang="en-US" sz="2800" b="1" dirty="0">
              <a:solidFill>
                <a:srgbClr val="FFFF00"/>
              </a:solidFill>
              <a:effectLst>
                <a:outerShdw blurRad="38100" dist="38100" dir="2700000" algn="tl">
                  <a:srgbClr val="000000">
                    <a:alpha val="43137"/>
                  </a:srgbClr>
                </a:outerShdw>
              </a:effectLst>
              <a:latin typeface="Cambria"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52400"/>
            <a:ext cx="6934200" cy="5715000"/>
            <a:chOff x="457200" y="117475"/>
            <a:chExt cx="8458200" cy="6664325"/>
          </a:xfrm>
        </p:grpSpPr>
        <p:pic>
          <p:nvPicPr>
            <p:cNvPr id="66562" name="Picture 2" descr="C:\Users\DrAKSingh\Desktop\DSC02055.JPG"/>
            <p:cNvPicPr>
              <a:picLocks noChangeAspect="1" noChangeArrowheads="1"/>
            </p:cNvPicPr>
            <p:nvPr/>
          </p:nvPicPr>
          <p:blipFill>
            <a:blip r:embed="rId2" cstate="print"/>
            <a:srcRect t="11111" r="4443" b="22221"/>
            <a:stretch>
              <a:fillRect/>
            </a:stretch>
          </p:blipFill>
          <p:spPr bwMode="auto">
            <a:xfrm>
              <a:off x="457200" y="117475"/>
              <a:ext cx="8458200" cy="6664325"/>
            </a:xfrm>
            <a:prstGeom prst="rect">
              <a:avLst/>
            </a:prstGeom>
            <a:noFill/>
            <a:ln w="9525">
              <a:noFill/>
              <a:miter lim="800000"/>
              <a:headEnd/>
              <a:tailEnd/>
            </a:ln>
          </p:spPr>
        </p:pic>
        <p:sp>
          <p:nvSpPr>
            <p:cNvPr id="66563" name="TextBox 4"/>
            <p:cNvSpPr txBox="1">
              <a:spLocks noChangeArrowheads="1"/>
            </p:cNvSpPr>
            <p:nvPr/>
          </p:nvSpPr>
          <p:spPr bwMode="auto">
            <a:xfrm>
              <a:off x="1600200" y="3287713"/>
              <a:ext cx="2133600" cy="646331"/>
            </a:xfrm>
            <a:prstGeom prst="rect">
              <a:avLst/>
            </a:prstGeom>
            <a:noFill/>
            <a:ln w="9525">
              <a:noFill/>
              <a:miter lim="800000"/>
              <a:headEnd/>
              <a:tailEnd/>
            </a:ln>
          </p:spPr>
          <p:txBody>
            <a:bodyPr>
              <a:spAutoFit/>
            </a:bodyPr>
            <a:lstStyle/>
            <a:p>
              <a:pPr algn="ctr"/>
              <a:r>
                <a:rPr lang="en-US" b="1">
                  <a:solidFill>
                    <a:srgbClr val="FFFF00"/>
                  </a:solidFill>
                  <a:latin typeface="Cambria" pitchFamily="18" charset="0"/>
                  <a:cs typeface="Times New Roman" pitchFamily="18" charset="0"/>
                </a:rPr>
                <a:t>Pusa</a:t>
              </a:r>
              <a:r>
                <a:rPr lang="en-US" b="1" dirty="0">
                  <a:solidFill>
                    <a:srgbClr val="FFFF00"/>
                  </a:solidFill>
                  <a:latin typeface="Cambria" pitchFamily="18" charset="0"/>
                  <a:cs typeface="Times New Roman" pitchFamily="18" charset="0"/>
                </a:rPr>
                <a:t> Basmati 1509                                                    </a:t>
              </a:r>
            </a:p>
          </p:txBody>
        </p:sp>
        <p:sp>
          <p:nvSpPr>
            <p:cNvPr id="66564" name="TextBox 3"/>
            <p:cNvSpPr txBox="1">
              <a:spLocks noChangeArrowheads="1"/>
            </p:cNvSpPr>
            <p:nvPr/>
          </p:nvSpPr>
          <p:spPr bwMode="auto">
            <a:xfrm>
              <a:off x="6096000" y="3287713"/>
              <a:ext cx="2057400" cy="646331"/>
            </a:xfrm>
            <a:prstGeom prst="rect">
              <a:avLst/>
            </a:prstGeom>
            <a:noFill/>
            <a:ln w="9525">
              <a:noFill/>
              <a:miter lim="800000"/>
              <a:headEnd/>
              <a:tailEnd/>
            </a:ln>
          </p:spPr>
          <p:txBody>
            <a:bodyPr>
              <a:spAutoFit/>
            </a:bodyPr>
            <a:lstStyle/>
            <a:p>
              <a:pPr algn="ctr"/>
              <a:r>
                <a:rPr lang="en-US" b="1" dirty="0" err="1">
                  <a:solidFill>
                    <a:srgbClr val="FFFF00"/>
                  </a:solidFill>
                  <a:latin typeface="Cambria" pitchFamily="18" charset="0"/>
                  <a:cs typeface="Times New Roman" pitchFamily="18" charset="0"/>
                </a:rPr>
                <a:t>Pusa</a:t>
              </a:r>
              <a:r>
                <a:rPr lang="en-US" b="1" dirty="0">
                  <a:solidFill>
                    <a:srgbClr val="FFFF00"/>
                  </a:solidFill>
                  <a:latin typeface="Cambria" pitchFamily="18" charset="0"/>
                  <a:cs typeface="Times New Roman" pitchFamily="18" charset="0"/>
                </a:rPr>
                <a:t> Basmati 1121</a:t>
              </a:r>
            </a:p>
          </p:txBody>
        </p:sp>
        <p:sp>
          <p:nvSpPr>
            <p:cNvPr id="66565" name="TextBox 5"/>
            <p:cNvSpPr txBox="1">
              <a:spLocks noChangeArrowheads="1"/>
            </p:cNvSpPr>
            <p:nvPr/>
          </p:nvSpPr>
          <p:spPr bwMode="auto">
            <a:xfrm>
              <a:off x="4191000" y="228600"/>
              <a:ext cx="1676400" cy="400110"/>
            </a:xfrm>
            <a:prstGeom prst="rect">
              <a:avLst/>
            </a:prstGeom>
            <a:noFill/>
            <a:ln w="9525">
              <a:noFill/>
              <a:miter lim="800000"/>
              <a:headEnd/>
              <a:tailEnd/>
            </a:ln>
          </p:spPr>
          <p:txBody>
            <a:bodyPr>
              <a:spAutoFit/>
            </a:bodyPr>
            <a:lstStyle/>
            <a:p>
              <a:pPr algn="ctr"/>
              <a:r>
                <a:rPr lang="en-US" sz="2000" b="1" dirty="0">
                  <a:solidFill>
                    <a:srgbClr val="FFFF00"/>
                  </a:solidFill>
                  <a:latin typeface="Cambria" pitchFamily="18" charset="0"/>
                </a:rPr>
                <a:t>Milled rice</a:t>
              </a:r>
            </a:p>
          </p:txBody>
        </p:sp>
        <p:sp>
          <p:nvSpPr>
            <p:cNvPr id="66566" name="TextBox 6"/>
            <p:cNvSpPr txBox="1">
              <a:spLocks noChangeArrowheads="1"/>
            </p:cNvSpPr>
            <p:nvPr/>
          </p:nvSpPr>
          <p:spPr bwMode="auto">
            <a:xfrm>
              <a:off x="4114800" y="5943600"/>
              <a:ext cx="1676400" cy="369888"/>
            </a:xfrm>
            <a:prstGeom prst="rect">
              <a:avLst/>
            </a:prstGeom>
            <a:noFill/>
            <a:ln w="9525">
              <a:noFill/>
              <a:miter lim="800000"/>
              <a:headEnd/>
              <a:tailEnd/>
            </a:ln>
          </p:spPr>
          <p:txBody>
            <a:bodyPr>
              <a:spAutoFit/>
            </a:bodyPr>
            <a:lstStyle/>
            <a:p>
              <a:pPr algn="ctr"/>
              <a:r>
                <a:rPr lang="en-US" b="1" dirty="0">
                  <a:solidFill>
                    <a:srgbClr val="FFFF00"/>
                  </a:solidFill>
                  <a:latin typeface="Cambria" pitchFamily="18" charset="0"/>
                </a:rPr>
                <a:t>Cooked rice</a:t>
              </a:r>
            </a:p>
          </p:txBody>
        </p:sp>
      </p:grpSp>
      <p:sp>
        <p:nvSpPr>
          <p:cNvPr id="8" name="TextBox 7"/>
          <p:cNvSpPr txBox="1"/>
          <p:nvPr/>
        </p:nvSpPr>
        <p:spPr>
          <a:xfrm>
            <a:off x="6934200" y="331887"/>
            <a:ext cx="2209800" cy="5078313"/>
          </a:xfrm>
          <a:prstGeom prst="rect">
            <a:avLst/>
          </a:prstGeom>
          <a:noFill/>
        </p:spPr>
        <p:txBody>
          <a:bodyPr wrap="square" rtlCol="0">
            <a:spAutoFit/>
          </a:bodyPr>
          <a:lstStyle/>
          <a:p>
            <a:r>
              <a:rPr lang="en-US" sz="2700" dirty="0" smtClean="0">
                <a:solidFill>
                  <a:schemeClr val="tx1"/>
                </a:solidFill>
                <a:latin typeface="Cambria" pitchFamily="18" charset="0"/>
              </a:rPr>
              <a:t>There is need for information on functional genomics of cooked kernel elongation and volume expansion in Basmati rice</a:t>
            </a:r>
            <a:endParaRPr lang="en-IN" sz="2700" dirty="0">
              <a:solidFill>
                <a:schemeClr val="tx1"/>
              </a:solidFill>
              <a:latin typeface="Cambria"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0"/>
            <a:ext cx="8610600" cy="792162"/>
          </a:xfrm>
        </p:spPr>
        <p:txBody>
          <a:bodyPr anchor="t"/>
          <a:lstStyle/>
          <a:p>
            <a:r>
              <a:rPr lang="en-US" sz="3200" dirty="0" smtClean="0">
                <a:solidFill>
                  <a:srgbClr val="FFFF00"/>
                </a:solidFill>
                <a:latin typeface="Times New Roman" pitchFamily="18" charset="0"/>
                <a:cs typeface="Times New Roman" pitchFamily="18" charset="0"/>
              </a:rPr>
              <a:t>Power of Science : </a:t>
            </a:r>
            <a:r>
              <a:rPr lang="en-US" sz="3200" dirty="0" err="1" smtClean="0">
                <a:solidFill>
                  <a:srgbClr val="FFFF00"/>
                </a:solidFill>
                <a:latin typeface="Times New Roman" pitchFamily="18" charset="0"/>
                <a:cs typeface="Times New Roman" pitchFamily="18" charset="0"/>
              </a:rPr>
              <a:t>Forex</a:t>
            </a:r>
            <a:r>
              <a:rPr lang="en-US" sz="3200" dirty="0" smtClean="0">
                <a:solidFill>
                  <a:srgbClr val="FFFF00"/>
                </a:solidFill>
                <a:latin typeface="Times New Roman" pitchFamily="18" charset="0"/>
                <a:cs typeface="Times New Roman" pitchFamily="18" charset="0"/>
              </a:rPr>
              <a:t> earning from export of Basmati Rice</a:t>
            </a:r>
          </a:p>
        </p:txBody>
      </p:sp>
      <p:grpSp>
        <p:nvGrpSpPr>
          <p:cNvPr id="2" name="Group 15"/>
          <p:cNvGrpSpPr/>
          <p:nvPr/>
        </p:nvGrpSpPr>
        <p:grpSpPr>
          <a:xfrm>
            <a:off x="381000" y="762000"/>
            <a:ext cx="8369300" cy="6067485"/>
            <a:chOff x="774700" y="803275"/>
            <a:chExt cx="8369300" cy="6067485"/>
          </a:xfrm>
        </p:grpSpPr>
        <p:graphicFrame>
          <p:nvGraphicFramePr>
            <p:cNvPr id="3" name="Chart 2"/>
            <p:cNvGraphicFramePr/>
            <p:nvPr/>
          </p:nvGraphicFramePr>
          <p:xfrm>
            <a:off x="1041400" y="1365250"/>
            <a:ext cx="8102600" cy="53340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 descr="C:\A.K. Singh\Photo 2009\Photo-Urlana-Tyagi-101.10.08\Adesh-Sonu-Chander-Preetam\DSCN5439.JPG"/>
            <p:cNvPicPr>
              <a:picLocks noChangeAspect="1" noChangeArrowheads="1"/>
            </p:cNvPicPr>
            <p:nvPr/>
          </p:nvPicPr>
          <p:blipFill>
            <a:blip r:embed="rId3" cstate="print"/>
            <a:srcRect b="6355"/>
            <a:stretch>
              <a:fillRect/>
            </a:stretch>
          </p:blipFill>
          <p:spPr bwMode="auto">
            <a:xfrm>
              <a:off x="2146300" y="1562100"/>
              <a:ext cx="3873500" cy="2711451"/>
            </a:xfrm>
            <a:prstGeom prst="rect">
              <a:avLst/>
            </a:prstGeom>
            <a:noFill/>
            <a:ln w="9525">
              <a:noFill/>
              <a:miter lim="800000"/>
              <a:headEnd/>
              <a:tailEnd/>
            </a:ln>
          </p:spPr>
        </p:pic>
        <p:sp>
          <p:nvSpPr>
            <p:cNvPr id="7" name="TextBox 21"/>
            <p:cNvSpPr txBox="1">
              <a:spLocks noChangeArrowheads="1"/>
            </p:cNvSpPr>
            <p:nvPr/>
          </p:nvSpPr>
          <p:spPr bwMode="auto">
            <a:xfrm>
              <a:off x="1841500" y="1047690"/>
              <a:ext cx="4800600" cy="400110"/>
            </a:xfrm>
            <a:prstGeom prst="rect">
              <a:avLst/>
            </a:prstGeom>
            <a:noFill/>
            <a:ln w="9525">
              <a:noFill/>
              <a:miter lim="800000"/>
              <a:headEnd/>
              <a:tailEnd/>
            </a:ln>
          </p:spPr>
          <p:txBody>
            <a:bodyPr>
              <a:spAutoFit/>
            </a:bodyPr>
            <a:lstStyle/>
            <a:p>
              <a:r>
                <a:rPr lang="en-US" sz="2000" b="1" dirty="0">
                  <a:solidFill>
                    <a:schemeClr val="tx1"/>
                  </a:solidFill>
                  <a:latin typeface="Times New Roman" pitchFamily="18" charset="0"/>
                  <a:cs typeface="Times New Roman" pitchFamily="18" charset="0"/>
                </a:rPr>
                <a:t>Total Export		~ </a:t>
              </a:r>
              <a:r>
                <a:rPr lang="en-US" sz="2000" b="1" dirty="0" smtClean="0">
                  <a:solidFill>
                    <a:schemeClr val="tx1"/>
                  </a:solidFill>
                  <a:latin typeface="Times New Roman" pitchFamily="18" charset="0"/>
                  <a:cs typeface="Times New Roman" pitchFamily="18" charset="0"/>
                </a:rPr>
                <a:t>4.0 </a:t>
              </a:r>
              <a:r>
                <a:rPr lang="en-US" sz="2000" b="1" dirty="0">
                  <a:solidFill>
                    <a:schemeClr val="tx1"/>
                  </a:solidFill>
                  <a:latin typeface="Times New Roman" pitchFamily="18" charset="0"/>
                  <a:cs typeface="Times New Roman" pitchFamily="18" charset="0"/>
                </a:rPr>
                <a:t>million tons </a:t>
              </a:r>
            </a:p>
          </p:txBody>
        </p:sp>
        <p:sp>
          <p:nvSpPr>
            <p:cNvPr id="8" name="Rectangle 22"/>
            <p:cNvSpPr>
              <a:spLocks noChangeArrowheads="1"/>
            </p:cNvSpPr>
            <p:nvPr/>
          </p:nvSpPr>
          <p:spPr bwMode="auto">
            <a:xfrm>
              <a:off x="7754938" y="803275"/>
              <a:ext cx="1090363" cy="707886"/>
            </a:xfrm>
            <a:prstGeom prst="rect">
              <a:avLst/>
            </a:prstGeom>
            <a:noFill/>
            <a:ln w="9525">
              <a:noFill/>
              <a:miter lim="800000"/>
              <a:headEnd/>
              <a:tailEnd/>
            </a:ln>
          </p:spPr>
          <p:txBody>
            <a:bodyPr wrap="none">
              <a:spAutoFit/>
            </a:bodyPr>
            <a:lstStyle/>
            <a:p>
              <a:pPr algn="ctr"/>
              <a:r>
                <a:rPr lang="en-US" sz="2000" b="1" dirty="0">
                  <a:solidFill>
                    <a:srgbClr val="FFFF00"/>
                  </a:solidFill>
                  <a:latin typeface="Times New Roman" pitchFamily="18" charset="0"/>
                  <a:cs typeface="Times New Roman" pitchFamily="18" charset="0"/>
                </a:rPr>
                <a:t>US $ </a:t>
              </a:r>
              <a:r>
                <a:rPr lang="en-US" sz="2000" b="1" dirty="0" smtClean="0">
                  <a:solidFill>
                    <a:srgbClr val="FFFF00"/>
                  </a:solidFill>
                  <a:latin typeface="Times New Roman" pitchFamily="18" charset="0"/>
                  <a:cs typeface="Times New Roman" pitchFamily="18" charset="0"/>
                </a:rPr>
                <a:t>4.6</a:t>
              </a:r>
              <a:endParaRPr lang="en-US" sz="2000" b="1" dirty="0">
                <a:solidFill>
                  <a:srgbClr val="FFFF00"/>
                </a:solidFill>
                <a:latin typeface="Times New Roman" pitchFamily="18" charset="0"/>
                <a:cs typeface="Times New Roman" pitchFamily="18" charset="0"/>
              </a:endParaRPr>
            </a:p>
            <a:p>
              <a:pPr algn="ctr"/>
              <a:r>
                <a:rPr lang="en-US" sz="2000" b="1" dirty="0">
                  <a:solidFill>
                    <a:srgbClr val="FFFF00"/>
                  </a:solidFill>
                  <a:latin typeface="Times New Roman" pitchFamily="18" charset="0"/>
                  <a:cs typeface="Times New Roman" pitchFamily="18" charset="0"/>
                </a:rPr>
                <a:t> billion</a:t>
              </a:r>
              <a:endParaRPr lang="en-US" sz="2000" dirty="0">
                <a:solidFill>
                  <a:srgbClr val="FFFF00"/>
                </a:solidFill>
              </a:endParaRPr>
            </a:p>
          </p:txBody>
        </p:sp>
        <p:sp>
          <p:nvSpPr>
            <p:cNvPr id="9" name="Rectangle 23"/>
            <p:cNvSpPr>
              <a:spLocks noChangeArrowheads="1"/>
            </p:cNvSpPr>
            <p:nvPr/>
          </p:nvSpPr>
          <p:spPr bwMode="auto">
            <a:xfrm>
              <a:off x="1752600" y="5022850"/>
              <a:ext cx="1600200" cy="338554"/>
            </a:xfrm>
            <a:prstGeom prst="rect">
              <a:avLst/>
            </a:prstGeom>
            <a:noFill/>
            <a:ln w="9525">
              <a:noFill/>
              <a:miter lim="800000"/>
              <a:headEnd/>
              <a:tailEnd/>
            </a:ln>
          </p:spPr>
          <p:txBody>
            <a:bodyPr wrap="square">
              <a:spAutoFit/>
            </a:bodyPr>
            <a:lstStyle/>
            <a:p>
              <a:pPr algn="ctr"/>
              <a:r>
                <a:rPr lang="en-US" sz="1600" b="1" dirty="0">
                  <a:solidFill>
                    <a:srgbClr val="FFFF00"/>
                  </a:solidFill>
                  <a:latin typeface="Times New Roman" pitchFamily="18" charset="0"/>
                  <a:cs typeface="Times New Roman" pitchFamily="18" charset="0"/>
                </a:rPr>
                <a:t>US $ </a:t>
              </a:r>
              <a:r>
                <a:rPr lang="en-US" sz="1600" b="1" dirty="0" smtClean="0">
                  <a:solidFill>
                    <a:srgbClr val="FFFF00"/>
                  </a:solidFill>
                  <a:latin typeface="Times New Roman" pitchFamily="18" charset="0"/>
                  <a:cs typeface="Times New Roman" pitchFamily="18" charset="0"/>
                </a:rPr>
                <a:t>55 </a:t>
              </a:r>
              <a:r>
                <a:rPr lang="en-US" sz="1600" b="1" dirty="0">
                  <a:solidFill>
                    <a:srgbClr val="FFFF00"/>
                  </a:solidFill>
                  <a:latin typeface="Times New Roman" pitchFamily="18" charset="0"/>
                  <a:cs typeface="Times New Roman" pitchFamily="18" charset="0"/>
                </a:rPr>
                <a:t>million</a:t>
              </a:r>
            </a:p>
          </p:txBody>
        </p:sp>
        <p:cxnSp>
          <p:nvCxnSpPr>
            <p:cNvPr id="10" name="Straight Arrow Connector 9"/>
            <p:cNvCxnSpPr/>
            <p:nvPr/>
          </p:nvCxnSpPr>
          <p:spPr>
            <a:xfrm rot="5400000">
              <a:off x="2343150" y="5440363"/>
              <a:ext cx="274637" cy="1588"/>
            </a:xfrm>
            <a:prstGeom prst="straightConnector1">
              <a:avLst/>
            </a:prstGeom>
            <a:ln w="28575">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8131969" y="1597819"/>
              <a:ext cx="365125" cy="1587"/>
            </a:xfrm>
            <a:prstGeom prst="straightConnector1">
              <a:avLst/>
            </a:prstGeom>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6"/>
            <p:cNvSpPr txBox="1">
              <a:spLocks noChangeArrowheads="1"/>
            </p:cNvSpPr>
            <p:nvPr/>
          </p:nvSpPr>
          <p:spPr bwMode="auto">
            <a:xfrm>
              <a:off x="4762500" y="6470650"/>
              <a:ext cx="1333500" cy="400110"/>
            </a:xfrm>
            <a:prstGeom prst="rect">
              <a:avLst/>
            </a:prstGeom>
            <a:noFill/>
            <a:ln w="9525">
              <a:noFill/>
              <a:miter lim="800000"/>
              <a:headEnd/>
              <a:tailEnd/>
            </a:ln>
          </p:spPr>
          <p:txBody>
            <a:bodyPr>
              <a:spAutoFit/>
            </a:bodyPr>
            <a:lstStyle/>
            <a:p>
              <a:pPr algn="ctr"/>
              <a:r>
                <a:rPr lang="en-US" sz="2000" b="1" dirty="0">
                  <a:solidFill>
                    <a:srgbClr val="FFFF00"/>
                  </a:solidFill>
                  <a:latin typeface="Times New Roman" pitchFamily="18" charset="0"/>
                  <a:cs typeface="Times New Roman" pitchFamily="18" charset="0"/>
                </a:rPr>
                <a:t>(Year)</a:t>
              </a:r>
            </a:p>
          </p:txBody>
        </p:sp>
        <p:sp>
          <p:nvSpPr>
            <p:cNvPr id="13" name="TextBox 7"/>
            <p:cNvSpPr txBox="1">
              <a:spLocks noChangeArrowheads="1"/>
            </p:cNvSpPr>
            <p:nvPr/>
          </p:nvSpPr>
          <p:spPr bwMode="auto">
            <a:xfrm rot="-5400000">
              <a:off x="3969" y="3507581"/>
              <a:ext cx="1954212" cy="412750"/>
            </a:xfrm>
            <a:prstGeom prst="rect">
              <a:avLst/>
            </a:prstGeom>
            <a:noFill/>
            <a:ln w="9525">
              <a:noFill/>
              <a:miter lim="800000"/>
              <a:headEnd/>
              <a:tailEnd/>
            </a:ln>
          </p:spPr>
          <p:txBody>
            <a:bodyPr>
              <a:spAutoFit/>
            </a:bodyPr>
            <a:lstStyle/>
            <a:p>
              <a:r>
                <a:rPr lang="en-US" sz="2000" b="1" dirty="0">
                  <a:solidFill>
                    <a:srgbClr val="FFFF00"/>
                  </a:solidFill>
                  <a:latin typeface="Times New Roman" pitchFamily="18" charset="0"/>
                  <a:cs typeface="Times New Roman" pitchFamily="18" charset="0"/>
                </a:rPr>
                <a:t>(Rs. </a:t>
              </a:r>
              <a:r>
                <a:rPr lang="en-US" sz="2000" b="1" dirty="0">
                  <a:solidFill>
                    <a:srgbClr val="FFFF00"/>
                  </a:solidFill>
                  <a:latin typeface="Sakkal Majalla" pitchFamily="2" charset="-78"/>
                  <a:cs typeface="Sakkal Majalla" pitchFamily="2" charset="-78"/>
                </a:rPr>
                <a:t> </a:t>
              </a:r>
              <a:r>
                <a:rPr lang="en-US" sz="2000" b="1" dirty="0">
                  <a:solidFill>
                    <a:srgbClr val="FFFF00"/>
                  </a:solidFill>
                  <a:latin typeface="Times New Roman" pitchFamily="18" charset="0"/>
                  <a:cs typeface="Times New Roman" pitchFamily="18" charset="0"/>
                </a:rPr>
                <a:t>in </a:t>
              </a:r>
              <a:r>
                <a:rPr lang="en-US" sz="2000" b="1" dirty="0" err="1">
                  <a:solidFill>
                    <a:srgbClr val="FFFF00"/>
                  </a:solidFill>
                  <a:latin typeface="Times New Roman" pitchFamily="18" charset="0"/>
                  <a:cs typeface="Times New Roman" pitchFamily="18" charset="0"/>
                </a:rPr>
                <a:t>crores</a:t>
              </a:r>
              <a:r>
                <a:rPr lang="en-US" sz="2000" b="1" dirty="0">
                  <a:solidFill>
                    <a:srgbClr val="FFFF00"/>
                  </a:solidFill>
                  <a:latin typeface="Times New Roman" pitchFamily="18" charset="0"/>
                  <a:cs typeface="Times New Roman" pitchFamily="18" charset="0"/>
                </a:rPr>
                <a:t>)</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4802" name="Text Box 2"/>
          <p:cNvSpPr txBox="1">
            <a:spLocks noChangeArrowheads="1"/>
          </p:cNvSpPr>
          <p:nvPr/>
        </p:nvSpPr>
        <p:spPr bwMode="auto">
          <a:xfrm>
            <a:off x="488090" y="76200"/>
            <a:ext cx="8191410" cy="584775"/>
          </a:xfrm>
          <a:prstGeom prst="rect">
            <a:avLst/>
          </a:prstGeom>
          <a:noFill/>
          <a:ln w="12700" cap="sq" algn="ctr">
            <a:noFill/>
            <a:miter lim="800000"/>
            <a:headEnd/>
            <a:tailEnd/>
          </a:ln>
          <a:effectLst/>
        </p:spPr>
        <p:txBody>
          <a:bodyPr wrap="none">
            <a:spAutoFit/>
          </a:bodyPr>
          <a:lstStyle/>
          <a:p>
            <a:r>
              <a:rPr lang="en-US" sz="3200" dirty="0">
                <a:solidFill>
                  <a:srgbClr val="FFFF00"/>
                </a:solidFill>
                <a:latin typeface="Cambria" pitchFamily="18" charset="0"/>
                <a:ea typeface="Lucida Sans Unicode" pitchFamily="34" charset="0"/>
                <a:cs typeface="Lucida Sans Unicode" pitchFamily="34" charset="0"/>
              </a:rPr>
              <a:t>No Time to Relax : Major Challenges Ahead</a:t>
            </a:r>
          </a:p>
        </p:txBody>
      </p:sp>
      <p:sp>
        <p:nvSpPr>
          <p:cNvPr id="3404803" name="Text Box 3"/>
          <p:cNvSpPr txBox="1">
            <a:spLocks noChangeArrowheads="1"/>
          </p:cNvSpPr>
          <p:nvPr/>
        </p:nvSpPr>
        <p:spPr bwMode="auto">
          <a:xfrm>
            <a:off x="609600" y="957417"/>
            <a:ext cx="7848600" cy="4376583"/>
          </a:xfrm>
          <a:prstGeom prst="rect">
            <a:avLst/>
          </a:prstGeom>
          <a:noFill/>
          <a:ln w="12700" cap="sq">
            <a:noFill/>
            <a:miter lim="800000"/>
            <a:headEnd/>
            <a:tailEnd/>
          </a:ln>
        </p:spPr>
        <p:txBody>
          <a:bodyPr wrap="square">
            <a:spAutoFit/>
          </a:bodyPr>
          <a:lstStyle/>
          <a:p>
            <a:pPr marL="392113" indent="-347663" algn="just">
              <a:lnSpc>
                <a:spcPct val="130000"/>
              </a:lnSpc>
              <a:spcBef>
                <a:spcPct val="10000"/>
              </a:spcBef>
              <a:spcAft>
                <a:spcPct val="10000"/>
              </a:spcAft>
              <a:buClr>
                <a:srgbClr val="00FF99"/>
              </a:buClr>
              <a:buFontTx/>
              <a:buChar char="o"/>
            </a:pPr>
            <a:r>
              <a:rPr lang="en-US" sz="2400" dirty="0" smtClean="0">
                <a:solidFill>
                  <a:schemeClr val="tx1"/>
                </a:solidFill>
                <a:latin typeface="Cambria" pitchFamily="18" charset="0"/>
                <a:cs typeface="Arial" charset="0"/>
              </a:rPr>
              <a:t>Food losses and Food Waste</a:t>
            </a:r>
          </a:p>
          <a:p>
            <a:pPr marL="392113" indent="-347663" algn="just">
              <a:lnSpc>
                <a:spcPct val="130000"/>
              </a:lnSpc>
              <a:spcBef>
                <a:spcPct val="10000"/>
              </a:spcBef>
              <a:spcAft>
                <a:spcPct val="10000"/>
              </a:spcAft>
              <a:buClr>
                <a:srgbClr val="00FF99"/>
              </a:buClr>
              <a:buFontTx/>
              <a:buChar char="o"/>
            </a:pPr>
            <a:r>
              <a:rPr lang="en-US" sz="2400" dirty="0" smtClean="0">
                <a:solidFill>
                  <a:schemeClr val="tx1"/>
                </a:solidFill>
                <a:latin typeface="Cambria" pitchFamily="18" charset="0"/>
                <a:cs typeface="Arial" charset="0"/>
              </a:rPr>
              <a:t>Climate </a:t>
            </a:r>
            <a:r>
              <a:rPr lang="en-US" sz="2400" dirty="0">
                <a:solidFill>
                  <a:schemeClr val="tx1"/>
                </a:solidFill>
                <a:latin typeface="Cambria" pitchFamily="18" charset="0"/>
                <a:cs typeface="Arial" charset="0"/>
              </a:rPr>
              <a:t>change : scientific checkmating of adverse impact</a:t>
            </a:r>
          </a:p>
          <a:p>
            <a:pPr marL="392113" indent="-347663" algn="just">
              <a:lnSpc>
                <a:spcPct val="130000"/>
              </a:lnSpc>
              <a:spcBef>
                <a:spcPct val="10000"/>
              </a:spcBef>
              <a:spcAft>
                <a:spcPct val="10000"/>
              </a:spcAft>
              <a:buClr>
                <a:srgbClr val="00FF99"/>
              </a:buClr>
              <a:buFontTx/>
              <a:buChar char="o"/>
            </a:pPr>
            <a:r>
              <a:rPr lang="en-US" sz="2400" dirty="0">
                <a:solidFill>
                  <a:schemeClr val="tx1"/>
                </a:solidFill>
                <a:latin typeface="Cambria" pitchFamily="18" charset="0"/>
                <a:cs typeface="Arial" charset="0"/>
              </a:rPr>
              <a:t>Shrinking per capita land and water resources</a:t>
            </a:r>
          </a:p>
          <a:p>
            <a:pPr marL="392113" indent="-347663" algn="just">
              <a:lnSpc>
                <a:spcPct val="130000"/>
              </a:lnSpc>
              <a:spcBef>
                <a:spcPct val="10000"/>
              </a:spcBef>
              <a:spcAft>
                <a:spcPct val="10000"/>
              </a:spcAft>
              <a:buClr>
                <a:srgbClr val="00FF99"/>
              </a:buClr>
              <a:buFontTx/>
              <a:buChar char="o"/>
            </a:pPr>
            <a:r>
              <a:rPr lang="en-US" sz="2400" dirty="0">
                <a:solidFill>
                  <a:schemeClr val="tx1"/>
                </a:solidFill>
                <a:latin typeface="Cambria" pitchFamily="18" charset="0"/>
                <a:cs typeface="Arial" charset="0"/>
              </a:rPr>
              <a:t>Expanding biotic and </a:t>
            </a:r>
            <a:r>
              <a:rPr lang="en-US" sz="2400" dirty="0" err="1">
                <a:solidFill>
                  <a:schemeClr val="tx1"/>
                </a:solidFill>
                <a:latin typeface="Cambria" pitchFamily="18" charset="0"/>
                <a:cs typeface="Arial" charset="0"/>
              </a:rPr>
              <a:t>abiotic</a:t>
            </a:r>
            <a:r>
              <a:rPr lang="en-US" sz="2400" dirty="0">
                <a:solidFill>
                  <a:schemeClr val="tx1"/>
                </a:solidFill>
                <a:latin typeface="Cambria" pitchFamily="18" charset="0"/>
                <a:cs typeface="Arial" charset="0"/>
              </a:rPr>
              <a:t> stresses</a:t>
            </a:r>
          </a:p>
          <a:p>
            <a:pPr marL="392113" indent="-347663" algn="just">
              <a:lnSpc>
                <a:spcPct val="130000"/>
              </a:lnSpc>
              <a:spcBef>
                <a:spcPct val="10000"/>
              </a:spcBef>
              <a:spcAft>
                <a:spcPct val="10000"/>
              </a:spcAft>
              <a:buClr>
                <a:srgbClr val="00FF99"/>
              </a:buClr>
              <a:buFontTx/>
              <a:buChar char="o"/>
            </a:pPr>
            <a:r>
              <a:rPr lang="en-US" sz="2400" dirty="0">
                <a:solidFill>
                  <a:schemeClr val="tx1"/>
                </a:solidFill>
                <a:latin typeface="Cambria" pitchFamily="18" charset="0"/>
                <a:cs typeface="Arial" charset="0"/>
              </a:rPr>
              <a:t>Adverse cost-risk-return structure of farming</a:t>
            </a:r>
          </a:p>
          <a:p>
            <a:pPr marL="392113" indent="-347663" algn="just">
              <a:lnSpc>
                <a:spcPct val="130000"/>
              </a:lnSpc>
              <a:spcBef>
                <a:spcPct val="10000"/>
              </a:spcBef>
              <a:spcAft>
                <a:spcPct val="10000"/>
              </a:spcAft>
              <a:buClr>
                <a:srgbClr val="00FF99"/>
              </a:buClr>
              <a:buFontTx/>
              <a:buChar char="o"/>
            </a:pPr>
            <a:r>
              <a:rPr lang="en-US" sz="2400" dirty="0">
                <a:solidFill>
                  <a:schemeClr val="tx1"/>
                </a:solidFill>
                <a:latin typeface="Cambria" pitchFamily="18" charset="0"/>
                <a:cs typeface="Arial" charset="0"/>
              </a:rPr>
              <a:t>Market volatility</a:t>
            </a:r>
          </a:p>
          <a:p>
            <a:pPr marL="392113" indent="-347663" algn="just">
              <a:lnSpc>
                <a:spcPct val="130000"/>
              </a:lnSpc>
              <a:spcBef>
                <a:spcPct val="10000"/>
              </a:spcBef>
              <a:spcAft>
                <a:spcPct val="10000"/>
              </a:spcAft>
              <a:buClr>
                <a:srgbClr val="00FF99"/>
              </a:buClr>
              <a:buFontTx/>
              <a:buChar char="o"/>
            </a:pPr>
            <a:r>
              <a:rPr lang="en-US" sz="2400" dirty="0">
                <a:solidFill>
                  <a:schemeClr val="tx1"/>
                </a:solidFill>
                <a:latin typeface="Cambria" pitchFamily="18" charset="0"/>
                <a:cs typeface="Arial" charset="0"/>
              </a:rPr>
              <a:t>Reluctance of youth to take to farming</a:t>
            </a:r>
          </a:p>
        </p:txBody>
      </p:sp>
      <p:sp>
        <p:nvSpPr>
          <p:cNvPr id="3404804" name="Line 4"/>
          <p:cNvSpPr>
            <a:spLocks noChangeShapeType="1"/>
          </p:cNvSpPr>
          <p:nvPr/>
        </p:nvSpPr>
        <p:spPr bwMode="auto">
          <a:xfrm>
            <a:off x="0" y="838200"/>
            <a:ext cx="9144000" cy="0"/>
          </a:xfrm>
          <a:prstGeom prst="line">
            <a:avLst/>
          </a:prstGeom>
          <a:noFill/>
          <a:ln w="57150" cmpd="thinThick">
            <a:solidFill>
              <a:schemeClr val="accent2">
                <a:lumMod val="75000"/>
              </a:schemeClr>
            </a:solidFill>
            <a:round/>
            <a:headEnd/>
            <a:tailEnd/>
          </a:ln>
        </p:spPr>
        <p:txBody>
          <a:bodyPr wrap="none"/>
          <a:lstStyle/>
          <a:p>
            <a:endParaRPr lang="en-IN">
              <a:latin typeface="Cambria" pitchFamily="18" charset="0"/>
            </a:endParaRPr>
          </a:p>
        </p:txBody>
      </p:sp>
      <p:sp>
        <p:nvSpPr>
          <p:cNvPr id="5" name="TextBox 4"/>
          <p:cNvSpPr txBox="1"/>
          <p:nvPr/>
        </p:nvSpPr>
        <p:spPr>
          <a:xfrm>
            <a:off x="1600200" y="5181600"/>
            <a:ext cx="6248967" cy="830997"/>
          </a:xfrm>
          <a:prstGeom prst="rect">
            <a:avLst/>
          </a:prstGeom>
          <a:noFill/>
        </p:spPr>
        <p:txBody>
          <a:bodyPr wrap="square" rtlCol="0">
            <a:spAutoFit/>
          </a:bodyPr>
          <a:lstStyle/>
          <a:p>
            <a:r>
              <a:rPr lang="en-US" sz="2400" dirty="0" smtClean="0">
                <a:solidFill>
                  <a:srgbClr val="00FF99"/>
                </a:solidFill>
                <a:latin typeface="Cambria" pitchFamily="18" charset="0"/>
              </a:rPr>
              <a:t>The Monsoon and the Market are two of the major determinants of farmers’ well being</a:t>
            </a:r>
            <a:endParaRPr lang="en-IN" sz="2400" dirty="0">
              <a:solidFill>
                <a:srgbClr val="00FF99"/>
              </a:solidFill>
              <a:latin typeface="Cambria"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83944" y="76200"/>
            <a:ext cx="5862246" cy="584775"/>
          </a:xfrm>
          <a:prstGeom prst="rect">
            <a:avLst/>
          </a:prstGeom>
        </p:spPr>
        <p:txBody>
          <a:bodyPr wrap="none">
            <a:spAutoFit/>
          </a:bodyPr>
          <a:lstStyle/>
          <a:p>
            <a:r>
              <a:rPr lang="en-US" sz="3200" b="1" dirty="0" smtClean="0">
                <a:solidFill>
                  <a:srgbClr val="FFFF00"/>
                </a:solidFill>
                <a:latin typeface="Cambria" pitchFamily="18" charset="0"/>
                <a:cs typeface="Arial" pitchFamily="34" charset="0"/>
              </a:rPr>
              <a:t>Climate Change : Temperature</a:t>
            </a:r>
            <a:endParaRPr lang="en-US" sz="3200" b="1" dirty="0">
              <a:solidFill>
                <a:srgbClr val="FFFF00"/>
              </a:solidFill>
              <a:latin typeface="Cambria" pitchFamily="18" charset="0"/>
              <a:cs typeface="Arial" pitchFamily="34" charset="0"/>
            </a:endParaRPr>
          </a:p>
        </p:txBody>
      </p:sp>
      <p:sp>
        <p:nvSpPr>
          <p:cNvPr id="8" name="Rectangle 7"/>
          <p:cNvSpPr/>
          <p:nvPr/>
        </p:nvSpPr>
        <p:spPr>
          <a:xfrm>
            <a:off x="304800" y="886024"/>
            <a:ext cx="8458200" cy="5078313"/>
          </a:xfrm>
          <a:prstGeom prst="rect">
            <a:avLst/>
          </a:prstGeom>
        </p:spPr>
        <p:txBody>
          <a:bodyPr wrap="square">
            <a:spAutoFit/>
          </a:bodyPr>
          <a:lstStyle/>
          <a:p>
            <a:pPr marL="457200" indent="-457200" algn="just">
              <a:lnSpc>
                <a:spcPct val="150000"/>
              </a:lnSpc>
              <a:buClr>
                <a:srgbClr val="00FF99"/>
              </a:buClr>
              <a:buFont typeface="Courier New" pitchFamily="49" charset="0"/>
              <a:buChar char="o"/>
            </a:pPr>
            <a:r>
              <a:rPr lang="en-IN" b="0" dirty="0" smtClean="0">
                <a:solidFill>
                  <a:schemeClr val="tx1"/>
                </a:solidFill>
                <a:latin typeface="Cambria" pitchFamily="18" charset="0"/>
                <a:cs typeface="Arial" pitchFamily="34" charset="0"/>
              </a:rPr>
              <a:t>Global mean surface temperatures continue to rise. Eleven of the last 12 years rank among the 12 warmest years on record since 1850 </a:t>
            </a:r>
          </a:p>
          <a:p>
            <a:pPr marL="457200" indent="-457200" algn="just">
              <a:lnSpc>
                <a:spcPct val="150000"/>
              </a:lnSpc>
              <a:buClr>
                <a:srgbClr val="00FF99"/>
              </a:buClr>
              <a:buFont typeface="Courier New" pitchFamily="49" charset="0"/>
              <a:buChar char="o"/>
            </a:pPr>
            <a:r>
              <a:rPr lang="en-IN" b="0" dirty="0" smtClean="0">
                <a:solidFill>
                  <a:schemeClr val="tx1"/>
                </a:solidFill>
                <a:latin typeface="Cambria" pitchFamily="18" charset="0"/>
                <a:cs typeface="Arial" pitchFamily="34" charset="0"/>
              </a:rPr>
              <a:t>It is extremely likely that human influence has been the dominant cause of the observed warming  since the mid 20th century. The evidence for this has grown</a:t>
            </a:r>
          </a:p>
          <a:p>
            <a:pPr marL="457200" indent="-457200" algn="just">
              <a:lnSpc>
                <a:spcPct val="150000"/>
              </a:lnSpc>
              <a:buClr>
                <a:srgbClr val="00FF99"/>
              </a:buClr>
              <a:buFont typeface="Courier New" pitchFamily="49" charset="0"/>
              <a:buChar char="o"/>
            </a:pPr>
            <a:r>
              <a:rPr lang="en-IN" b="0" dirty="0" smtClean="0">
                <a:solidFill>
                  <a:schemeClr val="tx1"/>
                </a:solidFill>
                <a:latin typeface="Cambria" pitchFamily="18" charset="0"/>
                <a:cs typeface="Arial" pitchFamily="34" charset="0"/>
              </a:rPr>
              <a:t>Global surface temperature change for the end of the 21st century is </a:t>
            </a:r>
            <a:r>
              <a:rPr lang="en-IN" dirty="0" smtClean="0">
                <a:solidFill>
                  <a:srgbClr val="00FF99"/>
                </a:solidFill>
                <a:latin typeface="Cambria" pitchFamily="18" charset="0"/>
                <a:cs typeface="Arial" pitchFamily="34" charset="0"/>
              </a:rPr>
              <a:t>projected to be likely to exceed 1.5°C relative to 1850 to 1900 in all but the lowest scenario considered, and likely to exceed 2°C for the two high scenarios</a:t>
            </a:r>
          </a:p>
          <a:p>
            <a:pPr marL="457200" indent="-457200" algn="just">
              <a:lnSpc>
                <a:spcPct val="150000"/>
              </a:lnSpc>
              <a:buClr>
                <a:srgbClr val="00FF99"/>
              </a:buClr>
              <a:buFont typeface="Courier New" pitchFamily="49" charset="0"/>
              <a:buChar char="o"/>
            </a:pPr>
            <a:r>
              <a:rPr lang="en-IN" b="0" dirty="0" smtClean="0">
                <a:solidFill>
                  <a:schemeClr val="tx1"/>
                </a:solidFill>
                <a:latin typeface="Cambria" pitchFamily="18" charset="0"/>
                <a:cs typeface="Arial" pitchFamily="34" charset="0"/>
              </a:rPr>
              <a:t>Warming will continue to exhibit inter-annual-to-decadal variability and will not be regionally uniform</a:t>
            </a:r>
          </a:p>
          <a:p>
            <a:pPr marL="457200" indent="-457200" algn="just">
              <a:lnSpc>
                <a:spcPct val="150000"/>
              </a:lnSpc>
              <a:buClr>
                <a:srgbClr val="00FF99"/>
              </a:buClr>
              <a:buFont typeface="Courier New" pitchFamily="49" charset="0"/>
              <a:buChar char="o"/>
            </a:pPr>
            <a:r>
              <a:rPr lang="en-IN" b="0" dirty="0" smtClean="0">
                <a:solidFill>
                  <a:schemeClr val="tx1"/>
                </a:solidFill>
                <a:latin typeface="Cambria" pitchFamily="18" charset="0"/>
                <a:cs typeface="Arial" pitchFamily="34" charset="0"/>
              </a:rPr>
              <a:t>Heat waves are very likely to occur more frequently and last longer. As the earth warms, it is expected that current wet regions receiving more rainfall, and dry regions receiving less, although there will be exceptions</a:t>
            </a:r>
          </a:p>
        </p:txBody>
      </p:sp>
      <p:sp>
        <p:nvSpPr>
          <p:cNvPr id="7" name="Rectangle 6"/>
          <p:cNvSpPr/>
          <p:nvPr/>
        </p:nvSpPr>
        <p:spPr>
          <a:xfrm>
            <a:off x="6019800" y="6062246"/>
            <a:ext cx="2251514" cy="338554"/>
          </a:xfrm>
          <a:prstGeom prst="rect">
            <a:avLst/>
          </a:prstGeom>
        </p:spPr>
        <p:txBody>
          <a:bodyPr wrap="none">
            <a:spAutoFit/>
          </a:bodyPr>
          <a:lstStyle/>
          <a:p>
            <a:r>
              <a:rPr lang="en-US" sz="1600" b="0" i="1" dirty="0" smtClean="0">
                <a:solidFill>
                  <a:srgbClr val="00FF99"/>
                </a:solidFill>
                <a:latin typeface="Cambria" pitchFamily="18" charset="0"/>
              </a:rPr>
              <a:t>Source :  SPM, IPCC AR-5</a:t>
            </a:r>
            <a:endParaRPr lang="en-IN" sz="1600" b="0" i="1" dirty="0">
              <a:solidFill>
                <a:srgbClr val="00FF99"/>
              </a:solidFill>
              <a:latin typeface="Cambria" pitchFamily="18" charset="0"/>
            </a:endParaRPr>
          </a:p>
        </p:txBody>
      </p:sp>
      <p:sp>
        <p:nvSpPr>
          <p:cNvPr id="5" name="Line 4"/>
          <p:cNvSpPr>
            <a:spLocks noChangeShapeType="1"/>
          </p:cNvSpPr>
          <p:nvPr/>
        </p:nvSpPr>
        <p:spPr bwMode="auto">
          <a:xfrm>
            <a:off x="0" y="762000"/>
            <a:ext cx="9144000" cy="0"/>
          </a:xfrm>
          <a:prstGeom prst="line">
            <a:avLst/>
          </a:prstGeom>
          <a:noFill/>
          <a:ln w="57150" cmpd="thinThick">
            <a:solidFill>
              <a:schemeClr val="accent2">
                <a:lumMod val="75000"/>
              </a:schemeClr>
            </a:solidFill>
            <a:round/>
            <a:headEnd/>
            <a:tailEnd/>
          </a:ln>
        </p:spPr>
        <p:txBody>
          <a:bodyPr wrap="none"/>
          <a:lstStyle/>
          <a:p>
            <a:endParaRPr lang="en-IN" sz="1200">
              <a:latin typeface="Cambria"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101025"/>
            <a:ext cx="5577869" cy="584775"/>
          </a:xfrm>
          <a:prstGeom prst="rect">
            <a:avLst/>
          </a:prstGeom>
        </p:spPr>
        <p:txBody>
          <a:bodyPr wrap="square">
            <a:spAutoFit/>
          </a:bodyPr>
          <a:lstStyle/>
          <a:p>
            <a:pPr algn="ctr"/>
            <a:r>
              <a:rPr lang="en-US" sz="3200" dirty="0" smtClean="0">
                <a:solidFill>
                  <a:srgbClr val="FFFF00"/>
                </a:solidFill>
                <a:latin typeface="Cambria" pitchFamily="18" charset="0"/>
                <a:cs typeface="Arial" pitchFamily="34" charset="0"/>
              </a:rPr>
              <a:t>Sea Level Rise</a:t>
            </a:r>
            <a:endParaRPr lang="en-US" sz="3200" dirty="0">
              <a:solidFill>
                <a:srgbClr val="FFFF00"/>
              </a:solidFill>
              <a:latin typeface="Cambria" pitchFamily="18" charset="0"/>
              <a:cs typeface="Arial" pitchFamily="34" charset="0"/>
            </a:endParaRPr>
          </a:p>
        </p:txBody>
      </p:sp>
      <p:sp>
        <p:nvSpPr>
          <p:cNvPr id="5" name="Rectangle 4"/>
          <p:cNvSpPr/>
          <p:nvPr/>
        </p:nvSpPr>
        <p:spPr>
          <a:xfrm>
            <a:off x="357158" y="976729"/>
            <a:ext cx="8329642" cy="4801314"/>
          </a:xfrm>
          <a:prstGeom prst="rect">
            <a:avLst/>
          </a:prstGeom>
        </p:spPr>
        <p:txBody>
          <a:bodyPr wrap="square">
            <a:spAutoFit/>
          </a:bodyPr>
          <a:lstStyle/>
          <a:p>
            <a:pPr marL="457200" indent="-457200" algn="just">
              <a:spcBef>
                <a:spcPts val="600"/>
              </a:spcBef>
              <a:spcAft>
                <a:spcPts val="600"/>
              </a:spcAft>
              <a:buClr>
                <a:srgbClr val="00FF99"/>
              </a:buClr>
              <a:buFont typeface="Courier New" pitchFamily="49" charset="0"/>
              <a:buChar char="o"/>
            </a:pPr>
            <a:r>
              <a:rPr lang="en-US" sz="1900" b="1" dirty="0" smtClean="0">
                <a:solidFill>
                  <a:schemeClr val="tx1"/>
                </a:solidFill>
                <a:latin typeface="Cambria" pitchFamily="18" charset="0"/>
                <a:cs typeface="Arial" pitchFamily="34" charset="0"/>
              </a:rPr>
              <a:t>Global mean sea level has risen by 0.19 [0.17 to 0.21]m, estimated from a linear trend over the period 1901–2010</a:t>
            </a:r>
          </a:p>
          <a:p>
            <a:pPr marL="457200" indent="-457200" algn="just">
              <a:spcBef>
                <a:spcPts val="600"/>
              </a:spcBef>
              <a:spcAft>
                <a:spcPts val="600"/>
              </a:spcAft>
              <a:buClr>
                <a:srgbClr val="00FF99"/>
              </a:buClr>
              <a:buFont typeface="Courier New" pitchFamily="49" charset="0"/>
              <a:buChar char="o"/>
            </a:pPr>
            <a:r>
              <a:rPr lang="en-US" sz="1900" b="1" dirty="0" smtClean="0">
                <a:solidFill>
                  <a:schemeClr val="tx1"/>
                </a:solidFill>
                <a:latin typeface="Cambria" pitchFamily="18" charset="0"/>
                <a:cs typeface="Arial" pitchFamily="34" charset="0"/>
              </a:rPr>
              <a:t>Between 1993 and 2010, the rate was very likely higher at 3.2 [2.8 to 3.6] mm yr–1</a:t>
            </a:r>
          </a:p>
          <a:p>
            <a:pPr marL="457200" indent="-457200" algn="just">
              <a:spcBef>
                <a:spcPts val="600"/>
              </a:spcBef>
              <a:spcAft>
                <a:spcPts val="600"/>
              </a:spcAft>
              <a:buClr>
                <a:srgbClr val="00FF99"/>
              </a:buClr>
              <a:buFont typeface="Courier New" pitchFamily="49" charset="0"/>
              <a:buChar char="o"/>
            </a:pPr>
            <a:r>
              <a:rPr lang="en-US" sz="1900" b="1" dirty="0" smtClean="0">
                <a:solidFill>
                  <a:schemeClr val="tx1"/>
                </a:solidFill>
                <a:latin typeface="Cambria" pitchFamily="18" charset="0"/>
                <a:cs typeface="Arial" pitchFamily="34" charset="0"/>
              </a:rPr>
              <a:t>Ocean thermal expansion and glacier mass loss are very likely the dominant contributors to global mean sea level rise during the 20th century</a:t>
            </a:r>
          </a:p>
          <a:p>
            <a:pPr marL="457200" indent="-457200" algn="just">
              <a:spcBef>
                <a:spcPts val="600"/>
              </a:spcBef>
              <a:spcAft>
                <a:spcPts val="600"/>
              </a:spcAft>
              <a:buClr>
                <a:srgbClr val="00FF99"/>
              </a:buClr>
              <a:buFont typeface="Courier New" pitchFamily="49" charset="0"/>
              <a:buChar char="o"/>
            </a:pPr>
            <a:r>
              <a:rPr lang="en-US" sz="1900" b="1" dirty="0" smtClean="0">
                <a:solidFill>
                  <a:srgbClr val="66FF99"/>
                </a:solidFill>
                <a:latin typeface="Cambria" pitchFamily="18" charset="0"/>
                <a:cs typeface="Arial" pitchFamily="34" charset="0"/>
              </a:rPr>
              <a:t>Global mean sea level will continue to rise during the 21st century. </a:t>
            </a:r>
            <a:r>
              <a:rPr lang="en-US" sz="1900" b="1" dirty="0" smtClean="0">
                <a:solidFill>
                  <a:schemeClr val="tx1"/>
                </a:solidFill>
                <a:latin typeface="Cambria" pitchFamily="18" charset="0"/>
                <a:cs typeface="Arial" pitchFamily="34" charset="0"/>
              </a:rPr>
              <a:t>Under all RCP scenarios the rate of sea level rise will very likely exceed that observed during 1971–2010 due to increased ocean warming and increased loss of mass from glaciers and ice sheets</a:t>
            </a:r>
          </a:p>
          <a:p>
            <a:pPr marL="457200" indent="-457200" algn="just">
              <a:spcBef>
                <a:spcPts val="600"/>
              </a:spcBef>
              <a:spcAft>
                <a:spcPts val="600"/>
              </a:spcAft>
              <a:buClr>
                <a:srgbClr val="00FF99"/>
              </a:buClr>
              <a:buFont typeface="Courier New" pitchFamily="49" charset="0"/>
              <a:buChar char="o"/>
            </a:pPr>
            <a:r>
              <a:rPr lang="en-US" sz="1900" b="1" dirty="0" smtClean="0">
                <a:solidFill>
                  <a:schemeClr val="tx1"/>
                </a:solidFill>
                <a:latin typeface="Cambria" pitchFamily="18" charset="0"/>
                <a:cs typeface="Arial" pitchFamily="34" charset="0"/>
              </a:rPr>
              <a:t>As the ocean warms, and glaciers and ice sheets reduce, global mean sea level will continue to rise, but at a faster rate than that have been experienced over the past 40 years</a:t>
            </a:r>
          </a:p>
        </p:txBody>
      </p:sp>
      <p:sp>
        <p:nvSpPr>
          <p:cNvPr id="8" name="Rectangle 7"/>
          <p:cNvSpPr/>
          <p:nvPr/>
        </p:nvSpPr>
        <p:spPr>
          <a:xfrm>
            <a:off x="6400800" y="6093023"/>
            <a:ext cx="2024721" cy="307777"/>
          </a:xfrm>
          <a:prstGeom prst="rect">
            <a:avLst/>
          </a:prstGeom>
        </p:spPr>
        <p:txBody>
          <a:bodyPr wrap="none">
            <a:spAutoFit/>
          </a:bodyPr>
          <a:lstStyle/>
          <a:p>
            <a:r>
              <a:rPr lang="en-US" sz="1400" i="1" dirty="0" smtClean="0">
                <a:solidFill>
                  <a:srgbClr val="00FF99"/>
                </a:solidFill>
                <a:latin typeface="Cambria" pitchFamily="18" charset="0"/>
              </a:rPr>
              <a:t>Source: SPM, IPCC AR-5</a:t>
            </a:r>
            <a:endParaRPr lang="en-IN" sz="1400" i="1" dirty="0">
              <a:solidFill>
                <a:srgbClr val="00FF99"/>
              </a:solidFill>
              <a:latin typeface="Cambria" pitchFamily="18" charset="0"/>
            </a:endParaRPr>
          </a:p>
        </p:txBody>
      </p:sp>
      <p:sp>
        <p:nvSpPr>
          <p:cNvPr id="6" name="Line 4"/>
          <p:cNvSpPr>
            <a:spLocks noChangeShapeType="1"/>
          </p:cNvSpPr>
          <p:nvPr/>
        </p:nvSpPr>
        <p:spPr bwMode="auto">
          <a:xfrm>
            <a:off x="0" y="748352"/>
            <a:ext cx="9144000" cy="0"/>
          </a:xfrm>
          <a:prstGeom prst="line">
            <a:avLst/>
          </a:prstGeom>
          <a:noFill/>
          <a:ln w="57150" cmpd="thinThick">
            <a:solidFill>
              <a:schemeClr val="accent2">
                <a:lumMod val="75000"/>
              </a:schemeClr>
            </a:solidFill>
            <a:round/>
            <a:headEnd/>
            <a:tailEnd/>
          </a:ln>
        </p:spPr>
        <p:txBody>
          <a:bodyPr wrap="none"/>
          <a:lstStyle/>
          <a:p>
            <a:endParaRPr lang="en-IN">
              <a:latin typeface="Cambria"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263" y="152400"/>
            <a:ext cx="8868967" cy="477054"/>
          </a:xfrm>
          <a:prstGeom prst="rect">
            <a:avLst/>
          </a:prstGeom>
        </p:spPr>
        <p:txBody>
          <a:bodyPr wrap="none">
            <a:spAutoFit/>
          </a:bodyPr>
          <a:lstStyle/>
          <a:p>
            <a:r>
              <a:rPr lang="en-US" sz="2500" b="1" dirty="0" smtClean="0">
                <a:solidFill>
                  <a:srgbClr val="FFFF00"/>
                </a:solidFill>
                <a:latin typeface="Cambria" pitchFamily="18" charset="0"/>
                <a:cs typeface="Arial" pitchFamily="34" charset="0"/>
              </a:rPr>
              <a:t>2013 – A Significant </a:t>
            </a:r>
            <a:r>
              <a:rPr lang="en-US" sz="2500" dirty="0" smtClean="0">
                <a:solidFill>
                  <a:srgbClr val="FFFF00"/>
                </a:solidFill>
                <a:latin typeface="Cambria" pitchFamily="18" charset="0"/>
                <a:cs typeface="Arial" pitchFamily="34" charset="0"/>
              </a:rPr>
              <a:t>Y</a:t>
            </a:r>
            <a:r>
              <a:rPr lang="en-US" sz="2500" b="1" dirty="0" smtClean="0">
                <a:solidFill>
                  <a:srgbClr val="FFFF00"/>
                </a:solidFill>
                <a:latin typeface="Cambria" pitchFamily="18" charset="0"/>
                <a:cs typeface="Arial" pitchFamily="34" charset="0"/>
              </a:rPr>
              <a:t>ear in India’s Struggle </a:t>
            </a:r>
            <a:r>
              <a:rPr lang="en-US" sz="2500" dirty="0" smtClean="0">
                <a:solidFill>
                  <a:srgbClr val="FFFF00"/>
                </a:solidFill>
                <a:latin typeface="Cambria" pitchFamily="18" charset="0"/>
                <a:cs typeface="Arial" pitchFamily="34" charset="0"/>
              </a:rPr>
              <a:t>A</a:t>
            </a:r>
            <a:r>
              <a:rPr lang="en-US" sz="2500" b="1" dirty="0" smtClean="0">
                <a:solidFill>
                  <a:srgbClr val="FFFF00"/>
                </a:solidFill>
                <a:latin typeface="Cambria" pitchFamily="18" charset="0"/>
                <a:cs typeface="Arial" pitchFamily="34" charset="0"/>
              </a:rPr>
              <a:t>gainst Hunger</a:t>
            </a:r>
            <a:endParaRPr lang="en-US" sz="2500" b="1" dirty="0">
              <a:solidFill>
                <a:srgbClr val="FFFF00"/>
              </a:solidFill>
              <a:latin typeface="Cambria" pitchFamily="18" charset="0"/>
              <a:cs typeface="Arial" pitchFamily="34" charset="0"/>
            </a:endParaRPr>
          </a:p>
        </p:txBody>
      </p:sp>
      <p:sp>
        <p:nvSpPr>
          <p:cNvPr id="3" name="Line 4"/>
          <p:cNvSpPr>
            <a:spLocks noChangeShapeType="1"/>
          </p:cNvSpPr>
          <p:nvPr/>
        </p:nvSpPr>
        <p:spPr bwMode="auto">
          <a:xfrm>
            <a:off x="0" y="762000"/>
            <a:ext cx="9144000" cy="0"/>
          </a:xfrm>
          <a:prstGeom prst="line">
            <a:avLst/>
          </a:prstGeom>
          <a:noFill/>
          <a:ln w="57150" cmpd="thinThick">
            <a:solidFill>
              <a:schemeClr val="accent2">
                <a:lumMod val="75000"/>
              </a:schemeClr>
            </a:solidFill>
            <a:round/>
            <a:headEnd/>
            <a:tailEnd/>
          </a:ln>
        </p:spPr>
        <p:txBody>
          <a:bodyPr wrap="none"/>
          <a:lstStyle/>
          <a:p>
            <a:endParaRPr lang="en-IN" sz="1200">
              <a:latin typeface="Cambria" pitchFamily="18" charset="0"/>
            </a:endParaRPr>
          </a:p>
        </p:txBody>
      </p:sp>
      <p:sp>
        <p:nvSpPr>
          <p:cNvPr id="4" name="TextBox 3"/>
          <p:cNvSpPr txBox="1"/>
          <p:nvPr/>
        </p:nvSpPr>
        <p:spPr>
          <a:xfrm>
            <a:off x="3298173" y="838200"/>
            <a:ext cx="2553520" cy="461665"/>
          </a:xfrm>
          <a:prstGeom prst="rect">
            <a:avLst/>
          </a:prstGeom>
          <a:noFill/>
        </p:spPr>
        <p:txBody>
          <a:bodyPr wrap="none" rtlCol="0">
            <a:spAutoFit/>
          </a:bodyPr>
          <a:lstStyle/>
          <a:p>
            <a:r>
              <a:rPr lang="en-US" sz="2400" dirty="0" smtClean="0">
                <a:solidFill>
                  <a:srgbClr val="00FF99"/>
                </a:solidFill>
                <a:latin typeface="Cambria" pitchFamily="18" charset="0"/>
              </a:rPr>
              <a:t>Some Milestones</a:t>
            </a:r>
            <a:endParaRPr lang="en-IN" sz="2400" dirty="0">
              <a:solidFill>
                <a:srgbClr val="00FF99"/>
              </a:solidFill>
              <a:latin typeface="Cambria" pitchFamily="18" charset="0"/>
            </a:endParaRPr>
          </a:p>
        </p:txBody>
      </p:sp>
      <p:sp>
        <p:nvSpPr>
          <p:cNvPr id="7" name="TextBox 6"/>
          <p:cNvSpPr txBox="1"/>
          <p:nvPr/>
        </p:nvSpPr>
        <p:spPr>
          <a:xfrm>
            <a:off x="457200" y="1371601"/>
            <a:ext cx="8458200" cy="3924151"/>
          </a:xfrm>
          <a:prstGeom prst="rect">
            <a:avLst/>
          </a:prstGeom>
          <a:noFill/>
        </p:spPr>
        <p:txBody>
          <a:bodyPr wrap="square" rtlCol="0">
            <a:spAutoFit/>
          </a:bodyPr>
          <a:lstStyle/>
          <a:p>
            <a:pPr algn="just"/>
            <a:r>
              <a:rPr lang="en-US" sz="2100" dirty="0" smtClean="0">
                <a:solidFill>
                  <a:schemeClr val="tx1"/>
                </a:solidFill>
                <a:latin typeface="Cambria" pitchFamily="18" charset="0"/>
              </a:rPr>
              <a:t>1943 :	Bengal Famine; 3 million children, women and men died of </a:t>
            </a:r>
          </a:p>
          <a:p>
            <a:pPr algn="just"/>
            <a:r>
              <a:rPr lang="en-US" sz="2100" dirty="0" smtClean="0">
                <a:solidFill>
                  <a:schemeClr val="tx1"/>
                </a:solidFill>
                <a:latin typeface="Cambria" pitchFamily="18" charset="0"/>
              </a:rPr>
              <a:t>	hunger</a:t>
            </a:r>
          </a:p>
          <a:p>
            <a:pPr algn="just"/>
            <a:r>
              <a:rPr lang="en-US" sz="2100" dirty="0" smtClean="0">
                <a:solidFill>
                  <a:schemeClr val="tx1"/>
                </a:solidFill>
                <a:latin typeface="Cambria" pitchFamily="18" charset="0"/>
              </a:rPr>
              <a:t>1963 :	Beginning of intensive research on raising the ceiling to </a:t>
            </a:r>
          </a:p>
          <a:p>
            <a:pPr algn="just"/>
            <a:r>
              <a:rPr lang="en-US" sz="2100" dirty="0" smtClean="0">
                <a:solidFill>
                  <a:schemeClr val="tx1"/>
                </a:solidFill>
                <a:latin typeface="Cambria" pitchFamily="18" charset="0"/>
              </a:rPr>
              <a:t>	yield</a:t>
            </a:r>
          </a:p>
          <a:p>
            <a:pPr algn="just"/>
            <a:r>
              <a:rPr lang="en-US" sz="2100" dirty="0" smtClean="0">
                <a:solidFill>
                  <a:schemeClr val="tx1"/>
                </a:solidFill>
                <a:latin typeface="Cambria" pitchFamily="18" charset="0"/>
              </a:rPr>
              <a:t>1966 : 	Increasing PL 480 wheat imports, going </a:t>
            </a:r>
            <a:r>
              <a:rPr lang="en-US" sz="2100" dirty="0" err="1" smtClean="0">
                <a:solidFill>
                  <a:schemeClr val="tx1"/>
                </a:solidFill>
                <a:latin typeface="Cambria" pitchFamily="18" charset="0"/>
              </a:rPr>
              <a:t>upto</a:t>
            </a:r>
            <a:r>
              <a:rPr lang="en-US" sz="2100" dirty="0" smtClean="0">
                <a:solidFill>
                  <a:schemeClr val="tx1"/>
                </a:solidFill>
                <a:latin typeface="Cambria" pitchFamily="18" charset="0"/>
              </a:rPr>
              <a:t> 10 million </a:t>
            </a:r>
          </a:p>
          <a:p>
            <a:pPr algn="just"/>
            <a:r>
              <a:rPr lang="en-US" sz="2100" dirty="0" smtClean="0">
                <a:solidFill>
                  <a:schemeClr val="tx1"/>
                </a:solidFill>
                <a:latin typeface="Cambria" pitchFamily="18" charset="0"/>
              </a:rPr>
              <a:t>	</a:t>
            </a:r>
            <a:r>
              <a:rPr lang="en-US" sz="2100" dirty="0" err="1" smtClean="0">
                <a:solidFill>
                  <a:schemeClr val="tx1"/>
                </a:solidFill>
                <a:latin typeface="Cambria" pitchFamily="18" charset="0"/>
              </a:rPr>
              <a:t>tonnes</a:t>
            </a:r>
            <a:endParaRPr lang="en-US" sz="2100" dirty="0" smtClean="0">
              <a:solidFill>
                <a:schemeClr val="tx1"/>
              </a:solidFill>
              <a:latin typeface="Cambria" pitchFamily="18" charset="0"/>
            </a:endParaRPr>
          </a:p>
          <a:p>
            <a:pPr algn="just"/>
            <a:r>
              <a:rPr lang="en-US" sz="2100" dirty="0" smtClean="0">
                <a:solidFill>
                  <a:schemeClr val="tx1"/>
                </a:solidFill>
                <a:latin typeface="Cambria" pitchFamily="18" charset="0"/>
              </a:rPr>
              <a:t>1968 :	Issue of the stamp “Wheat Revolution”, depicting the role of </a:t>
            </a:r>
          </a:p>
          <a:p>
            <a:pPr algn="just"/>
            <a:r>
              <a:rPr lang="en-US" sz="2100" dirty="0" smtClean="0">
                <a:solidFill>
                  <a:schemeClr val="tx1"/>
                </a:solidFill>
                <a:latin typeface="Cambria" pitchFamily="18" charset="0"/>
              </a:rPr>
              <a:t>	science in agricultural transformation</a:t>
            </a:r>
          </a:p>
          <a:p>
            <a:pPr algn="just"/>
            <a:r>
              <a:rPr lang="en-US" sz="2100" dirty="0" smtClean="0">
                <a:solidFill>
                  <a:schemeClr val="tx1"/>
                </a:solidFill>
                <a:latin typeface="Cambria" pitchFamily="18" charset="0"/>
              </a:rPr>
              <a:t>2013 : 	Parliament approves the National Food Security Act,  	conferring the legal right to food on over 70% of India’s 	population</a:t>
            </a:r>
          </a:p>
          <a:p>
            <a:pPr algn="just"/>
            <a:endParaRPr lang="en-IN" dirty="0">
              <a:latin typeface="Cambria" pitchFamily="18" charset="0"/>
            </a:endParaRPr>
          </a:p>
        </p:txBody>
      </p:sp>
      <p:sp>
        <p:nvSpPr>
          <p:cNvPr id="8" name="TextBox 7"/>
          <p:cNvSpPr txBox="1"/>
          <p:nvPr/>
        </p:nvSpPr>
        <p:spPr>
          <a:xfrm>
            <a:off x="609600" y="4953000"/>
            <a:ext cx="8153399" cy="830997"/>
          </a:xfrm>
          <a:prstGeom prst="rect">
            <a:avLst/>
          </a:prstGeom>
          <a:noFill/>
        </p:spPr>
        <p:txBody>
          <a:bodyPr wrap="square" rtlCol="0">
            <a:spAutoFit/>
          </a:bodyPr>
          <a:lstStyle/>
          <a:p>
            <a:r>
              <a:rPr lang="en-US" sz="2400" dirty="0" smtClean="0">
                <a:solidFill>
                  <a:srgbClr val="00FF99"/>
                </a:solidFill>
                <a:latin typeface="Cambria" pitchFamily="18" charset="0"/>
              </a:rPr>
              <a:t>Thus, 2013 marks the transition from ‘ship to mouth’ to ‘right to food’ with home grown food</a:t>
            </a:r>
            <a:endParaRPr lang="en-IN" sz="2400" dirty="0">
              <a:solidFill>
                <a:srgbClr val="00FF99"/>
              </a:solidFill>
              <a:latin typeface="Cambria"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1426" name="Text Box 2"/>
          <p:cNvSpPr txBox="1">
            <a:spLocks noChangeArrowheads="1"/>
          </p:cNvSpPr>
          <p:nvPr/>
        </p:nvSpPr>
        <p:spPr bwMode="auto">
          <a:xfrm>
            <a:off x="2516188" y="152400"/>
            <a:ext cx="4086225" cy="519113"/>
          </a:xfrm>
          <a:prstGeom prst="rect">
            <a:avLst/>
          </a:prstGeom>
          <a:noFill/>
          <a:ln w="12700" cap="sq" algn="ctr">
            <a:noFill/>
            <a:miter lim="800000"/>
            <a:headEnd/>
            <a:tailEnd/>
          </a:ln>
          <a:effectLst/>
        </p:spPr>
        <p:txBody>
          <a:bodyPr wrap="none">
            <a:spAutoFit/>
          </a:bodyPr>
          <a:lstStyle/>
          <a:p>
            <a:r>
              <a:rPr lang="en-US" sz="2800" dirty="0">
                <a:solidFill>
                  <a:srgbClr val="FFFF00"/>
                </a:solidFill>
                <a:latin typeface="Cambria" pitchFamily="18" charset="0"/>
                <a:ea typeface="Lucida Sans Unicode" pitchFamily="34" charset="0"/>
                <a:cs typeface="Lucida Sans Unicode" pitchFamily="34" charset="0"/>
              </a:rPr>
              <a:t>Impact of Sea Level Rise</a:t>
            </a:r>
          </a:p>
        </p:txBody>
      </p:sp>
      <p:sp>
        <p:nvSpPr>
          <p:cNvPr id="3431427" name="Text Box 3"/>
          <p:cNvSpPr txBox="1">
            <a:spLocks noChangeArrowheads="1"/>
          </p:cNvSpPr>
          <p:nvPr/>
        </p:nvSpPr>
        <p:spPr bwMode="auto">
          <a:xfrm>
            <a:off x="533400" y="1143000"/>
            <a:ext cx="8153400" cy="4302716"/>
          </a:xfrm>
          <a:prstGeom prst="rect">
            <a:avLst/>
          </a:prstGeom>
          <a:noFill/>
          <a:ln w="12700" cap="sq">
            <a:noFill/>
            <a:miter lim="800000"/>
            <a:headEnd/>
            <a:tailEnd/>
          </a:ln>
          <a:effectLst/>
        </p:spPr>
        <p:txBody>
          <a:bodyPr>
            <a:spAutoFit/>
          </a:bodyPr>
          <a:lstStyle/>
          <a:p>
            <a:pPr marL="457200" indent="-457200" algn="just">
              <a:lnSpc>
                <a:spcPct val="125000"/>
              </a:lnSpc>
              <a:spcBef>
                <a:spcPct val="10000"/>
              </a:spcBef>
              <a:spcAft>
                <a:spcPct val="10000"/>
              </a:spcAft>
              <a:buClr>
                <a:srgbClr val="00FF99"/>
              </a:buClr>
              <a:buFontTx/>
              <a:buAutoNum type="arabicPeriod"/>
            </a:pPr>
            <a:r>
              <a:rPr lang="en-US" sz="2400" b="0" dirty="0">
                <a:solidFill>
                  <a:schemeClr val="tx1"/>
                </a:solidFill>
                <a:latin typeface="Cambria" pitchFamily="18" charset="0"/>
                <a:cs typeface="Arial" charset="0"/>
              </a:rPr>
              <a:t>Inundation of low lying coastal lands with sea water</a:t>
            </a:r>
            <a:r>
              <a:rPr lang="en-US" sz="2400" b="0" dirty="0">
                <a:solidFill>
                  <a:schemeClr val="bg1"/>
                </a:solidFill>
                <a:latin typeface="Cambria" pitchFamily="18" charset="0"/>
                <a:cs typeface="Arial" charset="0"/>
              </a:rPr>
              <a:t> </a:t>
            </a:r>
          </a:p>
          <a:p>
            <a:pPr marL="922338" lvl="1" indent="-457200" algn="just">
              <a:lnSpc>
                <a:spcPct val="125000"/>
              </a:lnSpc>
              <a:spcBef>
                <a:spcPct val="10000"/>
              </a:spcBef>
              <a:spcAft>
                <a:spcPct val="10000"/>
              </a:spcAft>
              <a:buClr>
                <a:srgbClr val="00FF99"/>
              </a:buClr>
              <a:buFontTx/>
              <a:buChar char="o"/>
            </a:pPr>
            <a:r>
              <a:rPr lang="en-US" sz="2400" b="0" dirty="0">
                <a:solidFill>
                  <a:srgbClr val="FFFF00"/>
                </a:solidFill>
                <a:latin typeface="Cambria" pitchFamily="18" charset="0"/>
                <a:cs typeface="Arial" charset="0"/>
              </a:rPr>
              <a:t>millions of ha of land would be affected </a:t>
            </a:r>
          </a:p>
          <a:p>
            <a:pPr marL="922338" lvl="1" indent="-457200" algn="just">
              <a:lnSpc>
                <a:spcPct val="125000"/>
              </a:lnSpc>
              <a:spcBef>
                <a:spcPct val="10000"/>
              </a:spcBef>
              <a:spcAft>
                <a:spcPct val="10000"/>
              </a:spcAft>
              <a:buClr>
                <a:srgbClr val="00FF99"/>
              </a:buClr>
              <a:buFontTx/>
              <a:buChar char="o"/>
            </a:pPr>
            <a:r>
              <a:rPr lang="en-US" sz="2400" b="0" dirty="0">
                <a:solidFill>
                  <a:srgbClr val="FFFF00"/>
                </a:solidFill>
                <a:latin typeface="Cambria" pitchFamily="18" charset="0"/>
                <a:cs typeface="Arial" charset="0"/>
              </a:rPr>
              <a:t>small islands would be affected very severely</a:t>
            </a:r>
          </a:p>
          <a:p>
            <a:pPr marL="457200" indent="-457200" algn="just">
              <a:lnSpc>
                <a:spcPct val="125000"/>
              </a:lnSpc>
              <a:spcBef>
                <a:spcPct val="10000"/>
              </a:spcBef>
              <a:spcAft>
                <a:spcPct val="10000"/>
              </a:spcAft>
              <a:buClr>
                <a:srgbClr val="00FF99"/>
              </a:buClr>
              <a:buFontTx/>
              <a:buAutoNum type="arabicPeriod"/>
            </a:pPr>
            <a:r>
              <a:rPr lang="en-US" sz="2400" b="0" dirty="0">
                <a:solidFill>
                  <a:schemeClr val="tx1"/>
                </a:solidFill>
                <a:latin typeface="Cambria" pitchFamily="18" charset="0"/>
                <a:cs typeface="Arial" charset="0"/>
              </a:rPr>
              <a:t>Increased incidence of storm surges </a:t>
            </a:r>
          </a:p>
          <a:p>
            <a:pPr marL="457200" indent="-457200" algn="just">
              <a:lnSpc>
                <a:spcPct val="125000"/>
              </a:lnSpc>
              <a:spcBef>
                <a:spcPct val="10000"/>
              </a:spcBef>
              <a:spcAft>
                <a:spcPct val="10000"/>
              </a:spcAft>
              <a:buClr>
                <a:srgbClr val="00FF99"/>
              </a:buClr>
              <a:buFontTx/>
              <a:buAutoNum type="arabicPeriod" startAt="3"/>
            </a:pPr>
            <a:r>
              <a:rPr lang="en-US" sz="2400" b="0" dirty="0">
                <a:solidFill>
                  <a:schemeClr val="tx1"/>
                </a:solidFill>
                <a:latin typeface="Cambria" pitchFamily="18" charset="0"/>
                <a:cs typeface="Arial" charset="0"/>
              </a:rPr>
              <a:t>Seawater intrusion into freshwater and groundwater</a:t>
            </a:r>
          </a:p>
          <a:p>
            <a:pPr marL="457200" indent="-457200" algn="just">
              <a:lnSpc>
                <a:spcPct val="125000"/>
              </a:lnSpc>
              <a:spcBef>
                <a:spcPct val="10000"/>
              </a:spcBef>
              <a:spcAft>
                <a:spcPct val="10000"/>
              </a:spcAft>
              <a:buClr>
                <a:srgbClr val="00FF99"/>
              </a:buClr>
              <a:buFontTx/>
              <a:buAutoNum type="arabicPeriod" startAt="3"/>
            </a:pPr>
            <a:r>
              <a:rPr lang="en-US" sz="2400" b="0" dirty="0">
                <a:solidFill>
                  <a:schemeClr val="tx1"/>
                </a:solidFill>
                <a:latin typeface="Cambria" pitchFamily="18" charset="0"/>
                <a:cs typeface="Arial" charset="0"/>
              </a:rPr>
              <a:t>Enhancement of tidal waters into rivers </a:t>
            </a:r>
          </a:p>
          <a:p>
            <a:pPr marL="457200" indent="-457200" algn="just">
              <a:lnSpc>
                <a:spcPct val="125000"/>
              </a:lnSpc>
              <a:spcBef>
                <a:spcPct val="10000"/>
              </a:spcBef>
              <a:spcAft>
                <a:spcPct val="10000"/>
              </a:spcAft>
              <a:buClr>
                <a:srgbClr val="00FF99"/>
              </a:buClr>
              <a:buFontTx/>
              <a:buAutoNum type="arabicPeriod" startAt="5"/>
            </a:pPr>
            <a:r>
              <a:rPr lang="en-US" sz="2400" b="0" dirty="0">
                <a:solidFill>
                  <a:schemeClr val="tx1"/>
                </a:solidFill>
                <a:latin typeface="Cambria" pitchFamily="18" charset="0"/>
                <a:cs typeface="Arial" charset="0"/>
              </a:rPr>
              <a:t>Accelerated coastal erosion</a:t>
            </a:r>
          </a:p>
          <a:p>
            <a:pPr marL="457200" indent="-457200" algn="just">
              <a:lnSpc>
                <a:spcPct val="125000"/>
              </a:lnSpc>
              <a:spcBef>
                <a:spcPct val="10000"/>
              </a:spcBef>
              <a:spcAft>
                <a:spcPct val="10000"/>
              </a:spcAft>
              <a:buClr>
                <a:srgbClr val="00FF99"/>
              </a:buClr>
              <a:buFontTx/>
              <a:buAutoNum type="arabicPeriod" startAt="5"/>
            </a:pPr>
            <a:r>
              <a:rPr lang="en-US" sz="2400" dirty="0">
                <a:solidFill>
                  <a:srgbClr val="FFFF00"/>
                </a:solidFill>
                <a:latin typeface="Cambria" pitchFamily="18" charset="0"/>
                <a:cs typeface="Arial" charset="0"/>
              </a:rPr>
              <a:t>Climate Refugees</a:t>
            </a:r>
            <a:r>
              <a:rPr lang="en-US" sz="2400" b="0" dirty="0">
                <a:solidFill>
                  <a:srgbClr val="FFFF00"/>
                </a:solidFill>
                <a:latin typeface="Cambria" pitchFamily="18" charset="0"/>
                <a:cs typeface="Arial" charset="0"/>
              </a:rPr>
              <a:t> </a:t>
            </a:r>
            <a:r>
              <a:rPr lang="en-US" sz="2400" b="0" dirty="0">
                <a:solidFill>
                  <a:schemeClr val="tx1"/>
                </a:solidFill>
                <a:latin typeface="Cambria" pitchFamily="18" charset="0"/>
                <a:cs typeface="Arial" charset="0"/>
              </a:rPr>
              <a:t>will look for new areas to settle</a:t>
            </a:r>
          </a:p>
        </p:txBody>
      </p:sp>
      <p:sp>
        <p:nvSpPr>
          <p:cNvPr id="3431428" name="Line 5"/>
          <p:cNvSpPr>
            <a:spLocks noChangeShapeType="1"/>
          </p:cNvSpPr>
          <p:nvPr/>
        </p:nvSpPr>
        <p:spPr bwMode="auto">
          <a:xfrm>
            <a:off x="0" y="838200"/>
            <a:ext cx="9144000" cy="0"/>
          </a:xfrm>
          <a:prstGeom prst="line">
            <a:avLst/>
          </a:prstGeom>
          <a:noFill/>
          <a:ln w="57150" cmpd="thinThick">
            <a:solidFill>
              <a:schemeClr val="accent2">
                <a:lumMod val="75000"/>
              </a:schemeClr>
            </a:solidFill>
            <a:round/>
            <a:headEnd/>
            <a:tailEnd/>
          </a:ln>
        </p:spPr>
        <p:txBody>
          <a:bodyPr wrap="none"/>
          <a:lstStyle/>
          <a:p>
            <a:endParaRPr lang="en-IN"/>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1796" name="Line 4"/>
          <p:cNvSpPr>
            <a:spLocks noChangeShapeType="1"/>
          </p:cNvSpPr>
          <p:nvPr/>
        </p:nvSpPr>
        <p:spPr bwMode="auto">
          <a:xfrm>
            <a:off x="5029200" y="1905000"/>
            <a:ext cx="1295400" cy="0"/>
          </a:xfrm>
          <a:prstGeom prst="line">
            <a:avLst/>
          </a:prstGeom>
          <a:noFill/>
          <a:ln w="9525">
            <a:solidFill>
              <a:srgbClr val="FFCC00"/>
            </a:solidFill>
            <a:round/>
            <a:headEnd/>
            <a:tailEnd type="triangle" w="med" len="med"/>
          </a:ln>
        </p:spPr>
        <p:txBody>
          <a:bodyPr wrap="none" anchor="ctr"/>
          <a:lstStyle/>
          <a:p>
            <a:endParaRPr lang="en-IN"/>
          </a:p>
        </p:txBody>
      </p:sp>
      <p:sp>
        <p:nvSpPr>
          <p:cNvPr id="3361800" name="Text Box 8"/>
          <p:cNvSpPr txBox="1">
            <a:spLocks noChangeArrowheads="1"/>
          </p:cNvSpPr>
          <p:nvPr/>
        </p:nvSpPr>
        <p:spPr bwMode="auto">
          <a:xfrm>
            <a:off x="0" y="76200"/>
            <a:ext cx="9144000" cy="946150"/>
          </a:xfrm>
          <a:prstGeom prst="rect">
            <a:avLst/>
          </a:prstGeom>
          <a:noFill/>
          <a:ln w="12700" cap="sq">
            <a:noFill/>
            <a:miter lim="800000"/>
            <a:headEnd/>
            <a:tailEnd/>
          </a:ln>
        </p:spPr>
        <p:txBody>
          <a:bodyPr>
            <a:spAutoFit/>
          </a:bodyPr>
          <a:lstStyle/>
          <a:p>
            <a:r>
              <a:rPr lang="en-US" sz="2800" dirty="0">
                <a:solidFill>
                  <a:srgbClr val="FFFF00"/>
                </a:solidFill>
                <a:latin typeface="Times New Roman" pitchFamily="18" charset="0"/>
                <a:cs typeface="Arial" charset="0"/>
              </a:rPr>
              <a:t>Sea Water Farming</a:t>
            </a:r>
          </a:p>
          <a:p>
            <a:r>
              <a:rPr lang="en-US" sz="2800" dirty="0">
                <a:solidFill>
                  <a:srgbClr val="FFFF00"/>
                </a:solidFill>
                <a:latin typeface="Times New Roman" pitchFamily="18" charset="0"/>
                <a:cs typeface="Arial" charset="0"/>
              </a:rPr>
              <a:t>(Sea water constitutes 97% of the world’s water resource)</a:t>
            </a:r>
          </a:p>
        </p:txBody>
      </p:sp>
      <p:pic>
        <p:nvPicPr>
          <p:cNvPr id="3361801" name="Picture 9" descr="plantation view"/>
          <p:cNvPicPr>
            <a:picLocks noChangeAspect="1" noChangeArrowheads="1"/>
          </p:cNvPicPr>
          <p:nvPr/>
        </p:nvPicPr>
        <p:blipFill>
          <a:blip r:embed="rId2" cstate="print"/>
          <a:srcRect/>
          <a:stretch>
            <a:fillRect/>
          </a:stretch>
        </p:blipFill>
        <p:spPr bwMode="auto">
          <a:xfrm>
            <a:off x="1219200" y="1219200"/>
            <a:ext cx="6553200" cy="4341812"/>
          </a:xfrm>
          <a:prstGeom prst="rect">
            <a:avLst/>
          </a:prstGeom>
          <a:noFill/>
          <a:ln w="9525">
            <a:solidFill>
              <a:srgbClr val="00FF99"/>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3175"/>
            <a:ext cx="9144000" cy="6092825"/>
          </a:xfrm>
          <a:prstGeom prst="rect">
            <a:avLst/>
          </a:prstGeom>
          <a:noFill/>
          <a:ln w="12700" cap="sq">
            <a:noFill/>
            <a:miter lim="800000"/>
            <a:headEnd/>
            <a:tailEnd/>
          </a:ln>
        </p:spPr>
      </p:pic>
      <p:sp>
        <p:nvSpPr>
          <p:cNvPr id="19459" name="Rectangle 3"/>
          <p:cNvSpPr>
            <a:spLocks noChangeArrowheads="1"/>
          </p:cNvSpPr>
          <p:nvPr/>
        </p:nvSpPr>
        <p:spPr bwMode="auto">
          <a:xfrm>
            <a:off x="152400" y="90488"/>
            <a:ext cx="8839200" cy="519112"/>
          </a:xfrm>
          <a:prstGeom prst="rect">
            <a:avLst/>
          </a:prstGeom>
          <a:noFill/>
          <a:ln w="12700" cap="sq">
            <a:noFill/>
            <a:miter lim="800000"/>
            <a:headEnd/>
            <a:tailEnd/>
          </a:ln>
        </p:spPr>
        <p:txBody>
          <a:bodyPr anchor="ctr">
            <a:spAutoFit/>
          </a:bodyPr>
          <a:lstStyle/>
          <a:p>
            <a:r>
              <a:rPr lang="en-US" sz="2800" dirty="0">
                <a:solidFill>
                  <a:srgbClr val="CC3300"/>
                </a:solidFill>
                <a:latin typeface="Cambria" pitchFamily="18" charset="0"/>
              </a:rPr>
              <a:t>Innovations in below sea level farming in </a:t>
            </a:r>
            <a:r>
              <a:rPr lang="en-US" sz="2800" dirty="0" err="1">
                <a:solidFill>
                  <a:srgbClr val="CC3300"/>
                </a:solidFill>
                <a:latin typeface="Cambria" pitchFamily="18" charset="0"/>
              </a:rPr>
              <a:t>Kuttanad</a:t>
            </a:r>
            <a:endParaRPr lang="en-US" sz="2800" dirty="0">
              <a:solidFill>
                <a:srgbClr val="CC3300"/>
              </a:solidFill>
              <a:latin typeface="Cambria" pitchFamily="18" charset="0"/>
            </a:endParaRPr>
          </a:p>
        </p:txBody>
      </p:sp>
      <p:sp>
        <p:nvSpPr>
          <p:cNvPr id="19460" name="Rectangle 4"/>
          <p:cNvSpPr>
            <a:spLocks noChangeArrowheads="1"/>
          </p:cNvSpPr>
          <p:nvPr/>
        </p:nvSpPr>
        <p:spPr bwMode="auto">
          <a:xfrm>
            <a:off x="2362200" y="607368"/>
            <a:ext cx="3084499" cy="461665"/>
          </a:xfrm>
          <a:prstGeom prst="rect">
            <a:avLst/>
          </a:prstGeom>
          <a:noFill/>
          <a:ln w="12700" cap="sq">
            <a:noFill/>
            <a:miter lim="800000"/>
            <a:headEnd/>
            <a:tailEnd/>
          </a:ln>
        </p:spPr>
        <p:txBody>
          <a:bodyPr wrap="none" anchor="ctr">
            <a:spAutoFit/>
          </a:bodyPr>
          <a:lstStyle/>
          <a:p>
            <a:pPr algn="l" eaLnBrk="0" hangingPunct="0"/>
            <a:r>
              <a:rPr lang="en-US" sz="2400" dirty="0">
                <a:solidFill>
                  <a:srgbClr val="0000FF"/>
                </a:solidFill>
                <a:latin typeface="Cambria" pitchFamily="18" charset="0"/>
              </a:rPr>
              <a:t>ONE RICE - ONE FISH</a:t>
            </a:r>
          </a:p>
        </p:txBody>
      </p:sp>
      <p:sp>
        <p:nvSpPr>
          <p:cNvPr id="19461" name="Rectangle 5"/>
          <p:cNvSpPr>
            <a:spLocks noChangeArrowheads="1"/>
          </p:cNvSpPr>
          <p:nvPr/>
        </p:nvSpPr>
        <p:spPr bwMode="auto">
          <a:xfrm>
            <a:off x="-90488" y="2352675"/>
            <a:ext cx="4443413" cy="1495425"/>
          </a:xfrm>
          <a:prstGeom prst="rect">
            <a:avLst/>
          </a:prstGeom>
          <a:noFill/>
          <a:ln w="12700" cap="sq">
            <a:noFill/>
            <a:miter lim="800000"/>
            <a:headEnd/>
            <a:tailEnd/>
          </a:ln>
        </p:spPr>
        <p:txBody>
          <a:bodyPr wrap="none" anchor="ctr">
            <a:spAutoFit/>
          </a:bodyPr>
          <a:lstStyle/>
          <a:p>
            <a:r>
              <a:rPr lang="en-US" sz="2300" i="1" dirty="0" err="1">
                <a:solidFill>
                  <a:schemeClr val="tx1"/>
                </a:solidFill>
                <a:latin typeface="Cambria" pitchFamily="18" charset="0"/>
              </a:rPr>
              <a:t>Punja</a:t>
            </a:r>
            <a:r>
              <a:rPr lang="en-US" sz="2300" i="1" dirty="0">
                <a:solidFill>
                  <a:schemeClr val="tx1"/>
                </a:solidFill>
                <a:latin typeface="Cambria" pitchFamily="18" charset="0"/>
              </a:rPr>
              <a:t> </a:t>
            </a:r>
            <a:r>
              <a:rPr lang="en-US" sz="2300" dirty="0">
                <a:solidFill>
                  <a:schemeClr val="tx1"/>
                </a:solidFill>
                <a:latin typeface="Cambria" pitchFamily="18" charset="0"/>
              </a:rPr>
              <a:t>season</a:t>
            </a:r>
            <a:endParaRPr lang="en-US" sz="2300" b="0" dirty="0">
              <a:solidFill>
                <a:schemeClr val="tx1"/>
              </a:solidFill>
              <a:latin typeface="Cambria" pitchFamily="18" charset="0"/>
            </a:endParaRPr>
          </a:p>
          <a:p>
            <a:r>
              <a:rPr lang="en-US" sz="2300" dirty="0">
                <a:solidFill>
                  <a:schemeClr val="tx1"/>
                </a:solidFill>
                <a:latin typeface="Cambria" pitchFamily="18" charset="0"/>
              </a:rPr>
              <a:t>November- February</a:t>
            </a:r>
            <a:endParaRPr lang="en-US" sz="2300" b="0" dirty="0">
              <a:solidFill>
                <a:schemeClr val="tx1"/>
              </a:solidFill>
              <a:latin typeface="Cambria" pitchFamily="18" charset="0"/>
            </a:endParaRPr>
          </a:p>
          <a:p>
            <a:r>
              <a:rPr lang="en-US" sz="2300" dirty="0">
                <a:solidFill>
                  <a:schemeClr val="tx1"/>
                </a:solidFill>
                <a:latin typeface="Cambria" pitchFamily="18" charset="0"/>
              </a:rPr>
              <a:t>Low chemical input or Organic</a:t>
            </a:r>
            <a:endParaRPr lang="en-US" sz="2300" b="0" dirty="0">
              <a:solidFill>
                <a:schemeClr val="tx1"/>
              </a:solidFill>
              <a:latin typeface="Cambria" pitchFamily="18" charset="0"/>
            </a:endParaRPr>
          </a:p>
          <a:p>
            <a:r>
              <a:rPr lang="en-US" sz="2300" dirty="0">
                <a:solidFill>
                  <a:schemeClr val="tx1"/>
                </a:solidFill>
                <a:latin typeface="Cambria" pitchFamily="18" charset="0"/>
              </a:rPr>
              <a:t>Yield- 4.2 t/ha</a:t>
            </a:r>
          </a:p>
        </p:txBody>
      </p:sp>
      <p:pic>
        <p:nvPicPr>
          <p:cNvPr id="19462" name="Picture 6"/>
          <p:cNvPicPr>
            <a:picLocks noChangeAspect="1" noChangeArrowheads="1"/>
          </p:cNvPicPr>
          <p:nvPr/>
        </p:nvPicPr>
        <p:blipFill>
          <a:blip r:embed="rId3" cstate="print"/>
          <a:srcRect/>
          <a:stretch>
            <a:fillRect/>
          </a:stretch>
        </p:blipFill>
        <p:spPr bwMode="auto">
          <a:xfrm>
            <a:off x="76200" y="3810000"/>
            <a:ext cx="3749675" cy="2219325"/>
          </a:xfrm>
          <a:prstGeom prst="rect">
            <a:avLst/>
          </a:prstGeom>
          <a:noFill/>
          <a:ln w="12700" cap="sq">
            <a:noFill/>
            <a:miter lim="800000"/>
            <a:headEnd/>
            <a:tailEnd/>
          </a:ln>
        </p:spPr>
      </p:pic>
      <p:pic>
        <p:nvPicPr>
          <p:cNvPr id="19463" name="Picture 7"/>
          <p:cNvPicPr>
            <a:picLocks noChangeAspect="1" noChangeArrowheads="1"/>
          </p:cNvPicPr>
          <p:nvPr/>
        </p:nvPicPr>
        <p:blipFill>
          <a:blip r:embed="rId4" cstate="print"/>
          <a:srcRect/>
          <a:stretch>
            <a:fillRect/>
          </a:stretch>
        </p:blipFill>
        <p:spPr bwMode="auto">
          <a:xfrm>
            <a:off x="4343400" y="4035425"/>
            <a:ext cx="4329113" cy="1755775"/>
          </a:xfrm>
          <a:prstGeom prst="rect">
            <a:avLst/>
          </a:prstGeom>
          <a:noFill/>
          <a:ln w="12700" cap="sq">
            <a:noFill/>
            <a:miter lim="800000"/>
            <a:headEnd/>
            <a:tailEnd/>
          </a:ln>
        </p:spPr>
      </p:pic>
      <p:sp>
        <p:nvSpPr>
          <p:cNvPr id="19464" name="Rectangle 8"/>
          <p:cNvSpPr>
            <a:spLocks noChangeArrowheads="1"/>
          </p:cNvSpPr>
          <p:nvPr/>
        </p:nvSpPr>
        <p:spPr bwMode="auto">
          <a:xfrm>
            <a:off x="4572000" y="1143000"/>
            <a:ext cx="4572000" cy="2835275"/>
          </a:xfrm>
          <a:prstGeom prst="rect">
            <a:avLst/>
          </a:prstGeom>
          <a:noFill/>
          <a:ln w="12700" cap="sq">
            <a:noFill/>
            <a:miter lim="800000"/>
            <a:headEnd/>
            <a:tailEnd/>
          </a:ln>
        </p:spPr>
        <p:txBody>
          <a:bodyPr anchor="ctr">
            <a:spAutoFit/>
          </a:bodyPr>
          <a:lstStyle/>
          <a:p>
            <a:pPr algn="l"/>
            <a:r>
              <a:rPr lang="en-US" sz="2000" dirty="0">
                <a:solidFill>
                  <a:schemeClr val="tx1"/>
                </a:solidFill>
                <a:latin typeface="Cambria" pitchFamily="18" charset="0"/>
              </a:rPr>
              <a:t>April- October</a:t>
            </a:r>
            <a:endParaRPr lang="en-US" sz="2000" b="0" dirty="0">
              <a:solidFill>
                <a:schemeClr val="tx1"/>
              </a:solidFill>
              <a:latin typeface="Cambria" pitchFamily="18" charset="0"/>
            </a:endParaRPr>
          </a:p>
          <a:p>
            <a:pPr algn="l"/>
            <a:r>
              <a:rPr lang="en-US" sz="2000" dirty="0">
                <a:solidFill>
                  <a:srgbClr val="00FFFF"/>
                </a:solidFill>
                <a:latin typeface="Cambria" pitchFamily="18" charset="0"/>
              </a:rPr>
              <a:t>Monoculture –</a:t>
            </a:r>
            <a:r>
              <a:rPr lang="en-US" sz="2000" dirty="0">
                <a:solidFill>
                  <a:schemeClr val="tx1"/>
                </a:solidFill>
                <a:latin typeface="Cambria" pitchFamily="18" charset="0"/>
              </a:rPr>
              <a:t> Giant Prawn (</a:t>
            </a:r>
            <a:r>
              <a:rPr lang="en-US" sz="2000" i="1" dirty="0" err="1">
                <a:solidFill>
                  <a:schemeClr val="tx1"/>
                </a:solidFill>
                <a:latin typeface="Cambria" pitchFamily="18" charset="0"/>
              </a:rPr>
              <a:t>Macrobrachium</a:t>
            </a:r>
            <a:r>
              <a:rPr lang="en-US" sz="2000" i="1" dirty="0">
                <a:solidFill>
                  <a:schemeClr val="tx1"/>
                </a:solidFill>
                <a:latin typeface="Cambria" pitchFamily="18" charset="0"/>
              </a:rPr>
              <a:t> </a:t>
            </a:r>
            <a:r>
              <a:rPr lang="en-US" sz="2000" i="1" dirty="0" err="1">
                <a:solidFill>
                  <a:schemeClr val="tx1"/>
                </a:solidFill>
                <a:latin typeface="Cambria" pitchFamily="18" charset="0"/>
              </a:rPr>
              <a:t>rosenbergii</a:t>
            </a:r>
            <a:r>
              <a:rPr lang="en-US" sz="2000" dirty="0">
                <a:solidFill>
                  <a:schemeClr val="tx1"/>
                </a:solidFill>
                <a:latin typeface="Cambria" pitchFamily="18" charset="0"/>
              </a:rPr>
              <a:t>)</a:t>
            </a:r>
            <a:endParaRPr lang="en-US" sz="2000" b="0" dirty="0">
              <a:solidFill>
                <a:schemeClr val="tx1"/>
              </a:solidFill>
              <a:latin typeface="Cambria" pitchFamily="18" charset="0"/>
            </a:endParaRPr>
          </a:p>
          <a:p>
            <a:pPr algn="l"/>
            <a:r>
              <a:rPr lang="en-US" sz="2000" dirty="0" err="1">
                <a:solidFill>
                  <a:srgbClr val="00FFFF"/>
                </a:solidFill>
                <a:latin typeface="Cambria" pitchFamily="18" charset="0"/>
              </a:rPr>
              <a:t>Polyculture</a:t>
            </a:r>
            <a:r>
              <a:rPr lang="en-US" sz="2000" dirty="0">
                <a:solidFill>
                  <a:srgbClr val="00FFFF"/>
                </a:solidFill>
                <a:latin typeface="Cambria" pitchFamily="18" charset="0"/>
              </a:rPr>
              <a:t>*-</a:t>
            </a:r>
            <a:r>
              <a:rPr lang="en-US" sz="2000" dirty="0">
                <a:solidFill>
                  <a:schemeClr val="tx1"/>
                </a:solidFill>
                <a:latin typeface="Cambria" pitchFamily="18" charset="0"/>
              </a:rPr>
              <a:t> Indian major carps or common carps or Silver carps and grass carps and Giant Prawn</a:t>
            </a:r>
            <a:endParaRPr lang="en-US" sz="2000" b="0" dirty="0">
              <a:solidFill>
                <a:schemeClr val="tx1"/>
              </a:solidFill>
              <a:latin typeface="Cambria" pitchFamily="18" charset="0"/>
            </a:endParaRPr>
          </a:p>
          <a:p>
            <a:pPr algn="l"/>
            <a:r>
              <a:rPr lang="en-US" sz="2000" dirty="0">
                <a:solidFill>
                  <a:schemeClr val="tx1"/>
                </a:solidFill>
                <a:latin typeface="Cambria" pitchFamily="18" charset="0"/>
              </a:rPr>
              <a:t>Yield- Rice: 4.2 t/ha</a:t>
            </a:r>
            <a:endParaRPr lang="en-US" sz="2000" b="0" dirty="0">
              <a:solidFill>
                <a:schemeClr val="tx1"/>
              </a:solidFill>
              <a:latin typeface="Cambria" pitchFamily="18" charset="0"/>
            </a:endParaRPr>
          </a:p>
          <a:p>
            <a:pPr algn="l"/>
            <a:r>
              <a:rPr lang="en-US" sz="2000" dirty="0">
                <a:solidFill>
                  <a:schemeClr val="tx1"/>
                </a:solidFill>
                <a:latin typeface="Cambria" pitchFamily="18" charset="0"/>
              </a:rPr>
              <a:t>          Fish- Prawn: 480 kg; </a:t>
            </a:r>
          </a:p>
          <a:p>
            <a:pPr algn="l"/>
            <a:r>
              <a:rPr lang="en-US" sz="2000" dirty="0">
                <a:solidFill>
                  <a:schemeClr val="tx1"/>
                </a:solidFill>
                <a:latin typeface="Cambria" pitchFamily="18" charset="0"/>
              </a:rPr>
              <a:t>                   Carp   : 300 kg.</a:t>
            </a:r>
            <a:r>
              <a:rPr lang="en-US" sz="2000" b="0" dirty="0">
                <a:solidFill>
                  <a:schemeClr val="tx1"/>
                </a:solidFill>
                <a:latin typeface="Cambria" pitchFamily="18" charset="0"/>
              </a:rPr>
              <a:t> </a:t>
            </a:r>
          </a:p>
        </p:txBody>
      </p:sp>
      <p:sp>
        <p:nvSpPr>
          <p:cNvPr id="19465" name="Rectangle 9"/>
          <p:cNvSpPr>
            <a:spLocks noChangeArrowheads="1"/>
          </p:cNvSpPr>
          <p:nvPr/>
        </p:nvSpPr>
        <p:spPr bwMode="auto">
          <a:xfrm>
            <a:off x="5240338" y="5715000"/>
            <a:ext cx="3217862" cy="396875"/>
          </a:xfrm>
          <a:prstGeom prst="rect">
            <a:avLst/>
          </a:prstGeom>
          <a:noFill/>
          <a:ln w="12700" cap="sq">
            <a:noFill/>
            <a:miter lim="800000"/>
            <a:headEnd/>
            <a:tailEnd/>
          </a:ln>
        </p:spPr>
        <p:txBody>
          <a:bodyPr wrap="none" anchor="ctr">
            <a:spAutoFit/>
          </a:bodyPr>
          <a:lstStyle/>
          <a:p>
            <a:pPr algn="l" eaLnBrk="0" hangingPunct="0"/>
            <a:r>
              <a:rPr lang="en-US" sz="2000" dirty="0">
                <a:solidFill>
                  <a:srgbClr val="FF9900"/>
                </a:solidFill>
                <a:latin typeface="Cambria" pitchFamily="18" charset="0"/>
              </a:rPr>
              <a:t>* Recommended practice</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DSC_8490.JPG"/>
          <p:cNvPicPr>
            <a:picLocks noChangeAspect="1"/>
          </p:cNvPicPr>
          <p:nvPr/>
        </p:nvPicPr>
        <p:blipFill>
          <a:blip r:embed="rId2" cstate="print"/>
          <a:srcRect l="1869" t="1466" r="935" b="1912"/>
          <a:stretch>
            <a:fillRect/>
          </a:stretch>
        </p:blipFill>
        <p:spPr bwMode="auto">
          <a:xfrm>
            <a:off x="0" y="0"/>
            <a:ext cx="9144000" cy="6073775"/>
          </a:xfrm>
          <a:prstGeom prst="rect">
            <a:avLst/>
          </a:prstGeom>
          <a:noFill/>
          <a:ln w="9525">
            <a:solidFill>
              <a:srgbClr val="00FF99"/>
            </a:solid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2450" name="Text Box 2"/>
          <p:cNvSpPr txBox="1">
            <a:spLocks noChangeArrowheads="1"/>
          </p:cNvSpPr>
          <p:nvPr/>
        </p:nvSpPr>
        <p:spPr bwMode="auto">
          <a:xfrm>
            <a:off x="228600" y="14288"/>
            <a:ext cx="8686800" cy="519112"/>
          </a:xfrm>
          <a:prstGeom prst="rect">
            <a:avLst/>
          </a:prstGeom>
          <a:noFill/>
          <a:ln w="9525">
            <a:noFill/>
            <a:miter lim="800000"/>
            <a:headEnd/>
            <a:tailEnd/>
          </a:ln>
        </p:spPr>
        <p:txBody>
          <a:bodyPr>
            <a:spAutoFit/>
          </a:bodyPr>
          <a:lstStyle/>
          <a:p>
            <a:r>
              <a:rPr lang="en-US" sz="2800" dirty="0">
                <a:solidFill>
                  <a:srgbClr val="FFFF00"/>
                </a:solidFill>
                <a:latin typeface="Cambria" pitchFamily="18" charset="0"/>
                <a:cs typeface="Arial" charset="0"/>
              </a:rPr>
              <a:t>Genetic Garden of HALOPHYTES at </a:t>
            </a:r>
            <a:r>
              <a:rPr lang="en-US" sz="2800" dirty="0" err="1">
                <a:solidFill>
                  <a:srgbClr val="FFFF00"/>
                </a:solidFill>
                <a:latin typeface="Cambria" pitchFamily="18" charset="0"/>
                <a:cs typeface="Arial" charset="0"/>
              </a:rPr>
              <a:t>Vedaranyam</a:t>
            </a:r>
            <a:endParaRPr lang="en-US" sz="2800" dirty="0">
              <a:solidFill>
                <a:srgbClr val="FFFF00"/>
              </a:solidFill>
              <a:latin typeface="Cambria" pitchFamily="18" charset="0"/>
              <a:cs typeface="Arial" charset="0"/>
            </a:endParaRPr>
          </a:p>
        </p:txBody>
      </p:sp>
      <p:grpSp>
        <p:nvGrpSpPr>
          <p:cNvPr id="2" name="Group 13"/>
          <p:cNvGrpSpPr/>
          <p:nvPr/>
        </p:nvGrpSpPr>
        <p:grpSpPr>
          <a:xfrm>
            <a:off x="1828800" y="1066800"/>
            <a:ext cx="5410200" cy="928048"/>
            <a:chOff x="1600200" y="1066800"/>
            <a:chExt cx="5410200" cy="928048"/>
          </a:xfrm>
        </p:grpSpPr>
        <p:sp>
          <p:nvSpPr>
            <p:cNvPr id="3432451" name="Line 3"/>
            <p:cNvSpPr>
              <a:spLocks noChangeShapeType="1"/>
            </p:cNvSpPr>
            <p:nvPr/>
          </p:nvSpPr>
          <p:spPr bwMode="auto">
            <a:xfrm>
              <a:off x="4248150" y="1066800"/>
              <a:ext cx="0" cy="360363"/>
            </a:xfrm>
            <a:prstGeom prst="line">
              <a:avLst/>
            </a:prstGeom>
            <a:noFill/>
            <a:ln w="38100">
              <a:solidFill>
                <a:schemeClr val="accent2"/>
              </a:solidFill>
              <a:prstDash val="sysDot"/>
              <a:round/>
              <a:headEnd/>
              <a:tailEnd/>
            </a:ln>
          </p:spPr>
          <p:txBody>
            <a:bodyPr wrap="none"/>
            <a:lstStyle/>
            <a:p>
              <a:endParaRPr lang="en-IN"/>
            </a:p>
          </p:txBody>
        </p:sp>
        <p:sp>
          <p:nvSpPr>
            <p:cNvPr id="3432452" name="Line 4"/>
            <p:cNvSpPr>
              <a:spLocks noChangeShapeType="1"/>
            </p:cNvSpPr>
            <p:nvPr/>
          </p:nvSpPr>
          <p:spPr bwMode="auto">
            <a:xfrm>
              <a:off x="1600200" y="1447800"/>
              <a:ext cx="5410200" cy="0"/>
            </a:xfrm>
            <a:prstGeom prst="line">
              <a:avLst/>
            </a:prstGeom>
            <a:noFill/>
            <a:ln w="38100">
              <a:solidFill>
                <a:schemeClr val="accent2"/>
              </a:solidFill>
              <a:prstDash val="sysDot"/>
              <a:round/>
              <a:headEnd/>
              <a:tailEnd/>
            </a:ln>
          </p:spPr>
          <p:txBody>
            <a:bodyPr wrap="none"/>
            <a:lstStyle/>
            <a:p>
              <a:endParaRPr lang="en-IN"/>
            </a:p>
          </p:txBody>
        </p:sp>
        <p:sp>
          <p:nvSpPr>
            <p:cNvPr id="3432453" name="Line 5"/>
            <p:cNvSpPr>
              <a:spLocks noChangeShapeType="1"/>
            </p:cNvSpPr>
            <p:nvPr/>
          </p:nvSpPr>
          <p:spPr bwMode="auto">
            <a:xfrm>
              <a:off x="1609086" y="1434461"/>
              <a:ext cx="4762" cy="560387"/>
            </a:xfrm>
            <a:prstGeom prst="line">
              <a:avLst/>
            </a:prstGeom>
            <a:noFill/>
            <a:ln w="38100">
              <a:solidFill>
                <a:schemeClr val="accent2"/>
              </a:solidFill>
              <a:prstDash val="sysDot"/>
              <a:round/>
              <a:headEnd/>
              <a:tailEnd type="triangle" w="med" len="med"/>
            </a:ln>
          </p:spPr>
          <p:txBody>
            <a:bodyPr wrap="none"/>
            <a:lstStyle/>
            <a:p>
              <a:endParaRPr lang="en-IN"/>
            </a:p>
          </p:txBody>
        </p:sp>
        <p:sp>
          <p:nvSpPr>
            <p:cNvPr id="3432454" name="Line 6"/>
            <p:cNvSpPr>
              <a:spLocks noChangeShapeType="1"/>
            </p:cNvSpPr>
            <p:nvPr/>
          </p:nvSpPr>
          <p:spPr bwMode="auto">
            <a:xfrm>
              <a:off x="6969456" y="1435431"/>
              <a:ext cx="0" cy="504825"/>
            </a:xfrm>
            <a:prstGeom prst="line">
              <a:avLst/>
            </a:prstGeom>
            <a:noFill/>
            <a:ln w="38100">
              <a:solidFill>
                <a:schemeClr val="accent2"/>
              </a:solidFill>
              <a:prstDash val="sysDot"/>
              <a:round/>
              <a:headEnd/>
              <a:tailEnd type="triangle" w="med" len="med"/>
            </a:ln>
          </p:spPr>
          <p:txBody>
            <a:bodyPr wrap="none"/>
            <a:lstStyle/>
            <a:p>
              <a:endParaRPr lang="en-IN"/>
            </a:p>
          </p:txBody>
        </p:sp>
      </p:grpSp>
      <p:sp>
        <p:nvSpPr>
          <p:cNvPr id="3432455" name="Text Box 7"/>
          <p:cNvSpPr txBox="1">
            <a:spLocks noChangeArrowheads="1"/>
          </p:cNvSpPr>
          <p:nvPr/>
        </p:nvSpPr>
        <p:spPr bwMode="auto">
          <a:xfrm>
            <a:off x="334963" y="2079625"/>
            <a:ext cx="3065462" cy="457200"/>
          </a:xfrm>
          <a:prstGeom prst="rect">
            <a:avLst/>
          </a:prstGeom>
          <a:noFill/>
          <a:ln w="9525">
            <a:noFill/>
            <a:miter lim="800000"/>
            <a:headEnd/>
            <a:tailEnd/>
          </a:ln>
        </p:spPr>
        <p:txBody>
          <a:bodyPr wrap="none">
            <a:spAutoFit/>
          </a:bodyPr>
          <a:lstStyle/>
          <a:p>
            <a:r>
              <a:rPr lang="en-US" sz="2400" b="0" dirty="0">
                <a:solidFill>
                  <a:srgbClr val="00FF99"/>
                </a:solidFill>
                <a:latin typeface="Cambria" pitchFamily="18" charset="0"/>
                <a:cs typeface="Arial" charset="0"/>
              </a:rPr>
              <a:t>Obligatory halophytes</a:t>
            </a:r>
          </a:p>
        </p:txBody>
      </p:sp>
      <p:sp>
        <p:nvSpPr>
          <p:cNvPr id="3432456" name="Text Box 8"/>
          <p:cNvSpPr txBox="1">
            <a:spLocks noChangeArrowheads="1"/>
          </p:cNvSpPr>
          <p:nvPr/>
        </p:nvSpPr>
        <p:spPr bwMode="auto">
          <a:xfrm>
            <a:off x="5607050" y="2079625"/>
            <a:ext cx="3130550" cy="457200"/>
          </a:xfrm>
          <a:prstGeom prst="rect">
            <a:avLst/>
          </a:prstGeom>
          <a:noFill/>
          <a:ln w="9525">
            <a:noFill/>
            <a:miter lim="800000"/>
            <a:headEnd/>
            <a:tailEnd/>
          </a:ln>
        </p:spPr>
        <p:txBody>
          <a:bodyPr wrap="none">
            <a:spAutoFit/>
          </a:bodyPr>
          <a:lstStyle/>
          <a:p>
            <a:r>
              <a:rPr lang="en-US" sz="2400" b="0" dirty="0">
                <a:solidFill>
                  <a:srgbClr val="00FF99"/>
                </a:solidFill>
                <a:latin typeface="Cambria" pitchFamily="18" charset="0"/>
                <a:cs typeface="Arial" charset="0"/>
              </a:rPr>
              <a:t>Facultative halophytes</a:t>
            </a:r>
          </a:p>
        </p:txBody>
      </p:sp>
      <p:sp>
        <p:nvSpPr>
          <p:cNvPr id="3432457" name="Text Box 9"/>
          <p:cNvSpPr txBox="1">
            <a:spLocks noChangeArrowheads="1"/>
          </p:cNvSpPr>
          <p:nvPr/>
        </p:nvSpPr>
        <p:spPr bwMode="auto">
          <a:xfrm>
            <a:off x="331788" y="2879725"/>
            <a:ext cx="3344862" cy="2835275"/>
          </a:xfrm>
          <a:prstGeom prst="rect">
            <a:avLst/>
          </a:prstGeom>
          <a:noFill/>
          <a:ln w="9525">
            <a:noFill/>
            <a:miter lim="800000"/>
            <a:headEnd/>
            <a:tailEnd/>
          </a:ln>
        </p:spPr>
        <p:txBody>
          <a:bodyPr wrap="none">
            <a:spAutoFit/>
          </a:bodyPr>
          <a:lstStyle/>
          <a:p>
            <a:pPr algn="l"/>
            <a:r>
              <a:rPr lang="en-US" sz="2000" b="0">
                <a:solidFill>
                  <a:schemeClr val="tx1"/>
                </a:solidFill>
                <a:latin typeface="Cambria" pitchFamily="18" charset="0"/>
                <a:cs typeface="Arial" charset="0"/>
              </a:rPr>
              <a:t>Tolerate high concentration</a:t>
            </a:r>
          </a:p>
          <a:p>
            <a:pPr algn="l"/>
            <a:r>
              <a:rPr lang="en-US" sz="2000" b="0">
                <a:solidFill>
                  <a:schemeClr val="tx1"/>
                </a:solidFill>
                <a:latin typeface="Cambria" pitchFamily="18" charset="0"/>
                <a:cs typeface="Arial" charset="0"/>
              </a:rPr>
              <a:t>of sodium salts</a:t>
            </a:r>
          </a:p>
          <a:p>
            <a:pPr algn="l"/>
            <a:endParaRPr lang="en-US" sz="2000" b="0">
              <a:solidFill>
                <a:schemeClr val="tx1"/>
              </a:solidFill>
              <a:latin typeface="Cambria" pitchFamily="18" charset="0"/>
              <a:cs typeface="Arial" charset="0"/>
            </a:endParaRPr>
          </a:p>
          <a:p>
            <a:pPr algn="l"/>
            <a:r>
              <a:rPr lang="en-US" sz="2000" b="0">
                <a:solidFill>
                  <a:schemeClr val="tx1"/>
                </a:solidFill>
                <a:latin typeface="Cambria" pitchFamily="18" charset="0"/>
                <a:cs typeface="Arial" charset="0"/>
              </a:rPr>
              <a:t>&gt; 3 times of seawater salinity</a:t>
            </a:r>
          </a:p>
          <a:p>
            <a:pPr algn="l"/>
            <a:endParaRPr lang="en-US" sz="2000" b="0">
              <a:solidFill>
                <a:schemeClr val="tx1"/>
              </a:solidFill>
              <a:latin typeface="Cambria" pitchFamily="18" charset="0"/>
              <a:cs typeface="Arial" charset="0"/>
            </a:endParaRPr>
          </a:p>
          <a:p>
            <a:pPr algn="l"/>
            <a:r>
              <a:rPr lang="en-US" sz="2000" b="0">
                <a:solidFill>
                  <a:schemeClr val="tx1"/>
                </a:solidFill>
                <a:latin typeface="Cambria" pitchFamily="18" charset="0"/>
                <a:cs typeface="Arial" charset="0"/>
              </a:rPr>
              <a:t>Even demand high NaCl for </a:t>
            </a:r>
          </a:p>
          <a:p>
            <a:pPr algn="l"/>
            <a:r>
              <a:rPr lang="en-US" sz="2000" b="0">
                <a:solidFill>
                  <a:schemeClr val="tx1"/>
                </a:solidFill>
                <a:latin typeface="Cambria" pitchFamily="18" charset="0"/>
                <a:cs typeface="Arial" charset="0"/>
              </a:rPr>
              <a:t>survival and reproduction</a:t>
            </a:r>
          </a:p>
          <a:p>
            <a:pPr algn="l"/>
            <a:endParaRPr lang="en-US" sz="2000" b="0">
              <a:solidFill>
                <a:schemeClr val="tx1"/>
              </a:solidFill>
              <a:latin typeface="Cambria" pitchFamily="18" charset="0"/>
              <a:cs typeface="Arial" charset="0"/>
            </a:endParaRPr>
          </a:p>
          <a:p>
            <a:pPr algn="l"/>
            <a:r>
              <a:rPr lang="en-US" sz="2000" b="0">
                <a:solidFill>
                  <a:schemeClr val="tx1"/>
                </a:solidFill>
                <a:latin typeface="Cambria" pitchFamily="18" charset="0"/>
                <a:cs typeface="Arial" charset="0"/>
              </a:rPr>
              <a:t>1560 species</a:t>
            </a:r>
            <a:endParaRPr lang="en-IN" sz="2000" b="0">
              <a:solidFill>
                <a:schemeClr val="tx1"/>
              </a:solidFill>
              <a:latin typeface="Cambria" pitchFamily="18" charset="0"/>
              <a:cs typeface="Arial" charset="0"/>
            </a:endParaRPr>
          </a:p>
        </p:txBody>
      </p:sp>
      <p:sp>
        <p:nvSpPr>
          <p:cNvPr id="3432458" name="Text Box 10"/>
          <p:cNvSpPr txBox="1">
            <a:spLocks noChangeArrowheads="1"/>
          </p:cNvSpPr>
          <p:nvPr/>
        </p:nvSpPr>
        <p:spPr bwMode="auto">
          <a:xfrm>
            <a:off x="5303838" y="2879725"/>
            <a:ext cx="3606800" cy="2835275"/>
          </a:xfrm>
          <a:prstGeom prst="rect">
            <a:avLst/>
          </a:prstGeom>
          <a:noFill/>
          <a:ln w="9525">
            <a:noFill/>
            <a:miter lim="800000"/>
            <a:headEnd/>
            <a:tailEnd/>
          </a:ln>
        </p:spPr>
        <p:txBody>
          <a:bodyPr>
            <a:spAutoFit/>
          </a:bodyPr>
          <a:lstStyle/>
          <a:p>
            <a:pPr algn="l"/>
            <a:r>
              <a:rPr lang="en-US" sz="2000" b="0">
                <a:solidFill>
                  <a:schemeClr val="tx1"/>
                </a:solidFill>
                <a:latin typeface="Cambria" pitchFamily="18" charset="0"/>
                <a:cs typeface="Arial" charset="0"/>
              </a:rPr>
              <a:t>Most of the species tolerate only moderate level of salinity</a:t>
            </a:r>
          </a:p>
          <a:p>
            <a:pPr algn="l"/>
            <a:endParaRPr lang="en-US" sz="2000" b="0">
              <a:solidFill>
                <a:schemeClr val="tx1"/>
              </a:solidFill>
              <a:latin typeface="Cambria" pitchFamily="18" charset="0"/>
              <a:cs typeface="Arial" charset="0"/>
            </a:endParaRPr>
          </a:p>
          <a:p>
            <a:pPr algn="l"/>
            <a:r>
              <a:rPr lang="en-US" sz="2000" b="0">
                <a:solidFill>
                  <a:schemeClr val="tx1"/>
                </a:solidFill>
                <a:latin typeface="Cambria" pitchFamily="18" charset="0"/>
                <a:cs typeface="Arial" charset="0"/>
              </a:rPr>
              <a:t>Reproduction requires low saline condition</a:t>
            </a:r>
          </a:p>
          <a:p>
            <a:pPr algn="l"/>
            <a:endParaRPr lang="en-US" sz="2000" b="0">
              <a:solidFill>
                <a:schemeClr val="tx1"/>
              </a:solidFill>
              <a:latin typeface="Cambria" pitchFamily="18" charset="0"/>
              <a:cs typeface="Arial" charset="0"/>
            </a:endParaRPr>
          </a:p>
          <a:p>
            <a:pPr algn="l"/>
            <a:r>
              <a:rPr lang="en-US" sz="2000" b="0">
                <a:solidFill>
                  <a:schemeClr val="tx1"/>
                </a:solidFill>
                <a:latin typeface="Cambria" pitchFamily="18" charset="0"/>
                <a:cs typeface="Arial" charset="0"/>
              </a:rPr>
              <a:t>Mangroves</a:t>
            </a:r>
          </a:p>
          <a:p>
            <a:pPr algn="l"/>
            <a:endParaRPr lang="en-US" sz="2000" b="0">
              <a:solidFill>
                <a:schemeClr val="tx1"/>
              </a:solidFill>
              <a:latin typeface="Cambria" pitchFamily="18" charset="0"/>
              <a:cs typeface="Arial" charset="0"/>
            </a:endParaRPr>
          </a:p>
          <a:p>
            <a:pPr algn="l"/>
            <a:r>
              <a:rPr lang="en-US" sz="2000" b="0">
                <a:solidFill>
                  <a:schemeClr val="tx1"/>
                </a:solidFill>
                <a:latin typeface="Cambria" pitchFamily="18" charset="0"/>
                <a:cs typeface="Arial" charset="0"/>
              </a:rPr>
              <a:t>60 species</a:t>
            </a:r>
            <a:endParaRPr lang="en-IN" sz="2000" b="0">
              <a:solidFill>
                <a:schemeClr val="tx1"/>
              </a:solidFill>
              <a:latin typeface="Cambria" pitchFamily="18" charset="0"/>
              <a:cs typeface="Arial" charset="0"/>
            </a:endParaRPr>
          </a:p>
        </p:txBody>
      </p:sp>
      <p:sp>
        <p:nvSpPr>
          <p:cNvPr id="3432459" name="Text Box 11"/>
          <p:cNvSpPr txBox="1">
            <a:spLocks noChangeArrowheads="1"/>
          </p:cNvSpPr>
          <p:nvPr/>
        </p:nvSpPr>
        <p:spPr bwMode="auto">
          <a:xfrm>
            <a:off x="322263" y="550863"/>
            <a:ext cx="8502650" cy="457200"/>
          </a:xfrm>
          <a:prstGeom prst="rect">
            <a:avLst/>
          </a:prstGeom>
          <a:noFill/>
          <a:ln w="12700" cap="sq">
            <a:noFill/>
            <a:miter lim="800000"/>
            <a:headEnd/>
            <a:tailEnd/>
          </a:ln>
        </p:spPr>
        <p:txBody>
          <a:bodyPr wrap="none">
            <a:spAutoFit/>
          </a:bodyPr>
          <a:lstStyle/>
          <a:p>
            <a:r>
              <a:rPr lang="en-US" sz="2400" dirty="0">
                <a:solidFill>
                  <a:schemeClr val="tx1"/>
                </a:solidFill>
                <a:latin typeface="Cambria" pitchFamily="18" charset="0"/>
                <a:cs typeface="Arial" charset="0"/>
              </a:rPr>
              <a:t>Converting Sea Water into Fresh Water through Halophytes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152400"/>
            <a:ext cx="4876800" cy="5791200"/>
            <a:chOff x="76200" y="76200"/>
            <a:chExt cx="4876800" cy="5791200"/>
          </a:xfrm>
        </p:grpSpPr>
        <p:pic>
          <p:nvPicPr>
            <p:cNvPr id="124930" name="Picture 2" descr="riceproductionsystemscomposite-pitros"/>
            <p:cNvPicPr>
              <a:picLocks noChangeAspect="1" noChangeArrowheads="1"/>
            </p:cNvPicPr>
            <p:nvPr/>
          </p:nvPicPr>
          <p:blipFill>
            <a:blip r:embed="rId3" cstate="print">
              <a:lum contrast="-24000"/>
            </a:blip>
            <a:srcRect t="51749" r="55084" b="14444"/>
            <a:stretch>
              <a:fillRect/>
            </a:stretch>
          </p:blipFill>
          <p:spPr bwMode="auto">
            <a:xfrm>
              <a:off x="76200" y="76200"/>
              <a:ext cx="2514600" cy="3505200"/>
            </a:xfrm>
            <a:prstGeom prst="rect">
              <a:avLst/>
            </a:prstGeom>
            <a:noFill/>
            <a:ln w="9525">
              <a:solidFill>
                <a:srgbClr val="CCFFCC"/>
              </a:solidFill>
              <a:miter lim="800000"/>
              <a:headEnd/>
              <a:tailEnd/>
            </a:ln>
          </p:spPr>
        </p:pic>
        <p:pic>
          <p:nvPicPr>
            <p:cNvPr id="124931" name="Picture 3" descr="floating"/>
            <p:cNvPicPr>
              <a:picLocks noChangeAspect="1" noChangeArrowheads="1"/>
            </p:cNvPicPr>
            <p:nvPr/>
          </p:nvPicPr>
          <p:blipFill>
            <a:blip r:embed="rId4" cstate="print"/>
            <a:srcRect b="6383"/>
            <a:stretch>
              <a:fillRect/>
            </a:stretch>
          </p:blipFill>
          <p:spPr bwMode="auto">
            <a:xfrm>
              <a:off x="2589212" y="76200"/>
              <a:ext cx="2363788" cy="3505200"/>
            </a:xfrm>
            <a:prstGeom prst="rect">
              <a:avLst/>
            </a:prstGeom>
            <a:noFill/>
            <a:ln w="9525">
              <a:solidFill>
                <a:srgbClr val="CCFFCC"/>
              </a:solidFill>
              <a:miter lim="800000"/>
              <a:headEnd/>
              <a:tailEnd/>
            </a:ln>
          </p:spPr>
        </p:pic>
        <p:pic>
          <p:nvPicPr>
            <p:cNvPr id="124932" name="Picture 4" descr="DeepwaterRice"/>
            <p:cNvPicPr>
              <a:picLocks noChangeAspect="1" noChangeArrowheads="1"/>
            </p:cNvPicPr>
            <p:nvPr/>
          </p:nvPicPr>
          <p:blipFill>
            <a:blip r:embed="rId5" cstate="print"/>
            <a:srcRect/>
            <a:stretch>
              <a:fillRect/>
            </a:stretch>
          </p:blipFill>
          <p:spPr bwMode="auto">
            <a:xfrm>
              <a:off x="76200" y="3608388"/>
              <a:ext cx="4876800" cy="2259012"/>
            </a:xfrm>
            <a:prstGeom prst="rect">
              <a:avLst/>
            </a:prstGeom>
            <a:noFill/>
            <a:ln w="9525">
              <a:solidFill>
                <a:srgbClr val="CCFFCC"/>
              </a:solidFill>
              <a:miter lim="800000"/>
              <a:headEnd/>
              <a:tailEnd/>
            </a:ln>
          </p:spPr>
        </p:pic>
      </p:grpSp>
      <p:sp>
        <p:nvSpPr>
          <p:cNvPr id="124933" name="Rectangle 5"/>
          <p:cNvSpPr>
            <a:spLocks noChangeArrowheads="1"/>
          </p:cNvSpPr>
          <p:nvPr/>
        </p:nvSpPr>
        <p:spPr bwMode="auto">
          <a:xfrm>
            <a:off x="5614988" y="1219200"/>
            <a:ext cx="3529012" cy="3013075"/>
          </a:xfrm>
          <a:prstGeom prst="rect">
            <a:avLst/>
          </a:prstGeom>
          <a:noFill/>
          <a:ln w="9525">
            <a:noFill/>
            <a:miter lim="800000"/>
            <a:headEnd/>
            <a:tailEnd/>
          </a:ln>
          <a:effectLst/>
        </p:spPr>
        <p:txBody>
          <a:bodyPr anchor="ctr"/>
          <a:lstStyle/>
          <a:p>
            <a:pPr algn="l"/>
            <a:endParaRPr lang="en-US" sz="2400">
              <a:solidFill>
                <a:schemeClr val="tx1"/>
              </a:solidFill>
              <a:latin typeface="Times New Roman" pitchFamily="18" charset="0"/>
            </a:endParaRPr>
          </a:p>
          <a:p>
            <a:pPr algn="l" eaLnBrk="0" hangingPunct="0"/>
            <a:endParaRPr lang="en-US" sz="2400">
              <a:solidFill>
                <a:schemeClr val="tx1"/>
              </a:solidFill>
              <a:latin typeface="Times New Roman" pitchFamily="18" charset="0"/>
            </a:endParaRPr>
          </a:p>
        </p:txBody>
      </p:sp>
      <p:sp>
        <p:nvSpPr>
          <p:cNvPr id="124934" name="Rectangle 6"/>
          <p:cNvSpPr>
            <a:spLocks noChangeArrowheads="1"/>
          </p:cNvSpPr>
          <p:nvPr/>
        </p:nvSpPr>
        <p:spPr bwMode="auto">
          <a:xfrm>
            <a:off x="5029200" y="654308"/>
            <a:ext cx="3886200" cy="4832092"/>
          </a:xfrm>
          <a:prstGeom prst="rect">
            <a:avLst/>
          </a:prstGeom>
          <a:noFill/>
          <a:ln w="9525">
            <a:noFill/>
            <a:miter lim="800000"/>
            <a:headEnd/>
            <a:tailEnd/>
          </a:ln>
          <a:effectLst/>
        </p:spPr>
        <p:txBody>
          <a:bodyPr wrap="square">
            <a:spAutoFit/>
          </a:bodyPr>
          <a:lstStyle/>
          <a:p>
            <a:pPr marL="495300" indent="-495300" algn="l">
              <a:lnSpc>
                <a:spcPct val="110000"/>
              </a:lnSpc>
            </a:pPr>
            <a:r>
              <a:rPr lang="en-US" sz="2000" b="1" dirty="0">
                <a:solidFill>
                  <a:schemeClr val="tx1"/>
                </a:solidFill>
                <a:latin typeface="Cambria" pitchFamily="18" charset="0"/>
              </a:rPr>
              <a:t>Deepwater (floating) rice has </a:t>
            </a:r>
          </a:p>
          <a:p>
            <a:pPr marL="495300" indent="-495300" algn="l">
              <a:lnSpc>
                <a:spcPct val="110000"/>
              </a:lnSpc>
            </a:pPr>
            <a:r>
              <a:rPr lang="en-US" sz="2000" b="1" dirty="0">
                <a:solidFill>
                  <a:schemeClr val="tx1"/>
                </a:solidFill>
                <a:latin typeface="Cambria" pitchFamily="18" charset="0"/>
              </a:rPr>
              <a:t>three special adaptations: </a:t>
            </a:r>
          </a:p>
          <a:p>
            <a:pPr marL="495300" indent="-495300" algn="l">
              <a:lnSpc>
                <a:spcPct val="110000"/>
              </a:lnSpc>
            </a:pPr>
            <a:endParaRPr lang="en-US" sz="2000" b="1" dirty="0">
              <a:solidFill>
                <a:schemeClr val="tx1"/>
              </a:solidFill>
              <a:latin typeface="Cambria" pitchFamily="18" charset="0"/>
            </a:endParaRPr>
          </a:p>
          <a:p>
            <a:pPr marL="450850" lvl="1" indent="-355600" algn="l">
              <a:lnSpc>
                <a:spcPct val="110000"/>
              </a:lnSpc>
              <a:buClr>
                <a:srgbClr val="00FF99"/>
              </a:buClr>
              <a:buFontTx/>
              <a:buAutoNum type="romanLcPeriod"/>
            </a:pPr>
            <a:r>
              <a:rPr lang="en-US" sz="2000" b="1" dirty="0">
                <a:solidFill>
                  <a:schemeClr val="tx1"/>
                </a:solidFill>
                <a:latin typeface="Cambria" pitchFamily="18" charset="0"/>
              </a:rPr>
              <a:t>ability to elongate with the rise of water levels; </a:t>
            </a:r>
          </a:p>
          <a:p>
            <a:pPr marL="450850" lvl="1" indent="-355600" algn="l">
              <a:lnSpc>
                <a:spcPct val="110000"/>
              </a:lnSpc>
              <a:buClr>
                <a:srgbClr val="00FF99"/>
              </a:buClr>
              <a:buFontTx/>
              <a:buAutoNum type="romanLcPeriod"/>
            </a:pPr>
            <a:r>
              <a:rPr lang="en-US" sz="2000" b="1" dirty="0">
                <a:solidFill>
                  <a:schemeClr val="tx1"/>
                </a:solidFill>
                <a:latin typeface="Cambria" pitchFamily="18" charset="0"/>
              </a:rPr>
              <a:t>develop nodal tillers and roots from the upper nodes in the water </a:t>
            </a:r>
          </a:p>
          <a:p>
            <a:pPr marL="450850" lvl="1" indent="-355600" algn="l">
              <a:lnSpc>
                <a:spcPct val="110000"/>
              </a:lnSpc>
              <a:buClr>
                <a:srgbClr val="00FF99"/>
              </a:buClr>
              <a:buFontTx/>
              <a:buAutoNum type="romanLcPeriod"/>
            </a:pPr>
            <a:r>
              <a:rPr lang="en-US" sz="2000" b="1" dirty="0">
                <a:solidFill>
                  <a:schemeClr val="tx1"/>
                </a:solidFill>
                <a:latin typeface="Cambria" pitchFamily="18" charset="0"/>
              </a:rPr>
              <a:t>the upward bending of the terminal part of the plant called 'kneeing' that keeps the reproductive parts above the water as flood water </a:t>
            </a:r>
            <a:r>
              <a:rPr lang="en-US" sz="2000" b="1" dirty="0" smtClean="0">
                <a:solidFill>
                  <a:schemeClr val="tx1"/>
                </a:solidFill>
                <a:latin typeface="Cambria" pitchFamily="18" charset="0"/>
              </a:rPr>
              <a:t>subsides</a:t>
            </a:r>
            <a:endParaRPr lang="en-US" sz="2000" b="1" dirty="0">
              <a:solidFill>
                <a:schemeClr val="tx1"/>
              </a:solidFill>
              <a:latin typeface="Cambria" pitchFamily="18" charset="0"/>
            </a:endParaRPr>
          </a:p>
        </p:txBody>
      </p:sp>
      <p:sp>
        <p:nvSpPr>
          <p:cNvPr id="124935" name="Text Box 7"/>
          <p:cNvSpPr txBox="1">
            <a:spLocks noChangeArrowheads="1"/>
          </p:cNvSpPr>
          <p:nvPr/>
        </p:nvSpPr>
        <p:spPr bwMode="auto">
          <a:xfrm>
            <a:off x="4738048" y="27296"/>
            <a:ext cx="4572000" cy="492443"/>
          </a:xfrm>
          <a:prstGeom prst="rect">
            <a:avLst/>
          </a:prstGeom>
          <a:noFill/>
          <a:ln w="12700" cap="sq">
            <a:noFill/>
            <a:miter lim="800000"/>
            <a:headEnd/>
            <a:tailEnd/>
          </a:ln>
          <a:effectLst/>
        </p:spPr>
        <p:txBody>
          <a:bodyPr wrap="square">
            <a:spAutoFit/>
          </a:bodyPr>
          <a:lstStyle/>
          <a:p>
            <a:pPr>
              <a:spcBef>
                <a:spcPct val="50000"/>
              </a:spcBef>
            </a:pPr>
            <a:r>
              <a:rPr lang="en-US" sz="2600" b="1" dirty="0">
                <a:solidFill>
                  <a:srgbClr val="FFFF00"/>
                </a:solidFill>
                <a:latin typeface="Cambria" pitchFamily="18" charset="0"/>
              </a:rPr>
              <a:t>Genes for Climate Resilience</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22" name="AutoShape 2"/>
          <p:cNvSpPr>
            <a:spLocks noChangeArrowheads="1"/>
          </p:cNvSpPr>
          <p:nvPr/>
        </p:nvSpPr>
        <p:spPr bwMode="auto">
          <a:xfrm>
            <a:off x="1246496" y="149225"/>
            <a:ext cx="6629400" cy="536575"/>
          </a:xfrm>
          <a:prstGeom prst="octagon">
            <a:avLst>
              <a:gd name="adj" fmla="val 10532"/>
            </a:avLst>
          </a:prstGeom>
          <a:noFill/>
          <a:ln w="9525" algn="ctr">
            <a:noFill/>
            <a:miter lim="800000"/>
            <a:headEnd/>
            <a:tailEnd/>
          </a:ln>
        </p:spPr>
        <p:txBody>
          <a:bodyPr wrap="none" anchor="ctr"/>
          <a:lstStyle/>
          <a:p>
            <a:pPr eaLnBrk="0" hangingPunct="0">
              <a:lnSpc>
                <a:spcPct val="110000"/>
              </a:lnSpc>
            </a:pPr>
            <a:r>
              <a:rPr lang="en-US" sz="3200" dirty="0">
                <a:solidFill>
                  <a:srgbClr val="FFFF00"/>
                </a:solidFill>
                <a:latin typeface="Cambria" pitchFamily="18" charset="0"/>
                <a:cs typeface="Arial" charset="0"/>
              </a:rPr>
              <a:t>Genetic Shield against Sea Level Rise</a:t>
            </a:r>
          </a:p>
        </p:txBody>
      </p:sp>
      <p:pic>
        <p:nvPicPr>
          <p:cNvPr id="3358723" name="Picture 3" descr="rootmangrove"/>
          <p:cNvPicPr>
            <a:picLocks noChangeAspect="1" noChangeArrowheads="1"/>
          </p:cNvPicPr>
          <p:nvPr/>
        </p:nvPicPr>
        <p:blipFill>
          <a:blip r:embed="rId3" cstate="print"/>
          <a:srcRect/>
          <a:stretch>
            <a:fillRect/>
          </a:stretch>
        </p:blipFill>
        <p:spPr bwMode="auto">
          <a:xfrm>
            <a:off x="1219200" y="990600"/>
            <a:ext cx="6608763" cy="4405313"/>
          </a:xfrm>
          <a:prstGeom prst="rect">
            <a:avLst/>
          </a:prstGeom>
          <a:noFill/>
          <a:ln w="12700">
            <a:solidFill>
              <a:srgbClr val="00FF99"/>
            </a:solidFill>
            <a:miter lim="800000"/>
            <a:headEnd/>
            <a:tailEnd/>
          </a:ln>
        </p:spPr>
      </p:pic>
      <p:sp>
        <p:nvSpPr>
          <p:cNvPr id="3358724" name="Text Box 4"/>
          <p:cNvSpPr txBox="1">
            <a:spLocks noChangeArrowheads="1"/>
          </p:cNvSpPr>
          <p:nvPr/>
        </p:nvSpPr>
        <p:spPr bwMode="auto">
          <a:xfrm>
            <a:off x="3082925" y="5434013"/>
            <a:ext cx="3105150" cy="519112"/>
          </a:xfrm>
          <a:prstGeom prst="rect">
            <a:avLst/>
          </a:prstGeom>
          <a:noFill/>
          <a:ln w="9525">
            <a:noFill/>
            <a:miter lim="800000"/>
            <a:headEnd/>
            <a:tailEnd/>
          </a:ln>
        </p:spPr>
        <p:txBody>
          <a:bodyPr wrap="none">
            <a:spAutoFit/>
          </a:bodyPr>
          <a:lstStyle/>
          <a:p>
            <a:pPr algn="l"/>
            <a:r>
              <a:rPr lang="en-US" sz="2800">
                <a:solidFill>
                  <a:schemeClr val="tx1"/>
                </a:solidFill>
                <a:latin typeface="Cambria" pitchFamily="18" charset="0"/>
                <a:cs typeface="Arial" charset="0"/>
              </a:rPr>
              <a:t>Mangrove Forests</a:t>
            </a:r>
          </a:p>
        </p:txBody>
      </p:sp>
      <p:sp>
        <p:nvSpPr>
          <p:cNvPr id="3358725" name="Line 5"/>
          <p:cNvSpPr>
            <a:spLocks noChangeShapeType="1"/>
          </p:cNvSpPr>
          <p:nvPr/>
        </p:nvSpPr>
        <p:spPr bwMode="auto">
          <a:xfrm>
            <a:off x="0" y="762000"/>
            <a:ext cx="9144000" cy="0"/>
          </a:xfrm>
          <a:prstGeom prst="line">
            <a:avLst/>
          </a:prstGeom>
          <a:noFill/>
          <a:ln w="57150" cmpd="thinThick">
            <a:solidFill>
              <a:schemeClr val="accent2">
                <a:lumMod val="75000"/>
              </a:schemeClr>
            </a:solidFill>
            <a:round/>
            <a:headEnd/>
            <a:tailEnd/>
          </a:ln>
        </p:spPr>
        <p:txBody>
          <a:bodyPr wrap="none"/>
          <a:lstStyle/>
          <a:p>
            <a:endParaRPr lang="en-IN"/>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l="8360" t="8560" r="7159" b="7791"/>
          <a:stretch>
            <a:fillRect/>
          </a:stretch>
        </p:blipFill>
        <p:spPr bwMode="auto">
          <a:xfrm>
            <a:off x="381000" y="3276600"/>
            <a:ext cx="3352800" cy="2590800"/>
          </a:xfrm>
          <a:prstGeom prst="rect">
            <a:avLst/>
          </a:prstGeom>
          <a:noFill/>
          <a:ln w="9525">
            <a:solidFill>
              <a:srgbClr val="00FF99"/>
            </a:solidFill>
            <a:miter lim="800000"/>
            <a:headEnd/>
            <a:tailEnd/>
          </a:ln>
        </p:spPr>
      </p:pic>
      <p:pic>
        <p:nvPicPr>
          <p:cNvPr id="49155" name="Picture 17" descr="cad,ctrl and gst1-4-11one month old"/>
          <p:cNvPicPr>
            <a:picLocks noChangeAspect="1" noChangeArrowheads="1"/>
          </p:cNvPicPr>
          <p:nvPr/>
        </p:nvPicPr>
        <p:blipFill>
          <a:blip r:embed="rId3" cstate="print"/>
          <a:srcRect t="10928"/>
          <a:stretch>
            <a:fillRect/>
          </a:stretch>
        </p:blipFill>
        <p:spPr bwMode="auto">
          <a:xfrm>
            <a:off x="1458913" y="914400"/>
            <a:ext cx="2359025" cy="1881188"/>
          </a:xfrm>
          <a:prstGeom prst="rect">
            <a:avLst/>
          </a:prstGeom>
          <a:noFill/>
          <a:ln w="9525">
            <a:solidFill>
              <a:srgbClr val="00FF99"/>
            </a:solidFill>
            <a:miter lim="800000"/>
            <a:headEnd/>
            <a:tailEnd/>
          </a:ln>
        </p:spPr>
      </p:pic>
      <p:pic>
        <p:nvPicPr>
          <p:cNvPr id="49156" name="Picture 18" descr="salt stress on 10"/>
          <p:cNvPicPr>
            <a:picLocks noChangeAspect="1" noChangeArrowheads="1"/>
          </p:cNvPicPr>
          <p:nvPr/>
        </p:nvPicPr>
        <p:blipFill>
          <a:blip r:embed="rId4" cstate="print"/>
          <a:srcRect l="18297" r="32910"/>
          <a:stretch>
            <a:fillRect/>
          </a:stretch>
        </p:blipFill>
        <p:spPr bwMode="auto">
          <a:xfrm>
            <a:off x="395288" y="914400"/>
            <a:ext cx="1038225" cy="1903413"/>
          </a:xfrm>
          <a:prstGeom prst="rect">
            <a:avLst/>
          </a:prstGeom>
          <a:noFill/>
          <a:ln w="9525">
            <a:solidFill>
              <a:srgbClr val="00FF99"/>
            </a:solidFill>
            <a:miter lim="800000"/>
            <a:headEnd/>
            <a:tailEnd/>
          </a:ln>
        </p:spPr>
      </p:pic>
      <p:sp>
        <p:nvSpPr>
          <p:cNvPr id="49157" name="Text Box 20"/>
          <p:cNvSpPr txBox="1">
            <a:spLocks noChangeArrowheads="1"/>
          </p:cNvSpPr>
          <p:nvPr/>
        </p:nvSpPr>
        <p:spPr bwMode="auto">
          <a:xfrm>
            <a:off x="442913" y="549275"/>
            <a:ext cx="3481387" cy="366713"/>
          </a:xfrm>
          <a:prstGeom prst="rect">
            <a:avLst/>
          </a:prstGeom>
          <a:noFill/>
          <a:ln w="9525">
            <a:noFill/>
            <a:miter lim="800000"/>
            <a:headEnd/>
            <a:tailEnd/>
          </a:ln>
        </p:spPr>
        <p:txBody>
          <a:bodyPr>
            <a:spAutoFit/>
          </a:bodyPr>
          <a:lstStyle/>
          <a:p>
            <a:pPr algn="l">
              <a:spcBef>
                <a:spcPct val="50000"/>
              </a:spcBef>
            </a:pPr>
            <a:r>
              <a:rPr lang="en-US">
                <a:solidFill>
                  <a:schemeClr val="tx1"/>
                </a:solidFill>
                <a:latin typeface="Cambria" pitchFamily="18" charset="0"/>
                <a:cs typeface="Arial" charset="0"/>
              </a:rPr>
              <a:t>  10 days                       1 month </a:t>
            </a:r>
          </a:p>
        </p:txBody>
      </p:sp>
      <p:sp>
        <p:nvSpPr>
          <p:cNvPr id="49158" name="Text Box 21"/>
          <p:cNvSpPr txBox="1">
            <a:spLocks noChangeArrowheads="1"/>
          </p:cNvSpPr>
          <p:nvPr/>
        </p:nvSpPr>
        <p:spPr bwMode="auto">
          <a:xfrm>
            <a:off x="1566863" y="2913063"/>
            <a:ext cx="2176462" cy="304800"/>
          </a:xfrm>
          <a:prstGeom prst="rect">
            <a:avLst/>
          </a:prstGeom>
          <a:noFill/>
          <a:ln w="9525">
            <a:noFill/>
            <a:miter lim="800000"/>
            <a:headEnd/>
            <a:tailEnd/>
          </a:ln>
        </p:spPr>
        <p:txBody>
          <a:bodyPr>
            <a:spAutoFit/>
          </a:bodyPr>
          <a:lstStyle/>
          <a:p>
            <a:pPr algn="l">
              <a:spcBef>
                <a:spcPct val="50000"/>
              </a:spcBef>
            </a:pPr>
            <a:r>
              <a:rPr lang="en-US" sz="1400">
                <a:solidFill>
                  <a:schemeClr val="tx1"/>
                </a:solidFill>
                <a:latin typeface="Cambria" pitchFamily="18" charset="0"/>
                <a:cs typeface="Arial" charset="0"/>
              </a:rPr>
              <a:t>CTRL           Transgenic </a:t>
            </a:r>
          </a:p>
        </p:txBody>
      </p:sp>
      <p:sp>
        <p:nvSpPr>
          <p:cNvPr id="49159" name="Text Box 22"/>
          <p:cNvSpPr txBox="1">
            <a:spLocks noChangeArrowheads="1"/>
          </p:cNvSpPr>
          <p:nvPr/>
        </p:nvSpPr>
        <p:spPr bwMode="auto">
          <a:xfrm>
            <a:off x="568325" y="2913063"/>
            <a:ext cx="1692275" cy="336550"/>
          </a:xfrm>
          <a:prstGeom prst="rect">
            <a:avLst/>
          </a:prstGeom>
          <a:noFill/>
          <a:ln w="9525">
            <a:noFill/>
            <a:miter lim="800000"/>
            <a:headEnd/>
            <a:tailEnd/>
          </a:ln>
        </p:spPr>
        <p:txBody>
          <a:bodyPr>
            <a:spAutoFit/>
          </a:bodyPr>
          <a:lstStyle/>
          <a:p>
            <a:pPr algn="l">
              <a:spcBef>
                <a:spcPct val="50000"/>
              </a:spcBef>
            </a:pPr>
            <a:r>
              <a:rPr lang="en-US" sz="1600">
                <a:solidFill>
                  <a:schemeClr val="tx1"/>
                </a:solidFill>
                <a:latin typeface="Cambria" pitchFamily="18" charset="0"/>
                <a:cs typeface="Arial" charset="0"/>
              </a:rPr>
              <a:t> C       T </a:t>
            </a:r>
          </a:p>
        </p:txBody>
      </p:sp>
      <p:sp>
        <p:nvSpPr>
          <p:cNvPr id="49160" name="TextBox 13"/>
          <p:cNvSpPr txBox="1">
            <a:spLocks noChangeArrowheads="1"/>
          </p:cNvSpPr>
          <p:nvPr/>
        </p:nvSpPr>
        <p:spPr bwMode="auto">
          <a:xfrm>
            <a:off x="893763" y="115888"/>
            <a:ext cx="7680325" cy="519112"/>
          </a:xfrm>
          <a:prstGeom prst="rect">
            <a:avLst/>
          </a:prstGeom>
          <a:noFill/>
          <a:ln w="12700" cap="sq" algn="ctr">
            <a:noFill/>
            <a:miter lim="800000"/>
            <a:headEnd/>
            <a:tailEnd/>
          </a:ln>
        </p:spPr>
        <p:txBody>
          <a:bodyPr wrap="none">
            <a:spAutoFit/>
          </a:bodyPr>
          <a:lstStyle/>
          <a:p>
            <a:r>
              <a:rPr lang="en-US" sz="2800" dirty="0">
                <a:solidFill>
                  <a:srgbClr val="FFFF00"/>
                </a:solidFill>
                <a:latin typeface="Cambria" pitchFamily="18" charset="0"/>
                <a:ea typeface="Lucida Sans Unicode" pitchFamily="34" charset="0"/>
                <a:cs typeface="Lucida Sans Unicode" pitchFamily="34" charset="0"/>
              </a:rPr>
              <a:t>Salt tolerant Rice Plants with Mangrove Genes</a:t>
            </a:r>
            <a:endParaRPr lang="en-IN" sz="2800" dirty="0">
              <a:solidFill>
                <a:srgbClr val="FFFF00"/>
              </a:solidFill>
              <a:latin typeface="Cambria" pitchFamily="18" charset="0"/>
              <a:ea typeface="Lucida Sans Unicode" pitchFamily="34" charset="0"/>
              <a:cs typeface="Lucida Sans Unicode" pitchFamily="34" charset="0"/>
            </a:endParaRPr>
          </a:p>
        </p:txBody>
      </p:sp>
      <p:pic>
        <p:nvPicPr>
          <p:cNvPr id="49161" name="Picture 15" descr="DSCN0030"/>
          <p:cNvPicPr>
            <a:picLocks noChangeAspect="1" noChangeArrowheads="1"/>
          </p:cNvPicPr>
          <p:nvPr/>
        </p:nvPicPr>
        <p:blipFill>
          <a:blip r:embed="rId5" cstate="print"/>
          <a:srcRect b="49191"/>
          <a:stretch>
            <a:fillRect/>
          </a:stretch>
        </p:blipFill>
        <p:spPr bwMode="auto">
          <a:xfrm>
            <a:off x="4906963" y="755650"/>
            <a:ext cx="3357562" cy="2292350"/>
          </a:xfrm>
          <a:prstGeom prst="rect">
            <a:avLst/>
          </a:prstGeom>
          <a:noFill/>
          <a:ln w="9525">
            <a:solidFill>
              <a:srgbClr val="00FF99"/>
            </a:solidFill>
            <a:miter lim="800000"/>
            <a:headEnd/>
            <a:tailEnd/>
          </a:ln>
        </p:spPr>
      </p:pic>
      <p:sp>
        <p:nvSpPr>
          <p:cNvPr id="49162" name="Text Box 16"/>
          <p:cNvSpPr txBox="1">
            <a:spLocks noChangeArrowheads="1"/>
          </p:cNvSpPr>
          <p:nvPr/>
        </p:nvSpPr>
        <p:spPr bwMode="auto">
          <a:xfrm>
            <a:off x="5364163" y="2735263"/>
            <a:ext cx="1009650" cy="228600"/>
          </a:xfrm>
          <a:prstGeom prst="rect">
            <a:avLst/>
          </a:prstGeom>
          <a:noFill/>
          <a:ln w="9525">
            <a:noFill/>
            <a:miter lim="800000"/>
            <a:headEnd/>
            <a:tailEnd/>
          </a:ln>
        </p:spPr>
        <p:txBody>
          <a:bodyPr wrap="none">
            <a:spAutoFit/>
          </a:bodyPr>
          <a:lstStyle/>
          <a:p>
            <a:pPr algn="l"/>
            <a:r>
              <a:rPr lang="en-US" sz="900">
                <a:solidFill>
                  <a:schemeClr val="tx1"/>
                </a:solidFill>
                <a:latin typeface="Cambria" pitchFamily="18" charset="0"/>
                <a:cs typeface="Arial" charset="0"/>
              </a:rPr>
              <a:t>Transgenic DC2</a:t>
            </a:r>
          </a:p>
        </p:txBody>
      </p:sp>
      <p:sp>
        <p:nvSpPr>
          <p:cNvPr id="49163" name="Text Box 17"/>
          <p:cNvSpPr txBox="1">
            <a:spLocks noChangeArrowheads="1"/>
          </p:cNvSpPr>
          <p:nvPr/>
        </p:nvSpPr>
        <p:spPr bwMode="auto">
          <a:xfrm>
            <a:off x="6948488" y="2673350"/>
            <a:ext cx="844550" cy="228600"/>
          </a:xfrm>
          <a:prstGeom prst="rect">
            <a:avLst/>
          </a:prstGeom>
          <a:noFill/>
          <a:ln w="9525">
            <a:noFill/>
            <a:miter lim="800000"/>
            <a:headEnd/>
            <a:tailEnd/>
          </a:ln>
        </p:spPr>
        <p:txBody>
          <a:bodyPr wrap="none">
            <a:spAutoFit/>
          </a:bodyPr>
          <a:lstStyle/>
          <a:p>
            <a:pPr algn="l"/>
            <a:r>
              <a:rPr lang="en-US" sz="900">
                <a:solidFill>
                  <a:schemeClr val="tx1"/>
                </a:solidFill>
                <a:latin typeface="Cambria" pitchFamily="18" charset="0"/>
                <a:cs typeface="Arial" charset="0"/>
              </a:rPr>
              <a:t>Control (UT)</a:t>
            </a:r>
          </a:p>
        </p:txBody>
      </p:sp>
      <p:graphicFrame>
        <p:nvGraphicFramePr>
          <p:cNvPr id="19" name="Table 18"/>
          <p:cNvGraphicFramePr>
            <a:graphicFrameLocks noGrp="1"/>
          </p:cNvGraphicFramePr>
          <p:nvPr/>
        </p:nvGraphicFramePr>
        <p:xfrm>
          <a:off x="3835474" y="3657600"/>
          <a:ext cx="5220073" cy="3136645"/>
        </p:xfrm>
        <a:graphic>
          <a:graphicData uri="http://schemas.openxmlformats.org/drawingml/2006/table">
            <a:tbl>
              <a:tblPr>
                <a:effectLst>
                  <a:outerShdw blurRad="50800" dist="38100" dir="18900000" algn="bl" rotWithShape="0">
                    <a:prstClr val="black">
                      <a:alpha val="40000"/>
                    </a:prstClr>
                  </a:outerShdw>
                </a:effectLst>
                <a:tableStyleId>{22838BEF-8BB2-4498-84A7-C5851F593DF1}</a:tableStyleId>
              </a:tblPr>
              <a:tblGrid>
                <a:gridCol w="2232248"/>
                <a:gridCol w="1584176"/>
                <a:gridCol w="1403649"/>
              </a:tblGrid>
              <a:tr h="311317">
                <a:tc>
                  <a:txBody>
                    <a:bodyPr/>
                    <a:lstStyle/>
                    <a:p>
                      <a:pPr algn="ctr">
                        <a:lnSpc>
                          <a:spcPct val="115000"/>
                        </a:lnSpc>
                        <a:spcAft>
                          <a:spcPts val="1000"/>
                        </a:spcAft>
                      </a:pPr>
                      <a:r>
                        <a:rPr lang="en-US" sz="1600" dirty="0"/>
                        <a:t>Characters</a:t>
                      </a:r>
                      <a:endParaRPr lang="en-IN" sz="1600" dirty="0">
                        <a:latin typeface="Calibri"/>
                        <a:ea typeface="Calibri"/>
                        <a:cs typeface="Times New Roman"/>
                      </a:endParaRPr>
                    </a:p>
                  </a:txBody>
                  <a:tcPr marL="68580" marR="68580" marT="1333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dirty="0" smtClean="0"/>
                        <a:t>White </a:t>
                      </a:r>
                      <a:r>
                        <a:rPr lang="en-US" sz="1600" dirty="0" err="1" smtClean="0"/>
                        <a:t>ponni</a:t>
                      </a:r>
                      <a:r>
                        <a:rPr lang="en-US" sz="1600" dirty="0" smtClean="0"/>
                        <a:t> with 150mM</a:t>
                      </a:r>
                      <a:r>
                        <a:rPr lang="en-US" sz="1600" baseline="0" dirty="0" smtClean="0"/>
                        <a:t> </a:t>
                      </a:r>
                      <a:r>
                        <a:rPr lang="en-US" sz="1600" baseline="0" dirty="0" err="1" smtClean="0"/>
                        <a:t>NaCl</a:t>
                      </a:r>
                      <a:endParaRPr lang="en-IN" sz="1600" dirty="0">
                        <a:latin typeface="Calibri"/>
                        <a:ea typeface="Calibri"/>
                        <a:cs typeface="Times New Roman"/>
                      </a:endParaRPr>
                    </a:p>
                  </a:txBody>
                  <a:tcPr marL="68580" marR="68580" marT="1333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dirty="0" smtClean="0"/>
                        <a:t>Transgenic with 150mM </a:t>
                      </a:r>
                      <a:r>
                        <a:rPr lang="en-US" sz="1600" dirty="0" err="1" smtClean="0"/>
                        <a:t>NaCl</a:t>
                      </a:r>
                      <a:endParaRPr lang="en-IN" sz="1600" dirty="0">
                        <a:latin typeface="Calibri"/>
                        <a:ea typeface="Calibri"/>
                        <a:cs typeface="Times New Roman"/>
                      </a:endParaRPr>
                    </a:p>
                  </a:txBody>
                  <a:tcPr marL="68580" marR="68580" marT="1333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311317">
                <a:tc>
                  <a:txBody>
                    <a:bodyPr/>
                    <a:lstStyle/>
                    <a:p>
                      <a:pPr algn="ctr">
                        <a:lnSpc>
                          <a:spcPct val="115000"/>
                        </a:lnSpc>
                        <a:spcAft>
                          <a:spcPts val="1000"/>
                        </a:spcAft>
                      </a:pPr>
                      <a:r>
                        <a:rPr lang="en-US" sz="1600" dirty="0"/>
                        <a:t>Plant height (cm)</a:t>
                      </a:r>
                      <a:endParaRPr lang="en-IN" sz="1600" dirty="0">
                        <a:latin typeface="Calibri"/>
                        <a:ea typeface="Calibri"/>
                        <a:cs typeface="Times New Roman"/>
                      </a:endParaRPr>
                    </a:p>
                  </a:txBody>
                  <a:tcPr marL="68580" marR="68580" marT="1333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dirty="0" smtClean="0"/>
                        <a:t>95.10 </a:t>
                      </a:r>
                      <a:endParaRPr lang="en-IN" sz="1600" dirty="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a:t>104.95 </a:t>
                      </a:r>
                      <a:endParaRPr lang="en-IN" sz="160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311317">
                <a:tc>
                  <a:txBody>
                    <a:bodyPr/>
                    <a:lstStyle/>
                    <a:p>
                      <a:pPr algn="ctr">
                        <a:lnSpc>
                          <a:spcPct val="115000"/>
                        </a:lnSpc>
                        <a:spcAft>
                          <a:spcPts val="1000"/>
                        </a:spcAft>
                      </a:pPr>
                      <a:r>
                        <a:rPr lang="en-US" sz="1600" dirty="0"/>
                        <a:t>No. of productive tillers</a:t>
                      </a:r>
                      <a:endParaRPr lang="en-IN" sz="1600" dirty="0">
                        <a:latin typeface="Calibri"/>
                        <a:ea typeface="Calibri"/>
                        <a:cs typeface="Times New Roman"/>
                      </a:endParaRPr>
                    </a:p>
                  </a:txBody>
                  <a:tcPr marL="68580" marR="68580" marT="1333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dirty="0" smtClean="0"/>
                        <a:t>9.90 </a:t>
                      </a:r>
                      <a:endParaRPr lang="en-IN" sz="1600" dirty="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a:t>14.20 </a:t>
                      </a:r>
                      <a:endParaRPr lang="en-IN" sz="160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311317">
                <a:tc>
                  <a:txBody>
                    <a:bodyPr/>
                    <a:lstStyle/>
                    <a:p>
                      <a:pPr algn="ctr">
                        <a:lnSpc>
                          <a:spcPct val="115000"/>
                        </a:lnSpc>
                        <a:spcAft>
                          <a:spcPts val="1000"/>
                        </a:spcAft>
                      </a:pPr>
                      <a:r>
                        <a:rPr lang="en-US" sz="1600" dirty="0"/>
                        <a:t>Panicle length (cm)</a:t>
                      </a:r>
                      <a:endParaRPr lang="en-IN" sz="1600" dirty="0">
                        <a:latin typeface="Calibri"/>
                        <a:ea typeface="Calibri"/>
                        <a:cs typeface="Times New Roman"/>
                      </a:endParaRPr>
                    </a:p>
                  </a:txBody>
                  <a:tcPr marL="68580" marR="68580" marT="1333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dirty="0" smtClean="0"/>
                        <a:t>17.08 </a:t>
                      </a:r>
                      <a:endParaRPr lang="en-IN" sz="1600" dirty="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a:t>22.45 </a:t>
                      </a:r>
                      <a:endParaRPr lang="en-IN" sz="160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303406">
                <a:tc>
                  <a:txBody>
                    <a:bodyPr/>
                    <a:lstStyle/>
                    <a:p>
                      <a:pPr algn="ctr">
                        <a:lnSpc>
                          <a:spcPct val="115000"/>
                        </a:lnSpc>
                        <a:spcAft>
                          <a:spcPts val="1000"/>
                        </a:spcAft>
                      </a:pPr>
                      <a:r>
                        <a:rPr lang="en-US" sz="1600"/>
                        <a:t>No. of grains per panicle</a:t>
                      </a:r>
                      <a:endParaRPr lang="en-IN" sz="1600">
                        <a:latin typeface="Calibri"/>
                        <a:ea typeface="Calibri"/>
                        <a:cs typeface="Times New Roman"/>
                      </a:endParaRPr>
                    </a:p>
                  </a:txBody>
                  <a:tcPr marL="68580" marR="68580" marT="1333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dirty="0" smtClean="0"/>
                        <a:t>134.60 </a:t>
                      </a:r>
                      <a:endParaRPr lang="en-IN" sz="1600" dirty="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a:t>174.80 </a:t>
                      </a:r>
                      <a:endParaRPr lang="en-IN" sz="160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462627">
                <a:tc>
                  <a:txBody>
                    <a:bodyPr/>
                    <a:lstStyle/>
                    <a:p>
                      <a:pPr algn="ctr">
                        <a:lnSpc>
                          <a:spcPct val="115000"/>
                        </a:lnSpc>
                        <a:spcAft>
                          <a:spcPts val="1000"/>
                        </a:spcAft>
                      </a:pPr>
                      <a:r>
                        <a:rPr lang="en-US" sz="1600" dirty="0"/>
                        <a:t>100 </a:t>
                      </a:r>
                      <a:r>
                        <a:rPr lang="en-US" sz="1600" dirty="0" smtClean="0"/>
                        <a:t>grain weight </a:t>
                      </a:r>
                      <a:r>
                        <a:rPr lang="en-US" sz="1600" dirty="0"/>
                        <a:t>(g)</a:t>
                      </a:r>
                      <a:endParaRPr lang="en-IN" sz="1600" dirty="0">
                        <a:latin typeface="Calibri"/>
                        <a:ea typeface="Calibri"/>
                        <a:cs typeface="Times New Roman"/>
                      </a:endParaRPr>
                    </a:p>
                  </a:txBody>
                  <a:tcPr marL="68580" marR="68580" marT="1333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dirty="0" smtClean="0"/>
                        <a:t>1.45 </a:t>
                      </a:r>
                      <a:endParaRPr lang="en-IN" sz="1600" dirty="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a:t>1.63 </a:t>
                      </a:r>
                      <a:endParaRPr lang="en-IN" sz="160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r>
              <a:tr h="311317">
                <a:tc>
                  <a:txBody>
                    <a:bodyPr/>
                    <a:lstStyle/>
                    <a:p>
                      <a:pPr algn="ctr">
                        <a:lnSpc>
                          <a:spcPct val="115000"/>
                        </a:lnSpc>
                        <a:spcAft>
                          <a:spcPts val="1000"/>
                        </a:spcAft>
                      </a:pPr>
                      <a:r>
                        <a:rPr lang="en-US" sz="1600" dirty="0"/>
                        <a:t>Yield per plant (g)</a:t>
                      </a:r>
                      <a:endParaRPr lang="en-IN" sz="1600" dirty="0">
                        <a:latin typeface="Calibri"/>
                        <a:ea typeface="Calibri"/>
                        <a:cs typeface="Times New Roman"/>
                      </a:endParaRPr>
                    </a:p>
                  </a:txBody>
                  <a:tcPr marL="68580" marR="68580" marT="1333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dirty="0" smtClean="0"/>
                        <a:t>20.30 </a:t>
                      </a:r>
                      <a:endParaRPr lang="en-IN" sz="1600" dirty="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15000"/>
                        </a:lnSpc>
                        <a:spcAft>
                          <a:spcPts val="1000"/>
                        </a:spcAft>
                      </a:pPr>
                      <a:r>
                        <a:rPr lang="en-US" sz="1600" dirty="0"/>
                        <a:t>34.75 </a:t>
                      </a:r>
                      <a:endParaRPr lang="en-IN" sz="1600" dirty="0">
                        <a:latin typeface="Calibri"/>
                        <a:ea typeface="Calibri"/>
                        <a:cs typeface="Times New Roman"/>
                      </a:endParaRPr>
                    </a:p>
                  </a:txBody>
                  <a:tcPr marL="68580" marR="68580" marT="13335" marB="0">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49165" name="TextBox 19"/>
          <p:cNvSpPr txBox="1">
            <a:spLocks noChangeArrowheads="1"/>
          </p:cNvSpPr>
          <p:nvPr/>
        </p:nvSpPr>
        <p:spPr bwMode="auto">
          <a:xfrm>
            <a:off x="395288" y="5876925"/>
            <a:ext cx="3024187" cy="641350"/>
          </a:xfrm>
          <a:prstGeom prst="rect">
            <a:avLst/>
          </a:prstGeom>
          <a:noFill/>
          <a:ln w="9525">
            <a:noFill/>
            <a:miter lim="800000"/>
            <a:headEnd/>
            <a:tailEnd/>
          </a:ln>
        </p:spPr>
        <p:txBody>
          <a:bodyPr>
            <a:spAutoFit/>
          </a:bodyPr>
          <a:lstStyle/>
          <a:p>
            <a:r>
              <a:rPr lang="en-US">
                <a:solidFill>
                  <a:schemeClr val="tx1"/>
                </a:solidFill>
                <a:latin typeface="Cambria" pitchFamily="18" charset="0"/>
                <a:cs typeface="Arial" charset="0"/>
              </a:rPr>
              <a:t>Rice plants with Mangrove Genes and Promoter</a:t>
            </a:r>
            <a:endParaRPr lang="en-IN">
              <a:solidFill>
                <a:schemeClr val="tx1"/>
              </a:solidFill>
              <a:latin typeface="Cambria" pitchFamily="18" charset="0"/>
              <a:cs typeface="Arial" charset="0"/>
            </a:endParaRPr>
          </a:p>
        </p:txBody>
      </p:sp>
      <p:sp>
        <p:nvSpPr>
          <p:cNvPr id="49166" name="TextBox 20"/>
          <p:cNvSpPr txBox="1">
            <a:spLocks noChangeArrowheads="1"/>
          </p:cNvSpPr>
          <p:nvPr/>
        </p:nvSpPr>
        <p:spPr bwMode="auto">
          <a:xfrm>
            <a:off x="4797425" y="3200400"/>
            <a:ext cx="3584575" cy="457200"/>
          </a:xfrm>
          <a:prstGeom prst="rect">
            <a:avLst/>
          </a:prstGeom>
          <a:noFill/>
          <a:ln w="9525">
            <a:noFill/>
            <a:miter lim="800000"/>
            <a:headEnd/>
            <a:tailEnd/>
          </a:ln>
        </p:spPr>
        <p:txBody>
          <a:bodyPr wrap="none">
            <a:spAutoFit/>
          </a:bodyPr>
          <a:lstStyle/>
          <a:p>
            <a:pPr algn="l"/>
            <a:r>
              <a:rPr lang="en-US" sz="2400" dirty="0">
                <a:solidFill>
                  <a:schemeClr val="tx1"/>
                </a:solidFill>
                <a:latin typeface="Cambria" pitchFamily="18" charset="0"/>
                <a:cs typeface="Aharoni" pitchFamily="2" charset="-79"/>
              </a:rPr>
              <a:t>Performance Evaluation</a:t>
            </a:r>
            <a:endParaRPr lang="en-IN" sz="2400" dirty="0">
              <a:solidFill>
                <a:schemeClr val="tx1"/>
              </a:solidFill>
              <a:latin typeface="Cambria" pitchFamily="18" charset="0"/>
              <a:cs typeface="Aharoni" pitchFamily="2" charset="-79"/>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rot="10800000" flipV="1">
            <a:off x="990600" y="76201"/>
            <a:ext cx="7162800" cy="954107"/>
          </a:xfrm>
          <a:prstGeom prst="rect">
            <a:avLst/>
          </a:prstGeom>
          <a:noFill/>
          <a:ln w="9525">
            <a:noFill/>
            <a:miter lim="800000"/>
            <a:headEnd/>
            <a:tailEnd/>
          </a:ln>
        </p:spPr>
        <p:txBody>
          <a:bodyPr wrap="square">
            <a:spAutoFit/>
          </a:bodyPr>
          <a:lstStyle/>
          <a:p>
            <a:r>
              <a:rPr lang="en-US" sz="2800" dirty="0" smtClean="0">
                <a:solidFill>
                  <a:srgbClr val="FFFF00"/>
                </a:solidFill>
                <a:latin typeface="Cambria" pitchFamily="18" charset="0"/>
                <a:cs typeface="Arial" charset="0"/>
              </a:rPr>
              <a:t>Breeding saline </a:t>
            </a:r>
            <a:r>
              <a:rPr lang="en-US" sz="2800" dirty="0">
                <a:solidFill>
                  <a:srgbClr val="FFFF00"/>
                </a:solidFill>
                <a:latin typeface="Cambria" pitchFamily="18" charset="0"/>
                <a:cs typeface="Arial" charset="0"/>
              </a:rPr>
              <a:t>tolerant, drought tolerant, iron fortified local varieties of rice</a:t>
            </a:r>
            <a:endParaRPr lang="en-IN" sz="2800" dirty="0">
              <a:solidFill>
                <a:srgbClr val="FFFF00"/>
              </a:solidFill>
              <a:latin typeface="Cambria" pitchFamily="18" charset="0"/>
              <a:cs typeface="Arial" charset="0"/>
            </a:endParaRPr>
          </a:p>
        </p:txBody>
      </p:sp>
      <p:sp>
        <p:nvSpPr>
          <p:cNvPr id="14" name="Text Box 153"/>
          <p:cNvSpPr txBox="1">
            <a:spLocks noChangeArrowheads="1"/>
          </p:cNvSpPr>
          <p:nvPr/>
        </p:nvSpPr>
        <p:spPr bwMode="auto">
          <a:xfrm>
            <a:off x="4054624" y="4648200"/>
            <a:ext cx="1584176" cy="769441"/>
          </a:xfrm>
          <a:prstGeom prst="rect">
            <a:avLst/>
          </a:prstGeom>
          <a:noFill/>
          <a:ln w="9525">
            <a:noFill/>
            <a:miter lim="800000"/>
            <a:headEnd/>
            <a:tailEnd/>
          </a:ln>
        </p:spPr>
        <p:txBody>
          <a:bodyPr wrap="square">
            <a:spAutoFit/>
          </a:bodyPr>
          <a:lstStyle/>
          <a:p>
            <a:pPr defTabSz="3703638"/>
            <a:r>
              <a:rPr lang="en-US" sz="2200" dirty="0">
                <a:solidFill>
                  <a:schemeClr val="tx1"/>
                </a:solidFill>
                <a:latin typeface="Cambria" pitchFamily="18" charset="0"/>
                <a:cs typeface="Arial" charset="0"/>
              </a:rPr>
              <a:t>Iron </a:t>
            </a:r>
            <a:r>
              <a:rPr lang="en-US" sz="2200" dirty="0" smtClean="0">
                <a:solidFill>
                  <a:schemeClr val="tx1"/>
                </a:solidFill>
                <a:latin typeface="Cambria" pitchFamily="18" charset="0"/>
                <a:cs typeface="Arial" charset="0"/>
              </a:rPr>
              <a:t>Rich Rice</a:t>
            </a:r>
            <a:endParaRPr lang="en-IN" sz="2200" dirty="0">
              <a:solidFill>
                <a:schemeClr val="tx1"/>
              </a:solidFill>
              <a:latin typeface="Cambria" pitchFamily="18" charset="0"/>
              <a:cs typeface="Arial" charset="0"/>
            </a:endParaRPr>
          </a:p>
        </p:txBody>
      </p:sp>
      <p:sp>
        <p:nvSpPr>
          <p:cNvPr id="15" name="Text Box 119"/>
          <p:cNvSpPr txBox="1">
            <a:spLocks noChangeArrowheads="1"/>
          </p:cNvSpPr>
          <p:nvPr/>
        </p:nvSpPr>
        <p:spPr bwMode="auto">
          <a:xfrm>
            <a:off x="410328" y="3733800"/>
            <a:ext cx="2680376" cy="769441"/>
          </a:xfrm>
          <a:prstGeom prst="rect">
            <a:avLst/>
          </a:prstGeom>
          <a:noFill/>
          <a:ln w="9525">
            <a:noFill/>
            <a:miter lim="800000"/>
            <a:headEnd/>
            <a:tailEnd/>
          </a:ln>
        </p:spPr>
        <p:txBody>
          <a:bodyPr wrap="square">
            <a:spAutoFit/>
          </a:bodyPr>
          <a:lstStyle/>
          <a:p>
            <a:pPr defTabSz="3703638"/>
            <a:r>
              <a:rPr lang="en-US" sz="2200" dirty="0">
                <a:solidFill>
                  <a:schemeClr val="tx1"/>
                </a:solidFill>
                <a:latin typeface="Cambria" pitchFamily="18" charset="0"/>
                <a:cs typeface="Arial" charset="0"/>
              </a:rPr>
              <a:t>Salt </a:t>
            </a:r>
            <a:r>
              <a:rPr lang="en-US" sz="2200" dirty="0" smtClean="0">
                <a:solidFill>
                  <a:schemeClr val="tx1"/>
                </a:solidFill>
                <a:latin typeface="Cambria" pitchFamily="18" charset="0"/>
                <a:cs typeface="Arial" charset="0"/>
              </a:rPr>
              <a:t>Tolerant</a:t>
            </a:r>
          </a:p>
          <a:p>
            <a:pPr defTabSz="3703638"/>
            <a:r>
              <a:rPr lang="en-US" sz="2200" dirty="0" smtClean="0">
                <a:solidFill>
                  <a:schemeClr val="tx1"/>
                </a:solidFill>
                <a:latin typeface="Cambria" pitchFamily="18" charset="0"/>
                <a:cs typeface="Arial" charset="0"/>
              </a:rPr>
              <a:t>White </a:t>
            </a:r>
            <a:r>
              <a:rPr lang="en-US" sz="2200" dirty="0" err="1" smtClean="0">
                <a:solidFill>
                  <a:schemeClr val="tx1"/>
                </a:solidFill>
                <a:latin typeface="Cambria" pitchFamily="18" charset="0"/>
                <a:cs typeface="Arial" charset="0"/>
              </a:rPr>
              <a:t>Ponni</a:t>
            </a:r>
            <a:endParaRPr lang="en-IN" sz="2200" dirty="0">
              <a:solidFill>
                <a:schemeClr val="tx1"/>
              </a:solidFill>
              <a:latin typeface="Cambria" pitchFamily="18" charset="0"/>
              <a:cs typeface="Arial" charset="0"/>
            </a:endParaRPr>
          </a:p>
        </p:txBody>
      </p:sp>
      <p:graphicFrame>
        <p:nvGraphicFramePr>
          <p:cNvPr id="16" name="Object 14"/>
          <p:cNvGraphicFramePr>
            <a:graphicFrameLocks noChangeAspect="1"/>
          </p:cNvGraphicFramePr>
          <p:nvPr/>
        </p:nvGraphicFramePr>
        <p:xfrm>
          <a:off x="338321" y="1219200"/>
          <a:ext cx="2808312" cy="2437254"/>
        </p:xfrm>
        <a:graphic>
          <a:graphicData uri="http://schemas.openxmlformats.org/presentationml/2006/ole">
            <p:oleObj spid="_x0000_s161794" r:id="rId3" imgW="2638095" imgH="1704762" progId="PBrush">
              <p:embed/>
            </p:oleObj>
          </a:graphicData>
        </a:graphic>
      </p:graphicFrame>
      <p:graphicFrame>
        <p:nvGraphicFramePr>
          <p:cNvPr id="1029" name="Object 16"/>
          <p:cNvGraphicFramePr>
            <a:graphicFrameLocks noChangeAspect="1"/>
          </p:cNvGraphicFramePr>
          <p:nvPr/>
        </p:nvGraphicFramePr>
        <p:xfrm>
          <a:off x="3657600" y="1295400"/>
          <a:ext cx="2952328" cy="2362200"/>
        </p:xfrm>
        <a:graphic>
          <a:graphicData uri="http://schemas.openxmlformats.org/presentationml/2006/ole">
            <p:oleObj spid="_x0000_s161795" r:id="rId4" imgW="4210638" imgH="3180952" progId="PBrush">
              <p:embed/>
            </p:oleObj>
          </a:graphicData>
        </a:graphic>
      </p:graphicFrame>
      <p:grpSp>
        <p:nvGrpSpPr>
          <p:cNvPr id="2" name="Group 9"/>
          <p:cNvGrpSpPr>
            <a:grpSpLocks/>
          </p:cNvGrpSpPr>
          <p:nvPr/>
        </p:nvGrpSpPr>
        <p:grpSpPr bwMode="auto">
          <a:xfrm>
            <a:off x="5486400" y="3657600"/>
            <a:ext cx="3634175" cy="2596099"/>
            <a:chOff x="70" y="336"/>
            <a:chExt cx="5541" cy="3036"/>
          </a:xfrm>
        </p:grpSpPr>
        <p:pic>
          <p:nvPicPr>
            <p:cNvPr id="19" name="Picture 10"/>
            <p:cNvPicPr>
              <a:picLocks noChangeAspect="1" noChangeArrowheads="1"/>
            </p:cNvPicPr>
            <p:nvPr/>
          </p:nvPicPr>
          <p:blipFill>
            <a:blip r:embed="rId5" cstate="print"/>
            <a:srcRect/>
            <a:stretch>
              <a:fillRect/>
            </a:stretch>
          </p:blipFill>
          <p:spPr bwMode="auto">
            <a:xfrm>
              <a:off x="70" y="336"/>
              <a:ext cx="1802" cy="3024"/>
            </a:xfrm>
            <a:prstGeom prst="rect">
              <a:avLst/>
            </a:prstGeom>
            <a:noFill/>
            <a:ln w="9525">
              <a:noFill/>
              <a:miter lim="800000"/>
              <a:headEnd/>
              <a:tailEnd/>
            </a:ln>
          </p:spPr>
        </p:pic>
        <p:pic>
          <p:nvPicPr>
            <p:cNvPr id="20" name="Picture 11"/>
            <p:cNvPicPr>
              <a:picLocks noChangeAspect="1" noChangeArrowheads="1"/>
            </p:cNvPicPr>
            <p:nvPr/>
          </p:nvPicPr>
          <p:blipFill>
            <a:blip r:embed="rId6" cstate="print"/>
            <a:srcRect/>
            <a:stretch>
              <a:fillRect/>
            </a:stretch>
          </p:blipFill>
          <p:spPr bwMode="auto">
            <a:xfrm>
              <a:off x="1920" y="336"/>
              <a:ext cx="1758" cy="3024"/>
            </a:xfrm>
            <a:prstGeom prst="rect">
              <a:avLst/>
            </a:prstGeom>
            <a:noFill/>
            <a:ln w="9525">
              <a:noFill/>
              <a:miter lim="800000"/>
              <a:headEnd/>
              <a:tailEnd/>
            </a:ln>
          </p:spPr>
        </p:pic>
        <p:pic>
          <p:nvPicPr>
            <p:cNvPr id="21" name="Picture 12"/>
            <p:cNvPicPr>
              <a:picLocks noChangeAspect="1" noChangeArrowheads="1"/>
            </p:cNvPicPr>
            <p:nvPr/>
          </p:nvPicPr>
          <p:blipFill>
            <a:blip r:embed="rId7" cstate="print"/>
            <a:srcRect/>
            <a:stretch>
              <a:fillRect/>
            </a:stretch>
          </p:blipFill>
          <p:spPr bwMode="auto">
            <a:xfrm>
              <a:off x="3732" y="348"/>
              <a:ext cx="1879" cy="3024"/>
            </a:xfrm>
            <a:prstGeom prst="rect">
              <a:avLst/>
            </a:prstGeom>
            <a:noFill/>
            <a:ln w="9525">
              <a:noFill/>
              <a:miter lim="800000"/>
              <a:headEnd/>
              <a:tailEnd/>
            </a:ln>
          </p:spPr>
        </p:pic>
      </p:grpSp>
      <p:sp>
        <p:nvSpPr>
          <p:cNvPr id="22" name="Text Box 129"/>
          <p:cNvSpPr txBox="1">
            <a:spLocks noChangeArrowheads="1"/>
          </p:cNvSpPr>
          <p:nvPr/>
        </p:nvSpPr>
        <p:spPr bwMode="auto">
          <a:xfrm>
            <a:off x="6629400" y="1752600"/>
            <a:ext cx="1832233" cy="769441"/>
          </a:xfrm>
          <a:prstGeom prst="rect">
            <a:avLst/>
          </a:prstGeom>
          <a:noFill/>
          <a:ln w="9525">
            <a:noFill/>
            <a:miter lim="800000"/>
            <a:headEnd/>
            <a:tailEnd/>
          </a:ln>
        </p:spPr>
        <p:txBody>
          <a:bodyPr wrap="none">
            <a:spAutoFit/>
          </a:bodyPr>
          <a:lstStyle/>
          <a:p>
            <a:pPr defTabSz="3703638"/>
            <a:r>
              <a:rPr lang="en-US" sz="2200" dirty="0">
                <a:solidFill>
                  <a:schemeClr val="tx1"/>
                </a:solidFill>
                <a:latin typeface="Cambria" pitchFamily="18" charset="0"/>
                <a:cs typeface="Arial" charset="0"/>
              </a:rPr>
              <a:t>Salt </a:t>
            </a:r>
            <a:r>
              <a:rPr lang="en-US" sz="2200" dirty="0" smtClean="0">
                <a:solidFill>
                  <a:schemeClr val="tx1"/>
                </a:solidFill>
                <a:latin typeface="Cambria" pitchFamily="18" charset="0"/>
                <a:cs typeface="Arial" charset="0"/>
              </a:rPr>
              <a:t>Tolerant</a:t>
            </a:r>
          </a:p>
          <a:p>
            <a:pPr defTabSz="3703638"/>
            <a:r>
              <a:rPr lang="en-US" sz="2200" dirty="0" smtClean="0">
                <a:solidFill>
                  <a:schemeClr val="tx1"/>
                </a:solidFill>
                <a:latin typeface="Cambria" pitchFamily="18" charset="0"/>
                <a:cs typeface="Arial" charset="0"/>
              </a:rPr>
              <a:t>IR </a:t>
            </a:r>
            <a:r>
              <a:rPr lang="en-US" sz="2200" dirty="0">
                <a:solidFill>
                  <a:schemeClr val="tx1"/>
                </a:solidFill>
                <a:latin typeface="Cambria" pitchFamily="18" charset="0"/>
                <a:cs typeface="Arial" charset="0"/>
              </a:rPr>
              <a:t>20</a:t>
            </a:r>
            <a:endParaRPr lang="en-IN" sz="2200" dirty="0">
              <a:solidFill>
                <a:schemeClr val="tx1"/>
              </a:solidFill>
              <a:latin typeface="Cambria" pitchFamily="18" charset="0"/>
              <a:cs typeface="Arial" charset="0"/>
            </a:endParaRPr>
          </a:p>
        </p:txBody>
      </p:sp>
      <p:sp>
        <p:nvSpPr>
          <p:cNvPr id="12" name="TextBox 11"/>
          <p:cNvSpPr txBox="1"/>
          <p:nvPr/>
        </p:nvSpPr>
        <p:spPr>
          <a:xfrm>
            <a:off x="482207" y="5257800"/>
            <a:ext cx="3149517" cy="400110"/>
          </a:xfrm>
          <a:prstGeom prst="rect">
            <a:avLst/>
          </a:prstGeom>
          <a:noFill/>
        </p:spPr>
        <p:txBody>
          <a:bodyPr wrap="none" rtlCol="0">
            <a:spAutoFit/>
          </a:bodyPr>
          <a:lstStyle/>
          <a:p>
            <a:r>
              <a:rPr lang="en-US" sz="2000" dirty="0" smtClean="0">
                <a:solidFill>
                  <a:srgbClr val="00FF99"/>
                </a:solidFill>
                <a:latin typeface="Cambria" pitchFamily="18" charset="0"/>
              </a:rPr>
              <a:t>Donor : </a:t>
            </a:r>
            <a:r>
              <a:rPr lang="en-US" sz="2000" i="1" dirty="0" err="1" smtClean="0">
                <a:solidFill>
                  <a:srgbClr val="00FF99"/>
                </a:solidFill>
                <a:latin typeface="Cambria" pitchFamily="18" charset="0"/>
              </a:rPr>
              <a:t>Avicennia</a:t>
            </a:r>
            <a:r>
              <a:rPr lang="en-US" sz="2000" i="1" dirty="0" smtClean="0">
                <a:solidFill>
                  <a:srgbClr val="00FF99"/>
                </a:solidFill>
                <a:latin typeface="Cambria" pitchFamily="18" charset="0"/>
              </a:rPr>
              <a:t> marina</a:t>
            </a:r>
            <a:endParaRPr lang="en-IN" sz="2000" i="1" dirty="0">
              <a:solidFill>
                <a:srgbClr val="00FF99"/>
              </a:solidFill>
              <a:latin typeface="Cambria"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914400"/>
            <a:ext cx="8534400" cy="5192713"/>
            <a:chOff x="144" y="672"/>
            <a:chExt cx="5376" cy="3271"/>
          </a:xfrm>
        </p:grpSpPr>
        <p:pic>
          <p:nvPicPr>
            <p:cNvPr id="3430403" name="Picture 3"/>
            <p:cNvPicPr>
              <a:picLocks noChangeAspect="1" noChangeArrowheads="1"/>
            </p:cNvPicPr>
            <p:nvPr/>
          </p:nvPicPr>
          <p:blipFill>
            <a:blip r:embed="rId2" cstate="print"/>
            <a:srcRect/>
            <a:stretch>
              <a:fillRect/>
            </a:stretch>
          </p:blipFill>
          <p:spPr bwMode="auto">
            <a:xfrm>
              <a:off x="144" y="672"/>
              <a:ext cx="5184" cy="3271"/>
            </a:xfrm>
            <a:prstGeom prst="rect">
              <a:avLst/>
            </a:prstGeom>
            <a:noFill/>
            <a:ln w="9525">
              <a:noFill/>
              <a:miter lim="800000"/>
              <a:headEnd/>
              <a:tailEnd/>
            </a:ln>
            <a:effectLst/>
          </p:spPr>
        </p:pic>
        <p:pic>
          <p:nvPicPr>
            <p:cNvPr id="3430404" name="Picture 4"/>
            <p:cNvPicPr>
              <a:picLocks noChangeAspect="1" noChangeArrowheads="1"/>
            </p:cNvPicPr>
            <p:nvPr/>
          </p:nvPicPr>
          <p:blipFill>
            <a:blip r:embed="rId3" cstate="print"/>
            <a:srcRect/>
            <a:stretch>
              <a:fillRect/>
            </a:stretch>
          </p:blipFill>
          <p:spPr bwMode="auto">
            <a:xfrm>
              <a:off x="2304" y="2588"/>
              <a:ext cx="3216" cy="1204"/>
            </a:xfrm>
            <a:prstGeom prst="rect">
              <a:avLst/>
            </a:prstGeom>
            <a:solidFill>
              <a:schemeClr val="accent1"/>
            </a:solidFill>
            <a:ln w="57150" cmpd="thinThick">
              <a:solidFill>
                <a:schemeClr val="accent2"/>
              </a:solidFill>
              <a:miter lim="800000"/>
              <a:headEnd/>
              <a:tailEnd/>
            </a:ln>
            <a:effectLst/>
          </p:spPr>
        </p:pic>
      </p:grpSp>
      <p:sp>
        <p:nvSpPr>
          <p:cNvPr id="3430405" name="Rectangle 5"/>
          <p:cNvSpPr>
            <a:spLocks noChangeArrowheads="1"/>
          </p:cNvSpPr>
          <p:nvPr/>
        </p:nvSpPr>
        <p:spPr bwMode="auto">
          <a:xfrm>
            <a:off x="-4198938" y="2682875"/>
            <a:ext cx="17541876" cy="0"/>
          </a:xfrm>
          <a:prstGeom prst="rect">
            <a:avLst/>
          </a:prstGeom>
          <a:solidFill>
            <a:srgbClr val="FFFFFF"/>
          </a:solidFill>
          <a:ln w="9525">
            <a:noFill/>
            <a:miter lim="800000"/>
            <a:headEnd/>
            <a:tailEnd/>
          </a:ln>
          <a:effectLst/>
        </p:spPr>
        <p:txBody>
          <a:bodyPr lIns="0" tIns="0" rIns="0" bIns="0">
            <a:spAutoFit/>
          </a:bodyPr>
          <a:lstStyle/>
          <a:p>
            <a:endParaRPr lang="en-IN"/>
          </a:p>
        </p:txBody>
      </p:sp>
      <p:sp>
        <p:nvSpPr>
          <p:cNvPr id="3430406" name="Rectangle 6"/>
          <p:cNvSpPr>
            <a:spLocks noChangeArrowheads="1"/>
          </p:cNvSpPr>
          <p:nvPr/>
        </p:nvSpPr>
        <p:spPr bwMode="auto">
          <a:xfrm>
            <a:off x="158750" y="76200"/>
            <a:ext cx="8716963" cy="822325"/>
          </a:xfrm>
          <a:prstGeom prst="rect">
            <a:avLst/>
          </a:prstGeom>
          <a:noFill/>
          <a:ln w="9525" algn="ctr">
            <a:noFill/>
            <a:miter lim="800000"/>
            <a:headEnd/>
            <a:tailEnd/>
          </a:ln>
          <a:effectLst/>
        </p:spPr>
        <p:txBody>
          <a:bodyPr wrap="none">
            <a:spAutoFit/>
          </a:bodyPr>
          <a:lstStyle/>
          <a:p>
            <a:r>
              <a:rPr lang="en-US" sz="2400" dirty="0">
                <a:solidFill>
                  <a:srgbClr val="FFFF00"/>
                </a:solidFill>
                <a:latin typeface="Cambria" pitchFamily="18" charset="0"/>
              </a:rPr>
              <a:t>US Patent No. 7,622,636 Issued on Nov. 24, 2009, Assigned to </a:t>
            </a:r>
          </a:p>
          <a:p>
            <a:r>
              <a:rPr lang="en-US" sz="2400" dirty="0">
                <a:solidFill>
                  <a:srgbClr val="FFFF00"/>
                </a:solidFill>
                <a:latin typeface="Cambria" pitchFamily="18" charset="0"/>
              </a:rPr>
              <a:t>M.S. Swaminathan Research Foundation for </a:t>
            </a:r>
            <a:r>
              <a:rPr lang="en-US" sz="2400" dirty="0" err="1">
                <a:solidFill>
                  <a:srgbClr val="FFFF00"/>
                </a:solidFill>
                <a:latin typeface="Cambria" pitchFamily="18" charset="0"/>
              </a:rPr>
              <a:t>Dehydrin</a:t>
            </a:r>
            <a:r>
              <a:rPr lang="en-US" sz="2400" dirty="0">
                <a:solidFill>
                  <a:srgbClr val="FFFF00"/>
                </a:solidFill>
                <a:latin typeface="Cambria" pitchFamily="18" charset="0"/>
              </a:rPr>
              <a:t> Gene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6898" name="Text Box 1027"/>
          <p:cNvSpPr txBox="1">
            <a:spLocks noChangeArrowheads="1"/>
          </p:cNvSpPr>
          <p:nvPr/>
        </p:nvSpPr>
        <p:spPr bwMode="auto">
          <a:xfrm>
            <a:off x="228600" y="1066800"/>
            <a:ext cx="8715375" cy="4457700"/>
          </a:xfrm>
          <a:prstGeom prst="rect">
            <a:avLst/>
          </a:prstGeom>
          <a:noFill/>
          <a:ln w="9525">
            <a:noFill/>
            <a:miter lim="800000"/>
            <a:headEnd/>
            <a:tailEnd/>
          </a:ln>
        </p:spPr>
        <p:txBody>
          <a:bodyPr>
            <a:spAutoFit/>
          </a:bodyPr>
          <a:lstStyle/>
          <a:p>
            <a:pPr marL="504825" indent="-504825" algn="just" eaLnBrk="0" hangingPunct="0">
              <a:lnSpc>
                <a:spcPct val="110000"/>
              </a:lnSpc>
              <a:buClr>
                <a:srgbClr val="66FF66"/>
              </a:buClr>
              <a:buFontTx/>
              <a:buChar char="o"/>
            </a:pPr>
            <a:r>
              <a:rPr lang="en-US" sz="2600" dirty="0">
                <a:solidFill>
                  <a:schemeClr val="tx1"/>
                </a:solidFill>
                <a:latin typeface="Cambria" pitchFamily="18" charset="0"/>
                <a:cs typeface="Arial" charset="0"/>
              </a:rPr>
              <a:t>Some time between 1970 and 1985 the world will undergo vast </a:t>
            </a:r>
            <a:r>
              <a:rPr lang="en-US" sz="2600" dirty="0" smtClean="0">
                <a:solidFill>
                  <a:schemeClr val="tx1"/>
                </a:solidFill>
                <a:latin typeface="Cambria" pitchFamily="18" charset="0"/>
                <a:cs typeface="Arial" charset="0"/>
              </a:rPr>
              <a:t>famines — hundreds </a:t>
            </a:r>
            <a:r>
              <a:rPr lang="en-US" sz="2600" dirty="0">
                <a:solidFill>
                  <a:schemeClr val="tx1"/>
                </a:solidFill>
                <a:latin typeface="Cambria" pitchFamily="18" charset="0"/>
                <a:cs typeface="Arial" charset="0"/>
              </a:rPr>
              <a:t>of millions of people are going to starve to death. That is, they will starve to death unless plague, thermonuclear war, or some other agent kills them first.</a:t>
            </a:r>
          </a:p>
          <a:p>
            <a:pPr marL="504825" indent="-504825" algn="just" eaLnBrk="0" hangingPunct="0">
              <a:lnSpc>
                <a:spcPct val="110000"/>
              </a:lnSpc>
              <a:buClr>
                <a:srgbClr val="66FF66"/>
              </a:buClr>
              <a:buFontTx/>
              <a:buChar char="o"/>
            </a:pPr>
            <a:endParaRPr lang="en-US" sz="2600" dirty="0">
              <a:solidFill>
                <a:schemeClr val="tx1"/>
              </a:solidFill>
              <a:latin typeface="Cambria" pitchFamily="18" charset="0"/>
              <a:cs typeface="Arial" charset="0"/>
            </a:endParaRPr>
          </a:p>
          <a:p>
            <a:pPr marL="504825" indent="-504825" algn="just" eaLnBrk="0" hangingPunct="0">
              <a:lnSpc>
                <a:spcPct val="110000"/>
              </a:lnSpc>
              <a:buClr>
                <a:srgbClr val="66FF66"/>
              </a:buClr>
              <a:buFontTx/>
              <a:buChar char="o"/>
            </a:pPr>
            <a:r>
              <a:rPr lang="en-US" sz="2600" dirty="0">
                <a:solidFill>
                  <a:schemeClr val="tx1"/>
                </a:solidFill>
                <a:latin typeface="Cambria" pitchFamily="18" charset="0"/>
                <a:cs typeface="Arial" charset="0"/>
              </a:rPr>
              <a:t>The United States should announce that it will no longer ship food to countries such as India </a:t>
            </a:r>
            <a:r>
              <a:rPr lang="en-US" sz="2600" dirty="0">
                <a:solidFill>
                  <a:srgbClr val="66FF66"/>
                </a:solidFill>
                <a:latin typeface="Cambria" pitchFamily="18" charset="0"/>
                <a:cs typeface="Arial" charset="0"/>
              </a:rPr>
              <a:t>where dispassionate analysis indicates that the unbalance between food and population is hopeless.</a:t>
            </a:r>
          </a:p>
        </p:txBody>
      </p:sp>
      <p:sp>
        <p:nvSpPr>
          <p:cNvPr id="3536899" name="AutoShape 1028"/>
          <p:cNvSpPr>
            <a:spLocks noChangeArrowheads="1"/>
          </p:cNvSpPr>
          <p:nvPr/>
        </p:nvSpPr>
        <p:spPr bwMode="auto">
          <a:xfrm>
            <a:off x="228600" y="0"/>
            <a:ext cx="8686800" cy="762000"/>
          </a:xfrm>
          <a:prstGeom prst="octagon">
            <a:avLst>
              <a:gd name="adj" fmla="val 21356"/>
            </a:avLst>
          </a:prstGeom>
          <a:noFill/>
          <a:ln w="9525">
            <a:noFill/>
            <a:miter lim="800000"/>
            <a:headEnd/>
            <a:tailEnd/>
          </a:ln>
        </p:spPr>
        <p:txBody>
          <a:bodyPr wrap="none" anchor="ctr"/>
          <a:lstStyle/>
          <a:p>
            <a:pPr>
              <a:lnSpc>
                <a:spcPct val="110000"/>
              </a:lnSpc>
            </a:pPr>
            <a:r>
              <a:rPr lang="en-US" sz="2800" dirty="0">
                <a:solidFill>
                  <a:srgbClr val="FFFF00"/>
                </a:solidFill>
                <a:latin typeface="Cambria" pitchFamily="18" charset="0"/>
                <a:cs typeface="Arial" charset="0"/>
              </a:rPr>
              <a:t>Ehrlich </a:t>
            </a:r>
            <a:r>
              <a:rPr lang="en-US" sz="2800" dirty="0" smtClean="0">
                <a:solidFill>
                  <a:srgbClr val="FFFF00"/>
                </a:solidFill>
                <a:latin typeface="Cambria" pitchFamily="18" charset="0"/>
                <a:cs typeface="Arial" charset="0"/>
              </a:rPr>
              <a:t>(1968)</a:t>
            </a:r>
            <a:endParaRPr lang="en-US" sz="2800" dirty="0">
              <a:solidFill>
                <a:srgbClr val="FFFF00"/>
              </a:solidFill>
              <a:latin typeface="Cambria" pitchFamily="18" charset="0"/>
              <a:cs typeface="Arial" charset="0"/>
            </a:endParaRPr>
          </a:p>
        </p:txBody>
      </p:sp>
      <p:sp>
        <p:nvSpPr>
          <p:cNvPr id="3536900" name="Line 5"/>
          <p:cNvSpPr>
            <a:spLocks noChangeShapeType="1"/>
          </p:cNvSpPr>
          <p:nvPr/>
        </p:nvSpPr>
        <p:spPr bwMode="auto">
          <a:xfrm>
            <a:off x="0" y="838200"/>
            <a:ext cx="9144000" cy="0"/>
          </a:xfrm>
          <a:prstGeom prst="line">
            <a:avLst/>
          </a:prstGeom>
          <a:noFill/>
          <a:ln w="57150" cmpd="thinThick">
            <a:solidFill>
              <a:schemeClr val="accent2">
                <a:lumMod val="75000"/>
              </a:schemeClr>
            </a:solidFill>
            <a:round/>
            <a:headEnd/>
            <a:tailEnd/>
          </a:ln>
        </p:spPr>
        <p:txBody>
          <a:bodyPr wrap="none"/>
          <a:lstStyle/>
          <a:p>
            <a:endParaRPr lang="en-IN"/>
          </a:p>
        </p:txBody>
      </p:sp>
      <p:sp>
        <p:nvSpPr>
          <p:cNvPr id="5" name="TextBox 4"/>
          <p:cNvSpPr txBox="1"/>
          <p:nvPr/>
        </p:nvSpPr>
        <p:spPr>
          <a:xfrm>
            <a:off x="6172200" y="5638800"/>
            <a:ext cx="2930994" cy="338554"/>
          </a:xfrm>
          <a:prstGeom prst="rect">
            <a:avLst/>
          </a:prstGeom>
          <a:noFill/>
        </p:spPr>
        <p:txBody>
          <a:bodyPr wrap="none" rtlCol="0">
            <a:spAutoFit/>
          </a:bodyPr>
          <a:lstStyle/>
          <a:p>
            <a:r>
              <a:rPr lang="en-US" sz="1600" i="1" dirty="0" smtClean="0">
                <a:solidFill>
                  <a:srgbClr val="00FF99"/>
                </a:solidFill>
                <a:latin typeface="Cambria" pitchFamily="18" charset="0"/>
              </a:rPr>
              <a:t>Source : The Population Bomb</a:t>
            </a:r>
            <a:endParaRPr lang="en-IN" sz="1600" i="1" dirty="0">
              <a:solidFill>
                <a:srgbClr val="00FF99"/>
              </a:solidFill>
              <a:latin typeface="Cambria"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6306" name="Rectangle 2"/>
          <p:cNvSpPr>
            <a:spLocks noGrp="1" noChangeArrowheads="1"/>
          </p:cNvSpPr>
          <p:nvPr>
            <p:ph type="title"/>
          </p:nvPr>
        </p:nvSpPr>
        <p:spPr>
          <a:xfrm>
            <a:off x="914400" y="-152400"/>
            <a:ext cx="7162800" cy="1143000"/>
          </a:xfrm>
        </p:spPr>
        <p:txBody>
          <a:bodyPr/>
          <a:lstStyle/>
          <a:p>
            <a:r>
              <a:rPr lang="en-US" sz="3200" b="1" dirty="0">
                <a:solidFill>
                  <a:srgbClr val="FFFF00"/>
                </a:solidFill>
                <a:latin typeface="Cambria" pitchFamily="18" charset="0"/>
              </a:rPr>
              <a:t>C4-re-engineering photosynthesis to develop physiologically efficient rice</a:t>
            </a:r>
          </a:p>
        </p:txBody>
      </p:sp>
      <p:sp>
        <p:nvSpPr>
          <p:cNvPr id="3426307" name="Text Box 2"/>
          <p:cNvSpPr txBox="1">
            <a:spLocks noChangeArrowheads="1"/>
          </p:cNvSpPr>
          <p:nvPr/>
        </p:nvSpPr>
        <p:spPr bwMode="auto">
          <a:xfrm>
            <a:off x="609600" y="1066800"/>
            <a:ext cx="5029200" cy="2744788"/>
          </a:xfrm>
          <a:prstGeom prst="rect">
            <a:avLst/>
          </a:prstGeom>
          <a:noFill/>
          <a:ln w="9525">
            <a:noFill/>
            <a:miter lim="800000"/>
            <a:headEnd/>
            <a:tailEnd/>
          </a:ln>
        </p:spPr>
        <p:txBody>
          <a:bodyPr>
            <a:spAutoFit/>
          </a:bodyPr>
          <a:lstStyle/>
          <a:p>
            <a:pPr algn="l">
              <a:lnSpc>
                <a:spcPct val="90000"/>
              </a:lnSpc>
              <a:spcBef>
                <a:spcPct val="60000"/>
              </a:spcBef>
            </a:pPr>
            <a:r>
              <a:rPr lang="en-US" sz="2000" b="0" dirty="0">
                <a:solidFill>
                  <a:schemeClr val="tx1"/>
                </a:solidFill>
                <a:latin typeface="Cambria" pitchFamily="18" charset="0"/>
                <a:ea typeface="MS PGothic" pitchFamily="34" charset="-128"/>
                <a:cs typeface="Arial" charset="0"/>
              </a:rPr>
              <a:t>C4 rice could:</a:t>
            </a:r>
          </a:p>
          <a:p>
            <a:pPr marL="355600" indent="-260350" algn="l">
              <a:lnSpc>
                <a:spcPct val="90000"/>
              </a:lnSpc>
              <a:spcBef>
                <a:spcPct val="60000"/>
              </a:spcBef>
              <a:buClr>
                <a:srgbClr val="00FF99"/>
              </a:buClr>
              <a:buFont typeface="Courier New" pitchFamily="49" charset="0"/>
              <a:buChar char="o"/>
            </a:pPr>
            <a:r>
              <a:rPr lang="en-US" sz="2000" b="0" dirty="0">
                <a:solidFill>
                  <a:schemeClr val="tx1"/>
                </a:solidFill>
                <a:latin typeface="Cambria" pitchFamily="18" charset="0"/>
                <a:ea typeface="MS PGothic" pitchFamily="34" charset="-128"/>
                <a:cs typeface="Arial" charset="0"/>
              </a:rPr>
              <a:t>increase rice yield by 25-50%</a:t>
            </a:r>
          </a:p>
          <a:p>
            <a:pPr marL="355600" indent="-260350" algn="l">
              <a:lnSpc>
                <a:spcPct val="90000"/>
              </a:lnSpc>
              <a:spcBef>
                <a:spcPct val="60000"/>
              </a:spcBef>
              <a:buClr>
                <a:srgbClr val="00FF99"/>
              </a:buClr>
              <a:buFont typeface="Courier New" pitchFamily="49" charset="0"/>
              <a:buChar char="o"/>
            </a:pPr>
            <a:r>
              <a:rPr lang="en-US" sz="2000" b="0" dirty="0">
                <a:solidFill>
                  <a:schemeClr val="tx1"/>
                </a:solidFill>
                <a:latin typeface="Cambria" pitchFamily="18" charset="0"/>
                <a:ea typeface="MS PGothic" pitchFamily="34" charset="-128"/>
                <a:cs typeface="Arial" charset="0"/>
              </a:rPr>
              <a:t>double water-use efficiency </a:t>
            </a:r>
          </a:p>
          <a:p>
            <a:pPr marL="355600" indent="-260350" algn="l">
              <a:lnSpc>
                <a:spcPct val="90000"/>
              </a:lnSpc>
              <a:spcBef>
                <a:spcPct val="60000"/>
              </a:spcBef>
              <a:buClr>
                <a:srgbClr val="00FF99"/>
              </a:buClr>
              <a:buFont typeface="Courier New" pitchFamily="49" charset="0"/>
              <a:buChar char="o"/>
            </a:pPr>
            <a:r>
              <a:rPr lang="en-US" sz="2000" b="0" dirty="0">
                <a:solidFill>
                  <a:schemeClr val="tx1"/>
                </a:solidFill>
                <a:latin typeface="Cambria" pitchFamily="18" charset="0"/>
                <a:ea typeface="MS PGothic" pitchFamily="34" charset="-128"/>
                <a:cs typeface="Arial" charset="0"/>
              </a:rPr>
              <a:t>improve nitrogen-use efficiency </a:t>
            </a:r>
          </a:p>
          <a:p>
            <a:pPr algn="l">
              <a:lnSpc>
                <a:spcPct val="90000"/>
              </a:lnSpc>
              <a:spcBef>
                <a:spcPct val="60000"/>
              </a:spcBef>
            </a:pPr>
            <a:r>
              <a:rPr lang="en-US" sz="2000" b="0" dirty="0">
                <a:solidFill>
                  <a:schemeClr val="tx1"/>
                </a:solidFill>
                <a:latin typeface="Cambria" pitchFamily="18" charset="0"/>
                <a:ea typeface="MS PGothic" pitchFamily="34" charset="-128"/>
                <a:cs typeface="Arial" charset="0"/>
              </a:rPr>
              <a:t>C4 photosynthesis is one of the few evolutionary mechanisms that could deliver these superior combination of benefits.</a:t>
            </a:r>
          </a:p>
        </p:txBody>
      </p:sp>
      <p:pic>
        <p:nvPicPr>
          <p:cNvPr id="3426308" name="Picture 4"/>
          <p:cNvPicPr>
            <a:picLocks noChangeAspect="1" noChangeArrowheads="1"/>
          </p:cNvPicPr>
          <p:nvPr/>
        </p:nvPicPr>
        <p:blipFill>
          <a:blip r:embed="rId2" cstate="print"/>
          <a:srcRect/>
          <a:stretch>
            <a:fillRect/>
          </a:stretch>
        </p:blipFill>
        <p:spPr bwMode="auto">
          <a:xfrm>
            <a:off x="5486400" y="1066800"/>
            <a:ext cx="3297238" cy="3821113"/>
          </a:xfrm>
          <a:prstGeom prst="rect">
            <a:avLst/>
          </a:prstGeom>
          <a:noFill/>
          <a:ln w="9525">
            <a:solidFill>
              <a:srgbClr val="00FF99"/>
            </a:solidFill>
            <a:miter lim="800000"/>
            <a:headEnd/>
            <a:tailEnd/>
          </a:ln>
          <a:effectLst/>
        </p:spPr>
      </p:pic>
      <p:sp>
        <p:nvSpPr>
          <p:cNvPr id="3426309" name="Text Box 5"/>
          <p:cNvSpPr txBox="1">
            <a:spLocks noChangeArrowheads="1"/>
          </p:cNvSpPr>
          <p:nvPr/>
        </p:nvSpPr>
        <p:spPr bwMode="auto">
          <a:xfrm>
            <a:off x="4876800" y="6096000"/>
            <a:ext cx="3581400" cy="396875"/>
          </a:xfrm>
          <a:prstGeom prst="rect">
            <a:avLst/>
          </a:prstGeom>
          <a:noFill/>
          <a:ln w="9525">
            <a:noFill/>
            <a:miter lim="800000"/>
            <a:headEnd/>
            <a:tailEnd/>
          </a:ln>
          <a:effectLst/>
        </p:spPr>
        <p:txBody>
          <a:bodyPr>
            <a:spAutoFit/>
          </a:bodyPr>
          <a:lstStyle/>
          <a:p>
            <a:pPr>
              <a:spcBef>
                <a:spcPct val="50000"/>
              </a:spcBef>
            </a:pPr>
            <a:r>
              <a:rPr lang="en-US" sz="2000" i="1" dirty="0">
                <a:solidFill>
                  <a:srgbClr val="00FF99"/>
                </a:solidFill>
                <a:latin typeface="Cambria" pitchFamily="18" charset="0"/>
                <a:cs typeface="Arial" charset="0"/>
              </a:rPr>
              <a:t>P. Quick &amp; J. </a:t>
            </a:r>
            <a:r>
              <a:rPr lang="en-US" sz="2000" i="1" dirty="0" err="1">
                <a:solidFill>
                  <a:srgbClr val="00FF99"/>
                </a:solidFill>
                <a:latin typeface="Cambria" pitchFamily="18" charset="0"/>
                <a:cs typeface="Arial" charset="0"/>
              </a:rPr>
              <a:t>Sheehy</a:t>
            </a:r>
            <a:r>
              <a:rPr lang="en-US" sz="2000" i="1" dirty="0">
                <a:solidFill>
                  <a:srgbClr val="00FF99"/>
                </a:solidFill>
                <a:latin typeface="Cambria" pitchFamily="18" charset="0"/>
                <a:cs typeface="Arial" charset="0"/>
              </a:rPr>
              <a:t>, IRRI</a:t>
            </a:r>
          </a:p>
        </p:txBody>
      </p:sp>
      <p:grpSp>
        <p:nvGrpSpPr>
          <p:cNvPr id="2" name="Group 6"/>
          <p:cNvGrpSpPr>
            <a:grpSpLocks noChangeAspect="1"/>
          </p:cNvGrpSpPr>
          <p:nvPr/>
        </p:nvGrpSpPr>
        <p:grpSpPr bwMode="auto">
          <a:xfrm>
            <a:off x="1295400" y="3836988"/>
            <a:ext cx="4365625" cy="2030412"/>
            <a:chOff x="816" y="2493"/>
            <a:chExt cx="2750" cy="1279"/>
          </a:xfrm>
        </p:grpSpPr>
        <p:sp>
          <p:nvSpPr>
            <p:cNvPr id="3426311" name="AutoShape 7"/>
            <p:cNvSpPr>
              <a:spLocks noChangeAspect="1" noChangeArrowheads="1" noTextEdit="1"/>
            </p:cNvSpPr>
            <p:nvPr/>
          </p:nvSpPr>
          <p:spPr bwMode="auto">
            <a:xfrm>
              <a:off x="816" y="2496"/>
              <a:ext cx="2750" cy="1276"/>
            </a:xfrm>
            <a:prstGeom prst="rect">
              <a:avLst/>
            </a:prstGeom>
            <a:noFill/>
            <a:ln w="9525">
              <a:noFill/>
              <a:miter lim="800000"/>
              <a:headEnd/>
              <a:tailEnd/>
            </a:ln>
          </p:spPr>
          <p:txBody>
            <a:bodyPr/>
            <a:lstStyle/>
            <a:p>
              <a:endParaRPr lang="en-IN"/>
            </a:p>
          </p:txBody>
        </p:sp>
        <p:sp>
          <p:nvSpPr>
            <p:cNvPr id="3426312" name="Rectangle 8"/>
            <p:cNvSpPr>
              <a:spLocks noChangeArrowheads="1"/>
            </p:cNvSpPr>
            <p:nvPr/>
          </p:nvSpPr>
          <p:spPr bwMode="auto">
            <a:xfrm>
              <a:off x="3220" y="3423"/>
              <a:ext cx="22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C4</a:t>
              </a:r>
              <a:endParaRPr lang="en-IN">
                <a:latin typeface="Cambria" pitchFamily="18" charset="0"/>
                <a:cs typeface="Arial" charset="0"/>
              </a:endParaRPr>
            </a:p>
          </p:txBody>
        </p:sp>
        <p:grpSp>
          <p:nvGrpSpPr>
            <p:cNvPr id="3" name="Group 9"/>
            <p:cNvGrpSpPr>
              <a:grpSpLocks/>
            </p:cNvGrpSpPr>
            <p:nvPr/>
          </p:nvGrpSpPr>
          <p:grpSpPr bwMode="auto">
            <a:xfrm>
              <a:off x="916" y="2493"/>
              <a:ext cx="2249" cy="1271"/>
              <a:chOff x="916" y="2493"/>
              <a:chExt cx="2249" cy="1271"/>
            </a:xfrm>
          </p:grpSpPr>
          <p:sp>
            <p:nvSpPr>
              <p:cNvPr id="3426314" name="Rectangle 10"/>
              <p:cNvSpPr>
                <a:spLocks noChangeArrowheads="1"/>
              </p:cNvSpPr>
              <p:nvPr/>
            </p:nvSpPr>
            <p:spPr bwMode="auto">
              <a:xfrm>
                <a:off x="916" y="3423"/>
                <a:ext cx="22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C3</a:t>
                </a:r>
                <a:endParaRPr lang="en-IN">
                  <a:latin typeface="Cambria" pitchFamily="18" charset="0"/>
                  <a:cs typeface="Arial" charset="0"/>
                </a:endParaRPr>
              </a:p>
            </p:txBody>
          </p:sp>
          <p:grpSp>
            <p:nvGrpSpPr>
              <p:cNvPr id="4" name="Group 11"/>
              <p:cNvGrpSpPr>
                <a:grpSpLocks/>
              </p:cNvGrpSpPr>
              <p:nvPr/>
            </p:nvGrpSpPr>
            <p:grpSpPr bwMode="auto">
              <a:xfrm>
                <a:off x="1339" y="3290"/>
                <a:ext cx="441" cy="474"/>
                <a:chOff x="1339" y="3290"/>
                <a:chExt cx="441" cy="474"/>
              </a:xfrm>
            </p:grpSpPr>
            <p:sp>
              <p:nvSpPr>
                <p:cNvPr id="3426316" name="Rectangle 12"/>
                <p:cNvSpPr>
                  <a:spLocks noChangeArrowheads="1"/>
                </p:cNvSpPr>
                <p:nvPr/>
              </p:nvSpPr>
              <p:spPr bwMode="auto">
                <a:xfrm>
                  <a:off x="1339" y="3290"/>
                  <a:ext cx="441" cy="474"/>
                </a:xfrm>
                <a:prstGeom prst="rect">
                  <a:avLst/>
                </a:prstGeom>
                <a:solidFill>
                  <a:srgbClr val="CCFFCC"/>
                </a:solidFill>
                <a:ln w="9525">
                  <a:noFill/>
                  <a:miter lim="800000"/>
                  <a:headEnd/>
                  <a:tailEnd/>
                </a:ln>
              </p:spPr>
              <p:txBody>
                <a:bodyPr/>
                <a:lstStyle/>
                <a:p>
                  <a:endParaRPr lang="en-IN"/>
                </a:p>
              </p:txBody>
            </p:sp>
            <p:sp>
              <p:nvSpPr>
                <p:cNvPr id="3426317" name="Rectangle 13"/>
                <p:cNvSpPr>
                  <a:spLocks noChangeArrowheads="1"/>
                </p:cNvSpPr>
                <p:nvPr/>
              </p:nvSpPr>
              <p:spPr bwMode="auto">
                <a:xfrm>
                  <a:off x="1339" y="3290"/>
                  <a:ext cx="441" cy="474"/>
                </a:xfrm>
                <a:prstGeom prst="rect">
                  <a:avLst/>
                </a:prstGeom>
                <a:noFill/>
                <a:ln w="7938" cap="rnd">
                  <a:solidFill>
                    <a:srgbClr val="FFFFFF"/>
                  </a:solidFill>
                  <a:miter lim="800000"/>
                  <a:headEnd/>
                  <a:tailEnd/>
                </a:ln>
              </p:spPr>
              <p:txBody>
                <a:bodyPr/>
                <a:lstStyle/>
                <a:p>
                  <a:endParaRPr lang="en-IN"/>
                </a:p>
              </p:txBody>
            </p:sp>
          </p:grpSp>
          <p:sp>
            <p:nvSpPr>
              <p:cNvPr id="3426318" name="Rectangle 14"/>
              <p:cNvSpPr>
                <a:spLocks noChangeArrowheads="1"/>
              </p:cNvSpPr>
              <p:nvPr/>
            </p:nvSpPr>
            <p:spPr bwMode="auto">
              <a:xfrm>
                <a:off x="1398" y="3440"/>
                <a:ext cx="298"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Anatomy</a:t>
                </a:r>
                <a:endParaRPr lang="en-IN">
                  <a:latin typeface="Cambria" pitchFamily="18" charset="0"/>
                  <a:cs typeface="Arial" charset="0"/>
                </a:endParaRPr>
              </a:p>
            </p:txBody>
          </p:sp>
          <p:sp>
            <p:nvSpPr>
              <p:cNvPr id="3426319" name="Rectangle 15"/>
              <p:cNvSpPr>
                <a:spLocks noChangeArrowheads="1"/>
              </p:cNvSpPr>
              <p:nvPr/>
            </p:nvSpPr>
            <p:spPr bwMode="auto">
              <a:xfrm>
                <a:off x="1422" y="3531"/>
                <a:ext cx="241"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Change</a:t>
                </a:r>
                <a:endParaRPr lang="en-IN">
                  <a:latin typeface="Cambria" pitchFamily="18" charset="0"/>
                  <a:cs typeface="Arial" charset="0"/>
                </a:endParaRPr>
              </a:p>
            </p:txBody>
          </p:sp>
          <p:grpSp>
            <p:nvGrpSpPr>
              <p:cNvPr id="5" name="Group 16"/>
              <p:cNvGrpSpPr>
                <a:grpSpLocks/>
              </p:cNvGrpSpPr>
              <p:nvPr/>
            </p:nvGrpSpPr>
            <p:grpSpPr bwMode="auto">
              <a:xfrm>
                <a:off x="1932" y="3290"/>
                <a:ext cx="441" cy="474"/>
                <a:chOff x="1932" y="3290"/>
                <a:chExt cx="441" cy="474"/>
              </a:xfrm>
            </p:grpSpPr>
            <p:sp>
              <p:nvSpPr>
                <p:cNvPr id="3426321" name="Rectangle 17"/>
                <p:cNvSpPr>
                  <a:spLocks noChangeArrowheads="1"/>
                </p:cNvSpPr>
                <p:nvPr/>
              </p:nvSpPr>
              <p:spPr bwMode="auto">
                <a:xfrm>
                  <a:off x="1932" y="3290"/>
                  <a:ext cx="441" cy="474"/>
                </a:xfrm>
                <a:prstGeom prst="rect">
                  <a:avLst/>
                </a:prstGeom>
                <a:solidFill>
                  <a:srgbClr val="99FF99"/>
                </a:solidFill>
                <a:ln w="9525">
                  <a:noFill/>
                  <a:miter lim="800000"/>
                  <a:headEnd/>
                  <a:tailEnd/>
                </a:ln>
              </p:spPr>
              <p:txBody>
                <a:bodyPr/>
                <a:lstStyle/>
                <a:p>
                  <a:endParaRPr lang="en-IN"/>
                </a:p>
              </p:txBody>
            </p:sp>
            <p:sp>
              <p:nvSpPr>
                <p:cNvPr id="3426322" name="Rectangle 18"/>
                <p:cNvSpPr>
                  <a:spLocks noChangeArrowheads="1"/>
                </p:cNvSpPr>
                <p:nvPr/>
              </p:nvSpPr>
              <p:spPr bwMode="auto">
                <a:xfrm>
                  <a:off x="1932" y="3290"/>
                  <a:ext cx="441" cy="474"/>
                </a:xfrm>
                <a:prstGeom prst="rect">
                  <a:avLst/>
                </a:prstGeom>
                <a:noFill/>
                <a:ln w="7938" cap="rnd">
                  <a:solidFill>
                    <a:srgbClr val="FFFFFF"/>
                  </a:solidFill>
                  <a:miter lim="800000"/>
                  <a:headEnd/>
                  <a:tailEnd/>
                </a:ln>
              </p:spPr>
              <p:txBody>
                <a:bodyPr/>
                <a:lstStyle/>
                <a:p>
                  <a:endParaRPr lang="en-IN"/>
                </a:p>
              </p:txBody>
            </p:sp>
          </p:grpSp>
          <p:sp>
            <p:nvSpPr>
              <p:cNvPr id="3426323" name="Rectangle 19"/>
              <p:cNvSpPr>
                <a:spLocks noChangeArrowheads="1"/>
              </p:cNvSpPr>
              <p:nvPr/>
            </p:nvSpPr>
            <p:spPr bwMode="auto">
              <a:xfrm>
                <a:off x="1994" y="3440"/>
                <a:ext cx="290"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Biochem</a:t>
                </a:r>
                <a:endParaRPr lang="en-IN">
                  <a:latin typeface="Cambria" pitchFamily="18" charset="0"/>
                  <a:cs typeface="Arial" charset="0"/>
                </a:endParaRPr>
              </a:p>
            </p:txBody>
          </p:sp>
          <p:sp>
            <p:nvSpPr>
              <p:cNvPr id="3426324" name="Rectangle 20"/>
              <p:cNvSpPr>
                <a:spLocks noChangeArrowheads="1"/>
              </p:cNvSpPr>
              <p:nvPr/>
            </p:nvSpPr>
            <p:spPr bwMode="auto">
              <a:xfrm>
                <a:off x="2015" y="3531"/>
                <a:ext cx="241"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Change</a:t>
                </a:r>
                <a:endParaRPr lang="en-IN">
                  <a:latin typeface="Cambria" pitchFamily="18" charset="0"/>
                  <a:cs typeface="Arial" charset="0"/>
                </a:endParaRPr>
              </a:p>
            </p:txBody>
          </p:sp>
          <p:grpSp>
            <p:nvGrpSpPr>
              <p:cNvPr id="6" name="Group 21"/>
              <p:cNvGrpSpPr>
                <a:grpSpLocks/>
              </p:cNvGrpSpPr>
              <p:nvPr/>
            </p:nvGrpSpPr>
            <p:grpSpPr bwMode="auto">
              <a:xfrm>
                <a:off x="2554" y="3290"/>
                <a:ext cx="441" cy="474"/>
                <a:chOff x="2554" y="3290"/>
                <a:chExt cx="441" cy="474"/>
              </a:xfrm>
            </p:grpSpPr>
            <p:sp>
              <p:nvSpPr>
                <p:cNvPr id="3426326" name="Rectangle 22"/>
                <p:cNvSpPr>
                  <a:spLocks noChangeArrowheads="1"/>
                </p:cNvSpPr>
                <p:nvPr/>
              </p:nvSpPr>
              <p:spPr bwMode="auto">
                <a:xfrm>
                  <a:off x="2554" y="3290"/>
                  <a:ext cx="441" cy="474"/>
                </a:xfrm>
                <a:prstGeom prst="rect">
                  <a:avLst/>
                </a:prstGeom>
                <a:solidFill>
                  <a:srgbClr val="00FF99"/>
                </a:solidFill>
                <a:ln w="9525">
                  <a:noFill/>
                  <a:miter lim="800000"/>
                  <a:headEnd/>
                  <a:tailEnd/>
                </a:ln>
              </p:spPr>
              <p:txBody>
                <a:bodyPr/>
                <a:lstStyle/>
                <a:p>
                  <a:endParaRPr lang="en-IN"/>
                </a:p>
              </p:txBody>
            </p:sp>
            <p:sp>
              <p:nvSpPr>
                <p:cNvPr id="3426327" name="Rectangle 23"/>
                <p:cNvSpPr>
                  <a:spLocks noChangeArrowheads="1"/>
                </p:cNvSpPr>
                <p:nvPr/>
              </p:nvSpPr>
              <p:spPr bwMode="auto">
                <a:xfrm>
                  <a:off x="2554" y="3290"/>
                  <a:ext cx="441" cy="474"/>
                </a:xfrm>
                <a:prstGeom prst="rect">
                  <a:avLst/>
                </a:prstGeom>
                <a:noFill/>
                <a:ln w="7938" cap="rnd">
                  <a:solidFill>
                    <a:srgbClr val="FFFFFF"/>
                  </a:solidFill>
                  <a:miter lim="800000"/>
                  <a:headEnd/>
                  <a:tailEnd/>
                </a:ln>
              </p:spPr>
              <p:txBody>
                <a:bodyPr/>
                <a:lstStyle/>
                <a:p>
                  <a:endParaRPr lang="en-IN"/>
                </a:p>
              </p:txBody>
            </p:sp>
          </p:grpSp>
          <p:sp>
            <p:nvSpPr>
              <p:cNvPr id="3426328" name="Rectangle 24"/>
              <p:cNvSpPr>
                <a:spLocks noChangeArrowheads="1"/>
              </p:cNvSpPr>
              <p:nvPr/>
            </p:nvSpPr>
            <p:spPr bwMode="auto">
              <a:xfrm>
                <a:off x="2698" y="3440"/>
                <a:ext cx="144"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Fine</a:t>
                </a:r>
                <a:endParaRPr lang="en-IN">
                  <a:latin typeface="Cambria" pitchFamily="18" charset="0"/>
                  <a:cs typeface="Arial" charset="0"/>
                </a:endParaRPr>
              </a:p>
            </p:txBody>
          </p:sp>
          <p:sp>
            <p:nvSpPr>
              <p:cNvPr id="3426329" name="Rectangle 25"/>
              <p:cNvSpPr>
                <a:spLocks noChangeArrowheads="1"/>
              </p:cNvSpPr>
              <p:nvPr/>
            </p:nvSpPr>
            <p:spPr bwMode="auto">
              <a:xfrm>
                <a:off x="2650" y="3531"/>
                <a:ext cx="235"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Tuning</a:t>
                </a:r>
                <a:endParaRPr lang="en-IN">
                  <a:latin typeface="Cambria" pitchFamily="18" charset="0"/>
                  <a:cs typeface="Arial" charset="0"/>
                </a:endParaRPr>
              </a:p>
            </p:txBody>
          </p:sp>
          <p:sp>
            <p:nvSpPr>
              <p:cNvPr id="3426330" name="Rectangle 26"/>
              <p:cNvSpPr>
                <a:spLocks noChangeArrowheads="1"/>
              </p:cNvSpPr>
              <p:nvPr/>
            </p:nvSpPr>
            <p:spPr bwMode="auto">
              <a:xfrm>
                <a:off x="2401" y="3430"/>
                <a:ext cx="11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a:t>
                </a:r>
                <a:endParaRPr lang="en-IN">
                  <a:latin typeface="Cambria" pitchFamily="18" charset="0"/>
                  <a:cs typeface="Arial" charset="0"/>
                </a:endParaRPr>
              </a:p>
            </p:txBody>
          </p:sp>
          <p:sp>
            <p:nvSpPr>
              <p:cNvPr id="3426331" name="Rectangle 27"/>
              <p:cNvSpPr>
                <a:spLocks noChangeArrowheads="1"/>
              </p:cNvSpPr>
              <p:nvPr/>
            </p:nvSpPr>
            <p:spPr bwMode="auto">
              <a:xfrm>
                <a:off x="1800" y="3430"/>
                <a:ext cx="11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a:t>
                </a:r>
                <a:endParaRPr lang="en-IN">
                  <a:latin typeface="Cambria" pitchFamily="18" charset="0"/>
                  <a:cs typeface="Arial" charset="0"/>
                </a:endParaRPr>
              </a:p>
            </p:txBody>
          </p:sp>
          <p:sp>
            <p:nvSpPr>
              <p:cNvPr id="3426332" name="Rectangle 28"/>
              <p:cNvSpPr>
                <a:spLocks noChangeArrowheads="1"/>
              </p:cNvSpPr>
              <p:nvPr/>
            </p:nvSpPr>
            <p:spPr bwMode="auto">
              <a:xfrm>
                <a:off x="1200" y="3430"/>
                <a:ext cx="11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a:t>
                </a:r>
                <a:endParaRPr lang="en-IN">
                  <a:latin typeface="Cambria" pitchFamily="18" charset="0"/>
                  <a:cs typeface="Arial" charset="0"/>
                </a:endParaRPr>
              </a:p>
            </p:txBody>
          </p:sp>
          <p:sp>
            <p:nvSpPr>
              <p:cNvPr id="3426333" name="Rectangle 29"/>
              <p:cNvSpPr>
                <a:spLocks noChangeArrowheads="1"/>
              </p:cNvSpPr>
              <p:nvPr/>
            </p:nvSpPr>
            <p:spPr bwMode="auto">
              <a:xfrm>
                <a:off x="3051" y="3430"/>
                <a:ext cx="11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a:t>
                </a:r>
                <a:endParaRPr lang="en-IN">
                  <a:latin typeface="Cambria" pitchFamily="18" charset="0"/>
                  <a:cs typeface="Arial" charset="0"/>
                </a:endParaRPr>
              </a:p>
            </p:txBody>
          </p:sp>
          <p:sp>
            <p:nvSpPr>
              <p:cNvPr id="3426334" name="Freeform 30"/>
              <p:cNvSpPr>
                <a:spLocks noEditPoints="1"/>
              </p:cNvSpPr>
              <p:nvPr/>
            </p:nvSpPr>
            <p:spPr bwMode="auto">
              <a:xfrm>
                <a:off x="1240" y="2849"/>
                <a:ext cx="1837" cy="141"/>
              </a:xfrm>
              <a:custGeom>
                <a:avLst/>
                <a:gdLst/>
                <a:ahLst/>
                <a:cxnLst>
                  <a:cxn ang="0">
                    <a:pos x="1710" y="84"/>
                  </a:cxn>
                  <a:cxn ang="0">
                    <a:pos x="0" y="84"/>
                  </a:cxn>
                  <a:cxn ang="0">
                    <a:pos x="0" y="56"/>
                  </a:cxn>
                  <a:cxn ang="0">
                    <a:pos x="1710" y="56"/>
                  </a:cxn>
                  <a:cxn ang="0">
                    <a:pos x="1710" y="84"/>
                  </a:cxn>
                  <a:cxn ang="0">
                    <a:pos x="1696" y="0"/>
                  </a:cxn>
                  <a:cxn ang="0">
                    <a:pos x="1837" y="70"/>
                  </a:cxn>
                  <a:cxn ang="0">
                    <a:pos x="1696" y="141"/>
                  </a:cxn>
                  <a:cxn ang="0">
                    <a:pos x="1696" y="0"/>
                  </a:cxn>
                </a:cxnLst>
                <a:rect l="0" t="0" r="r" b="b"/>
                <a:pathLst>
                  <a:path w="1837" h="141">
                    <a:moveTo>
                      <a:pt x="1710" y="84"/>
                    </a:moveTo>
                    <a:lnTo>
                      <a:pt x="0" y="84"/>
                    </a:lnTo>
                    <a:lnTo>
                      <a:pt x="0" y="56"/>
                    </a:lnTo>
                    <a:lnTo>
                      <a:pt x="1710" y="56"/>
                    </a:lnTo>
                    <a:lnTo>
                      <a:pt x="1710" y="84"/>
                    </a:lnTo>
                    <a:close/>
                    <a:moveTo>
                      <a:pt x="1696" y="0"/>
                    </a:moveTo>
                    <a:lnTo>
                      <a:pt x="1837" y="70"/>
                    </a:lnTo>
                    <a:lnTo>
                      <a:pt x="1696" y="141"/>
                    </a:lnTo>
                    <a:lnTo>
                      <a:pt x="1696" y="0"/>
                    </a:lnTo>
                    <a:close/>
                  </a:path>
                </a:pathLst>
              </a:custGeom>
              <a:solidFill>
                <a:srgbClr val="006600"/>
              </a:solidFill>
              <a:ln w="1588" cap="flat">
                <a:solidFill>
                  <a:srgbClr val="006600"/>
                </a:solidFill>
                <a:prstDash val="solid"/>
                <a:bevel/>
                <a:headEnd/>
                <a:tailEnd/>
              </a:ln>
            </p:spPr>
            <p:txBody>
              <a:bodyPr/>
              <a:lstStyle/>
              <a:p>
                <a:endParaRPr lang="en-IN"/>
              </a:p>
            </p:txBody>
          </p:sp>
          <p:sp>
            <p:nvSpPr>
              <p:cNvPr id="3426335" name="Rectangle 31"/>
              <p:cNvSpPr>
                <a:spLocks noChangeArrowheads="1"/>
              </p:cNvSpPr>
              <p:nvPr/>
            </p:nvSpPr>
            <p:spPr bwMode="auto">
              <a:xfrm>
                <a:off x="1556" y="2973"/>
                <a:ext cx="1092" cy="163"/>
              </a:xfrm>
              <a:prstGeom prst="rect">
                <a:avLst/>
              </a:prstGeom>
              <a:noFill/>
              <a:ln w="9525">
                <a:noFill/>
                <a:miter lim="800000"/>
                <a:headEnd/>
                <a:tailEnd/>
              </a:ln>
            </p:spPr>
            <p:txBody>
              <a:bodyPr wrap="none" lIns="0" tIns="0" rIns="0" bIns="0">
                <a:spAutoFit/>
              </a:bodyPr>
              <a:lstStyle/>
              <a:p>
                <a:pPr algn="l"/>
                <a:r>
                  <a:rPr lang="en-IN" sz="1700" b="0">
                    <a:solidFill>
                      <a:srgbClr val="000000"/>
                    </a:solidFill>
                    <a:latin typeface="Cambria" pitchFamily="18" charset="0"/>
                    <a:cs typeface="Arial" charset="0"/>
                  </a:rPr>
                  <a:t>Genetic alterations</a:t>
                </a:r>
                <a:endParaRPr lang="en-IN">
                  <a:latin typeface="Cambria" pitchFamily="18" charset="0"/>
                  <a:cs typeface="Arial" charset="0"/>
                </a:endParaRPr>
              </a:p>
            </p:txBody>
          </p:sp>
          <p:sp>
            <p:nvSpPr>
              <p:cNvPr id="3426336" name="Rectangle 32"/>
              <p:cNvSpPr>
                <a:spLocks noChangeArrowheads="1"/>
              </p:cNvSpPr>
              <p:nvPr/>
            </p:nvSpPr>
            <p:spPr bwMode="auto">
              <a:xfrm>
                <a:off x="1517" y="2493"/>
                <a:ext cx="1211" cy="163"/>
              </a:xfrm>
              <a:prstGeom prst="rect">
                <a:avLst/>
              </a:prstGeom>
              <a:noFill/>
              <a:ln w="9525">
                <a:noFill/>
                <a:miter lim="800000"/>
                <a:headEnd/>
                <a:tailEnd/>
              </a:ln>
            </p:spPr>
            <p:txBody>
              <a:bodyPr wrap="none" lIns="0" tIns="0" rIns="0" bIns="0">
                <a:spAutoFit/>
              </a:bodyPr>
              <a:lstStyle/>
              <a:p>
                <a:pPr algn="l"/>
                <a:r>
                  <a:rPr lang="en-IN" sz="1700" b="0">
                    <a:solidFill>
                      <a:srgbClr val="000000"/>
                    </a:solidFill>
                    <a:latin typeface="Cambria" pitchFamily="18" charset="0"/>
                    <a:cs typeface="Arial" charset="0"/>
                  </a:rPr>
                  <a:t>Evolutionary Change</a:t>
                </a:r>
                <a:endParaRPr lang="en-IN">
                  <a:latin typeface="Cambria" pitchFamily="18" charset="0"/>
                  <a:cs typeface="Arial" charset="0"/>
                </a:endParaRPr>
              </a:p>
            </p:txBody>
          </p:sp>
        </p:grpSp>
        <p:sp>
          <p:nvSpPr>
            <p:cNvPr id="3426337" name="Rectangle 33"/>
            <p:cNvSpPr>
              <a:spLocks noChangeArrowheads="1"/>
            </p:cNvSpPr>
            <p:nvPr/>
          </p:nvSpPr>
          <p:spPr bwMode="auto">
            <a:xfrm>
              <a:off x="3220" y="3423"/>
              <a:ext cx="224" cy="230"/>
            </a:xfrm>
            <a:prstGeom prst="rect">
              <a:avLst/>
            </a:prstGeom>
            <a:noFill/>
            <a:ln w="9525">
              <a:noFill/>
              <a:miter lim="800000"/>
              <a:headEnd/>
              <a:tailEnd/>
            </a:ln>
          </p:spPr>
          <p:txBody>
            <a:bodyPr wrap="none" lIns="0" tIns="0" rIns="0" bIns="0">
              <a:spAutoFit/>
            </a:bodyPr>
            <a:lstStyle/>
            <a:p>
              <a:pPr algn="l"/>
              <a:r>
                <a:rPr lang="en-IN" sz="2400">
                  <a:solidFill>
                    <a:schemeClr val="tx1"/>
                  </a:solidFill>
                  <a:latin typeface="Cambria" pitchFamily="18" charset="0"/>
                  <a:cs typeface="Arial" charset="0"/>
                </a:rPr>
                <a:t>C4</a:t>
              </a:r>
              <a:endParaRPr lang="en-IN">
                <a:solidFill>
                  <a:schemeClr val="tx1"/>
                </a:solidFill>
                <a:latin typeface="Cambria" pitchFamily="18" charset="0"/>
                <a:cs typeface="Arial" charset="0"/>
              </a:endParaRPr>
            </a:p>
          </p:txBody>
        </p:sp>
        <p:sp>
          <p:nvSpPr>
            <p:cNvPr id="3426338" name="Rectangle 34"/>
            <p:cNvSpPr>
              <a:spLocks noChangeArrowheads="1"/>
            </p:cNvSpPr>
            <p:nvPr/>
          </p:nvSpPr>
          <p:spPr bwMode="auto">
            <a:xfrm>
              <a:off x="916" y="3423"/>
              <a:ext cx="22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C3</a:t>
              </a:r>
              <a:endParaRPr lang="en-IN">
                <a:latin typeface="Cambria" pitchFamily="18" charset="0"/>
                <a:cs typeface="Arial" charset="0"/>
              </a:endParaRPr>
            </a:p>
          </p:txBody>
        </p:sp>
        <p:grpSp>
          <p:nvGrpSpPr>
            <p:cNvPr id="7" name="Group 35"/>
            <p:cNvGrpSpPr>
              <a:grpSpLocks/>
            </p:cNvGrpSpPr>
            <p:nvPr/>
          </p:nvGrpSpPr>
          <p:grpSpPr bwMode="auto">
            <a:xfrm>
              <a:off x="1339" y="3290"/>
              <a:ext cx="441" cy="474"/>
              <a:chOff x="1339" y="3290"/>
              <a:chExt cx="441" cy="474"/>
            </a:xfrm>
          </p:grpSpPr>
          <p:sp>
            <p:nvSpPr>
              <p:cNvPr id="3426340" name="Rectangle 36"/>
              <p:cNvSpPr>
                <a:spLocks noChangeArrowheads="1"/>
              </p:cNvSpPr>
              <p:nvPr/>
            </p:nvSpPr>
            <p:spPr bwMode="auto">
              <a:xfrm>
                <a:off x="1339" y="3290"/>
                <a:ext cx="441" cy="474"/>
              </a:xfrm>
              <a:prstGeom prst="rect">
                <a:avLst/>
              </a:prstGeom>
              <a:solidFill>
                <a:srgbClr val="CCFFCC"/>
              </a:solidFill>
              <a:ln w="9525">
                <a:noFill/>
                <a:miter lim="800000"/>
                <a:headEnd/>
                <a:tailEnd/>
              </a:ln>
            </p:spPr>
            <p:txBody>
              <a:bodyPr/>
              <a:lstStyle/>
              <a:p>
                <a:endParaRPr lang="en-IN"/>
              </a:p>
            </p:txBody>
          </p:sp>
          <p:sp>
            <p:nvSpPr>
              <p:cNvPr id="3426341" name="Rectangle 37"/>
              <p:cNvSpPr>
                <a:spLocks noChangeArrowheads="1"/>
              </p:cNvSpPr>
              <p:nvPr/>
            </p:nvSpPr>
            <p:spPr bwMode="auto">
              <a:xfrm>
                <a:off x="1339" y="3290"/>
                <a:ext cx="441" cy="474"/>
              </a:xfrm>
              <a:prstGeom prst="rect">
                <a:avLst/>
              </a:prstGeom>
              <a:noFill/>
              <a:ln w="7938" cap="rnd">
                <a:solidFill>
                  <a:srgbClr val="FFFFFF"/>
                </a:solidFill>
                <a:miter lim="800000"/>
                <a:headEnd/>
                <a:tailEnd/>
              </a:ln>
            </p:spPr>
            <p:txBody>
              <a:bodyPr/>
              <a:lstStyle/>
              <a:p>
                <a:endParaRPr lang="en-IN"/>
              </a:p>
            </p:txBody>
          </p:sp>
        </p:grpSp>
        <p:sp>
          <p:nvSpPr>
            <p:cNvPr id="3426342" name="Rectangle 38"/>
            <p:cNvSpPr>
              <a:spLocks noChangeArrowheads="1"/>
            </p:cNvSpPr>
            <p:nvPr/>
          </p:nvSpPr>
          <p:spPr bwMode="auto">
            <a:xfrm>
              <a:off x="1398" y="3440"/>
              <a:ext cx="298"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Anatomy</a:t>
              </a:r>
              <a:endParaRPr lang="en-IN">
                <a:latin typeface="Cambria" pitchFamily="18" charset="0"/>
                <a:cs typeface="Arial" charset="0"/>
              </a:endParaRPr>
            </a:p>
          </p:txBody>
        </p:sp>
        <p:sp>
          <p:nvSpPr>
            <p:cNvPr id="3426343" name="Rectangle 39"/>
            <p:cNvSpPr>
              <a:spLocks noChangeArrowheads="1"/>
            </p:cNvSpPr>
            <p:nvPr/>
          </p:nvSpPr>
          <p:spPr bwMode="auto">
            <a:xfrm>
              <a:off x="1422" y="3531"/>
              <a:ext cx="241"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Change</a:t>
              </a:r>
              <a:endParaRPr lang="en-IN">
                <a:latin typeface="Cambria" pitchFamily="18" charset="0"/>
                <a:cs typeface="Arial" charset="0"/>
              </a:endParaRPr>
            </a:p>
          </p:txBody>
        </p:sp>
        <p:grpSp>
          <p:nvGrpSpPr>
            <p:cNvPr id="8" name="Group 40"/>
            <p:cNvGrpSpPr>
              <a:grpSpLocks/>
            </p:cNvGrpSpPr>
            <p:nvPr/>
          </p:nvGrpSpPr>
          <p:grpSpPr bwMode="auto">
            <a:xfrm>
              <a:off x="1932" y="3290"/>
              <a:ext cx="441" cy="474"/>
              <a:chOff x="1932" y="3290"/>
              <a:chExt cx="441" cy="474"/>
            </a:xfrm>
          </p:grpSpPr>
          <p:sp>
            <p:nvSpPr>
              <p:cNvPr id="3426345" name="Rectangle 41"/>
              <p:cNvSpPr>
                <a:spLocks noChangeArrowheads="1"/>
              </p:cNvSpPr>
              <p:nvPr/>
            </p:nvSpPr>
            <p:spPr bwMode="auto">
              <a:xfrm>
                <a:off x="1932" y="3290"/>
                <a:ext cx="441" cy="474"/>
              </a:xfrm>
              <a:prstGeom prst="rect">
                <a:avLst/>
              </a:prstGeom>
              <a:solidFill>
                <a:srgbClr val="99FF99"/>
              </a:solidFill>
              <a:ln w="9525">
                <a:noFill/>
                <a:miter lim="800000"/>
                <a:headEnd/>
                <a:tailEnd/>
              </a:ln>
            </p:spPr>
            <p:txBody>
              <a:bodyPr/>
              <a:lstStyle/>
              <a:p>
                <a:endParaRPr lang="en-IN"/>
              </a:p>
            </p:txBody>
          </p:sp>
          <p:sp>
            <p:nvSpPr>
              <p:cNvPr id="3426346" name="Rectangle 42"/>
              <p:cNvSpPr>
                <a:spLocks noChangeArrowheads="1"/>
              </p:cNvSpPr>
              <p:nvPr/>
            </p:nvSpPr>
            <p:spPr bwMode="auto">
              <a:xfrm>
                <a:off x="1932" y="3290"/>
                <a:ext cx="441" cy="474"/>
              </a:xfrm>
              <a:prstGeom prst="rect">
                <a:avLst/>
              </a:prstGeom>
              <a:noFill/>
              <a:ln w="7938" cap="rnd">
                <a:solidFill>
                  <a:srgbClr val="FFFFFF"/>
                </a:solidFill>
                <a:miter lim="800000"/>
                <a:headEnd/>
                <a:tailEnd/>
              </a:ln>
            </p:spPr>
            <p:txBody>
              <a:bodyPr/>
              <a:lstStyle/>
              <a:p>
                <a:endParaRPr lang="en-IN"/>
              </a:p>
            </p:txBody>
          </p:sp>
        </p:grpSp>
        <p:sp>
          <p:nvSpPr>
            <p:cNvPr id="3426347" name="Rectangle 43"/>
            <p:cNvSpPr>
              <a:spLocks noChangeArrowheads="1"/>
            </p:cNvSpPr>
            <p:nvPr/>
          </p:nvSpPr>
          <p:spPr bwMode="auto">
            <a:xfrm>
              <a:off x="1994" y="3440"/>
              <a:ext cx="290"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Biochem</a:t>
              </a:r>
              <a:endParaRPr lang="en-IN">
                <a:latin typeface="Cambria" pitchFamily="18" charset="0"/>
                <a:cs typeface="Arial" charset="0"/>
              </a:endParaRPr>
            </a:p>
          </p:txBody>
        </p:sp>
        <p:sp>
          <p:nvSpPr>
            <p:cNvPr id="3426348" name="Rectangle 44"/>
            <p:cNvSpPr>
              <a:spLocks noChangeArrowheads="1"/>
            </p:cNvSpPr>
            <p:nvPr/>
          </p:nvSpPr>
          <p:spPr bwMode="auto">
            <a:xfrm>
              <a:off x="2015" y="3531"/>
              <a:ext cx="241"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Change</a:t>
              </a:r>
              <a:endParaRPr lang="en-IN">
                <a:latin typeface="Cambria" pitchFamily="18" charset="0"/>
                <a:cs typeface="Arial" charset="0"/>
              </a:endParaRPr>
            </a:p>
          </p:txBody>
        </p:sp>
        <p:grpSp>
          <p:nvGrpSpPr>
            <p:cNvPr id="9" name="Group 45"/>
            <p:cNvGrpSpPr>
              <a:grpSpLocks/>
            </p:cNvGrpSpPr>
            <p:nvPr/>
          </p:nvGrpSpPr>
          <p:grpSpPr bwMode="auto">
            <a:xfrm>
              <a:off x="2554" y="3290"/>
              <a:ext cx="441" cy="474"/>
              <a:chOff x="2554" y="3290"/>
              <a:chExt cx="441" cy="474"/>
            </a:xfrm>
          </p:grpSpPr>
          <p:sp>
            <p:nvSpPr>
              <p:cNvPr id="3426350" name="Rectangle 46"/>
              <p:cNvSpPr>
                <a:spLocks noChangeArrowheads="1"/>
              </p:cNvSpPr>
              <p:nvPr/>
            </p:nvSpPr>
            <p:spPr bwMode="auto">
              <a:xfrm>
                <a:off x="2554" y="3290"/>
                <a:ext cx="441" cy="474"/>
              </a:xfrm>
              <a:prstGeom prst="rect">
                <a:avLst/>
              </a:prstGeom>
              <a:solidFill>
                <a:srgbClr val="00FF99"/>
              </a:solidFill>
              <a:ln w="9525">
                <a:noFill/>
                <a:miter lim="800000"/>
                <a:headEnd/>
                <a:tailEnd/>
              </a:ln>
            </p:spPr>
            <p:txBody>
              <a:bodyPr/>
              <a:lstStyle/>
              <a:p>
                <a:endParaRPr lang="en-IN"/>
              </a:p>
            </p:txBody>
          </p:sp>
          <p:sp>
            <p:nvSpPr>
              <p:cNvPr id="3426351" name="Rectangle 47"/>
              <p:cNvSpPr>
                <a:spLocks noChangeArrowheads="1"/>
              </p:cNvSpPr>
              <p:nvPr/>
            </p:nvSpPr>
            <p:spPr bwMode="auto">
              <a:xfrm>
                <a:off x="2554" y="3290"/>
                <a:ext cx="441" cy="474"/>
              </a:xfrm>
              <a:prstGeom prst="rect">
                <a:avLst/>
              </a:prstGeom>
              <a:noFill/>
              <a:ln w="7938" cap="rnd">
                <a:solidFill>
                  <a:srgbClr val="FFFFFF"/>
                </a:solidFill>
                <a:miter lim="800000"/>
                <a:headEnd/>
                <a:tailEnd/>
              </a:ln>
            </p:spPr>
            <p:txBody>
              <a:bodyPr/>
              <a:lstStyle/>
              <a:p>
                <a:endParaRPr lang="en-IN"/>
              </a:p>
            </p:txBody>
          </p:sp>
        </p:grpSp>
        <p:sp>
          <p:nvSpPr>
            <p:cNvPr id="3426352" name="Rectangle 48"/>
            <p:cNvSpPr>
              <a:spLocks noChangeArrowheads="1"/>
            </p:cNvSpPr>
            <p:nvPr/>
          </p:nvSpPr>
          <p:spPr bwMode="auto">
            <a:xfrm>
              <a:off x="2698" y="3440"/>
              <a:ext cx="144"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Fine</a:t>
              </a:r>
              <a:endParaRPr lang="en-IN">
                <a:latin typeface="Cambria" pitchFamily="18" charset="0"/>
                <a:cs typeface="Arial" charset="0"/>
              </a:endParaRPr>
            </a:p>
          </p:txBody>
        </p:sp>
        <p:sp>
          <p:nvSpPr>
            <p:cNvPr id="3426353" name="Rectangle 49"/>
            <p:cNvSpPr>
              <a:spLocks noChangeArrowheads="1"/>
            </p:cNvSpPr>
            <p:nvPr/>
          </p:nvSpPr>
          <p:spPr bwMode="auto">
            <a:xfrm>
              <a:off x="2650" y="3531"/>
              <a:ext cx="235"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Tuning</a:t>
              </a:r>
              <a:endParaRPr lang="en-IN">
                <a:latin typeface="Cambria" pitchFamily="18" charset="0"/>
                <a:cs typeface="Arial" charset="0"/>
              </a:endParaRPr>
            </a:p>
          </p:txBody>
        </p:sp>
        <p:sp>
          <p:nvSpPr>
            <p:cNvPr id="3426354" name="Rectangle 50"/>
            <p:cNvSpPr>
              <a:spLocks noChangeArrowheads="1"/>
            </p:cNvSpPr>
            <p:nvPr/>
          </p:nvSpPr>
          <p:spPr bwMode="auto">
            <a:xfrm>
              <a:off x="2401" y="3430"/>
              <a:ext cx="11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a:t>
              </a:r>
              <a:endParaRPr lang="en-IN">
                <a:latin typeface="Cambria" pitchFamily="18" charset="0"/>
                <a:cs typeface="Arial" charset="0"/>
              </a:endParaRPr>
            </a:p>
          </p:txBody>
        </p:sp>
        <p:sp>
          <p:nvSpPr>
            <p:cNvPr id="3426355" name="Rectangle 51"/>
            <p:cNvSpPr>
              <a:spLocks noChangeArrowheads="1"/>
            </p:cNvSpPr>
            <p:nvPr/>
          </p:nvSpPr>
          <p:spPr bwMode="auto">
            <a:xfrm>
              <a:off x="1800" y="3430"/>
              <a:ext cx="11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a:t>
              </a:r>
              <a:endParaRPr lang="en-IN">
                <a:latin typeface="Cambria" pitchFamily="18" charset="0"/>
                <a:cs typeface="Arial" charset="0"/>
              </a:endParaRPr>
            </a:p>
          </p:txBody>
        </p:sp>
        <p:sp>
          <p:nvSpPr>
            <p:cNvPr id="3426356" name="Rectangle 52"/>
            <p:cNvSpPr>
              <a:spLocks noChangeArrowheads="1"/>
            </p:cNvSpPr>
            <p:nvPr/>
          </p:nvSpPr>
          <p:spPr bwMode="auto">
            <a:xfrm>
              <a:off x="1200" y="3430"/>
              <a:ext cx="11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a:t>
              </a:r>
              <a:endParaRPr lang="en-IN">
                <a:latin typeface="Cambria" pitchFamily="18" charset="0"/>
                <a:cs typeface="Arial" charset="0"/>
              </a:endParaRPr>
            </a:p>
          </p:txBody>
        </p:sp>
        <p:sp>
          <p:nvSpPr>
            <p:cNvPr id="3426357" name="Rectangle 53"/>
            <p:cNvSpPr>
              <a:spLocks noChangeArrowheads="1"/>
            </p:cNvSpPr>
            <p:nvPr/>
          </p:nvSpPr>
          <p:spPr bwMode="auto">
            <a:xfrm>
              <a:off x="3051" y="3430"/>
              <a:ext cx="114" cy="230"/>
            </a:xfrm>
            <a:prstGeom prst="rect">
              <a:avLst/>
            </a:prstGeom>
            <a:noFill/>
            <a:ln w="9525">
              <a:noFill/>
              <a:miter lim="800000"/>
              <a:headEnd/>
              <a:tailEnd/>
            </a:ln>
          </p:spPr>
          <p:txBody>
            <a:bodyPr wrap="none" lIns="0" tIns="0" rIns="0" bIns="0">
              <a:spAutoFit/>
            </a:bodyPr>
            <a:lstStyle/>
            <a:p>
              <a:pPr algn="l"/>
              <a:r>
                <a:rPr lang="en-IN" sz="2400">
                  <a:solidFill>
                    <a:srgbClr val="000000"/>
                  </a:solidFill>
                  <a:latin typeface="Cambria" pitchFamily="18" charset="0"/>
                  <a:cs typeface="Arial" charset="0"/>
                </a:rPr>
                <a:t>=</a:t>
              </a:r>
              <a:endParaRPr lang="en-IN">
                <a:latin typeface="Cambria" pitchFamily="18" charset="0"/>
                <a:cs typeface="Arial" charset="0"/>
              </a:endParaRPr>
            </a:p>
          </p:txBody>
        </p:sp>
        <p:sp>
          <p:nvSpPr>
            <p:cNvPr id="3426358" name="Freeform 54"/>
            <p:cNvSpPr>
              <a:spLocks noEditPoints="1"/>
            </p:cNvSpPr>
            <p:nvPr/>
          </p:nvSpPr>
          <p:spPr bwMode="auto">
            <a:xfrm>
              <a:off x="1240" y="2849"/>
              <a:ext cx="1837" cy="141"/>
            </a:xfrm>
            <a:custGeom>
              <a:avLst/>
              <a:gdLst/>
              <a:ahLst/>
              <a:cxnLst>
                <a:cxn ang="0">
                  <a:pos x="1710" y="84"/>
                </a:cxn>
                <a:cxn ang="0">
                  <a:pos x="0" y="84"/>
                </a:cxn>
                <a:cxn ang="0">
                  <a:pos x="0" y="56"/>
                </a:cxn>
                <a:cxn ang="0">
                  <a:pos x="1710" y="56"/>
                </a:cxn>
                <a:cxn ang="0">
                  <a:pos x="1710" y="84"/>
                </a:cxn>
                <a:cxn ang="0">
                  <a:pos x="1696" y="0"/>
                </a:cxn>
                <a:cxn ang="0">
                  <a:pos x="1837" y="70"/>
                </a:cxn>
                <a:cxn ang="0">
                  <a:pos x="1696" y="141"/>
                </a:cxn>
                <a:cxn ang="0">
                  <a:pos x="1696" y="0"/>
                </a:cxn>
              </a:cxnLst>
              <a:rect l="0" t="0" r="r" b="b"/>
              <a:pathLst>
                <a:path w="1837" h="141">
                  <a:moveTo>
                    <a:pt x="1710" y="84"/>
                  </a:moveTo>
                  <a:lnTo>
                    <a:pt x="0" y="84"/>
                  </a:lnTo>
                  <a:lnTo>
                    <a:pt x="0" y="56"/>
                  </a:lnTo>
                  <a:lnTo>
                    <a:pt x="1710" y="56"/>
                  </a:lnTo>
                  <a:lnTo>
                    <a:pt x="1710" y="84"/>
                  </a:lnTo>
                  <a:close/>
                  <a:moveTo>
                    <a:pt x="1696" y="0"/>
                  </a:moveTo>
                  <a:lnTo>
                    <a:pt x="1837" y="70"/>
                  </a:lnTo>
                  <a:lnTo>
                    <a:pt x="1696" y="141"/>
                  </a:lnTo>
                  <a:lnTo>
                    <a:pt x="1696" y="0"/>
                  </a:lnTo>
                  <a:close/>
                </a:path>
              </a:pathLst>
            </a:custGeom>
            <a:solidFill>
              <a:srgbClr val="006600"/>
            </a:solidFill>
            <a:ln w="1588" cap="flat">
              <a:solidFill>
                <a:srgbClr val="006600"/>
              </a:solidFill>
              <a:prstDash val="solid"/>
              <a:bevel/>
              <a:headEnd/>
              <a:tailEnd/>
            </a:ln>
          </p:spPr>
          <p:txBody>
            <a:bodyPr/>
            <a:lstStyle/>
            <a:p>
              <a:endParaRPr lang="en-IN"/>
            </a:p>
          </p:txBody>
        </p:sp>
        <p:sp>
          <p:nvSpPr>
            <p:cNvPr id="3426359" name="Rectangle 55"/>
            <p:cNvSpPr>
              <a:spLocks noChangeArrowheads="1"/>
            </p:cNvSpPr>
            <p:nvPr/>
          </p:nvSpPr>
          <p:spPr bwMode="auto">
            <a:xfrm>
              <a:off x="1556" y="2973"/>
              <a:ext cx="1092" cy="163"/>
            </a:xfrm>
            <a:prstGeom prst="rect">
              <a:avLst/>
            </a:prstGeom>
            <a:noFill/>
            <a:ln w="9525">
              <a:noFill/>
              <a:miter lim="800000"/>
              <a:headEnd/>
              <a:tailEnd/>
            </a:ln>
          </p:spPr>
          <p:txBody>
            <a:bodyPr wrap="none" lIns="0" tIns="0" rIns="0" bIns="0">
              <a:spAutoFit/>
            </a:bodyPr>
            <a:lstStyle/>
            <a:p>
              <a:pPr algn="l"/>
              <a:r>
                <a:rPr lang="en-IN" sz="1700" b="0">
                  <a:solidFill>
                    <a:srgbClr val="000000"/>
                  </a:solidFill>
                  <a:latin typeface="Cambria" pitchFamily="18" charset="0"/>
                  <a:cs typeface="Arial" charset="0"/>
                </a:rPr>
                <a:t>Genetic alterations</a:t>
              </a:r>
              <a:endParaRPr lang="en-IN">
                <a:latin typeface="Cambria" pitchFamily="18" charset="0"/>
                <a:cs typeface="Arial" charset="0"/>
              </a:endParaRPr>
            </a:p>
          </p:txBody>
        </p:sp>
        <p:sp>
          <p:nvSpPr>
            <p:cNvPr id="3426360" name="Rectangle 56"/>
            <p:cNvSpPr>
              <a:spLocks noChangeArrowheads="1"/>
            </p:cNvSpPr>
            <p:nvPr/>
          </p:nvSpPr>
          <p:spPr bwMode="auto">
            <a:xfrm>
              <a:off x="1517" y="2493"/>
              <a:ext cx="1211" cy="163"/>
            </a:xfrm>
            <a:prstGeom prst="rect">
              <a:avLst/>
            </a:prstGeom>
            <a:noFill/>
            <a:ln w="9525">
              <a:noFill/>
              <a:miter lim="800000"/>
              <a:headEnd/>
              <a:tailEnd/>
            </a:ln>
          </p:spPr>
          <p:txBody>
            <a:bodyPr wrap="none" lIns="0" tIns="0" rIns="0" bIns="0">
              <a:spAutoFit/>
            </a:bodyPr>
            <a:lstStyle/>
            <a:p>
              <a:pPr algn="l"/>
              <a:r>
                <a:rPr lang="en-IN" sz="1700" b="0">
                  <a:solidFill>
                    <a:srgbClr val="000000"/>
                  </a:solidFill>
                  <a:latin typeface="Cambria" pitchFamily="18" charset="0"/>
                  <a:cs typeface="Arial" charset="0"/>
                </a:rPr>
                <a:t>Evolutionary Change</a:t>
              </a:r>
              <a:endParaRPr lang="en-IN">
                <a:latin typeface="Cambria" pitchFamily="18" charset="0"/>
                <a:cs typeface="Arial" charset="0"/>
              </a:endParaRPr>
            </a:p>
          </p:txBody>
        </p:sp>
        <p:sp>
          <p:nvSpPr>
            <p:cNvPr id="3426361" name="Rectangle 57"/>
            <p:cNvSpPr>
              <a:spLocks noChangeArrowheads="1"/>
            </p:cNvSpPr>
            <p:nvPr/>
          </p:nvSpPr>
          <p:spPr bwMode="auto">
            <a:xfrm>
              <a:off x="916" y="3423"/>
              <a:ext cx="224" cy="230"/>
            </a:xfrm>
            <a:prstGeom prst="rect">
              <a:avLst/>
            </a:prstGeom>
            <a:noFill/>
            <a:ln w="9525">
              <a:noFill/>
              <a:miter lim="800000"/>
              <a:headEnd/>
              <a:tailEnd/>
            </a:ln>
          </p:spPr>
          <p:txBody>
            <a:bodyPr wrap="none" lIns="0" tIns="0" rIns="0" bIns="0">
              <a:spAutoFit/>
            </a:bodyPr>
            <a:lstStyle/>
            <a:p>
              <a:pPr algn="l"/>
              <a:r>
                <a:rPr lang="en-IN" sz="2400">
                  <a:solidFill>
                    <a:schemeClr val="tx1"/>
                  </a:solidFill>
                  <a:latin typeface="Cambria" pitchFamily="18" charset="0"/>
                  <a:cs typeface="Arial" charset="0"/>
                </a:rPr>
                <a:t>C3</a:t>
              </a:r>
              <a:endParaRPr lang="en-IN">
                <a:solidFill>
                  <a:schemeClr val="tx1"/>
                </a:solidFill>
                <a:latin typeface="Cambria" pitchFamily="18" charset="0"/>
                <a:cs typeface="Arial" charset="0"/>
              </a:endParaRPr>
            </a:p>
          </p:txBody>
        </p:sp>
        <p:grpSp>
          <p:nvGrpSpPr>
            <p:cNvPr id="10" name="Group 58"/>
            <p:cNvGrpSpPr>
              <a:grpSpLocks/>
            </p:cNvGrpSpPr>
            <p:nvPr/>
          </p:nvGrpSpPr>
          <p:grpSpPr bwMode="auto">
            <a:xfrm>
              <a:off x="1339" y="3290"/>
              <a:ext cx="441" cy="474"/>
              <a:chOff x="1339" y="3290"/>
              <a:chExt cx="441" cy="474"/>
            </a:xfrm>
          </p:grpSpPr>
          <p:sp>
            <p:nvSpPr>
              <p:cNvPr id="3426363" name="Rectangle 59"/>
              <p:cNvSpPr>
                <a:spLocks noChangeArrowheads="1"/>
              </p:cNvSpPr>
              <p:nvPr/>
            </p:nvSpPr>
            <p:spPr bwMode="auto">
              <a:xfrm>
                <a:off x="1339" y="3290"/>
                <a:ext cx="441" cy="474"/>
              </a:xfrm>
              <a:prstGeom prst="rect">
                <a:avLst/>
              </a:prstGeom>
              <a:solidFill>
                <a:srgbClr val="CCFFCC"/>
              </a:solidFill>
              <a:ln w="9525">
                <a:noFill/>
                <a:miter lim="800000"/>
                <a:headEnd/>
                <a:tailEnd/>
              </a:ln>
            </p:spPr>
            <p:txBody>
              <a:bodyPr/>
              <a:lstStyle/>
              <a:p>
                <a:endParaRPr lang="en-IN"/>
              </a:p>
            </p:txBody>
          </p:sp>
          <p:sp>
            <p:nvSpPr>
              <p:cNvPr id="3426364" name="Rectangle 60"/>
              <p:cNvSpPr>
                <a:spLocks noChangeArrowheads="1"/>
              </p:cNvSpPr>
              <p:nvPr/>
            </p:nvSpPr>
            <p:spPr bwMode="auto">
              <a:xfrm>
                <a:off x="1339" y="3290"/>
                <a:ext cx="441" cy="474"/>
              </a:xfrm>
              <a:prstGeom prst="rect">
                <a:avLst/>
              </a:prstGeom>
              <a:noFill/>
              <a:ln w="7938" cap="rnd">
                <a:solidFill>
                  <a:srgbClr val="FFFFFF"/>
                </a:solidFill>
                <a:miter lim="800000"/>
                <a:headEnd/>
                <a:tailEnd/>
              </a:ln>
            </p:spPr>
            <p:txBody>
              <a:bodyPr/>
              <a:lstStyle/>
              <a:p>
                <a:endParaRPr lang="en-IN"/>
              </a:p>
            </p:txBody>
          </p:sp>
        </p:grpSp>
        <p:sp>
          <p:nvSpPr>
            <p:cNvPr id="3426365" name="Rectangle 61"/>
            <p:cNvSpPr>
              <a:spLocks noChangeArrowheads="1"/>
            </p:cNvSpPr>
            <p:nvPr/>
          </p:nvSpPr>
          <p:spPr bwMode="auto">
            <a:xfrm>
              <a:off x="1398" y="3440"/>
              <a:ext cx="298"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Anatomy</a:t>
              </a:r>
              <a:endParaRPr lang="en-IN">
                <a:latin typeface="Cambria" pitchFamily="18" charset="0"/>
                <a:cs typeface="Arial" charset="0"/>
              </a:endParaRPr>
            </a:p>
          </p:txBody>
        </p:sp>
        <p:sp>
          <p:nvSpPr>
            <p:cNvPr id="3426366" name="Rectangle 62"/>
            <p:cNvSpPr>
              <a:spLocks noChangeArrowheads="1"/>
            </p:cNvSpPr>
            <p:nvPr/>
          </p:nvSpPr>
          <p:spPr bwMode="auto">
            <a:xfrm>
              <a:off x="1422" y="3531"/>
              <a:ext cx="241"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Change</a:t>
              </a:r>
              <a:endParaRPr lang="en-IN">
                <a:latin typeface="Cambria" pitchFamily="18" charset="0"/>
                <a:cs typeface="Arial" charset="0"/>
              </a:endParaRPr>
            </a:p>
          </p:txBody>
        </p:sp>
        <p:grpSp>
          <p:nvGrpSpPr>
            <p:cNvPr id="11" name="Group 63"/>
            <p:cNvGrpSpPr>
              <a:grpSpLocks/>
            </p:cNvGrpSpPr>
            <p:nvPr/>
          </p:nvGrpSpPr>
          <p:grpSpPr bwMode="auto">
            <a:xfrm>
              <a:off x="1932" y="3290"/>
              <a:ext cx="441" cy="474"/>
              <a:chOff x="1932" y="3290"/>
              <a:chExt cx="441" cy="474"/>
            </a:xfrm>
          </p:grpSpPr>
          <p:sp>
            <p:nvSpPr>
              <p:cNvPr id="3426368" name="Rectangle 64"/>
              <p:cNvSpPr>
                <a:spLocks noChangeArrowheads="1"/>
              </p:cNvSpPr>
              <p:nvPr/>
            </p:nvSpPr>
            <p:spPr bwMode="auto">
              <a:xfrm>
                <a:off x="1932" y="3290"/>
                <a:ext cx="441" cy="474"/>
              </a:xfrm>
              <a:prstGeom prst="rect">
                <a:avLst/>
              </a:prstGeom>
              <a:solidFill>
                <a:srgbClr val="99FF99"/>
              </a:solidFill>
              <a:ln w="9525">
                <a:noFill/>
                <a:miter lim="800000"/>
                <a:headEnd/>
                <a:tailEnd/>
              </a:ln>
            </p:spPr>
            <p:txBody>
              <a:bodyPr/>
              <a:lstStyle/>
              <a:p>
                <a:endParaRPr lang="en-IN"/>
              </a:p>
            </p:txBody>
          </p:sp>
          <p:sp>
            <p:nvSpPr>
              <p:cNvPr id="3426369" name="Rectangle 65"/>
              <p:cNvSpPr>
                <a:spLocks noChangeArrowheads="1"/>
              </p:cNvSpPr>
              <p:nvPr/>
            </p:nvSpPr>
            <p:spPr bwMode="auto">
              <a:xfrm>
                <a:off x="1932" y="3290"/>
                <a:ext cx="441" cy="474"/>
              </a:xfrm>
              <a:prstGeom prst="rect">
                <a:avLst/>
              </a:prstGeom>
              <a:noFill/>
              <a:ln w="7938" cap="rnd">
                <a:solidFill>
                  <a:srgbClr val="FFFFFF"/>
                </a:solidFill>
                <a:miter lim="800000"/>
                <a:headEnd/>
                <a:tailEnd/>
              </a:ln>
            </p:spPr>
            <p:txBody>
              <a:bodyPr/>
              <a:lstStyle/>
              <a:p>
                <a:endParaRPr lang="en-IN"/>
              </a:p>
            </p:txBody>
          </p:sp>
        </p:grpSp>
        <p:sp>
          <p:nvSpPr>
            <p:cNvPr id="3426370" name="Rectangle 66"/>
            <p:cNvSpPr>
              <a:spLocks noChangeArrowheads="1"/>
            </p:cNvSpPr>
            <p:nvPr/>
          </p:nvSpPr>
          <p:spPr bwMode="auto">
            <a:xfrm>
              <a:off x="1994" y="3440"/>
              <a:ext cx="290"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Biochem</a:t>
              </a:r>
              <a:endParaRPr lang="en-IN">
                <a:latin typeface="Cambria" pitchFamily="18" charset="0"/>
                <a:cs typeface="Arial" charset="0"/>
              </a:endParaRPr>
            </a:p>
          </p:txBody>
        </p:sp>
        <p:sp>
          <p:nvSpPr>
            <p:cNvPr id="3426371" name="Rectangle 67"/>
            <p:cNvSpPr>
              <a:spLocks noChangeArrowheads="1"/>
            </p:cNvSpPr>
            <p:nvPr/>
          </p:nvSpPr>
          <p:spPr bwMode="auto">
            <a:xfrm>
              <a:off x="2015" y="3531"/>
              <a:ext cx="241"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Change</a:t>
              </a:r>
              <a:endParaRPr lang="en-IN">
                <a:latin typeface="Cambria" pitchFamily="18" charset="0"/>
                <a:cs typeface="Arial" charset="0"/>
              </a:endParaRPr>
            </a:p>
          </p:txBody>
        </p:sp>
        <p:grpSp>
          <p:nvGrpSpPr>
            <p:cNvPr id="12" name="Group 68"/>
            <p:cNvGrpSpPr>
              <a:grpSpLocks/>
            </p:cNvGrpSpPr>
            <p:nvPr/>
          </p:nvGrpSpPr>
          <p:grpSpPr bwMode="auto">
            <a:xfrm>
              <a:off x="2554" y="3290"/>
              <a:ext cx="441" cy="474"/>
              <a:chOff x="2554" y="3290"/>
              <a:chExt cx="441" cy="474"/>
            </a:xfrm>
          </p:grpSpPr>
          <p:sp>
            <p:nvSpPr>
              <p:cNvPr id="3426373" name="Rectangle 69"/>
              <p:cNvSpPr>
                <a:spLocks noChangeArrowheads="1"/>
              </p:cNvSpPr>
              <p:nvPr/>
            </p:nvSpPr>
            <p:spPr bwMode="auto">
              <a:xfrm>
                <a:off x="2554" y="3290"/>
                <a:ext cx="441" cy="474"/>
              </a:xfrm>
              <a:prstGeom prst="rect">
                <a:avLst/>
              </a:prstGeom>
              <a:solidFill>
                <a:srgbClr val="00FF99"/>
              </a:solidFill>
              <a:ln w="9525">
                <a:noFill/>
                <a:miter lim="800000"/>
                <a:headEnd/>
                <a:tailEnd/>
              </a:ln>
            </p:spPr>
            <p:txBody>
              <a:bodyPr/>
              <a:lstStyle/>
              <a:p>
                <a:endParaRPr lang="en-IN"/>
              </a:p>
            </p:txBody>
          </p:sp>
          <p:sp>
            <p:nvSpPr>
              <p:cNvPr id="3426374" name="Rectangle 70"/>
              <p:cNvSpPr>
                <a:spLocks noChangeArrowheads="1"/>
              </p:cNvSpPr>
              <p:nvPr/>
            </p:nvSpPr>
            <p:spPr bwMode="auto">
              <a:xfrm>
                <a:off x="2554" y="3290"/>
                <a:ext cx="441" cy="474"/>
              </a:xfrm>
              <a:prstGeom prst="rect">
                <a:avLst/>
              </a:prstGeom>
              <a:noFill/>
              <a:ln w="7938" cap="rnd">
                <a:solidFill>
                  <a:srgbClr val="FFFFFF"/>
                </a:solidFill>
                <a:miter lim="800000"/>
                <a:headEnd/>
                <a:tailEnd/>
              </a:ln>
            </p:spPr>
            <p:txBody>
              <a:bodyPr/>
              <a:lstStyle/>
              <a:p>
                <a:endParaRPr lang="en-IN"/>
              </a:p>
            </p:txBody>
          </p:sp>
        </p:grpSp>
        <p:sp>
          <p:nvSpPr>
            <p:cNvPr id="3426375" name="Rectangle 71"/>
            <p:cNvSpPr>
              <a:spLocks noChangeArrowheads="1"/>
            </p:cNvSpPr>
            <p:nvPr/>
          </p:nvSpPr>
          <p:spPr bwMode="auto">
            <a:xfrm>
              <a:off x="2698" y="3440"/>
              <a:ext cx="144"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Fine</a:t>
              </a:r>
              <a:endParaRPr lang="en-IN">
                <a:latin typeface="Cambria" pitchFamily="18" charset="0"/>
                <a:cs typeface="Arial" charset="0"/>
              </a:endParaRPr>
            </a:p>
          </p:txBody>
        </p:sp>
        <p:sp>
          <p:nvSpPr>
            <p:cNvPr id="3426376" name="Rectangle 72"/>
            <p:cNvSpPr>
              <a:spLocks noChangeArrowheads="1"/>
            </p:cNvSpPr>
            <p:nvPr/>
          </p:nvSpPr>
          <p:spPr bwMode="auto">
            <a:xfrm>
              <a:off x="2650" y="3531"/>
              <a:ext cx="235" cy="86"/>
            </a:xfrm>
            <a:prstGeom prst="rect">
              <a:avLst/>
            </a:prstGeom>
            <a:noFill/>
            <a:ln w="9525">
              <a:noFill/>
              <a:miter lim="800000"/>
              <a:headEnd/>
              <a:tailEnd/>
            </a:ln>
          </p:spPr>
          <p:txBody>
            <a:bodyPr wrap="none" lIns="0" tIns="0" rIns="0" bIns="0">
              <a:spAutoFit/>
            </a:bodyPr>
            <a:lstStyle/>
            <a:p>
              <a:pPr algn="l"/>
              <a:r>
                <a:rPr lang="en-IN" sz="900">
                  <a:solidFill>
                    <a:srgbClr val="000000"/>
                  </a:solidFill>
                  <a:latin typeface="Cambria" pitchFamily="18" charset="0"/>
                  <a:cs typeface="Arial" charset="0"/>
                </a:rPr>
                <a:t>Tuning</a:t>
              </a:r>
              <a:endParaRPr lang="en-IN">
                <a:latin typeface="Cambria" pitchFamily="18" charset="0"/>
                <a:cs typeface="Arial" charset="0"/>
              </a:endParaRPr>
            </a:p>
          </p:txBody>
        </p:sp>
        <p:sp>
          <p:nvSpPr>
            <p:cNvPr id="3426377" name="Rectangle 73"/>
            <p:cNvSpPr>
              <a:spLocks noChangeArrowheads="1"/>
            </p:cNvSpPr>
            <p:nvPr/>
          </p:nvSpPr>
          <p:spPr bwMode="auto">
            <a:xfrm>
              <a:off x="2401" y="3430"/>
              <a:ext cx="114" cy="230"/>
            </a:xfrm>
            <a:prstGeom prst="rect">
              <a:avLst/>
            </a:prstGeom>
            <a:noFill/>
            <a:ln w="9525">
              <a:noFill/>
              <a:miter lim="800000"/>
              <a:headEnd/>
              <a:tailEnd/>
            </a:ln>
          </p:spPr>
          <p:txBody>
            <a:bodyPr wrap="none" lIns="0" tIns="0" rIns="0" bIns="0">
              <a:spAutoFit/>
            </a:bodyPr>
            <a:lstStyle/>
            <a:p>
              <a:pPr algn="l"/>
              <a:r>
                <a:rPr lang="en-IN" sz="2400">
                  <a:solidFill>
                    <a:schemeClr val="tx1"/>
                  </a:solidFill>
                  <a:latin typeface="Cambria" pitchFamily="18" charset="0"/>
                  <a:cs typeface="Arial" charset="0"/>
                </a:rPr>
                <a:t>+</a:t>
              </a:r>
              <a:endParaRPr lang="en-IN">
                <a:solidFill>
                  <a:schemeClr val="tx1"/>
                </a:solidFill>
                <a:latin typeface="Cambria" pitchFamily="18" charset="0"/>
                <a:cs typeface="Arial" charset="0"/>
              </a:endParaRPr>
            </a:p>
          </p:txBody>
        </p:sp>
        <p:sp>
          <p:nvSpPr>
            <p:cNvPr id="3426378" name="Rectangle 74"/>
            <p:cNvSpPr>
              <a:spLocks noChangeArrowheads="1"/>
            </p:cNvSpPr>
            <p:nvPr/>
          </p:nvSpPr>
          <p:spPr bwMode="auto">
            <a:xfrm>
              <a:off x="1800" y="3430"/>
              <a:ext cx="114" cy="230"/>
            </a:xfrm>
            <a:prstGeom prst="rect">
              <a:avLst/>
            </a:prstGeom>
            <a:noFill/>
            <a:ln w="9525">
              <a:noFill/>
              <a:miter lim="800000"/>
              <a:headEnd/>
              <a:tailEnd/>
            </a:ln>
          </p:spPr>
          <p:txBody>
            <a:bodyPr wrap="none" lIns="0" tIns="0" rIns="0" bIns="0">
              <a:spAutoFit/>
            </a:bodyPr>
            <a:lstStyle/>
            <a:p>
              <a:pPr algn="l"/>
              <a:r>
                <a:rPr lang="en-IN" sz="2400">
                  <a:solidFill>
                    <a:schemeClr val="tx1"/>
                  </a:solidFill>
                  <a:latin typeface="Cambria" pitchFamily="18" charset="0"/>
                  <a:cs typeface="Arial" charset="0"/>
                </a:rPr>
                <a:t>+</a:t>
              </a:r>
              <a:endParaRPr lang="en-IN">
                <a:solidFill>
                  <a:schemeClr val="tx1"/>
                </a:solidFill>
                <a:latin typeface="Cambria" pitchFamily="18" charset="0"/>
                <a:cs typeface="Arial" charset="0"/>
              </a:endParaRPr>
            </a:p>
          </p:txBody>
        </p:sp>
        <p:sp>
          <p:nvSpPr>
            <p:cNvPr id="3426379" name="Rectangle 75"/>
            <p:cNvSpPr>
              <a:spLocks noChangeArrowheads="1"/>
            </p:cNvSpPr>
            <p:nvPr/>
          </p:nvSpPr>
          <p:spPr bwMode="auto">
            <a:xfrm>
              <a:off x="1200" y="3430"/>
              <a:ext cx="114" cy="230"/>
            </a:xfrm>
            <a:prstGeom prst="rect">
              <a:avLst/>
            </a:prstGeom>
            <a:noFill/>
            <a:ln w="9525">
              <a:noFill/>
              <a:miter lim="800000"/>
              <a:headEnd/>
              <a:tailEnd/>
            </a:ln>
          </p:spPr>
          <p:txBody>
            <a:bodyPr wrap="none" lIns="0" tIns="0" rIns="0" bIns="0">
              <a:spAutoFit/>
            </a:bodyPr>
            <a:lstStyle/>
            <a:p>
              <a:pPr algn="l"/>
              <a:r>
                <a:rPr lang="en-IN" sz="2400">
                  <a:solidFill>
                    <a:schemeClr val="tx1"/>
                  </a:solidFill>
                  <a:latin typeface="Cambria" pitchFamily="18" charset="0"/>
                  <a:cs typeface="Arial" charset="0"/>
                </a:rPr>
                <a:t>+</a:t>
              </a:r>
              <a:endParaRPr lang="en-IN">
                <a:solidFill>
                  <a:schemeClr val="tx1"/>
                </a:solidFill>
                <a:latin typeface="Cambria" pitchFamily="18" charset="0"/>
                <a:cs typeface="Arial" charset="0"/>
              </a:endParaRPr>
            </a:p>
          </p:txBody>
        </p:sp>
        <p:sp>
          <p:nvSpPr>
            <p:cNvPr id="3426380" name="Rectangle 76"/>
            <p:cNvSpPr>
              <a:spLocks noChangeArrowheads="1"/>
            </p:cNvSpPr>
            <p:nvPr/>
          </p:nvSpPr>
          <p:spPr bwMode="auto">
            <a:xfrm>
              <a:off x="3051" y="3430"/>
              <a:ext cx="114" cy="230"/>
            </a:xfrm>
            <a:prstGeom prst="rect">
              <a:avLst/>
            </a:prstGeom>
            <a:noFill/>
            <a:ln w="9525">
              <a:noFill/>
              <a:miter lim="800000"/>
              <a:headEnd/>
              <a:tailEnd/>
            </a:ln>
          </p:spPr>
          <p:txBody>
            <a:bodyPr wrap="none" lIns="0" tIns="0" rIns="0" bIns="0">
              <a:spAutoFit/>
            </a:bodyPr>
            <a:lstStyle/>
            <a:p>
              <a:pPr algn="l"/>
              <a:r>
                <a:rPr lang="en-IN" sz="2400">
                  <a:solidFill>
                    <a:schemeClr val="tx1"/>
                  </a:solidFill>
                  <a:latin typeface="Cambria" pitchFamily="18" charset="0"/>
                  <a:cs typeface="Arial" charset="0"/>
                </a:rPr>
                <a:t>=</a:t>
              </a:r>
              <a:endParaRPr lang="en-IN">
                <a:solidFill>
                  <a:schemeClr val="tx1"/>
                </a:solidFill>
                <a:latin typeface="Cambria" pitchFamily="18" charset="0"/>
                <a:cs typeface="Arial" charset="0"/>
              </a:endParaRPr>
            </a:p>
          </p:txBody>
        </p:sp>
        <p:sp>
          <p:nvSpPr>
            <p:cNvPr id="3426381" name="Freeform 77"/>
            <p:cNvSpPr>
              <a:spLocks noEditPoints="1"/>
            </p:cNvSpPr>
            <p:nvPr/>
          </p:nvSpPr>
          <p:spPr bwMode="auto">
            <a:xfrm>
              <a:off x="1240" y="2849"/>
              <a:ext cx="1837" cy="141"/>
            </a:xfrm>
            <a:custGeom>
              <a:avLst/>
              <a:gdLst/>
              <a:ahLst/>
              <a:cxnLst>
                <a:cxn ang="0">
                  <a:pos x="1710" y="84"/>
                </a:cxn>
                <a:cxn ang="0">
                  <a:pos x="0" y="84"/>
                </a:cxn>
                <a:cxn ang="0">
                  <a:pos x="0" y="56"/>
                </a:cxn>
                <a:cxn ang="0">
                  <a:pos x="1710" y="56"/>
                </a:cxn>
                <a:cxn ang="0">
                  <a:pos x="1710" y="84"/>
                </a:cxn>
                <a:cxn ang="0">
                  <a:pos x="1696" y="0"/>
                </a:cxn>
                <a:cxn ang="0">
                  <a:pos x="1837" y="70"/>
                </a:cxn>
                <a:cxn ang="0">
                  <a:pos x="1696" y="141"/>
                </a:cxn>
                <a:cxn ang="0">
                  <a:pos x="1696" y="0"/>
                </a:cxn>
              </a:cxnLst>
              <a:rect l="0" t="0" r="r" b="b"/>
              <a:pathLst>
                <a:path w="1837" h="141">
                  <a:moveTo>
                    <a:pt x="1710" y="84"/>
                  </a:moveTo>
                  <a:lnTo>
                    <a:pt x="0" y="84"/>
                  </a:lnTo>
                  <a:lnTo>
                    <a:pt x="0" y="56"/>
                  </a:lnTo>
                  <a:lnTo>
                    <a:pt x="1710" y="56"/>
                  </a:lnTo>
                  <a:lnTo>
                    <a:pt x="1710" y="84"/>
                  </a:lnTo>
                  <a:close/>
                  <a:moveTo>
                    <a:pt x="1696" y="0"/>
                  </a:moveTo>
                  <a:lnTo>
                    <a:pt x="1837" y="70"/>
                  </a:lnTo>
                  <a:lnTo>
                    <a:pt x="1696" y="141"/>
                  </a:lnTo>
                  <a:lnTo>
                    <a:pt x="1696" y="0"/>
                  </a:lnTo>
                  <a:close/>
                </a:path>
              </a:pathLst>
            </a:custGeom>
            <a:solidFill>
              <a:srgbClr val="006600"/>
            </a:solidFill>
            <a:ln w="1588" cap="flat">
              <a:solidFill>
                <a:srgbClr val="006600"/>
              </a:solidFill>
              <a:prstDash val="solid"/>
              <a:bevel/>
              <a:headEnd/>
              <a:tailEnd/>
            </a:ln>
          </p:spPr>
          <p:txBody>
            <a:bodyPr/>
            <a:lstStyle/>
            <a:p>
              <a:endParaRPr lang="en-IN"/>
            </a:p>
          </p:txBody>
        </p:sp>
        <p:sp>
          <p:nvSpPr>
            <p:cNvPr id="3426382" name="Rectangle 78"/>
            <p:cNvSpPr>
              <a:spLocks noChangeArrowheads="1"/>
            </p:cNvSpPr>
            <p:nvPr/>
          </p:nvSpPr>
          <p:spPr bwMode="auto">
            <a:xfrm>
              <a:off x="1556" y="2973"/>
              <a:ext cx="1092" cy="163"/>
            </a:xfrm>
            <a:prstGeom prst="rect">
              <a:avLst/>
            </a:prstGeom>
            <a:noFill/>
            <a:ln w="9525">
              <a:noFill/>
              <a:miter lim="800000"/>
              <a:headEnd/>
              <a:tailEnd/>
            </a:ln>
          </p:spPr>
          <p:txBody>
            <a:bodyPr wrap="none" lIns="0" tIns="0" rIns="0" bIns="0">
              <a:spAutoFit/>
            </a:bodyPr>
            <a:lstStyle/>
            <a:p>
              <a:pPr algn="l"/>
              <a:r>
                <a:rPr lang="en-IN" sz="1700" b="0">
                  <a:solidFill>
                    <a:srgbClr val="00FF00"/>
                  </a:solidFill>
                  <a:latin typeface="Cambria" pitchFamily="18" charset="0"/>
                  <a:cs typeface="Arial" charset="0"/>
                </a:rPr>
                <a:t>Genetic alterations</a:t>
              </a:r>
              <a:endParaRPr lang="en-IN">
                <a:solidFill>
                  <a:srgbClr val="00FF00"/>
                </a:solidFill>
                <a:latin typeface="Cambria" pitchFamily="18" charset="0"/>
                <a:cs typeface="Arial" charset="0"/>
              </a:endParaRPr>
            </a:p>
          </p:txBody>
        </p:sp>
        <p:sp>
          <p:nvSpPr>
            <p:cNvPr id="3426383" name="Rectangle 79"/>
            <p:cNvSpPr>
              <a:spLocks noChangeArrowheads="1"/>
            </p:cNvSpPr>
            <p:nvPr/>
          </p:nvSpPr>
          <p:spPr bwMode="auto">
            <a:xfrm>
              <a:off x="1517" y="2493"/>
              <a:ext cx="1211" cy="163"/>
            </a:xfrm>
            <a:prstGeom prst="rect">
              <a:avLst/>
            </a:prstGeom>
            <a:noFill/>
            <a:ln w="9525">
              <a:noFill/>
              <a:miter lim="800000"/>
              <a:headEnd/>
              <a:tailEnd/>
            </a:ln>
          </p:spPr>
          <p:txBody>
            <a:bodyPr wrap="none" lIns="0" tIns="0" rIns="0" bIns="0">
              <a:spAutoFit/>
            </a:bodyPr>
            <a:lstStyle/>
            <a:p>
              <a:pPr algn="l"/>
              <a:r>
                <a:rPr lang="en-IN" sz="1700" b="0">
                  <a:solidFill>
                    <a:srgbClr val="00FF00"/>
                  </a:solidFill>
                  <a:latin typeface="Cambria" pitchFamily="18" charset="0"/>
                  <a:cs typeface="Arial" charset="0"/>
                </a:rPr>
                <a:t>Evolutionary Change</a:t>
              </a:r>
              <a:endParaRPr lang="en-IN">
                <a:solidFill>
                  <a:srgbClr val="00FF00"/>
                </a:solidFill>
                <a:latin typeface="Cambria" pitchFamily="18" charset="0"/>
                <a:cs typeface="Arial" charset="0"/>
              </a:endParaRPr>
            </a:p>
          </p:txBody>
        </p:sp>
      </p:gr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7330" name="Rectangle 2"/>
          <p:cNvSpPr>
            <a:spLocks noGrp="1" noChangeArrowheads="1"/>
          </p:cNvSpPr>
          <p:nvPr>
            <p:ph type="title"/>
          </p:nvPr>
        </p:nvSpPr>
        <p:spPr>
          <a:xfrm>
            <a:off x="685800" y="-76200"/>
            <a:ext cx="7696200" cy="1143000"/>
          </a:xfrm>
        </p:spPr>
        <p:txBody>
          <a:bodyPr/>
          <a:lstStyle/>
          <a:p>
            <a:r>
              <a:rPr lang="en-US" sz="2800" b="1" dirty="0">
                <a:solidFill>
                  <a:srgbClr val="FFFF00"/>
                </a:solidFill>
                <a:latin typeface="Cambria" pitchFamily="18" charset="0"/>
              </a:rPr>
              <a:t>Some advantages of C4 photosynthetic systems over C3 include</a:t>
            </a:r>
          </a:p>
        </p:txBody>
      </p:sp>
      <p:sp>
        <p:nvSpPr>
          <p:cNvPr id="3427331" name="Rectangle 3"/>
          <p:cNvSpPr>
            <a:spLocks noGrp="1" noChangeArrowheads="1"/>
          </p:cNvSpPr>
          <p:nvPr>
            <p:ph type="body" idx="1"/>
          </p:nvPr>
        </p:nvSpPr>
        <p:spPr>
          <a:xfrm>
            <a:off x="304800" y="1143000"/>
            <a:ext cx="8534400" cy="4800600"/>
          </a:xfrm>
        </p:spPr>
        <p:txBody>
          <a:bodyPr/>
          <a:lstStyle/>
          <a:p>
            <a:pPr marL="406400" indent="-406400" algn="just">
              <a:lnSpc>
                <a:spcPct val="90000"/>
              </a:lnSpc>
              <a:buClr>
                <a:srgbClr val="00FF00"/>
              </a:buClr>
              <a:buFontTx/>
              <a:buChar char="o"/>
            </a:pPr>
            <a:r>
              <a:rPr lang="en-US" sz="2600" b="1" dirty="0">
                <a:latin typeface="Cambria" pitchFamily="18" charset="0"/>
              </a:rPr>
              <a:t>Faster and more complete translocation of assimilates from leaves</a:t>
            </a:r>
          </a:p>
          <a:p>
            <a:pPr marL="406400" indent="-406400" algn="just">
              <a:lnSpc>
                <a:spcPct val="90000"/>
              </a:lnSpc>
              <a:buClr>
                <a:srgbClr val="00FF00"/>
              </a:buClr>
              <a:buFontTx/>
              <a:buChar char="o"/>
            </a:pPr>
            <a:r>
              <a:rPr lang="en-US" sz="2600" b="1" dirty="0">
                <a:latin typeface="Cambria" pitchFamily="18" charset="0"/>
              </a:rPr>
              <a:t>Photorespiration is rarely greater than 5% of the rate of photosynthesis while in C3 it can exceed 30% of the rate of photosynthesis above 30</a:t>
            </a:r>
            <a:r>
              <a:rPr lang="en-US" sz="2600" b="1" baseline="30000" dirty="0">
                <a:latin typeface="Cambria" pitchFamily="18" charset="0"/>
              </a:rPr>
              <a:t>0</a:t>
            </a:r>
            <a:r>
              <a:rPr lang="en-US" sz="2600" b="1" dirty="0">
                <a:latin typeface="Cambria" pitchFamily="18" charset="0"/>
              </a:rPr>
              <a:t>C</a:t>
            </a:r>
          </a:p>
          <a:p>
            <a:pPr marL="406400" indent="-406400" algn="just">
              <a:lnSpc>
                <a:spcPct val="90000"/>
              </a:lnSpc>
              <a:buClr>
                <a:srgbClr val="00FF00"/>
              </a:buClr>
              <a:buFontTx/>
              <a:buChar char="o"/>
            </a:pPr>
            <a:r>
              <a:rPr lang="en-US" sz="2600" b="1" dirty="0">
                <a:latin typeface="Cambria" pitchFamily="18" charset="0"/>
              </a:rPr>
              <a:t>Almost twice the efficiency in dry matter production per unit of water transpired</a:t>
            </a:r>
          </a:p>
          <a:p>
            <a:pPr marL="406400" indent="-406400" algn="just">
              <a:lnSpc>
                <a:spcPct val="90000"/>
              </a:lnSpc>
              <a:buClr>
                <a:srgbClr val="00FF00"/>
              </a:buClr>
              <a:buFontTx/>
              <a:buChar char="o"/>
            </a:pPr>
            <a:r>
              <a:rPr lang="en-US" sz="2600" b="1" dirty="0">
                <a:latin typeface="Cambria" pitchFamily="18" charset="0"/>
              </a:rPr>
              <a:t>In drought prone ecosystems, yield could be maintained or increased with less water and less fertilizers </a:t>
            </a:r>
          </a:p>
          <a:p>
            <a:pPr marL="406400" indent="-406400" algn="just">
              <a:lnSpc>
                <a:spcPct val="90000"/>
              </a:lnSpc>
              <a:buClr>
                <a:srgbClr val="00FF00"/>
              </a:buClr>
              <a:buFontTx/>
              <a:buChar char="o"/>
            </a:pPr>
            <a:r>
              <a:rPr lang="en-US" sz="2600" b="1" dirty="0">
                <a:latin typeface="Cambria" pitchFamily="18" charset="0"/>
              </a:rPr>
              <a:t>Greater photosynthetic efficiency at high temperature </a:t>
            </a:r>
          </a:p>
        </p:txBody>
      </p:sp>
      <p:sp>
        <p:nvSpPr>
          <p:cNvPr id="3427332" name="Line 5"/>
          <p:cNvSpPr>
            <a:spLocks noChangeShapeType="1"/>
          </p:cNvSpPr>
          <p:nvPr/>
        </p:nvSpPr>
        <p:spPr bwMode="auto">
          <a:xfrm>
            <a:off x="0" y="1066800"/>
            <a:ext cx="9144000" cy="0"/>
          </a:xfrm>
          <a:prstGeom prst="line">
            <a:avLst/>
          </a:prstGeom>
          <a:noFill/>
          <a:ln w="57150" cmpd="thinThick">
            <a:solidFill>
              <a:schemeClr val="accent2">
                <a:lumMod val="75000"/>
              </a:schemeClr>
            </a:solidFill>
            <a:round/>
            <a:headEnd/>
            <a:tailEnd/>
          </a:ln>
        </p:spPr>
        <p:txBody>
          <a:bodyPr wrap="none"/>
          <a:lstStyle/>
          <a:p>
            <a:endParaRPr lang="en-IN"/>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cstate="print"/>
          <a:srcRect l="30673" t="25000" r="3734" b="4960"/>
          <a:stretch>
            <a:fillRect/>
          </a:stretch>
        </p:blipFill>
        <p:spPr bwMode="auto">
          <a:xfrm>
            <a:off x="0" y="533400"/>
            <a:ext cx="9144000" cy="5486400"/>
          </a:xfrm>
          <a:prstGeom prst="rect">
            <a:avLst/>
          </a:prstGeom>
          <a:noFill/>
          <a:ln w="9525">
            <a:noFill/>
            <a:miter lim="800000"/>
            <a:headEnd/>
            <a:tailEnd/>
          </a:ln>
        </p:spPr>
      </p:pic>
      <p:sp>
        <p:nvSpPr>
          <p:cNvPr id="3" name="TextBox 2"/>
          <p:cNvSpPr txBox="1"/>
          <p:nvPr/>
        </p:nvSpPr>
        <p:spPr>
          <a:xfrm>
            <a:off x="1418299" y="6172200"/>
            <a:ext cx="6963701" cy="369332"/>
          </a:xfrm>
          <a:prstGeom prst="rect">
            <a:avLst/>
          </a:prstGeom>
          <a:noFill/>
        </p:spPr>
        <p:txBody>
          <a:bodyPr wrap="none" rtlCol="0">
            <a:spAutoFit/>
          </a:bodyPr>
          <a:lstStyle/>
          <a:p>
            <a:pPr algn="r"/>
            <a:r>
              <a:rPr lang="en-US" b="0" i="1" dirty="0" smtClean="0">
                <a:solidFill>
                  <a:srgbClr val="00FF99"/>
                </a:solidFill>
                <a:latin typeface="Cambria" pitchFamily="18" charset="0"/>
              </a:rPr>
              <a:t>Source: M V R </a:t>
            </a:r>
            <a:r>
              <a:rPr lang="en-US" b="0" i="1" dirty="0" err="1" smtClean="0">
                <a:solidFill>
                  <a:srgbClr val="00FF99"/>
                </a:solidFill>
                <a:latin typeface="Cambria" pitchFamily="18" charset="0"/>
              </a:rPr>
              <a:t>Murty</a:t>
            </a:r>
            <a:r>
              <a:rPr lang="en-US" b="0" i="1" dirty="0" smtClean="0">
                <a:solidFill>
                  <a:srgbClr val="00FF99"/>
                </a:solidFill>
                <a:latin typeface="Cambria" pitchFamily="18" charset="0"/>
              </a:rPr>
              <a:t> et. Al., Rice Today, IRRI, Oct-Dec 2013, Vol.12, No.4</a:t>
            </a:r>
            <a:endParaRPr lang="en-IN" b="0" i="1" dirty="0">
              <a:solidFill>
                <a:srgbClr val="00FF99"/>
              </a:solidFill>
              <a:latin typeface="Cambria" pitchFamily="18" charset="0"/>
            </a:endParaRPr>
          </a:p>
        </p:txBody>
      </p:sp>
      <p:sp>
        <p:nvSpPr>
          <p:cNvPr id="4" name="TextBox 3"/>
          <p:cNvSpPr txBox="1"/>
          <p:nvPr/>
        </p:nvSpPr>
        <p:spPr>
          <a:xfrm>
            <a:off x="30413" y="0"/>
            <a:ext cx="9035935" cy="523220"/>
          </a:xfrm>
          <a:prstGeom prst="rect">
            <a:avLst/>
          </a:prstGeom>
          <a:noFill/>
        </p:spPr>
        <p:txBody>
          <a:bodyPr wrap="none" rtlCol="0">
            <a:spAutoFit/>
          </a:bodyPr>
          <a:lstStyle/>
          <a:p>
            <a:r>
              <a:rPr lang="en-US" sz="2800" dirty="0" smtClean="0">
                <a:solidFill>
                  <a:srgbClr val="FFFF00"/>
                </a:solidFill>
                <a:latin typeface="Cambria" pitchFamily="18" charset="0"/>
              </a:rPr>
              <a:t>Percentage yield gain in C4 rice at different  CO2 levels</a:t>
            </a:r>
            <a:endParaRPr lang="en-IN" sz="2800" dirty="0">
              <a:solidFill>
                <a:srgbClr val="FFFF00"/>
              </a:solidFill>
              <a:latin typeface="Cambria" pitchFamily="18" charset="0"/>
            </a:endParaRPr>
          </a:p>
        </p:txBody>
      </p:sp>
      <p:sp>
        <p:nvSpPr>
          <p:cNvPr id="18" name="Rectangle 17"/>
          <p:cNvSpPr/>
          <p:nvPr/>
        </p:nvSpPr>
        <p:spPr bwMode="auto">
          <a:xfrm>
            <a:off x="533400" y="4114800"/>
            <a:ext cx="838200" cy="1524000"/>
          </a:xfrm>
          <a:prstGeom prst="rect">
            <a:avLst/>
          </a:prstGeom>
          <a:solidFill>
            <a:schemeClr val="tx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800" b="1" i="0" u="none" strike="noStrike" cap="none" normalizeH="0" baseline="0" smtClean="0">
              <a:ln>
                <a:noFill/>
              </a:ln>
              <a:solidFill>
                <a:schemeClr val="tx2"/>
              </a:solidFill>
              <a:effectLst/>
              <a:latin typeface="Calibri" pitchFamily="34" charset="0"/>
            </a:endParaRPr>
          </a:p>
        </p:txBody>
      </p:sp>
      <p:sp>
        <p:nvSpPr>
          <p:cNvPr id="21" name="Rectangle 20"/>
          <p:cNvSpPr/>
          <p:nvPr/>
        </p:nvSpPr>
        <p:spPr bwMode="auto">
          <a:xfrm>
            <a:off x="3276600" y="5105400"/>
            <a:ext cx="4038600" cy="381000"/>
          </a:xfrm>
          <a:prstGeom prst="rect">
            <a:avLst/>
          </a:prstGeom>
          <a:solidFill>
            <a:schemeClr val="tx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800" b="1" i="0" u="none" strike="noStrike" cap="none" normalizeH="0" baseline="0" smtClean="0">
              <a:ln>
                <a:noFill/>
              </a:ln>
              <a:solidFill>
                <a:schemeClr val="tx2"/>
              </a:solidFill>
              <a:effectLst/>
              <a:latin typeface="Calibri" pitchFamily="34" charset="0"/>
            </a:endParaRPr>
          </a:p>
        </p:txBody>
      </p:sp>
      <p:grpSp>
        <p:nvGrpSpPr>
          <p:cNvPr id="29" name="Group 28"/>
          <p:cNvGrpSpPr/>
          <p:nvPr/>
        </p:nvGrpSpPr>
        <p:grpSpPr>
          <a:xfrm>
            <a:off x="76200" y="3505200"/>
            <a:ext cx="8915400" cy="2286000"/>
            <a:chOff x="76200" y="3505200"/>
            <a:chExt cx="8915400" cy="2286000"/>
          </a:xfrm>
        </p:grpSpPr>
        <p:grpSp>
          <p:nvGrpSpPr>
            <p:cNvPr id="23" name="Group 22"/>
            <p:cNvGrpSpPr/>
            <p:nvPr/>
          </p:nvGrpSpPr>
          <p:grpSpPr>
            <a:xfrm>
              <a:off x="228600" y="3810000"/>
              <a:ext cx="1229942" cy="1838850"/>
              <a:chOff x="228600" y="3921456"/>
              <a:chExt cx="1229942" cy="1838850"/>
            </a:xfrm>
          </p:grpSpPr>
          <p:sp>
            <p:nvSpPr>
              <p:cNvPr id="6" name="Rectangle 5"/>
              <p:cNvSpPr/>
              <p:nvPr/>
            </p:nvSpPr>
            <p:spPr bwMode="auto">
              <a:xfrm>
                <a:off x="228600" y="3997566"/>
                <a:ext cx="575733" cy="164382"/>
              </a:xfrm>
              <a:prstGeom prst="rect">
                <a:avLst/>
              </a:prstGeom>
              <a:solidFill>
                <a:schemeClr val="accent1">
                  <a:lumMod val="40000"/>
                  <a:lumOff val="60000"/>
                </a:schemeClr>
              </a:solid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800" b="1" i="0" u="none" strike="noStrike" cap="none" normalizeH="0" baseline="0" smtClean="0">
                  <a:ln>
                    <a:noFill/>
                  </a:ln>
                  <a:solidFill>
                    <a:schemeClr val="tx2"/>
                  </a:solidFill>
                  <a:effectLst/>
                  <a:latin typeface="Calibri" pitchFamily="34" charset="0"/>
                </a:endParaRPr>
              </a:p>
            </p:txBody>
          </p:sp>
          <p:sp>
            <p:nvSpPr>
              <p:cNvPr id="7" name="Rectangle 6"/>
              <p:cNvSpPr/>
              <p:nvPr/>
            </p:nvSpPr>
            <p:spPr bwMode="auto">
              <a:xfrm>
                <a:off x="228600" y="4291164"/>
                <a:ext cx="575733" cy="164382"/>
              </a:xfrm>
              <a:prstGeom prst="rect">
                <a:avLst/>
              </a:prstGeom>
              <a:solidFill>
                <a:srgbClr val="9900CC"/>
              </a:solid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800" b="1" i="0" u="none" strike="noStrike" cap="none" normalizeH="0" baseline="0" smtClean="0">
                  <a:ln>
                    <a:noFill/>
                  </a:ln>
                  <a:solidFill>
                    <a:schemeClr val="tx2"/>
                  </a:solidFill>
                  <a:effectLst/>
                  <a:latin typeface="Calibri" pitchFamily="34" charset="0"/>
                </a:endParaRPr>
              </a:p>
            </p:txBody>
          </p:sp>
          <p:sp>
            <p:nvSpPr>
              <p:cNvPr id="8" name="Rectangle 7"/>
              <p:cNvSpPr/>
              <p:nvPr/>
            </p:nvSpPr>
            <p:spPr bwMode="auto">
              <a:xfrm>
                <a:off x="228600" y="4600300"/>
                <a:ext cx="575733" cy="164382"/>
              </a:xfrm>
              <a:prstGeom prst="rect">
                <a:avLst/>
              </a:prstGeom>
              <a:solidFill>
                <a:srgbClr val="66FF99"/>
              </a:solid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800" b="1" i="0" u="none" strike="noStrike" cap="none" normalizeH="0" baseline="0" smtClean="0">
                  <a:ln>
                    <a:noFill/>
                  </a:ln>
                  <a:solidFill>
                    <a:schemeClr val="tx2"/>
                  </a:solidFill>
                  <a:effectLst/>
                  <a:latin typeface="Calibri" pitchFamily="34" charset="0"/>
                </a:endParaRPr>
              </a:p>
            </p:txBody>
          </p:sp>
          <p:sp>
            <p:nvSpPr>
              <p:cNvPr id="9" name="Rectangle 8"/>
              <p:cNvSpPr/>
              <p:nvPr/>
            </p:nvSpPr>
            <p:spPr bwMode="auto">
              <a:xfrm>
                <a:off x="228600" y="4929064"/>
                <a:ext cx="575733" cy="164382"/>
              </a:xfrm>
              <a:prstGeom prst="rect">
                <a:avLst/>
              </a:prstGeom>
              <a:solidFill>
                <a:srgbClr val="008000"/>
              </a:solid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800" b="1" i="0" u="none" strike="noStrike" cap="none" normalizeH="0" baseline="0" smtClean="0">
                  <a:ln>
                    <a:noFill/>
                  </a:ln>
                  <a:solidFill>
                    <a:schemeClr val="tx2"/>
                  </a:solidFill>
                  <a:effectLst/>
                  <a:latin typeface="Calibri" pitchFamily="34" charset="0"/>
                </a:endParaRPr>
              </a:p>
            </p:txBody>
          </p:sp>
          <p:sp>
            <p:nvSpPr>
              <p:cNvPr id="10" name="Rectangle 9"/>
              <p:cNvSpPr/>
              <p:nvPr/>
            </p:nvSpPr>
            <p:spPr bwMode="auto">
              <a:xfrm>
                <a:off x="228600" y="5222662"/>
                <a:ext cx="575733" cy="164382"/>
              </a:xfrm>
              <a:prstGeom prst="rect">
                <a:avLst/>
              </a:prstGeom>
              <a:solidFill>
                <a:srgbClr val="FF9900"/>
              </a:solid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800" b="1" i="0" u="none" strike="noStrike" cap="none" normalizeH="0" baseline="0" smtClean="0">
                  <a:ln>
                    <a:noFill/>
                  </a:ln>
                  <a:solidFill>
                    <a:schemeClr val="tx2"/>
                  </a:solidFill>
                  <a:effectLst/>
                  <a:latin typeface="Calibri" pitchFamily="34" charset="0"/>
                </a:endParaRPr>
              </a:p>
            </p:txBody>
          </p:sp>
          <p:sp>
            <p:nvSpPr>
              <p:cNvPr id="11" name="Rectangle 10"/>
              <p:cNvSpPr/>
              <p:nvPr/>
            </p:nvSpPr>
            <p:spPr bwMode="auto">
              <a:xfrm>
                <a:off x="228600" y="5516261"/>
                <a:ext cx="575733" cy="164382"/>
              </a:xfrm>
              <a:prstGeom prst="rect">
                <a:avLst/>
              </a:prstGeom>
              <a:solidFill>
                <a:srgbClr val="FF5D37"/>
              </a:solid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N" sz="1800" b="1" i="0" u="none" strike="noStrike" cap="none" normalizeH="0" baseline="0" smtClean="0">
                  <a:ln>
                    <a:noFill/>
                  </a:ln>
                  <a:solidFill>
                    <a:schemeClr val="tx2"/>
                  </a:solidFill>
                  <a:effectLst/>
                  <a:latin typeface="Calibri" pitchFamily="34" charset="0"/>
                </a:endParaRPr>
              </a:p>
            </p:txBody>
          </p:sp>
          <p:sp>
            <p:nvSpPr>
              <p:cNvPr id="12" name="TextBox 11"/>
              <p:cNvSpPr txBox="1"/>
              <p:nvPr/>
            </p:nvSpPr>
            <p:spPr>
              <a:xfrm>
                <a:off x="713096" y="3921456"/>
                <a:ext cx="647700" cy="323165"/>
              </a:xfrm>
              <a:prstGeom prst="rect">
                <a:avLst/>
              </a:prstGeom>
              <a:noFill/>
            </p:spPr>
            <p:txBody>
              <a:bodyPr wrap="square" rtlCol="0">
                <a:spAutoFit/>
              </a:bodyPr>
              <a:lstStyle/>
              <a:p>
                <a:r>
                  <a:rPr lang="en-US" sz="1500" dirty="0" smtClean="0">
                    <a:solidFill>
                      <a:schemeClr val="bg2"/>
                    </a:solidFill>
                    <a:latin typeface="Cambria" pitchFamily="18" charset="0"/>
                  </a:rPr>
                  <a:t>0-10</a:t>
                </a:r>
                <a:endParaRPr lang="en-IN" sz="1500" dirty="0">
                  <a:solidFill>
                    <a:schemeClr val="bg2"/>
                  </a:solidFill>
                  <a:latin typeface="Cambria" pitchFamily="18" charset="0"/>
                </a:endParaRPr>
              </a:p>
            </p:txBody>
          </p:sp>
          <p:sp>
            <p:nvSpPr>
              <p:cNvPr id="13" name="TextBox 12"/>
              <p:cNvSpPr txBox="1"/>
              <p:nvPr/>
            </p:nvSpPr>
            <p:spPr>
              <a:xfrm>
                <a:off x="713096" y="4206320"/>
                <a:ext cx="745446" cy="323165"/>
              </a:xfrm>
              <a:prstGeom prst="rect">
                <a:avLst/>
              </a:prstGeom>
              <a:noFill/>
            </p:spPr>
            <p:txBody>
              <a:bodyPr wrap="square" rtlCol="0">
                <a:spAutoFit/>
              </a:bodyPr>
              <a:lstStyle/>
              <a:p>
                <a:r>
                  <a:rPr lang="en-US" sz="1500" dirty="0" smtClean="0">
                    <a:solidFill>
                      <a:schemeClr val="bg2"/>
                    </a:solidFill>
                    <a:latin typeface="Cambria" pitchFamily="18" charset="0"/>
                  </a:rPr>
                  <a:t>11-15</a:t>
                </a:r>
                <a:endParaRPr lang="en-IN" sz="1500" dirty="0">
                  <a:solidFill>
                    <a:schemeClr val="bg2"/>
                  </a:solidFill>
                  <a:latin typeface="Cambria" pitchFamily="18" charset="0"/>
                </a:endParaRPr>
              </a:p>
            </p:txBody>
          </p:sp>
          <p:sp>
            <p:nvSpPr>
              <p:cNvPr id="14" name="TextBox 13"/>
              <p:cNvSpPr txBox="1"/>
              <p:nvPr/>
            </p:nvSpPr>
            <p:spPr>
              <a:xfrm>
                <a:off x="713096" y="4535084"/>
                <a:ext cx="745446" cy="323165"/>
              </a:xfrm>
              <a:prstGeom prst="rect">
                <a:avLst/>
              </a:prstGeom>
              <a:noFill/>
            </p:spPr>
            <p:txBody>
              <a:bodyPr wrap="square" rtlCol="0">
                <a:spAutoFit/>
              </a:bodyPr>
              <a:lstStyle/>
              <a:p>
                <a:r>
                  <a:rPr lang="en-US" sz="1500" dirty="0" smtClean="0">
                    <a:solidFill>
                      <a:schemeClr val="bg2"/>
                    </a:solidFill>
                    <a:latin typeface="Cambria" pitchFamily="18" charset="0"/>
                  </a:rPr>
                  <a:t>16-20</a:t>
                </a:r>
                <a:endParaRPr lang="en-IN" sz="1500" dirty="0">
                  <a:solidFill>
                    <a:schemeClr val="bg2"/>
                  </a:solidFill>
                  <a:latin typeface="Cambria" pitchFamily="18" charset="0"/>
                </a:endParaRPr>
              </a:p>
            </p:txBody>
          </p:sp>
          <p:sp>
            <p:nvSpPr>
              <p:cNvPr id="15" name="TextBox 14"/>
              <p:cNvSpPr txBox="1"/>
              <p:nvPr/>
            </p:nvSpPr>
            <p:spPr>
              <a:xfrm>
                <a:off x="713096" y="4841544"/>
                <a:ext cx="745446" cy="323165"/>
              </a:xfrm>
              <a:prstGeom prst="rect">
                <a:avLst/>
              </a:prstGeom>
              <a:noFill/>
            </p:spPr>
            <p:txBody>
              <a:bodyPr wrap="square" rtlCol="0">
                <a:spAutoFit/>
              </a:bodyPr>
              <a:lstStyle/>
              <a:p>
                <a:r>
                  <a:rPr lang="en-US" sz="1500" dirty="0" smtClean="0">
                    <a:solidFill>
                      <a:schemeClr val="bg2"/>
                    </a:solidFill>
                    <a:latin typeface="Cambria" pitchFamily="18" charset="0"/>
                  </a:rPr>
                  <a:t>21-25</a:t>
                </a:r>
                <a:endParaRPr lang="en-IN" sz="1500" dirty="0">
                  <a:solidFill>
                    <a:schemeClr val="bg2"/>
                  </a:solidFill>
                  <a:latin typeface="Cambria" pitchFamily="18" charset="0"/>
                </a:endParaRPr>
              </a:p>
            </p:txBody>
          </p:sp>
          <p:sp>
            <p:nvSpPr>
              <p:cNvPr id="16" name="TextBox 15"/>
              <p:cNvSpPr txBox="1"/>
              <p:nvPr/>
            </p:nvSpPr>
            <p:spPr>
              <a:xfrm>
                <a:off x="718468" y="5137819"/>
                <a:ext cx="740074" cy="323165"/>
              </a:xfrm>
              <a:prstGeom prst="rect">
                <a:avLst/>
              </a:prstGeom>
              <a:noFill/>
            </p:spPr>
            <p:txBody>
              <a:bodyPr wrap="square" rtlCol="0">
                <a:spAutoFit/>
              </a:bodyPr>
              <a:lstStyle/>
              <a:p>
                <a:r>
                  <a:rPr lang="en-US" sz="1500" dirty="0" smtClean="0">
                    <a:solidFill>
                      <a:schemeClr val="bg2"/>
                    </a:solidFill>
                    <a:latin typeface="Cambria" pitchFamily="18" charset="0"/>
                  </a:rPr>
                  <a:t>26-40</a:t>
                </a:r>
                <a:endParaRPr lang="en-IN" sz="1500" dirty="0">
                  <a:solidFill>
                    <a:schemeClr val="bg2"/>
                  </a:solidFill>
                  <a:latin typeface="Cambria" pitchFamily="18" charset="0"/>
                </a:endParaRPr>
              </a:p>
            </p:txBody>
          </p:sp>
          <p:sp>
            <p:nvSpPr>
              <p:cNvPr id="17" name="TextBox 16"/>
              <p:cNvSpPr txBox="1"/>
              <p:nvPr/>
            </p:nvSpPr>
            <p:spPr>
              <a:xfrm>
                <a:off x="713096" y="5437141"/>
                <a:ext cx="745446" cy="323165"/>
              </a:xfrm>
              <a:prstGeom prst="rect">
                <a:avLst/>
              </a:prstGeom>
              <a:noFill/>
            </p:spPr>
            <p:txBody>
              <a:bodyPr wrap="square" rtlCol="0">
                <a:spAutoFit/>
              </a:bodyPr>
              <a:lstStyle/>
              <a:p>
                <a:r>
                  <a:rPr lang="en-US" sz="1500" dirty="0" smtClean="0">
                    <a:solidFill>
                      <a:schemeClr val="bg2"/>
                    </a:solidFill>
                    <a:latin typeface="Cambria" pitchFamily="18" charset="0"/>
                  </a:rPr>
                  <a:t>41-68</a:t>
                </a:r>
                <a:endParaRPr lang="en-IN" sz="1500" dirty="0">
                  <a:solidFill>
                    <a:schemeClr val="bg2"/>
                  </a:solidFill>
                  <a:latin typeface="Cambria" pitchFamily="18" charset="0"/>
                </a:endParaRPr>
              </a:p>
            </p:txBody>
          </p:sp>
        </p:grpSp>
        <p:sp>
          <p:nvSpPr>
            <p:cNvPr id="19" name="TextBox 18"/>
            <p:cNvSpPr txBox="1"/>
            <p:nvPr/>
          </p:nvSpPr>
          <p:spPr>
            <a:xfrm>
              <a:off x="76200" y="3505200"/>
              <a:ext cx="1699248" cy="307777"/>
            </a:xfrm>
            <a:prstGeom prst="rect">
              <a:avLst/>
            </a:prstGeom>
            <a:noFill/>
          </p:spPr>
          <p:txBody>
            <a:bodyPr wrap="none" rtlCol="0">
              <a:spAutoFit/>
            </a:bodyPr>
            <a:lstStyle/>
            <a:p>
              <a:r>
                <a:rPr lang="en-US" sz="1400" dirty="0" smtClean="0">
                  <a:solidFill>
                    <a:schemeClr val="bg2"/>
                  </a:solidFill>
                  <a:latin typeface="Cambria" pitchFamily="18" charset="0"/>
                </a:rPr>
                <a:t>Percent Yield Gain</a:t>
              </a:r>
              <a:endParaRPr lang="en-IN" sz="1400" dirty="0">
                <a:solidFill>
                  <a:schemeClr val="bg2"/>
                </a:solidFill>
                <a:latin typeface="Cambria" pitchFamily="18" charset="0"/>
              </a:endParaRPr>
            </a:p>
          </p:txBody>
        </p:sp>
        <p:sp>
          <p:nvSpPr>
            <p:cNvPr id="24" name="TextBox 23"/>
            <p:cNvSpPr txBox="1"/>
            <p:nvPr/>
          </p:nvSpPr>
          <p:spPr>
            <a:xfrm>
              <a:off x="4876819" y="5391090"/>
              <a:ext cx="4114781" cy="400110"/>
            </a:xfrm>
            <a:prstGeom prst="rect">
              <a:avLst/>
            </a:prstGeom>
            <a:noFill/>
          </p:spPr>
          <p:txBody>
            <a:bodyPr wrap="none" rtlCol="0">
              <a:spAutoFit/>
            </a:bodyPr>
            <a:lstStyle/>
            <a:p>
              <a:pPr algn="r"/>
              <a:r>
                <a:rPr lang="en-US" sz="2000" dirty="0" smtClean="0">
                  <a:solidFill>
                    <a:schemeClr val="bg2"/>
                  </a:solidFill>
                  <a:latin typeface="Cambria" pitchFamily="18" charset="0"/>
                </a:rPr>
                <a:t>International C4 Rice Consortium</a:t>
              </a:r>
              <a:endParaRPr lang="en-IN" sz="2000" dirty="0">
                <a:solidFill>
                  <a:schemeClr val="bg2"/>
                </a:solidFill>
                <a:latin typeface="Cambria" pitchFamily="18" charset="0"/>
              </a:endParaRPr>
            </a:p>
          </p:txBody>
        </p:sp>
        <p:sp>
          <p:nvSpPr>
            <p:cNvPr id="20" name="TextBox 19"/>
            <p:cNvSpPr txBox="1"/>
            <p:nvPr/>
          </p:nvSpPr>
          <p:spPr>
            <a:xfrm>
              <a:off x="2636163" y="4886980"/>
              <a:ext cx="5141279" cy="523220"/>
            </a:xfrm>
            <a:prstGeom prst="rect">
              <a:avLst/>
            </a:prstGeom>
            <a:noFill/>
          </p:spPr>
          <p:txBody>
            <a:bodyPr wrap="none" rtlCol="0">
              <a:spAutoFit/>
            </a:bodyPr>
            <a:lstStyle/>
            <a:p>
              <a:r>
                <a:rPr lang="en-US" sz="1400" dirty="0" smtClean="0">
                  <a:solidFill>
                    <a:schemeClr val="bg2"/>
                  </a:solidFill>
                  <a:latin typeface="Cambria" pitchFamily="18" charset="0"/>
                </a:rPr>
                <a:t>Percent yield gain of C4 rice at CO2 level, by 2035-40 (A) and</a:t>
              </a:r>
            </a:p>
            <a:p>
              <a:r>
                <a:rPr lang="en-US" sz="1400" dirty="0" smtClean="0">
                  <a:solidFill>
                    <a:schemeClr val="bg2"/>
                  </a:solidFill>
                  <a:latin typeface="Cambria" pitchFamily="18" charset="0"/>
                </a:rPr>
                <a:t>at current CO2 level (B) </a:t>
              </a:r>
              <a:endParaRPr lang="en-IN" sz="1400" dirty="0">
                <a:solidFill>
                  <a:schemeClr val="bg2"/>
                </a:solidFill>
                <a:latin typeface="Cambria" pitchFamily="18" charset="0"/>
              </a:endParaRPr>
            </a:p>
          </p:txBody>
        </p:sp>
      </p:gr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body" idx="1"/>
          </p:nvPr>
        </p:nvSpPr>
        <p:spPr>
          <a:xfrm>
            <a:off x="609600" y="1295400"/>
            <a:ext cx="7848600" cy="4419600"/>
          </a:xfrm>
          <a:ln/>
        </p:spPr>
        <p:txBody>
          <a:bodyPr/>
          <a:lstStyle/>
          <a:p>
            <a:pPr>
              <a:lnSpc>
                <a:spcPct val="150000"/>
              </a:lnSpc>
              <a:buClr>
                <a:srgbClr val="00FF99"/>
              </a:buClr>
              <a:buSzPct val="90000"/>
              <a:buFontTx/>
              <a:buChar char="o"/>
            </a:pPr>
            <a:r>
              <a:rPr lang="en-US" sz="2600" dirty="0" smtClean="0">
                <a:latin typeface="Cambria" pitchFamily="18" charset="0"/>
              </a:rPr>
              <a:t>Inter-disciplinary, global alliance of research and implementing institutions</a:t>
            </a:r>
          </a:p>
          <a:p>
            <a:pPr>
              <a:lnSpc>
                <a:spcPct val="150000"/>
              </a:lnSpc>
              <a:buClr>
                <a:srgbClr val="00FF99"/>
              </a:buClr>
              <a:buSzPct val="90000"/>
              <a:buFontTx/>
              <a:buChar char="o"/>
            </a:pPr>
            <a:r>
              <a:rPr lang="en-US" sz="2600" dirty="0" smtClean="0">
                <a:latin typeface="Cambria" pitchFamily="18" charset="0"/>
              </a:rPr>
              <a:t>Six staple food crops</a:t>
            </a:r>
          </a:p>
          <a:p>
            <a:pPr>
              <a:lnSpc>
                <a:spcPct val="150000"/>
              </a:lnSpc>
              <a:buClr>
                <a:srgbClr val="00FF99"/>
              </a:buClr>
              <a:buSzPct val="90000"/>
              <a:buFontTx/>
              <a:buChar char="o"/>
            </a:pPr>
            <a:r>
              <a:rPr lang="en-US" sz="2600" dirty="0" smtClean="0">
                <a:latin typeface="Cambria" pitchFamily="18" charset="0"/>
              </a:rPr>
              <a:t>Iron, zinc, pro-vitamin A</a:t>
            </a:r>
          </a:p>
          <a:p>
            <a:pPr>
              <a:lnSpc>
                <a:spcPct val="150000"/>
              </a:lnSpc>
              <a:buClr>
                <a:srgbClr val="00FF99"/>
              </a:buClr>
              <a:buSzPct val="90000"/>
              <a:buFontTx/>
              <a:buChar char="o"/>
            </a:pPr>
            <a:r>
              <a:rPr lang="en-US" sz="2600" dirty="0" smtClean="0">
                <a:latin typeface="Cambria" pitchFamily="18" charset="0"/>
              </a:rPr>
              <a:t>Conventional breeding and exploratory research in developing transgenic varieties</a:t>
            </a:r>
          </a:p>
          <a:p>
            <a:pPr>
              <a:lnSpc>
                <a:spcPct val="150000"/>
              </a:lnSpc>
              <a:buClr>
                <a:srgbClr val="00FF99"/>
              </a:buClr>
              <a:buSzPct val="90000"/>
              <a:buFontTx/>
              <a:buChar char="o"/>
            </a:pPr>
            <a:r>
              <a:rPr lang="en-US" sz="2600" dirty="0" smtClean="0">
                <a:latin typeface="Cambria" pitchFamily="18" charset="0"/>
              </a:rPr>
              <a:t>$95 million over 10 years; $50 in the first four years</a:t>
            </a:r>
          </a:p>
        </p:txBody>
      </p:sp>
      <p:sp>
        <p:nvSpPr>
          <p:cNvPr id="433155" name="Rectangle 3"/>
          <p:cNvSpPr>
            <a:spLocks noGrp="1" noChangeArrowheads="1"/>
          </p:cNvSpPr>
          <p:nvPr>
            <p:ph type="title"/>
          </p:nvPr>
        </p:nvSpPr>
        <p:spPr>
          <a:xfrm>
            <a:off x="789296" y="-76200"/>
            <a:ext cx="7543800" cy="1238250"/>
          </a:xfrm>
        </p:spPr>
        <p:txBody>
          <a:bodyPr/>
          <a:lstStyle/>
          <a:p>
            <a:r>
              <a:rPr lang="en-US" sz="3200" b="1" dirty="0" err="1" smtClean="0">
                <a:solidFill>
                  <a:srgbClr val="FFFF00"/>
                </a:solidFill>
                <a:latin typeface="Cambria" pitchFamily="18" charset="0"/>
              </a:rPr>
              <a:t>HarvestPlus</a:t>
            </a:r>
            <a:r>
              <a:rPr lang="en-US" sz="3200" b="1" dirty="0" smtClean="0">
                <a:solidFill>
                  <a:srgbClr val="FFFF00"/>
                </a:solidFill>
                <a:latin typeface="Cambria" pitchFamily="18" charset="0"/>
              </a:rPr>
              <a:t> : </a:t>
            </a:r>
            <a:br>
              <a:rPr lang="en-US" sz="3200" b="1" dirty="0" smtClean="0">
                <a:solidFill>
                  <a:srgbClr val="FFFF00"/>
                </a:solidFill>
                <a:latin typeface="Cambria" pitchFamily="18" charset="0"/>
              </a:rPr>
            </a:br>
            <a:r>
              <a:rPr lang="en-US" sz="3200" b="1" dirty="0" err="1" smtClean="0">
                <a:solidFill>
                  <a:srgbClr val="FFFF00"/>
                </a:solidFill>
                <a:latin typeface="Cambria" pitchFamily="18" charset="0"/>
              </a:rPr>
              <a:t>Biofortification</a:t>
            </a:r>
            <a:r>
              <a:rPr lang="en-US" sz="3200" b="1" dirty="0" smtClean="0">
                <a:solidFill>
                  <a:srgbClr val="FFFF00"/>
                </a:solidFill>
                <a:latin typeface="Cambria" pitchFamily="18" charset="0"/>
              </a:rPr>
              <a:t> Challenge </a:t>
            </a:r>
            <a:r>
              <a:rPr lang="en-US" sz="3200" b="1" dirty="0" err="1" smtClean="0">
                <a:solidFill>
                  <a:srgbClr val="FFFF00"/>
                </a:solidFill>
                <a:latin typeface="Cambria" pitchFamily="18" charset="0"/>
              </a:rPr>
              <a:t>Programme</a:t>
            </a:r>
            <a:endParaRPr lang="en-US" sz="3200" b="1" dirty="0" smtClean="0">
              <a:solidFill>
                <a:srgbClr val="FFFF00"/>
              </a:solidFill>
              <a:latin typeface="Cambria" pitchFamily="18" charset="0"/>
            </a:endParaRPr>
          </a:p>
        </p:txBody>
      </p:sp>
      <p:sp>
        <p:nvSpPr>
          <p:cNvPr id="433156" name="Line 4"/>
          <p:cNvSpPr>
            <a:spLocks noChangeShapeType="1"/>
          </p:cNvSpPr>
          <p:nvPr/>
        </p:nvSpPr>
        <p:spPr bwMode="auto">
          <a:xfrm>
            <a:off x="0" y="1219200"/>
            <a:ext cx="9144000" cy="0"/>
          </a:xfrm>
          <a:prstGeom prst="line">
            <a:avLst/>
          </a:prstGeom>
          <a:noFill/>
          <a:ln w="57150" cmpd="thinThick">
            <a:solidFill>
              <a:schemeClr val="accent2">
                <a:lumMod val="75000"/>
              </a:schemeClr>
            </a:solidFill>
            <a:round/>
            <a:headEnd/>
            <a:tailEnd/>
          </a:ln>
          <a:effectLst/>
        </p:spPr>
        <p:txBody>
          <a:bodyPr wrap="none"/>
          <a:lstStyle/>
          <a:p>
            <a:endParaRPr lang="en-IN" dirty="0">
              <a:latin typeface="Cambria" pitchFamily="18"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8738" name="Picture 2"/>
          <p:cNvPicPr>
            <a:picLocks noChangeAspect="1" noChangeArrowheads="1"/>
          </p:cNvPicPr>
          <p:nvPr/>
        </p:nvPicPr>
        <p:blipFill>
          <a:blip r:embed="rId2" cstate="print"/>
          <a:srcRect/>
          <a:stretch>
            <a:fillRect/>
          </a:stretch>
        </p:blipFill>
        <p:spPr bwMode="auto">
          <a:xfrm>
            <a:off x="914400" y="1600200"/>
            <a:ext cx="2590800" cy="3048000"/>
          </a:xfrm>
          <a:prstGeom prst="rect">
            <a:avLst/>
          </a:prstGeom>
          <a:noFill/>
          <a:ln w="12700" cap="sq">
            <a:solidFill>
              <a:srgbClr val="66FF66"/>
            </a:solidFill>
            <a:miter lim="800000"/>
            <a:headEnd/>
            <a:tailEnd/>
          </a:ln>
          <a:effectLst/>
        </p:spPr>
      </p:pic>
      <p:sp>
        <p:nvSpPr>
          <p:cNvPr id="3188739" name="Text Box 3"/>
          <p:cNvSpPr txBox="1">
            <a:spLocks noChangeArrowheads="1"/>
          </p:cNvSpPr>
          <p:nvPr/>
        </p:nvSpPr>
        <p:spPr bwMode="auto">
          <a:xfrm>
            <a:off x="4222750" y="1763713"/>
            <a:ext cx="4197350" cy="2227262"/>
          </a:xfrm>
          <a:prstGeom prst="rect">
            <a:avLst/>
          </a:prstGeom>
          <a:noFill/>
          <a:ln w="12700" cap="sq">
            <a:noFill/>
            <a:miter lim="800000"/>
            <a:headEnd/>
            <a:tailEnd/>
          </a:ln>
          <a:effectLst/>
        </p:spPr>
        <p:txBody>
          <a:bodyPr wrap="none">
            <a:spAutoFit/>
          </a:bodyPr>
          <a:lstStyle/>
          <a:p>
            <a:pPr algn="just"/>
            <a:r>
              <a:rPr lang="en-US" sz="2800" b="0">
                <a:solidFill>
                  <a:schemeClr val="tx1"/>
                </a:solidFill>
                <a:latin typeface="Cambria" pitchFamily="18" charset="0"/>
              </a:rPr>
              <a:t>25 x iron in spinach</a:t>
            </a:r>
          </a:p>
          <a:p>
            <a:pPr algn="just"/>
            <a:r>
              <a:rPr lang="en-US" sz="2800" b="0">
                <a:solidFill>
                  <a:schemeClr val="tx1"/>
                </a:solidFill>
                <a:latin typeface="Cambria" pitchFamily="18" charset="0"/>
              </a:rPr>
              <a:t>17 x calcium in milk</a:t>
            </a:r>
          </a:p>
          <a:p>
            <a:pPr algn="just"/>
            <a:r>
              <a:rPr lang="en-US" sz="2800" b="0">
                <a:solidFill>
                  <a:schemeClr val="tx1"/>
                </a:solidFill>
                <a:latin typeface="Cambria" pitchFamily="18" charset="0"/>
              </a:rPr>
              <a:t>15 x potassium in bananas</a:t>
            </a:r>
          </a:p>
          <a:p>
            <a:pPr algn="just"/>
            <a:r>
              <a:rPr lang="en-US" sz="2800" b="0">
                <a:solidFill>
                  <a:schemeClr val="tx1"/>
                </a:solidFill>
                <a:latin typeface="Cambria" pitchFamily="18" charset="0"/>
              </a:rPr>
              <a:t>10 x vitamin A in carrots</a:t>
            </a:r>
          </a:p>
          <a:p>
            <a:pPr algn="just"/>
            <a:r>
              <a:rPr lang="en-US" sz="2800" b="0">
                <a:solidFill>
                  <a:schemeClr val="tx1"/>
                </a:solidFill>
                <a:latin typeface="Cambria" pitchFamily="18" charset="0"/>
              </a:rPr>
              <a:t>9 x protein in yogurt</a:t>
            </a:r>
          </a:p>
        </p:txBody>
      </p:sp>
      <p:sp>
        <p:nvSpPr>
          <p:cNvPr id="3188740" name="Text Box 4"/>
          <p:cNvSpPr txBox="1">
            <a:spLocks noChangeArrowheads="1"/>
          </p:cNvSpPr>
          <p:nvPr/>
        </p:nvSpPr>
        <p:spPr bwMode="auto">
          <a:xfrm>
            <a:off x="4819650" y="5257800"/>
            <a:ext cx="4019550" cy="366713"/>
          </a:xfrm>
          <a:prstGeom prst="rect">
            <a:avLst/>
          </a:prstGeom>
          <a:noFill/>
          <a:ln w="12700" cap="sq" algn="ctr">
            <a:noFill/>
            <a:miter lim="800000"/>
            <a:headEnd/>
            <a:tailEnd/>
          </a:ln>
          <a:effectLst/>
        </p:spPr>
        <p:txBody>
          <a:bodyPr>
            <a:spAutoFit/>
          </a:bodyPr>
          <a:lstStyle/>
          <a:p>
            <a:pPr algn="r"/>
            <a:r>
              <a:rPr lang="en-US" b="0" i="1">
                <a:solidFill>
                  <a:srgbClr val="66FF66"/>
                </a:solidFill>
                <a:latin typeface="Cambria" pitchFamily="18" charset="0"/>
              </a:rPr>
              <a:t>National Geographic, November 2012</a:t>
            </a:r>
          </a:p>
        </p:txBody>
      </p:sp>
      <p:sp>
        <p:nvSpPr>
          <p:cNvPr id="3188741" name="Text Box 5"/>
          <p:cNvSpPr txBox="1">
            <a:spLocks noChangeArrowheads="1"/>
          </p:cNvSpPr>
          <p:nvPr/>
        </p:nvSpPr>
        <p:spPr bwMode="auto">
          <a:xfrm>
            <a:off x="825500" y="44450"/>
            <a:ext cx="7480300" cy="946150"/>
          </a:xfrm>
          <a:prstGeom prst="rect">
            <a:avLst/>
          </a:prstGeom>
          <a:noFill/>
          <a:ln w="12700" cap="sq" algn="ctr">
            <a:noFill/>
            <a:miter lim="800000"/>
            <a:headEnd/>
            <a:tailEnd/>
          </a:ln>
          <a:effectLst/>
        </p:spPr>
        <p:txBody>
          <a:bodyPr wrap="none">
            <a:spAutoFit/>
          </a:bodyPr>
          <a:lstStyle/>
          <a:p>
            <a:r>
              <a:rPr lang="en-US" sz="2800">
                <a:solidFill>
                  <a:srgbClr val="FFFF00"/>
                </a:solidFill>
                <a:latin typeface="Cambria" pitchFamily="18" charset="0"/>
                <a:ea typeface="Lucida Sans Unicode" pitchFamily="34" charset="0"/>
                <a:cs typeface="Lucida Sans Unicode" pitchFamily="34" charset="0"/>
              </a:rPr>
              <a:t>Horticultural Remedy for Nutritional Malady</a:t>
            </a:r>
          </a:p>
          <a:p>
            <a:r>
              <a:rPr lang="en-US" sz="2800" i="1">
                <a:solidFill>
                  <a:srgbClr val="FFFF00"/>
                </a:solidFill>
                <a:latin typeface="Cambria" pitchFamily="18" charset="0"/>
                <a:ea typeface="Lucida Sans Unicode" pitchFamily="34" charset="0"/>
                <a:cs typeface="Lucida Sans Unicode" pitchFamily="34" charset="0"/>
              </a:rPr>
              <a:t>Moringa Oleifera</a:t>
            </a:r>
          </a:p>
        </p:txBody>
      </p:sp>
      <p:sp>
        <p:nvSpPr>
          <p:cNvPr id="3188742" name="Line 5"/>
          <p:cNvSpPr>
            <a:spLocks noChangeShapeType="1"/>
          </p:cNvSpPr>
          <p:nvPr/>
        </p:nvSpPr>
        <p:spPr bwMode="auto">
          <a:xfrm>
            <a:off x="0" y="990600"/>
            <a:ext cx="9144000" cy="0"/>
          </a:xfrm>
          <a:prstGeom prst="line">
            <a:avLst/>
          </a:prstGeom>
          <a:noFill/>
          <a:ln w="57150" cmpd="thinThick">
            <a:solidFill>
              <a:schemeClr val="accent2">
                <a:lumMod val="75000"/>
              </a:schemeClr>
            </a:solidFill>
            <a:round/>
            <a:headEnd/>
            <a:tailEnd/>
          </a:ln>
        </p:spPr>
        <p:txBody>
          <a:bodyPr wrap="none"/>
          <a:lstStyle/>
          <a:p>
            <a:endParaRPr lang="en-IN"/>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l="52123" t="42709" r="36997" b="27083"/>
          <a:stretch>
            <a:fillRect/>
          </a:stretch>
        </p:blipFill>
        <p:spPr bwMode="auto">
          <a:xfrm>
            <a:off x="152400" y="862263"/>
            <a:ext cx="3352800" cy="5233737"/>
          </a:xfrm>
          <a:prstGeom prst="rect">
            <a:avLst/>
          </a:prstGeom>
          <a:ln>
            <a:solidFill>
              <a:srgbClr val="00FF99"/>
            </a:solidFill>
          </a:ln>
          <a:effectLst>
            <a:outerShdw blurRad="292100" dist="139700" dir="2700000" algn="tl" rotWithShape="0">
              <a:srgbClr val="333333">
                <a:alpha val="65000"/>
              </a:srgbClr>
            </a:outerShdw>
          </a:effectLst>
        </p:spPr>
      </p:pic>
      <p:sp>
        <p:nvSpPr>
          <p:cNvPr id="5" name="TextBox 4"/>
          <p:cNvSpPr txBox="1"/>
          <p:nvPr/>
        </p:nvSpPr>
        <p:spPr>
          <a:xfrm>
            <a:off x="685800" y="0"/>
            <a:ext cx="8153400" cy="1015663"/>
          </a:xfrm>
          <a:prstGeom prst="rect">
            <a:avLst/>
          </a:prstGeom>
          <a:noFill/>
        </p:spPr>
        <p:txBody>
          <a:bodyPr wrap="square" rtlCol="0">
            <a:spAutoFit/>
          </a:bodyPr>
          <a:lstStyle/>
          <a:p>
            <a:r>
              <a:rPr lang="en-US" sz="3000" dirty="0" smtClean="0">
                <a:solidFill>
                  <a:srgbClr val="FFFF00"/>
                </a:solidFill>
                <a:latin typeface="Cambria" pitchFamily="18" charset="0"/>
              </a:rPr>
              <a:t>Botanists Spread the Gospel That Breadfruit Can Be Manna</a:t>
            </a:r>
            <a:endParaRPr lang="en-IN" sz="3000" dirty="0">
              <a:solidFill>
                <a:srgbClr val="FFFF00"/>
              </a:solidFill>
              <a:latin typeface="Cambria" pitchFamily="18" charset="0"/>
            </a:endParaRPr>
          </a:p>
        </p:txBody>
      </p:sp>
      <p:sp>
        <p:nvSpPr>
          <p:cNvPr id="6" name="TextBox 5"/>
          <p:cNvSpPr txBox="1"/>
          <p:nvPr/>
        </p:nvSpPr>
        <p:spPr>
          <a:xfrm>
            <a:off x="3657600" y="1143000"/>
            <a:ext cx="4876800" cy="4501232"/>
          </a:xfrm>
          <a:prstGeom prst="rect">
            <a:avLst/>
          </a:prstGeom>
          <a:noFill/>
        </p:spPr>
        <p:txBody>
          <a:bodyPr wrap="square" rtlCol="0">
            <a:spAutoFit/>
          </a:bodyPr>
          <a:lstStyle/>
          <a:p>
            <a:pPr marL="450850" indent="-273050" algn="just">
              <a:lnSpc>
                <a:spcPct val="150000"/>
              </a:lnSpc>
              <a:buClr>
                <a:srgbClr val="00FF99"/>
              </a:buClr>
              <a:buFont typeface="Courier New" pitchFamily="49" charset="0"/>
              <a:buChar char="o"/>
            </a:pPr>
            <a:r>
              <a:rPr lang="en-US" sz="2300" dirty="0" smtClean="0">
                <a:solidFill>
                  <a:schemeClr val="tx1"/>
                </a:solidFill>
                <a:latin typeface="Cambria" pitchFamily="18" charset="0"/>
              </a:rPr>
              <a:t>The Breadfruit Institute has found that the perennial trees produce more food in dry weight per hectare  than corn, rice, or wheat</a:t>
            </a:r>
          </a:p>
          <a:p>
            <a:pPr marL="450850" indent="-273050" algn="just">
              <a:lnSpc>
                <a:spcPct val="150000"/>
              </a:lnSpc>
              <a:buClr>
                <a:srgbClr val="00FF99"/>
              </a:buClr>
              <a:buFont typeface="Courier New" pitchFamily="49" charset="0"/>
              <a:buChar char="o"/>
            </a:pPr>
            <a:endParaRPr lang="en-US" sz="1200" dirty="0" smtClean="0">
              <a:solidFill>
                <a:schemeClr val="tx1"/>
              </a:solidFill>
              <a:latin typeface="Cambria" pitchFamily="18" charset="0"/>
            </a:endParaRPr>
          </a:p>
          <a:p>
            <a:pPr marL="450850" indent="-273050" algn="just">
              <a:lnSpc>
                <a:spcPct val="150000"/>
              </a:lnSpc>
              <a:buClr>
                <a:srgbClr val="00FF99"/>
              </a:buClr>
              <a:buFont typeface="Courier New" pitchFamily="49" charset="0"/>
              <a:buChar char="o"/>
            </a:pPr>
            <a:r>
              <a:rPr lang="en-US" sz="2300" dirty="0" smtClean="0">
                <a:solidFill>
                  <a:schemeClr val="tx1"/>
                </a:solidFill>
                <a:latin typeface="Cambria" pitchFamily="18" charset="0"/>
              </a:rPr>
              <a:t>A fruit rich in iron, potassium, and Vitamin A precursors</a:t>
            </a:r>
          </a:p>
          <a:p>
            <a:pPr algn="l"/>
            <a:endParaRPr lang="en-IN" sz="2400" dirty="0">
              <a:solidFill>
                <a:schemeClr val="tx1"/>
              </a:solidFill>
              <a:latin typeface="Cambria" pitchFamily="18" charset="0"/>
            </a:endParaRPr>
          </a:p>
        </p:txBody>
      </p:sp>
      <p:sp>
        <p:nvSpPr>
          <p:cNvPr id="7" name="TextBox 6"/>
          <p:cNvSpPr txBox="1"/>
          <p:nvPr/>
        </p:nvSpPr>
        <p:spPr>
          <a:xfrm>
            <a:off x="5012073" y="5562600"/>
            <a:ext cx="4055727" cy="369332"/>
          </a:xfrm>
          <a:prstGeom prst="rect">
            <a:avLst/>
          </a:prstGeom>
          <a:noFill/>
        </p:spPr>
        <p:txBody>
          <a:bodyPr wrap="none" rtlCol="0">
            <a:spAutoFit/>
          </a:bodyPr>
          <a:lstStyle/>
          <a:p>
            <a:r>
              <a:rPr lang="en-US" b="0" i="1" dirty="0" smtClean="0">
                <a:solidFill>
                  <a:srgbClr val="00FF99"/>
                </a:solidFill>
                <a:latin typeface="Cambria" pitchFamily="18" charset="0"/>
              </a:rPr>
              <a:t>Source: Science </a:t>
            </a:r>
            <a:r>
              <a:rPr lang="en-US" b="0" i="1" dirty="0" err="1" smtClean="0">
                <a:solidFill>
                  <a:srgbClr val="00FF99"/>
                </a:solidFill>
                <a:latin typeface="Cambria" pitchFamily="18" charset="0"/>
              </a:rPr>
              <a:t>Vol</a:t>
            </a:r>
            <a:r>
              <a:rPr lang="en-US" b="0" i="1" dirty="0" smtClean="0">
                <a:solidFill>
                  <a:srgbClr val="00FF99"/>
                </a:solidFill>
                <a:latin typeface="Cambria" pitchFamily="18" charset="0"/>
              </a:rPr>
              <a:t> 342 18 October 2013</a:t>
            </a:r>
            <a:endParaRPr lang="en-IN" b="0" i="1" dirty="0">
              <a:solidFill>
                <a:srgbClr val="00FF99"/>
              </a:solidFill>
              <a:latin typeface="Cambria" pitchFamily="18"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8338" name="Object 2"/>
          <p:cNvGraphicFramePr>
            <a:graphicFrameLocks noChangeAspect="1"/>
          </p:cNvGraphicFramePr>
          <p:nvPr/>
        </p:nvGraphicFramePr>
        <p:xfrm>
          <a:off x="0" y="0"/>
          <a:ext cx="9144000" cy="6477000"/>
        </p:xfrm>
        <a:graphic>
          <a:graphicData uri="http://schemas.openxmlformats.org/presentationml/2006/ole">
            <p:oleObj spid="_x0000_s217090" name="Photo Editor Photo" r:id="rId4" imgW="4686954" imgH="2809524" progId="">
              <p:embed/>
            </p:oleObj>
          </a:graphicData>
        </a:graphic>
      </p:graphicFrame>
      <p:sp>
        <p:nvSpPr>
          <p:cNvPr id="398339" name="Rectangle 3"/>
          <p:cNvSpPr>
            <a:spLocks noChangeArrowheads="1"/>
          </p:cNvSpPr>
          <p:nvPr/>
        </p:nvSpPr>
        <p:spPr bwMode="auto">
          <a:xfrm>
            <a:off x="304800" y="-120650"/>
            <a:ext cx="8458200" cy="1128713"/>
          </a:xfrm>
          <a:prstGeom prst="rect">
            <a:avLst/>
          </a:prstGeom>
          <a:noFill/>
          <a:ln w="9525">
            <a:noFill/>
            <a:miter lim="800000"/>
            <a:headEnd/>
            <a:tailEnd/>
          </a:ln>
          <a:effectLst/>
        </p:spPr>
        <p:txBody>
          <a:bodyPr anchor="ctr">
            <a:spAutoFit/>
          </a:bodyPr>
          <a:lstStyle/>
          <a:p>
            <a:r>
              <a:rPr lang="en-US" sz="3600" dirty="0">
                <a:solidFill>
                  <a:srgbClr val="6600CC"/>
                </a:solidFill>
                <a:latin typeface="Cambria" pitchFamily="18" charset="0"/>
                <a:cs typeface="Arial" charset="0"/>
              </a:rPr>
              <a:t>Orange-fleshed </a:t>
            </a:r>
            <a:r>
              <a:rPr lang="en-US" sz="3600" dirty="0" smtClean="0">
                <a:solidFill>
                  <a:srgbClr val="6600CC"/>
                </a:solidFill>
                <a:latin typeface="Cambria" pitchFamily="18" charset="0"/>
                <a:cs typeface="Arial" charset="0"/>
              </a:rPr>
              <a:t>Sweet Potato</a:t>
            </a:r>
            <a:r>
              <a:rPr lang="en-US" sz="3200" dirty="0" smtClean="0">
                <a:solidFill>
                  <a:srgbClr val="6600CC"/>
                </a:solidFill>
                <a:latin typeface="Cambria" pitchFamily="18" charset="0"/>
                <a:cs typeface="Arial" charset="0"/>
              </a:rPr>
              <a:t>  </a:t>
            </a:r>
            <a:r>
              <a:rPr lang="en-US" sz="3200" dirty="0">
                <a:solidFill>
                  <a:srgbClr val="6600CC"/>
                </a:solidFill>
                <a:latin typeface="Cambria" pitchFamily="18" charset="0"/>
                <a:cs typeface="Arial" charset="0"/>
              </a:rPr>
              <a:t>Rich in Beta carotene</a:t>
            </a:r>
          </a:p>
        </p:txBody>
      </p:sp>
      <p:pic>
        <p:nvPicPr>
          <p:cNvPr id="398340" name="Picture 4" descr="sweetopotato all the way in Dambulla"/>
          <p:cNvPicPr>
            <a:picLocks noChangeAspect="1" noChangeArrowheads="1"/>
          </p:cNvPicPr>
          <p:nvPr/>
        </p:nvPicPr>
        <p:blipFill>
          <a:blip r:embed="rId5" cstate="print"/>
          <a:srcRect/>
          <a:stretch>
            <a:fillRect/>
          </a:stretch>
        </p:blipFill>
        <p:spPr bwMode="auto">
          <a:xfrm>
            <a:off x="0" y="5257800"/>
            <a:ext cx="4572000" cy="1600200"/>
          </a:xfrm>
          <a:prstGeom prst="rect">
            <a:avLst/>
          </a:prstGeom>
          <a:noFill/>
          <a:ln w="9525">
            <a:noFill/>
            <a:miter lim="800000"/>
            <a:headEnd/>
            <a:tailEnd/>
          </a:ln>
        </p:spPr>
      </p:pic>
      <p:pic>
        <p:nvPicPr>
          <p:cNvPr id="398341" name="Picture 5" descr="sweetopotato all the way in Dambulla"/>
          <p:cNvPicPr>
            <a:picLocks noChangeAspect="1" noChangeArrowheads="1"/>
          </p:cNvPicPr>
          <p:nvPr/>
        </p:nvPicPr>
        <p:blipFill>
          <a:blip r:embed="rId5" cstate="print"/>
          <a:srcRect/>
          <a:stretch>
            <a:fillRect/>
          </a:stretch>
        </p:blipFill>
        <p:spPr bwMode="auto">
          <a:xfrm>
            <a:off x="4572000" y="5257800"/>
            <a:ext cx="4572000" cy="160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1187" name="Text Box 2"/>
          <p:cNvSpPr txBox="1">
            <a:spLocks noChangeArrowheads="1"/>
          </p:cNvSpPr>
          <p:nvPr/>
        </p:nvSpPr>
        <p:spPr bwMode="auto">
          <a:xfrm>
            <a:off x="76200" y="152400"/>
            <a:ext cx="8964613" cy="506413"/>
          </a:xfrm>
          <a:prstGeom prst="rect">
            <a:avLst/>
          </a:prstGeom>
          <a:noFill/>
          <a:ln w="9525">
            <a:noFill/>
            <a:miter lim="800000"/>
            <a:headEnd/>
            <a:tailEnd/>
          </a:ln>
        </p:spPr>
        <p:txBody>
          <a:bodyPr lIns="18802" tIns="9401" rIns="18802" bIns="9401">
            <a:spAutoFit/>
          </a:bodyPr>
          <a:lstStyle/>
          <a:p>
            <a:pPr defTabSz="187325" fontAlgn="ctr"/>
            <a:r>
              <a:rPr lang="en-US" sz="3200" dirty="0" err="1">
                <a:solidFill>
                  <a:srgbClr val="FFFF00"/>
                </a:solidFill>
                <a:latin typeface="Cambria" pitchFamily="18" charset="0"/>
                <a:cs typeface="Arial" charset="0"/>
              </a:rPr>
              <a:t>Biofortification</a:t>
            </a:r>
            <a:r>
              <a:rPr lang="en-US" sz="3200" dirty="0">
                <a:solidFill>
                  <a:srgbClr val="FFFF00"/>
                </a:solidFill>
                <a:latin typeface="Cambria" pitchFamily="18" charset="0"/>
                <a:cs typeface="Arial" charset="0"/>
              </a:rPr>
              <a:t>: High-iron Pearl Millet</a:t>
            </a:r>
          </a:p>
        </p:txBody>
      </p:sp>
      <p:pic>
        <p:nvPicPr>
          <p:cNvPr id="3421188" name="Picture 8" descr="DSC01003"/>
          <p:cNvPicPr>
            <a:picLocks noChangeAspect="1" noChangeArrowheads="1"/>
          </p:cNvPicPr>
          <p:nvPr/>
        </p:nvPicPr>
        <p:blipFill>
          <a:blip r:embed="rId2" cstate="print">
            <a:lum bright="6000" contrast="-30000"/>
          </a:blip>
          <a:srcRect/>
          <a:stretch>
            <a:fillRect/>
          </a:stretch>
        </p:blipFill>
        <p:spPr bwMode="auto">
          <a:xfrm>
            <a:off x="14288" y="990600"/>
            <a:ext cx="4343400" cy="3879850"/>
          </a:xfrm>
          <a:prstGeom prst="rect">
            <a:avLst/>
          </a:prstGeom>
          <a:noFill/>
          <a:ln w="28575">
            <a:solidFill>
              <a:srgbClr val="00FF99"/>
            </a:solidFill>
            <a:miter lim="800000"/>
            <a:headEnd/>
            <a:tailEnd/>
          </a:ln>
        </p:spPr>
      </p:pic>
      <p:sp>
        <p:nvSpPr>
          <p:cNvPr id="3421189" name="Text Box 3"/>
          <p:cNvSpPr txBox="1">
            <a:spLocks noChangeArrowheads="1"/>
          </p:cNvSpPr>
          <p:nvPr/>
        </p:nvSpPr>
        <p:spPr bwMode="auto">
          <a:xfrm>
            <a:off x="4597400" y="1143000"/>
            <a:ext cx="4241800" cy="1479550"/>
          </a:xfrm>
          <a:prstGeom prst="rect">
            <a:avLst/>
          </a:prstGeom>
          <a:noFill/>
          <a:ln w="9525">
            <a:noFill/>
            <a:miter lim="800000"/>
            <a:headEnd/>
            <a:tailEnd/>
          </a:ln>
        </p:spPr>
        <p:txBody>
          <a:bodyPr lIns="18802" tIns="9401" rIns="18802" bIns="9401">
            <a:spAutoFit/>
          </a:bodyPr>
          <a:lstStyle/>
          <a:p>
            <a:pPr defTabSz="187325"/>
            <a:r>
              <a:rPr lang="en-US" sz="2400">
                <a:solidFill>
                  <a:schemeClr val="tx1"/>
                </a:solidFill>
                <a:latin typeface="Cambria" pitchFamily="18" charset="0"/>
                <a:cs typeface="Arial" charset="0"/>
              </a:rPr>
              <a:t>ICTP 8203</a:t>
            </a:r>
          </a:p>
          <a:p>
            <a:pPr defTabSz="187325"/>
            <a:r>
              <a:rPr lang="en-US" sz="2400">
                <a:solidFill>
                  <a:schemeClr val="tx1"/>
                </a:solidFill>
                <a:latin typeface="Cambria" pitchFamily="18" charset="0"/>
                <a:cs typeface="Arial" charset="0"/>
              </a:rPr>
              <a:t>ICRISAT-bred OPV </a:t>
            </a:r>
          </a:p>
          <a:p>
            <a:pPr defTabSz="187325"/>
            <a:r>
              <a:rPr lang="en-US" sz="2400">
                <a:solidFill>
                  <a:schemeClr val="tx1"/>
                </a:solidFill>
                <a:latin typeface="Cambria" pitchFamily="18" charset="0"/>
                <a:cs typeface="Arial" charset="0"/>
              </a:rPr>
              <a:t>(70-74 ppm Fe)</a:t>
            </a:r>
          </a:p>
          <a:p>
            <a:pPr defTabSz="187325"/>
            <a:r>
              <a:rPr lang="en-US" sz="2400">
                <a:solidFill>
                  <a:schemeClr val="tx1"/>
                </a:solidFill>
                <a:latin typeface="Cambria" pitchFamily="18" charset="0"/>
                <a:cs typeface="Arial" charset="0"/>
              </a:rPr>
              <a:t>With 10% Higher Yield</a:t>
            </a:r>
          </a:p>
        </p:txBody>
      </p:sp>
      <p:sp>
        <p:nvSpPr>
          <p:cNvPr id="3421190" name="Rectangle 10"/>
          <p:cNvSpPr>
            <a:spLocks noChangeArrowheads="1"/>
          </p:cNvSpPr>
          <p:nvPr/>
        </p:nvSpPr>
        <p:spPr bwMode="auto">
          <a:xfrm>
            <a:off x="0" y="5029200"/>
            <a:ext cx="4471988" cy="822325"/>
          </a:xfrm>
          <a:prstGeom prst="rect">
            <a:avLst/>
          </a:prstGeom>
          <a:noFill/>
          <a:ln w="9525">
            <a:noFill/>
            <a:miter lim="800000"/>
            <a:headEnd/>
            <a:tailEnd/>
          </a:ln>
        </p:spPr>
        <p:txBody>
          <a:bodyPr>
            <a:spAutoFit/>
          </a:bodyPr>
          <a:lstStyle/>
          <a:p>
            <a:pPr defTabSz="187325"/>
            <a:r>
              <a:rPr lang="en-US" sz="2400" b="0">
                <a:solidFill>
                  <a:schemeClr val="tx1"/>
                </a:solidFill>
                <a:latin typeface="Cambria" pitchFamily="18" charset="0"/>
                <a:cs typeface="Arial" charset="0"/>
              </a:rPr>
              <a:t>86M86</a:t>
            </a:r>
          </a:p>
          <a:p>
            <a:pPr defTabSz="187325"/>
            <a:r>
              <a:rPr lang="en-US" sz="2400" b="0">
                <a:solidFill>
                  <a:schemeClr val="tx1"/>
                </a:solidFill>
                <a:latin typeface="Cambria" pitchFamily="18" charset="0"/>
                <a:cs typeface="Arial" charset="0"/>
              </a:rPr>
              <a:t>Pioneer hybrid (54-64 ppm Fe)</a:t>
            </a:r>
          </a:p>
        </p:txBody>
      </p:sp>
      <p:pic>
        <p:nvPicPr>
          <p:cNvPr id="3421191" name="Picture 2"/>
          <p:cNvPicPr>
            <a:picLocks noChangeAspect="1" noChangeArrowheads="1"/>
          </p:cNvPicPr>
          <p:nvPr/>
        </p:nvPicPr>
        <p:blipFill>
          <a:blip r:embed="rId3" cstate="print"/>
          <a:srcRect/>
          <a:stretch>
            <a:fillRect/>
          </a:stretch>
        </p:blipFill>
        <p:spPr bwMode="auto">
          <a:xfrm>
            <a:off x="4419600" y="3276600"/>
            <a:ext cx="4724400" cy="3543300"/>
          </a:xfrm>
          <a:prstGeom prst="rect">
            <a:avLst/>
          </a:prstGeom>
          <a:noFill/>
          <a:ln w="28575">
            <a:solidFill>
              <a:srgbClr val="00FF99"/>
            </a:solidFill>
            <a:miter lim="800000"/>
            <a:headEnd/>
            <a:tailEnd/>
          </a:ln>
        </p:spPr>
      </p:pic>
      <p:sp>
        <p:nvSpPr>
          <p:cNvPr id="3421192" name="TextBox 7"/>
          <p:cNvSpPr txBox="1">
            <a:spLocks noChangeArrowheads="1"/>
          </p:cNvSpPr>
          <p:nvPr/>
        </p:nvSpPr>
        <p:spPr bwMode="auto">
          <a:xfrm>
            <a:off x="4648200" y="2751138"/>
            <a:ext cx="4106863" cy="457200"/>
          </a:xfrm>
          <a:prstGeom prst="rect">
            <a:avLst/>
          </a:prstGeom>
          <a:noFill/>
          <a:ln w="9525">
            <a:noFill/>
            <a:miter lim="800000"/>
            <a:headEnd/>
            <a:tailEnd/>
          </a:ln>
        </p:spPr>
        <p:txBody>
          <a:bodyPr wrap="none">
            <a:spAutoFit/>
          </a:bodyPr>
          <a:lstStyle/>
          <a:p>
            <a:pPr algn="l"/>
            <a:r>
              <a:rPr lang="en-US" sz="2400">
                <a:solidFill>
                  <a:srgbClr val="FFFF00"/>
                </a:solidFill>
                <a:latin typeface="Cambria" pitchFamily="18" charset="0"/>
                <a:cs typeface="Arial" charset="0"/>
              </a:rPr>
              <a:t>Marketed by NIRMAL SEEDS</a:t>
            </a:r>
            <a:endParaRPr lang="en-IN" sz="2400">
              <a:solidFill>
                <a:srgbClr val="FFFF00"/>
              </a:solidFill>
              <a:latin typeface="Cambria" pitchFamily="18" charset="0"/>
              <a:cs typeface="Arial" charset="0"/>
            </a:endParaRPr>
          </a:p>
        </p:txBody>
      </p:sp>
      <p:sp>
        <p:nvSpPr>
          <p:cNvPr id="9" name="Line 5"/>
          <p:cNvSpPr>
            <a:spLocks noChangeShapeType="1"/>
          </p:cNvSpPr>
          <p:nvPr/>
        </p:nvSpPr>
        <p:spPr bwMode="auto">
          <a:xfrm>
            <a:off x="0" y="838200"/>
            <a:ext cx="9144000" cy="0"/>
          </a:xfrm>
          <a:prstGeom prst="line">
            <a:avLst/>
          </a:prstGeom>
          <a:noFill/>
          <a:ln w="57150" cmpd="thinThick">
            <a:solidFill>
              <a:schemeClr val="accent2">
                <a:lumMod val="75000"/>
              </a:schemeClr>
            </a:solidFill>
            <a:round/>
            <a:headEnd/>
            <a:tailEnd/>
          </a:ln>
        </p:spPr>
        <p:txBody>
          <a:bodyPr wrap="none"/>
          <a:lstStyle/>
          <a:p>
            <a:endParaRPr lang="en-IN"/>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3970" name="Picture 2"/>
          <p:cNvPicPr>
            <a:picLocks noChangeAspect="1" noChangeArrowheads="1"/>
          </p:cNvPicPr>
          <p:nvPr/>
        </p:nvPicPr>
        <p:blipFill>
          <a:blip r:embed="rId3" cstate="print"/>
          <a:srcRect/>
          <a:stretch>
            <a:fillRect/>
          </a:stretch>
        </p:blipFill>
        <p:spPr bwMode="auto">
          <a:xfrm>
            <a:off x="381000" y="304800"/>
            <a:ext cx="8458200" cy="5448300"/>
          </a:xfrm>
          <a:prstGeom prst="rect">
            <a:avLst/>
          </a:prstGeom>
          <a:noFill/>
        </p:spPr>
      </p:pic>
      <p:sp>
        <p:nvSpPr>
          <p:cNvPr id="1363971" name="Text Box 3"/>
          <p:cNvSpPr txBox="1">
            <a:spLocks noChangeArrowheads="1"/>
          </p:cNvSpPr>
          <p:nvPr/>
        </p:nvSpPr>
        <p:spPr bwMode="auto">
          <a:xfrm>
            <a:off x="2982913" y="5148263"/>
            <a:ext cx="3138487" cy="579437"/>
          </a:xfrm>
          <a:prstGeom prst="rect">
            <a:avLst/>
          </a:prstGeom>
          <a:noFill/>
          <a:ln w="9525">
            <a:noFill/>
            <a:miter lim="800000"/>
            <a:headEnd/>
            <a:tailEnd/>
          </a:ln>
          <a:effectLst/>
        </p:spPr>
        <p:txBody>
          <a:bodyPr wrap="none">
            <a:spAutoFit/>
          </a:bodyPr>
          <a:lstStyle/>
          <a:p>
            <a:r>
              <a:rPr lang="en-US" sz="3200" b="1">
                <a:solidFill>
                  <a:srgbClr val="FFFF00"/>
                </a:solidFill>
                <a:latin typeface="Times New Roman" pitchFamily="18" charset="0"/>
              </a:rPr>
              <a:t>VPKPS, Almora</a:t>
            </a:r>
            <a:r>
              <a:rPr lang="en-US" sz="2800" b="1">
                <a:solidFill>
                  <a:srgbClr val="FFFF00"/>
                </a:solidFill>
                <a:latin typeface="Times New Roman" pitchFamily="18" charset="0"/>
              </a:rPr>
              <a:t>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09600"/>
          </a:xfrm>
        </p:spPr>
        <p:txBody>
          <a:bodyPr/>
          <a:lstStyle/>
          <a:p>
            <a:r>
              <a:rPr lang="en-US" sz="3200" b="1" dirty="0" smtClean="0">
                <a:solidFill>
                  <a:srgbClr val="FFFF00"/>
                </a:solidFill>
                <a:latin typeface="Cambria" pitchFamily="18" charset="0"/>
              </a:rPr>
              <a:t>Launching a </a:t>
            </a:r>
            <a:r>
              <a:rPr lang="en-US" sz="3200" b="1" dirty="0" err="1" smtClean="0">
                <a:solidFill>
                  <a:srgbClr val="FFFF00"/>
                </a:solidFill>
                <a:latin typeface="Cambria" pitchFamily="18" charset="0"/>
              </a:rPr>
              <a:t>Nutri</a:t>
            </a:r>
            <a:r>
              <a:rPr lang="en-US" sz="3200" b="1" dirty="0" smtClean="0">
                <a:solidFill>
                  <a:srgbClr val="FFFF00"/>
                </a:solidFill>
                <a:latin typeface="Cambria" pitchFamily="18" charset="0"/>
              </a:rPr>
              <a:t>-Farm Movement</a:t>
            </a:r>
            <a:endParaRPr lang="en-IN" sz="3200" b="1" dirty="0">
              <a:solidFill>
                <a:srgbClr val="FFFF00"/>
              </a:solidFill>
              <a:latin typeface="Cambria" pitchFamily="18" charset="0"/>
            </a:endParaRPr>
          </a:p>
        </p:txBody>
      </p:sp>
      <p:sp>
        <p:nvSpPr>
          <p:cNvPr id="4" name="TextBox 3"/>
          <p:cNvSpPr txBox="1"/>
          <p:nvPr/>
        </p:nvSpPr>
        <p:spPr>
          <a:xfrm>
            <a:off x="728171" y="1219200"/>
            <a:ext cx="7577629" cy="3970318"/>
          </a:xfrm>
          <a:prstGeom prst="rect">
            <a:avLst/>
          </a:prstGeom>
          <a:noFill/>
        </p:spPr>
        <p:txBody>
          <a:bodyPr wrap="square" rtlCol="0">
            <a:spAutoFit/>
          </a:bodyPr>
          <a:lstStyle/>
          <a:p>
            <a:pPr algn="just">
              <a:lnSpc>
                <a:spcPct val="150000"/>
              </a:lnSpc>
            </a:pPr>
            <a:r>
              <a:rPr lang="en-US" sz="2400" dirty="0" smtClean="0">
                <a:solidFill>
                  <a:schemeClr val="tx1"/>
                </a:solidFill>
                <a:latin typeface="Cambria" pitchFamily="18" charset="0"/>
              </a:rPr>
              <a:t>In the Union Budget 2013-14, the Finance Minister </a:t>
            </a:r>
            <a:r>
              <a:rPr lang="en-US" sz="2400" dirty="0" err="1" smtClean="0">
                <a:solidFill>
                  <a:schemeClr val="tx1"/>
                </a:solidFill>
                <a:latin typeface="Cambria" pitchFamily="18" charset="0"/>
              </a:rPr>
              <a:t>Mr</a:t>
            </a:r>
            <a:r>
              <a:rPr lang="en-US" sz="2400" dirty="0" smtClean="0">
                <a:solidFill>
                  <a:schemeClr val="tx1"/>
                </a:solidFill>
                <a:latin typeface="Cambria" pitchFamily="18" charset="0"/>
              </a:rPr>
              <a:t> P Chidambaram announced a pilot </a:t>
            </a:r>
            <a:r>
              <a:rPr lang="en-US" sz="2400" dirty="0" err="1" smtClean="0">
                <a:solidFill>
                  <a:schemeClr val="tx1"/>
                </a:solidFill>
                <a:latin typeface="Cambria" pitchFamily="18" charset="0"/>
              </a:rPr>
              <a:t>programme</a:t>
            </a:r>
            <a:r>
              <a:rPr lang="en-US" sz="2400" dirty="0" smtClean="0">
                <a:solidFill>
                  <a:schemeClr val="tx1"/>
                </a:solidFill>
                <a:latin typeface="Cambria" pitchFamily="18" charset="0"/>
              </a:rPr>
              <a:t> on </a:t>
            </a:r>
            <a:r>
              <a:rPr lang="en-US" sz="2400" dirty="0" err="1" smtClean="0">
                <a:solidFill>
                  <a:srgbClr val="00FF99"/>
                </a:solidFill>
                <a:latin typeface="Cambria" pitchFamily="18" charset="0"/>
              </a:rPr>
              <a:t>Nutri</a:t>
            </a:r>
            <a:r>
              <a:rPr lang="en-US" sz="2400" dirty="0" smtClean="0">
                <a:solidFill>
                  <a:srgbClr val="00FF99"/>
                </a:solidFill>
                <a:latin typeface="Cambria" pitchFamily="18" charset="0"/>
              </a:rPr>
              <a:t>-Farms</a:t>
            </a:r>
            <a:r>
              <a:rPr lang="en-US" sz="2400" dirty="0" smtClean="0">
                <a:solidFill>
                  <a:schemeClr val="tx1"/>
                </a:solidFill>
                <a:latin typeface="Cambria" pitchFamily="18" charset="0"/>
              </a:rPr>
              <a:t> for introducing new crop varieties that are rich in micro-nutrients such as iron-rich </a:t>
            </a:r>
            <a:r>
              <a:rPr lang="en-US" sz="2400" dirty="0" err="1" smtClean="0">
                <a:solidFill>
                  <a:schemeClr val="tx1"/>
                </a:solidFill>
                <a:latin typeface="Cambria" pitchFamily="18" charset="0"/>
              </a:rPr>
              <a:t>bajra</a:t>
            </a:r>
            <a:r>
              <a:rPr lang="en-US" sz="2400" dirty="0" smtClean="0">
                <a:solidFill>
                  <a:schemeClr val="tx1"/>
                </a:solidFill>
                <a:latin typeface="Cambria" pitchFamily="18" charset="0"/>
              </a:rPr>
              <a:t>, protein-rich maize and zinc-rich wheat. For this purpose he has provided a sum of  </a:t>
            </a:r>
            <a:r>
              <a:rPr lang="en-US" sz="2400" dirty="0" smtClean="0">
                <a:solidFill>
                  <a:schemeClr val="tx1"/>
                </a:solidFill>
                <a:latin typeface="Rupee Foradian" pitchFamily="34" charset="0"/>
              </a:rPr>
              <a:t>`</a:t>
            </a:r>
            <a:r>
              <a:rPr lang="en-US" sz="2400" dirty="0" smtClean="0">
                <a:solidFill>
                  <a:schemeClr val="tx1"/>
                </a:solidFill>
                <a:latin typeface="Cambria" pitchFamily="18" charset="0"/>
              </a:rPr>
              <a:t>. 200 </a:t>
            </a:r>
            <a:r>
              <a:rPr lang="en-US" sz="2400" dirty="0" err="1" smtClean="0">
                <a:solidFill>
                  <a:schemeClr val="tx1"/>
                </a:solidFill>
                <a:latin typeface="Cambria" pitchFamily="18" charset="0"/>
              </a:rPr>
              <a:t>crore</a:t>
            </a:r>
            <a:r>
              <a:rPr lang="en-US" sz="2400" dirty="0" smtClean="0">
                <a:solidFill>
                  <a:schemeClr val="tx1"/>
                </a:solidFill>
                <a:latin typeface="Cambria" pitchFamily="18" charset="0"/>
              </a:rPr>
              <a:t> in the Budget.</a:t>
            </a:r>
            <a:endParaRPr lang="en-IN" sz="2400" dirty="0">
              <a:solidFill>
                <a:schemeClr val="tx1"/>
              </a:solidFill>
              <a:latin typeface="Cambria" pitchFamily="18" charset="0"/>
            </a:endParaRPr>
          </a:p>
        </p:txBody>
      </p:sp>
      <p:sp>
        <p:nvSpPr>
          <p:cNvPr id="5" name="Line 3"/>
          <p:cNvSpPr>
            <a:spLocks noChangeShapeType="1"/>
          </p:cNvSpPr>
          <p:nvPr/>
        </p:nvSpPr>
        <p:spPr bwMode="auto">
          <a:xfrm>
            <a:off x="0" y="914400"/>
            <a:ext cx="9144000" cy="0"/>
          </a:xfrm>
          <a:prstGeom prst="line">
            <a:avLst/>
          </a:prstGeom>
          <a:noFill/>
          <a:ln w="57150" cmpd="thinThick">
            <a:solidFill>
              <a:schemeClr val="accent2">
                <a:lumMod val="75000"/>
              </a:schemeClr>
            </a:solidFill>
            <a:round/>
            <a:headEnd/>
            <a:tailEnd/>
          </a:ln>
        </p:spPr>
        <p:txBody>
          <a:bodyPr wrap="none"/>
          <a:lstStyle/>
          <a:p>
            <a:endParaRPr lang="en-IN"/>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2754" name="AutoShape 2"/>
          <p:cNvSpPr>
            <a:spLocks noChangeArrowheads="1"/>
          </p:cNvSpPr>
          <p:nvPr/>
        </p:nvSpPr>
        <p:spPr bwMode="auto">
          <a:xfrm>
            <a:off x="1511228" y="101858"/>
            <a:ext cx="6123131" cy="583942"/>
          </a:xfrm>
          <a:prstGeom prst="octagon">
            <a:avLst>
              <a:gd name="adj" fmla="val 10532"/>
            </a:avLst>
          </a:prstGeom>
          <a:noFill/>
          <a:ln w="12700" cap="sq" algn="ctr">
            <a:noFill/>
            <a:round/>
            <a:headEnd/>
            <a:tailEnd/>
          </a:ln>
        </p:spPr>
        <p:txBody>
          <a:bodyPr wrap="none">
            <a:spAutoFit/>
          </a:bodyPr>
          <a:lstStyle/>
          <a:p>
            <a:r>
              <a:rPr lang="en-GB" sz="2800" dirty="0">
                <a:solidFill>
                  <a:srgbClr val="FFFF00"/>
                </a:solidFill>
                <a:latin typeface="Cambria" pitchFamily="18" charset="0"/>
                <a:ea typeface="Lucida Sans Unicode" pitchFamily="34" charset="0"/>
                <a:cs typeface="Lucida Sans Unicode" pitchFamily="34" charset="0"/>
              </a:rPr>
              <a:t>Green Revolution Symphony (1968)</a:t>
            </a:r>
          </a:p>
        </p:txBody>
      </p:sp>
      <p:sp>
        <p:nvSpPr>
          <p:cNvPr id="3402755" name="Text Box 3"/>
          <p:cNvSpPr txBox="1">
            <a:spLocks noChangeArrowheads="1"/>
          </p:cNvSpPr>
          <p:nvPr/>
        </p:nvSpPr>
        <p:spPr bwMode="auto">
          <a:xfrm>
            <a:off x="2957078" y="2079625"/>
            <a:ext cx="3401294" cy="2095062"/>
          </a:xfrm>
          <a:prstGeom prst="rect">
            <a:avLst/>
          </a:prstGeom>
          <a:noFill/>
          <a:ln w="9525">
            <a:noFill/>
            <a:round/>
            <a:headEnd/>
            <a:tailEnd/>
          </a:ln>
        </p:spPr>
        <p:txBody>
          <a:bodyPr wrap="none" lIns="90000" tIns="46800" rIns="90000" bIns="46800">
            <a:spAutoFit/>
          </a:bodyPr>
          <a:lstStyle/>
          <a:p>
            <a:pPr marL="457200" indent="-457200" algn="just" defTabSz="449263">
              <a:lnSpc>
                <a:spcPct val="125000"/>
              </a:lnSpc>
              <a:spcBef>
                <a:spcPts val="150"/>
              </a:spcBef>
              <a:spcAft>
                <a:spcPts val="150"/>
              </a:spcAft>
              <a:buClr>
                <a:srgbClr val="00FF99"/>
              </a:buClr>
              <a:buSzPct val="100000"/>
              <a:buFont typeface="Arial" charset="0"/>
              <a:buChar char="o"/>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400" b="0" dirty="0">
                <a:solidFill>
                  <a:srgbClr val="FFFFFF"/>
                </a:solidFill>
                <a:latin typeface="Cambria" pitchFamily="18" charset="0"/>
                <a:ea typeface="Lucida Sans Unicode" pitchFamily="34" charset="0"/>
                <a:cs typeface="Lucida Sans Unicode" pitchFamily="34" charset="0"/>
              </a:rPr>
              <a:t>Technology</a:t>
            </a:r>
          </a:p>
          <a:p>
            <a:pPr marL="457200" indent="-457200" algn="just" defTabSz="449263">
              <a:lnSpc>
                <a:spcPct val="125000"/>
              </a:lnSpc>
              <a:spcBef>
                <a:spcPts val="150"/>
              </a:spcBef>
              <a:spcAft>
                <a:spcPts val="150"/>
              </a:spcAft>
              <a:buClr>
                <a:srgbClr val="00FF99"/>
              </a:buClr>
              <a:buSzPct val="100000"/>
              <a:buFont typeface="Arial" charset="0"/>
              <a:buChar char="o"/>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400" b="0" dirty="0">
                <a:solidFill>
                  <a:srgbClr val="FFFFFF"/>
                </a:solidFill>
                <a:latin typeface="Cambria" pitchFamily="18" charset="0"/>
                <a:ea typeface="Lucida Sans Unicode" pitchFamily="34" charset="0"/>
                <a:cs typeface="Lucida Sans Unicode" pitchFamily="34" charset="0"/>
              </a:rPr>
              <a:t>Services</a:t>
            </a:r>
          </a:p>
          <a:p>
            <a:pPr marL="457200" indent="-457200" algn="just" defTabSz="449263">
              <a:lnSpc>
                <a:spcPct val="125000"/>
              </a:lnSpc>
              <a:spcBef>
                <a:spcPts val="150"/>
              </a:spcBef>
              <a:spcAft>
                <a:spcPts val="150"/>
              </a:spcAft>
              <a:buClr>
                <a:srgbClr val="00FF99"/>
              </a:buClr>
              <a:buSzPct val="100000"/>
              <a:buFont typeface="Arial" charset="0"/>
              <a:buChar char="o"/>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400" b="0" dirty="0">
                <a:solidFill>
                  <a:srgbClr val="FFFFFF"/>
                </a:solidFill>
                <a:latin typeface="Cambria" pitchFamily="18" charset="0"/>
                <a:ea typeface="Lucida Sans Unicode" pitchFamily="34" charset="0"/>
                <a:cs typeface="Lucida Sans Unicode" pitchFamily="34" charset="0"/>
              </a:rPr>
              <a:t>Public Policies</a:t>
            </a:r>
          </a:p>
          <a:p>
            <a:pPr marL="457200" indent="-457200" algn="just" defTabSz="449263">
              <a:lnSpc>
                <a:spcPct val="125000"/>
              </a:lnSpc>
              <a:spcBef>
                <a:spcPts val="150"/>
              </a:spcBef>
              <a:spcAft>
                <a:spcPts val="150"/>
              </a:spcAft>
              <a:buClr>
                <a:srgbClr val="00FF99"/>
              </a:buClr>
              <a:buSzPct val="100000"/>
              <a:buFont typeface="Arial" charset="0"/>
              <a:buChar char="o"/>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en-GB" sz="2400" b="0" dirty="0">
                <a:solidFill>
                  <a:srgbClr val="FFFFFF"/>
                </a:solidFill>
                <a:latin typeface="Cambria" pitchFamily="18" charset="0"/>
                <a:ea typeface="Lucida Sans Unicode" pitchFamily="34" charset="0"/>
                <a:cs typeface="Lucida Sans Unicode" pitchFamily="34" charset="0"/>
              </a:rPr>
              <a:t>Farmers’ enthusiasm</a:t>
            </a:r>
          </a:p>
        </p:txBody>
      </p:sp>
      <p:sp>
        <p:nvSpPr>
          <p:cNvPr id="3402756" name="Text Box 4"/>
          <p:cNvSpPr txBox="1">
            <a:spLocks noChangeArrowheads="1"/>
          </p:cNvSpPr>
          <p:nvPr/>
        </p:nvSpPr>
        <p:spPr bwMode="auto">
          <a:xfrm>
            <a:off x="228600" y="4191000"/>
            <a:ext cx="8523529" cy="777862"/>
          </a:xfrm>
          <a:prstGeom prst="rect">
            <a:avLst/>
          </a:prstGeom>
          <a:noFill/>
          <a:ln w="9525">
            <a:noFill/>
            <a:round/>
            <a:headEnd/>
            <a:tailEnd/>
          </a:ln>
        </p:spPr>
        <p:txBody>
          <a:bodyPr wrap="none" lIns="90000" tIns="45000" rIns="90000" bIns="45000">
            <a:spAutoFit/>
          </a:bodyPr>
          <a:lstStyle/>
          <a:p>
            <a:pPr algn="l" defTabSz="449263">
              <a:lnSpc>
                <a:spcPct val="93000"/>
              </a:lnSpc>
              <a:buClr>
                <a:srgbClr val="FFFFFF"/>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solidFill>
                  <a:srgbClr val="FFFFFF"/>
                </a:solidFill>
                <a:latin typeface="Cambria" pitchFamily="18" charset="0"/>
                <a:ea typeface="Lucida Sans Unicode" pitchFamily="34" charset="0"/>
                <a:cs typeface="Lucida Sans Unicode" pitchFamily="34" charset="0"/>
              </a:rPr>
              <a:t>Indian farmers achieved as much progress in wheat production </a:t>
            </a:r>
          </a:p>
          <a:p>
            <a:pPr algn="l" defTabSz="449263">
              <a:lnSpc>
                <a:spcPct val="93000"/>
              </a:lnSpc>
              <a:buClr>
                <a:srgbClr val="FFFFFF"/>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solidFill>
                  <a:srgbClr val="FFFFFF"/>
                </a:solidFill>
                <a:latin typeface="Cambria" pitchFamily="18" charset="0"/>
                <a:ea typeface="Lucida Sans Unicode" pitchFamily="34" charset="0"/>
                <a:cs typeface="Lucida Sans Unicode" pitchFamily="34" charset="0"/>
              </a:rPr>
              <a:t>in four years (1964–68), as during the preceding 4000 years.</a:t>
            </a:r>
          </a:p>
        </p:txBody>
      </p:sp>
      <p:pic>
        <p:nvPicPr>
          <p:cNvPr id="3402757" name="Picture 6" descr="farmer"/>
          <p:cNvPicPr>
            <a:picLocks noChangeAspect="1" noChangeArrowheads="1"/>
          </p:cNvPicPr>
          <p:nvPr/>
        </p:nvPicPr>
        <p:blipFill>
          <a:blip r:embed="rId3" cstate="print"/>
          <a:srcRect/>
          <a:stretch>
            <a:fillRect/>
          </a:stretch>
        </p:blipFill>
        <p:spPr bwMode="auto">
          <a:xfrm>
            <a:off x="152400" y="838200"/>
            <a:ext cx="2741613" cy="3246438"/>
          </a:xfrm>
          <a:prstGeom prst="rect">
            <a:avLst/>
          </a:prstGeom>
          <a:noFill/>
          <a:ln w="9525">
            <a:solidFill>
              <a:srgbClr val="00FF99"/>
            </a:solidFill>
            <a:miter lim="800000"/>
            <a:headEnd/>
            <a:tailEnd/>
          </a:ln>
        </p:spPr>
      </p:pic>
      <p:sp>
        <p:nvSpPr>
          <p:cNvPr id="3402758" name="Line 8"/>
          <p:cNvSpPr>
            <a:spLocks noChangeShapeType="1"/>
          </p:cNvSpPr>
          <p:nvPr/>
        </p:nvSpPr>
        <p:spPr bwMode="auto">
          <a:xfrm>
            <a:off x="0" y="762000"/>
            <a:ext cx="9144000" cy="0"/>
          </a:xfrm>
          <a:prstGeom prst="line">
            <a:avLst/>
          </a:prstGeom>
          <a:noFill/>
          <a:ln w="57150" cmpd="thinThick">
            <a:solidFill>
              <a:schemeClr val="accent2">
                <a:lumMod val="75000"/>
              </a:schemeClr>
            </a:solidFill>
            <a:round/>
            <a:headEnd/>
            <a:tailEnd/>
          </a:ln>
        </p:spPr>
        <p:txBody>
          <a:bodyPr wrap="none"/>
          <a:lstStyle/>
          <a:p>
            <a:endParaRPr lang="en-IN">
              <a:latin typeface="Cambria" pitchFamily="18" charset="0"/>
            </a:endParaRPr>
          </a:p>
        </p:txBody>
      </p:sp>
      <p:pic>
        <p:nvPicPr>
          <p:cNvPr id="3402759" name="Picture 7" descr="indira"/>
          <p:cNvPicPr>
            <a:picLocks noChangeAspect="1" noChangeArrowheads="1"/>
          </p:cNvPicPr>
          <p:nvPr/>
        </p:nvPicPr>
        <p:blipFill>
          <a:blip r:embed="rId4" cstate="print"/>
          <a:srcRect/>
          <a:stretch>
            <a:fillRect/>
          </a:stretch>
        </p:blipFill>
        <p:spPr bwMode="auto">
          <a:xfrm>
            <a:off x="5943600" y="838200"/>
            <a:ext cx="2971800" cy="2120900"/>
          </a:xfrm>
          <a:prstGeom prst="rect">
            <a:avLst/>
          </a:prstGeom>
          <a:noFill/>
          <a:ln w="12700">
            <a:solidFill>
              <a:srgbClr val="00FF99"/>
            </a:solidFill>
            <a:miter lim="800000"/>
            <a:headEnd/>
            <a:tailEnd/>
          </a:ln>
        </p:spPr>
      </p:pic>
      <p:sp>
        <p:nvSpPr>
          <p:cNvPr id="3402760" name="Text Box 8"/>
          <p:cNvSpPr txBox="1">
            <a:spLocks noChangeArrowheads="1"/>
          </p:cNvSpPr>
          <p:nvPr/>
        </p:nvSpPr>
        <p:spPr bwMode="auto">
          <a:xfrm>
            <a:off x="2967600" y="1431925"/>
            <a:ext cx="2857963" cy="461665"/>
          </a:xfrm>
          <a:prstGeom prst="rect">
            <a:avLst/>
          </a:prstGeom>
          <a:noFill/>
          <a:ln w="12700" cap="sq">
            <a:noFill/>
            <a:miter lim="800000"/>
            <a:headEnd/>
            <a:tailEnd/>
          </a:ln>
        </p:spPr>
        <p:txBody>
          <a:bodyPr wrap="none">
            <a:spAutoFit/>
          </a:bodyPr>
          <a:lstStyle/>
          <a:p>
            <a:r>
              <a:rPr lang="en-US" sz="2400" dirty="0">
                <a:solidFill>
                  <a:srgbClr val="FFFF66"/>
                </a:solidFill>
                <a:latin typeface="Cambria" pitchFamily="18" charset="0"/>
              </a:rPr>
              <a:t>Major Components</a:t>
            </a:r>
          </a:p>
        </p:txBody>
      </p:sp>
      <p:sp>
        <p:nvSpPr>
          <p:cNvPr id="3402761" name="Text Box 9"/>
          <p:cNvSpPr txBox="1">
            <a:spLocks noChangeArrowheads="1"/>
          </p:cNvSpPr>
          <p:nvPr/>
        </p:nvSpPr>
        <p:spPr bwMode="auto">
          <a:xfrm>
            <a:off x="914400" y="5105400"/>
            <a:ext cx="7227888" cy="835025"/>
          </a:xfrm>
          <a:prstGeom prst="rect">
            <a:avLst/>
          </a:prstGeom>
          <a:noFill/>
          <a:ln w="12700" cap="sq">
            <a:solidFill>
              <a:srgbClr val="00FF99"/>
            </a:solidFill>
            <a:miter lim="800000"/>
            <a:headEnd/>
            <a:tailEnd/>
          </a:ln>
        </p:spPr>
        <p:txBody>
          <a:bodyPr>
            <a:spAutoFit/>
          </a:bodyPr>
          <a:lstStyle/>
          <a:p>
            <a:r>
              <a:rPr lang="en-US" sz="2400" dirty="0">
                <a:solidFill>
                  <a:srgbClr val="FFFF00"/>
                </a:solidFill>
                <a:latin typeface="Cambria" pitchFamily="18" charset="0"/>
              </a:rPr>
              <a:t>Scientific skill, Political will and Farmers’ toil – major ingredients of the revolution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preferRelativeResize="0">
            <a:picLocks noChangeArrowheads="1"/>
          </p:cNvPicPr>
          <p:nvPr/>
        </p:nvPicPr>
        <p:blipFill>
          <a:blip r:embed="rId3" cstate="print"/>
          <a:srcRect/>
          <a:stretch>
            <a:fillRect/>
          </a:stretch>
        </p:blipFill>
        <p:spPr bwMode="auto">
          <a:xfrm>
            <a:off x="685800" y="914400"/>
            <a:ext cx="7834313" cy="4800600"/>
          </a:xfrm>
          <a:prstGeom prst="rect">
            <a:avLst/>
          </a:prstGeom>
          <a:noFill/>
          <a:ln w="9525">
            <a:solidFill>
              <a:srgbClr val="00FF99"/>
            </a:solidFill>
            <a:miter lim="800000"/>
            <a:headEnd/>
            <a:tailEnd/>
          </a:ln>
        </p:spPr>
      </p:pic>
      <p:sp>
        <p:nvSpPr>
          <p:cNvPr id="12291" name="Text Box 3"/>
          <p:cNvSpPr txBox="1">
            <a:spLocks noChangeArrowheads="1"/>
          </p:cNvSpPr>
          <p:nvPr/>
        </p:nvSpPr>
        <p:spPr bwMode="auto">
          <a:xfrm>
            <a:off x="2819400" y="152400"/>
            <a:ext cx="3449638" cy="584200"/>
          </a:xfrm>
          <a:prstGeom prst="rect">
            <a:avLst/>
          </a:prstGeom>
          <a:noFill/>
          <a:ln w="9525">
            <a:noFill/>
            <a:miter lim="800000"/>
            <a:headEnd/>
            <a:tailEnd/>
          </a:ln>
        </p:spPr>
        <p:txBody>
          <a:bodyPr wrap="none">
            <a:spAutoFit/>
          </a:bodyPr>
          <a:lstStyle/>
          <a:p>
            <a:r>
              <a:rPr lang="en-US" sz="3200">
                <a:solidFill>
                  <a:srgbClr val="FFFF00"/>
                </a:solidFill>
                <a:latin typeface="Cambria" pitchFamily="18" charset="0"/>
              </a:rPr>
              <a:t>Genome Saviours</a:t>
            </a: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1750" y="0"/>
            <a:ext cx="5029200" cy="5867400"/>
            <a:chOff x="0" y="0"/>
            <a:chExt cx="3333" cy="3696"/>
          </a:xfrm>
        </p:grpSpPr>
        <p:pic>
          <p:nvPicPr>
            <p:cNvPr id="11318" name="Picture 4"/>
            <p:cNvPicPr>
              <a:picLocks noChangeAspect="1" noChangeArrowheads="1"/>
            </p:cNvPicPr>
            <p:nvPr/>
          </p:nvPicPr>
          <p:blipFill>
            <a:blip r:embed="rId2" cstate="print"/>
            <a:srcRect/>
            <a:stretch>
              <a:fillRect/>
            </a:stretch>
          </p:blipFill>
          <p:spPr bwMode="auto">
            <a:xfrm>
              <a:off x="48" y="0"/>
              <a:ext cx="1049" cy="1200"/>
            </a:xfrm>
            <a:prstGeom prst="rect">
              <a:avLst/>
            </a:prstGeom>
            <a:noFill/>
            <a:ln w="0">
              <a:solidFill>
                <a:srgbClr val="000000"/>
              </a:solidFill>
              <a:miter lim="800000"/>
              <a:headEnd/>
              <a:tailEnd/>
            </a:ln>
          </p:spPr>
        </p:pic>
        <p:pic>
          <p:nvPicPr>
            <p:cNvPr id="11319" name="Picture 5"/>
            <p:cNvPicPr>
              <a:picLocks noChangeAspect="1" noChangeArrowheads="1"/>
            </p:cNvPicPr>
            <p:nvPr/>
          </p:nvPicPr>
          <p:blipFill>
            <a:blip r:embed="rId3" cstate="print"/>
            <a:srcRect/>
            <a:stretch>
              <a:fillRect/>
            </a:stretch>
          </p:blipFill>
          <p:spPr bwMode="auto">
            <a:xfrm>
              <a:off x="1173" y="2496"/>
              <a:ext cx="1083" cy="1200"/>
            </a:xfrm>
            <a:prstGeom prst="rect">
              <a:avLst/>
            </a:prstGeom>
            <a:noFill/>
            <a:ln w="0">
              <a:solidFill>
                <a:srgbClr val="000000"/>
              </a:solidFill>
              <a:miter lim="800000"/>
              <a:headEnd/>
              <a:tailEnd/>
            </a:ln>
          </p:spPr>
        </p:pic>
        <p:pic>
          <p:nvPicPr>
            <p:cNvPr id="11320" name="Picture 6"/>
            <p:cNvPicPr>
              <a:picLocks noChangeAspect="1" noChangeArrowheads="1"/>
            </p:cNvPicPr>
            <p:nvPr/>
          </p:nvPicPr>
          <p:blipFill>
            <a:blip r:embed="rId4" cstate="print"/>
            <a:srcRect/>
            <a:stretch>
              <a:fillRect/>
            </a:stretch>
          </p:blipFill>
          <p:spPr bwMode="auto">
            <a:xfrm>
              <a:off x="0" y="2496"/>
              <a:ext cx="1104" cy="1200"/>
            </a:xfrm>
            <a:prstGeom prst="rect">
              <a:avLst/>
            </a:prstGeom>
            <a:noFill/>
            <a:ln w="0">
              <a:solidFill>
                <a:srgbClr val="000000"/>
              </a:solidFill>
              <a:miter lim="800000"/>
              <a:headEnd/>
              <a:tailEnd/>
            </a:ln>
          </p:spPr>
        </p:pic>
        <p:pic>
          <p:nvPicPr>
            <p:cNvPr id="11321" name="Picture 7"/>
            <p:cNvPicPr>
              <a:picLocks noChangeAspect="1" noChangeArrowheads="1"/>
            </p:cNvPicPr>
            <p:nvPr/>
          </p:nvPicPr>
          <p:blipFill>
            <a:blip r:embed="rId5" cstate="print"/>
            <a:srcRect/>
            <a:stretch>
              <a:fillRect/>
            </a:stretch>
          </p:blipFill>
          <p:spPr bwMode="auto">
            <a:xfrm>
              <a:off x="0" y="1248"/>
              <a:ext cx="1108" cy="1200"/>
            </a:xfrm>
            <a:prstGeom prst="rect">
              <a:avLst/>
            </a:prstGeom>
            <a:noFill/>
            <a:ln w="0">
              <a:solidFill>
                <a:srgbClr val="000000"/>
              </a:solidFill>
              <a:miter lim="800000"/>
              <a:headEnd/>
              <a:tailEnd/>
            </a:ln>
          </p:spPr>
        </p:pic>
        <p:pic>
          <p:nvPicPr>
            <p:cNvPr id="11322" name="Picture 8"/>
            <p:cNvPicPr>
              <a:picLocks noChangeAspect="1" noChangeArrowheads="1"/>
            </p:cNvPicPr>
            <p:nvPr/>
          </p:nvPicPr>
          <p:blipFill>
            <a:blip r:embed="rId6" cstate="print"/>
            <a:srcRect/>
            <a:stretch>
              <a:fillRect/>
            </a:stretch>
          </p:blipFill>
          <p:spPr bwMode="auto">
            <a:xfrm>
              <a:off x="2304" y="1248"/>
              <a:ext cx="1008" cy="1200"/>
            </a:xfrm>
            <a:prstGeom prst="rect">
              <a:avLst/>
            </a:prstGeom>
            <a:noFill/>
            <a:ln w="0">
              <a:solidFill>
                <a:srgbClr val="000000"/>
              </a:solidFill>
              <a:miter lim="800000"/>
              <a:headEnd/>
              <a:tailEnd/>
            </a:ln>
          </p:spPr>
        </p:pic>
        <p:pic>
          <p:nvPicPr>
            <p:cNvPr id="11323" name="Picture 9"/>
            <p:cNvPicPr>
              <a:picLocks noChangeAspect="1" noChangeArrowheads="1"/>
            </p:cNvPicPr>
            <p:nvPr/>
          </p:nvPicPr>
          <p:blipFill>
            <a:blip r:embed="rId7" cstate="print"/>
            <a:srcRect/>
            <a:stretch>
              <a:fillRect/>
            </a:stretch>
          </p:blipFill>
          <p:spPr bwMode="auto">
            <a:xfrm>
              <a:off x="1163" y="1248"/>
              <a:ext cx="1093" cy="1200"/>
            </a:xfrm>
            <a:prstGeom prst="rect">
              <a:avLst/>
            </a:prstGeom>
            <a:noFill/>
            <a:ln w="0">
              <a:solidFill>
                <a:srgbClr val="000000"/>
              </a:solidFill>
              <a:miter lim="800000"/>
              <a:headEnd/>
              <a:tailEnd/>
            </a:ln>
          </p:spPr>
        </p:pic>
        <p:pic>
          <p:nvPicPr>
            <p:cNvPr id="11324" name="Picture 10"/>
            <p:cNvPicPr>
              <a:picLocks noChangeAspect="1" noChangeArrowheads="1"/>
            </p:cNvPicPr>
            <p:nvPr/>
          </p:nvPicPr>
          <p:blipFill>
            <a:blip r:embed="rId8" cstate="print"/>
            <a:srcRect/>
            <a:stretch>
              <a:fillRect/>
            </a:stretch>
          </p:blipFill>
          <p:spPr bwMode="auto">
            <a:xfrm>
              <a:off x="2304" y="0"/>
              <a:ext cx="1008" cy="1200"/>
            </a:xfrm>
            <a:prstGeom prst="rect">
              <a:avLst/>
            </a:prstGeom>
            <a:noFill/>
            <a:ln w="0">
              <a:solidFill>
                <a:srgbClr val="000000"/>
              </a:solidFill>
              <a:miter lim="800000"/>
              <a:headEnd/>
              <a:tailEnd/>
            </a:ln>
          </p:spPr>
        </p:pic>
        <p:pic>
          <p:nvPicPr>
            <p:cNvPr id="11325" name="Picture 11"/>
            <p:cNvPicPr>
              <a:picLocks noChangeAspect="1" noChangeArrowheads="1"/>
            </p:cNvPicPr>
            <p:nvPr/>
          </p:nvPicPr>
          <p:blipFill>
            <a:blip r:embed="rId9" cstate="print"/>
            <a:srcRect/>
            <a:stretch>
              <a:fillRect/>
            </a:stretch>
          </p:blipFill>
          <p:spPr bwMode="auto">
            <a:xfrm>
              <a:off x="2304" y="2496"/>
              <a:ext cx="1029" cy="1200"/>
            </a:xfrm>
            <a:prstGeom prst="rect">
              <a:avLst/>
            </a:prstGeom>
            <a:noFill/>
            <a:ln w="0">
              <a:solidFill>
                <a:srgbClr val="000000"/>
              </a:solidFill>
              <a:miter lim="800000"/>
              <a:headEnd/>
              <a:tailEnd/>
            </a:ln>
          </p:spPr>
        </p:pic>
        <p:pic>
          <p:nvPicPr>
            <p:cNvPr id="11326" name="Picture 12"/>
            <p:cNvPicPr>
              <a:picLocks noChangeAspect="1" noChangeArrowheads="1"/>
            </p:cNvPicPr>
            <p:nvPr/>
          </p:nvPicPr>
          <p:blipFill>
            <a:blip r:embed="rId10" cstate="print"/>
            <a:srcRect/>
            <a:stretch>
              <a:fillRect/>
            </a:stretch>
          </p:blipFill>
          <p:spPr bwMode="auto">
            <a:xfrm>
              <a:off x="1152" y="0"/>
              <a:ext cx="1104" cy="1200"/>
            </a:xfrm>
            <a:prstGeom prst="rect">
              <a:avLst/>
            </a:prstGeom>
            <a:noFill/>
            <a:ln w="0">
              <a:solidFill>
                <a:srgbClr val="000000"/>
              </a:solidFill>
              <a:miter lim="800000"/>
              <a:headEnd/>
              <a:tailEnd/>
            </a:ln>
          </p:spPr>
        </p:pic>
      </p:grpSp>
      <p:graphicFrame>
        <p:nvGraphicFramePr>
          <p:cNvPr id="63501" name="Group 13"/>
          <p:cNvGraphicFramePr>
            <a:graphicFrameLocks noGrp="1"/>
          </p:cNvGraphicFramePr>
          <p:nvPr/>
        </p:nvGraphicFramePr>
        <p:xfrm>
          <a:off x="4997450" y="733425"/>
          <a:ext cx="4114800" cy="5257799"/>
        </p:xfrm>
        <a:graphic>
          <a:graphicData uri="http://schemas.openxmlformats.org/drawingml/2006/table">
            <a:tbl>
              <a:tblPr/>
              <a:tblGrid>
                <a:gridCol w="1152144"/>
                <a:gridCol w="1514856"/>
                <a:gridCol w="1447800"/>
              </a:tblGrid>
              <a:tr h="720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Cambria" pitchFamily="18" charset="0"/>
                          <a:ea typeface="Times New Roman" pitchFamily="18" charset="0"/>
                          <a:cs typeface="Arial" charset="0"/>
                        </a:rPr>
                        <a:t>TRIBE</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Cambria" pitchFamily="18" charset="0"/>
                          <a:ea typeface="Times New Roman" pitchFamily="18" charset="0"/>
                          <a:cs typeface="Arial" charset="0"/>
                        </a:rPr>
                        <a:t>DISTRICT</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Cambria" pitchFamily="18" charset="0"/>
                          <a:ea typeface="Times New Roman" pitchFamily="18" charset="0"/>
                          <a:cs typeface="Arial" charset="0"/>
                        </a:rPr>
                        <a:t>Medicinal Plants used </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61385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Cambria" pitchFamily="18" charset="0"/>
                          <a:ea typeface="Times New Roman" pitchFamily="18" charset="0"/>
                          <a:cs typeface="Arial" charset="0"/>
                        </a:rPr>
                        <a:t>Bhatra</a:t>
                      </a:r>
                      <a:endPar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endParaRP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Cambria" pitchFamily="18" charset="0"/>
                          <a:ea typeface="Times New Roman" pitchFamily="18" charset="0"/>
                          <a:cs typeface="Arial" charset="0"/>
                        </a:rPr>
                        <a:t>Nawarangpur</a:t>
                      </a:r>
                      <a:endPar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endParaRP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rPr>
                        <a:t>81</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34696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Bhumia</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Cambria" pitchFamily="18" charset="0"/>
                          <a:ea typeface="Times New Roman" pitchFamily="18" charset="0"/>
                          <a:cs typeface="Arial" charset="0"/>
                        </a:rPr>
                        <a:t>Koraput</a:t>
                      </a:r>
                      <a:endPar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endParaRP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rPr>
                        <a:t>69</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34696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Bonda</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Cambria" pitchFamily="18" charset="0"/>
                          <a:ea typeface="Times New Roman" pitchFamily="18" charset="0"/>
                          <a:cs typeface="Arial" charset="0"/>
                        </a:rPr>
                        <a:t>Malkangiri</a:t>
                      </a:r>
                      <a:endPar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endParaRP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rPr>
                        <a:t>55</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34696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Gadaba </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Cambria" pitchFamily="18" charset="0"/>
                          <a:ea typeface="Times New Roman" pitchFamily="18" charset="0"/>
                          <a:cs typeface="Arial" charset="0"/>
                        </a:rPr>
                        <a:t>Koraput</a:t>
                      </a:r>
                      <a:endPar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endParaRP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rPr>
                        <a:t>83</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61385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Cambria" pitchFamily="18" charset="0"/>
                          <a:ea typeface="Times New Roman" pitchFamily="18" charset="0"/>
                          <a:cs typeface="Arial" charset="0"/>
                        </a:rPr>
                        <a:t>Gond</a:t>
                      </a:r>
                      <a:endPar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endParaRP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Cambria" pitchFamily="18" charset="0"/>
                          <a:ea typeface="Times New Roman" pitchFamily="18" charset="0"/>
                          <a:cs typeface="Arial" charset="0"/>
                        </a:rPr>
                        <a:t>Nawarangpur</a:t>
                      </a:r>
                      <a:endPar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endParaRP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rPr>
                        <a:t>67</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61385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Kandha</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Koraput + Rayagada</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rPr>
                        <a:t>124</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34696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Koya</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Malkangiri</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rPr>
                        <a:t>48</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34696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Paroja</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Koraput</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rPr>
                        <a:t>74</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34696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Saora</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mbria" pitchFamily="18" charset="0"/>
                          <a:ea typeface="Times New Roman" pitchFamily="18" charset="0"/>
                          <a:cs typeface="Arial" charset="0"/>
                        </a:rPr>
                        <a:t>Rayagada</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ambria" pitchFamily="18" charset="0"/>
                          <a:ea typeface="Times New Roman" pitchFamily="18" charset="0"/>
                          <a:cs typeface="Arial" charset="0"/>
                        </a:rPr>
                        <a:t>59</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61385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smtClean="0">
                          <a:ln>
                            <a:noFill/>
                          </a:ln>
                          <a:solidFill>
                            <a:schemeClr val="tx1"/>
                          </a:solidFill>
                          <a:effectLst/>
                          <a:latin typeface="Cambria" pitchFamily="18" charset="0"/>
                          <a:ea typeface="Times New Roman" pitchFamily="18" charset="0"/>
                          <a:cs typeface="Arial" charset="0"/>
                        </a:rPr>
                        <a:t>9 tribes</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Cambria" pitchFamily="18" charset="0"/>
                          <a:ea typeface="Times New Roman" pitchFamily="18" charset="0"/>
                          <a:cs typeface="Arial" charset="0"/>
                        </a:rPr>
                        <a:t>4 districts</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Cambria" pitchFamily="18" charset="0"/>
                          <a:ea typeface="Times New Roman" pitchFamily="18" charset="0"/>
                          <a:cs typeface="Arial" charset="0"/>
                        </a:rPr>
                        <a:t>660 MPs</a:t>
                      </a:r>
                    </a:p>
                  </a:txBody>
                  <a:tcP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11317" name="TextBox 12"/>
          <p:cNvSpPr txBox="1">
            <a:spLocks noChangeArrowheads="1"/>
          </p:cNvSpPr>
          <p:nvPr/>
        </p:nvSpPr>
        <p:spPr bwMode="auto">
          <a:xfrm>
            <a:off x="4876800" y="152400"/>
            <a:ext cx="4219575" cy="461963"/>
          </a:xfrm>
          <a:prstGeom prst="rect">
            <a:avLst/>
          </a:prstGeom>
          <a:noFill/>
          <a:ln w="9525">
            <a:noFill/>
            <a:miter lim="800000"/>
            <a:headEnd/>
            <a:tailEnd/>
          </a:ln>
        </p:spPr>
        <p:txBody>
          <a:bodyPr wrap="none">
            <a:spAutoFit/>
          </a:bodyPr>
          <a:lstStyle/>
          <a:p>
            <a:r>
              <a:rPr lang="en-US" sz="2400">
                <a:solidFill>
                  <a:srgbClr val="FFFF00"/>
                </a:solidFill>
                <a:latin typeface="Cambria" pitchFamily="18" charset="0"/>
              </a:rPr>
              <a:t>Cultural &amp; Curative Diversity</a:t>
            </a:r>
            <a:endParaRPr lang="en-IN" sz="2400">
              <a:solidFill>
                <a:srgbClr val="FFFF00"/>
              </a:solidFill>
              <a:latin typeface="Cambria"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9144000" cy="6858000"/>
            <a:chOff x="0" y="0"/>
            <a:chExt cx="9144000" cy="6858000"/>
          </a:xfrm>
        </p:grpSpPr>
        <p:pic>
          <p:nvPicPr>
            <p:cNvPr id="7171" name="Picture 2"/>
            <p:cNvPicPr>
              <a:picLocks noChangeAspect="1" noChangeArrowheads="1"/>
            </p:cNvPicPr>
            <p:nvPr/>
          </p:nvPicPr>
          <p:blipFill>
            <a:blip r:embed="rId2" cstate="print"/>
            <a:srcRect l="19231" r="961" b="18469"/>
            <a:stretch>
              <a:fillRect/>
            </a:stretch>
          </p:blipFill>
          <p:spPr bwMode="auto">
            <a:xfrm>
              <a:off x="0" y="0"/>
              <a:ext cx="9144000" cy="6858000"/>
            </a:xfrm>
            <a:prstGeom prst="rect">
              <a:avLst/>
            </a:prstGeom>
            <a:noFill/>
            <a:ln w="9525">
              <a:noFill/>
              <a:miter lim="800000"/>
              <a:headEnd/>
              <a:tailEnd/>
            </a:ln>
          </p:spPr>
        </p:pic>
        <p:pic>
          <p:nvPicPr>
            <p:cNvPr id="7172" name="Picture 2" descr="http://www.odisha.gov.in/samachar/2012/Jan/Image/03-01-2012/3-1-2012=3.jpg"/>
            <p:cNvPicPr>
              <a:picLocks noChangeAspect="1" noChangeArrowheads="1"/>
            </p:cNvPicPr>
            <p:nvPr/>
          </p:nvPicPr>
          <p:blipFill>
            <a:blip r:embed="rId3" cstate="print"/>
            <a:srcRect/>
            <a:stretch>
              <a:fillRect/>
            </a:stretch>
          </p:blipFill>
          <p:spPr bwMode="auto">
            <a:xfrm>
              <a:off x="0" y="1844675"/>
              <a:ext cx="3095625" cy="2281238"/>
            </a:xfrm>
            <a:prstGeom prst="rect">
              <a:avLst/>
            </a:prstGeom>
            <a:noFill/>
            <a:ln w="9525">
              <a:noFill/>
              <a:miter lim="800000"/>
              <a:headEnd/>
              <a:tailEnd/>
            </a:ln>
          </p:spPr>
        </p:pic>
        <p:pic>
          <p:nvPicPr>
            <p:cNvPr id="7173" name="Picture 4" descr="http://media2.intoday.in/indiatoday/images/stories/pm_naven-350_010412100340.jpg"/>
            <p:cNvPicPr>
              <a:picLocks noChangeAspect="1" noChangeArrowheads="1"/>
            </p:cNvPicPr>
            <p:nvPr/>
          </p:nvPicPr>
          <p:blipFill>
            <a:blip r:embed="rId4" cstate="print"/>
            <a:srcRect/>
            <a:stretch>
              <a:fillRect/>
            </a:stretch>
          </p:blipFill>
          <p:spPr bwMode="auto">
            <a:xfrm>
              <a:off x="6007100" y="1989138"/>
              <a:ext cx="3136900" cy="201612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244" y="152400"/>
            <a:ext cx="8648266" cy="584775"/>
          </a:xfrm>
          <a:prstGeom prst="rect">
            <a:avLst/>
          </a:prstGeom>
          <a:noFill/>
        </p:spPr>
        <p:txBody>
          <a:bodyPr wrap="none" rtlCol="0">
            <a:spAutoFit/>
          </a:bodyPr>
          <a:lstStyle/>
          <a:p>
            <a:r>
              <a:rPr lang="en-US" sz="3200" dirty="0" smtClean="0">
                <a:solidFill>
                  <a:srgbClr val="FFFF00"/>
                </a:solidFill>
                <a:latin typeface="Cambria" pitchFamily="18" charset="0"/>
              </a:rPr>
              <a:t>Expediting Research on Functional Genomics</a:t>
            </a:r>
            <a:endParaRPr lang="en-IN" sz="3200" dirty="0">
              <a:solidFill>
                <a:srgbClr val="FFFF00"/>
              </a:solidFill>
              <a:latin typeface="Cambria" pitchFamily="18" charset="0"/>
            </a:endParaRPr>
          </a:p>
        </p:txBody>
      </p:sp>
      <p:sp>
        <p:nvSpPr>
          <p:cNvPr id="3" name="TextBox 2"/>
          <p:cNvSpPr txBox="1"/>
          <p:nvPr/>
        </p:nvSpPr>
        <p:spPr>
          <a:xfrm>
            <a:off x="457200" y="1295400"/>
            <a:ext cx="8077200" cy="3970318"/>
          </a:xfrm>
          <a:prstGeom prst="rect">
            <a:avLst/>
          </a:prstGeom>
          <a:noFill/>
        </p:spPr>
        <p:txBody>
          <a:bodyPr wrap="square" rtlCol="0">
            <a:spAutoFit/>
          </a:bodyPr>
          <a:lstStyle/>
          <a:p>
            <a:pPr marL="273050" indent="273050" algn="just">
              <a:lnSpc>
                <a:spcPct val="150000"/>
              </a:lnSpc>
              <a:buClr>
                <a:srgbClr val="00FF99"/>
              </a:buClr>
              <a:buFont typeface="Courier New" pitchFamily="49" charset="0"/>
              <a:buChar char="o"/>
            </a:pPr>
            <a:r>
              <a:rPr lang="en-US" sz="2400" dirty="0" smtClean="0">
                <a:solidFill>
                  <a:schemeClr val="tx1"/>
                </a:solidFill>
                <a:latin typeface="Cambria" pitchFamily="18" charset="0"/>
              </a:rPr>
              <a:t> 	Develop large scale high throughput genetic 	transformation facilities</a:t>
            </a:r>
          </a:p>
          <a:p>
            <a:pPr marL="273050" indent="273050" algn="just">
              <a:lnSpc>
                <a:spcPct val="150000"/>
              </a:lnSpc>
              <a:buClr>
                <a:srgbClr val="00FF99"/>
              </a:buClr>
              <a:buFont typeface="Courier New" pitchFamily="49" charset="0"/>
              <a:buChar char="o"/>
            </a:pPr>
            <a:r>
              <a:rPr lang="en-US" sz="2400" dirty="0" smtClean="0">
                <a:solidFill>
                  <a:schemeClr val="tx1"/>
                </a:solidFill>
                <a:latin typeface="Cambria" pitchFamily="18" charset="0"/>
              </a:rPr>
              <a:t> 	Strengthen the existing infrastructure and policy 	support for research on transgenic crops</a:t>
            </a:r>
          </a:p>
          <a:p>
            <a:pPr marL="273050" indent="273050" algn="just">
              <a:lnSpc>
                <a:spcPct val="150000"/>
              </a:lnSpc>
              <a:buClr>
                <a:srgbClr val="00FF99"/>
              </a:buClr>
              <a:buFont typeface="Courier New" pitchFamily="49" charset="0"/>
              <a:buChar char="o"/>
            </a:pPr>
            <a:r>
              <a:rPr lang="en-US" sz="2400" dirty="0" smtClean="0">
                <a:solidFill>
                  <a:schemeClr val="tx1"/>
                </a:solidFill>
                <a:latin typeface="Cambria" pitchFamily="18" charset="0"/>
              </a:rPr>
              <a:t> 	Develop suitable regulatory procedures</a:t>
            </a:r>
          </a:p>
          <a:p>
            <a:pPr marL="273050" indent="273050" algn="just">
              <a:lnSpc>
                <a:spcPct val="150000"/>
              </a:lnSpc>
              <a:buClr>
                <a:srgbClr val="00FF99"/>
              </a:buClr>
              <a:buFont typeface="Courier New" pitchFamily="49" charset="0"/>
              <a:buChar char="o"/>
            </a:pPr>
            <a:r>
              <a:rPr lang="en-US" sz="2400" dirty="0" smtClean="0">
                <a:solidFill>
                  <a:schemeClr val="tx1"/>
                </a:solidFill>
                <a:latin typeface="Cambria" pitchFamily="18" charset="0"/>
              </a:rPr>
              <a:t> 	Improve functional validation of gene by genetic 	transformation and gene silencing</a:t>
            </a:r>
            <a:endParaRPr lang="en-IN" sz="2400" dirty="0">
              <a:solidFill>
                <a:schemeClr val="tx1"/>
              </a:solidFill>
              <a:latin typeface="Cambria" pitchFamily="18" charset="0"/>
            </a:endParaRPr>
          </a:p>
        </p:txBody>
      </p:sp>
      <p:sp>
        <p:nvSpPr>
          <p:cNvPr id="4" name="Line 3"/>
          <p:cNvSpPr>
            <a:spLocks noChangeShapeType="1"/>
          </p:cNvSpPr>
          <p:nvPr/>
        </p:nvSpPr>
        <p:spPr bwMode="auto">
          <a:xfrm>
            <a:off x="0" y="914400"/>
            <a:ext cx="9144000" cy="0"/>
          </a:xfrm>
          <a:prstGeom prst="line">
            <a:avLst/>
          </a:prstGeom>
          <a:noFill/>
          <a:ln w="57150" cmpd="thinThick">
            <a:solidFill>
              <a:schemeClr val="accent2">
                <a:lumMod val="75000"/>
              </a:schemeClr>
            </a:solidFill>
            <a:round/>
            <a:headEnd/>
            <a:tailEnd/>
          </a:ln>
        </p:spPr>
        <p:txBody>
          <a:bodyPr wrap="none"/>
          <a:lstStyle/>
          <a:p>
            <a:endParaRPr lang="en-IN"/>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l="40996" t="22917" r="30535" b="41667"/>
          <a:stretch>
            <a:fillRect/>
          </a:stretch>
        </p:blipFill>
        <p:spPr bwMode="auto">
          <a:xfrm>
            <a:off x="3505200" y="1447800"/>
            <a:ext cx="5334000" cy="3730752"/>
          </a:xfrm>
          <a:prstGeom prst="rect">
            <a:avLst/>
          </a:prstGeom>
          <a:noFill/>
          <a:ln w="9525">
            <a:solidFill>
              <a:srgbClr val="00FF99"/>
            </a:solidFill>
            <a:miter lim="800000"/>
            <a:headEnd/>
            <a:tailEnd/>
          </a:ln>
        </p:spPr>
      </p:pic>
      <p:sp>
        <p:nvSpPr>
          <p:cNvPr id="3" name="TextBox 2"/>
          <p:cNvSpPr txBox="1"/>
          <p:nvPr/>
        </p:nvSpPr>
        <p:spPr>
          <a:xfrm>
            <a:off x="1066800" y="152400"/>
            <a:ext cx="6932026" cy="954107"/>
          </a:xfrm>
          <a:prstGeom prst="rect">
            <a:avLst/>
          </a:prstGeom>
          <a:noFill/>
        </p:spPr>
        <p:txBody>
          <a:bodyPr wrap="none" rtlCol="0">
            <a:spAutoFit/>
          </a:bodyPr>
          <a:lstStyle/>
          <a:p>
            <a:r>
              <a:rPr lang="en-US" sz="2800" dirty="0" smtClean="0">
                <a:solidFill>
                  <a:srgbClr val="FFFF00"/>
                </a:solidFill>
                <a:latin typeface="Cambria" pitchFamily="18" charset="0"/>
              </a:rPr>
              <a:t>Golden Rice : </a:t>
            </a:r>
          </a:p>
          <a:p>
            <a:r>
              <a:rPr lang="en-US" sz="2800" dirty="0" smtClean="0">
                <a:solidFill>
                  <a:srgbClr val="FFFF00"/>
                </a:solidFill>
                <a:latin typeface="Cambria" pitchFamily="18" charset="0"/>
              </a:rPr>
              <a:t>Trial Site Vandalized in Bicol, Philippines</a:t>
            </a:r>
            <a:endParaRPr lang="en-IN" sz="2800" dirty="0">
              <a:solidFill>
                <a:srgbClr val="FFFF00"/>
              </a:solidFill>
              <a:latin typeface="Cambria" pitchFamily="18" charset="0"/>
            </a:endParaRPr>
          </a:p>
        </p:txBody>
      </p:sp>
      <p:pic>
        <p:nvPicPr>
          <p:cNvPr id="58372" name="Picture 4" descr="http://farm6.staticflickr.com/5216/5516774114_4a2dc0dcee.jpg"/>
          <p:cNvPicPr>
            <a:picLocks noChangeAspect="1" noChangeArrowheads="1"/>
          </p:cNvPicPr>
          <p:nvPr/>
        </p:nvPicPr>
        <p:blipFill>
          <a:blip r:embed="rId3" cstate="print"/>
          <a:srcRect/>
          <a:stretch>
            <a:fillRect/>
          </a:stretch>
        </p:blipFill>
        <p:spPr bwMode="auto">
          <a:xfrm>
            <a:off x="228600" y="1066800"/>
            <a:ext cx="3162300" cy="4762500"/>
          </a:xfrm>
          <a:prstGeom prst="rect">
            <a:avLst/>
          </a:prstGeom>
          <a:noFill/>
          <a:ln>
            <a:solidFill>
              <a:srgbClr val="00FF99"/>
            </a:solidFill>
          </a:ln>
        </p:spPr>
      </p:pic>
      <p:sp>
        <p:nvSpPr>
          <p:cNvPr id="5" name="TextBox 4"/>
          <p:cNvSpPr txBox="1"/>
          <p:nvPr/>
        </p:nvSpPr>
        <p:spPr>
          <a:xfrm>
            <a:off x="3978266" y="5410200"/>
            <a:ext cx="5089534" cy="369332"/>
          </a:xfrm>
          <a:prstGeom prst="rect">
            <a:avLst/>
          </a:prstGeom>
          <a:noFill/>
        </p:spPr>
        <p:txBody>
          <a:bodyPr wrap="none" rtlCol="0">
            <a:spAutoFit/>
          </a:bodyPr>
          <a:lstStyle/>
          <a:p>
            <a:pPr algn="r"/>
            <a:r>
              <a:rPr lang="en-US" b="0" i="1" dirty="0" smtClean="0">
                <a:solidFill>
                  <a:srgbClr val="00FF99"/>
                </a:solidFill>
                <a:latin typeface="Cambria" pitchFamily="18" charset="0"/>
              </a:rPr>
              <a:t>Source: Rice Today, IRRI, Oct-Dec 2013, Vol.12, No.4</a:t>
            </a:r>
            <a:endParaRPr lang="en-IN" b="0" i="1" dirty="0">
              <a:solidFill>
                <a:srgbClr val="00FF99"/>
              </a:solidFill>
              <a:latin typeface="Cambria"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4" name="Rectangle 4"/>
          <p:cNvSpPr>
            <a:spLocks noChangeArrowheads="1"/>
          </p:cNvSpPr>
          <p:nvPr/>
        </p:nvSpPr>
        <p:spPr bwMode="auto">
          <a:xfrm>
            <a:off x="152400" y="76200"/>
            <a:ext cx="8839200" cy="803275"/>
          </a:xfrm>
          <a:prstGeom prst="rect">
            <a:avLst/>
          </a:prstGeom>
          <a:noFill/>
          <a:ln w="9525">
            <a:noFill/>
            <a:miter lim="800000"/>
            <a:headEnd/>
            <a:tailEnd/>
          </a:ln>
        </p:spPr>
        <p:txBody>
          <a:bodyPr anchor="ctr"/>
          <a:lstStyle/>
          <a:p>
            <a:r>
              <a:rPr kumimoji="1" lang="en-US" sz="3200" dirty="0">
                <a:solidFill>
                  <a:srgbClr val="FFFF00"/>
                </a:solidFill>
                <a:latin typeface="Cambria" pitchFamily="18" charset="0"/>
                <a:cs typeface="Times New Roman" pitchFamily="18" charset="0"/>
              </a:rPr>
              <a:t>National </a:t>
            </a:r>
            <a:r>
              <a:rPr kumimoji="1" lang="en-US" sz="3200" dirty="0" err="1">
                <a:solidFill>
                  <a:srgbClr val="FFFF00"/>
                </a:solidFill>
                <a:latin typeface="Cambria" pitchFamily="18" charset="0"/>
                <a:cs typeface="Times New Roman" pitchFamily="18" charset="0"/>
              </a:rPr>
              <a:t>Biosafety</a:t>
            </a:r>
            <a:r>
              <a:rPr kumimoji="1" lang="en-US" sz="3200" dirty="0">
                <a:solidFill>
                  <a:srgbClr val="FFFF00"/>
                </a:solidFill>
                <a:latin typeface="Cambria" pitchFamily="18" charset="0"/>
                <a:cs typeface="Times New Roman" pitchFamily="18" charset="0"/>
              </a:rPr>
              <a:t> Authority</a:t>
            </a:r>
          </a:p>
        </p:txBody>
      </p:sp>
      <p:sp>
        <p:nvSpPr>
          <p:cNvPr id="8196" name="TextBox 8"/>
          <p:cNvSpPr txBox="1">
            <a:spLocks noChangeArrowheads="1"/>
          </p:cNvSpPr>
          <p:nvPr/>
        </p:nvSpPr>
        <p:spPr bwMode="auto">
          <a:xfrm>
            <a:off x="685800" y="1295400"/>
            <a:ext cx="7696200" cy="2570163"/>
          </a:xfrm>
          <a:prstGeom prst="rect">
            <a:avLst/>
          </a:prstGeom>
          <a:noFill/>
          <a:ln w="9525">
            <a:noFill/>
            <a:miter lim="800000"/>
            <a:headEnd/>
            <a:tailEnd/>
          </a:ln>
        </p:spPr>
        <p:txBody>
          <a:bodyPr>
            <a:spAutoFit/>
          </a:bodyPr>
          <a:lstStyle/>
          <a:p>
            <a:pPr marL="363538" indent="-363538" algn="just" eaLnBrk="0" hangingPunct="0">
              <a:lnSpc>
                <a:spcPct val="120000"/>
              </a:lnSpc>
              <a:buClr>
                <a:srgbClr val="66FF66"/>
              </a:buClr>
            </a:pPr>
            <a:r>
              <a:rPr lang="en-US" sz="2800" dirty="0">
                <a:solidFill>
                  <a:schemeClr val="tx1"/>
                </a:solidFill>
                <a:latin typeface="Cambria" pitchFamily="18" charset="0"/>
                <a:cs typeface="Arial" charset="0"/>
              </a:rPr>
              <a:t>“To assess risks and benefits from GMOs with reference to biodiversity, human and animal health and environment, a National </a:t>
            </a:r>
            <a:r>
              <a:rPr lang="en-US" sz="2800" dirty="0" err="1">
                <a:solidFill>
                  <a:schemeClr val="tx1"/>
                </a:solidFill>
                <a:latin typeface="Cambria" pitchFamily="18" charset="0"/>
                <a:cs typeface="Arial" charset="0"/>
              </a:rPr>
              <a:t>Biosafety</a:t>
            </a:r>
            <a:r>
              <a:rPr lang="en-US" sz="2800" dirty="0">
                <a:solidFill>
                  <a:schemeClr val="tx1"/>
                </a:solidFill>
                <a:latin typeface="Cambria" pitchFamily="18" charset="0"/>
                <a:cs typeface="Arial" charset="0"/>
              </a:rPr>
              <a:t> Authority is needed”</a:t>
            </a:r>
          </a:p>
          <a:p>
            <a:pPr marL="363538" indent="-363538" algn="just" eaLnBrk="0" hangingPunct="0">
              <a:buClr>
                <a:srgbClr val="66FF66"/>
              </a:buClr>
            </a:pPr>
            <a:endParaRPr lang="en-US" sz="2800" dirty="0">
              <a:solidFill>
                <a:schemeClr val="tx1"/>
              </a:solidFill>
              <a:latin typeface="Cambria" pitchFamily="18" charset="0"/>
              <a:cs typeface="Arial" charset="0"/>
            </a:endParaRPr>
          </a:p>
        </p:txBody>
      </p:sp>
      <p:sp>
        <p:nvSpPr>
          <p:cNvPr id="3331076" name="TextBox 10"/>
          <p:cNvSpPr txBox="1">
            <a:spLocks noChangeArrowheads="1"/>
          </p:cNvSpPr>
          <p:nvPr/>
        </p:nvSpPr>
        <p:spPr bwMode="auto">
          <a:xfrm>
            <a:off x="5632450" y="1398588"/>
            <a:ext cx="2725738" cy="366712"/>
          </a:xfrm>
          <a:prstGeom prst="rect">
            <a:avLst/>
          </a:prstGeom>
          <a:noFill/>
          <a:ln w="9525">
            <a:noFill/>
            <a:miter lim="800000"/>
            <a:headEnd/>
            <a:tailEnd/>
          </a:ln>
        </p:spPr>
        <p:txBody>
          <a:bodyPr>
            <a:spAutoFit/>
          </a:bodyPr>
          <a:lstStyle/>
          <a:p>
            <a:pPr algn="l" eaLnBrk="0" hangingPunct="0"/>
            <a:endParaRPr lang="en-IN" b="0">
              <a:solidFill>
                <a:schemeClr val="tx1"/>
              </a:solidFill>
              <a:latin typeface="Cambria" pitchFamily="18" charset="0"/>
              <a:cs typeface="Arial" charset="0"/>
            </a:endParaRPr>
          </a:p>
        </p:txBody>
      </p:sp>
      <p:sp>
        <p:nvSpPr>
          <p:cNvPr id="3331077" name="Line 5"/>
          <p:cNvSpPr>
            <a:spLocks noChangeShapeType="1"/>
          </p:cNvSpPr>
          <p:nvPr/>
        </p:nvSpPr>
        <p:spPr bwMode="auto">
          <a:xfrm>
            <a:off x="0" y="990600"/>
            <a:ext cx="9144000" cy="0"/>
          </a:xfrm>
          <a:prstGeom prst="line">
            <a:avLst/>
          </a:prstGeom>
          <a:noFill/>
          <a:ln w="57150" cmpd="thinThick">
            <a:solidFill>
              <a:schemeClr val="accent2">
                <a:lumMod val="75000"/>
              </a:schemeClr>
            </a:solidFill>
            <a:round/>
            <a:headEnd/>
            <a:tailEnd/>
          </a:ln>
          <a:effectLst/>
        </p:spPr>
        <p:txBody>
          <a:bodyPr wrap="none"/>
          <a:lstStyle/>
          <a:p>
            <a:endParaRPr lang="en-IN"/>
          </a:p>
        </p:txBody>
      </p:sp>
      <p:sp>
        <p:nvSpPr>
          <p:cNvPr id="3331078" name="Rectangle 6"/>
          <p:cNvSpPr>
            <a:spLocks noChangeArrowheads="1"/>
          </p:cNvSpPr>
          <p:nvPr/>
        </p:nvSpPr>
        <p:spPr bwMode="auto">
          <a:xfrm>
            <a:off x="3429000" y="4159250"/>
            <a:ext cx="5006975" cy="701675"/>
          </a:xfrm>
          <a:prstGeom prst="rect">
            <a:avLst/>
          </a:prstGeom>
          <a:noFill/>
          <a:ln w="12700" cap="sq">
            <a:noFill/>
            <a:miter lim="800000"/>
            <a:headEnd/>
            <a:tailEnd/>
          </a:ln>
          <a:effectLst/>
        </p:spPr>
        <p:txBody>
          <a:bodyPr>
            <a:spAutoFit/>
          </a:bodyPr>
          <a:lstStyle/>
          <a:p>
            <a:pPr algn="r" eaLnBrk="0" hangingPunct="0">
              <a:buClr>
                <a:srgbClr val="66FF66"/>
              </a:buClr>
            </a:pPr>
            <a:r>
              <a:rPr lang="en-US" sz="2000">
                <a:solidFill>
                  <a:srgbClr val="00FF99"/>
                </a:solidFill>
                <a:latin typeface="Cambria" pitchFamily="18" charset="0"/>
              </a:rPr>
              <a:t>Parliamentary Committee on Agriculture Chaired by Shri Basudeb Acharya (2012)</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187325"/>
            <a:ext cx="8839200" cy="803275"/>
          </a:xfrm>
          <a:prstGeom prst="rect">
            <a:avLst/>
          </a:prstGeom>
          <a:noFill/>
          <a:ln w="9525">
            <a:noFill/>
            <a:miter lim="800000"/>
            <a:headEnd/>
            <a:tailEnd/>
          </a:ln>
        </p:spPr>
        <p:txBody>
          <a:bodyPr anchor="ctr"/>
          <a:lstStyle/>
          <a:p>
            <a:r>
              <a:rPr kumimoji="1" lang="en-US" sz="3200" dirty="0" smtClean="0">
                <a:solidFill>
                  <a:srgbClr val="FFFF00"/>
                </a:solidFill>
                <a:latin typeface="Cambria" pitchFamily="18" charset="0"/>
                <a:cs typeface="Times New Roman" pitchFamily="18" charset="0"/>
              </a:rPr>
              <a:t>Role of Rice in safeguarding food security in an era of climate change</a:t>
            </a:r>
            <a:endParaRPr kumimoji="1" lang="en-US" sz="3200" dirty="0">
              <a:solidFill>
                <a:srgbClr val="FFFF00"/>
              </a:solidFill>
              <a:latin typeface="Cambria" pitchFamily="18" charset="0"/>
              <a:cs typeface="Times New Roman" pitchFamily="18" charset="0"/>
            </a:endParaRPr>
          </a:p>
        </p:txBody>
      </p:sp>
      <p:sp>
        <p:nvSpPr>
          <p:cNvPr id="3" name="TextBox 8"/>
          <p:cNvSpPr txBox="1">
            <a:spLocks noChangeArrowheads="1"/>
          </p:cNvSpPr>
          <p:nvPr/>
        </p:nvSpPr>
        <p:spPr bwMode="auto">
          <a:xfrm>
            <a:off x="685800" y="1295401"/>
            <a:ext cx="7696200" cy="3693319"/>
          </a:xfrm>
          <a:prstGeom prst="rect">
            <a:avLst/>
          </a:prstGeom>
          <a:noFill/>
          <a:ln w="9525">
            <a:noFill/>
            <a:miter lim="800000"/>
            <a:headEnd/>
            <a:tailEnd/>
          </a:ln>
        </p:spPr>
        <p:txBody>
          <a:bodyPr wrap="square">
            <a:spAutoFit/>
          </a:bodyPr>
          <a:lstStyle/>
          <a:p>
            <a:pPr marL="363538" indent="-363538" algn="just" eaLnBrk="0" hangingPunct="0">
              <a:lnSpc>
                <a:spcPct val="150000"/>
              </a:lnSpc>
              <a:buClr>
                <a:srgbClr val="66FF66"/>
              </a:buClr>
              <a:buFont typeface="Courier New" pitchFamily="49" charset="0"/>
              <a:buChar char="o"/>
            </a:pPr>
            <a:r>
              <a:rPr lang="en-US" sz="2600" dirty="0" smtClean="0">
                <a:solidFill>
                  <a:schemeClr val="tx1"/>
                </a:solidFill>
                <a:latin typeface="Cambria" pitchFamily="18" charset="0"/>
                <a:cs typeface="Arial" charset="0"/>
              </a:rPr>
              <a:t>Grows under a wide range of altitudes and latitudes</a:t>
            </a:r>
          </a:p>
          <a:p>
            <a:pPr marL="363538" indent="-363538" algn="just" eaLnBrk="0" hangingPunct="0">
              <a:lnSpc>
                <a:spcPct val="150000"/>
              </a:lnSpc>
              <a:buClr>
                <a:srgbClr val="66FF66"/>
              </a:buClr>
              <a:buFont typeface="Courier New" pitchFamily="49" charset="0"/>
              <a:buChar char="o"/>
            </a:pPr>
            <a:r>
              <a:rPr lang="en-US" sz="2600" dirty="0" smtClean="0">
                <a:solidFill>
                  <a:schemeClr val="tx1"/>
                </a:solidFill>
                <a:latin typeface="Cambria" pitchFamily="18" charset="0"/>
                <a:cs typeface="Arial" charset="0"/>
              </a:rPr>
              <a:t>Rich </a:t>
            </a:r>
            <a:r>
              <a:rPr lang="en-US" sz="2600" dirty="0" err="1" smtClean="0">
                <a:solidFill>
                  <a:schemeClr val="tx1"/>
                </a:solidFill>
                <a:latin typeface="Cambria" pitchFamily="18" charset="0"/>
                <a:cs typeface="Arial" charset="0"/>
              </a:rPr>
              <a:t>germplasm</a:t>
            </a:r>
            <a:r>
              <a:rPr lang="en-US" sz="2600" dirty="0" smtClean="0">
                <a:solidFill>
                  <a:schemeClr val="tx1"/>
                </a:solidFill>
                <a:latin typeface="Cambria" pitchFamily="18" charset="0"/>
                <a:cs typeface="Arial" charset="0"/>
              </a:rPr>
              <a:t> collections available</a:t>
            </a:r>
          </a:p>
          <a:p>
            <a:pPr marL="363538" indent="-363538" algn="just" eaLnBrk="0" hangingPunct="0">
              <a:lnSpc>
                <a:spcPct val="150000"/>
              </a:lnSpc>
              <a:buClr>
                <a:srgbClr val="66FF66"/>
              </a:buClr>
              <a:buFont typeface="Courier New" pitchFamily="49" charset="0"/>
              <a:buChar char="o"/>
            </a:pPr>
            <a:r>
              <a:rPr lang="en-US" sz="2600" dirty="0" smtClean="0">
                <a:solidFill>
                  <a:schemeClr val="tx1"/>
                </a:solidFill>
                <a:latin typeface="Cambria" pitchFamily="18" charset="0"/>
                <a:cs typeface="Arial" charset="0"/>
              </a:rPr>
              <a:t>Appropriate combination of </a:t>
            </a:r>
            <a:r>
              <a:rPr lang="en-US" sz="2600" dirty="0" err="1" smtClean="0">
                <a:solidFill>
                  <a:schemeClr val="tx1"/>
                </a:solidFill>
                <a:latin typeface="Cambria" pitchFamily="18" charset="0"/>
                <a:cs typeface="Arial" charset="0"/>
              </a:rPr>
              <a:t>Mendelian</a:t>
            </a:r>
            <a:r>
              <a:rPr lang="en-US" sz="2600" dirty="0" smtClean="0">
                <a:solidFill>
                  <a:schemeClr val="tx1"/>
                </a:solidFill>
                <a:latin typeface="Cambria" pitchFamily="18" charset="0"/>
                <a:cs typeface="Arial" charset="0"/>
              </a:rPr>
              <a:t> and Molecular breeding will help to promote climate resilient rice farming system</a:t>
            </a:r>
            <a:endParaRPr lang="en-US" sz="2600" dirty="0">
              <a:solidFill>
                <a:schemeClr val="tx1"/>
              </a:solidFill>
              <a:latin typeface="Cambria" pitchFamily="18" charset="0"/>
              <a:cs typeface="Arial" charset="0"/>
            </a:endParaRPr>
          </a:p>
        </p:txBody>
      </p:sp>
      <p:sp>
        <p:nvSpPr>
          <p:cNvPr id="4" name="TextBox 10"/>
          <p:cNvSpPr txBox="1">
            <a:spLocks noChangeArrowheads="1"/>
          </p:cNvSpPr>
          <p:nvPr/>
        </p:nvSpPr>
        <p:spPr bwMode="auto">
          <a:xfrm>
            <a:off x="5632450" y="1398588"/>
            <a:ext cx="2725738" cy="366712"/>
          </a:xfrm>
          <a:prstGeom prst="rect">
            <a:avLst/>
          </a:prstGeom>
          <a:noFill/>
          <a:ln w="9525">
            <a:noFill/>
            <a:miter lim="800000"/>
            <a:headEnd/>
            <a:tailEnd/>
          </a:ln>
        </p:spPr>
        <p:txBody>
          <a:bodyPr>
            <a:spAutoFit/>
          </a:bodyPr>
          <a:lstStyle/>
          <a:p>
            <a:pPr algn="l" eaLnBrk="0" hangingPunct="0"/>
            <a:endParaRPr lang="en-IN" b="0">
              <a:solidFill>
                <a:schemeClr val="tx1"/>
              </a:solidFill>
              <a:latin typeface="Cambria" pitchFamily="18" charset="0"/>
              <a:cs typeface="Arial" charset="0"/>
            </a:endParaRPr>
          </a:p>
        </p:txBody>
      </p:sp>
      <p:sp>
        <p:nvSpPr>
          <p:cNvPr id="5" name="Line 5"/>
          <p:cNvSpPr>
            <a:spLocks noChangeShapeType="1"/>
          </p:cNvSpPr>
          <p:nvPr/>
        </p:nvSpPr>
        <p:spPr bwMode="auto">
          <a:xfrm>
            <a:off x="0" y="1143000"/>
            <a:ext cx="9144000" cy="0"/>
          </a:xfrm>
          <a:prstGeom prst="line">
            <a:avLst/>
          </a:prstGeom>
          <a:noFill/>
          <a:ln w="57150" cmpd="thinThick">
            <a:solidFill>
              <a:schemeClr val="accent2">
                <a:lumMod val="75000"/>
              </a:schemeClr>
            </a:solidFill>
            <a:round/>
            <a:headEnd/>
            <a:tailEnd/>
          </a:ln>
          <a:effectLst/>
        </p:spPr>
        <p:txBody>
          <a:bodyPr wrap="none"/>
          <a:lstStyle/>
          <a:p>
            <a:endParaRPr lang="en-IN"/>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19113" y="685800"/>
            <a:ext cx="8301037" cy="2139047"/>
          </a:xfrm>
          <a:prstGeom prst="rect">
            <a:avLst/>
          </a:prstGeom>
          <a:noFill/>
          <a:ln w="9525">
            <a:noFill/>
            <a:miter lim="800000"/>
            <a:headEnd/>
            <a:tailEnd/>
          </a:ln>
          <a:effectLst/>
        </p:spPr>
        <p:txBody>
          <a:bodyPr>
            <a:spAutoFit/>
          </a:bodyPr>
          <a:lstStyle/>
          <a:p>
            <a:pPr algn="just"/>
            <a:r>
              <a:rPr lang="en-US" sz="1900" dirty="0" smtClean="0">
                <a:solidFill>
                  <a:schemeClr val="tx1"/>
                </a:solidFill>
                <a:latin typeface="Cambria" pitchFamily="18" charset="0"/>
              </a:rPr>
              <a:t>In this area, we face </a:t>
            </a:r>
            <a:r>
              <a:rPr lang="en-IN" sz="1900" dirty="0" smtClean="0">
                <a:solidFill>
                  <a:schemeClr val="tx1"/>
                </a:solidFill>
                <a:latin typeface="Cambria" pitchFamily="18" charset="0"/>
              </a:rPr>
              <a:t>challenges </a:t>
            </a:r>
            <a:r>
              <a:rPr lang="en-IN" sz="1900" dirty="0">
                <a:solidFill>
                  <a:schemeClr val="tx1"/>
                </a:solidFill>
                <a:latin typeface="Cambria" pitchFamily="18" charset="0"/>
              </a:rPr>
              <a:t>such as the establishment of robust protocols and screening methods, which integrate non‐invasive, automated high throughput measurement of relevant plant traits both under controlled greenhouse and field </a:t>
            </a:r>
            <a:r>
              <a:rPr lang="en-IN" sz="1900" dirty="0" smtClean="0">
                <a:solidFill>
                  <a:schemeClr val="tx1"/>
                </a:solidFill>
                <a:latin typeface="Cambria" pitchFamily="18" charset="0"/>
              </a:rPr>
              <a:t>scenarios. Plant </a:t>
            </a:r>
            <a:r>
              <a:rPr lang="en-IN" sz="1900" dirty="0" err="1">
                <a:solidFill>
                  <a:schemeClr val="tx1"/>
                </a:solidFill>
                <a:latin typeface="Cambria" pitchFamily="18" charset="0"/>
              </a:rPr>
              <a:t>phenotyping</a:t>
            </a:r>
            <a:r>
              <a:rPr lang="en-IN" sz="1900" dirty="0">
                <a:solidFill>
                  <a:schemeClr val="tx1"/>
                </a:solidFill>
                <a:latin typeface="Cambria" pitchFamily="18" charset="0"/>
              </a:rPr>
              <a:t> is </a:t>
            </a:r>
            <a:r>
              <a:rPr lang="en-IN" sz="1900" dirty="0" smtClean="0">
                <a:solidFill>
                  <a:schemeClr val="tx1"/>
                </a:solidFill>
                <a:latin typeface="Cambria" pitchFamily="18" charset="0"/>
              </a:rPr>
              <a:t>fast developing </a:t>
            </a:r>
            <a:r>
              <a:rPr lang="en-IN" sz="1900" dirty="0">
                <a:solidFill>
                  <a:schemeClr val="tx1"/>
                </a:solidFill>
                <a:latin typeface="Cambria" pitchFamily="18" charset="0"/>
              </a:rPr>
              <a:t>as a scientific field that aims to </a:t>
            </a:r>
            <a:r>
              <a:rPr lang="en-IN" sz="1900" dirty="0" smtClean="0">
                <a:solidFill>
                  <a:schemeClr val="tx1"/>
                </a:solidFill>
                <a:latin typeface="Cambria" pitchFamily="18" charset="0"/>
              </a:rPr>
              <a:t>quantify accurately phenotypic </a:t>
            </a:r>
            <a:r>
              <a:rPr lang="en-IN" sz="1900" dirty="0">
                <a:solidFill>
                  <a:schemeClr val="tx1"/>
                </a:solidFill>
                <a:latin typeface="Cambria" pitchFamily="18" charset="0"/>
              </a:rPr>
              <a:t>traits, </a:t>
            </a:r>
            <a:r>
              <a:rPr lang="en-IN" sz="1900" dirty="0" smtClean="0">
                <a:solidFill>
                  <a:schemeClr val="tx1"/>
                </a:solidFill>
                <a:latin typeface="Cambria" pitchFamily="18" charset="0"/>
              </a:rPr>
              <a:t>and </a:t>
            </a:r>
            <a:r>
              <a:rPr lang="en-IN" sz="1900" dirty="0">
                <a:solidFill>
                  <a:schemeClr val="tx1"/>
                </a:solidFill>
                <a:latin typeface="Cambria" pitchFamily="18" charset="0"/>
              </a:rPr>
              <a:t>give valuable prognoses for </a:t>
            </a:r>
            <a:r>
              <a:rPr lang="en-IN" sz="1900" dirty="0" smtClean="0">
                <a:solidFill>
                  <a:schemeClr val="tx1"/>
                </a:solidFill>
                <a:latin typeface="Cambria" pitchFamily="18" charset="0"/>
              </a:rPr>
              <a:t>plant-environment </a:t>
            </a:r>
            <a:r>
              <a:rPr lang="en-IN" sz="1900" dirty="0">
                <a:solidFill>
                  <a:schemeClr val="tx1"/>
                </a:solidFill>
                <a:latin typeface="Cambria" pitchFamily="18" charset="0"/>
              </a:rPr>
              <a:t>interaction. </a:t>
            </a:r>
          </a:p>
        </p:txBody>
      </p:sp>
      <p:sp>
        <p:nvSpPr>
          <p:cNvPr id="3" name="Text Box 5"/>
          <p:cNvSpPr txBox="1">
            <a:spLocks noChangeArrowheads="1"/>
          </p:cNvSpPr>
          <p:nvPr/>
        </p:nvSpPr>
        <p:spPr bwMode="auto">
          <a:xfrm>
            <a:off x="468313" y="2817812"/>
            <a:ext cx="8294687" cy="915988"/>
          </a:xfrm>
          <a:prstGeom prst="rect">
            <a:avLst/>
          </a:prstGeom>
          <a:noFill/>
          <a:ln w="9525">
            <a:noFill/>
            <a:miter lim="800000"/>
            <a:headEnd/>
            <a:tailEnd/>
          </a:ln>
          <a:effectLst/>
        </p:spPr>
        <p:txBody>
          <a:bodyPr wrap="square">
            <a:spAutoFit/>
          </a:bodyPr>
          <a:lstStyle/>
          <a:p>
            <a:r>
              <a:rPr lang="en-US" dirty="0">
                <a:solidFill>
                  <a:srgbClr val="66FF99"/>
                </a:solidFill>
                <a:latin typeface="Cambria" pitchFamily="18" charset="0"/>
              </a:rPr>
              <a:t>Towards this, MSSRF is organizing the 3</a:t>
            </a:r>
            <a:r>
              <a:rPr lang="en-US" baseline="30000" dirty="0">
                <a:solidFill>
                  <a:srgbClr val="66FF99"/>
                </a:solidFill>
                <a:latin typeface="Cambria" pitchFamily="18" charset="0"/>
              </a:rPr>
              <a:t>rd</a:t>
            </a:r>
            <a:r>
              <a:rPr lang="en-US" dirty="0">
                <a:solidFill>
                  <a:srgbClr val="66FF99"/>
                </a:solidFill>
                <a:latin typeface="Cambria" pitchFamily="18" charset="0"/>
              </a:rPr>
              <a:t> International Plant </a:t>
            </a:r>
            <a:r>
              <a:rPr lang="en-US" dirty="0" err="1">
                <a:solidFill>
                  <a:srgbClr val="66FF99"/>
                </a:solidFill>
                <a:latin typeface="Cambria" pitchFamily="18" charset="0"/>
              </a:rPr>
              <a:t>Phenotyping</a:t>
            </a:r>
            <a:r>
              <a:rPr lang="en-US" dirty="0">
                <a:solidFill>
                  <a:srgbClr val="66FF99"/>
                </a:solidFill>
                <a:latin typeface="Cambria" pitchFamily="18" charset="0"/>
              </a:rPr>
              <a:t> Symposium together with the International Plant </a:t>
            </a:r>
            <a:r>
              <a:rPr lang="en-US" dirty="0" err="1">
                <a:solidFill>
                  <a:srgbClr val="66FF99"/>
                </a:solidFill>
                <a:latin typeface="Cambria" pitchFamily="18" charset="0"/>
              </a:rPr>
              <a:t>Phenotyping</a:t>
            </a:r>
            <a:r>
              <a:rPr lang="en-US" dirty="0">
                <a:solidFill>
                  <a:srgbClr val="66FF99"/>
                </a:solidFill>
                <a:latin typeface="Cambria" pitchFamily="18" charset="0"/>
              </a:rPr>
              <a:t> Network </a:t>
            </a:r>
            <a:r>
              <a:rPr lang="en-US" dirty="0" smtClean="0">
                <a:solidFill>
                  <a:srgbClr val="66FF99"/>
                </a:solidFill>
                <a:latin typeface="Cambria" pitchFamily="18" charset="0"/>
              </a:rPr>
              <a:t>from </a:t>
            </a:r>
            <a:r>
              <a:rPr lang="en-US" dirty="0">
                <a:solidFill>
                  <a:srgbClr val="66FF99"/>
                </a:solidFill>
                <a:latin typeface="Cambria" pitchFamily="18" charset="0"/>
              </a:rPr>
              <a:t>Feb 17 – 19, 2014 at </a:t>
            </a:r>
            <a:r>
              <a:rPr lang="en-US" dirty="0" smtClean="0">
                <a:solidFill>
                  <a:srgbClr val="66FF99"/>
                </a:solidFill>
                <a:latin typeface="Cambria" pitchFamily="18" charset="0"/>
              </a:rPr>
              <a:t>Chennai</a:t>
            </a:r>
            <a:endParaRPr lang="en-IN" dirty="0">
              <a:solidFill>
                <a:srgbClr val="66FF99"/>
              </a:solidFill>
              <a:latin typeface="Cambria" pitchFamily="18" charset="0"/>
            </a:endParaRPr>
          </a:p>
        </p:txBody>
      </p:sp>
      <p:sp>
        <p:nvSpPr>
          <p:cNvPr id="4" name="AutoShape 7" descr="Z"/>
          <p:cNvSpPr>
            <a:spLocks noChangeAspect="1" noChangeArrowheads="1"/>
          </p:cNvSpPr>
          <p:nvPr/>
        </p:nvSpPr>
        <p:spPr bwMode="auto">
          <a:xfrm>
            <a:off x="4419600" y="3276600"/>
            <a:ext cx="304800" cy="304800"/>
          </a:xfrm>
          <a:prstGeom prst="rect">
            <a:avLst/>
          </a:prstGeom>
          <a:noFill/>
        </p:spPr>
        <p:txBody>
          <a:bodyPr/>
          <a:lstStyle/>
          <a:p>
            <a:endParaRPr lang="en-IN"/>
          </a:p>
        </p:txBody>
      </p:sp>
      <p:sp>
        <p:nvSpPr>
          <p:cNvPr id="5" name="AutoShape 9" descr="Z"/>
          <p:cNvSpPr>
            <a:spLocks noChangeAspect="1" noChangeArrowheads="1"/>
          </p:cNvSpPr>
          <p:nvPr/>
        </p:nvSpPr>
        <p:spPr bwMode="auto">
          <a:xfrm>
            <a:off x="4419600" y="3276600"/>
            <a:ext cx="304800" cy="304800"/>
          </a:xfrm>
          <a:prstGeom prst="rect">
            <a:avLst/>
          </a:prstGeom>
          <a:noFill/>
        </p:spPr>
        <p:txBody>
          <a:bodyPr/>
          <a:lstStyle/>
          <a:p>
            <a:endParaRPr lang="en-IN"/>
          </a:p>
        </p:txBody>
      </p:sp>
      <p:pic>
        <p:nvPicPr>
          <p:cNvPr id="7" name="Picture 12" descr="download"/>
          <p:cNvPicPr>
            <a:picLocks noChangeAspect="1" noChangeArrowheads="1"/>
          </p:cNvPicPr>
          <p:nvPr/>
        </p:nvPicPr>
        <p:blipFill>
          <a:blip r:embed="rId2" cstate="print"/>
          <a:srcRect/>
          <a:stretch>
            <a:fillRect/>
          </a:stretch>
        </p:blipFill>
        <p:spPr bwMode="auto">
          <a:xfrm>
            <a:off x="1447800" y="3716646"/>
            <a:ext cx="3024187" cy="2330450"/>
          </a:xfrm>
          <a:prstGeom prst="rect">
            <a:avLst/>
          </a:prstGeom>
          <a:noFill/>
        </p:spPr>
      </p:pic>
      <p:pic>
        <p:nvPicPr>
          <p:cNvPr id="8" name="Picture 13" descr="images"/>
          <p:cNvPicPr>
            <a:picLocks noChangeAspect="1" noChangeArrowheads="1"/>
          </p:cNvPicPr>
          <p:nvPr/>
        </p:nvPicPr>
        <p:blipFill>
          <a:blip r:embed="rId3" cstate="print"/>
          <a:srcRect/>
          <a:stretch>
            <a:fillRect/>
          </a:stretch>
        </p:blipFill>
        <p:spPr bwMode="auto">
          <a:xfrm>
            <a:off x="5203107" y="3665561"/>
            <a:ext cx="2950293" cy="2362199"/>
          </a:xfrm>
          <a:prstGeom prst="rect">
            <a:avLst/>
          </a:prstGeom>
          <a:noFill/>
        </p:spPr>
      </p:pic>
      <p:sp>
        <p:nvSpPr>
          <p:cNvPr id="9" name="TextBox 8"/>
          <p:cNvSpPr txBox="1"/>
          <p:nvPr/>
        </p:nvSpPr>
        <p:spPr>
          <a:xfrm>
            <a:off x="1388896" y="0"/>
            <a:ext cx="6307304" cy="584775"/>
          </a:xfrm>
          <a:prstGeom prst="rect">
            <a:avLst/>
          </a:prstGeom>
          <a:noFill/>
        </p:spPr>
        <p:txBody>
          <a:bodyPr wrap="none" rtlCol="0">
            <a:spAutoFit/>
          </a:bodyPr>
          <a:lstStyle/>
          <a:p>
            <a:r>
              <a:rPr lang="en-US" sz="3200" dirty="0" smtClean="0">
                <a:solidFill>
                  <a:srgbClr val="FFFF00"/>
                </a:solidFill>
                <a:latin typeface="Cambria" pitchFamily="18" charset="0"/>
              </a:rPr>
              <a:t>Linking Genome to the </a:t>
            </a:r>
            <a:r>
              <a:rPr lang="en-US" sz="3200" dirty="0" err="1" smtClean="0">
                <a:solidFill>
                  <a:srgbClr val="FFFF00"/>
                </a:solidFill>
                <a:latin typeface="Cambria" pitchFamily="18" charset="0"/>
              </a:rPr>
              <a:t>Phenome</a:t>
            </a:r>
            <a:endParaRPr lang="en-IN" sz="3200" dirty="0">
              <a:solidFill>
                <a:srgbClr val="FFFF00"/>
              </a:solidFill>
              <a:latin typeface="Cambria" pitchFamily="18" charset="0"/>
            </a:endParaRPr>
          </a:p>
        </p:txBody>
      </p:sp>
      <p:sp>
        <p:nvSpPr>
          <p:cNvPr id="10" name="Line 5"/>
          <p:cNvSpPr>
            <a:spLocks noChangeShapeType="1"/>
          </p:cNvSpPr>
          <p:nvPr/>
        </p:nvSpPr>
        <p:spPr bwMode="auto">
          <a:xfrm>
            <a:off x="0" y="707408"/>
            <a:ext cx="9144000" cy="0"/>
          </a:xfrm>
          <a:prstGeom prst="line">
            <a:avLst/>
          </a:prstGeom>
          <a:noFill/>
          <a:ln w="57150" cmpd="thinThick">
            <a:solidFill>
              <a:schemeClr val="accent2">
                <a:lumMod val="75000"/>
              </a:schemeClr>
            </a:solidFill>
            <a:round/>
            <a:headEnd/>
            <a:tailEnd/>
          </a:ln>
          <a:effectLst/>
        </p:spPr>
        <p:txBody>
          <a:bodyPr wrap="none"/>
          <a:lstStyle/>
          <a:p>
            <a:endParaRPr lang="en-IN"/>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9826" name="Picture 2"/>
          <p:cNvPicPr>
            <a:picLocks noChangeAspect="1" noChangeArrowheads="1"/>
          </p:cNvPicPr>
          <p:nvPr/>
        </p:nvPicPr>
        <p:blipFill>
          <a:blip r:embed="rId3" cstate="print">
            <a:lum contrast="24000"/>
          </a:blip>
          <a:srcRect l="11848" t="2083" r="44531" b="12848"/>
          <a:stretch>
            <a:fillRect/>
          </a:stretch>
        </p:blipFill>
        <p:spPr bwMode="auto">
          <a:xfrm>
            <a:off x="457200" y="228600"/>
            <a:ext cx="3959225" cy="5791200"/>
          </a:xfrm>
          <a:prstGeom prst="rect">
            <a:avLst/>
          </a:prstGeom>
          <a:noFill/>
          <a:ln w="9525">
            <a:solidFill>
              <a:srgbClr val="00FFFF"/>
            </a:solidFill>
            <a:miter lim="800000"/>
            <a:headEnd/>
            <a:tailEnd/>
          </a:ln>
        </p:spPr>
      </p:pic>
      <p:sp>
        <p:nvSpPr>
          <p:cNvPr id="1869827" name="Text Box 3"/>
          <p:cNvSpPr txBox="1">
            <a:spLocks noChangeArrowheads="1"/>
          </p:cNvSpPr>
          <p:nvPr/>
        </p:nvSpPr>
        <p:spPr bwMode="auto">
          <a:xfrm>
            <a:off x="4724400" y="1889125"/>
            <a:ext cx="4267200" cy="2143125"/>
          </a:xfrm>
          <a:prstGeom prst="rect">
            <a:avLst/>
          </a:prstGeom>
          <a:noFill/>
          <a:ln w="9525">
            <a:noFill/>
            <a:miter lim="800000"/>
            <a:headEnd/>
            <a:tailEnd/>
          </a:ln>
        </p:spPr>
        <p:txBody>
          <a:bodyPr>
            <a:spAutoFit/>
          </a:bodyPr>
          <a:lstStyle/>
          <a:p>
            <a:pPr>
              <a:lnSpc>
                <a:spcPct val="120000"/>
              </a:lnSpc>
            </a:pPr>
            <a:r>
              <a:rPr lang="en-US" sz="2800">
                <a:solidFill>
                  <a:schemeClr val="tx1"/>
                </a:solidFill>
                <a:latin typeface="Times New Roman" pitchFamily="18" charset="0"/>
              </a:rPr>
              <a:t>Biomass – an under- utilized resource for enhancing income, energy </a:t>
            </a:r>
          </a:p>
          <a:p>
            <a:pPr>
              <a:lnSpc>
                <a:spcPct val="120000"/>
              </a:lnSpc>
            </a:pPr>
            <a:r>
              <a:rPr lang="en-US" sz="2800">
                <a:solidFill>
                  <a:schemeClr val="tx1"/>
                </a:solidFill>
                <a:latin typeface="Times New Roman" pitchFamily="18" charset="0"/>
              </a:rPr>
              <a:t>and work security</a:t>
            </a:r>
          </a:p>
        </p:txBody>
      </p:sp>
      <p:sp>
        <p:nvSpPr>
          <p:cNvPr id="1869828" name="Text Box 4"/>
          <p:cNvSpPr txBox="1">
            <a:spLocks noChangeArrowheads="1"/>
          </p:cNvSpPr>
          <p:nvPr/>
        </p:nvSpPr>
        <p:spPr bwMode="auto">
          <a:xfrm>
            <a:off x="4692650" y="436563"/>
            <a:ext cx="4233863" cy="579437"/>
          </a:xfrm>
          <a:prstGeom prst="rect">
            <a:avLst/>
          </a:prstGeom>
          <a:noFill/>
          <a:ln w="9525">
            <a:noFill/>
            <a:miter lim="800000"/>
            <a:headEnd/>
            <a:tailEnd/>
          </a:ln>
          <a:effectLst/>
        </p:spPr>
        <p:txBody>
          <a:bodyPr wrap="none">
            <a:spAutoFit/>
          </a:bodyPr>
          <a:lstStyle/>
          <a:p>
            <a:r>
              <a:rPr lang="en-US" sz="3200" b="1">
                <a:solidFill>
                  <a:srgbClr val="FFFF00"/>
                </a:solidFill>
                <a:latin typeface="Times New Roman" pitchFamily="18" charset="0"/>
              </a:rPr>
              <a:t>Non-farm Employment</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RiceBio-Park-Cover.jpg"/>
          <p:cNvPicPr>
            <a:picLocks noChangeAspect="1"/>
          </p:cNvPicPr>
          <p:nvPr/>
        </p:nvPicPr>
        <p:blipFill>
          <a:blip r:embed="rId2" cstate="print"/>
          <a:srcRect b="22893"/>
          <a:stretch>
            <a:fillRect/>
          </a:stretch>
        </p:blipFill>
        <p:spPr bwMode="auto">
          <a:xfrm>
            <a:off x="0" y="0"/>
            <a:ext cx="5865813" cy="6019800"/>
          </a:xfrm>
          <a:prstGeom prst="rect">
            <a:avLst/>
          </a:prstGeom>
          <a:noFill/>
          <a:ln w="9525">
            <a:solidFill>
              <a:srgbClr val="00FF99"/>
            </a:solidFill>
            <a:miter lim="800000"/>
            <a:headEnd/>
            <a:tailEnd/>
          </a:ln>
        </p:spPr>
      </p:pic>
      <p:sp>
        <p:nvSpPr>
          <p:cNvPr id="8195" name="TextBox 2"/>
          <p:cNvSpPr txBox="1">
            <a:spLocks noChangeArrowheads="1"/>
          </p:cNvSpPr>
          <p:nvPr/>
        </p:nvSpPr>
        <p:spPr bwMode="auto">
          <a:xfrm>
            <a:off x="1447800" y="1282700"/>
            <a:ext cx="3040063" cy="1292225"/>
          </a:xfrm>
          <a:prstGeom prst="rect">
            <a:avLst/>
          </a:prstGeom>
          <a:noFill/>
          <a:ln w="9525">
            <a:noFill/>
            <a:miter lim="800000"/>
            <a:headEnd/>
            <a:tailEnd/>
          </a:ln>
        </p:spPr>
        <p:txBody>
          <a:bodyPr>
            <a:spAutoFit/>
          </a:bodyPr>
          <a:lstStyle/>
          <a:p>
            <a:r>
              <a:rPr lang="en-US" sz="2400" dirty="0">
                <a:solidFill>
                  <a:srgbClr val="0000FF"/>
                </a:solidFill>
                <a:latin typeface="Copperplate Gothic Bold" pitchFamily="34" charset="0"/>
              </a:rPr>
              <a:t>RICE BIOPARK</a:t>
            </a:r>
          </a:p>
          <a:p>
            <a:endParaRPr lang="en-US" sz="600" dirty="0">
              <a:solidFill>
                <a:srgbClr val="0000FF"/>
              </a:solidFill>
              <a:latin typeface="Copperplate Gothic Bold" pitchFamily="34" charset="0"/>
            </a:endParaRPr>
          </a:p>
          <a:p>
            <a:r>
              <a:rPr lang="en-US" sz="2400" dirty="0">
                <a:solidFill>
                  <a:srgbClr val="0000FF"/>
                </a:solidFill>
                <a:latin typeface="Copperplate Gothic Bold" pitchFamily="34" charset="0"/>
              </a:rPr>
              <a:t>IN Nay </a:t>
            </a:r>
            <a:r>
              <a:rPr lang="en-US" sz="2400" dirty="0" err="1">
                <a:solidFill>
                  <a:srgbClr val="0000FF"/>
                </a:solidFill>
                <a:latin typeface="Copperplate Gothic Bold" pitchFamily="34" charset="0"/>
              </a:rPr>
              <a:t>Pyi</a:t>
            </a:r>
            <a:r>
              <a:rPr lang="en-US" sz="2400" dirty="0">
                <a:solidFill>
                  <a:srgbClr val="0000FF"/>
                </a:solidFill>
                <a:latin typeface="Copperplate Gothic Bold" pitchFamily="34" charset="0"/>
              </a:rPr>
              <a:t> Taw</a:t>
            </a:r>
          </a:p>
          <a:p>
            <a:r>
              <a:rPr lang="en-US" sz="2400" dirty="0">
                <a:solidFill>
                  <a:srgbClr val="0000FF"/>
                </a:solidFill>
                <a:latin typeface="Copperplate Gothic Bold" pitchFamily="34" charset="0"/>
              </a:rPr>
              <a:t>Myanmar</a:t>
            </a:r>
            <a:endParaRPr lang="en-IN" sz="2000" dirty="0">
              <a:solidFill>
                <a:srgbClr val="0000FF"/>
              </a:solidFill>
              <a:latin typeface="Copperplate Gothic Bold" pitchFamily="34" charset="0"/>
            </a:endParaRPr>
          </a:p>
        </p:txBody>
      </p:sp>
      <p:sp>
        <p:nvSpPr>
          <p:cNvPr id="4" name="TextBox 3"/>
          <p:cNvSpPr txBox="1"/>
          <p:nvPr/>
        </p:nvSpPr>
        <p:spPr>
          <a:xfrm>
            <a:off x="5849929" y="1066800"/>
            <a:ext cx="3217871" cy="2862322"/>
          </a:xfrm>
          <a:prstGeom prst="rect">
            <a:avLst/>
          </a:prstGeom>
          <a:noFill/>
        </p:spPr>
        <p:txBody>
          <a:bodyPr wrap="square" rtlCol="0">
            <a:spAutoFit/>
          </a:bodyPr>
          <a:lstStyle/>
          <a:p>
            <a:pPr>
              <a:lnSpc>
                <a:spcPct val="150000"/>
              </a:lnSpc>
            </a:pPr>
            <a:r>
              <a:rPr lang="en-US" sz="2400" dirty="0" smtClean="0">
                <a:solidFill>
                  <a:schemeClr val="tx1"/>
                </a:solidFill>
                <a:latin typeface="Cambria" pitchFamily="18" charset="0"/>
              </a:rPr>
              <a:t>Designed to save and add value  to each part of the rice biomass, such as rice straw, husk and bran </a:t>
            </a:r>
            <a:endParaRPr lang="en-IN" sz="2400" dirty="0">
              <a:solidFill>
                <a:schemeClr val="tx1"/>
              </a:solidFill>
              <a:latin typeface="Cambria"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9266" name="Text Box 2"/>
          <p:cNvSpPr txBox="1">
            <a:spLocks noChangeArrowheads="1"/>
          </p:cNvSpPr>
          <p:nvPr/>
        </p:nvSpPr>
        <p:spPr bwMode="auto">
          <a:xfrm>
            <a:off x="650544" y="166048"/>
            <a:ext cx="7827963" cy="609600"/>
          </a:xfrm>
          <a:prstGeom prst="rect">
            <a:avLst/>
          </a:prstGeom>
          <a:noFill/>
          <a:ln w="9525" algn="ctr">
            <a:noFill/>
            <a:miter lim="800000"/>
            <a:headEnd/>
            <a:tailEnd/>
          </a:ln>
          <a:effectLst/>
        </p:spPr>
        <p:txBody>
          <a:bodyPr wrap="none" anchor="ctr"/>
          <a:lstStyle/>
          <a:p>
            <a:pPr eaLnBrk="0" hangingPunct="0">
              <a:lnSpc>
                <a:spcPct val="110000"/>
              </a:lnSpc>
            </a:pPr>
            <a:r>
              <a:rPr lang="en-US" sz="2800" dirty="0" smtClean="0">
                <a:solidFill>
                  <a:srgbClr val="FFFF00"/>
                </a:solidFill>
                <a:latin typeface="Cambria" pitchFamily="18" charset="0"/>
              </a:rPr>
              <a:t>Rice: The advent of new plant type in the 1960s</a:t>
            </a:r>
            <a:endParaRPr lang="en-US" sz="2800" dirty="0">
              <a:solidFill>
                <a:srgbClr val="FFFF00"/>
              </a:solidFill>
              <a:latin typeface="Cambria" pitchFamily="18" charset="0"/>
            </a:endParaRPr>
          </a:p>
        </p:txBody>
      </p:sp>
      <p:pic>
        <p:nvPicPr>
          <p:cNvPr id="3339267" name="Picture 3" descr="rice1"/>
          <p:cNvPicPr>
            <a:picLocks noChangeAspect="1" noChangeArrowheads="1"/>
          </p:cNvPicPr>
          <p:nvPr/>
        </p:nvPicPr>
        <p:blipFill>
          <a:blip r:embed="rId3" cstate="print"/>
          <a:srcRect/>
          <a:stretch>
            <a:fillRect/>
          </a:stretch>
        </p:blipFill>
        <p:spPr bwMode="auto">
          <a:xfrm>
            <a:off x="1600200" y="1219200"/>
            <a:ext cx="5867400" cy="3829050"/>
          </a:xfrm>
          <a:prstGeom prst="rect">
            <a:avLst/>
          </a:prstGeom>
          <a:noFill/>
          <a:ln w="9525">
            <a:solidFill>
              <a:srgbClr val="66FF66"/>
            </a:solidFill>
            <a:miter lim="800000"/>
            <a:headEnd/>
            <a:tailEnd/>
          </a:ln>
        </p:spPr>
      </p:pic>
      <p:sp>
        <p:nvSpPr>
          <p:cNvPr id="3339268" name="Line 4"/>
          <p:cNvSpPr>
            <a:spLocks noChangeShapeType="1"/>
          </p:cNvSpPr>
          <p:nvPr/>
        </p:nvSpPr>
        <p:spPr bwMode="auto">
          <a:xfrm>
            <a:off x="0" y="914400"/>
            <a:ext cx="9144000" cy="0"/>
          </a:xfrm>
          <a:prstGeom prst="line">
            <a:avLst/>
          </a:prstGeom>
          <a:noFill/>
          <a:ln w="57150" cmpd="thinThick">
            <a:solidFill>
              <a:schemeClr val="accent2">
                <a:lumMod val="75000"/>
              </a:schemeClr>
            </a:solidFill>
            <a:round/>
            <a:headEnd/>
            <a:tailEnd/>
          </a:ln>
          <a:effectLst/>
        </p:spPr>
        <p:txBody>
          <a:bodyPr wrap="none"/>
          <a:lstStyle/>
          <a:p>
            <a:endParaRPr lang="en-IN"/>
          </a:p>
        </p:txBody>
      </p:sp>
      <p:sp>
        <p:nvSpPr>
          <p:cNvPr id="5" name="TextBox 4"/>
          <p:cNvSpPr txBox="1"/>
          <p:nvPr/>
        </p:nvSpPr>
        <p:spPr>
          <a:xfrm>
            <a:off x="655024" y="5105400"/>
            <a:ext cx="7955576" cy="461665"/>
          </a:xfrm>
          <a:prstGeom prst="rect">
            <a:avLst/>
          </a:prstGeom>
          <a:noFill/>
        </p:spPr>
        <p:txBody>
          <a:bodyPr wrap="none" rtlCol="0">
            <a:spAutoFit/>
          </a:bodyPr>
          <a:lstStyle/>
          <a:p>
            <a:r>
              <a:rPr lang="en-US" sz="2400" dirty="0" smtClean="0">
                <a:solidFill>
                  <a:schemeClr val="tx1"/>
                </a:solidFill>
                <a:latin typeface="Cambria" pitchFamily="18" charset="0"/>
              </a:rPr>
              <a:t>Non-lodging habit together with a vigorous root system</a:t>
            </a:r>
            <a:endParaRPr lang="en-IN" sz="2400" dirty="0">
              <a:solidFill>
                <a:schemeClr val="tx1"/>
              </a:solidFill>
              <a:latin typeface="Cambria" pitchFamily="18"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266" name="Picture 2" descr="National Horticulture Mission"/>
          <p:cNvPicPr>
            <a:picLocks noChangeAspect="1" noChangeArrowheads="1"/>
          </p:cNvPicPr>
          <p:nvPr/>
        </p:nvPicPr>
        <p:blipFill>
          <a:blip r:embed="rId3" cstate="print"/>
          <a:srcRect/>
          <a:stretch>
            <a:fillRect/>
          </a:stretch>
        </p:blipFill>
        <p:spPr bwMode="auto">
          <a:xfrm>
            <a:off x="325438" y="247650"/>
            <a:ext cx="4322762" cy="5638800"/>
          </a:xfrm>
          <a:prstGeom prst="rect">
            <a:avLst/>
          </a:prstGeom>
          <a:noFill/>
          <a:ln w="9525">
            <a:solidFill>
              <a:srgbClr val="00FFFF"/>
            </a:solidFill>
            <a:miter lim="800000"/>
            <a:headEnd/>
            <a:tailEnd/>
          </a:ln>
        </p:spPr>
      </p:pic>
      <p:sp>
        <p:nvSpPr>
          <p:cNvPr id="2059267" name="Text Box 3"/>
          <p:cNvSpPr txBox="1">
            <a:spLocks noChangeArrowheads="1"/>
          </p:cNvSpPr>
          <p:nvPr/>
        </p:nvSpPr>
        <p:spPr bwMode="auto">
          <a:xfrm>
            <a:off x="4724400" y="990600"/>
            <a:ext cx="4038600" cy="3681413"/>
          </a:xfrm>
          <a:prstGeom prst="rect">
            <a:avLst/>
          </a:prstGeom>
          <a:noFill/>
          <a:ln w="12700" cap="sq">
            <a:noFill/>
            <a:miter lim="800000"/>
            <a:headEnd/>
            <a:tailEnd/>
          </a:ln>
          <a:effectLst/>
        </p:spPr>
        <p:txBody>
          <a:bodyPr>
            <a:spAutoFit/>
          </a:bodyPr>
          <a:lstStyle/>
          <a:p>
            <a:pPr>
              <a:lnSpc>
                <a:spcPct val="120000"/>
              </a:lnSpc>
              <a:spcBef>
                <a:spcPct val="50000"/>
              </a:spcBef>
            </a:pPr>
            <a:r>
              <a:rPr lang="en-US" sz="2800" b="1">
                <a:solidFill>
                  <a:schemeClr val="tx1"/>
                </a:solidFill>
                <a:latin typeface="Times New Roman" pitchFamily="18" charset="0"/>
              </a:rPr>
              <a:t>Mainstream the nutritional dimension in National Horticulture Mission by setting up a Nutrition Advisory Council in every agro-climatic zone </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Text Box 2"/>
          <p:cNvSpPr txBox="1">
            <a:spLocks noChangeArrowheads="1"/>
          </p:cNvSpPr>
          <p:nvPr/>
        </p:nvSpPr>
        <p:spPr bwMode="auto">
          <a:xfrm>
            <a:off x="4800600" y="4343400"/>
            <a:ext cx="4191000" cy="933450"/>
          </a:xfrm>
          <a:prstGeom prst="rect">
            <a:avLst/>
          </a:prstGeom>
          <a:noFill/>
          <a:ln w="9525">
            <a:noFill/>
            <a:miter lim="800000"/>
            <a:headEnd/>
            <a:tailEnd/>
          </a:ln>
          <a:effectLst/>
        </p:spPr>
        <p:txBody>
          <a:bodyPr>
            <a:spAutoFit/>
          </a:bodyPr>
          <a:lstStyle/>
          <a:p>
            <a:pPr>
              <a:lnSpc>
                <a:spcPct val="115000"/>
              </a:lnSpc>
            </a:pPr>
            <a:r>
              <a:rPr lang="en-US" sz="2400" b="1">
                <a:solidFill>
                  <a:schemeClr val="tx1"/>
                </a:solidFill>
                <a:latin typeface="Times New Roman" pitchFamily="18" charset="0"/>
              </a:rPr>
              <a:t>Temple at Along, Arunachal Pradesh</a:t>
            </a:r>
            <a:endParaRPr lang="en-US" sz="2800">
              <a:solidFill>
                <a:schemeClr val="tx1"/>
              </a:solidFill>
              <a:latin typeface="Times New Roman" pitchFamily="18" charset="0"/>
            </a:endParaRPr>
          </a:p>
        </p:txBody>
      </p:sp>
      <p:pic>
        <p:nvPicPr>
          <p:cNvPr id="1904643" name="Picture 3" descr="first rice producer tani"/>
          <p:cNvPicPr>
            <a:picLocks noChangeAspect="1" noChangeArrowheads="1"/>
          </p:cNvPicPr>
          <p:nvPr/>
        </p:nvPicPr>
        <p:blipFill>
          <a:blip r:embed="rId3" cstate="print"/>
          <a:srcRect/>
          <a:stretch>
            <a:fillRect/>
          </a:stretch>
        </p:blipFill>
        <p:spPr bwMode="auto">
          <a:xfrm>
            <a:off x="685800" y="762000"/>
            <a:ext cx="3810000" cy="5105400"/>
          </a:xfrm>
          <a:prstGeom prst="rect">
            <a:avLst/>
          </a:prstGeom>
          <a:noFill/>
          <a:ln w="9525">
            <a:solidFill>
              <a:srgbClr val="00FFFF"/>
            </a:solidFill>
            <a:miter lim="800000"/>
            <a:headEnd/>
            <a:tailEnd/>
          </a:ln>
        </p:spPr>
      </p:pic>
      <p:sp>
        <p:nvSpPr>
          <p:cNvPr id="1904644" name="Text Box 4"/>
          <p:cNvSpPr txBox="1">
            <a:spLocks noChangeArrowheads="1"/>
          </p:cNvSpPr>
          <p:nvPr/>
        </p:nvSpPr>
        <p:spPr bwMode="auto">
          <a:xfrm>
            <a:off x="4724400" y="1797050"/>
            <a:ext cx="4267200" cy="1373188"/>
          </a:xfrm>
          <a:prstGeom prst="rect">
            <a:avLst/>
          </a:prstGeom>
          <a:noFill/>
          <a:ln w="9525">
            <a:noFill/>
            <a:miter lim="800000"/>
            <a:headEnd/>
            <a:tailEnd/>
          </a:ln>
          <a:effectLst/>
        </p:spPr>
        <p:txBody>
          <a:bodyPr>
            <a:spAutoFit/>
          </a:bodyPr>
          <a:lstStyle/>
          <a:p>
            <a:r>
              <a:rPr lang="en-US" sz="2800" b="1">
                <a:solidFill>
                  <a:schemeClr val="tx1"/>
                </a:solidFill>
                <a:latin typeface="Times New Roman" pitchFamily="18" charset="0"/>
              </a:rPr>
              <a:t>Women and Domestication of Rice </a:t>
            </a:r>
          </a:p>
          <a:p>
            <a:r>
              <a:rPr lang="en-US" sz="2800" b="1">
                <a:solidFill>
                  <a:schemeClr val="tx1"/>
                </a:solidFill>
                <a:latin typeface="Times New Roman" pitchFamily="18" charset="0"/>
              </a:rPr>
              <a:t>10,000 years ago</a:t>
            </a:r>
          </a:p>
        </p:txBody>
      </p:sp>
      <p:sp>
        <p:nvSpPr>
          <p:cNvPr id="1904645" name="Text Box 5"/>
          <p:cNvSpPr txBox="1">
            <a:spLocks noChangeArrowheads="1"/>
          </p:cNvSpPr>
          <p:nvPr/>
        </p:nvSpPr>
        <p:spPr bwMode="auto">
          <a:xfrm>
            <a:off x="1676400" y="90488"/>
            <a:ext cx="6276975" cy="519112"/>
          </a:xfrm>
          <a:prstGeom prst="rect">
            <a:avLst/>
          </a:prstGeom>
          <a:noFill/>
          <a:ln w="9525" algn="ctr">
            <a:noFill/>
            <a:miter lim="800000"/>
            <a:headEnd/>
            <a:tailEnd/>
          </a:ln>
          <a:effectLst/>
        </p:spPr>
        <p:txBody>
          <a:bodyPr>
            <a:spAutoFit/>
          </a:bodyPr>
          <a:lstStyle/>
          <a:p>
            <a:r>
              <a:rPr lang="en-US" sz="2800" b="1">
                <a:solidFill>
                  <a:srgbClr val="FFFF00"/>
                </a:solidFill>
                <a:latin typeface="Times New Roman" pitchFamily="18" charset="0"/>
              </a:rPr>
              <a:t>Domestication of Rice</a:t>
            </a: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5722190"/>
            <a:ext cx="4038600" cy="338554"/>
          </a:xfrm>
          <a:prstGeom prst="rect">
            <a:avLst/>
          </a:prstGeom>
        </p:spPr>
        <p:txBody>
          <a:bodyPr wrap="square">
            <a:spAutoFit/>
          </a:bodyPr>
          <a:lstStyle/>
          <a:p>
            <a:pPr algn="r"/>
            <a:r>
              <a:rPr lang="en-IN" sz="1600" i="1" dirty="0" smtClean="0">
                <a:solidFill>
                  <a:srgbClr val="00FF99"/>
                </a:solidFill>
                <a:latin typeface="Cambria" pitchFamily="18" charset="0"/>
              </a:rPr>
              <a:t>Source: Data  from  http://faostat.fao.org/</a:t>
            </a:r>
            <a:endParaRPr lang="en-IN" sz="1600" i="1" dirty="0">
              <a:solidFill>
                <a:srgbClr val="00FF99"/>
              </a:solidFill>
              <a:latin typeface="Cambria" pitchFamily="18" charset="0"/>
            </a:endParaRPr>
          </a:p>
        </p:txBody>
      </p:sp>
      <p:graphicFrame>
        <p:nvGraphicFramePr>
          <p:cNvPr id="4" name="Chart 3"/>
          <p:cNvGraphicFramePr>
            <a:graphicFrameLocks/>
          </p:cNvGraphicFramePr>
          <p:nvPr/>
        </p:nvGraphicFramePr>
        <p:xfrm>
          <a:off x="1676400" y="1143000"/>
          <a:ext cx="5514975" cy="461486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762000" y="0"/>
            <a:ext cx="7772400" cy="954107"/>
          </a:xfrm>
          <a:prstGeom prst="rect">
            <a:avLst/>
          </a:prstGeom>
        </p:spPr>
        <p:txBody>
          <a:bodyPr wrap="square">
            <a:spAutoFit/>
          </a:bodyPr>
          <a:lstStyle/>
          <a:p>
            <a:r>
              <a:rPr lang="en-US" sz="2800" dirty="0" smtClean="0">
                <a:solidFill>
                  <a:srgbClr val="FFFF00"/>
                </a:solidFill>
                <a:latin typeface="Cambria" pitchFamily="18" charset="0"/>
              </a:rPr>
              <a:t>Trend in Rice, Paddy Production over Decades (in Million </a:t>
            </a:r>
            <a:r>
              <a:rPr lang="en-US" sz="2800" dirty="0" err="1" smtClean="0">
                <a:solidFill>
                  <a:srgbClr val="FFFF00"/>
                </a:solidFill>
                <a:latin typeface="Cambria" pitchFamily="18" charset="0"/>
              </a:rPr>
              <a:t>Tonnes</a:t>
            </a:r>
            <a:r>
              <a:rPr lang="en-US" sz="2800" dirty="0" smtClean="0">
                <a:solidFill>
                  <a:srgbClr val="FFFF00"/>
                </a:solidFill>
                <a:latin typeface="Cambria" pitchFamily="18" charset="0"/>
              </a:rPr>
              <a:t>)</a:t>
            </a:r>
            <a:endParaRPr lang="en-IN" sz="2800" dirty="0">
              <a:solidFill>
                <a:srgbClr val="FFFF00"/>
              </a:solidFill>
              <a:latin typeface="Cambria" pitchFamily="18" charset="0"/>
            </a:endParaRPr>
          </a:p>
        </p:txBody>
      </p:sp>
      <p:sp>
        <p:nvSpPr>
          <p:cNvPr id="6" name="Line 4"/>
          <p:cNvSpPr>
            <a:spLocks noChangeShapeType="1"/>
          </p:cNvSpPr>
          <p:nvPr/>
        </p:nvSpPr>
        <p:spPr bwMode="auto">
          <a:xfrm>
            <a:off x="0" y="914400"/>
            <a:ext cx="9144000" cy="0"/>
          </a:xfrm>
          <a:prstGeom prst="line">
            <a:avLst/>
          </a:prstGeom>
          <a:noFill/>
          <a:ln w="57150" cmpd="thinThick">
            <a:solidFill>
              <a:schemeClr val="accent2">
                <a:lumMod val="75000"/>
              </a:schemeClr>
            </a:solidFill>
            <a:round/>
            <a:headEnd/>
            <a:tailEnd/>
          </a:ln>
          <a:effectLst/>
        </p:spPr>
        <p:txBody>
          <a:bodyPr wrap="none"/>
          <a:lstStyle/>
          <a:p>
            <a:endParaRPr lang="en-IN"/>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76200"/>
            <a:ext cx="7315200" cy="762000"/>
          </a:xfrm>
        </p:spPr>
        <p:txBody>
          <a:bodyPr/>
          <a:lstStyle/>
          <a:p>
            <a:r>
              <a:rPr lang="en-US" sz="3200" b="1" dirty="0" smtClean="0">
                <a:solidFill>
                  <a:srgbClr val="FFFF00"/>
                </a:solidFill>
                <a:latin typeface="Cambria" pitchFamily="18" charset="0"/>
              </a:rPr>
              <a:t>Evergreen Revolution is the Pathway</a:t>
            </a:r>
            <a:endParaRPr lang="en-IN" sz="3200" b="1" dirty="0">
              <a:solidFill>
                <a:srgbClr val="FFFF00"/>
              </a:solidFill>
              <a:latin typeface="Cambria" pitchFamily="18" charset="0"/>
            </a:endParaRPr>
          </a:p>
        </p:txBody>
      </p:sp>
      <p:sp>
        <p:nvSpPr>
          <p:cNvPr id="5" name="TextBox 4"/>
          <p:cNvSpPr txBox="1"/>
          <p:nvPr/>
        </p:nvSpPr>
        <p:spPr>
          <a:xfrm>
            <a:off x="4267200" y="762001"/>
            <a:ext cx="4419600" cy="5401479"/>
          </a:xfrm>
          <a:prstGeom prst="rect">
            <a:avLst/>
          </a:prstGeom>
          <a:noFill/>
        </p:spPr>
        <p:txBody>
          <a:bodyPr wrap="square" rtlCol="0">
            <a:spAutoFit/>
          </a:bodyPr>
          <a:lstStyle/>
          <a:p>
            <a:pPr marL="355600" indent="-355600" algn="just">
              <a:lnSpc>
                <a:spcPct val="150000"/>
              </a:lnSpc>
              <a:buClr>
                <a:srgbClr val="00FF99"/>
              </a:buClr>
              <a:buFont typeface="Courier New" pitchFamily="49" charset="0"/>
              <a:buChar char="o"/>
            </a:pPr>
            <a:r>
              <a:rPr lang="en-US" sz="2400" dirty="0" smtClean="0">
                <a:solidFill>
                  <a:schemeClr val="tx1"/>
                </a:solidFill>
                <a:latin typeface="Cambria" pitchFamily="18" charset="0"/>
              </a:rPr>
              <a:t>World requires 50% more rice in 2030 than in 2004 with approximately 30% less arable land of today</a:t>
            </a:r>
          </a:p>
          <a:p>
            <a:pPr marL="355600" indent="-355600" algn="just">
              <a:lnSpc>
                <a:spcPct val="150000"/>
              </a:lnSpc>
              <a:buClr>
                <a:srgbClr val="00FF99"/>
              </a:buClr>
              <a:buFont typeface="Courier New" pitchFamily="49" charset="0"/>
              <a:buChar char="o"/>
            </a:pPr>
            <a:endParaRPr lang="en-US" sz="1200" dirty="0" smtClean="0">
              <a:solidFill>
                <a:schemeClr val="tx1"/>
              </a:solidFill>
              <a:latin typeface="Cambria" pitchFamily="18" charset="0"/>
            </a:endParaRPr>
          </a:p>
          <a:p>
            <a:pPr marL="355600" indent="-355600" algn="just">
              <a:lnSpc>
                <a:spcPct val="150000"/>
              </a:lnSpc>
              <a:buClr>
                <a:srgbClr val="00FF99"/>
              </a:buClr>
              <a:buFont typeface="Courier New" pitchFamily="49" charset="0"/>
              <a:buChar char="o"/>
            </a:pPr>
            <a:r>
              <a:rPr lang="en-US" sz="2400" dirty="0" smtClean="0">
                <a:solidFill>
                  <a:schemeClr val="tx1"/>
                </a:solidFill>
                <a:latin typeface="Cambria" pitchFamily="18" charset="0"/>
              </a:rPr>
              <a:t>Mainstreaming ecology in technology development and dissemination is the road to sustainable agriculture</a:t>
            </a:r>
            <a:endParaRPr lang="en-IN" sz="2400" dirty="0">
              <a:solidFill>
                <a:schemeClr val="tx1"/>
              </a:solidFill>
              <a:latin typeface="Cambria" pitchFamily="18" charset="0"/>
            </a:endParaRPr>
          </a:p>
        </p:txBody>
      </p:sp>
      <p:pic>
        <p:nvPicPr>
          <p:cNvPr id="7" name="Picture 4" descr="prof's book"/>
          <p:cNvPicPr>
            <a:picLocks noChangeAspect="1" noChangeArrowheads="1"/>
          </p:cNvPicPr>
          <p:nvPr/>
        </p:nvPicPr>
        <p:blipFill>
          <a:blip r:embed="rId2" cstate="print"/>
          <a:srcRect/>
          <a:stretch>
            <a:fillRect/>
          </a:stretch>
        </p:blipFill>
        <p:spPr bwMode="auto">
          <a:xfrm>
            <a:off x="487362" y="641132"/>
            <a:ext cx="3703638" cy="5378668"/>
          </a:xfrm>
          <a:prstGeom prst="rect">
            <a:avLst/>
          </a:prstGeom>
          <a:noFill/>
          <a:ln w="9525">
            <a:solidFill>
              <a:srgbClr val="00FF99"/>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14690" name="Group 2"/>
          <p:cNvGraphicFramePr>
            <a:graphicFrameLocks noGrp="1"/>
          </p:cNvGraphicFramePr>
          <p:nvPr/>
        </p:nvGraphicFramePr>
        <p:xfrm>
          <a:off x="304800" y="1066800"/>
          <a:ext cx="8610600" cy="4434840"/>
        </p:xfrm>
        <a:graphic>
          <a:graphicData uri="http://schemas.openxmlformats.org/drawingml/2006/table">
            <a:tbl>
              <a:tblPr/>
              <a:tblGrid>
                <a:gridCol w="3992563"/>
                <a:gridCol w="4618037"/>
              </a:tblGrid>
              <a:tr h="628650">
                <a:tc>
                  <a:txBody>
                    <a:bodyPr/>
                    <a:lstStyle/>
                    <a:p>
                      <a:pPr marL="0" marR="0" lvl="0" indent="0" algn="just" defTabSz="914400" rtl="0" eaLnBrk="0" fontAlgn="base" latinLnBrk="0" hangingPunct="0">
                        <a:lnSpc>
                          <a:spcPct val="100000"/>
                        </a:lnSpc>
                        <a:spcBef>
                          <a:spcPct val="5000"/>
                        </a:spcBef>
                        <a:spcAft>
                          <a:spcPct val="0"/>
                        </a:spcAft>
                        <a:buClrTx/>
                        <a:buSzTx/>
                        <a:buFontTx/>
                        <a:buNone/>
                        <a:tabLst/>
                      </a:pPr>
                      <a:r>
                        <a:rPr kumimoji="1" lang="en-US" sz="2000" b="0" i="0" u="none" strike="noStrike" cap="none" normalizeH="0" baseline="0" smtClean="0">
                          <a:ln>
                            <a:noFill/>
                          </a:ln>
                          <a:solidFill>
                            <a:srgbClr val="FFFF66"/>
                          </a:solidFill>
                          <a:effectLst/>
                          <a:latin typeface="Cambria" pitchFamily="18" charset="0"/>
                        </a:rPr>
                        <a:t>Green Revolution :</a:t>
                      </a:r>
                      <a:r>
                        <a:rPr kumimoji="1" lang="en-US" sz="2000" b="0" i="0" u="none" strike="noStrike" cap="none" normalizeH="0" baseline="0" smtClean="0">
                          <a:ln>
                            <a:noFill/>
                          </a:ln>
                          <a:solidFill>
                            <a:schemeClr val="tx1"/>
                          </a:solidFill>
                          <a:effectLst/>
                          <a:latin typeface="Cambria" pitchFamily="18" charset="0"/>
                        </a:rPr>
                        <a:t> Commodity-centred increase in productivity</a:t>
                      </a:r>
                    </a:p>
                    <a:p>
                      <a:pPr marL="0" marR="0" lvl="0" indent="0" algn="just" defTabSz="914400" rtl="0" eaLnBrk="0" fontAlgn="base" latinLnBrk="0" hangingPunct="0">
                        <a:lnSpc>
                          <a:spcPct val="100000"/>
                        </a:lnSpc>
                        <a:spcBef>
                          <a:spcPct val="5000"/>
                        </a:spcBef>
                        <a:spcAft>
                          <a:spcPct val="0"/>
                        </a:spcAft>
                        <a:buClrTx/>
                        <a:buSzTx/>
                        <a:buFontTx/>
                        <a:buNone/>
                        <a:tabLst/>
                      </a:pPr>
                      <a:endParaRPr kumimoji="1" lang="en-US" sz="2000" b="0" i="0" u="none" strike="noStrike" cap="none" normalizeH="0" baseline="0" smtClean="0">
                        <a:ln>
                          <a:noFill/>
                        </a:ln>
                        <a:solidFill>
                          <a:schemeClr val="tx1"/>
                        </a:solidFill>
                        <a:effectLst/>
                        <a:latin typeface="Cambria" pitchFamily="18" charset="0"/>
                      </a:endParaRPr>
                    </a:p>
                    <a:p>
                      <a:pPr marL="0" marR="0" lvl="0" indent="0" algn="just" defTabSz="914400" rtl="0" eaLnBrk="0" fontAlgn="base" latinLnBrk="0" hangingPunct="0">
                        <a:lnSpc>
                          <a:spcPct val="100000"/>
                        </a:lnSpc>
                        <a:spcBef>
                          <a:spcPct val="5000"/>
                        </a:spcBef>
                        <a:spcAft>
                          <a:spcPct val="0"/>
                        </a:spcAft>
                        <a:buClrTx/>
                        <a:buSzTx/>
                        <a:buFontTx/>
                        <a:buNone/>
                        <a:tabLst/>
                      </a:pPr>
                      <a:endParaRPr kumimoji="1" lang="en-US" sz="2000" b="0" i="0" u="none" strike="noStrike" cap="none" normalizeH="0" baseline="0" smtClean="0">
                        <a:ln>
                          <a:noFill/>
                        </a:ln>
                        <a:solidFill>
                          <a:schemeClr val="tx1"/>
                        </a:solidFill>
                        <a:effectLst/>
                        <a:latin typeface="Cambria" pitchFamily="18" charset="0"/>
                      </a:endParaRPr>
                    </a:p>
                    <a:p>
                      <a:pPr marL="0" marR="0" lvl="0" indent="0" algn="just" defTabSz="914400" rtl="0" eaLnBrk="0" fontAlgn="base" latinLnBrk="0" hangingPunct="0">
                        <a:lnSpc>
                          <a:spcPct val="100000"/>
                        </a:lnSpc>
                        <a:spcBef>
                          <a:spcPct val="5000"/>
                        </a:spcBef>
                        <a:spcAft>
                          <a:spcPct val="0"/>
                        </a:spcAft>
                        <a:buClrTx/>
                        <a:buSzTx/>
                        <a:buFontTx/>
                        <a:buNone/>
                        <a:tabLst/>
                      </a:pPr>
                      <a:endParaRPr kumimoji="1" lang="en-US" sz="2000" b="0" i="0" u="none" strike="noStrike" cap="none" normalizeH="0" baseline="0" smtClean="0">
                        <a:ln>
                          <a:noFill/>
                        </a:ln>
                        <a:solidFill>
                          <a:schemeClr val="tx1"/>
                        </a:solidFill>
                        <a:effectLst/>
                        <a:latin typeface="Cambria" pitchFamily="18" charset="0"/>
                      </a:endParaRPr>
                    </a:p>
                    <a:p>
                      <a:pPr marL="0" marR="0" lvl="0" indent="0" algn="just" defTabSz="914400" rtl="0" eaLnBrk="0" fontAlgn="base" latinLnBrk="0" hangingPunct="0">
                        <a:lnSpc>
                          <a:spcPct val="100000"/>
                        </a:lnSpc>
                        <a:spcBef>
                          <a:spcPct val="5000"/>
                        </a:spcBef>
                        <a:spcAft>
                          <a:spcPct val="0"/>
                        </a:spcAft>
                        <a:buClrTx/>
                        <a:buSzTx/>
                        <a:buFontTx/>
                        <a:buNone/>
                        <a:tabLst/>
                      </a:pPr>
                      <a:r>
                        <a:rPr kumimoji="1" lang="en-US" sz="2000" b="0" i="0" u="none" strike="noStrike" cap="none" normalizeH="0" baseline="0" smtClean="0">
                          <a:ln>
                            <a:noFill/>
                          </a:ln>
                          <a:solidFill>
                            <a:schemeClr val="tx1"/>
                          </a:solidFill>
                          <a:effectLst/>
                          <a:latin typeface="Cambria" pitchFamily="18" charset="0"/>
                        </a:rPr>
                        <a:t>Change In plant architecture, and harvest index</a:t>
                      </a:r>
                    </a:p>
                    <a:p>
                      <a:pPr marL="0" marR="0" lvl="0" indent="0" algn="just" defTabSz="914400" rtl="0" eaLnBrk="0" fontAlgn="base" latinLnBrk="0" hangingPunct="0">
                        <a:lnSpc>
                          <a:spcPct val="100000"/>
                        </a:lnSpc>
                        <a:spcBef>
                          <a:spcPct val="5000"/>
                        </a:spcBef>
                        <a:spcAft>
                          <a:spcPct val="0"/>
                        </a:spcAft>
                        <a:buClrTx/>
                        <a:buSzTx/>
                        <a:buFontTx/>
                        <a:buNone/>
                        <a:tabLst/>
                      </a:pPr>
                      <a:r>
                        <a:rPr kumimoji="1" lang="en-US" sz="2000" b="0" i="0" u="none" strike="noStrike" cap="none" normalizeH="0" baseline="0" smtClean="0">
                          <a:ln>
                            <a:noFill/>
                          </a:ln>
                          <a:solidFill>
                            <a:schemeClr val="tx1"/>
                          </a:solidFill>
                          <a:effectLst/>
                          <a:latin typeface="Cambria" pitchFamily="18" charset="0"/>
                        </a:rPr>
                        <a:t>Change in the physiological rhythm-insensitive to</a:t>
                      </a:r>
                    </a:p>
                    <a:p>
                      <a:pPr marL="0" marR="0" lvl="0" indent="0" algn="just" defTabSz="914400" rtl="0" eaLnBrk="0" fontAlgn="base" latinLnBrk="0" hangingPunct="0">
                        <a:lnSpc>
                          <a:spcPct val="100000"/>
                        </a:lnSpc>
                        <a:spcBef>
                          <a:spcPct val="5000"/>
                        </a:spcBef>
                        <a:spcAft>
                          <a:spcPct val="0"/>
                        </a:spcAft>
                        <a:buClrTx/>
                        <a:buSzTx/>
                        <a:buFontTx/>
                        <a:buNone/>
                        <a:tabLst/>
                      </a:pPr>
                      <a:r>
                        <a:rPr kumimoji="1" lang="en-US" sz="2000" b="0" i="0" u="none" strike="noStrike" cap="none" normalizeH="0" baseline="0" smtClean="0">
                          <a:ln>
                            <a:noFill/>
                          </a:ln>
                          <a:solidFill>
                            <a:schemeClr val="tx1"/>
                          </a:solidFill>
                          <a:effectLst/>
                          <a:latin typeface="Cambria" pitchFamily="18" charset="0"/>
                        </a:rPr>
                        <a:t>photoperiodism</a:t>
                      </a:r>
                    </a:p>
                    <a:p>
                      <a:pPr marL="0" marR="0" lvl="0" indent="0" algn="just" defTabSz="914400" rtl="0" eaLnBrk="0" fontAlgn="base" latinLnBrk="0" hangingPunct="0">
                        <a:lnSpc>
                          <a:spcPct val="100000"/>
                        </a:lnSpc>
                        <a:spcBef>
                          <a:spcPct val="5000"/>
                        </a:spcBef>
                        <a:spcAft>
                          <a:spcPct val="0"/>
                        </a:spcAft>
                        <a:buClrTx/>
                        <a:buSzTx/>
                        <a:buFontTx/>
                        <a:buNone/>
                        <a:tabLst/>
                      </a:pPr>
                      <a:r>
                        <a:rPr kumimoji="1" lang="en-US" sz="2000" b="0" i="0" u="none" strike="noStrike" cap="none" normalizeH="0" baseline="0" smtClean="0">
                          <a:ln>
                            <a:noFill/>
                          </a:ln>
                          <a:solidFill>
                            <a:schemeClr val="tx1"/>
                          </a:solidFill>
                          <a:effectLst/>
                          <a:latin typeface="Cambria" pitchFamily="18" charset="0"/>
                        </a:rPr>
                        <a:t>Lodging resistance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5000"/>
                        </a:spcBef>
                        <a:spcAft>
                          <a:spcPct val="0"/>
                        </a:spcAft>
                        <a:buClrTx/>
                        <a:buSzTx/>
                        <a:buFontTx/>
                        <a:buNone/>
                        <a:tabLst/>
                      </a:pPr>
                      <a:r>
                        <a:rPr kumimoji="1" lang="en-US" sz="2000" b="0" i="0" u="none" strike="noStrike" cap="none" normalizeH="0" baseline="0" smtClean="0">
                          <a:ln>
                            <a:noFill/>
                          </a:ln>
                          <a:solidFill>
                            <a:srgbClr val="FFFF66"/>
                          </a:solidFill>
                          <a:effectLst/>
                          <a:latin typeface="Cambria" pitchFamily="18" charset="0"/>
                        </a:rPr>
                        <a:t>Evergreen Revolution :</a:t>
                      </a:r>
                      <a:r>
                        <a:rPr kumimoji="1" lang="en-US" sz="2000" b="0" i="0" u="none" strike="noStrike" cap="none" normalizeH="0" baseline="0" smtClean="0">
                          <a:ln>
                            <a:noFill/>
                          </a:ln>
                          <a:solidFill>
                            <a:schemeClr val="tx1"/>
                          </a:solidFill>
                          <a:effectLst/>
                          <a:latin typeface="Cambria" pitchFamily="18" charset="0"/>
                        </a:rPr>
                        <a:t> </a:t>
                      </a:r>
                      <a:r>
                        <a:rPr kumimoji="1" lang="en-US" sz="2000" b="0" i="0" u="none" strike="noStrike" cap="none" normalizeH="0" baseline="0" smtClean="0">
                          <a:ln>
                            <a:noFill/>
                          </a:ln>
                          <a:solidFill>
                            <a:srgbClr val="FFFFFF"/>
                          </a:solidFill>
                          <a:effectLst/>
                          <a:latin typeface="Cambria" pitchFamily="18" charset="0"/>
                        </a:rPr>
                        <a:t>increasing productivity in perpetuity without associated ecological harm</a:t>
                      </a:r>
                    </a:p>
                    <a:p>
                      <a:pPr marL="0" marR="0" lvl="0" indent="0" algn="just" defTabSz="914400" rtl="0" eaLnBrk="0" fontAlgn="base" latinLnBrk="0" hangingPunct="0">
                        <a:lnSpc>
                          <a:spcPct val="100000"/>
                        </a:lnSpc>
                        <a:spcBef>
                          <a:spcPct val="5000"/>
                        </a:spcBef>
                        <a:spcAft>
                          <a:spcPct val="0"/>
                        </a:spcAft>
                        <a:buClrTx/>
                        <a:buSzTx/>
                        <a:buFontTx/>
                        <a:buNone/>
                        <a:tabLst/>
                      </a:pPr>
                      <a:endParaRPr kumimoji="1" lang="en-US" sz="2000" b="0" i="0" u="none" strike="noStrike" cap="none" normalizeH="0" baseline="0" smtClean="0">
                        <a:ln>
                          <a:noFill/>
                        </a:ln>
                        <a:solidFill>
                          <a:srgbClr val="FFFFFF"/>
                        </a:solidFill>
                        <a:effectLst/>
                        <a:latin typeface="Cambria" pitchFamily="18" charset="0"/>
                      </a:endParaRPr>
                    </a:p>
                    <a:p>
                      <a:pPr marL="0" marR="0" lvl="0" indent="0" algn="just" defTabSz="914400" rtl="0" eaLnBrk="0" fontAlgn="base" latinLnBrk="0" hangingPunct="0">
                        <a:lnSpc>
                          <a:spcPct val="100000"/>
                        </a:lnSpc>
                        <a:spcBef>
                          <a:spcPct val="5000"/>
                        </a:spcBef>
                        <a:spcAft>
                          <a:spcPct val="0"/>
                        </a:spcAft>
                        <a:buClrTx/>
                        <a:buSzTx/>
                        <a:buFontTx/>
                        <a:buNone/>
                        <a:tabLst/>
                      </a:pPr>
                      <a:endParaRPr kumimoji="1" lang="en-US" sz="2000" b="0" i="0" u="none" strike="noStrike" cap="none" normalizeH="0" baseline="0" smtClean="0">
                        <a:ln>
                          <a:noFill/>
                        </a:ln>
                        <a:solidFill>
                          <a:srgbClr val="00FFCC"/>
                        </a:solidFill>
                        <a:effectLst/>
                        <a:latin typeface="Cambria" pitchFamily="18" charset="0"/>
                      </a:endParaRPr>
                    </a:p>
                    <a:p>
                      <a:pPr marL="0" marR="0" lvl="0" indent="0" algn="just" defTabSz="914400" rtl="0" eaLnBrk="0" fontAlgn="base" latinLnBrk="0" hangingPunct="0">
                        <a:lnSpc>
                          <a:spcPct val="100000"/>
                        </a:lnSpc>
                        <a:spcBef>
                          <a:spcPct val="5000"/>
                        </a:spcBef>
                        <a:spcAft>
                          <a:spcPct val="0"/>
                        </a:spcAft>
                        <a:buClrTx/>
                        <a:buSzTx/>
                        <a:buFontTx/>
                        <a:buNone/>
                        <a:tabLst/>
                      </a:pPr>
                      <a:r>
                        <a:rPr kumimoji="1" lang="en-US" sz="2000" b="0" i="0" u="none" strike="noStrike" cap="none" normalizeH="0" baseline="0" smtClean="0">
                          <a:ln>
                            <a:noFill/>
                          </a:ln>
                          <a:solidFill>
                            <a:srgbClr val="FFFF66"/>
                          </a:solidFill>
                          <a:effectLst/>
                          <a:latin typeface="Cambria" pitchFamily="18" charset="0"/>
                        </a:rPr>
                        <a:t>Organic agriculture :</a:t>
                      </a:r>
                      <a:r>
                        <a:rPr kumimoji="1" lang="en-US" sz="2000" b="0" i="0" u="none" strike="noStrike" cap="none" normalizeH="0" baseline="0" smtClean="0">
                          <a:ln>
                            <a:noFill/>
                          </a:ln>
                          <a:solidFill>
                            <a:schemeClr val="tx1"/>
                          </a:solidFill>
                          <a:effectLst/>
                          <a:latin typeface="Cambria" pitchFamily="18" charset="0"/>
                        </a:rPr>
                        <a:t> </a:t>
                      </a:r>
                      <a:r>
                        <a:rPr kumimoji="1" lang="en-US" sz="2000" b="0" i="0" u="none" strike="noStrike" cap="none" normalizeH="0" baseline="0" smtClean="0">
                          <a:ln>
                            <a:noFill/>
                          </a:ln>
                          <a:solidFill>
                            <a:srgbClr val="FFFFFF"/>
                          </a:solidFill>
                          <a:effectLst/>
                          <a:latin typeface="Cambria" pitchFamily="18" charset="0"/>
                        </a:rPr>
                        <a:t>cultivation without any use of chemical inputs like mineral fertilizers and chemical pesticides</a:t>
                      </a:r>
                    </a:p>
                    <a:p>
                      <a:pPr marL="0" marR="0" lvl="0" indent="0" algn="just" defTabSz="914400" rtl="0" eaLnBrk="0" fontAlgn="base" latinLnBrk="0" hangingPunct="0">
                        <a:lnSpc>
                          <a:spcPct val="100000"/>
                        </a:lnSpc>
                        <a:spcBef>
                          <a:spcPct val="5000"/>
                        </a:spcBef>
                        <a:spcAft>
                          <a:spcPct val="0"/>
                        </a:spcAft>
                        <a:buClrTx/>
                        <a:buSzTx/>
                        <a:buFontTx/>
                        <a:buNone/>
                        <a:tabLst/>
                      </a:pPr>
                      <a:endParaRPr kumimoji="1" lang="en-US" sz="2000" b="0" i="0" u="none" strike="noStrike" cap="none" normalizeH="0" baseline="0" smtClean="0">
                        <a:ln>
                          <a:noFill/>
                        </a:ln>
                        <a:solidFill>
                          <a:srgbClr val="FFFFFF"/>
                        </a:solidFill>
                        <a:effectLst/>
                        <a:latin typeface="Cambria" pitchFamily="18" charset="0"/>
                      </a:endParaRPr>
                    </a:p>
                    <a:p>
                      <a:pPr marL="0" marR="0" lvl="0" indent="0" algn="just" defTabSz="914400" rtl="0" eaLnBrk="0" fontAlgn="base" latinLnBrk="0" hangingPunct="0">
                        <a:lnSpc>
                          <a:spcPct val="100000"/>
                        </a:lnSpc>
                        <a:spcBef>
                          <a:spcPct val="5000"/>
                        </a:spcBef>
                        <a:spcAft>
                          <a:spcPct val="0"/>
                        </a:spcAft>
                        <a:buClrTx/>
                        <a:buSzTx/>
                        <a:buFontTx/>
                        <a:buNone/>
                        <a:tabLst/>
                      </a:pPr>
                      <a:r>
                        <a:rPr kumimoji="1" lang="en-US" sz="2000" b="0" i="0" u="none" strike="noStrike" cap="none" normalizeH="0" baseline="0" smtClean="0">
                          <a:ln>
                            <a:noFill/>
                          </a:ln>
                          <a:solidFill>
                            <a:srgbClr val="FFFF66"/>
                          </a:solidFill>
                          <a:effectLst/>
                          <a:latin typeface="Cambria" pitchFamily="18" charset="0"/>
                        </a:rPr>
                        <a:t>Green Agriculture :</a:t>
                      </a:r>
                      <a:r>
                        <a:rPr kumimoji="1" lang="en-US" sz="2000" b="0" i="0" u="none" strike="noStrike" cap="none" normalizeH="0" baseline="0" smtClean="0">
                          <a:ln>
                            <a:noFill/>
                          </a:ln>
                          <a:solidFill>
                            <a:schemeClr val="tx1"/>
                          </a:solidFill>
                          <a:effectLst/>
                          <a:latin typeface="Cambria" pitchFamily="18" charset="0"/>
                        </a:rPr>
                        <a:t> </a:t>
                      </a:r>
                      <a:r>
                        <a:rPr kumimoji="1" lang="en-US" sz="2000" b="0" i="0" u="none" strike="noStrike" cap="none" normalizeH="0" baseline="0" smtClean="0">
                          <a:ln>
                            <a:noFill/>
                          </a:ln>
                          <a:solidFill>
                            <a:srgbClr val="FFFFFF"/>
                          </a:solidFill>
                          <a:effectLst/>
                          <a:latin typeface="Cambria" pitchFamily="18" charset="0"/>
                        </a:rPr>
                        <a:t>conservation farming with the help of integrated pest management, integrated nutrient supply and integrated natural resource management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14698" name="AutoShape 10"/>
          <p:cNvSpPr>
            <a:spLocks noChangeArrowheads="1"/>
          </p:cNvSpPr>
          <p:nvPr/>
        </p:nvSpPr>
        <p:spPr bwMode="auto">
          <a:xfrm>
            <a:off x="6419850" y="2133600"/>
            <a:ext cx="152400" cy="304800"/>
          </a:xfrm>
          <a:prstGeom prst="downArrow">
            <a:avLst>
              <a:gd name="adj1" fmla="val 50000"/>
              <a:gd name="adj2" fmla="val 50000"/>
            </a:avLst>
          </a:prstGeom>
          <a:solidFill>
            <a:srgbClr val="CC9900"/>
          </a:solidFill>
          <a:ln w="9525">
            <a:solidFill>
              <a:srgbClr val="CC9900"/>
            </a:solidFill>
            <a:miter lim="800000"/>
            <a:headEnd/>
            <a:tailEnd/>
          </a:ln>
          <a:effectLst/>
        </p:spPr>
        <p:txBody>
          <a:bodyPr wrap="none" anchor="ctr"/>
          <a:lstStyle/>
          <a:p>
            <a:endParaRPr lang="en-IN"/>
          </a:p>
        </p:txBody>
      </p:sp>
      <p:sp>
        <p:nvSpPr>
          <p:cNvPr id="3314699" name="Text Box 11"/>
          <p:cNvSpPr txBox="1">
            <a:spLocks noChangeArrowheads="1"/>
          </p:cNvSpPr>
          <p:nvPr/>
        </p:nvSpPr>
        <p:spPr bwMode="auto">
          <a:xfrm>
            <a:off x="185738" y="5486400"/>
            <a:ext cx="8839200" cy="457200"/>
          </a:xfrm>
          <a:prstGeom prst="rect">
            <a:avLst/>
          </a:prstGeom>
          <a:noFill/>
          <a:ln w="12700" cap="sq">
            <a:noFill/>
            <a:miter lim="800000"/>
            <a:headEnd/>
            <a:tailEnd/>
          </a:ln>
          <a:effectLst/>
        </p:spPr>
        <p:txBody>
          <a:bodyPr>
            <a:spAutoFit/>
          </a:bodyPr>
          <a:lstStyle/>
          <a:p>
            <a:pPr>
              <a:spcBef>
                <a:spcPct val="50000"/>
              </a:spcBef>
            </a:pPr>
            <a:r>
              <a:rPr lang="en-US" sz="2400" b="0">
                <a:solidFill>
                  <a:srgbClr val="66FF66"/>
                </a:solidFill>
                <a:latin typeface="Cambria" pitchFamily="18" charset="0"/>
                <a:cs typeface="Arial" charset="0"/>
              </a:rPr>
              <a:t>If farm ecology and economics go wrong, nothing else will go right</a:t>
            </a:r>
          </a:p>
        </p:txBody>
      </p:sp>
      <p:sp>
        <p:nvSpPr>
          <p:cNvPr id="3314700" name="AutoShape 12"/>
          <p:cNvSpPr>
            <a:spLocks noChangeArrowheads="1"/>
          </p:cNvSpPr>
          <p:nvPr/>
        </p:nvSpPr>
        <p:spPr bwMode="auto">
          <a:xfrm>
            <a:off x="2057400" y="2133600"/>
            <a:ext cx="152400" cy="304800"/>
          </a:xfrm>
          <a:prstGeom prst="downArrow">
            <a:avLst>
              <a:gd name="adj1" fmla="val 50000"/>
              <a:gd name="adj2" fmla="val 50000"/>
            </a:avLst>
          </a:prstGeom>
          <a:solidFill>
            <a:srgbClr val="CC9900"/>
          </a:solidFill>
          <a:ln w="9525">
            <a:solidFill>
              <a:srgbClr val="CC9900"/>
            </a:solidFill>
            <a:miter lim="800000"/>
            <a:headEnd/>
            <a:tailEnd/>
          </a:ln>
          <a:effectLst/>
        </p:spPr>
        <p:txBody>
          <a:bodyPr wrap="none" anchor="ctr"/>
          <a:lstStyle/>
          <a:p>
            <a:endParaRPr lang="en-IN"/>
          </a:p>
        </p:txBody>
      </p:sp>
      <p:sp>
        <p:nvSpPr>
          <p:cNvPr id="3314701" name="Text Box 13"/>
          <p:cNvSpPr txBox="1">
            <a:spLocks noChangeArrowheads="1"/>
          </p:cNvSpPr>
          <p:nvPr/>
        </p:nvSpPr>
        <p:spPr bwMode="auto">
          <a:xfrm>
            <a:off x="1031875" y="44450"/>
            <a:ext cx="6777038" cy="946150"/>
          </a:xfrm>
          <a:prstGeom prst="rect">
            <a:avLst/>
          </a:prstGeom>
          <a:noFill/>
          <a:ln w="12700" cap="sq">
            <a:noFill/>
            <a:miter lim="800000"/>
            <a:headEnd/>
            <a:tailEnd/>
          </a:ln>
          <a:effectLst/>
        </p:spPr>
        <p:txBody>
          <a:bodyPr wrap="none">
            <a:spAutoFit/>
          </a:bodyPr>
          <a:lstStyle/>
          <a:p>
            <a:r>
              <a:rPr lang="en-US" sz="2800">
                <a:solidFill>
                  <a:srgbClr val="FFFF00"/>
                </a:solidFill>
                <a:latin typeface="Cambria" pitchFamily="18" charset="0"/>
                <a:cs typeface="Arial" charset="0"/>
              </a:rPr>
              <a:t>From Green to an Ever-green Revolution</a:t>
            </a:r>
          </a:p>
          <a:p>
            <a:r>
              <a:rPr lang="en-US" sz="2800">
                <a:solidFill>
                  <a:srgbClr val="FFFF00"/>
                </a:solidFill>
                <a:latin typeface="Cambria" pitchFamily="18" charset="0"/>
                <a:cs typeface="Arial" charset="0"/>
              </a:rPr>
              <a:t>Pathways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07950" y="76200"/>
            <a:ext cx="8915400" cy="584775"/>
          </a:xfrm>
          <a:prstGeom prst="rect">
            <a:avLst/>
          </a:prstGeom>
          <a:noFill/>
          <a:ln w="9525">
            <a:noFill/>
            <a:miter lim="800000"/>
            <a:headEnd/>
            <a:tailEnd/>
          </a:ln>
        </p:spPr>
        <p:txBody>
          <a:bodyPr wrap="square">
            <a:spAutoFit/>
          </a:bodyPr>
          <a:lstStyle/>
          <a:p>
            <a:r>
              <a:rPr lang="en-US" sz="3200" dirty="0" smtClean="0">
                <a:solidFill>
                  <a:srgbClr val="FFFF00"/>
                </a:solidFill>
                <a:latin typeface="Cambria" pitchFamily="18" charset="0"/>
              </a:rPr>
              <a:t>Global Food Security Situation Today</a:t>
            </a:r>
            <a:endParaRPr lang="en-US" sz="3200" dirty="0">
              <a:solidFill>
                <a:srgbClr val="FFFF00"/>
              </a:solidFill>
              <a:latin typeface="Cambria" pitchFamily="18" charset="0"/>
            </a:endParaRPr>
          </a:p>
        </p:txBody>
      </p:sp>
      <p:sp>
        <p:nvSpPr>
          <p:cNvPr id="4" name="Line 4"/>
          <p:cNvSpPr>
            <a:spLocks noChangeShapeType="1"/>
          </p:cNvSpPr>
          <p:nvPr/>
        </p:nvSpPr>
        <p:spPr bwMode="auto">
          <a:xfrm>
            <a:off x="0" y="914400"/>
            <a:ext cx="9144000" cy="0"/>
          </a:xfrm>
          <a:prstGeom prst="line">
            <a:avLst/>
          </a:prstGeom>
          <a:noFill/>
          <a:ln w="57150" cmpd="thinThick">
            <a:solidFill>
              <a:schemeClr val="accent2">
                <a:lumMod val="75000"/>
              </a:schemeClr>
            </a:solidFill>
            <a:round/>
            <a:headEnd/>
            <a:tailEnd/>
          </a:ln>
        </p:spPr>
        <p:txBody>
          <a:bodyPr wrap="none"/>
          <a:lstStyle/>
          <a:p>
            <a:endParaRPr lang="en-IN">
              <a:latin typeface="Cambria" pitchFamily="18" charset="0"/>
            </a:endParaRPr>
          </a:p>
        </p:txBody>
      </p:sp>
      <p:sp>
        <p:nvSpPr>
          <p:cNvPr id="7" name="TextBox 6"/>
          <p:cNvSpPr txBox="1"/>
          <p:nvPr/>
        </p:nvSpPr>
        <p:spPr>
          <a:xfrm>
            <a:off x="457200" y="1145262"/>
            <a:ext cx="8001000" cy="4493538"/>
          </a:xfrm>
          <a:prstGeom prst="rect">
            <a:avLst/>
          </a:prstGeom>
          <a:noFill/>
        </p:spPr>
        <p:txBody>
          <a:bodyPr wrap="square" rtlCol="0">
            <a:spAutoFit/>
          </a:bodyPr>
          <a:lstStyle/>
          <a:p>
            <a:pPr marL="536575" indent="-363538" algn="just">
              <a:buClr>
                <a:srgbClr val="00FF99"/>
              </a:buClr>
              <a:buFont typeface="Courier New" pitchFamily="49" charset="0"/>
              <a:buChar char="o"/>
            </a:pPr>
            <a:r>
              <a:rPr lang="en-US" sz="2200" dirty="0" smtClean="0">
                <a:solidFill>
                  <a:schemeClr val="tx1"/>
                </a:solidFill>
                <a:latin typeface="Cambria" pitchFamily="18" charset="0"/>
              </a:rPr>
              <a:t>12.5% of the world’s population  (868 million) are undernourished in terms of energy intake</a:t>
            </a:r>
          </a:p>
          <a:p>
            <a:pPr marL="536575" indent="-363538" algn="just">
              <a:buClr>
                <a:srgbClr val="00FF99"/>
              </a:buClr>
              <a:buFont typeface="Courier New" pitchFamily="49" charset="0"/>
              <a:buChar char="o"/>
            </a:pPr>
            <a:endParaRPr lang="en-US" sz="2200" dirty="0" smtClean="0">
              <a:solidFill>
                <a:schemeClr val="tx1"/>
              </a:solidFill>
              <a:latin typeface="Cambria" pitchFamily="18" charset="0"/>
            </a:endParaRPr>
          </a:p>
          <a:p>
            <a:pPr marL="536575" indent="-363538" algn="just">
              <a:buClr>
                <a:srgbClr val="00FF99"/>
              </a:buClr>
              <a:buFont typeface="Courier New" pitchFamily="49" charset="0"/>
              <a:buChar char="o"/>
            </a:pPr>
            <a:r>
              <a:rPr lang="en-US" sz="2200" dirty="0" smtClean="0">
                <a:solidFill>
                  <a:schemeClr val="tx1"/>
                </a:solidFill>
                <a:latin typeface="Cambria" pitchFamily="18" charset="0"/>
              </a:rPr>
              <a:t>26% of the world’s children are stunted</a:t>
            </a:r>
          </a:p>
          <a:p>
            <a:pPr marL="536575" indent="-363538" algn="just">
              <a:buClr>
                <a:srgbClr val="00FF99"/>
              </a:buClr>
              <a:buFont typeface="Courier New" pitchFamily="49" charset="0"/>
              <a:buChar char="o"/>
            </a:pPr>
            <a:endParaRPr lang="en-US" sz="2200" dirty="0" smtClean="0">
              <a:solidFill>
                <a:schemeClr val="tx1"/>
              </a:solidFill>
              <a:latin typeface="Cambria" pitchFamily="18" charset="0"/>
            </a:endParaRPr>
          </a:p>
          <a:p>
            <a:pPr marL="536575" indent="-363538" algn="just">
              <a:buClr>
                <a:srgbClr val="00FF99"/>
              </a:buClr>
              <a:buFont typeface="Courier New" pitchFamily="49" charset="0"/>
              <a:buChar char="o"/>
            </a:pPr>
            <a:r>
              <a:rPr lang="en-US" sz="2200" dirty="0" smtClean="0">
                <a:solidFill>
                  <a:schemeClr val="tx1"/>
                </a:solidFill>
                <a:latin typeface="Cambria" pitchFamily="18" charset="0"/>
              </a:rPr>
              <a:t>2 billion suffer from 1 or more micronutrient deficiencies</a:t>
            </a:r>
          </a:p>
          <a:p>
            <a:pPr marL="536575" indent="-363538" algn="just">
              <a:buClr>
                <a:srgbClr val="00FF99"/>
              </a:buClr>
              <a:buFont typeface="Courier New" pitchFamily="49" charset="0"/>
              <a:buChar char="o"/>
            </a:pPr>
            <a:endParaRPr lang="en-US" sz="2200" dirty="0" smtClean="0">
              <a:solidFill>
                <a:schemeClr val="tx1"/>
              </a:solidFill>
              <a:latin typeface="Cambria" pitchFamily="18" charset="0"/>
            </a:endParaRPr>
          </a:p>
          <a:p>
            <a:pPr marL="536575" indent="-363538" algn="just">
              <a:buClr>
                <a:srgbClr val="00FF99"/>
              </a:buClr>
              <a:buFont typeface="Courier New" pitchFamily="49" charset="0"/>
              <a:buChar char="o"/>
            </a:pPr>
            <a:r>
              <a:rPr lang="en-US" sz="2200" dirty="0" smtClean="0">
                <a:solidFill>
                  <a:schemeClr val="tx1"/>
                </a:solidFill>
                <a:latin typeface="Cambria" pitchFamily="18" charset="0"/>
              </a:rPr>
              <a:t>1.4 billion are over-weight, of whom 5 million are obese</a:t>
            </a:r>
          </a:p>
          <a:p>
            <a:pPr marL="536575" indent="-363538" algn="just">
              <a:buClr>
                <a:srgbClr val="00FF99"/>
              </a:buClr>
              <a:buFont typeface="Courier New" pitchFamily="49" charset="0"/>
              <a:buChar char="o"/>
            </a:pPr>
            <a:endParaRPr lang="en-US" sz="2200" dirty="0" smtClean="0">
              <a:solidFill>
                <a:schemeClr val="tx1"/>
              </a:solidFill>
              <a:latin typeface="Cambria" pitchFamily="18" charset="0"/>
            </a:endParaRPr>
          </a:p>
          <a:p>
            <a:pPr marL="536575" indent="-363538" algn="just">
              <a:buClr>
                <a:srgbClr val="00FF99"/>
              </a:buClr>
              <a:buFont typeface="Courier New" pitchFamily="49" charset="0"/>
              <a:buChar char="o"/>
            </a:pPr>
            <a:r>
              <a:rPr lang="en-US" sz="2200" dirty="0" smtClean="0">
                <a:solidFill>
                  <a:schemeClr val="tx1"/>
                </a:solidFill>
                <a:latin typeface="Cambria" pitchFamily="18" charset="0"/>
              </a:rPr>
              <a:t>Cost of under-nutrition and micronutrient deficiencies – 2 to 3 % of global GDP, equivalent to USD 1.4 to 2.1 trillion per year</a:t>
            </a:r>
          </a:p>
        </p:txBody>
      </p:sp>
      <p:sp>
        <p:nvSpPr>
          <p:cNvPr id="8" name="TextBox 7"/>
          <p:cNvSpPr txBox="1"/>
          <p:nvPr/>
        </p:nvSpPr>
        <p:spPr>
          <a:xfrm>
            <a:off x="3353005" y="5638800"/>
            <a:ext cx="5576206" cy="369332"/>
          </a:xfrm>
          <a:prstGeom prst="rect">
            <a:avLst/>
          </a:prstGeom>
          <a:noFill/>
        </p:spPr>
        <p:txBody>
          <a:bodyPr wrap="none" rtlCol="0">
            <a:spAutoFit/>
          </a:bodyPr>
          <a:lstStyle/>
          <a:p>
            <a:r>
              <a:rPr lang="en-US" i="1" dirty="0" smtClean="0">
                <a:solidFill>
                  <a:srgbClr val="00FF99"/>
                </a:solidFill>
                <a:latin typeface="Cambria" pitchFamily="18" charset="0"/>
              </a:rPr>
              <a:t>Source : The State of Food and Agriculture, FAO 2013</a:t>
            </a:r>
            <a:endParaRPr lang="en-IN" i="1" dirty="0">
              <a:solidFill>
                <a:srgbClr val="00FF99"/>
              </a:solidFill>
              <a:latin typeface="Cambria" pitchFamily="18"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24699</TotalTime>
  <Words>2410</Words>
  <Application>Microsoft Office PowerPoint</Application>
  <PresentationFormat>On-screen Show (4:3)</PresentationFormat>
  <Paragraphs>420</Paragraphs>
  <Slides>51</Slides>
  <Notes>14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Contemporary</vt:lpstr>
      <vt:lpstr>Paintbrush Picture</vt:lpstr>
      <vt:lpstr>Photo Editor Photo</vt:lpstr>
      <vt:lpstr>Slide 1</vt:lpstr>
      <vt:lpstr>Slide 2</vt:lpstr>
      <vt:lpstr>Slide 3</vt:lpstr>
      <vt:lpstr>Slide 4</vt:lpstr>
      <vt:lpstr>Slide 5</vt:lpstr>
      <vt:lpstr>Slide 6</vt:lpstr>
      <vt:lpstr>Evergreen Revolution is the Pathway</vt:lpstr>
      <vt:lpstr>Slide 8</vt:lpstr>
      <vt:lpstr>Slide 9</vt:lpstr>
      <vt:lpstr>Slide 10</vt:lpstr>
      <vt:lpstr>Slide 11</vt:lpstr>
      <vt:lpstr>Slide 12</vt:lpstr>
      <vt:lpstr>Slide 13</vt:lpstr>
      <vt:lpstr>Slide 14</vt:lpstr>
      <vt:lpstr>Slide 15</vt:lpstr>
      <vt:lpstr>Power of Science : Forex earning from export of Basmati Rice</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C4-re-engineering photosynthesis to develop physiologically efficient rice</vt:lpstr>
      <vt:lpstr>Some advantages of C4 photosynthetic systems over C3 include</vt:lpstr>
      <vt:lpstr>Slide 32</vt:lpstr>
      <vt:lpstr>HarvestPlus :  Biofortification Challenge Programme</vt:lpstr>
      <vt:lpstr>Slide 34</vt:lpstr>
      <vt:lpstr>Slide 35</vt:lpstr>
      <vt:lpstr>Slide 36</vt:lpstr>
      <vt:lpstr>Slide 37</vt:lpstr>
      <vt:lpstr>Slide 38</vt:lpstr>
      <vt:lpstr>Launching a Nutri-Farm Movement</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University of Illinois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Charles Werth</dc:creator>
  <cp:lastModifiedBy>Tienpati</cp:lastModifiedBy>
  <cp:revision>1943</cp:revision>
  <dcterms:created xsi:type="dcterms:W3CDTF">2002-10-04T20:27:51Z</dcterms:created>
  <dcterms:modified xsi:type="dcterms:W3CDTF">2013-12-10T06:45:38Z</dcterms:modified>
</cp:coreProperties>
</file>