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56" r:id="rId2"/>
    <p:sldId id="357" r:id="rId3"/>
    <p:sldId id="407" r:id="rId4"/>
    <p:sldId id="409" r:id="rId5"/>
    <p:sldId id="406" r:id="rId6"/>
    <p:sldId id="408" r:id="rId7"/>
    <p:sldId id="410" r:id="rId8"/>
    <p:sldId id="411" r:id="rId9"/>
    <p:sldId id="412" r:id="rId10"/>
    <p:sldId id="416" r:id="rId11"/>
    <p:sldId id="417" r:id="rId12"/>
    <p:sldId id="359" r:id="rId13"/>
    <p:sldId id="404" r:id="rId14"/>
    <p:sldId id="418" r:id="rId15"/>
    <p:sldId id="326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" pitchFamily="-10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77777"/>
    <a:srgbClr val="000000"/>
    <a:srgbClr val="FFFFFF"/>
    <a:srgbClr val="969696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9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736" y="-12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9B2D17-C36B-408D-89F7-C4C73451BE3E}" type="datetime1">
              <a:rPr lang="en-US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64883C-4B13-4D27-A99F-7F4BACF792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0B363D2-824B-42CD-880C-8370B1B43A7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10" charset="-128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10" charset="-128"/>
              </a:rPr>
              <a:t>9.9.09</a:t>
            </a:r>
            <a:endParaRPr lang="en-GB" smtClean="0">
              <a:ea typeface="ＭＳ Ｐゴシック" pitchFamily="-110" charset="-128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59586-E826-4990-8DAE-D7F06D7EE319}" type="slidenum">
              <a:rPr lang="en-GB" smtClean="0">
                <a:ea typeface="ＭＳ Ｐゴシック" pitchFamily="-110" charset="-128"/>
              </a:rPr>
              <a:pPr/>
              <a:t>10</a:t>
            </a:fld>
            <a:endParaRPr lang="en-GB" smtClean="0"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50" b="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D31DA-7BE2-48BD-9FE2-310A99B1883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50" b="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D31DA-7BE2-48BD-9FE2-310A99B1883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10" charset="-128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110" charset="-128"/>
              </a:rPr>
              <a:t>9.9.09</a:t>
            </a:r>
            <a:endParaRPr lang="en-GB" smtClean="0">
              <a:ea typeface="ＭＳ Ｐゴシック" pitchFamily="-110" charset="-128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EEF87-D468-4EDB-B9F5-C349FCC49E94}" type="slidenum">
              <a:rPr lang="en-GB" smtClean="0">
                <a:ea typeface="ＭＳ Ｐゴシック" pitchFamily="-110" charset="-128"/>
              </a:rPr>
              <a:pPr/>
              <a:t>14</a:t>
            </a:fld>
            <a:endParaRPr lang="en-GB" smtClean="0"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DCC87-30E6-4DD3-AC96-289AD7242B13}" type="slidenum">
              <a:rPr lang="en-GB"/>
              <a:pPr/>
              <a:t>15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CC0000"/>
              </a:buClr>
              <a:buFont typeface="Wingdings" pitchFamily="-108" charset="2"/>
              <a:buNone/>
            </a:pPr>
            <a:endParaRPr 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113"/>
            <a:ext cx="82296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4038600" cy="3744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708275"/>
            <a:ext cx="4038600" cy="3744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282950" y="6567488"/>
            <a:ext cx="5624513" cy="2095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REDUCING EMISSIONS - VER TRANSACTION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138613" y="6516688"/>
            <a:ext cx="865187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EEDF7-48CF-417A-B8DE-A8606FEAB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8000"/>
          </a:blip>
          <a:srcRect/>
          <a:stretch>
            <a:fillRect/>
          </a:stretch>
        </p:blipFill>
        <p:spPr bwMode="auto">
          <a:xfrm>
            <a:off x="179388" y="428625"/>
            <a:ext cx="20161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Line 3"/>
          <p:cNvSpPr>
            <a:spLocks noChangeShapeType="1"/>
          </p:cNvSpPr>
          <p:nvPr userDrawn="1"/>
        </p:nvSpPr>
        <p:spPr bwMode="auto">
          <a:xfrm>
            <a:off x="2411413" y="908050"/>
            <a:ext cx="6732587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-10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 userDrawn="1"/>
        </p:nvSpPr>
        <p:spPr bwMode="auto">
          <a:xfrm>
            <a:off x="-36513" y="-26988"/>
            <a:ext cx="144463" cy="69580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FOCUS: MITIGATION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A glance at post-</a:t>
            </a:r>
            <a:r>
              <a:rPr lang="en-GB" dirty="0" err="1" smtClean="0">
                <a:solidFill>
                  <a:srgbClr val="FF0000"/>
                </a:solidFill>
              </a:rPr>
              <a:t>kyoto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4268688"/>
            <a:ext cx="7560840" cy="1752600"/>
          </a:xfrm>
        </p:spPr>
        <p:txBody>
          <a:bodyPr/>
          <a:lstStyle/>
          <a:p>
            <a:endParaRPr lang="en-GB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Louis </a:t>
            </a:r>
            <a:r>
              <a:rPr lang="en-GB" dirty="0" err="1" smtClean="0">
                <a:solidFill>
                  <a:schemeClr val="tx1">
                    <a:lumMod val="50000"/>
                  </a:schemeClr>
                </a:solidFill>
              </a:rPr>
              <a:t>Perroy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50000"/>
                  </a:schemeClr>
                </a:solidFill>
              </a:rPr>
              <a:t>ClimatEkos</a:t>
            </a:r>
            <a:endParaRPr lang="en-GB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1 September 2011, Vientiane, Lao PDR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60040" y="1196752"/>
            <a:ext cx="8964488" cy="576064"/>
          </a:xfrm>
        </p:spPr>
        <p:txBody>
          <a:bodyPr/>
          <a:lstStyle/>
          <a:p>
            <a:r>
              <a:rPr lang="de-CH" sz="2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Opportunity 2: Bankable CERs under a PoA</a:t>
            </a:r>
            <a:endParaRPr lang="en-US" sz="28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</p:txBody>
      </p:sp>
      <p:sp>
        <p:nvSpPr>
          <p:cNvPr id="6147" name="Content Placeholder 6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464496" cy="1296144"/>
          </a:xfrm>
        </p:spPr>
        <p:txBody>
          <a:bodyPr/>
          <a:lstStyle/>
          <a:p>
            <a:pPr>
              <a:buFontTx/>
              <a:buNone/>
            </a:pPr>
            <a:r>
              <a:rPr lang="de-CH" sz="1600" b="1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Stand-alone RE projects</a:t>
            </a:r>
          </a:p>
          <a:p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&gt;2.5 ys until CDM revenues</a:t>
            </a:r>
          </a:p>
          <a:p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Perceived high registration risk</a:t>
            </a:r>
          </a:p>
          <a:p>
            <a:pPr>
              <a:buFont typeface="Symbol" pitchFamily="-110" charset="2"/>
              <a:buChar char="Þ"/>
            </a:pPr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CERs are </a:t>
            </a:r>
            <a:r>
              <a:rPr lang="de-CH" sz="1600" u="sng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not</a:t>
            </a:r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 bankable at financial closure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</p:txBody>
      </p:sp>
      <p:sp>
        <p:nvSpPr>
          <p:cNvPr id="6148" name="Content Placeholder 8"/>
          <p:cNvSpPr>
            <a:spLocks noGrp="1"/>
          </p:cNvSpPr>
          <p:nvPr>
            <p:ph sz="quarter" idx="4"/>
          </p:nvPr>
        </p:nvSpPr>
        <p:spPr>
          <a:xfrm>
            <a:off x="4716017" y="1700808"/>
            <a:ext cx="4464496" cy="1259855"/>
          </a:xfrm>
        </p:spPr>
        <p:txBody>
          <a:bodyPr/>
          <a:lstStyle/>
          <a:p>
            <a:pPr>
              <a:buFontTx/>
              <a:buNone/>
            </a:pPr>
            <a:r>
              <a:rPr lang="de-CH" sz="1600" b="1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Under </a:t>
            </a:r>
            <a:r>
              <a:rPr lang="de-CH" sz="1600" b="1" u="sng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registered</a:t>
            </a:r>
            <a:r>
              <a:rPr lang="de-CH" sz="1600" b="1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 RE PoA</a:t>
            </a:r>
          </a:p>
          <a:p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~15 months until CDM revenues</a:t>
            </a:r>
          </a:p>
          <a:p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Low inclusion risk</a:t>
            </a:r>
          </a:p>
          <a:p>
            <a:pPr>
              <a:buFont typeface="Symbol" pitchFamily="-110" charset="2"/>
              <a:buChar char="Þ"/>
            </a:pPr>
            <a:r>
              <a:rPr lang="de-CH" sz="16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CERs become bankable at financial closure</a:t>
            </a:r>
          </a:p>
          <a:p>
            <a:endParaRPr lang="en-US" sz="18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</p:txBody>
      </p:sp>
      <p:sp>
        <p:nvSpPr>
          <p:cNvPr id="614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282950" y="6567488"/>
            <a:ext cx="5624513" cy="209550"/>
          </a:xfrm>
          <a:prstGeom prst="rect">
            <a:avLst/>
          </a:prstGeo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-110" charset="-128"/>
              </a:rPr>
              <a:t>Project Developer Forum | UNFCCC Technical Workshop, Kiev </a:t>
            </a:r>
            <a:endParaRPr lang="de-DE" smtClean="0">
              <a:ea typeface="ＭＳ Ｐゴシック" pitchFamily="-110" charset="-128"/>
            </a:endParaRPr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000375"/>
            <a:ext cx="8940676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27984" y="260648"/>
            <a:ext cx="4750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??Programmatic CDM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282950" y="6567488"/>
            <a:ext cx="5624513" cy="209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REDUCING EMISSIONS - VER TRANSACTION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260648"/>
            <a:ext cx="42370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in the region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5" y="1628800"/>
          <a:ext cx="8496945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2448272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Installing Solar Water Heating Systems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</a:t>
                      </a:r>
                      <a:r>
                        <a:rPr lang="en-US" dirty="0" smtClean="0"/>
                        <a:t>Vietnam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Livestock Waste Management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Thailand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Sustainable Small Hydropower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Renewable Energy Development Program (REDP), hydro, wind, biomass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Vietnam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National Biogas </a:t>
                      </a:r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 Brick Development INTRACO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Vietnam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Biomass Power Development </a:t>
                      </a:r>
                      <a:r>
                        <a:rPr lang="en-US" dirty="0" err="1" smtClean="0"/>
                        <a:t>Programme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Thailand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biomass power generation at Mae Lee Forest Plantation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Thailand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efficiency improvement for street lightings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Thailand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Validation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pPr algn="r" eaLnBrk="1" hangingPunct="1"/>
            <a:r>
              <a:rPr lang="en-US" sz="3600" dirty="0" smtClean="0">
                <a:solidFill>
                  <a:srgbClr val="FF0000"/>
                </a:solidFill>
              </a:rPr>
              <a:t>Nationally Appropriate Mitigation Actions (NAMAs)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Voluntary activities for emission mitigation in countries not subject to reduction commitments and another step towards increased mitigation efforts from the developing nations. Twofold objective: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Developed countries promise technical and financial support for related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programmes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, whereas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developing countries are requested to develop and implement mitigation actions, usually for a whole sector. This can also be seen as.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NAMAs can supplement or incorporate carbon finance activities such as CDM projects, with the practical implications of how to do monitoring, reporting and verification (MRV).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pPr algn="r" eaLnBrk="1" hangingPunct="1"/>
            <a:r>
              <a:rPr lang="en-US" sz="3600" dirty="0" smtClean="0">
                <a:solidFill>
                  <a:srgbClr val="FF0000"/>
                </a:solidFill>
              </a:rPr>
              <a:t>Nationally Appropriate Mitigation Actions (NAMAs)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NAMAs distinguish between three different types: </a:t>
            </a:r>
            <a:b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1-        </a:t>
            </a:r>
            <a:r>
              <a:rPr lang="en-US" sz="2000" u="sng" dirty="0" smtClean="0">
                <a:solidFill>
                  <a:schemeClr val="tx1">
                    <a:lumMod val="50000"/>
                  </a:schemeClr>
                </a:solidFill>
              </a:rPr>
              <a:t>Unilateral NAMAs: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mitigation actions independently funded and carried out by developing countries. </a:t>
            </a:r>
            <a:b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2-        </a:t>
            </a:r>
            <a:r>
              <a:rPr lang="en-US" sz="2000" u="sng" dirty="0" smtClean="0">
                <a:solidFill>
                  <a:schemeClr val="tx1">
                    <a:lumMod val="50000"/>
                  </a:schemeClr>
                </a:solidFill>
              </a:rPr>
              <a:t>Supported NAMAs: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climate protection measures in developing countries are supported by technical assistance and / or direct funding from Annex I countries. </a:t>
            </a:r>
            <a:b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3-       </a:t>
            </a:r>
            <a:r>
              <a:rPr lang="en-US" sz="2000" u="sng" dirty="0" smtClean="0">
                <a:solidFill>
                  <a:schemeClr val="tx1">
                    <a:lumMod val="50000"/>
                  </a:schemeClr>
                </a:solidFill>
              </a:rPr>
              <a:t> Credited NAMAs: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climate protection measures in developing countries that generate certified emission reduction credits to be sold on the international market. This type is similar to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sectoral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mechanism. </a:t>
            </a:r>
          </a:p>
          <a:p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There is a need to consider which category would suit a given country, and whether a gradual and stepwise approach could be applied progressing from supported to credited to unilateral NAMAs. Advanced developing countries or economies in transition could potentially directly start with credited NAMAs.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375048"/>
            <a:ext cx="8196263" cy="685800"/>
          </a:xfrm>
        </p:spPr>
        <p:txBody>
          <a:bodyPr/>
          <a:lstStyle/>
          <a:p>
            <a:r>
              <a:rPr lang="de-CH" sz="2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Step towards NAMAs &amp; sect. mechanisms</a:t>
            </a:r>
            <a:endParaRPr lang="en-US" sz="28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14366" y="2348880"/>
            <a:ext cx="8229600" cy="3730166"/>
          </a:xfrm>
        </p:spPr>
        <p:txBody>
          <a:bodyPr/>
          <a:lstStyle/>
          <a:p>
            <a:pPr marL="450850" indent="-457200">
              <a:buFontTx/>
              <a:buNone/>
            </a:pPr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PoAs establish operational features of NAMA, e.g.</a:t>
            </a:r>
          </a:p>
          <a:p>
            <a:pPr marL="800100" lvl="1" indent="-457200"/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Project identification &amp; inclusion</a:t>
            </a:r>
          </a:p>
          <a:p>
            <a:pPr marL="800100" lvl="1" indent="-457200"/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Program finance</a:t>
            </a:r>
          </a:p>
          <a:p>
            <a:pPr marL="800100" lvl="1" indent="-457200"/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Carbon incentives for individual sites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  <a:p>
            <a:pPr marL="800100" lvl="1" indent="-457200"/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Monitoring, reporting verification (MRV)</a:t>
            </a:r>
          </a:p>
          <a:p>
            <a:pPr marL="450850" indent="-457200">
              <a:buFontTx/>
              <a:buNone/>
            </a:pPr>
            <a:endParaRPr lang="de-CH" sz="18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  <a:p>
            <a:pPr marL="450850" indent="-457200">
              <a:buFontTx/>
              <a:buNone/>
            </a:pPr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Implications for Governments:</a:t>
            </a:r>
          </a:p>
          <a:p>
            <a:pPr marL="450850" indent="-457200">
              <a:buFont typeface="Symbol" pitchFamily="-110" charset="2"/>
              <a:buChar char="Þ"/>
            </a:pPr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Identify national development / GHG mitigation priorities that can be implemented through PoAs</a:t>
            </a:r>
          </a:p>
          <a:p>
            <a:pPr marL="450850" indent="-457200">
              <a:buFont typeface="Symbol" pitchFamily="-110" charset="2"/>
              <a:buChar char="Þ"/>
            </a:pPr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Promote PoAs to learn how to address NAMA challenges</a:t>
            </a:r>
          </a:p>
          <a:p>
            <a:pPr marL="450850" indent="-457200">
              <a:buFont typeface="Symbol" pitchFamily="-110" charset="2"/>
              <a:buChar char="Þ"/>
            </a:pPr>
            <a:r>
              <a:rPr lang="de-CH" sz="18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Experiment with implementation models (public, private or PPPs)</a:t>
            </a:r>
          </a:p>
          <a:p>
            <a:pPr marL="450850" indent="-457200">
              <a:buFontTx/>
              <a:buNone/>
            </a:pPr>
            <a:endParaRPr lang="en-US" dirty="0" smtClean="0">
              <a:ea typeface="ＭＳ Ｐゴシック" pitchFamily="-110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5715" y="260648"/>
            <a:ext cx="6442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Programmatic CDM to NAMAs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4"/>
          <p:cNvSpPr txBox="1">
            <a:spLocks noChangeArrowheads="1"/>
          </p:cNvSpPr>
          <p:nvPr/>
        </p:nvSpPr>
        <p:spPr bwMode="auto">
          <a:xfrm>
            <a:off x="1066800" y="2629024"/>
            <a:ext cx="731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+mj-lt"/>
              </a:rPr>
              <a:t>Thank You!</a:t>
            </a:r>
          </a:p>
        </p:txBody>
      </p:sp>
      <p:sp>
        <p:nvSpPr>
          <p:cNvPr id="46083" name="TextBox 35"/>
          <p:cNvSpPr txBox="1">
            <a:spLocks noChangeArrowheads="1"/>
          </p:cNvSpPr>
          <p:nvPr/>
        </p:nvSpPr>
        <p:spPr bwMode="auto">
          <a:xfrm>
            <a:off x="228600" y="5257800"/>
            <a:ext cx="46482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Louis </a:t>
            </a:r>
            <a:r>
              <a:rPr lang="en-GB" b="1" dirty="0" err="1" smtClean="0">
                <a:solidFill>
                  <a:srgbClr val="FF0000"/>
                </a:solidFill>
                <a:latin typeface="+mj-lt"/>
              </a:rPr>
              <a:t>Perroy</a:t>
            </a:r>
            <a:endParaRPr lang="en-GB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Senior Partner and CFO</a:t>
            </a:r>
            <a:endParaRPr lang="en-GB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err="1" smtClean="0">
                <a:solidFill>
                  <a:srgbClr val="FF0000"/>
                </a:solidFill>
                <a:latin typeface="+mj-lt"/>
              </a:rPr>
              <a:t>ClimatEkos</a:t>
            </a:r>
            <a:endParaRPr lang="en-GB" b="1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+mj-lt"/>
              </a:rPr>
              <a:t>Louis.perroy@climatekos.com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3600" dirty="0" smtClean="0">
                <a:solidFill>
                  <a:srgbClr val="FF0000"/>
                </a:solidFill>
              </a:rPr>
              <a:t>MITIGATION</a:t>
            </a:r>
            <a:br>
              <a:rPr lang="en-GB" sz="3600" dirty="0" smtClean="0">
                <a:solidFill>
                  <a:srgbClr val="FF0000"/>
                </a:solidFill>
              </a:rPr>
            </a:br>
            <a:r>
              <a:rPr lang="en-GB" sz="3600" dirty="0" smtClean="0">
                <a:solidFill>
                  <a:srgbClr val="FF0000"/>
                </a:solidFill>
              </a:rPr>
              <a:t>A glance at post-</a:t>
            </a:r>
            <a:r>
              <a:rPr lang="en-GB" sz="3600" dirty="0" err="1" smtClean="0">
                <a:solidFill>
                  <a:srgbClr val="FF0000"/>
                </a:solidFill>
              </a:rPr>
              <a:t>kyoto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Programmatic CDM (</a:t>
            </a:r>
            <a:r>
              <a:rPr lang="en-US" sz="2400" b="1" dirty="0" err="1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Programme</a:t>
            </a:r>
            <a:r>
              <a:rPr lang="en-US" sz="2400" b="1" dirty="0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 Of Activities-POA)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Nationally Appropriate Mitigation Actions (NAMAs)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Programmatic CDM to NAMAs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77777"/>
                </a:solidFill>
                <a:latin typeface="+mj-lt"/>
                <a:ea typeface="+mj-ea"/>
                <a:cs typeface="+mj-cs"/>
              </a:rPr>
              <a:t>Green Fund</a:t>
            </a:r>
            <a:endParaRPr lang="de-DE" sz="2400" b="1" dirty="0" smtClean="0">
              <a:solidFill>
                <a:srgbClr val="777777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7158" y="2643182"/>
            <a:ext cx="4043363" cy="2514010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/>
          <a:lstStyle/>
          <a:p>
            <a:pPr marL="8255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Traditional CDM: </a:t>
            </a:r>
          </a:p>
          <a:p>
            <a:pPr marL="8255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0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A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by project approach </a:t>
            </a:r>
          </a:p>
          <a:p>
            <a:pPr marL="8255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Emission reductions </a:t>
            </a:r>
          </a:p>
          <a:p>
            <a:pPr marL="533400" marR="0" lvl="1" indent="-2714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single project activities</a:t>
            </a:r>
          </a:p>
          <a:p>
            <a:pPr marL="533400" marR="0" lvl="1" indent="-2714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single locations </a:t>
            </a:r>
          </a:p>
          <a:p>
            <a:pPr marL="533400" marR="0" lvl="1" indent="-2714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certain sectors</a:t>
            </a:r>
            <a:endParaRPr lang="en-GB" sz="2000" kern="0" dirty="0" smtClean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  <a:p>
            <a:pPr marL="533400" marR="0" lvl="1" indent="-2714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sz="20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cs typeface="+mn-cs"/>
              </a:rPr>
              <a:t>in star countries</a:t>
            </a:r>
            <a:endParaRPr lang="en-US" sz="2000" kern="0" dirty="0" smtClean="0">
              <a:solidFill>
                <a:schemeClr val="tx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181475" y="2486571"/>
            <a:ext cx="3783013" cy="2814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Many sectors + countries have significant potential untapped </a:t>
            </a:r>
          </a:p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endParaRPr lang="en-GB" sz="2000" dirty="0">
              <a:solidFill>
                <a:schemeClr val="tx1">
                  <a:lumMod val="50000"/>
                </a:schemeClr>
              </a:solidFill>
            </a:endParaRPr>
          </a:p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Little or no effect on the carbon intensity of the economy</a:t>
            </a:r>
          </a:p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endParaRPr lang="en-GB" sz="2000" dirty="0">
              <a:solidFill>
                <a:schemeClr val="tx1">
                  <a:lumMod val="50000"/>
                </a:schemeClr>
              </a:solidFill>
            </a:endParaRPr>
          </a:p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Little 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or 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no sustainable benefits for many projects</a:t>
            </a:r>
          </a:p>
          <a:p>
            <a:pPr marL="82550" eaLnBrk="0" hangingPunct="0">
              <a:lnSpc>
                <a:spcPct val="90000"/>
              </a:lnSpc>
              <a:spcBef>
                <a:spcPct val="40000"/>
              </a:spcBef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428356" y="3716139"/>
            <a:ext cx="647700" cy="288925"/>
          </a:xfrm>
          <a:prstGeom prst="rightArrow">
            <a:avLst>
              <a:gd name="adj1" fmla="val 50000"/>
              <a:gd name="adj2" fmla="val 56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50903" y="5677584"/>
            <a:ext cx="7993063" cy="646331"/>
          </a:xfrm>
          <a:prstGeom prst="rect">
            <a:avLst/>
          </a:prstGeom>
          <a:noFill/>
          <a:ln w="9525">
            <a:solidFill>
              <a:srgbClr val="76AAD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How to make the CDM incentivise GHG emissions reductions throughout entire sectors or large areas?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57200" y="1628800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</a:t>
            </a:r>
            <a:r>
              <a:rPr kumimoji="0" lang="en-GB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323850" y="4295801"/>
            <a:ext cx="8208963" cy="4159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 programme + numerous project activities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8"/>
          <p:cNvSpPr>
            <a:spLocks/>
          </p:cNvSpPr>
          <p:nvPr/>
        </p:nvSpPr>
        <p:spPr bwMode="auto">
          <a:xfrm>
            <a:off x="1403350" y="2794004"/>
            <a:ext cx="64087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GB" i="1" dirty="0">
                <a:solidFill>
                  <a:schemeClr val="tx1">
                    <a:lumMod val="50000"/>
                  </a:schemeClr>
                </a:solidFill>
              </a:rPr>
              <a:t>Traditional CDM:</a:t>
            </a:r>
            <a:r>
              <a:rPr lang="en-GB" b="1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One CDM project activity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3635375" y="3352804"/>
            <a:ext cx="1223963" cy="576262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1700808"/>
            <a:ext cx="8229600" cy="7921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</a:t>
            </a:r>
            <a:r>
              <a:rPr kumimoji="0" lang="en-GB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47650" y="4770464"/>
            <a:ext cx="8207375" cy="2373312"/>
            <a:chOff x="156" y="2752"/>
            <a:chExt cx="5170" cy="1495"/>
          </a:xfrm>
        </p:grpSpPr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591" y="2950"/>
              <a:ext cx="378" cy="253"/>
            </a:xfrm>
            <a:prstGeom prst="line">
              <a:avLst/>
            </a:prstGeom>
            <a:noFill/>
            <a:ln w="9525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56" y="2752"/>
              <a:ext cx="5170" cy="1495"/>
              <a:chOff x="338" y="1298"/>
              <a:chExt cx="5170" cy="1495"/>
            </a:xfrm>
          </p:grpSpPr>
          <p:sp>
            <p:nvSpPr>
              <p:cNvPr id="9" name="Oval 9"/>
              <p:cNvSpPr>
                <a:spLocks noChangeArrowheads="1"/>
              </p:cNvSpPr>
              <p:nvPr/>
            </p:nvSpPr>
            <p:spPr bwMode="auto">
              <a:xfrm>
                <a:off x="2043" y="2028"/>
                <a:ext cx="45" cy="45"/>
              </a:xfrm>
              <a:prstGeom prst="ellipse">
                <a:avLst/>
              </a:prstGeom>
              <a:solidFill>
                <a:srgbClr val="76AADC"/>
              </a:solidFill>
              <a:ln w="9525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338" y="1298"/>
                <a:ext cx="5170" cy="1495"/>
                <a:chOff x="340" y="981"/>
                <a:chExt cx="4399" cy="1087"/>
              </a:xfrm>
            </p:grpSpPr>
            <p:sp>
              <p:nvSpPr>
                <p:cNvPr id="12" name="Arc 12"/>
                <p:cNvSpPr>
                  <a:spLocks/>
                </p:cNvSpPr>
                <p:nvPr/>
              </p:nvSpPr>
              <p:spPr bwMode="auto">
                <a:xfrm flipH="1" flipV="1">
                  <a:off x="1579" y="1071"/>
                  <a:ext cx="1940" cy="997"/>
                </a:xfrm>
                <a:custGeom>
                  <a:avLst/>
                  <a:gdLst>
                    <a:gd name="T0" fmla="*/ 5 w 39151"/>
                    <a:gd name="T1" fmla="*/ 1 h 21600"/>
                    <a:gd name="T2" fmla="*/ 0 w 39151"/>
                    <a:gd name="T3" fmla="*/ 1 h 21600"/>
                    <a:gd name="T4" fmla="*/ 2 w 3915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151"/>
                    <a:gd name="T10" fmla="*/ 0 h 21600"/>
                    <a:gd name="T11" fmla="*/ 39151 w 3915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151" h="21600" fill="none" extrusionOk="0">
                      <a:moveTo>
                        <a:pt x="39150" y="9464"/>
                      </a:moveTo>
                      <a:cubicBezTo>
                        <a:pt x="35531" y="16889"/>
                        <a:pt x="27994" y="21599"/>
                        <a:pt x="19735" y="21600"/>
                      </a:cubicBezTo>
                      <a:cubicBezTo>
                        <a:pt x="11202" y="21600"/>
                        <a:pt x="3469" y="16576"/>
                        <a:pt x="0" y="8780"/>
                      </a:cubicBezTo>
                    </a:path>
                    <a:path w="39151" h="21600" stroke="0" extrusionOk="0">
                      <a:moveTo>
                        <a:pt x="39150" y="9464"/>
                      </a:moveTo>
                      <a:cubicBezTo>
                        <a:pt x="35531" y="16889"/>
                        <a:pt x="27994" y="21599"/>
                        <a:pt x="19735" y="21600"/>
                      </a:cubicBezTo>
                      <a:cubicBezTo>
                        <a:pt x="11202" y="21600"/>
                        <a:pt x="3469" y="16576"/>
                        <a:pt x="0" y="8780"/>
                      </a:cubicBezTo>
                      <a:lnTo>
                        <a:pt x="19735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13"/>
                <p:cNvSpPr>
                  <a:spLocks noChangeArrowheads="1"/>
                </p:cNvSpPr>
                <p:nvPr/>
              </p:nvSpPr>
              <p:spPr bwMode="auto">
                <a:xfrm>
                  <a:off x="2290" y="1207"/>
                  <a:ext cx="90" cy="45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Oval 14"/>
                <p:cNvSpPr>
                  <a:spLocks noChangeArrowheads="1"/>
                </p:cNvSpPr>
                <p:nvPr/>
              </p:nvSpPr>
              <p:spPr bwMode="auto">
                <a:xfrm>
                  <a:off x="2789" y="1253"/>
                  <a:ext cx="90" cy="45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Oval 15"/>
                <p:cNvSpPr>
                  <a:spLocks noChangeArrowheads="1"/>
                </p:cNvSpPr>
                <p:nvPr/>
              </p:nvSpPr>
              <p:spPr bwMode="auto">
                <a:xfrm>
                  <a:off x="2517" y="1207"/>
                  <a:ext cx="136" cy="91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Oval 16"/>
                <p:cNvSpPr>
                  <a:spLocks noChangeArrowheads="1"/>
                </p:cNvSpPr>
                <p:nvPr/>
              </p:nvSpPr>
              <p:spPr bwMode="auto">
                <a:xfrm>
                  <a:off x="2835" y="1480"/>
                  <a:ext cx="181" cy="90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Oval 17"/>
                <p:cNvSpPr>
                  <a:spLocks noChangeArrowheads="1"/>
                </p:cNvSpPr>
                <p:nvPr/>
              </p:nvSpPr>
              <p:spPr bwMode="auto">
                <a:xfrm>
                  <a:off x="2018" y="1298"/>
                  <a:ext cx="136" cy="91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Oval 18"/>
                <p:cNvSpPr>
                  <a:spLocks noChangeArrowheads="1"/>
                </p:cNvSpPr>
                <p:nvPr/>
              </p:nvSpPr>
              <p:spPr bwMode="auto">
                <a:xfrm>
                  <a:off x="2971" y="1344"/>
                  <a:ext cx="45" cy="45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Oval 19"/>
                <p:cNvSpPr>
                  <a:spLocks noChangeArrowheads="1"/>
                </p:cNvSpPr>
                <p:nvPr/>
              </p:nvSpPr>
              <p:spPr bwMode="auto">
                <a:xfrm>
                  <a:off x="2517" y="1344"/>
                  <a:ext cx="45" cy="45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Oval 20"/>
                <p:cNvSpPr>
                  <a:spLocks noChangeArrowheads="1"/>
                </p:cNvSpPr>
                <p:nvPr/>
              </p:nvSpPr>
              <p:spPr bwMode="auto">
                <a:xfrm>
                  <a:off x="3152" y="1570"/>
                  <a:ext cx="90" cy="45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Oval 21"/>
                <p:cNvSpPr>
                  <a:spLocks noChangeArrowheads="1"/>
                </p:cNvSpPr>
                <p:nvPr/>
              </p:nvSpPr>
              <p:spPr bwMode="auto">
                <a:xfrm>
                  <a:off x="2381" y="1434"/>
                  <a:ext cx="181" cy="90"/>
                </a:xfrm>
                <a:prstGeom prst="ellipse">
                  <a:avLst/>
                </a:prstGeom>
                <a:solidFill>
                  <a:srgbClr val="76AADC"/>
                </a:solidFill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560" y="981"/>
                  <a:ext cx="1179" cy="266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i="1" dirty="0">
                      <a:solidFill>
                        <a:schemeClr val="tx1">
                          <a:lumMod val="50000"/>
                        </a:schemeClr>
                      </a:solidFill>
                    </a:rPr>
                    <a:t>Framework/</a:t>
                  </a:r>
                  <a:br>
                    <a:rPr lang="en-GB" sz="1600" i="1" dirty="0">
                      <a:solidFill>
                        <a:schemeClr val="tx1">
                          <a:lumMod val="50000"/>
                        </a:schemeClr>
                      </a:solidFill>
                    </a:rPr>
                  </a:br>
                  <a:r>
                    <a:rPr lang="en-GB" sz="1600" i="1" dirty="0">
                      <a:solidFill>
                        <a:schemeClr val="tx1">
                          <a:lumMod val="50000"/>
                        </a:schemeClr>
                      </a:solidFill>
                    </a:rPr>
                    <a:t>programme</a:t>
                  </a:r>
                  <a:endParaRPr lang="en-US" sz="1600" i="1" dirty="0">
                    <a:solidFill>
                      <a:schemeClr val="tx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" name="Line 23"/>
                <p:cNvSpPr>
                  <a:spLocks noChangeShapeType="1"/>
                </p:cNvSpPr>
                <p:nvPr/>
              </p:nvSpPr>
              <p:spPr bwMode="auto">
                <a:xfrm>
                  <a:off x="1383" y="1162"/>
                  <a:ext cx="634" cy="182"/>
                </a:xfrm>
                <a:prstGeom prst="line">
                  <a:avLst/>
                </a:prstGeom>
                <a:noFill/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24"/>
                <p:cNvSpPr>
                  <a:spLocks noChangeShapeType="1"/>
                </p:cNvSpPr>
                <p:nvPr/>
              </p:nvSpPr>
              <p:spPr bwMode="auto">
                <a:xfrm>
                  <a:off x="1383" y="1162"/>
                  <a:ext cx="816" cy="318"/>
                </a:xfrm>
                <a:prstGeom prst="line">
                  <a:avLst/>
                </a:prstGeom>
                <a:noFill/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25"/>
                <p:cNvSpPr>
                  <a:spLocks noChangeShapeType="1"/>
                </p:cNvSpPr>
                <p:nvPr/>
              </p:nvSpPr>
              <p:spPr bwMode="auto">
                <a:xfrm>
                  <a:off x="1383" y="1162"/>
                  <a:ext cx="408" cy="363"/>
                </a:xfrm>
                <a:prstGeom prst="line">
                  <a:avLst/>
                </a:prstGeom>
                <a:noFill/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40" y="1071"/>
                  <a:ext cx="1043" cy="266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 i="1" dirty="0">
                      <a:solidFill>
                        <a:schemeClr val="tx1">
                          <a:lumMod val="50000"/>
                        </a:schemeClr>
                      </a:solidFill>
                    </a:rPr>
                    <a:t>GHG reducing actions</a:t>
                  </a:r>
                  <a:endParaRPr lang="en-US" sz="1600" i="1" dirty="0">
                    <a:solidFill>
                      <a:schemeClr val="tx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11" name="Oval 28"/>
              <p:cNvSpPr>
                <a:spLocks noChangeArrowheads="1"/>
              </p:cNvSpPr>
              <p:nvPr/>
            </p:nvSpPr>
            <p:spPr bwMode="auto">
              <a:xfrm>
                <a:off x="2517" y="1979"/>
                <a:ext cx="90" cy="45"/>
              </a:xfrm>
              <a:prstGeom prst="ellipse">
                <a:avLst/>
              </a:prstGeom>
              <a:solidFill>
                <a:srgbClr val="76AADC"/>
              </a:solidFill>
              <a:ln w="9525">
                <a:solidFill>
                  <a:schemeClr val="bg1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</a:t>
            </a:r>
            <a:r>
              <a:rPr lang="en-US" sz="3600" dirty="0" smtClean="0">
                <a:solidFill>
                  <a:srgbClr val="FF0000"/>
                </a:solidFill>
              </a:rPr>
              <a:t>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5" name="Title 25"/>
          <p:cNvSpPr txBox="1">
            <a:spLocks/>
          </p:cNvSpPr>
          <p:nvPr/>
        </p:nvSpPr>
        <p:spPr>
          <a:xfrm>
            <a:off x="609600" y="1637928"/>
            <a:ext cx="8229600" cy="638944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examples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106"/>
          <p:cNvGraphicFramePr>
            <a:graphicFrameLocks noGrp="1"/>
          </p:cNvGraphicFramePr>
          <p:nvPr/>
        </p:nvGraphicFramePr>
        <p:xfrm>
          <a:off x="360392" y="2571744"/>
          <a:ext cx="8497888" cy="4072128"/>
        </p:xfrm>
        <a:graphic>
          <a:graphicData uri="http://schemas.openxmlformats.org/drawingml/2006/table">
            <a:tbl>
              <a:tblPr/>
              <a:tblGrid>
                <a:gridCol w="4249738"/>
                <a:gridCol w="42481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&gt;"/>
                        <a:tabLst>
                          <a:tab pos="27305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voluntary coordinated action by a private or public entity which coordinates and implements any policy/measure or stated goal (i.e. incentive schemes and voluntary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programmes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&gt;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unlimited number of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DM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rogramme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ctivities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EB47 An 29 (version 3)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Obvious and typical examples: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Efficient lighting programme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Fuel switching programme in industrial facilities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Solar water heaters in businesses / households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Landfill programme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Greenfield electrification programme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a lot more…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(compact fluorescent light) CFLs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 group of households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Fuel switch in one facility</a:t>
                      </a:r>
                      <a:b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Installation of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of solar water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heaters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Landfill gas flaring in one landfill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biomass generator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09600" y="1349896"/>
            <a:ext cx="8229600" cy="71095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terminology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063" y="2636912"/>
            <a:ext cx="8188325" cy="3528392"/>
          </a:xfrm>
          <a:prstGeom prst="rect">
            <a:avLst/>
          </a:prstGeom>
          <a:noFill/>
          <a:ln w="9525">
            <a:solidFill>
              <a:srgbClr val="76AAD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987425" indent="-987425" algn="ctr"/>
            <a:endParaRPr lang="en-GB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r>
              <a:rPr lang="en-GB" b="1" dirty="0" err="1" smtClean="0">
                <a:solidFill>
                  <a:schemeClr val="tx1">
                    <a:lumMod val="50000"/>
                  </a:schemeClr>
                </a:solidFill>
              </a:rPr>
              <a:t>pCDM</a:t>
            </a:r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=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Programmatic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CDM</a:t>
            </a:r>
            <a:endParaRPr lang="en-GB" b="1" dirty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endParaRPr lang="en-GB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r>
              <a:rPr lang="en-GB" b="1" dirty="0" err="1" smtClean="0">
                <a:solidFill>
                  <a:schemeClr val="tx1">
                    <a:lumMod val="50000"/>
                  </a:schemeClr>
                </a:solidFill>
              </a:rPr>
              <a:t>PoA</a:t>
            </a:r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= Programme of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Activities (most commonly used term for the whole concept)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endParaRPr lang="en-GB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CPA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= CDM Programme Activity (a project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activities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implemented under the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Programme)</a:t>
            </a:r>
            <a:endParaRPr lang="en-GB" b="1" dirty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endParaRPr lang="en-GB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CDM-</a:t>
            </a:r>
            <a:r>
              <a:rPr lang="en-GB" b="1" dirty="0" err="1" smtClean="0">
                <a:solidFill>
                  <a:schemeClr val="tx1">
                    <a:lumMod val="50000"/>
                  </a:schemeClr>
                </a:solidFill>
              </a:rPr>
              <a:t>PoA</a:t>
            </a:r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-DD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=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Programme of Activities Design 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Document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endParaRPr lang="en-GB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87425" indent="-987425" algn="ctr"/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CDM-CPA-DD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=</a:t>
            </a: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CDM Programme Activity Design Document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graphicFrame>
        <p:nvGraphicFramePr>
          <p:cNvPr id="3" name="Group 36"/>
          <p:cNvGraphicFramePr>
            <a:graphicFrameLocks noGrp="1"/>
          </p:cNvGraphicFramePr>
          <p:nvPr>
            <p:ph idx="1"/>
          </p:nvPr>
        </p:nvGraphicFramePr>
        <p:xfrm>
          <a:off x="671264" y="1484784"/>
          <a:ext cx="8077200" cy="4787329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Single Project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Bundle of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Programmatic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Single 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Multiple 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Multiple locations, across countries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Single project participant (PP)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Multiple PPs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Multiple PPs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 project activity (PA) at a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A number of activities submitted as 1 PA at a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A number of activities (CDM PA = CPA) submitted as a coherent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Project does not change over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Composition does not change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An unlimited number of CPAs can be added to the PoA within 28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PP known prior to registration of project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PP known prior to registration of project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At least one PP is known prior to registration, rest join later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 crediting period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Uniform crediting period for all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Each CPA has its own crediting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196752"/>
            <a:ext cx="8229600" cy="79216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is </a:t>
            </a: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pCDM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 exciting?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844824"/>
            <a:ext cx="8077200" cy="407196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Flexibility</a:t>
            </a:r>
            <a:endParaRPr lang="en-GB" sz="2000" b="1" kern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Validation + registration of the </a:t>
            </a:r>
            <a:r>
              <a:rPr lang="en-GB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PoA</a:t>
            </a: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, along with one sample CPA</a:t>
            </a: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Addition of CPAs over time, without validation or new </a:t>
            </a:r>
            <a:r>
              <a:rPr lang="en-GB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LoAs</a:t>
            </a: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(“consistency check”)</a:t>
            </a: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  </a:t>
            </a: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No need to know the composition + magnitude of the project ex-ante</a:t>
            </a: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  </a:t>
            </a: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Decreased registration time + transaction costs </a:t>
            </a:r>
            <a:r>
              <a:rPr lang="en-GB" sz="1600" kern="0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GB" sz="1600" i="1" kern="0" dirty="0" smtClean="0">
                <a:solidFill>
                  <a:schemeClr val="tx1">
                    <a:lumMod val="50000"/>
                  </a:schemeClr>
                </a:solidFill>
              </a:rPr>
              <a:t>see next slides</a:t>
            </a:r>
            <a:endParaRPr lang="en-GB" kern="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263525" lvl="1" indent="-261938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GB" kern="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New opportunities</a:t>
            </a:r>
            <a:endParaRPr lang="en-GB" sz="2000" kern="0" dirty="0" smtClean="0">
              <a:solidFill>
                <a:schemeClr val="tx1">
                  <a:lumMod val="50000"/>
                </a:schemeClr>
              </a:solidFill>
              <a:latin typeface="+mn-lt"/>
              <a:sym typeface="Wingdings" pitchFamily="2" charset="2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In underrepresented sectors (esp. where ERs are dispersed in space and time + low ERs/unit </a:t>
            </a: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 small projects can make big </a:t>
            </a:r>
            <a:r>
              <a:rPr lang="en-GB" sz="2000" b="1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PoAs</a:t>
            </a: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) </a:t>
            </a:r>
            <a:r>
              <a:rPr lang="en-GB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– </a:t>
            </a:r>
            <a:r>
              <a:rPr lang="en-GB" sz="1600" i="1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see next slides</a:t>
            </a:r>
            <a:endParaRPr lang="en-GB" kern="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tabLst>
                <a:tab pos="261938" algn="l"/>
              </a:tabLst>
              <a:defRPr/>
            </a:pPr>
            <a:r>
              <a:rPr lang="en-GB" kern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In underrepresented countries </a:t>
            </a:r>
            <a:r>
              <a:rPr lang="en-GB" sz="1600" kern="0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GB" sz="1600" i="1" kern="0" dirty="0" smtClean="0">
                <a:solidFill>
                  <a:schemeClr val="tx1">
                    <a:lumMod val="50000"/>
                  </a:schemeClr>
                </a:solidFill>
              </a:rPr>
              <a:t>see next slides</a:t>
            </a:r>
            <a:endParaRPr lang="en-GB" kern="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  <a:tabLst>
                <a:tab pos="261938" algn="l"/>
              </a:tabLst>
              <a:defRPr/>
            </a:pPr>
            <a:endParaRPr lang="en-GB" kern="0" dirty="0" smtClean="0">
              <a:solidFill>
                <a:schemeClr val="tx1">
                  <a:lumMod val="50000"/>
                </a:schemeClr>
              </a:solidFill>
              <a:latin typeface="+mn-lt"/>
              <a:sym typeface="Wingdings" pitchFamily="2" charset="2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tabLst>
                <a:tab pos="261938" algn="l"/>
              </a:tabLst>
              <a:defRPr/>
            </a:pP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Allows for replication of successful projects</a:t>
            </a: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tabLst>
                <a:tab pos="261938" algn="l"/>
              </a:tabLst>
              <a:defRPr/>
            </a:pPr>
            <a:endParaRPr lang="en-GB" sz="2000" b="1" kern="0" dirty="0" smtClean="0">
              <a:solidFill>
                <a:schemeClr val="tx1">
                  <a:lumMod val="50000"/>
                </a:schemeClr>
              </a:solidFill>
              <a:latin typeface="+mn-lt"/>
              <a:sym typeface="Wingdings" pitchFamily="2" charset="2"/>
            </a:endParaRPr>
          </a:p>
          <a:p>
            <a:pPr marL="263525" lvl="1" indent="-261938" eaLnBrk="0" hangingPunct="0">
              <a:lnSpc>
                <a:spcPct val="80000"/>
              </a:lnSpc>
              <a:spcBef>
                <a:spcPct val="20000"/>
              </a:spcBef>
              <a:tabLst>
                <a:tab pos="261938" algn="l"/>
              </a:tabLst>
              <a:defRPr/>
            </a:pP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Step towards NAMAs and </a:t>
            </a:r>
            <a:r>
              <a:rPr lang="en-GB" sz="2000" b="1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sectoral</a:t>
            </a:r>
            <a:r>
              <a:rPr lang="en-GB" sz="20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sym typeface="Wingdings" pitchFamily="2" charset="2"/>
              </a:rPr>
              <a:t> mechanisms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 smtClean="0">
                <a:solidFill>
                  <a:srgbClr val="FF0000"/>
                </a:solidFill>
              </a:rPr>
              <a:t>Programmatic CDM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08520" y="1268686"/>
            <a:ext cx="6680194" cy="93617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ＭＳ Ｐゴシック" pitchFamily="-110" charset="-128"/>
                <a:cs typeface="+mj-cs"/>
              </a:rPr>
              <a:t>Opportunity 1:</a:t>
            </a:r>
            <a:br>
              <a:rPr kumimoji="0" lang="de-CH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ＭＳ Ｐゴシック" pitchFamily="-110" charset="-128"/>
                <a:cs typeface="+mj-cs"/>
              </a:rPr>
            </a:br>
            <a:r>
              <a:rPr kumimoji="0" lang="de-CH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ＭＳ Ｐゴシック" pitchFamily="-110" charset="-128"/>
                <a:cs typeface="+mj-cs"/>
              </a:rPr>
              <a:t>Extend CDM to micro-activities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ＭＳ Ｐゴシック" pitchFamily="-110" charset="-128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4282" y="2795748"/>
            <a:ext cx="6661974" cy="3657588"/>
          </a:xfrm>
        </p:spPr>
        <p:txBody>
          <a:bodyPr/>
          <a:lstStyle/>
          <a:p>
            <a:r>
              <a:rPr lang="de-CH" sz="20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PoAs are ideal for CFLs, solar water heaters, cook stoves, household biogas, distributed energy, etc.</a:t>
            </a:r>
          </a:p>
          <a:p>
            <a:endParaRPr lang="de-CH" sz="20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  <a:p>
            <a:r>
              <a:rPr lang="de-CH" sz="20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Registered PoAs can generate recurring revenues to reduce need for working capital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  <a:p>
            <a:pPr>
              <a:buFont typeface="Symbol" pitchFamily="-110" charset="2"/>
              <a:buChar char="Þ"/>
            </a:pPr>
            <a:endParaRPr lang="de-CH" sz="20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  <a:p>
            <a:pPr>
              <a:buFont typeface="Symbol" pitchFamily="-110" charset="2"/>
              <a:buChar char="Þ"/>
            </a:pPr>
            <a:r>
              <a:rPr lang="de-CH" sz="20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Over 50% of PoAs in validation cover household sector (&lt;&lt;1% for stand-alone CDM projects)</a:t>
            </a:r>
          </a:p>
          <a:p>
            <a:pPr>
              <a:buFont typeface="Symbol" pitchFamily="-110" charset="2"/>
              <a:buChar char="Þ"/>
            </a:pPr>
            <a:r>
              <a:rPr lang="de-CH" sz="2000" dirty="0" smtClean="0">
                <a:solidFill>
                  <a:schemeClr val="tx1">
                    <a:lumMod val="50000"/>
                  </a:schemeClr>
                </a:solidFill>
                <a:ea typeface="ＭＳ Ｐゴシック" pitchFamily="-110" charset="-128"/>
              </a:rPr>
              <a:t>To date only modest private sector activity in this segment</a:t>
            </a:r>
          </a:p>
          <a:p>
            <a:endParaRPr lang="de-CH" sz="2000" dirty="0" smtClean="0">
              <a:solidFill>
                <a:schemeClr val="tx1">
                  <a:lumMod val="50000"/>
                </a:schemeClr>
              </a:solidFill>
              <a:ea typeface="ＭＳ Ｐゴシック" pitchFamily="-110" charset="-128"/>
            </a:endParaRPr>
          </a:p>
        </p:txBody>
      </p:sp>
      <p:pic>
        <p:nvPicPr>
          <p:cNvPr id="5" name="Picture 12" descr="en-stove-images2-1995_Page_14_Image_0001.png (402×28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0610" y="1000696"/>
            <a:ext cx="1893878" cy="127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://www.snvworld.org/SiteCollectionImages/biog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0905" y="2348880"/>
            <a:ext cx="192662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http://www.sustainabilityninja.com/wp-content/uploads/2008/12/solar_water_hea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861048"/>
            <a:ext cx="1729012" cy="135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http://www.toughstuffonline.org/wp-content/uploads/2009/06/_tgh1330-300x1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301208"/>
            <a:ext cx="184964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951</Words>
  <Application>Microsoft Office PowerPoint</Application>
  <PresentationFormat>On-screen Show (4:3)</PresentationFormat>
  <Paragraphs>184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1_Default Design</vt:lpstr>
      <vt:lpstr>FOCUS: MITIGATION A glance at post-kyoto</vt:lpstr>
      <vt:lpstr>MITIGATION A glance at post-kyoto</vt:lpstr>
      <vt:lpstr>Programmatic CDM</vt:lpstr>
      <vt:lpstr>Programmatic CDM</vt:lpstr>
      <vt:lpstr>Programmatic CDM</vt:lpstr>
      <vt:lpstr>Programmatic CDM</vt:lpstr>
      <vt:lpstr>Programmatic CDM</vt:lpstr>
      <vt:lpstr>Programmatic CDM</vt:lpstr>
      <vt:lpstr>Programmatic CDM</vt:lpstr>
      <vt:lpstr>Opportunity 2: Bankable CERs under a PoA</vt:lpstr>
      <vt:lpstr>Slide 11</vt:lpstr>
      <vt:lpstr>Nationally Appropriate Mitigation Actions (NAMAs)</vt:lpstr>
      <vt:lpstr>Nationally Appropriate Mitigation Actions (NAMAs)</vt:lpstr>
      <vt:lpstr>Step towards NAMAs &amp; sect. mechanisms</vt:lpstr>
      <vt:lpstr>Slide 15</vt:lpstr>
    </vt:vector>
  </TitlesOfParts>
  <Company>IFAD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ro.cooke</dc:creator>
  <cp:lastModifiedBy>Louis Perroy</cp:lastModifiedBy>
  <cp:revision>542</cp:revision>
  <dcterms:created xsi:type="dcterms:W3CDTF">2009-11-18T15:02:44Z</dcterms:created>
  <dcterms:modified xsi:type="dcterms:W3CDTF">2011-09-01T00:55:29Z</dcterms:modified>
</cp:coreProperties>
</file>