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58" r:id="rId3"/>
  </p:sldMasterIdLst>
  <p:notesMasterIdLst>
    <p:notesMasterId r:id="rId20"/>
  </p:notesMasterIdLst>
  <p:sldIdLst>
    <p:sldId id="256" r:id="rId4"/>
    <p:sldId id="320" r:id="rId5"/>
    <p:sldId id="314" r:id="rId6"/>
    <p:sldId id="280" r:id="rId7"/>
    <p:sldId id="311" r:id="rId8"/>
    <p:sldId id="312" r:id="rId9"/>
    <p:sldId id="258" r:id="rId10"/>
    <p:sldId id="315" r:id="rId11"/>
    <p:sldId id="290" r:id="rId12"/>
    <p:sldId id="292" r:id="rId13"/>
    <p:sldId id="313" r:id="rId14"/>
    <p:sldId id="316" r:id="rId15"/>
    <p:sldId id="298" r:id="rId16"/>
    <p:sldId id="317" r:id="rId17"/>
    <p:sldId id="319" r:id="rId18"/>
    <p:sldId id="2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8B1"/>
    <a:srgbClr val="805F97"/>
    <a:srgbClr val="472786"/>
    <a:srgbClr val="3E22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116" autoAdjust="0"/>
    <p:restoredTop sz="91786" autoAdjust="0"/>
  </p:normalViewPr>
  <p:slideViewPr>
    <p:cSldViewPr snapToGrid="0" snapToObjects="1">
      <p:cViewPr>
        <p:scale>
          <a:sx n="75" d="100"/>
          <a:sy n="75" d="100"/>
        </p:scale>
        <p:origin x="-701" y="6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5C925-BFAD-BA45-BCED-39929B31EF07}" type="doc">
      <dgm:prSet loTypeId="urn:microsoft.com/office/officeart/2005/8/layout/process4" loCatId="" qsTypeId="urn:microsoft.com/office/officeart/2005/8/quickstyle/3D3" qsCatId="3D" csTypeId="urn:microsoft.com/office/officeart/2005/8/colors/accent1_2" csCatId="accent1" phldr="1"/>
      <dgm:spPr/>
      <dgm:t>
        <a:bodyPr/>
        <a:lstStyle/>
        <a:p>
          <a:endParaRPr lang="en-GB"/>
        </a:p>
      </dgm:t>
    </dgm:pt>
    <dgm:pt modelId="{6534DE88-6820-8542-928A-45D3BEFEEE88}">
      <dgm:prSet phldrT="[Text]" custT="1"/>
      <dgm:spPr/>
      <dgm:t>
        <a:bodyPr/>
        <a:lstStyle/>
        <a:p>
          <a:r>
            <a:rPr lang="en-GB" sz="1600" b="1" dirty="0" smtClean="0"/>
            <a:t>Agricultural policies</a:t>
          </a:r>
          <a:endParaRPr lang="en-GB" sz="1600" b="1" dirty="0"/>
        </a:p>
      </dgm:t>
    </dgm:pt>
    <dgm:pt modelId="{5ACFA595-7884-E546-AE4B-AB8A97814817}" type="parTrans" cxnId="{02873943-E702-7248-B357-A9932A228D34}">
      <dgm:prSet/>
      <dgm:spPr/>
      <dgm:t>
        <a:bodyPr/>
        <a:lstStyle/>
        <a:p>
          <a:endParaRPr lang="en-GB"/>
        </a:p>
      </dgm:t>
    </dgm:pt>
    <dgm:pt modelId="{2BBEDBB8-2C94-5D41-ADA7-B03BCB9B0600}" type="sibTrans" cxnId="{02873943-E702-7248-B357-A9932A228D34}">
      <dgm:prSet/>
      <dgm:spPr/>
      <dgm:t>
        <a:bodyPr/>
        <a:lstStyle/>
        <a:p>
          <a:endParaRPr lang="en-GB"/>
        </a:p>
      </dgm:t>
    </dgm:pt>
    <dgm:pt modelId="{64F28722-B3BA-404A-893B-166AA300F467}">
      <dgm:prSet phldrT="[Text]"/>
      <dgm:spPr/>
      <dgm:t>
        <a:bodyPr/>
        <a:lstStyle/>
        <a:p>
          <a:r>
            <a:rPr lang="en-GB" dirty="0" smtClean="0"/>
            <a:t>Trade policies</a:t>
          </a:r>
          <a:endParaRPr lang="en-GB" dirty="0"/>
        </a:p>
      </dgm:t>
    </dgm:pt>
    <dgm:pt modelId="{6DA92AD2-4F8B-A047-B3D5-5883CE948D01}" type="parTrans" cxnId="{85247B12-8351-0940-8A58-82A6644B429F}">
      <dgm:prSet/>
      <dgm:spPr/>
      <dgm:t>
        <a:bodyPr/>
        <a:lstStyle/>
        <a:p>
          <a:endParaRPr lang="en-GB"/>
        </a:p>
      </dgm:t>
    </dgm:pt>
    <dgm:pt modelId="{515FCE07-1740-E24C-A55B-C17F445CD51F}" type="sibTrans" cxnId="{85247B12-8351-0940-8A58-82A6644B429F}">
      <dgm:prSet/>
      <dgm:spPr/>
      <dgm:t>
        <a:bodyPr/>
        <a:lstStyle/>
        <a:p>
          <a:endParaRPr lang="en-GB"/>
        </a:p>
      </dgm:t>
    </dgm:pt>
    <dgm:pt modelId="{95CA64FC-3774-9F4C-8107-95DB21212F08}">
      <dgm:prSet phldrT="[Text]"/>
      <dgm:spPr/>
      <dgm:t>
        <a:bodyPr/>
        <a:lstStyle/>
        <a:p>
          <a:r>
            <a:rPr lang="en-GB" dirty="0" smtClean="0"/>
            <a:t>Production policies</a:t>
          </a:r>
          <a:endParaRPr lang="en-GB" dirty="0"/>
        </a:p>
      </dgm:t>
    </dgm:pt>
    <dgm:pt modelId="{A10F76F0-E52A-654C-B503-3583F1B9225D}" type="parTrans" cxnId="{75C7E4AA-6FA1-F34E-B82C-B76D3CCFBD0C}">
      <dgm:prSet/>
      <dgm:spPr/>
      <dgm:t>
        <a:bodyPr/>
        <a:lstStyle/>
        <a:p>
          <a:endParaRPr lang="en-GB"/>
        </a:p>
      </dgm:t>
    </dgm:pt>
    <dgm:pt modelId="{4C8F1385-99A9-D148-A02C-1A6E45183A98}" type="sibTrans" cxnId="{75C7E4AA-6FA1-F34E-B82C-B76D3CCFBD0C}">
      <dgm:prSet/>
      <dgm:spPr/>
      <dgm:t>
        <a:bodyPr/>
        <a:lstStyle/>
        <a:p>
          <a:endParaRPr lang="en-GB"/>
        </a:p>
      </dgm:t>
    </dgm:pt>
    <dgm:pt modelId="{1AAAB6BB-FFF0-8A45-9C76-4B7CACE890D6}">
      <dgm:prSet phldrT="[Text]" custT="1"/>
      <dgm:spPr/>
      <dgm:t>
        <a:bodyPr/>
        <a:lstStyle/>
        <a:p>
          <a:r>
            <a:rPr lang="en-GB" sz="1600" b="1" dirty="0" smtClean="0"/>
            <a:t>Food consuming industries in the food supply chain &amp; the policies that affect them</a:t>
          </a:r>
          <a:endParaRPr lang="en-GB" sz="1600" b="1" dirty="0"/>
        </a:p>
      </dgm:t>
    </dgm:pt>
    <dgm:pt modelId="{DE749AF2-7427-FA4A-BB8C-9D9D8B29CEF6}" type="parTrans" cxnId="{B0D22993-A925-6645-8DB6-0E3894F93DAF}">
      <dgm:prSet/>
      <dgm:spPr/>
      <dgm:t>
        <a:bodyPr/>
        <a:lstStyle/>
        <a:p>
          <a:endParaRPr lang="en-GB"/>
        </a:p>
      </dgm:t>
    </dgm:pt>
    <dgm:pt modelId="{7A523BA4-9F84-F64A-BB08-62BD67B5EF8C}" type="sibTrans" cxnId="{B0D22993-A925-6645-8DB6-0E3894F93DAF}">
      <dgm:prSet/>
      <dgm:spPr/>
      <dgm:t>
        <a:bodyPr/>
        <a:lstStyle/>
        <a:p>
          <a:endParaRPr lang="en-GB"/>
        </a:p>
      </dgm:t>
    </dgm:pt>
    <dgm:pt modelId="{B2227511-FED6-294C-953A-E0A2B68494A2}">
      <dgm:prSet phldrT="[Text]" custT="1"/>
      <dgm:spPr/>
      <dgm:t>
        <a:bodyPr/>
        <a:lstStyle/>
        <a:p>
          <a:r>
            <a:rPr lang="en-GB" sz="1600" b="1" i="1" dirty="0" smtClean="0"/>
            <a:t>Influence on the consumer food environment</a:t>
          </a:r>
          <a:endParaRPr lang="en-GB" sz="1600" b="1" i="1" dirty="0"/>
        </a:p>
      </dgm:t>
    </dgm:pt>
    <dgm:pt modelId="{1B05F233-DEB9-C94B-B118-81762AFEE2BA}" type="parTrans" cxnId="{7FA4C78A-4AC2-1B44-B5C2-86CB5FF2201C}">
      <dgm:prSet/>
      <dgm:spPr/>
      <dgm:t>
        <a:bodyPr/>
        <a:lstStyle/>
        <a:p>
          <a:endParaRPr lang="en-GB"/>
        </a:p>
      </dgm:t>
    </dgm:pt>
    <dgm:pt modelId="{F5631D53-927B-BC4A-9200-E6DC6021D270}" type="sibTrans" cxnId="{7FA4C78A-4AC2-1B44-B5C2-86CB5FF2201C}">
      <dgm:prSet/>
      <dgm:spPr/>
      <dgm:t>
        <a:bodyPr/>
        <a:lstStyle/>
        <a:p>
          <a:endParaRPr lang="en-GB"/>
        </a:p>
      </dgm:t>
    </dgm:pt>
    <dgm:pt modelId="{6F3E4005-7C6E-CB4C-8288-39F655ACD086}">
      <dgm:prSet phldrT="[Text]"/>
      <dgm:spPr/>
      <dgm:t>
        <a:bodyPr/>
        <a:lstStyle/>
        <a:p>
          <a:r>
            <a:rPr lang="en-GB" dirty="0" smtClean="0"/>
            <a:t>Acceptability</a:t>
          </a:r>
          <a:endParaRPr lang="en-GB" dirty="0"/>
        </a:p>
      </dgm:t>
    </dgm:pt>
    <dgm:pt modelId="{7F854FC3-34E8-164D-8701-43BBA2A0E6CC}" type="parTrans" cxnId="{43C24E45-B715-1449-A5FE-810904BDB2C1}">
      <dgm:prSet/>
      <dgm:spPr/>
      <dgm:t>
        <a:bodyPr/>
        <a:lstStyle/>
        <a:p>
          <a:endParaRPr lang="en-GB"/>
        </a:p>
      </dgm:t>
    </dgm:pt>
    <dgm:pt modelId="{6E68C168-07E0-DA45-8E4F-4A275EFE0E57}" type="sibTrans" cxnId="{43C24E45-B715-1449-A5FE-810904BDB2C1}">
      <dgm:prSet/>
      <dgm:spPr/>
      <dgm:t>
        <a:bodyPr/>
        <a:lstStyle/>
        <a:p>
          <a:endParaRPr lang="en-GB"/>
        </a:p>
      </dgm:t>
    </dgm:pt>
    <dgm:pt modelId="{EB25F199-2411-654E-9618-8E2EF061B133}">
      <dgm:prSet phldrT="[Text]"/>
      <dgm:spPr/>
      <dgm:t>
        <a:bodyPr/>
        <a:lstStyle/>
        <a:p>
          <a:r>
            <a:rPr lang="en-GB" dirty="0" smtClean="0"/>
            <a:t>Input policies</a:t>
          </a:r>
          <a:endParaRPr lang="en-GB" dirty="0"/>
        </a:p>
      </dgm:t>
    </dgm:pt>
    <dgm:pt modelId="{A32748AC-B3F0-884F-A014-5F3A781D3FC8}" type="parTrans" cxnId="{EFED0DBA-F0ED-E946-B99C-E9111876C160}">
      <dgm:prSet/>
      <dgm:spPr/>
      <dgm:t>
        <a:bodyPr/>
        <a:lstStyle/>
        <a:p>
          <a:endParaRPr lang="en-GB"/>
        </a:p>
      </dgm:t>
    </dgm:pt>
    <dgm:pt modelId="{32E28AA5-2E15-FD44-896F-3F82721D93FC}" type="sibTrans" cxnId="{EFED0DBA-F0ED-E946-B99C-E9111876C160}">
      <dgm:prSet/>
      <dgm:spPr/>
      <dgm:t>
        <a:bodyPr/>
        <a:lstStyle/>
        <a:p>
          <a:endParaRPr lang="en-GB"/>
        </a:p>
      </dgm:t>
    </dgm:pt>
    <dgm:pt modelId="{389E40D4-AD92-E548-807C-A9654008CF5C}">
      <dgm:prSet phldrT="[Text]"/>
      <dgm:spPr/>
      <dgm:t>
        <a:bodyPr/>
        <a:lstStyle/>
        <a:p>
          <a:r>
            <a:rPr lang="en-GB" dirty="0" smtClean="0"/>
            <a:t>Affordability</a:t>
          </a:r>
          <a:endParaRPr lang="en-GB" dirty="0"/>
        </a:p>
      </dgm:t>
    </dgm:pt>
    <dgm:pt modelId="{572F9BB8-D222-CB40-8EFF-E166AFB7DAA6}" type="parTrans" cxnId="{2C7A0066-5C3E-8A4A-A4FB-0B275BA0CE50}">
      <dgm:prSet/>
      <dgm:spPr/>
      <dgm:t>
        <a:bodyPr/>
        <a:lstStyle/>
        <a:p>
          <a:endParaRPr lang="en-GB"/>
        </a:p>
      </dgm:t>
    </dgm:pt>
    <dgm:pt modelId="{F9D23DDA-85ED-9240-ADC1-0955FF6462FC}" type="sibTrans" cxnId="{2C7A0066-5C3E-8A4A-A4FB-0B275BA0CE50}">
      <dgm:prSet/>
      <dgm:spPr/>
      <dgm:t>
        <a:bodyPr/>
        <a:lstStyle/>
        <a:p>
          <a:endParaRPr lang="en-GB"/>
        </a:p>
      </dgm:t>
    </dgm:pt>
    <dgm:pt modelId="{1238B949-1AB9-7C40-82CA-6088ED7DF65C}">
      <dgm:prSet phldrT="[Text]"/>
      <dgm:spPr/>
      <dgm:t>
        <a:bodyPr/>
        <a:lstStyle/>
        <a:p>
          <a:r>
            <a:rPr lang="en-GB" dirty="0" smtClean="0"/>
            <a:t>Availability</a:t>
          </a:r>
          <a:endParaRPr lang="en-GB" dirty="0"/>
        </a:p>
      </dgm:t>
    </dgm:pt>
    <dgm:pt modelId="{0CD423B5-349D-1E45-8CF3-D2191A033EC9}" type="parTrans" cxnId="{929501F0-1913-BA4E-8DB5-5198D6CB736F}">
      <dgm:prSet/>
      <dgm:spPr/>
      <dgm:t>
        <a:bodyPr/>
        <a:lstStyle/>
        <a:p>
          <a:endParaRPr lang="en-GB"/>
        </a:p>
      </dgm:t>
    </dgm:pt>
    <dgm:pt modelId="{748F49BF-39BC-2A4B-B549-5C02AF4D9858}" type="sibTrans" cxnId="{929501F0-1913-BA4E-8DB5-5198D6CB736F}">
      <dgm:prSet/>
      <dgm:spPr/>
      <dgm:t>
        <a:bodyPr/>
        <a:lstStyle/>
        <a:p>
          <a:endParaRPr lang="en-GB"/>
        </a:p>
      </dgm:t>
    </dgm:pt>
    <dgm:pt modelId="{D54DDEA0-C894-FC4A-A987-18CDA4824EA5}">
      <dgm:prSet phldrT="[Text]" custT="1"/>
      <dgm:spPr/>
      <dgm:t>
        <a:bodyPr/>
        <a:lstStyle/>
        <a:p>
          <a:r>
            <a:rPr lang="en-GB" sz="1600" b="1" i="1" dirty="0" smtClean="0"/>
            <a:t>Influence on production</a:t>
          </a:r>
          <a:endParaRPr lang="en-GB" sz="1600" b="1" i="1" dirty="0"/>
        </a:p>
      </dgm:t>
    </dgm:pt>
    <dgm:pt modelId="{3108B6C5-D886-3E44-9131-4C85141F36FA}" type="parTrans" cxnId="{121A5F46-9044-214B-AA36-A65DD96D957E}">
      <dgm:prSet/>
      <dgm:spPr/>
      <dgm:t>
        <a:bodyPr/>
        <a:lstStyle/>
        <a:p>
          <a:endParaRPr lang="en-GB"/>
        </a:p>
      </dgm:t>
    </dgm:pt>
    <dgm:pt modelId="{6A784379-125F-A547-BBC7-A2CEE06A61DD}" type="sibTrans" cxnId="{121A5F46-9044-214B-AA36-A65DD96D957E}">
      <dgm:prSet/>
      <dgm:spPr/>
      <dgm:t>
        <a:bodyPr/>
        <a:lstStyle/>
        <a:p>
          <a:endParaRPr lang="en-GB"/>
        </a:p>
      </dgm:t>
    </dgm:pt>
    <dgm:pt modelId="{67FDEEE5-3930-1C4B-94B1-41FA1EEB8531}">
      <dgm:prSet phldrT="[Text]"/>
      <dgm:spPr/>
      <dgm:t>
        <a:bodyPr/>
        <a:lstStyle/>
        <a:p>
          <a:r>
            <a:rPr lang="en-GB" dirty="0" smtClean="0"/>
            <a:t>Food </a:t>
          </a:r>
          <a:r>
            <a:rPr lang="en-GB" b="1" dirty="0" smtClean="0"/>
            <a:t>A</a:t>
          </a:r>
          <a:r>
            <a:rPr lang="en-GB" dirty="0" smtClean="0"/>
            <a:t>vailability</a:t>
          </a:r>
          <a:endParaRPr lang="en-GB" dirty="0"/>
        </a:p>
      </dgm:t>
    </dgm:pt>
    <dgm:pt modelId="{9F36F4FE-5BDE-714E-AE30-C6A55AA31F8D}" type="parTrans" cxnId="{45221A9C-4387-3546-9052-D6C7825EB230}">
      <dgm:prSet/>
      <dgm:spPr/>
      <dgm:t>
        <a:bodyPr/>
        <a:lstStyle/>
        <a:p>
          <a:endParaRPr lang="en-GB"/>
        </a:p>
      </dgm:t>
    </dgm:pt>
    <dgm:pt modelId="{21E91674-9979-3C47-A1BF-7BA318385C2C}" type="sibTrans" cxnId="{45221A9C-4387-3546-9052-D6C7825EB230}">
      <dgm:prSet/>
      <dgm:spPr/>
      <dgm:t>
        <a:bodyPr/>
        <a:lstStyle/>
        <a:p>
          <a:endParaRPr lang="en-GB"/>
        </a:p>
      </dgm:t>
    </dgm:pt>
    <dgm:pt modelId="{C7B5028D-C5B1-F548-8041-B4EFD0B7164B}">
      <dgm:prSet phldrT="[Text]"/>
      <dgm:spPr/>
      <dgm:t>
        <a:bodyPr/>
        <a:lstStyle/>
        <a:p>
          <a:r>
            <a:rPr lang="en-GB" dirty="0" smtClean="0"/>
            <a:t>Food </a:t>
          </a:r>
          <a:r>
            <a:rPr lang="en-GB" b="1" dirty="0" smtClean="0"/>
            <a:t>A</a:t>
          </a:r>
          <a:r>
            <a:rPr lang="en-GB" dirty="0" smtClean="0"/>
            <a:t>cceptability</a:t>
          </a:r>
          <a:endParaRPr lang="en-GB" dirty="0"/>
        </a:p>
      </dgm:t>
    </dgm:pt>
    <dgm:pt modelId="{3DE3AC79-5795-B04F-A9A3-99628C41B665}" type="parTrans" cxnId="{B847F91C-A086-B44F-BA79-4A3EDDB3B30C}">
      <dgm:prSet/>
      <dgm:spPr/>
      <dgm:t>
        <a:bodyPr/>
        <a:lstStyle/>
        <a:p>
          <a:endParaRPr lang="en-GB"/>
        </a:p>
      </dgm:t>
    </dgm:pt>
    <dgm:pt modelId="{298BFB35-F916-AC44-B28F-34DECE85266C}" type="sibTrans" cxnId="{B847F91C-A086-B44F-BA79-4A3EDDB3B30C}">
      <dgm:prSet/>
      <dgm:spPr/>
      <dgm:t>
        <a:bodyPr/>
        <a:lstStyle/>
        <a:p>
          <a:endParaRPr lang="en-GB"/>
        </a:p>
      </dgm:t>
    </dgm:pt>
    <dgm:pt modelId="{7D6577DE-A49C-1447-B937-F0418EBF690B}">
      <dgm:prSet phldrT="[Text]"/>
      <dgm:spPr/>
      <dgm:t>
        <a:bodyPr/>
        <a:lstStyle/>
        <a:p>
          <a:r>
            <a:rPr lang="en-GB" dirty="0" smtClean="0"/>
            <a:t>Food </a:t>
          </a:r>
          <a:r>
            <a:rPr lang="en-GB" b="1" dirty="0" smtClean="0"/>
            <a:t>A</a:t>
          </a:r>
          <a:r>
            <a:rPr lang="en-GB" dirty="0" smtClean="0"/>
            <a:t>ffordability</a:t>
          </a:r>
          <a:endParaRPr lang="en-GB" dirty="0"/>
        </a:p>
      </dgm:t>
    </dgm:pt>
    <dgm:pt modelId="{72FADCBC-E94F-B340-BDCB-9949989E0199}" type="parTrans" cxnId="{E1ADC7CE-E1B1-1241-A761-B6BC73FEAD83}">
      <dgm:prSet/>
      <dgm:spPr/>
      <dgm:t>
        <a:bodyPr/>
        <a:lstStyle/>
        <a:p>
          <a:endParaRPr lang="en-GB"/>
        </a:p>
      </dgm:t>
    </dgm:pt>
    <dgm:pt modelId="{F184C9CD-AE77-D242-9A50-620DBB48CAE9}" type="sibTrans" cxnId="{E1ADC7CE-E1B1-1241-A761-B6BC73FEAD83}">
      <dgm:prSet/>
      <dgm:spPr/>
      <dgm:t>
        <a:bodyPr/>
        <a:lstStyle/>
        <a:p>
          <a:endParaRPr lang="en-GB"/>
        </a:p>
      </dgm:t>
    </dgm:pt>
    <dgm:pt modelId="{53051726-A14D-CA41-962B-443F65710891}">
      <dgm:prSet phldrT="[Text]"/>
      <dgm:spPr/>
      <dgm:t>
        <a:bodyPr/>
        <a:lstStyle/>
        <a:p>
          <a:r>
            <a:rPr lang="en-GB" dirty="0" smtClean="0"/>
            <a:t>Marketing</a:t>
          </a:r>
          <a:endParaRPr lang="en-GB" dirty="0"/>
        </a:p>
      </dgm:t>
    </dgm:pt>
    <dgm:pt modelId="{160EE042-3DDB-C24E-8A8B-B11C615ADA1D}" type="parTrans" cxnId="{28C98D21-6CCA-B94F-BFB9-31D8D82B32ED}">
      <dgm:prSet/>
      <dgm:spPr/>
      <dgm:t>
        <a:bodyPr/>
        <a:lstStyle/>
        <a:p>
          <a:endParaRPr lang="en-GB"/>
        </a:p>
      </dgm:t>
    </dgm:pt>
    <dgm:pt modelId="{ADD8220E-6AD5-4347-99EF-69F613E5105E}" type="sibTrans" cxnId="{28C98D21-6CCA-B94F-BFB9-31D8D82B32ED}">
      <dgm:prSet/>
      <dgm:spPr/>
      <dgm:t>
        <a:bodyPr/>
        <a:lstStyle/>
        <a:p>
          <a:endParaRPr lang="en-GB"/>
        </a:p>
      </dgm:t>
    </dgm:pt>
    <dgm:pt modelId="{094D1041-BDBB-7842-B5E9-C468AD186419}">
      <dgm:prSet phldrT="[Text]"/>
      <dgm:spPr/>
      <dgm:t>
        <a:bodyPr/>
        <a:lstStyle/>
        <a:p>
          <a:r>
            <a:rPr lang="en-GB" dirty="0" smtClean="0"/>
            <a:t>Distribution</a:t>
          </a:r>
          <a:endParaRPr lang="en-GB" dirty="0"/>
        </a:p>
      </dgm:t>
    </dgm:pt>
    <dgm:pt modelId="{DF5BB82D-72E8-4548-B1DC-B5F648CB3A9C}" type="parTrans" cxnId="{34278FC9-FAA3-1D47-9DAA-D6E9B2B4E61F}">
      <dgm:prSet/>
      <dgm:spPr/>
      <dgm:t>
        <a:bodyPr/>
        <a:lstStyle/>
        <a:p>
          <a:endParaRPr lang="en-GB"/>
        </a:p>
      </dgm:t>
    </dgm:pt>
    <dgm:pt modelId="{9B3142C2-9096-224D-905C-A1F75F935C41}" type="sibTrans" cxnId="{34278FC9-FAA3-1D47-9DAA-D6E9B2B4E61F}">
      <dgm:prSet/>
      <dgm:spPr/>
      <dgm:t>
        <a:bodyPr/>
        <a:lstStyle/>
        <a:p>
          <a:endParaRPr lang="en-GB"/>
        </a:p>
      </dgm:t>
    </dgm:pt>
    <dgm:pt modelId="{807F429A-4211-4B48-B825-55D7F4224E17}">
      <dgm:prSet phldrT="[Text]"/>
      <dgm:spPr/>
      <dgm:t>
        <a:bodyPr/>
        <a:lstStyle/>
        <a:p>
          <a:r>
            <a:rPr lang="en-GB" dirty="0" smtClean="0"/>
            <a:t>Secondary processing</a:t>
          </a:r>
          <a:endParaRPr lang="en-GB" dirty="0"/>
        </a:p>
      </dgm:t>
    </dgm:pt>
    <dgm:pt modelId="{7114910E-80B3-0444-BCBE-7CEBD49B4856}" type="parTrans" cxnId="{F3204796-7E75-6C40-A10B-532D4B3AF854}">
      <dgm:prSet/>
      <dgm:spPr/>
      <dgm:t>
        <a:bodyPr/>
        <a:lstStyle/>
        <a:p>
          <a:endParaRPr lang="en-GB"/>
        </a:p>
      </dgm:t>
    </dgm:pt>
    <dgm:pt modelId="{C2E79A80-C21F-C641-B157-A971E6F523FA}" type="sibTrans" cxnId="{F3204796-7E75-6C40-A10B-532D4B3AF854}">
      <dgm:prSet/>
      <dgm:spPr/>
      <dgm:t>
        <a:bodyPr/>
        <a:lstStyle/>
        <a:p>
          <a:endParaRPr lang="en-GB"/>
        </a:p>
      </dgm:t>
    </dgm:pt>
    <dgm:pt modelId="{368BEF15-29C6-814A-8BAC-D113645CA523}">
      <dgm:prSet phldrT="[Text]"/>
      <dgm:spPr/>
      <dgm:t>
        <a:bodyPr/>
        <a:lstStyle/>
        <a:p>
          <a:r>
            <a:rPr lang="en-GB" dirty="0" smtClean="0"/>
            <a:t>Retail</a:t>
          </a:r>
          <a:endParaRPr lang="en-GB" dirty="0"/>
        </a:p>
      </dgm:t>
    </dgm:pt>
    <dgm:pt modelId="{CB184E79-8336-B945-B833-ACB137B3A6FF}" type="parTrans" cxnId="{9DA816BE-CFE5-FC4A-9004-3FBFAE7A921C}">
      <dgm:prSet/>
      <dgm:spPr/>
      <dgm:t>
        <a:bodyPr/>
        <a:lstStyle/>
        <a:p>
          <a:endParaRPr lang="en-GB"/>
        </a:p>
      </dgm:t>
    </dgm:pt>
    <dgm:pt modelId="{1A344C18-E3BF-1E48-AA5C-8A0664770A38}" type="sibTrans" cxnId="{9DA816BE-CFE5-FC4A-9004-3FBFAE7A921C}">
      <dgm:prSet/>
      <dgm:spPr/>
      <dgm:t>
        <a:bodyPr/>
        <a:lstStyle/>
        <a:p>
          <a:endParaRPr lang="en-GB"/>
        </a:p>
      </dgm:t>
    </dgm:pt>
    <dgm:pt modelId="{D668144F-9805-5C41-96AB-3384FEE03430}">
      <dgm:prSet phldrT="[Text]"/>
      <dgm:spPr/>
      <dgm:t>
        <a:bodyPr/>
        <a:lstStyle/>
        <a:p>
          <a:r>
            <a:rPr lang="en-GB" dirty="0" smtClean="0"/>
            <a:t>Primary processing</a:t>
          </a:r>
          <a:endParaRPr lang="en-GB" dirty="0"/>
        </a:p>
      </dgm:t>
    </dgm:pt>
    <dgm:pt modelId="{1640EC57-4C54-5942-81CB-2B8DE43E6549}" type="parTrans" cxnId="{7EE93FCC-5825-1049-A5E4-3546C408CA84}">
      <dgm:prSet/>
      <dgm:spPr/>
      <dgm:t>
        <a:bodyPr/>
        <a:lstStyle/>
        <a:p>
          <a:endParaRPr lang="en-GB"/>
        </a:p>
      </dgm:t>
    </dgm:pt>
    <dgm:pt modelId="{D333A948-D1BF-854D-9E5B-4C232B1F2613}" type="sibTrans" cxnId="{7EE93FCC-5825-1049-A5E4-3546C408CA84}">
      <dgm:prSet/>
      <dgm:spPr/>
      <dgm:t>
        <a:bodyPr/>
        <a:lstStyle/>
        <a:p>
          <a:endParaRPr lang="en-GB"/>
        </a:p>
      </dgm:t>
    </dgm:pt>
    <dgm:pt modelId="{4A1BBD32-1DDD-B248-B14C-0F434D04F842}">
      <dgm:prSet phldrT="[Text]"/>
      <dgm:spPr/>
      <dgm:t>
        <a:bodyPr/>
        <a:lstStyle/>
        <a:p>
          <a:r>
            <a:rPr lang="en-GB" dirty="0" smtClean="0"/>
            <a:t>Diets</a:t>
          </a:r>
          <a:endParaRPr lang="en-GB" dirty="0"/>
        </a:p>
      </dgm:t>
    </dgm:pt>
    <dgm:pt modelId="{D8D5872B-4F7F-8649-98E1-67D50215B1D8}" type="parTrans" cxnId="{58811196-2C1F-C340-AFF3-909B5EF31BA8}">
      <dgm:prSet/>
      <dgm:spPr/>
      <dgm:t>
        <a:bodyPr/>
        <a:lstStyle/>
        <a:p>
          <a:endParaRPr lang="en-GB"/>
        </a:p>
      </dgm:t>
    </dgm:pt>
    <dgm:pt modelId="{1C17BD64-E34B-F443-ACB2-ED719C98E0BC}" type="sibTrans" cxnId="{58811196-2C1F-C340-AFF3-909B5EF31BA8}">
      <dgm:prSet/>
      <dgm:spPr/>
      <dgm:t>
        <a:bodyPr/>
        <a:lstStyle/>
        <a:p>
          <a:endParaRPr lang="en-GB"/>
        </a:p>
      </dgm:t>
    </dgm:pt>
    <dgm:pt modelId="{F56AEE8C-0FFE-E24A-9DE1-C1C8406A4A97}">
      <dgm:prSet phldrT="[Text]"/>
      <dgm:spPr/>
      <dgm:t>
        <a:bodyPr/>
        <a:lstStyle/>
        <a:p>
          <a:r>
            <a:rPr lang="en-GB" dirty="0" smtClean="0"/>
            <a:t>Storage</a:t>
          </a:r>
          <a:endParaRPr lang="en-GB" dirty="0"/>
        </a:p>
      </dgm:t>
    </dgm:pt>
    <dgm:pt modelId="{D6D4E492-A2FC-CB4A-844D-A035D0AA6098}" type="parTrans" cxnId="{1101459B-D83C-A442-8C86-1CC709DB0246}">
      <dgm:prSet/>
      <dgm:spPr/>
      <dgm:t>
        <a:bodyPr/>
        <a:lstStyle/>
        <a:p>
          <a:endParaRPr lang="en-GB"/>
        </a:p>
      </dgm:t>
    </dgm:pt>
    <dgm:pt modelId="{53A6870D-58E9-AE41-8D2A-0D698B22F22A}" type="sibTrans" cxnId="{1101459B-D83C-A442-8C86-1CC709DB0246}">
      <dgm:prSet/>
      <dgm:spPr/>
      <dgm:t>
        <a:bodyPr/>
        <a:lstStyle/>
        <a:p>
          <a:endParaRPr lang="en-GB"/>
        </a:p>
      </dgm:t>
    </dgm:pt>
    <dgm:pt modelId="{11806C4B-F933-8141-8A62-5B8C7B553E27}" type="pres">
      <dgm:prSet presAssocID="{4EF5C925-BFAD-BA45-BCED-39929B31EF07}" presName="Name0" presStyleCnt="0">
        <dgm:presLayoutVars>
          <dgm:dir val="rev"/>
          <dgm:animLvl val="lvl"/>
          <dgm:resizeHandles val="exact"/>
        </dgm:presLayoutVars>
      </dgm:prSet>
      <dgm:spPr/>
      <dgm:t>
        <a:bodyPr/>
        <a:lstStyle/>
        <a:p>
          <a:endParaRPr lang="en-GB"/>
        </a:p>
      </dgm:t>
    </dgm:pt>
    <dgm:pt modelId="{CB5CB192-7992-3640-90C7-A2657ADFB226}" type="pres">
      <dgm:prSet presAssocID="{4A1BBD32-1DDD-B248-B14C-0F434D04F842}" presName="boxAndChildren" presStyleCnt="0"/>
      <dgm:spPr/>
      <dgm:t>
        <a:bodyPr/>
        <a:lstStyle/>
        <a:p>
          <a:endParaRPr lang="en-GB"/>
        </a:p>
      </dgm:t>
    </dgm:pt>
    <dgm:pt modelId="{62E8916F-2A21-4D49-8CDC-CFDB94FBC117}" type="pres">
      <dgm:prSet presAssocID="{4A1BBD32-1DDD-B248-B14C-0F434D04F842}" presName="parentTextBox" presStyleLbl="node1" presStyleIdx="0" presStyleCnt="5"/>
      <dgm:spPr/>
      <dgm:t>
        <a:bodyPr/>
        <a:lstStyle/>
        <a:p>
          <a:endParaRPr lang="en-GB"/>
        </a:p>
      </dgm:t>
    </dgm:pt>
    <dgm:pt modelId="{E02FBF5A-4F76-A246-A66A-0128E3A80F21}" type="pres">
      <dgm:prSet presAssocID="{F5631D53-927B-BC4A-9200-E6DC6021D270}" presName="sp" presStyleCnt="0"/>
      <dgm:spPr/>
      <dgm:t>
        <a:bodyPr/>
        <a:lstStyle/>
        <a:p>
          <a:endParaRPr lang="en-GB"/>
        </a:p>
      </dgm:t>
    </dgm:pt>
    <dgm:pt modelId="{0521299C-0D49-2D49-BA44-2EAD347DF60D}" type="pres">
      <dgm:prSet presAssocID="{B2227511-FED6-294C-953A-E0A2B68494A2}" presName="arrowAndChildren" presStyleCnt="0"/>
      <dgm:spPr/>
      <dgm:t>
        <a:bodyPr/>
        <a:lstStyle/>
        <a:p>
          <a:endParaRPr lang="en-GB"/>
        </a:p>
      </dgm:t>
    </dgm:pt>
    <dgm:pt modelId="{297D948D-B174-3946-989C-96619549F78E}" type="pres">
      <dgm:prSet presAssocID="{B2227511-FED6-294C-953A-E0A2B68494A2}" presName="parentTextArrow" presStyleLbl="node1" presStyleIdx="0" presStyleCnt="5"/>
      <dgm:spPr/>
      <dgm:t>
        <a:bodyPr/>
        <a:lstStyle/>
        <a:p>
          <a:endParaRPr lang="en-GB"/>
        </a:p>
      </dgm:t>
    </dgm:pt>
    <dgm:pt modelId="{CAF61E3F-7E49-CE44-9467-F7D7498BB1F8}" type="pres">
      <dgm:prSet presAssocID="{B2227511-FED6-294C-953A-E0A2B68494A2}" presName="arrow" presStyleLbl="node1" presStyleIdx="1" presStyleCnt="5"/>
      <dgm:spPr/>
      <dgm:t>
        <a:bodyPr/>
        <a:lstStyle/>
        <a:p>
          <a:endParaRPr lang="en-GB"/>
        </a:p>
      </dgm:t>
    </dgm:pt>
    <dgm:pt modelId="{6C9CE9D1-F646-0B4E-BD14-286BD62479AB}" type="pres">
      <dgm:prSet presAssocID="{B2227511-FED6-294C-953A-E0A2B68494A2}" presName="descendantArrow" presStyleCnt="0"/>
      <dgm:spPr/>
      <dgm:t>
        <a:bodyPr/>
        <a:lstStyle/>
        <a:p>
          <a:endParaRPr lang="en-GB"/>
        </a:p>
      </dgm:t>
    </dgm:pt>
    <dgm:pt modelId="{757892CC-1161-EC48-8344-B02E87AEE4ED}" type="pres">
      <dgm:prSet presAssocID="{6F3E4005-7C6E-CB4C-8288-39F655ACD086}" presName="childTextArrow" presStyleLbl="fgAccFollowNode1" presStyleIdx="0" presStyleCnt="15">
        <dgm:presLayoutVars>
          <dgm:bulletEnabled val="1"/>
        </dgm:presLayoutVars>
      </dgm:prSet>
      <dgm:spPr/>
      <dgm:t>
        <a:bodyPr/>
        <a:lstStyle/>
        <a:p>
          <a:endParaRPr lang="en-GB"/>
        </a:p>
      </dgm:t>
    </dgm:pt>
    <dgm:pt modelId="{BE44DE2A-3359-1746-81FC-71EF5014A8A4}" type="pres">
      <dgm:prSet presAssocID="{389E40D4-AD92-E548-807C-A9654008CF5C}" presName="childTextArrow" presStyleLbl="fgAccFollowNode1" presStyleIdx="1" presStyleCnt="15">
        <dgm:presLayoutVars>
          <dgm:bulletEnabled val="1"/>
        </dgm:presLayoutVars>
      </dgm:prSet>
      <dgm:spPr/>
      <dgm:t>
        <a:bodyPr/>
        <a:lstStyle/>
        <a:p>
          <a:endParaRPr lang="en-GB"/>
        </a:p>
      </dgm:t>
    </dgm:pt>
    <dgm:pt modelId="{A8A2125B-C076-8548-956C-2ECD6DF6845C}" type="pres">
      <dgm:prSet presAssocID="{1238B949-1AB9-7C40-82CA-6088ED7DF65C}" presName="childTextArrow" presStyleLbl="fgAccFollowNode1" presStyleIdx="2" presStyleCnt="15">
        <dgm:presLayoutVars>
          <dgm:bulletEnabled val="1"/>
        </dgm:presLayoutVars>
      </dgm:prSet>
      <dgm:spPr/>
      <dgm:t>
        <a:bodyPr/>
        <a:lstStyle/>
        <a:p>
          <a:endParaRPr lang="en-GB"/>
        </a:p>
      </dgm:t>
    </dgm:pt>
    <dgm:pt modelId="{8A14A96D-FCC0-5D41-881F-F3FF8CD4DE2C}" type="pres">
      <dgm:prSet presAssocID="{7A523BA4-9F84-F64A-BB08-62BD67B5EF8C}" presName="sp" presStyleCnt="0"/>
      <dgm:spPr/>
      <dgm:t>
        <a:bodyPr/>
        <a:lstStyle/>
        <a:p>
          <a:endParaRPr lang="en-GB"/>
        </a:p>
      </dgm:t>
    </dgm:pt>
    <dgm:pt modelId="{896A0746-A998-1540-A275-4EE3FB3F6D6D}" type="pres">
      <dgm:prSet presAssocID="{1AAAB6BB-FFF0-8A45-9C76-4B7CACE890D6}" presName="arrowAndChildren" presStyleCnt="0"/>
      <dgm:spPr/>
      <dgm:t>
        <a:bodyPr/>
        <a:lstStyle/>
        <a:p>
          <a:endParaRPr lang="en-GB"/>
        </a:p>
      </dgm:t>
    </dgm:pt>
    <dgm:pt modelId="{4784EBB8-6F40-5D45-B4D7-6F41C0D14492}" type="pres">
      <dgm:prSet presAssocID="{1AAAB6BB-FFF0-8A45-9C76-4B7CACE890D6}" presName="parentTextArrow" presStyleLbl="node1" presStyleIdx="1" presStyleCnt="5"/>
      <dgm:spPr/>
      <dgm:t>
        <a:bodyPr/>
        <a:lstStyle/>
        <a:p>
          <a:endParaRPr lang="en-GB"/>
        </a:p>
      </dgm:t>
    </dgm:pt>
    <dgm:pt modelId="{15521F44-71C3-584D-8A21-E5D4B63E1641}" type="pres">
      <dgm:prSet presAssocID="{1AAAB6BB-FFF0-8A45-9C76-4B7CACE890D6}" presName="arrow" presStyleLbl="node1" presStyleIdx="2" presStyleCnt="5"/>
      <dgm:spPr/>
      <dgm:t>
        <a:bodyPr/>
        <a:lstStyle/>
        <a:p>
          <a:endParaRPr lang="en-GB"/>
        </a:p>
      </dgm:t>
    </dgm:pt>
    <dgm:pt modelId="{E0070D31-B824-A249-A6E3-024593D7735D}" type="pres">
      <dgm:prSet presAssocID="{1AAAB6BB-FFF0-8A45-9C76-4B7CACE890D6}" presName="descendantArrow" presStyleCnt="0"/>
      <dgm:spPr/>
      <dgm:t>
        <a:bodyPr/>
        <a:lstStyle/>
        <a:p>
          <a:endParaRPr lang="en-GB"/>
        </a:p>
      </dgm:t>
    </dgm:pt>
    <dgm:pt modelId="{3210AFD0-4C9D-2D41-B764-09B912C7E3AF}" type="pres">
      <dgm:prSet presAssocID="{53051726-A14D-CA41-962B-443F65710891}" presName="childTextArrow" presStyleLbl="fgAccFollowNode1" presStyleIdx="3" presStyleCnt="15">
        <dgm:presLayoutVars>
          <dgm:bulletEnabled val="1"/>
        </dgm:presLayoutVars>
      </dgm:prSet>
      <dgm:spPr/>
      <dgm:t>
        <a:bodyPr/>
        <a:lstStyle/>
        <a:p>
          <a:endParaRPr lang="en-GB"/>
        </a:p>
      </dgm:t>
    </dgm:pt>
    <dgm:pt modelId="{D8CFDC3E-651C-C745-B621-F3AEE8B44116}" type="pres">
      <dgm:prSet presAssocID="{368BEF15-29C6-814A-8BAC-D113645CA523}" presName="childTextArrow" presStyleLbl="fgAccFollowNode1" presStyleIdx="4" presStyleCnt="15">
        <dgm:presLayoutVars>
          <dgm:bulletEnabled val="1"/>
        </dgm:presLayoutVars>
      </dgm:prSet>
      <dgm:spPr/>
      <dgm:t>
        <a:bodyPr/>
        <a:lstStyle/>
        <a:p>
          <a:endParaRPr lang="en-GB"/>
        </a:p>
      </dgm:t>
    </dgm:pt>
    <dgm:pt modelId="{A81A5A2E-D73B-044A-8D9B-F077B2BB223E}" type="pres">
      <dgm:prSet presAssocID="{094D1041-BDBB-7842-B5E9-C468AD186419}" presName="childTextArrow" presStyleLbl="fgAccFollowNode1" presStyleIdx="5" presStyleCnt="15">
        <dgm:presLayoutVars>
          <dgm:bulletEnabled val="1"/>
        </dgm:presLayoutVars>
      </dgm:prSet>
      <dgm:spPr/>
      <dgm:t>
        <a:bodyPr/>
        <a:lstStyle/>
        <a:p>
          <a:endParaRPr lang="en-GB"/>
        </a:p>
      </dgm:t>
    </dgm:pt>
    <dgm:pt modelId="{E1A1A7C7-6E24-0946-BF28-49D4237F7C36}" type="pres">
      <dgm:prSet presAssocID="{807F429A-4211-4B48-B825-55D7F4224E17}" presName="childTextArrow" presStyleLbl="fgAccFollowNode1" presStyleIdx="6" presStyleCnt="15">
        <dgm:presLayoutVars>
          <dgm:bulletEnabled val="1"/>
        </dgm:presLayoutVars>
      </dgm:prSet>
      <dgm:spPr/>
      <dgm:t>
        <a:bodyPr/>
        <a:lstStyle/>
        <a:p>
          <a:endParaRPr lang="en-GB"/>
        </a:p>
      </dgm:t>
    </dgm:pt>
    <dgm:pt modelId="{35246037-895B-1F47-999F-E55BDABDEBA8}" type="pres">
      <dgm:prSet presAssocID="{D668144F-9805-5C41-96AB-3384FEE03430}" presName="childTextArrow" presStyleLbl="fgAccFollowNode1" presStyleIdx="7" presStyleCnt="15">
        <dgm:presLayoutVars>
          <dgm:bulletEnabled val="1"/>
        </dgm:presLayoutVars>
      </dgm:prSet>
      <dgm:spPr/>
      <dgm:t>
        <a:bodyPr/>
        <a:lstStyle/>
        <a:p>
          <a:endParaRPr lang="en-GB"/>
        </a:p>
      </dgm:t>
    </dgm:pt>
    <dgm:pt modelId="{A7A41D8C-FAE0-6F43-A408-26C3AB2A3B11}" type="pres">
      <dgm:prSet presAssocID="{F56AEE8C-0FFE-E24A-9DE1-C1C8406A4A97}" presName="childTextArrow" presStyleLbl="fgAccFollowNode1" presStyleIdx="8" presStyleCnt="15">
        <dgm:presLayoutVars>
          <dgm:bulletEnabled val="1"/>
        </dgm:presLayoutVars>
      </dgm:prSet>
      <dgm:spPr/>
      <dgm:t>
        <a:bodyPr/>
        <a:lstStyle/>
        <a:p>
          <a:endParaRPr lang="en-GB"/>
        </a:p>
      </dgm:t>
    </dgm:pt>
    <dgm:pt modelId="{0B6D2FA1-50C9-5740-BB17-3211F20348E6}" type="pres">
      <dgm:prSet presAssocID="{6A784379-125F-A547-BBC7-A2CEE06A61DD}" presName="sp" presStyleCnt="0"/>
      <dgm:spPr/>
      <dgm:t>
        <a:bodyPr/>
        <a:lstStyle/>
        <a:p>
          <a:endParaRPr lang="en-GB"/>
        </a:p>
      </dgm:t>
    </dgm:pt>
    <dgm:pt modelId="{BE0C4AB2-3E97-C24C-9A97-93AA34CFADC0}" type="pres">
      <dgm:prSet presAssocID="{D54DDEA0-C894-FC4A-A987-18CDA4824EA5}" presName="arrowAndChildren" presStyleCnt="0"/>
      <dgm:spPr/>
      <dgm:t>
        <a:bodyPr/>
        <a:lstStyle/>
        <a:p>
          <a:endParaRPr lang="en-GB"/>
        </a:p>
      </dgm:t>
    </dgm:pt>
    <dgm:pt modelId="{71DFBCAD-5EF1-E44B-86D9-09BEAEA1F71D}" type="pres">
      <dgm:prSet presAssocID="{D54DDEA0-C894-FC4A-A987-18CDA4824EA5}" presName="parentTextArrow" presStyleLbl="node1" presStyleIdx="2" presStyleCnt="5"/>
      <dgm:spPr/>
      <dgm:t>
        <a:bodyPr/>
        <a:lstStyle/>
        <a:p>
          <a:endParaRPr lang="en-GB"/>
        </a:p>
      </dgm:t>
    </dgm:pt>
    <dgm:pt modelId="{7179234C-12FC-A445-B1FE-02434A1EEB0B}" type="pres">
      <dgm:prSet presAssocID="{D54DDEA0-C894-FC4A-A987-18CDA4824EA5}" presName="arrow" presStyleLbl="node1" presStyleIdx="3" presStyleCnt="5"/>
      <dgm:spPr/>
      <dgm:t>
        <a:bodyPr/>
        <a:lstStyle/>
        <a:p>
          <a:endParaRPr lang="en-GB"/>
        </a:p>
      </dgm:t>
    </dgm:pt>
    <dgm:pt modelId="{EFC9888B-BAAC-CF48-9B09-8E0A84A44BC2}" type="pres">
      <dgm:prSet presAssocID="{D54DDEA0-C894-FC4A-A987-18CDA4824EA5}" presName="descendantArrow" presStyleCnt="0"/>
      <dgm:spPr/>
      <dgm:t>
        <a:bodyPr/>
        <a:lstStyle/>
        <a:p>
          <a:endParaRPr lang="en-GB"/>
        </a:p>
      </dgm:t>
    </dgm:pt>
    <dgm:pt modelId="{D7C0B760-1858-F442-924A-1CECF5C12DB2}" type="pres">
      <dgm:prSet presAssocID="{C7B5028D-C5B1-F548-8041-B4EFD0B7164B}" presName="childTextArrow" presStyleLbl="fgAccFollowNode1" presStyleIdx="9" presStyleCnt="15">
        <dgm:presLayoutVars>
          <dgm:bulletEnabled val="1"/>
        </dgm:presLayoutVars>
      </dgm:prSet>
      <dgm:spPr/>
      <dgm:t>
        <a:bodyPr/>
        <a:lstStyle/>
        <a:p>
          <a:endParaRPr lang="en-GB"/>
        </a:p>
      </dgm:t>
    </dgm:pt>
    <dgm:pt modelId="{DBB1811B-DFFB-EF40-A85B-AE69CCD9761E}" type="pres">
      <dgm:prSet presAssocID="{7D6577DE-A49C-1447-B937-F0418EBF690B}" presName="childTextArrow" presStyleLbl="fgAccFollowNode1" presStyleIdx="10" presStyleCnt="15">
        <dgm:presLayoutVars>
          <dgm:bulletEnabled val="1"/>
        </dgm:presLayoutVars>
      </dgm:prSet>
      <dgm:spPr/>
      <dgm:t>
        <a:bodyPr/>
        <a:lstStyle/>
        <a:p>
          <a:endParaRPr lang="en-GB"/>
        </a:p>
      </dgm:t>
    </dgm:pt>
    <dgm:pt modelId="{56C0D4C2-1EF5-2140-8F49-2901B78E4E67}" type="pres">
      <dgm:prSet presAssocID="{67FDEEE5-3930-1C4B-94B1-41FA1EEB8531}" presName="childTextArrow" presStyleLbl="fgAccFollowNode1" presStyleIdx="11" presStyleCnt="15">
        <dgm:presLayoutVars>
          <dgm:bulletEnabled val="1"/>
        </dgm:presLayoutVars>
      </dgm:prSet>
      <dgm:spPr/>
      <dgm:t>
        <a:bodyPr/>
        <a:lstStyle/>
        <a:p>
          <a:endParaRPr lang="en-GB"/>
        </a:p>
      </dgm:t>
    </dgm:pt>
    <dgm:pt modelId="{09B88099-C136-2540-BADE-E8AB1ADF6967}" type="pres">
      <dgm:prSet presAssocID="{2BBEDBB8-2C94-5D41-ADA7-B03BCB9B0600}" presName="sp" presStyleCnt="0"/>
      <dgm:spPr/>
      <dgm:t>
        <a:bodyPr/>
        <a:lstStyle/>
        <a:p>
          <a:endParaRPr lang="en-GB"/>
        </a:p>
      </dgm:t>
    </dgm:pt>
    <dgm:pt modelId="{D034FBF5-2FA5-8E46-82A1-D0E34BF346E0}" type="pres">
      <dgm:prSet presAssocID="{6534DE88-6820-8542-928A-45D3BEFEEE88}" presName="arrowAndChildren" presStyleCnt="0"/>
      <dgm:spPr/>
      <dgm:t>
        <a:bodyPr/>
        <a:lstStyle/>
        <a:p>
          <a:endParaRPr lang="en-GB"/>
        </a:p>
      </dgm:t>
    </dgm:pt>
    <dgm:pt modelId="{6BE78EC9-E7A6-EC43-8925-FC7531E59806}" type="pres">
      <dgm:prSet presAssocID="{6534DE88-6820-8542-928A-45D3BEFEEE88}" presName="parentTextArrow" presStyleLbl="node1" presStyleIdx="3" presStyleCnt="5"/>
      <dgm:spPr/>
      <dgm:t>
        <a:bodyPr/>
        <a:lstStyle/>
        <a:p>
          <a:endParaRPr lang="en-GB"/>
        </a:p>
      </dgm:t>
    </dgm:pt>
    <dgm:pt modelId="{340E12B7-0856-6C41-B75D-037ECD99B89F}" type="pres">
      <dgm:prSet presAssocID="{6534DE88-6820-8542-928A-45D3BEFEEE88}" presName="arrow" presStyleLbl="node1" presStyleIdx="4" presStyleCnt="5" custLinFactNeighborY="-123"/>
      <dgm:spPr/>
      <dgm:t>
        <a:bodyPr/>
        <a:lstStyle/>
        <a:p>
          <a:endParaRPr lang="en-GB"/>
        </a:p>
      </dgm:t>
    </dgm:pt>
    <dgm:pt modelId="{F8CFFF87-5369-864A-BB95-22E5C9181C98}" type="pres">
      <dgm:prSet presAssocID="{6534DE88-6820-8542-928A-45D3BEFEEE88}" presName="descendantArrow" presStyleCnt="0"/>
      <dgm:spPr/>
      <dgm:t>
        <a:bodyPr/>
        <a:lstStyle/>
        <a:p>
          <a:endParaRPr lang="en-GB"/>
        </a:p>
      </dgm:t>
    </dgm:pt>
    <dgm:pt modelId="{A2C6C16C-8E20-6649-AC38-DD679F912FB8}" type="pres">
      <dgm:prSet presAssocID="{64F28722-B3BA-404A-893B-166AA300F467}" presName="childTextArrow" presStyleLbl="fgAccFollowNode1" presStyleIdx="12" presStyleCnt="15">
        <dgm:presLayoutVars>
          <dgm:bulletEnabled val="1"/>
        </dgm:presLayoutVars>
      </dgm:prSet>
      <dgm:spPr/>
      <dgm:t>
        <a:bodyPr/>
        <a:lstStyle/>
        <a:p>
          <a:endParaRPr lang="en-GB"/>
        </a:p>
      </dgm:t>
    </dgm:pt>
    <dgm:pt modelId="{B0BB7826-9437-3C4D-9165-1F96FBC158B3}" type="pres">
      <dgm:prSet presAssocID="{95CA64FC-3774-9F4C-8107-95DB21212F08}" presName="childTextArrow" presStyleLbl="fgAccFollowNode1" presStyleIdx="13" presStyleCnt="15">
        <dgm:presLayoutVars>
          <dgm:bulletEnabled val="1"/>
        </dgm:presLayoutVars>
      </dgm:prSet>
      <dgm:spPr/>
      <dgm:t>
        <a:bodyPr/>
        <a:lstStyle/>
        <a:p>
          <a:endParaRPr lang="en-GB"/>
        </a:p>
      </dgm:t>
    </dgm:pt>
    <dgm:pt modelId="{C637A103-5AB3-CC4A-8A5D-7AB89B8F5372}" type="pres">
      <dgm:prSet presAssocID="{EB25F199-2411-654E-9618-8E2EF061B133}" presName="childTextArrow" presStyleLbl="fgAccFollowNode1" presStyleIdx="14" presStyleCnt="15">
        <dgm:presLayoutVars>
          <dgm:bulletEnabled val="1"/>
        </dgm:presLayoutVars>
      </dgm:prSet>
      <dgm:spPr/>
      <dgm:t>
        <a:bodyPr/>
        <a:lstStyle/>
        <a:p>
          <a:endParaRPr lang="en-GB"/>
        </a:p>
      </dgm:t>
    </dgm:pt>
  </dgm:ptLst>
  <dgm:cxnLst>
    <dgm:cxn modelId="{9535503D-2469-3C4C-8F45-68B315CCD59D}" type="presOf" srcId="{95CA64FC-3774-9F4C-8107-95DB21212F08}" destId="{B0BB7826-9437-3C4D-9165-1F96FBC158B3}" srcOrd="0" destOrd="0" presId="urn:microsoft.com/office/officeart/2005/8/layout/process4"/>
    <dgm:cxn modelId="{1101459B-D83C-A442-8C86-1CC709DB0246}" srcId="{1AAAB6BB-FFF0-8A45-9C76-4B7CACE890D6}" destId="{F56AEE8C-0FFE-E24A-9DE1-C1C8406A4A97}" srcOrd="5" destOrd="0" parTransId="{D6D4E492-A2FC-CB4A-844D-A035D0AA6098}" sibTransId="{53A6870D-58E9-AE41-8D2A-0D698B22F22A}"/>
    <dgm:cxn modelId="{34B07292-0DDB-9B43-B5B3-9574E73472C6}" type="presOf" srcId="{389E40D4-AD92-E548-807C-A9654008CF5C}" destId="{BE44DE2A-3359-1746-81FC-71EF5014A8A4}" srcOrd="0" destOrd="0" presId="urn:microsoft.com/office/officeart/2005/8/layout/process4"/>
    <dgm:cxn modelId="{396244F8-B862-334B-8989-698D5F8B61D5}" type="presOf" srcId="{D54DDEA0-C894-FC4A-A987-18CDA4824EA5}" destId="{71DFBCAD-5EF1-E44B-86D9-09BEAEA1F71D}" srcOrd="0" destOrd="0" presId="urn:microsoft.com/office/officeart/2005/8/layout/process4"/>
    <dgm:cxn modelId="{8C624127-584C-7B4F-A8AA-99EE090BBFA1}" type="presOf" srcId="{6534DE88-6820-8542-928A-45D3BEFEEE88}" destId="{340E12B7-0856-6C41-B75D-037ECD99B89F}" srcOrd="1" destOrd="0" presId="urn:microsoft.com/office/officeart/2005/8/layout/process4"/>
    <dgm:cxn modelId="{929501F0-1913-BA4E-8DB5-5198D6CB736F}" srcId="{B2227511-FED6-294C-953A-E0A2B68494A2}" destId="{1238B949-1AB9-7C40-82CA-6088ED7DF65C}" srcOrd="2" destOrd="0" parTransId="{0CD423B5-349D-1E45-8CF3-D2191A033EC9}" sibTransId="{748F49BF-39BC-2A4B-B549-5C02AF4D9858}"/>
    <dgm:cxn modelId="{43C24E45-B715-1449-A5FE-810904BDB2C1}" srcId="{B2227511-FED6-294C-953A-E0A2B68494A2}" destId="{6F3E4005-7C6E-CB4C-8288-39F655ACD086}" srcOrd="0" destOrd="0" parTransId="{7F854FC3-34E8-164D-8701-43BBA2A0E6CC}" sibTransId="{6E68C168-07E0-DA45-8E4F-4A275EFE0E57}"/>
    <dgm:cxn modelId="{B847F91C-A086-B44F-BA79-4A3EDDB3B30C}" srcId="{D54DDEA0-C894-FC4A-A987-18CDA4824EA5}" destId="{C7B5028D-C5B1-F548-8041-B4EFD0B7164B}" srcOrd="0" destOrd="0" parTransId="{3DE3AC79-5795-B04F-A9A3-99628C41B665}" sibTransId="{298BFB35-F916-AC44-B28F-34DECE85266C}"/>
    <dgm:cxn modelId="{24120E7B-B630-0140-A72B-1B9102740426}" type="presOf" srcId="{EB25F199-2411-654E-9618-8E2EF061B133}" destId="{C637A103-5AB3-CC4A-8A5D-7AB89B8F5372}" srcOrd="0" destOrd="0" presId="urn:microsoft.com/office/officeart/2005/8/layout/process4"/>
    <dgm:cxn modelId="{EFED0DBA-F0ED-E946-B99C-E9111876C160}" srcId="{6534DE88-6820-8542-928A-45D3BEFEEE88}" destId="{EB25F199-2411-654E-9618-8E2EF061B133}" srcOrd="2" destOrd="0" parTransId="{A32748AC-B3F0-884F-A014-5F3A781D3FC8}" sibTransId="{32E28AA5-2E15-FD44-896F-3F82721D93FC}"/>
    <dgm:cxn modelId="{ED381A9A-35E3-834B-AE62-BFF68A1E8342}" type="presOf" srcId="{6F3E4005-7C6E-CB4C-8288-39F655ACD086}" destId="{757892CC-1161-EC48-8344-B02E87AEE4ED}" srcOrd="0" destOrd="0" presId="urn:microsoft.com/office/officeart/2005/8/layout/process4"/>
    <dgm:cxn modelId="{7FA4C78A-4AC2-1B44-B5C2-86CB5FF2201C}" srcId="{4EF5C925-BFAD-BA45-BCED-39929B31EF07}" destId="{B2227511-FED6-294C-953A-E0A2B68494A2}" srcOrd="3" destOrd="0" parTransId="{1B05F233-DEB9-C94B-B118-81762AFEE2BA}" sibTransId="{F5631D53-927B-BC4A-9200-E6DC6021D270}"/>
    <dgm:cxn modelId="{2C7A0066-5C3E-8A4A-A4FB-0B275BA0CE50}" srcId="{B2227511-FED6-294C-953A-E0A2B68494A2}" destId="{389E40D4-AD92-E548-807C-A9654008CF5C}" srcOrd="1" destOrd="0" parTransId="{572F9BB8-D222-CB40-8EFF-E166AFB7DAA6}" sibTransId="{F9D23DDA-85ED-9240-ADC1-0955FF6462FC}"/>
    <dgm:cxn modelId="{34278FC9-FAA3-1D47-9DAA-D6E9B2B4E61F}" srcId="{1AAAB6BB-FFF0-8A45-9C76-4B7CACE890D6}" destId="{094D1041-BDBB-7842-B5E9-C468AD186419}" srcOrd="2" destOrd="0" parTransId="{DF5BB82D-72E8-4548-B1DC-B5F648CB3A9C}" sibTransId="{9B3142C2-9096-224D-905C-A1F75F935C41}"/>
    <dgm:cxn modelId="{E19C6A34-310E-4348-BBC1-4633BA4F02C4}" type="presOf" srcId="{F56AEE8C-0FFE-E24A-9DE1-C1C8406A4A97}" destId="{A7A41D8C-FAE0-6F43-A408-26C3AB2A3B11}" srcOrd="0" destOrd="0" presId="urn:microsoft.com/office/officeart/2005/8/layout/process4"/>
    <dgm:cxn modelId="{02873943-E702-7248-B357-A9932A228D34}" srcId="{4EF5C925-BFAD-BA45-BCED-39929B31EF07}" destId="{6534DE88-6820-8542-928A-45D3BEFEEE88}" srcOrd="0" destOrd="0" parTransId="{5ACFA595-7884-E546-AE4B-AB8A97814817}" sibTransId="{2BBEDBB8-2C94-5D41-ADA7-B03BCB9B0600}"/>
    <dgm:cxn modelId="{881BBBD8-BF16-4A44-B875-E8A193039D61}" type="presOf" srcId="{1238B949-1AB9-7C40-82CA-6088ED7DF65C}" destId="{A8A2125B-C076-8548-956C-2ECD6DF6845C}" srcOrd="0" destOrd="0" presId="urn:microsoft.com/office/officeart/2005/8/layout/process4"/>
    <dgm:cxn modelId="{46268B4A-3292-F141-8027-B491AFB64A95}" type="presOf" srcId="{B2227511-FED6-294C-953A-E0A2B68494A2}" destId="{297D948D-B174-3946-989C-96619549F78E}" srcOrd="0" destOrd="0" presId="urn:microsoft.com/office/officeart/2005/8/layout/process4"/>
    <dgm:cxn modelId="{47038BF7-1BA5-D247-B8F0-EC0B296A3490}" type="presOf" srcId="{4A1BBD32-1DDD-B248-B14C-0F434D04F842}" destId="{62E8916F-2A21-4D49-8CDC-CFDB94FBC117}" srcOrd="0" destOrd="0" presId="urn:microsoft.com/office/officeart/2005/8/layout/process4"/>
    <dgm:cxn modelId="{45221A9C-4387-3546-9052-D6C7825EB230}" srcId="{D54DDEA0-C894-FC4A-A987-18CDA4824EA5}" destId="{67FDEEE5-3930-1C4B-94B1-41FA1EEB8531}" srcOrd="2" destOrd="0" parTransId="{9F36F4FE-5BDE-714E-AE30-C6A55AA31F8D}" sibTransId="{21E91674-9979-3C47-A1BF-7BA318385C2C}"/>
    <dgm:cxn modelId="{45D9EE8D-561F-1941-BCC4-B9943E17471A}" type="presOf" srcId="{368BEF15-29C6-814A-8BAC-D113645CA523}" destId="{D8CFDC3E-651C-C745-B621-F3AEE8B44116}" srcOrd="0" destOrd="0" presId="urn:microsoft.com/office/officeart/2005/8/layout/process4"/>
    <dgm:cxn modelId="{2142DB6A-32B3-9248-B2E2-89B744E6113C}" type="presOf" srcId="{4EF5C925-BFAD-BA45-BCED-39929B31EF07}" destId="{11806C4B-F933-8141-8A62-5B8C7B553E27}" srcOrd="0" destOrd="0" presId="urn:microsoft.com/office/officeart/2005/8/layout/process4"/>
    <dgm:cxn modelId="{9DA816BE-CFE5-FC4A-9004-3FBFAE7A921C}" srcId="{1AAAB6BB-FFF0-8A45-9C76-4B7CACE890D6}" destId="{368BEF15-29C6-814A-8BAC-D113645CA523}" srcOrd="1" destOrd="0" parTransId="{CB184E79-8336-B945-B833-ACB137B3A6FF}" sibTransId="{1A344C18-E3BF-1E48-AA5C-8A0664770A38}"/>
    <dgm:cxn modelId="{2E4C5456-9620-944D-BE2A-98F8C48B28D6}" type="presOf" srcId="{C7B5028D-C5B1-F548-8041-B4EFD0B7164B}" destId="{D7C0B760-1858-F442-924A-1CECF5C12DB2}" srcOrd="0" destOrd="0" presId="urn:microsoft.com/office/officeart/2005/8/layout/process4"/>
    <dgm:cxn modelId="{E1ADC7CE-E1B1-1241-A761-B6BC73FEAD83}" srcId="{D54DDEA0-C894-FC4A-A987-18CDA4824EA5}" destId="{7D6577DE-A49C-1447-B937-F0418EBF690B}" srcOrd="1" destOrd="0" parTransId="{72FADCBC-E94F-B340-BDCB-9949989E0199}" sibTransId="{F184C9CD-AE77-D242-9A50-620DBB48CAE9}"/>
    <dgm:cxn modelId="{85247B12-8351-0940-8A58-82A6644B429F}" srcId="{6534DE88-6820-8542-928A-45D3BEFEEE88}" destId="{64F28722-B3BA-404A-893B-166AA300F467}" srcOrd="0" destOrd="0" parTransId="{6DA92AD2-4F8B-A047-B3D5-5883CE948D01}" sibTransId="{515FCE07-1740-E24C-A55B-C17F445CD51F}"/>
    <dgm:cxn modelId="{F21348B0-1CD1-AC47-A624-8433815B3107}" type="presOf" srcId="{807F429A-4211-4B48-B825-55D7F4224E17}" destId="{E1A1A7C7-6E24-0946-BF28-49D4237F7C36}" srcOrd="0" destOrd="0" presId="urn:microsoft.com/office/officeart/2005/8/layout/process4"/>
    <dgm:cxn modelId="{7EE93FCC-5825-1049-A5E4-3546C408CA84}" srcId="{1AAAB6BB-FFF0-8A45-9C76-4B7CACE890D6}" destId="{D668144F-9805-5C41-96AB-3384FEE03430}" srcOrd="4" destOrd="0" parTransId="{1640EC57-4C54-5942-81CB-2B8DE43E6549}" sibTransId="{D333A948-D1BF-854D-9E5B-4C232B1F2613}"/>
    <dgm:cxn modelId="{01E3B48B-EF71-934F-9CBF-6FA73747C980}" type="presOf" srcId="{D668144F-9805-5C41-96AB-3384FEE03430}" destId="{35246037-895B-1F47-999F-E55BDABDEBA8}" srcOrd="0" destOrd="0" presId="urn:microsoft.com/office/officeart/2005/8/layout/process4"/>
    <dgm:cxn modelId="{3605C1F6-46D0-2340-A910-EA499ACDB95F}" type="presOf" srcId="{1AAAB6BB-FFF0-8A45-9C76-4B7CACE890D6}" destId="{4784EBB8-6F40-5D45-B4D7-6F41C0D14492}" srcOrd="0" destOrd="0" presId="urn:microsoft.com/office/officeart/2005/8/layout/process4"/>
    <dgm:cxn modelId="{8D259EB9-4480-F740-8B9F-E034C4F2D218}" type="presOf" srcId="{B2227511-FED6-294C-953A-E0A2B68494A2}" destId="{CAF61E3F-7E49-CE44-9467-F7D7498BB1F8}" srcOrd="1" destOrd="0" presId="urn:microsoft.com/office/officeart/2005/8/layout/process4"/>
    <dgm:cxn modelId="{3737F3D6-7E9B-C248-AF90-DFFB211403CD}" type="presOf" srcId="{D54DDEA0-C894-FC4A-A987-18CDA4824EA5}" destId="{7179234C-12FC-A445-B1FE-02434A1EEB0B}" srcOrd="1" destOrd="0" presId="urn:microsoft.com/office/officeart/2005/8/layout/process4"/>
    <dgm:cxn modelId="{0FB0BF06-76E1-EA49-9E17-A0FF4AB144DD}" type="presOf" srcId="{67FDEEE5-3930-1C4B-94B1-41FA1EEB8531}" destId="{56C0D4C2-1EF5-2140-8F49-2901B78E4E67}" srcOrd="0" destOrd="0" presId="urn:microsoft.com/office/officeart/2005/8/layout/process4"/>
    <dgm:cxn modelId="{F3204796-7E75-6C40-A10B-532D4B3AF854}" srcId="{1AAAB6BB-FFF0-8A45-9C76-4B7CACE890D6}" destId="{807F429A-4211-4B48-B825-55D7F4224E17}" srcOrd="3" destOrd="0" parTransId="{7114910E-80B3-0444-BCBE-7CEBD49B4856}" sibTransId="{C2E79A80-C21F-C641-B157-A971E6F523FA}"/>
    <dgm:cxn modelId="{28C98D21-6CCA-B94F-BFB9-31D8D82B32ED}" srcId="{1AAAB6BB-FFF0-8A45-9C76-4B7CACE890D6}" destId="{53051726-A14D-CA41-962B-443F65710891}" srcOrd="0" destOrd="0" parTransId="{160EE042-3DDB-C24E-8A8B-B11C615ADA1D}" sibTransId="{ADD8220E-6AD5-4347-99EF-69F613E5105E}"/>
    <dgm:cxn modelId="{789D2543-5F17-3C46-A2C8-8F3DA810E6B9}" type="presOf" srcId="{094D1041-BDBB-7842-B5E9-C468AD186419}" destId="{A81A5A2E-D73B-044A-8D9B-F077B2BB223E}" srcOrd="0" destOrd="0" presId="urn:microsoft.com/office/officeart/2005/8/layout/process4"/>
    <dgm:cxn modelId="{11254053-AF70-204F-8745-07F89565F083}" type="presOf" srcId="{53051726-A14D-CA41-962B-443F65710891}" destId="{3210AFD0-4C9D-2D41-B764-09B912C7E3AF}" srcOrd="0" destOrd="0" presId="urn:microsoft.com/office/officeart/2005/8/layout/process4"/>
    <dgm:cxn modelId="{3FE84FED-3BDF-0A46-93B8-790A0FAD1A58}" type="presOf" srcId="{1AAAB6BB-FFF0-8A45-9C76-4B7CACE890D6}" destId="{15521F44-71C3-584D-8A21-E5D4B63E1641}" srcOrd="1" destOrd="0" presId="urn:microsoft.com/office/officeart/2005/8/layout/process4"/>
    <dgm:cxn modelId="{B0D22993-A925-6645-8DB6-0E3894F93DAF}" srcId="{4EF5C925-BFAD-BA45-BCED-39929B31EF07}" destId="{1AAAB6BB-FFF0-8A45-9C76-4B7CACE890D6}" srcOrd="2" destOrd="0" parTransId="{DE749AF2-7427-FA4A-BB8C-9D9D8B29CEF6}" sibTransId="{7A523BA4-9F84-F64A-BB08-62BD67B5EF8C}"/>
    <dgm:cxn modelId="{75C7E4AA-6FA1-F34E-B82C-B76D3CCFBD0C}" srcId="{6534DE88-6820-8542-928A-45D3BEFEEE88}" destId="{95CA64FC-3774-9F4C-8107-95DB21212F08}" srcOrd="1" destOrd="0" parTransId="{A10F76F0-E52A-654C-B503-3583F1B9225D}" sibTransId="{4C8F1385-99A9-D148-A02C-1A6E45183A98}"/>
    <dgm:cxn modelId="{26D8F8D3-8A39-FC47-A943-E453DEA72319}" type="presOf" srcId="{6534DE88-6820-8542-928A-45D3BEFEEE88}" destId="{6BE78EC9-E7A6-EC43-8925-FC7531E59806}" srcOrd="0" destOrd="0" presId="urn:microsoft.com/office/officeart/2005/8/layout/process4"/>
    <dgm:cxn modelId="{58811196-2C1F-C340-AFF3-909B5EF31BA8}" srcId="{4EF5C925-BFAD-BA45-BCED-39929B31EF07}" destId="{4A1BBD32-1DDD-B248-B14C-0F434D04F842}" srcOrd="4" destOrd="0" parTransId="{D8D5872B-4F7F-8649-98E1-67D50215B1D8}" sibTransId="{1C17BD64-E34B-F443-ACB2-ED719C98E0BC}"/>
    <dgm:cxn modelId="{74ED6097-E5B3-3E46-B26B-83C9EA16CC69}" type="presOf" srcId="{64F28722-B3BA-404A-893B-166AA300F467}" destId="{A2C6C16C-8E20-6649-AC38-DD679F912FB8}" srcOrd="0" destOrd="0" presId="urn:microsoft.com/office/officeart/2005/8/layout/process4"/>
    <dgm:cxn modelId="{64B904FE-0C2D-F844-9C2C-5CAFD1F601F9}" type="presOf" srcId="{7D6577DE-A49C-1447-B937-F0418EBF690B}" destId="{DBB1811B-DFFB-EF40-A85B-AE69CCD9761E}" srcOrd="0" destOrd="0" presId="urn:microsoft.com/office/officeart/2005/8/layout/process4"/>
    <dgm:cxn modelId="{121A5F46-9044-214B-AA36-A65DD96D957E}" srcId="{4EF5C925-BFAD-BA45-BCED-39929B31EF07}" destId="{D54DDEA0-C894-FC4A-A987-18CDA4824EA5}" srcOrd="1" destOrd="0" parTransId="{3108B6C5-D886-3E44-9131-4C85141F36FA}" sibTransId="{6A784379-125F-A547-BBC7-A2CEE06A61DD}"/>
    <dgm:cxn modelId="{BC6C6D8C-A4A2-DD4F-80A1-94DC083BCB2C}" type="presParOf" srcId="{11806C4B-F933-8141-8A62-5B8C7B553E27}" destId="{CB5CB192-7992-3640-90C7-A2657ADFB226}" srcOrd="0" destOrd="0" presId="urn:microsoft.com/office/officeart/2005/8/layout/process4"/>
    <dgm:cxn modelId="{443E0A47-DB7A-914D-844C-8DCB6E31E9DC}" type="presParOf" srcId="{CB5CB192-7992-3640-90C7-A2657ADFB226}" destId="{62E8916F-2A21-4D49-8CDC-CFDB94FBC117}" srcOrd="0" destOrd="0" presId="urn:microsoft.com/office/officeart/2005/8/layout/process4"/>
    <dgm:cxn modelId="{07C0F3BA-7C8D-8D4B-988D-18F7B50B98AF}" type="presParOf" srcId="{11806C4B-F933-8141-8A62-5B8C7B553E27}" destId="{E02FBF5A-4F76-A246-A66A-0128E3A80F21}" srcOrd="1" destOrd="0" presId="urn:microsoft.com/office/officeart/2005/8/layout/process4"/>
    <dgm:cxn modelId="{198FF079-D77B-5C47-8B20-882F215ADEBB}" type="presParOf" srcId="{11806C4B-F933-8141-8A62-5B8C7B553E27}" destId="{0521299C-0D49-2D49-BA44-2EAD347DF60D}" srcOrd="2" destOrd="0" presId="urn:microsoft.com/office/officeart/2005/8/layout/process4"/>
    <dgm:cxn modelId="{0E72DC8D-65E6-ED4D-9661-D7DCDEEBF25F}" type="presParOf" srcId="{0521299C-0D49-2D49-BA44-2EAD347DF60D}" destId="{297D948D-B174-3946-989C-96619549F78E}" srcOrd="0" destOrd="0" presId="urn:microsoft.com/office/officeart/2005/8/layout/process4"/>
    <dgm:cxn modelId="{E80CE154-B959-A643-9C38-8247DE5D0EF4}" type="presParOf" srcId="{0521299C-0D49-2D49-BA44-2EAD347DF60D}" destId="{CAF61E3F-7E49-CE44-9467-F7D7498BB1F8}" srcOrd="1" destOrd="0" presId="urn:microsoft.com/office/officeart/2005/8/layout/process4"/>
    <dgm:cxn modelId="{CB56F5BE-8CF8-6A4B-8458-6BC3F0F66CF5}" type="presParOf" srcId="{0521299C-0D49-2D49-BA44-2EAD347DF60D}" destId="{6C9CE9D1-F646-0B4E-BD14-286BD62479AB}" srcOrd="2" destOrd="0" presId="urn:microsoft.com/office/officeart/2005/8/layout/process4"/>
    <dgm:cxn modelId="{D31693A0-728B-1A4A-95EB-BA2355CFD4AB}" type="presParOf" srcId="{6C9CE9D1-F646-0B4E-BD14-286BD62479AB}" destId="{757892CC-1161-EC48-8344-B02E87AEE4ED}" srcOrd="0" destOrd="0" presId="urn:microsoft.com/office/officeart/2005/8/layout/process4"/>
    <dgm:cxn modelId="{4011AC67-26F5-6843-A1F5-9EA416AE7FA4}" type="presParOf" srcId="{6C9CE9D1-F646-0B4E-BD14-286BD62479AB}" destId="{BE44DE2A-3359-1746-81FC-71EF5014A8A4}" srcOrd="1" destOrd="0" presId="urn:microsoft.com/office/officeart/2005/8/layout/process4"/>
    <dgm:cxn modelId="{A306FBB1-BCD1-2A4E-9A82-961DCBD5F3B7}" type="presParOf" srcId="{6C9CE9D1-F646-0B4E-BD14-286BD62479AB}" destId="{A8A2125B-C076-8548-956C-2ECD6DF6845C}" srcOrd="2" destOrd="0" presId="urn:microsoft.com/office/officeart/2005/8/layout/process4"/>
    <dgm:cxn modelId="{BC54F664-0B76-DD48-9C19-EBE64FB5B542}" type="presParOf" srcId="{11806C4B-F933-8141-8A62-5B8C7B553E27}" destId="{8A14A96D-FCC0-5D41-881F-F3FF8CD4DE2C}" srcOrd="3" destOrd="0" presId="urn:microsoft.com/office/officeart/2005/8/layout/process4"/>
    <dgm:cxn modelId="{93570D8A-997F-8E4F-AB1A-2D375270090B}" type="presParOf" srcId="{11806C4B-F933-8141-8A62-5B8C7B553E27}" destId="{896A0746-A998-1540-A275-4EE3FB3F6D6D}" srcOrd="4" destOrd="0" presId="urn:microsoft.com/office/officeart/2005/8/layout/process4"/>
    <dgm:cxn modelId="{609116F0-CD5A-7D41-A6CD-57458A555ADB}" type="presParOf" srcId="{896A0746-A998-1540-A275-4EE3FB3F6D6D}" destId="{4784EBB8-6F40-5D45-B4D7-6F41C0D14492}" srcOrd="0" destOrd="0" presId="urn:microsoft.com/office/officeart/2005/8/layout/process4"/>
    <dgm:cxn modelId="{50A5C146-9596-9A44-B780-E256563DAD99}" type="presParOf" srcId="{896A0746-A998-1540-A275-4EE3FB3F6D6D}" destId="{15521F44-71C3-584D-8A21-E5D4B63E1641}" srcOrd="1" destOrd="0" presId="urn:microsoft.com/office/officeart/2005/8/layout/process4"/>
    <dgm:cxn modelId="{28535283-8273-834C-B788-6245769CA355}" type="presParOf" srcId="{896A0746-A998-1540-A275-4EE3FB3F6D6D}" destId="{E0070D31-B824-A249-A6E3-024593D7735D}" srcOrd="2" destOrd="0" presId="urn:microsoft.com/office/officeart/2005/8/layout/process4"/>
    <dgm:cxn modelId="{F8FDA859-6CCF-0E46-9C36-7A777FF1EF33}" type="presParOf" srcId="{E0070D31-B824-A249-A6E3-024593D7735D}" destId="{3210AFD0-4C9D-2D41-B764-09B912C7E3AF}" srcOrd="0" destOrd="0" presId="urn:microsoft.com/office/officeart/2005/8/layout/process4"/>
    <dgm:cxn modelId="{351F4388-DFDE-FF4B-BF69-FD7EA332D975}" type="presParOf" srcId="{E0070D31-B824-A249-A6E3-024593D7735D}" destId="{D8CFDC3E-651C-C745-B621-F3AEE8B44116}" srcOrd="1" destOrd="0" presId="urn:microsoft.com/office/officeart/2005/8/layout/process4"/>
    <dgm:cxn modelId="{004932D1-4CD7-204F-87E1-15BAFD0C1B03}" type="presParOf" srcId="{E0070D31-B824-A249-A6E3-024593D7735D}" destId="{A81A5A2E-D73B-044A-8D9B-F077B2BB223E}" srcOrd="2" destOrd="0" presId="urn:microsoft.com/office/officeart/2005/8/layout/process4"/>
    <dgm:cxn modelId="{7EFC3CF3-32E5-7540-BF6B-0CE3023D9C6F}" type="presParOf" srcId="{E0070D31-B824-A249-A6E3-024593D7735D}" destId="{E1A1A7C7-6E24-0946-BF28-49D4237F7C36}" srcOrd="3" destOrd="0" presId="urn:microsoft.com/office/officeart/2005/8/layout/process4"/>
    <dgm:cxn modelId="{058071E9-6686-7447-BD3C-ED2B852CD660}" type="presParOf" srcId="{E0070D31-B824-A249-A6E3-024593D7735D}" destId="{35246037-895B-1F47-999F-E55BDABDEBA8}" srcOrd="4" destOrd="0" presId="urn:microsoft.com/office/officeart/2005/8/layout/process4"/>
    <dgm:cxn modelId="{9C2D6766-EC0B-B641-A809-69AABF57DD19}" type="presParOf" srcId="{E0070D31-B824-A249-A6E3-024593D7735D}" destId="{A7A41D8C-FAE0-6F43-A408-26C3AB2A3B11}" srcOrd="5" destOrd="0" presId="urn:microsoft.com/office/officeart/2005/8/layout/process4"/>
    <dgm:cxn modelId="{5B0CED3D-8A6B-E049-A54A-3A6AC3737A1A}" type="presParOf" srcId="{11806C4B-F933-8141-8A62-5B8C7B553E27}" destId="{0B6D2FA1-50C9-5740-BB17-3211F20348E6}" srcOrd="5" destOrd="0" presId="urn:microsoft.com/office/officeart/2005/8/layout/process4"/>
    <dgm:cxn modelId="{890B2968-AABC-9649-A1C7-4A0AD4434E00}" type="presParOf" srcId="{11806C4B-F933-8141-8A62-5B8C7B553E27}" destId="{BE0C4AB2-3E97-C24C-9A97-93AA34CFADC0}" srcOrd="6" destOrd="0" presId="urn:microsoft.com/office/officeart/2005/8/layout/process4"/>
    <dgm:cxn modelId="{A4AEF4B5-338C-B740-9012-9B41FFD14182}" type="presParOf" srcId="{BE0C4AB2-3E97-C24C-9A97-93AA34CFADC0}" destId="{71DFBCAD-5EF1-E44B-86D9-09BEAEA1F71D}" srcOrd="0" destOrd="0" presId="urn:microsoft.com/office/officeart/2005/8/layout/process4"/>
    <dgm:cxn modelId="{3E47DB63-83BA-BF4C-928E-2BFF258A9717}" type="presParOf" srcId="{BE0C4AB2-3E97-C24C-9A97-93AA34CFADC0}" destId="{7179234C-12FC-A445-B1FE-02434A1EEB0B}" srcOrd="1" destOrd="0" presId="urn:microsoft.com/office/officeart/2005/8/layout/process4"/>
    <dgm:cxn modelId="{7AB1D8C3-35F8-5F42-9519-A21218670DF0}" type="presParOf" srcId="{BE0C4AB2-3E97-C24C-9A97-93AA34CFADC0}" destId="{EFC9888B-BAAC-CF48-9B09-8E0A84A44BC2}" srcOrd="2" destOrd="0" presId="urn:microsoft.com/office/officeart/2005/8/layout/process4"/>
    <dgm:cxn modelId="{FCD406D9-8A61-DA42-942E-DCEA7220B672}" type="presParOf" srcId="{EFC9888B-BAAC-CF48-9B09-8E0A84A44BC2}" destId="{D7C0B760-1858-F442-924A-1CECF5C12DB2}" srcOrd="0" destOrd="0" presId="urn:microsoft.com/office/officeart/2005/8/layout/process4"/>
    <dgm:cxn modelId="{2C848184-0266-F947-857A-74B86BDB3B63}" type="presParOf" srcId="{EFC9888B-BAAC-CF48-9B09-8E0A84A44BC2}" destId="{DBB1811B-DFFB-EF40-A85B-AE69CCD9761E}" srcOrd="1" destOrd="0" presId="urn:microsoft.com/office/officeart/2005/8/layout/process4"/>
    <dgm:cxn modelId="{DD7F3A56-EDD5-C244-8B6F-B3A07E575331}" type="presParOf" srcId="{EFC9888B-BAAC-CF48-9B09-8E0A84A44BC2}" destId="{56C0D4C2-1EF5-2140-8F49-2901B78E4E67}" srcOrd="2" destOrd="0" presId="urn:microsoft.com/office/officeart/2005/8/layout/process4"/>
    <dgm:cxn modelId="{09EC08BD-FD1E-C245-A6BE-5E35662B37E6}" type="presParOf" srcId="{11806C4B-F933-8141-8A62-5B8C7B553E27}" destId="{09B88099-C136-2540-BADE-E8AB1ADF6967}" srcOrd="7" destOrd="0" presId="urn:microsoft.com/office/officeart/2005/8/layout/process4"/>
    <dgm:cxn modelId="{D3FC3E52-DBDF-1F44-B81C-CF8385C1EEB7}" type="presParOf" srcId="{11806C4B-F933-8141-8A62-5B8C7B553E27}" destId="{D034FBF5-2FA5-8E46-82A1-D0E34BF346E0}" srcOrd="8" destOrd="0" presId="urn:microsoft.com/office/officeart/2005/8/layout/process4"/>
    <dgm:cxn modelId="{2F664C16-DBE2-ED47-8979-8239EAF41522}" type="presParOf" srcId="{D034FBF5-2FA5-8E46-82A1-D0E34BF346E0}" destId="{6BE78EC9-E7A6-EC43-8925-FC7531E59806}" srcOrd="0" destOrd="0" presId="urn:microsoft.com/office/officeart/2005/8/layout/process4"/>
    <dgm:cxn modelId="{044AE920-4C6C-FA4C-8FB0-5D61885F5922}" type="presParOf" srcId="{D034FBF5-2FA5-8E46-82A1-D0E34BF346E0}" destId="{340E12B7-0856-6C41-B75D-037ECD99B89F}" srcOrd="1" destOrd="0" presId="urn:microsoft.com/office/officeart/2005/8/layout/process4"/>
    <dgm:cxn modelId="{7045CDF1-9A75-0F43-85F3-C30182DAA539}" type="presParOf" srcId="{D034FBF5-2FA5-8E46-82A1-D0E34BF346E0}" destId="{F8CFFF87-5369-864A-BB95-22E5C9181C98}" srcOrd="2" destOrd="0" presId="urn:microsoft.com/office/officeart/2005/8/layout/process4"/>
    <dgm:cxn modelId="{C8342B8A-05D1-E248-9E67-01B89AE04F8C}" type="presParOf" srcId="{F8CFFF87-5369-864A-BB95-22E5C9181C98}" destId="{A2C6C16C-8E20-6649-AC38-DD679F912FB8}" srcOrd="0" destOrd="0" presId="urn:microsoft.com/office/officeart/2005/8/layout/process4"/>
    <dgm:cxn modelId="{86664E62-AAC1-7F42-90A6-B351333E2A77}" type="presParOf" srcId="{F8CFFF87-5369-864A-BB95-22E5C9181C98}" destId="{B0BB7826-9437-3C4D-9165-1F96FBC158B3}" srcOrd="1" destOrd="0" presId="urn:microsoft.com/office/officeart/2005/8/layout/process4"/>
    <dgm:cxn modelId="{AEB16F84-1768-A841-811E-7A45129B8B1E}" type="presParOf" srcId="{F8CFFF87-5369-864A-BB95-22E5C9181C98}" destId="{C637A103-5AB3-CC4A-8A5D-7AB89B8F537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8916F-2A21-4D49-8CDC-CFDB94FBC117}">
      <dsp:nvSpPr>
        <dsp:cNvPr id="0" name=""/>
        <dsp:cNvSpPr/>
      </dsp:nvSpPr>
      <dsp:spPr>
        <a:xfrm>
          <a:off x="0" y="3886230"/>
          <a:ext cx="8229599" cy="63756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Diets</a:t>
          </a:r>
          <a:endParaRPr lang="en-GB" sz="2200" kern="1200" dirty="0"/>
        </a:p>
      </dsp:txBody>
      <dsp:txXfrm>
        <a:off x="0" y="3886230"/>
        <a:ext cx="8229599" cy="637568"/>
      </dsp:txXfrm>
    </dsp:sp>
    <dsp:sp modelId="{CAF61E3F-7E49-CE44-9467-F7D7498BB1F8}">
      <dsp:nvSpPr>
        <dsp:cNvPr id="0" name=""/>
        <dsp:cNvSpPr/>
      </dsp:nvSpPr>
      <dsp:spPr>
        <a:xfrm rot="10800000">
          <a:off x="0" y="2915214"/>
          <a:ext cx="8229599"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i="1" kern="1200" dirty="0" smtClean="0"/>
            <a:t>Influence on the consumer food environment</a:t>
          </a:r>
          <a:endParaRPr lang="en-GB" sz="1600" b="1" i="1" kern="1200" dirty="0"/>
        </a:p>
      </dsp:txBody>
      <dsp:txXfrm rot="-10800000">
        <a:off x="0" y="2915214"/>
        <a:ext cx="8229599" cy="344183"/>
      </dsp:txXfrm>
    </dsp:sp>
    <dsp:sp modelId="{757892CC-1161-EC48-8344-B02E87AEE4ED}">
      <dsp:nvSpPr>
        <dsp:cNvPr id="0" name=""/>
        <dsp:cNvSpPr/>
      </dsp:nvSpPr>
      <dsp:spPr>
        <a:xfrm>
          <a:off x="5485060" y="3259397"/>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Acceptability</a:t>
          </a:r>
          <a:endParaRPr lang="en-GB" sz="1000" kern="1200" dirty="0"/>
        </a:p>
      </dsp:txBody>
      <dsp:txXfrm>
        <a:off x="5485060" y="3259397"/>
        <a:ext cx="2740521" cy="293193"/>
      </dsp:txXfrm>
    </dsp:sp>
    <dsp:sp modelId="{BE44DE2A-3359-1746-81FC-71EF5014A8A4}">
      <dsp:nvSpPr>
        <dsp:cNvPr id="0" name=""/>
        <dsp:cNvSpPr/>
      </dsp:nvSpPr>
      <dsp:spPr>
        <a:xfrm>
          <a:off x="2744539" y="3259397"/>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Affordability</a:t>
          </a:r>
          <a:endParaRPr lang="en-GB" sz="1000" kern="1200" dirty="0"/>
        </a:p>
      </dsp:txBody>
      <dsp:txXfrm>
        <a:off x="2744539" y="3259397"/>
        <a:ext cx="2740521" cy="293193"/>
      </dsp:txXfrm>
    </dsp:sp>
    <dsp:sp modelId="{A8A2125B-C076-8548-956C-2ECD6DF6845C}">
      <dsp:nvSpPr>
        <dsp:cNvPr id="0" name=""/>
        <dsp:cNvSpPr/>
      </dsp:nvSpPr>
      <dsp:spPr>
        <a:xfrm>
          <a:off x="4018" y="3259397"/>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Availability</a:t>
          </a:r>
          <a:endParaRPr lang="en-GB" sz="1000" kern="1200" dirty="0"/>
        </a:p>
      </dsp:txBody>
      <dsp:txXfrm>
        <a:off x="4018" y="3259397"/>
        <a:ext cx="2740521" cy="293193"/>
      </dsp:txXfrm>
    </dsp:sp>
    <dsp:sp modelId="{15521F44-71C3-584D-8A21-E5D4B63E1641}">
      <dsp:nvSpPr>
        <dsp:cNvPr id="0" name=""/>
        <dsp:cNvSpPr/>
      </dsp:nvSpPr>
      <dsp:spPr>
        <a:xfrm rot="10800000">
          <a:off x="0" y="1944197"/>
          <a:ext cx="8229599"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Food consuming industries in the food supply chain &amp; the policies that affect them</a:t>
          </a:r>
          <a:endParaRPr lang="en-GB" sz="1600" b="1" kern="1200" dirty="0"/>
        </a:p>
      </dsp:txBody>
      <dsp:txXfrm rot="-10800000">
        <a:off x="0" y="1944197"/>
        <a:ext cx="8229599" cy="344183"/>
      </dsp:txXfrm>
    </dsp:sp>
    <dsp:sp modelId="{3210AFD0-4C9D-2D41-B764-09B912C7E3AF}">
      <dsp:nvSpPr>
        <dsp:cNvPr id="0" name=""/>
        <dsp:cNvSpPr/>
      </dsp:nvSpPr>
      <dsp:spPr>
        <a:xfrm>
          <a:off x="6855321" y="2288380"/>
          <a:ext cx="1370260"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Marketing</a:t>
          </a:r>
          <a:endParaRPr lang="en-GB" sz="1000" kern="1200" dirty="0"/>
        </a:p>
      </dsp:txBody>
      <dsp:txXfrm>
        <a:off x="6855321" y="2288380"/>
        <a:ext cx="1370260" cy="293193"/>
      </dsp:txXfrm>
    </dsp:sp>
    <dsp:sp modelId="{D8CFDC3E-651C-C745-B621-F3AEE8B44116}">
      <dsp:nvSpPr>
        <dsp:cNvPr id="0" name=""/>
        <dsp:cNvSpPr/>
      </dsp:nvSpPr>
      <dsp:spPr>
        <a:xfrm>
          <a:off x="5485060" y="2288380"/>
          <a:ext cx="1370260"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Retail</a:t>
          </a:r>
          <a:endParaRPr lang="en-GB" sz="1000" kern="1200" dirty="0"/>
        </a:p>
      </dsp:txBody>
      <dsp:txXfrm>
        <a:off x="5485060" y="2288380"/>
        <a:ext cx="1370260" cy="293193"/>
      </dsp:txXfrm>
    </dsp:sp>
    <dsp:sp modelId="{A81A5A2E-D73B-044A-8D9B-F077B2BB223E}">
      <dsp:nvSpPr>
        <dsp:cNvPr id="0" name=""/>
        <dsp:cNvSpPr/>
      </dsp:nvSpPr>
      <dsp:spPr>
        <a:xfrm>
          <a:off x="4114799" y="2288380"/>
          <a:ext cx="1370260"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Distribution</a:t>
          </a:r>
          <a:endParaRPr lang="en-GB" sz="1000" kern="1200" dirty="0"/>
        </a:p>
      </dsp:txBody>
      <dsp:txXfrm>
        <a:off x="4114799" y="2288380"/>
        <a:ext cx="1370260" cy="293193"/>
      </dsp:txXfrm>
    </dsp:sp>
    <dsp:sp modelId="{E1A1A7C7-6E24-0946-BF28-49D4237F7C36}">
      <dsp:nvSpPr>
        <dsp:cNvPr id="0" name=""/>
        <dsp:cNvSpPr/>
      </dsp:nvSpPr>
      <dsp:spPr>
        <a:xfrm>
          <a:off x="2744539" y="2288380"/>
          <a:ext cx="1370260"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Secondary processing</a:t>
          </a:r>
          <a:endParaRPr lang="en-GB" sz="1000" kern="1200" dirty="0"/>
        </a:p>
      </dsp:txBody>
      <dsp:txXfrm>
        <a:off x="2744539" y="2288380"/>
        <a:ext cx="1370260" cy="293193"/>
      </dsp:txXfrm>
    </dsp:sp>
    <dsp:sp modelId="{35246037-895B-1F47-999F-E55BDABDEBA8}">
      <dsp:nvSpPr>
        <dsp:cNvPr id="0" name=""/>
        <dsp:cNvSpPr/>
      </dsp:nvSpPr>
      <dsp:spPr>
        <a:xfrm>
          <a:off x="1374278" y="2288380"/>
          <a:ext cx="1370260"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Primary processing</a:t>
          </a:r>
          <a:endParaRPr lang="en-GB" sz="1000" kern="1200" dirty="0"/>
        </a:p>
      </dsp:txBody>
      <dsp:txXfrm>
        <a:off x="1374278" y="2288380"/>
        <a:ext cx="1370260" cy="293193"/>
      </dsp:txXfrm>
    </dsp:sp>
    <dsp:sp modelId="{A7A41D8C-FAE0-6F43-A408-26C3AB2A3B11}">
      <dsp:nvSpPr>
        <dsp:cNvPr id="0" name=""/>
        <dsp:cNvSpPr/>
      </dsp:nvSpPr>
      <dsp:spPr>
        <a:xfrm>
          <a:off x="4018" y="2288380"/>
          <a:ext cx="1370260"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Storage</a:t>
          </a:r>
          <a:endParaRPr lang="en-GB" sz="1000" kern="1200" dirty="0"/>
        </a:p>
      </dsp:txBody>
      <dsp:txXfrm>
        <a:off x="4018" y="2288380"/>
        <a:ext cx="1370260" cy="293193"/>
      </dsp:txXfrm>
    </dsp:sp>
    <dsp:sp modelId="{7179234C-12FC-A445-B1FE-02434A1EEB0B}">
      <dsp:nvSpPr>
        <dsp:cNvPr id="0" name=""/>
        <dsp:cNvSpPr/>
      </dsp:nvSpPr>
      <dsp:spPr>
        <a:xfrm rot="10800000">
          <a:off x="0" y="973180"/>
          <a:ext cx="8229599"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i="1" kern="1200" dirty="0" smtClean="0"/>
            <a:t>Influence on production</a:t>
          </a:r>
          <a:endParaRPr lang="en-GB" sz="1600" b="1" i="1" kern="1200" dirty="0"/>
        </a:p>
      </dsp:txBody>
      <dsp:txXfrm rot="-10800000">
        <a:off x="0" y="973180"/>
        <a:ext cx="8229599" cy="344183"/>
      </dsp:txXfrm>
    </dsp:sp>
    <dsp:sp modelId="{D7C0B760-1858-F442-924A-1CECF5C12DB2}">
      <dsp:nvSpPr>
        <dsp:cNvPr id="0" name=""/>
        <dsp:cNvSpPr/>
      </dsp:nvSpPr>
      <dsp:spPr>
        <a:xfrm>
          <a:off x="5485060" y="1317364"/>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Food </a:t>
          </a:r>
          <a:r>
            <a:rPr lang="en-GB" sz="1000" b="1" kern="1200" dirty="0" smtClean="0"/>
            <a:t>A</a:t>
          </a:r>
          <a:r>
            <a:rPr lang="en-GB" sz="1000" kern="1200" dirty="0" smtClean="0"/>
            <a:t>cceptability</a:t>
          </a:r>
          <a:endParaRPr lang="en-GB" sz="1000" kern="1200" dirty="0"/>
        </a:p>
      </dsp:txBody>
      <dsp:txXfrm>
        <a:off x="5485060" y="1317364"/>
        <a:ext cx="2740521" cy="293193"/>
      </dsp:txXfrm>
    </dsp:sp>
    <dsp:sp modelId="{DBB1811B-DFFB-EF40-A85B-AE69CCD9761E}">
      <dsp:nvSpPr>
        <dsp:cNvPr id="0" name=""/>
        <dsp:cNvSpPr/>
      </dsp:nvSpPr>
      <dsp:spPr>
        <a:xfrm>
          <a:off x="2744539" y="1317364"/>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Food </a:t>
          </a:r>
          <a:r>
            <a:rPr lang="en-GB" sz="1000" b="1" kern="1200" dirty="0" smtClean="0"/>
            <a:t>A</a:t>
          </a:r>
          <a:r>
            <a:rPr lang="en-GB" sz="1000" kern="1200" dirty="0" smtClean="0"/>
            <a:t>ffordability</a:t>
          </a:r>
          <a:endParaRPr lang="en-GB" sz="1000" kern="1200" dirty="0"/>
        </a:p>
      </dsp:txBody>
      <dsp:txXfrm>
        <a:off x="2744539" y="1317364"/>
        <a:ext cx="2740521" cy="293193"/>
      </dsp:txXfrm>
    </dsp:sp>
    <dsp:sp modelId="{56C0D4C2-1EF5-2140-8F49-2901B78E4E67}">
      <dsp:nvSpPr>
        <dsp:cNvPr id="0" name=""/>
        <dsp:cNvSpPr/>
      </dsp:nvSpPr>
      <dsp:spPr>
        <a:xfrm>
          <a:off x="4018" y="1317364"/>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Food </a:t>
          </a:r>
          <a:r>
            <a:rPr lang="en-GB" sz="1000" b="1" kern="1200" dirty="0" smtClean="0"/>
            <a:t>A</a:t>
          </a:r>
          <a:r>
            <a:rPr lang="en-GB" sz="1000" kern="1200" dirty="0" smtClean="0"/>
            <a:t>vailability</a:t>
          </a:r>
          <a:endParaRPr lang="en-GB" sz="1000" kern="1200" dirty="0"/>
        </a:p>
      </dsp:txBody>
      <dsp:txXfrm>
        <a:off x="4018" y="1317364"/>
        <a:ext cx="2740521" cy="293193"/>
      </dsp:txXfrm>
    </dsp:sp>
    <dsp:sp modelId="{340E12B7-0856-6C41-B75D-037ECD99B89F}">
      <dsp:nvSpPr>
        <dsp:cNvPr id="0" name=""/>
        <dsp:cNvSpPr/>
      </dsp:nvSpPr>
      <dsp:spPr>
        <a:xfrm rot="10800000">
          <a:off x="0" y="957"/>
          <a:ext cx="8229599"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Agricultural policies</a:t>
          </a:r>
          <a:endParaRPr lang="en-GB" sz="1600" b="1" kern="1200" dirty="0"/>
        </a:p>
      </dsp:txBody>
      <dsp:txXfrm rot="-10800000">
        <a:off x="0" y="957"/>
        <a:ext cx="8229599" cy="344183"/>
      </dsp:txXfrm>
    </dsp:sp>
    <dsp:sp modelId="{A2C6C16C-8E20-6649-AC38-DD679F912FB8}">
      <dsp:nvSpPr>
        <dsp:cNvPr id="0" name=""/>
        <dsp:cNvSpPr/>
      </dsp:nvSpPr>
      <dsp:spPr>
        <a:xfrm>
          <a:off x="5485060" y="346347"/>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Trade policies</a:t>
          </a:r>
          <a:endParaRPr lang="en-GB" sz="1000" kern="1200" dirty="0"/>
        </a:p>
      </dsp:txBody>
      <dsp:txXfrm>
        <a:off x="5485060" y="346347"/>
        <a:ext cx="2740521" cy="293193"/>
      </dsp:txXfrm>
    </dsp:sp>
    <dsp:sp modelId="{B0BB7826-9437-3C4D-9165-1F96FBC158B3}">
      <dsp:nvSpPr>
        <dsp:cNvPr id="0" name=""/>
        <dsp:cNvSpPr/>
      </dsp:nvSpPr>
      <dsp:spPr>
        <a:xfrm>
          <a:off x="2744539" y="346347"/>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Production policies</a:t>
          </a:r>
          <a:endParaRPr lang="en-GB" sz="1000" kern="1200" dirty="0"/>
        </a:p>
      </dsp:txBody>
      <dsp:txXfrm>
        <a:off x="2744539" y="346347"/>
        <a:ext cx="2740521" cy="293193"/>
      </dsp:txXfrm>
    </dsp:sp>
    <dsp:sp modelId="{C637A103-5AB3-CC4A-8A5D-7AB89B8F5372}">
      <dsp:nvSpPr>
        <dsp:cNvPr id="0" name=""/>
        <dsp:cNvSpPr/>
      </dsp:nvSpPr>
      <dsp:spPr>
        <a:xfrm>
          <a:off x="4018" y="346347"/>
          <a:ext cx="2740521" cy="29319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smtClean="0"/>
            <a:t>Input policies</a:t>
          </a:r>
          <a:endParaRPr lang="en-GB" sz="1000" kern="1200" dirty="0"/>
        </a:p>
      </dsp:txBody>
      <dsp:txXfrm>
        <a:off x="4018" y="346347"/>
        <a:ext cx="2740521" cy="2931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42447-4D05-2B48-9562-57AE2D7FE03F}" type="datetimeFigureOut">
              <a:rPr lang="en-US" smtClean="0"/>
              <a:pPr/>
              <a:t>11/14/2013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FF481-5B7E-AF42-BB99-62B2E0C39B4E}" type="slidenum">
              <a:rPr lang="en-GB" smtClean="0"/>
              <a:pPr/>
              <a:t>‹#›</a:t>
            </a:fld>
            <a:endParaRPr lang="en-GB"/>
          </a:p>
        </p:txBody>
      </p:sp>
    </p:spTree>
    <p:extLst>
      <p:ext uri="{BB962C8B-B14F-4D97-AF65-F5344CB8AC3E}">
        <p14:creationId xmlns:p14="http://schemas.microsoft.com/office/powerpoint/2010/main" val="804708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a value chain approach?</a:t>
            </a:r>
            <a:endParaRPr lang="en-GB" dirty="0"/>
          </a:p>
        </p:txBody>
      </p:sp>
      <p:sp>
        <p:nvSpPr>
          <p:cNvPr id="4" name="Slide Number Placeholder 3"/>
          <p:cNvSpPr>
            <a:spLocks noGrp="1"/>
          </p:cNvSpPr>
          <p:nvPr>
            <p:ph type="sldNum" sz="quarter" idx="10"/>
          </p:nvPr>
        </p:nvSpPr>
        <p:spPr/>
        <p:txBody>
          <a:bodyPr/>
          <a:lstStyle/>
          <a:p>
            <a:fld id="{5B1FF481-5B7E-AF42-BB99-62B2E0C39B4E}" type="slidenum">
              <a:rPr lang="en-GB" smtClean="0"/>
              <a:pPr/>
              <a:t>1</a:t>
            </a:fld>
            <a:endParaRPr lang="en-GB"/>
          </a:p>
        </p:txBody>
      </p:sp>
    </p:spTree>
    <p:extLst>
      <p:ext uri="{BB962C8B-B14F-4D97-AF65-F5344CB8AC3E}">
        <p14:creationId xmlns:p14="http://schemas.microsoft.com/office/powerpoint/2010/main" val="78657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WE IDENTIFY WHAT WE NEED TO DO?</a:t>
            </a:r>
            <a:endParaRPr lang="en-GB" dirty="0"/>
          </a:p>
        </p:txBody>
      </p:sp>
      <p:sp>
        <p:nvSpPr>
          <p:cNvPr id="4" name="Slide Number Placeholder 3"/>
          <p:cNvSpPr>
            <a:spLocks noGrp="1"/>
          </p:cNvSpPr>
          <p:nvPr>
            <p:ph type="sldNum" sz="quarter" idx="10"/>
          </p:nvPr>
        </p:nvSpPr>
        <p:spPr/>
        <p:txBody>
          <a:bodyPr/>
          <a:lstStyle/>
          <a:p>
            <a:fld id="{5B1FF481-5B7E-AF42-BB99-62B2E0C39B4E}" type="slidenum">
              <a:rPr lang="en-GB" smtClean="0"/>
              <a:pPr/>
              <a:t>3</a:t>
            </a:fld>
            <a:endParaRPr lang="en-GB"/>
          </a:p>
        </p:txBody>
      </p:sp>
    </p:spTree>
    <p:extLst>
      <p:ext uri="{BB962C8B-B14F-4D97-AF65-F5344CB8AC3E}">
        <p14:creationId xmlns:p14="http://schemas.microsoft.com/office/powerpoint/2010/main" val="279996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latin typeface="Times" charset="0"/>
              </a:rPr>
              <a:t>Well, there are many reasons. I am going to highlight four.</a:t>
            </a:r>
          </a:p>
          <a:p>
            <a:endParaRPr lang="en-GB" dirty="0">
              <a:latin typeface="Times" charset="0"/>
            </a:endParaRPr>
          </a:p>
          <a:p>
            <a:r>
              <a:rPr lang="en-GB" dirty="0">
                <a:latin typeface="Times" charset="0"/>
              </a:rPr>
              <a:t>Reason 1): The first reason is that value chain approaches have the potential to lead to what we know is needed to improve diet quality of the poor, which is more availability, more affordability and higher nutritional quality of nutritious foods. And that</a:t>
            </a:r>
            <a:r>
              <a:rPr lang="ja-JP" altLang="en-GB" dirty="0">
                <a:latin typeface="Times" charset="0"/>
              </a:rPr>
              <a:t>’</a:t>
            </a:r>
            <a:r>
              <a:rPr lang="en-GB" altLang="ja-JP" dirty="0">
                <a:latin typeface="Times" charset="0"/>
              </a:rPr>
              <a:t>s because with a value chain approach we can go back to the underlying causes right through the supply chain with all its actors, activities and sectors, so increasing the potential to find the opportunities and bottlenecks for change</a:t>
            </a:r>
            <a:r>
              <a:rPr lang="en-GB" altLang="ja-JP" dirty="0">
                <a:latin typeface="Arial" charset="0"/>
              </a:rPr>
              <a:t>, from local to global, and in places we may never have otherwise thought to look</a:t>
            </a:r>
            <a:r>
              <a:rPr lang="en-GB" altLang="ja-JP" b="1" dirty="0">
                <a:latin typeface="Times" charset="0"/>
              </a:rPr>
              <a:t>.</a:t>
            </a:r>
          </a:p>
          <a:p>
            <a:endParaRPr lang="en-GB" b="1" dirty="0">
              <a:latin typeface="Times" charset="0"/>
            </a:endParaRPr>
          </a:p>
          <a:p>
            <a:r>
              <a:rPr lang="en-GB" b="1" dirty="0">
                <a:latin typeface="Times" charset="0"/>
              </a:rPr>
              <a:t>Reason 2): The second reason is that value chain thinking recognizes that the problem is not just one of supply, but one of demand. </a:t>
            </a:r>
            <a:r>
              <a:rPr lang="en-GB" dirty="0">
                <a:latin typeface="Times" charset="0"/>
              </a:rPr>
              <a:t>How can we </a:t>
            </a:r>
            <a:r>
              <a:rPr lang="ja-JP" altLang="en-GB" dirty="0">
                <a:latin typeface="Times" charset="0"/>
              </a:rPr>
              <a:t>“</a:t>
            </a:r>
            <a:r>
              <a:rPr lang="en-GB" altLang="ja-JP" dirty="0">
                <a:latin typeface="Times" charset="0"/>
              </a:rPr>
              <a:t>add value</a:t>
            </a:r>
            <a:r>
              <a:rPr lang="ja-JP" altLang="en-GB" dirty="0">
                <a:latin typeface="Times" charset="0"/>
              </a:rPr>
              <a:t>”</a:t>
            </a:r>
            <a:r>
              <a:rPr lang="en-GB" altLang="ja-JP" dirty="0">
                <a:latin typeface="Times" charset="0"/>
              </a:rPr>
              <a:t> to the product to make it more acceptable to the consumer? </a:t>
            </a:r>
            <a:endParaRPr lang="en-GB" altLang="ja-JP" dirty="0">
              <a:latin typeface="Arial" charset="0"/>
            </a:endParaRPr>
          </a:p>
          <a:p>
            <a:endParaRPr lang="en-GB" dirty="0">
              <a:latin typeface="Arial" charset="0"/>
            </a:endParaRPr>
          </a:p>
          <a:p>
            <a:r>
              <a:rPr lang="en-GB" dirty="0">
                <a:latin typeface="Arial" charset="0"/>
              </a:rPr>
              <a:t>Reason 3): The third reason is that we know that nutritional problems require multi </a:t>
            </a:r>
            <a:r>
              <a:rPr lang="en-GB" dirty="0" err="1">
                <a:latin typeface="Arial" charset="0"/>
              </a:rPr>
              <a:t>sectoral</a:t>
            </a:r>
            <a:r>
              <a:rPr lang="en-GB" dirty="0">
                <a:latin typeface="Arial" charset="0"/>
              </a:rPr>
              <a:t> solutions. Look here at these actors - and this is a highly simplified way of simply illustrating an enormous variety of actors that influence decision making in the chain and the way they are organised - and we can see this value chains is all about linkages across sectors. Moreover, the concept of </a:t>
            </a:r>
            <a:r>
              <a:rPr lang="ja-JP" altLang="en-GB" dirty="0">
                <a:latin typeface="Arial" charset="0"/>
              </a:rPr>
              <a:t>“</a:t>
            </a:r>
            <a:r>
              <a:rPr lang="en-GB" altLang="ja-JP" dirty="0">
                <a:latin typeface="Arial" charset="0"/>
              </a:rPr>
              <a:t>value chains</a:t>
            </a:r>
            <a:r>
              <a:rPr lang="ja-JP" altLang="en-GB" dirty="0">
                <a:latin typeface="Arial" charset="0"/>
              </a:rPr>
              <a:t>”</a:t>
            </a:r>
            <a:r>
              <a:rPr lang="en-GB" altLang="ja-JP" dirty="0">
                <a:latin typeface="Arial" charset="0"/>
              </a:rPr>
              <a:t> is based on the premise that its is the INTERACTIONS between the actors as a </a:t>
            </a:r>
            <a:r>
              <a:rPr lang="en-GB" altLang="ja-JP" i="1" dirty="0">
                <a:latin typeface="Arial" charset="0"/>
              </a:rPr>
              <a:t>SYSTEM</a:t>
            </a:r>
            <a:r>
              <a:rPr lang="en-GB" altLang="ja-JP" dirty="0">
                <a:latin typeface="Arial" charset="0"/>
              </a:rPr>
              <a:t> that enhances the ability of businesses or sectors to create value, so it is an explicitly coordinated approach, or, at least, it should be</a:t>
            </a:r>
          </a:p>
          <a:p>
            <a:endParaRPr lang="en-GB" dirty="0">
              <a:latin typeface="Arial" charset="0"/>
            </a:endParaRPr>
          </a:p>
          <a:p>
            <a:r>
              <a:rPr lang="en-GB" dirty="0">
                <a:latin typeface="Arial" charset="0"/>
              </a:rPr>
              <a:t>Reason 4) The fourth reason is that this is a framework which enables the identification and creation of economic value for the actors involved, AND value for nutrition for food consumers. This is not nutrition as a sucker on our resources, but looking at how nutrition can becomes a SOLUTION to economic development. That</a:t>
            </a:r>
            <a:r>
              <a:rPr lang="ja-JP" altLang="en-GB" dirty="0">
                <a:latin typeface="Arial" charset="0"/>
              </a:rPr>
              <a:t>’</a:t>
            </a:r>
            <a:r>
              <a:rPr lang="en-GB" altLang="ja-JP" dirty="0">
                <a:latin typeface="Arial" charset="0"/>
              </a:rPr>
              <a:t> not to say there are not limitations to this approach: there are and we recognize what they are, but at the very least it provides a framework for assessing the trade offs between the economic and nutritional benefits and risks by activities through the value chain. </a:t>
            </a:r>
          </a:p>
          <a:p>
            <a:r>
              <a:rPr lang="en-GB" dirty="0">
                <a:latin typeface="Times" charset="0"/>
              </a:rPr>
              <a:t> </a:t>
            </a:r>
            <a:endParaRPr lang="en-GB" dirty="0">
              <a:latin typeface="Arial" charset="0"/>
            </a:endParaRPr>
          </a:p>
          <a:p>
            <a:endParaRPr lang="en-GB" dirty="0">
              <a:latin typeface="Arial" charset="0"/>
            </a:endParaRPr>
          </a:p>
          <a:p>
            <a:endParaRPr lang="en-GB" dirty="0">
              <a:latin typeface="Arial" charset="0"/>
            </a:endParaRPr>
          </a:p>
          <a:p>
            <a:endParaRPr lang="en-GB" dirty="0">
              <a:latin typeface="Arial" charset="0"/>
            </a:endParaRPr>
          </a:p>
          <a:p>
            <a:endParaRPr lang="en-GB" dirty="0">
              <a:latin typeface="Times" charset="0"/>
            </a:endParaRPr>
          </a:p>
          <a:p>
            <a:endParaRPr lang="en-GB" dirty="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 </a:t>
            </a:r>
            <a:r>
              <a:rPr lang="en-GB" dirty="0" err="1" smtClean="0"/>
              <a:t>poli</a:t>
            </a:r>
            <a:r>
              <a:rPr lang="en-GB" dirty="0" smtClean="0"/>
              <a:t> have down stream repercussions</a:t>
            </a:r>
            <a:r>
              <a:rPr lang="en-GB" baseline="0" dirty="0" smtClean="0"/>
              <a:t> for food 3As. It creates incentives – as do incentives created by the way the food supply chain is organised, technology and cost structures for the production of certain foods over others and what they cost. This then influences dietary intake.</a:t>
            </a:r>
          </a:p>
          <a:p>
            <a:endParaRPr lang="en-GB" baseline="0" dirty="0" smtClean="0"/>
          </a:p>
          <a:p>
            <a:r>
              <a:rPr lang="en-GB" baseline="0" dirty="0" smtClean="0"/>
              <a:t>At the same time, you have consumer-oriented policies designed to improve the 3As. These have upstream repercussions for the actors in the food supply chain  which, from an economic perspective, could be perceived as positive or negative. Either way, they may work against – or with – the objectives of agriculture and other food supply chain policies. Likewise, the </a:t>
            </a:r>
            <a:r>
              <a:rPr lang="en-GB" baseline="0" dirty="0" err="1" smtClean="0"/>
              <a:t>ag</a:t>
            </a:r>
            <a:r>
              <a:rPr lang="en-GB" baseline="0" dirty="0" smtClean="0"/>
              <a:t> and other food supply chain policies may work against or with the health policies. If the policies work to achieve objectives which conflict with each other – then you have policy incoherence. If you have policies that aim to lever the whole system so it is acting synergistically, then you have coherence.</a:t>
            </a:r>
          </a:p>
          <a:p>
            <a:endParaRPr lang="en-GB" baseline="0" dirty="0" smtClean="0"/>
          </a:p>
          <a:p>
            <a:r>
              <a:rPr lang="en-GB" baseline="0" dirty="0" smtClean="0"/>
              <a:t>More broadly, throughout the chain, there are a whole series of incentives and disincentives, including those created by policy. which could be levered for positive nutritional and health outcomes. From a public health perspective, that’s what we would like to see, in full cognisance of the critical importance of agriculture and food systems to positive economic development.</a:t>
            </a:r>
          </a:p>
          <a:p>
            <a:endParaRPr lang="en-GB" baseline="0" dirty="0" smtClean="0"/>
          </a:p>
          <a:p>
            <a:r>
              <a:rPr lang="en-GB" baseline="0" dirty="0" smtClean="0"/>
              <a:t>Now, these principles apply to all nutritional challenges, but we are talking in this session about NCDs. What is so different about agriculture, food systems and healthy eating relative the </a:t>
            </a:r>
            <a:r>
              <a:rPr lang="en-GB" baseline="0" dirty="0" err="1" smtClean="0"/>
              <a:t>underconsumption</a:t>
            </a:r>
            <a:r>
              <a:rPr lang="en-GB" baseline="0" dirty="0" smtClean="0"/>
              <a:t> of energy or nutrients? Well, there are most certainly overlaps, but we need to recognise that for NCDs, we are not just talking about the “short” chains that </a:t>
            </a:r>
            <a:r>
              <a:rPr lang="en-GB" baseline="0" dirty="0" err="1" smtClean="0"/>
              <a:t>oten</a:t>
            </a:r>
            <a:r>
              <a:rPr lang="en-GB" baseline="0" dirty="0" smtClean="0"/>
              <a:t> dominate discussions and practices around agriculture and nutrition, but long chains. </a:t>
            </a:r>
            <a:endParaRPr lang="en-GB" dirty="0"/>
          </a:p>
        </p:txBody>
      </p:sp>
      <p:sp>
        <p:nvSpPr>
          <p:cNvPr id="4" name="Slide Number Placeholder 3"/>
          <p:cNvSpPr>
            <a:spLocks noGrp="1"/>
          </p:cNvSpPr>
          <p:nvPr>
            <p:ph type="sldNum" sz="quarter" idx="10"/>
          </p:nvPr>
        </p:nvSpPr>
        <p:spPr/>
        <p:txBody>
          <a:bodyPr/>
          <a:lstStyle/>
          <a:p>
            <a:fld id="{338CB205-39B3-1241-97F9-D14A32D4A066}" type="slidenum">
              <a:rPr lang="en-US" smtClean="0"/>
              <a:pPr/>
              <a:t>6</a:t>
            </a:fld>
            <a:endParaRPr lang="en-US"/>
          </a:p>
        </p:txBody>
      </p:sp>
    </p:spTree>
    <p:extLst>
      <p:ext uri="{BB962C8B-B14F-4D97-AF65-F5344CB8AC3E}">
        <p14:creationId xmlns:p14="http://schemas.microsoft.com/office/powerpoint/2010/main" val="268234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Times" charset="0"/>
              </a:rPr>
              <a:t>Since we are talking about creating value for actors and </a:t>
            </a:r>
            <a:r>
              <a:rPr lang="en-GB" dirty="0" err="1" smtClean="0">
                <a:latin typeface="Times" charset="0"/>
              </a:rPr>
              <a:t>activites</a:t>
            </a:r>
            <a:r>
              <a:rPr lang="en-GB" dirty="0" smtClean="0">
                <a:latin typeface="Times" charset="0"/>
              </a:rPr>
              <a:t> in the chain, and analysing how to get that value, perhaps not surprising that this is a concept applied in international development </a:t>
            </a:r>
          </a:p>
          <a:p>
            <a:r>
              <a:rPr lang="en-US" dirty="0" smtClean="0">
                <a:latin typeface="Times" charset="0"/>
              </a:rPr>
              <a:t>Value-chain approaches are now an active component of the development landscape, particularly for pro-poor economic development</a:t>
            </a:r>
            <a:endParaRPr lang="en-GB" dirty="0" smtClean="0">
              <a:latin typeface="Times" charset="0"/>
            </a:endParaRPr>
          </a:p>
          <a:p>
            <a:endParaRPr lang="en-US" dirty="0">
              <a:latin typeface="Times" charset="0"/>
            </a:endParaRPr>
          </a:p>
          <a:p>
            <a:endParaRPr lang="en-US" dirty="0" smtClean="0">
              <a:latin typeface="Times" charset="0"/>
            </a:endParaRPr>
          </a:p>
          <a:p>
            <a:r>
              <a:rPr lang="en-US" dirty="0" smtClean="0">
                <a:latin typeface="Times" charset="0"/>
              </a:rPr>
              <a:t>Poor </a:t>
            </a:r>
            <a:r>
              <a:rPr lang="en-US" dirty="0">
                <a:latin typeface="Times" charset="0"/>
              </a:rPr>
              <a:t>people working in agriculture are vulnerable to the globalization of </a:t>
            </a:r>
            <a:r>
              <a:rPr lang="en-US" dirty="0" err="1">
                <a:latin typeface="Times" charset="0"/>
              </a:rPr>
              <a:t>agrifood</a:t>
            </a:r>
            <a:r>
              <a:rPr lang="en-US" dirty="0">
                <a:latin typeface="Times" charset="0"/>
              </a:rPr>
              <a:t> markets, but there are opportunities presented by growing consumer demand for “high value” products</a:t>
            </a:r>
            <a:endParaRPr lang="en-GB"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Value chains could lever agricultural development for nutrition</a:t>
            </a:r>
          </a:p>
          <a:p>
            <a:r>
              <a:rPr lang="en-GB" dirty="0" smtClean="0">
                <a:latin typeface="Times" charset="0"/>
              </a:rPr>
              <a:t>So what are the examples of these kinds of approaches in. Well, not many: this is a new field. Nutrition is scarcely considered in current value chain approaches at the moment. But there are some emerging, which you can read about in the background paper.  Just let me highlight one now. </a:t>
            </a:r>
          </a:p>
          <a:p>
            <a:endParaRPr lang="en-GB" dirty="0" smtClean="0">
              <a:latin typeface="Times" charset="0"/>
            </a:endParaRPr>
          </a:p>
          <a:p>
            <a:endParaRPr lang="en-GB" dirty="0" smtClean="0">
              <a:latin typeface="Times" charset="0"/>
            </a:endParaRPr>
          </a:p>
          <a:p>
            <a:r>
              <a:rPr lang="en-GB" dirty="0" smtClean="0">
                <a:latin typeface="Times" charset="0"/>
              </a:rPr>
              <a:t>Well</a:t>
            </a:r>
            <a:r>
              <a:rPr lang="en-GB" dirty="0">
                <a:latin typeface="Times" charset="0"/>
              </a:rPr>
              <a:t>, there are many reasons. I am going to highlight four.</a:t>
            </a:r>
          </a:p>
          <a:p>
            <a:endParaRPr lang="en-GB" dirty="0">
              <a:latin typeface="Times" charset="0"/>
            </a:endParaRPr>
          </a:p>
          <a:p>
            <a:r>
              <a:rPr lang="en-GB" dirty="0">
                <a:latin typeface="Times" charset="0"/>
              </a:rPr>
              <a:t>Reason 1): The first reason is that value chain approaches have the potential to lead to what we know is needed to improve diet quality of the poor, which is more availability, more affordability and higher nutritional quality of nutritious foods. And that</a:t>
            </a:r>
            <a:r>
              <a:rPr lang="ja-JP" altLang="en-GB" dirty="0">
                <a:latin typeface="Times" charset="0"/>
              </a:rPr>
              <a:t>’</a:t>
            </a:r>
            <a:r>
              <a:rPr lang="en-GB" altLang="ja-JP" dirty="0">
                <a:latin typeface="Times" charset="0"/>
              </a:rPr>
              <a:t>s because with a value chain approach we can go back to the underlying causes right through the supply chain with all its actors, activities and sectors, so increasing the potential to find the opportunities and bottlenecks for change</a:t>
            </a:r>
            <a:r>
              <a:rPr lang="en-GB" altLang="ja-JP" dirty="0">
                <a:latin typeface="Arial" charset="0"/>
              </a:rPr>
              <a:t>, from local to global, and in places we may never have otherwise thought to look</a:t>
            </a:r>
            <a:r>
              <a:rPr lang="en-GB" altLang="ja-JP" b="1" dirty="0">
                <a:latin typeface="Times" charset="0"/>
              </a:rPr>
              <a:t>.</a:t>
            </a:r>
          </a:p>
          <a:p>
            <a:endParaRPr lang="en-GB" b="1" dirty="0">
              <a:latin typeface="Times" charset="0"/>
            </a:endParaRPr>
          </a:p>
          <a:p>
            <a:r>
              <a:rPr lang="en-GB" b="1" dirty="0">
                <a:latin typeface="Times" charset="0"/>
              </a:rPr>
              <a:t>Reason 2): The second reason is that value chain thinking recognizes that the problem is not just one of supply, but one of demand. </a:t>
            </a:r>
            <a:r>
              <a:rPr lang="en-GB" dirty="0">
                <a:latin typeface="Times" charset="0"/>
              </a:rPr>
              <a:t>How can we </a:t>
            </a:r>
            <a:r>
              <a:rPr lang="ja-JP" altLang="en-GB" dirty="0">
                <a:latin typeface="Times" charset="0"/>
              </a:rPr>
              <a:t>“</a:t>
            </a:r>
            <a:r>
              <a:rPr lang="en-GB" altLang="ja-JP" dirty="0">
                <a:latin typeface="Times" charset="0"/>
              </a:rPr>
              <a:t>add value</a:t>
            </a:r>
            <a:r>
              <a:rPr lang="ja-JP" altLang="en-GB" dirty="0">
                <a:latin typeface="Times" charset="0"/>
              </a:rPr>
              <a:t>”</a:t>
            </a:r>
            <a:r>
              <a:rPr lang="en-GB" altLang="ja-JP" dirty="0">
                <a:latin typeface="Times" charset="0"/>
              </a:rPr>
              <a:t> to the product to make it more acceptable to the consumer? </a:t>
            </a:r>
            <a:endParaRPr lang="en-GB" altLang="ja-JP" dirty="0">
              <a:latin typeface="Arial" charset="0"/>
            </a:endParaRPr>
          </a:p>
          <a:p>
            <a:endParaRPr lang="en-GB" dirty="0">
              <a:latin typeface="Arial" charset="0"/>
            </a:endParaRPr>
          </a:p>
          <a:p>
            <a:r>
              <a:rPr lang="en-GB" dirty="0">
                <a:latin typeface="Arial" charset="0"/>
              </a:rPr>
              <a:t>Reason 3): The third reason is that we know that nutritional problems require multi </a:t>
            </a:r>
            <a:r>
              <a:rPr lang="en-GB" dirty="0" err="1">
                <a:latin typeface="Arial" charset="0"/>
              </a:rPr>
              <a:t>sectoral</a:t>
            </a:r>
            <a:r>
              <a:rPr lang="en-GB" dirty="0">
                <a:latin typeface="Arial" charset="0"/>
              </a:rPr>
              <a:t> solutions. Look here at these actors - and this is a highly simplified way of simply illustrating an enormous variety of actors that influence decision making in the chain and the way they are organised - and we can see this value chains is all about linkages across sectors. Moreover, the concept of </a:t>
            </a:r>
            <a:r>
              <a:rPr lang="ja-JP" altLang="en-GB" dirty="0">
                <a:latin typeface="Arial" charset="0"/>
              </a:rPr>
              <a:t>“</a:t>
            </a:r>
            <a:r>
              <a:rPr lang="en-GB" altLang="ja-JP" dirty="0">
                <a:latin typeface="Arial" charset="0"/>
              </a:rPr>
              <a:t>value chains</a:t>
            </a:r>
            <a:r>
              <a:rPr lang="ja-JP" altLang="en-GB" dirty="0">
                <a:latin typeface="Arial" charset="0"/>
              </a:rPr>
              <a:t>”</a:t>
            </a:r>
            <a:r>
              <a:rPr lang="en-GB" altLang="ja-JP" dirty="0">
                <a:latin typeface="Arial" charset="0"/>
              </a:rPr>
              <a:t> is based on the premise that its is the INTERACTIONS between the actors as a </a:t>
            </a:r>
            <a:r>
              <a:rPr lang="en-GB" altLang="ja-JP" i="1" dirty="0">
                <a:latin typeface="Arial" charset="0"/>
              </a:rPr>
              <a:t>SYSTEM</a:t>
            </a:r>
            <a:r>
              <a:rPr lang="en-GB" altLang="ja-JP" dirty="0">
                <a:latin typeface="Arial" charset="0"/>
              </a:rPr>
              <a:t> that enhances the ability of businesses or sectors to create value, so it is an explicitly coordinated approach, or, at least, it should be</a:t>
            </a:r>
          </a:p>
          <a:p>
            <a:endParaRPr lang="en-GB" dirty="0">
              <a:latin typeface="Arial" charset="0"/>
            </a:endParaRPr>
          </a:p>
          <a:p>
            <a:r>
              <a:rPr lang="en-GB" dirty="0">
                <a:latin typeface="Arial" charset="0"/>
              </a:rPr>
              <a:t>Reason 4) This is not just about meeting nutritional goals, but agricultural goals at the same time. </a:t>
            </a:r>
          </a:p>
          <a:p>
            <a:r>
              <a:rPr lang="en-GB" dirty="0">
                <a:latin typeface="Arial" charset="0"/>
              </a:rPr>
              <a:t> fourth reason is that this is a framework which enables the identification and creation of economic value for the actors involved, AND value for nutrition for food consumers. This is not nutrition as a sucker on our resources, but looking at how nutrition can becomes a SOLUTION to economic development. That</a:t>
            </a:r>
            <a:r>
              <a:rPr lang="ja-JP" altLang="en-GB" dirty="0">
                <a:latin typeface="Arial" charset="0"/>
              </a:rPr>
              <a:t>’</a:t>
            </a:r>
            <a:r>
              <a:rPr lang="en-GB" altLang="ja-JP" dirty="0">
                <a:latin typeface="Arial" charset="0"/>
              </a:rPr>
              <a:t> not to say there are not limitations to this approach: there are and we recognize what they are, but at the very least it provides a framework for assessing the trade offs between the economic and nutritional benefits and risks by activities through the value chain. </a:t>
            </a:r>
          </a:p>
          <a:p>
            <a:r>
              <a:rPr lang="en-GB" dirty="0">
                <a:latin typeface="Times" charset="0"/>
              </a:rPr>
              <a:t> </a:t>
            </a:r>
            <a:endParaRPr lang="en-GB" dirty="0">
              <a:latin typeface="Arial" charset="0"/>
            </a:endParaRPr>
          </a:p>
          <a:p>
            <a:endParaRPr lang="en-GB" dirty="0">
              <a:latin typeface="Arial" charset="0"/>
            </a:endParaRPr>
          </a:p>
          <a:p>
            <a:endParaRPr lang="en-GB" dirty="0">
              <a:latin typeface="Arial" charset="0"/>
            </a:endParaRPr>
          </a:p>
          <a:p>
            <a:endParaRPr lang="en-GB" dirty="0">
              <a:latin typeface="Arial" charset="0"/>
            </a:endParaRPr>
          </a:p>
          <a:p>
            <a:endParaRPr lang="en-GB" dirty="0">
              <a:latin typeface="Times" charset="0"/>
            </a:endParaRPr>
          </a:p>
          <a:p>
            <a:endParaRPr lang="en-GB" dirty="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GB" dirty="0" smtClean="0"/>
              <a:t>By 1997, Indonesia government had approved US$23.55 billion worth of oil palm investment projects by the private sector</a:t>
            </a:r>
          </a:p>
          <a:p>
            <a:pPr>
              <a:spcBef>
                <a:spcPct val="0"/>
              </a:spcBef>
            </a:pPr>
            <a:endParaRPr lang="en-GB"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9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7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762000" y="6248400"/>
            <a:ext cx="76962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869365-BB9C-DD4B-8A0C-B54D1123F907}" type="slidenum">
              <a:rPr lang="en-US"/>
              <a:pPr>
                <a:defRPr/>
              </a:pPr>
              <a:t>‹#›</a:t>
            </a:fld>
            <a:endParaRPr lang="en-US"/>
          </a:p>
        </p:txBody>
      </p:sp>
    </p:spTree>
    <p:extLst>
      <p:ext uri="{BB962C8B-B14F-4D97-AF65-F5344CB8AC3E}">
        <p14:creationId xmlns:p14="http://schemas.microsoft.com/office/powerpoint/2010/main" val="7394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a:solidFill>
                  <a:schemeClr val="accent2">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marL="342900" indent="-342900">
              <a:buClr>
                <a:schemeClr val="accent2">
                  <a:lumMod val="50000"/>
                  <a:lumOff val="50000"/>
                </a:schemeClr>
              </a:buClr>
              <a:buSzPct val="50000"/>
              <a:buFont typeface="Wingdings" charset="2"/>
              <a:buChar char="q"/>
              <a:defRPr sz="2800"/>
            </a:lvl1pPr>
            <a:lvl2pPr marL="742950" indent="-285750">
              <a:buClr>
                <a:schemeClr val="accent2">
                  <a:lumMod val="50000"/>
                  <a:lumOff val="50000"/>
                </a:schemeClr>
              </a:buClr>
              <a:buSzPct val="50000"/>
              <a:buFont typeface="Wingdings" charset="2"/>
              <a:buChar char="§"/>
              <a:defRPr sz="2400"/>
            </a:lvl2pPr>
            <a:lvl3pPr>
              <a:buClr>
                <a:schemeClr val="accent2">
                  <a:lumMod val="50000"/>
                  <a:lumOff val="50000"/>
                </a:schemeClr>
              </a:buClr>
              <a:defRPr sz="2000"/>
            </a:lvl3pPr>
            <a:lvl4pPr>
              <a:buClr>
                <a:schemeClr val="accent2">
                  <a:lumMod val="50000"/>
                  <a:lumOff val="50000"/>
                </a:schemeClr>
              </a:buClr>
              <a:defRPr sz="1800"/>
            </a:lvl4pPr>
            <a:lvl5pPr>
              <a:buClr>
                <a:schemeClr val="accent2">
                  <a:lumMod val="50000"/>
                  <a:lumOff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marL="342900" indent="-342900">
              <a:buClr>
                <a:schemeClr val="accent2">
                  <a:lumMod val="50000"/>
                  <a:lumOff val="50000"/>
                </a:schemeClr>
              </a:buClr>
              <a:buSzPct val="50000"/>
              <a:buFont typeface="Wingdings" charset="2"/>
              <a:buChar char="q"/>
              <a:defRPr sz="2800"/>
            </a:lvl1pPr>
            <a:lvl2pPr marL="742950" indent="-285750">
              <a:buClr>
                <a:schemeClr val="accent2">
                  <a:lumMod val="50000"/>
                  <a:lumOff val="50000"/>
                </a:schemeClr>
              </a:buClr>
              <a:buSzPct val="50000"/>
              <a:buFont typeface="Wingdings" charset="2"/>
              <a:buChar char="§"/>
              <a:defRPr sz="2400"/>
            </a:lvl2pPr>
            <a:lvl3pPr>
              <a:buClr>
                <a:schemeClr val="accent2">
                  <a:lumMod val="50000"/>
                  <a:lumOff val="50000"/>
                </a:schemeClr>
              </a:buClr>
              <a:defRPr sz="2000"/>
            </a:lvl3pPr>
            <a:lvl4pPr>
              <a:buClr>
                <a:schemeClr val="accent2">
                  <a:lumMod val="50000"/>
                  <a:lumOff val="50000"/>
                </a:schemeClr>
              </a:buClr>
              <a:defRPr sz="1800"/>
            </a:lvl4pPr>
            <a:lvl5pPr>
              <a:buClr>
                <a:schemeClr val="accent2">
                  <a:lumMod val="50000"/>
                  <a:lumOff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806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2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WCRF PPA Powerpoint Template_v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974201605"/>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l" defTabSz="457200" rtl="0" eaLnBrk="1" fontAlgn="auto" latinLnBrk="0" hangingPunct="1">
        <a:lnSpc>
          <a:spcPct val="100000"/>
        </a:lnSpc>
        <a:spcBef>
          <a:spcPts val="0"/>
        </a:spcBef>
        <a:spcAft>
          <a:spcPts val="600"/>
        </a:spcAft>
        <a:buClrTx/>
        <a:buSzTx/>
        <a:buFont typeface="Arial"/>
        <a:buNone/>
        <a:tabLst/>
        <a:defRPr lang="en-GB" sz="3300" b="0" i="0" u="none" strike="noStrike" kern="1200" cap="all" spc="10" baseline="30000" smtClean="0">
          <a:solidFill>
            <a:srgbClr val="3E226B"/>
          </a:solidFill>
          <a:latin typeface="ITC Franklin Gothic Std Dem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RF PPA Powerpoint Template_v2b.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pic>
        <p:nvPicPr>
          <p:cNvPr id="8" name="Picture 7" descr="WCRF logo-Intern-Horiz-Transparent 527.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73847" y="110190"/>
            <a:ext cx="1229528" cy="615198"/>
          </a:xfrm>
          <a:prstGeom prst="rect">
            <a:avLst/>
          </a:prstGeom>
        </p:spPr>
      </p:pic>
      <p:sp>
        <p:nvSpPr>
          <p:cNvPr id="9" name="TextBox 8"/>
          <p:cNvSpPr txBox="1"/>
          <p:nvPr userDrawn="1"/>
        </p:nvSpPr>
        <p:spPr>
          <a:xfrm>
            <a:off x="5800389" y="231204"/>
            <a:ext cx="1746291" cy="338554"/>
          </a:xfrm>
          <a:prstGeom prst="rect">
            <a:avLst/>
          </a:prstGeom>
          <a:noFill/>
        </p:spPr>
        <p:txBody>
          <a:bodyPr wrap="square" rtlCol="0">
            <a:spAutoFit/>
          </a:bodyPr>
          <a:lstStyle/>
          <a:p>
            <a:pPr algn="r" rtl="0"/>
            <a:r>
              <a:rPr lang="en-GB" sz="800" b="0" i="0" u="none" strike="noStrike" kern="1200" baseline="0" dirty="0" smtClean="0">
                <a:solidFill>
                  <a:srgbClr val="472786"/>
                </a:solidFill>
                <a:latin typeface="ITC Franklin Gothic Std Book Italic"/>
                <a:ea typeface="+mn-ea"/>
                <a:cs typeface="+mn-cs"/>
              </a:rPr>
              <a:t>Supporting more effective policy to prevent cancer and other NCDs</a:t>
            </a:r>
          </a:p>
        </p:txBody>
      </p:sp>
    </p:spTree>
    <p:extLst>
      <p:ext uri="{BB962C8B-B14F-4D97-AF65-F5344CB8AC3E}">
        <p14:creationId xmlns:p14="http://schemas.microsoft.com/office/powerpoint/2010/main" val="4133291466"/>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RF PPA Powerpoint Template_v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68927733"/>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924493"/>
            <a:ext cx="82296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u="none" strike="noStrike" kern="1200" baseline="0" dirty="0" smtClean="0">
                <a:solidFill>
                  <a:schemeClr val="tx1">
                    <a:lumMod val="65000"/>
                    <a:lumOff val="35000"/>
                  </a:schemeClr>
                </a:solidFill>
                <a:latin typeface="Helvetica"/>
                <a:ea typeface="+mn-ea"/>
                <a:cs typeface="+mn-cs"/>
              </a:rPr>
              <a:t>A value chain approach</a:t>
            </a:r>
          </a:p>
        </p:txBody>
      </p:sp>
      <p:sp>
        <p:nvSpPr>
          <p:cNvPr id="5" name="TextBox 4"/>
          <p:cNvSpPr txBox="1"/>
          <p:nvPr/>
        </p:nvSpPr>
        <p:spPr>
          <a:xfrm>
            <a:off x="457200" y="3539498"/>
            <a:ext cx="6795028" cy="1384995"/>
          </a:xfrm>
          <a:prstGeom prst="rect">
            <a:avLst/>
          </a:prstGeom>
          <a:noFill/>
        </p:spPr>
        <p:txBody>
          <a:bodyPr wrap="square" rtlCol="0">
            <a:spAutoFit/>
          </a:bodyPr>
          <a:lstStyle/>
          <a:p>
            <a:pPr rtl="0">
              <a:lnSpc>
                <a:spcPct val="100000"/>
              </a:lnSpc>
              <a:spcBef>
                <a:spcPts val="0"/>
              </a:spcBef>
            </a:pPr>
            <a:r>
              <a:rPr lang="en-GB" sz="2800" b="1" u="none" strike="noStrike" cap="all" spc="-100" dirty="0" smtClean="0">
                <a:solidFill>
                  <a:srgbClr val="472786"/>
                </a:solidFill>
                <a:latin typeface="Helvetica"/>
              </a:rPr>
              <a:t>identifying effective policy to </a:t>
            </a:r>
            <a:r>
              <a:rPr lang="en-GB" sz="2800" b="1" u="none" strike="noStrike" cap="all" spc="-100" dirty="0" smtClean="0">
                <a:solidFill>
                  <a:srgbClr val="472786"/>
                </a:solidFill>
                <a:latin typeface="Helvetica"/>
              </a:rPr>
              <a:t>address </a:t>
            </a:r>
            <a:r>
              <a:rPr lang="en-GB" sz="2800" b="1" u="none" strike="noStrike" cap="all" spc="-100" dirty="0" smtClean="0">
                <a:solidFill>
                  <a:srgbClr val="472786"/>
                </a:solidFill>
                <a:latin typeface="Helvetica"/>
              </a:rPr>
              <a:t>THE MULTIPLE BURDENS OF malnutrition</a:t>
            </a:r>
            <a:endParaRPr lang="en-GB" sz="2800" b="1" u="none" strike="noStrike" cap="all" spc="-100" baseline="0" dirty="0" smtClean="0">
              <a:solidFill>
                <a:srgbClr val="472786"/>
              </a:solidFill>
              <a:latin typeface="Helvetica"/>
            </a:endParaRPr>
          </a:p>
        </p:txBody>
      </p:sp>
      <p:sp>
        <p:nvSpPr>
          <p:cNvPr id="6" name="TextBox 5"/>
          <p:cNvSpPr txBox="1"/>
          <p:nvPr/>
        </p:nvSpPr>
        <p:spPr>
          <a:xfrm>
            <a:off x="457200" y="5513067"/>
            <a:ext cx="8229600" cy="492443"/>
          </a:xfrm>
          <a:prstGeom prst="rect">
            <a:avLst/>
          </a:prstGeom>
          <a:noFill/>
        </p:spPr>
        <p:txBody>
          <a:bodyPr wrap="square" rtlCol="0">
            <a:spAutoFit/>
          </a:bodyPr>
          <a:lstStyle/>
          <a:p>
            <a:pPr rtl="0"/>
            <a:r>
              <a:rPr lang="en-GB" sz="1400" b="1" u="none" strike="noStrike" kern="1200" baseline="0" dirty="0" smtClean="0">
                <a:solidFill>
                  <a:srgbClr val="472786"/>
                </a:solidFill>
                <a:latin typeface="Helvetica"/>
                <a:ea typeface="+mn-ea"/>
                <a:cs typeface="+mn-cs"/>
              </a:rPr>
              <a:t>Dr Corinna Hawkes</a:t>
            </a:r>
          </a:p>
          <a:p>
            <a:pPr rtl="0"/>
            <a:r>
              <a:rPr lang="en-GB" sz="1200" b="0" i="0" u="none" strike="noStrike" kern="1200" baseline="0" dirty="0" smtClean="0">
                <a:solidFill>
                  <a:schemeClr val="tx1">
                    <a:lumMod val="65000"/>
                    <a:lumOff val="35000"/>
                  </a:schemeClr>
                </a:solidFill>
                <a:latin typeface="Helvetica"/>
              </a:rPr>
              <a:t>Head of Policy and Public Affairs, </a:t>
            </a:r>
            <a:r>
              <a:rPr lang="en-GB" sz="1200" b="1" u="none" strike="noStrike" kern="1200" baseline="0" dirty="0" smtClean="0">
                <a:solidFill>
                  <a:srgbClr val="472786"/>
                </a:solidFill>
                <a:latin typeface="Helvetica"/>
              </a:rPr>
              <a:t>WCRF International</a:t>
            </a:r>
            <a:endParaRPr lang="en-US" sz="1200" b="1" baseline="0" dirty="0">
              <a:solidFill>
                <a:srgbClr val="472786"/>
              </a:solidFill>
              <a:latin typeface="Helvetica"/>
            </a:endParaRPr>
          </a:p>
        </p:txBody>
      </p:sp>
      <p:sp>
        <p:nvSpPr>
          <p:cNvPr id="8" name="TextBox 7"/>
          <p:cNvSpPr txBox="1"/>
          <p:nvPr/>
        </p:nvSpPr>
        <p:spPr>
          <a:xfrm>
            <a:off x="457200" y="6396055"/>
            <a:ext cx="3846999" cy="369332"/>
          </a:xfrm>
          <a:prstGeom prst="rect">
            <a:avLst/>
          </a:prstGeom>
          <a:noFill/>
        </p:spPr>
        <p:txBody>
          <a:bodyPr wrap="square" rtlCol="0">
            <a:spAutoFit/>
          </a:bodyPr>
          <a:lstStyle/>
          <a:p>
            <a:r>
              <a:rPr lang="en-GB" sz="900" b="1" dirty="0">
                <a:solidFill>
                  <a:srgbClr val="472786"/>
                </a:solidFill>
                <a:latin typeface="Helvetica"/>
              </a:rPr>
              <a:t>Second International Conference on Nutrition (ICN2) - Preparatory Technical </a:t>
            </a:r>
            <a:r>
              <a:rPr lang="en-GB" sz="900" b="1" dirty="0" smtClean="0">
                <a:solidFill>
                  <a:srgbClr val="472786"/>
                </a:solidFill>
                <a:latin typeface="Helvetica"/>
              </a:rPr>
              <a:t>Meeting, FAO, Rome </a:t>
            </a:r>
            <a:r>
              <a:rPr lang="en-GB" sz="900" b="1" dirty="0">
                <a:solidFill>
                  <a:srgbClr val="472786"/>
                </a:solidFill>
                <a:latin typeface="Helvetica"/>
              </a:rPr>
              <a:t>13-15 November 2013</a:t>
            </a:r>
            <a:endParaRPr lang="en-GB" sz="900" b="1" u="none" strike="noStrike" kern="1200" baseline="0" dirty="0" smtClean="0">
              <a:solidFill>
                <a:srgbClr val="472786"/>
              </a:solidFill>
              <a:latin typeface="Helvetica"/>
              <a:ea typeface="+mn-ea"/>
              <a:cs typeface="+mn-cs"/>
            </a:endParaRPr>
          </a:p>
        </p:txBody>
      </p:sp>
    </p:spTree>
    <p:extLst>
      <p:ext uri="{BB962C8B-B14F-4D97-AF65-F5344CB8AC3E}">
        <p14:creationId xmlns:p14="http://schemas.microsoft.com/office/powerpoint/2010/main" val="760555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a:endCxn id="22" idx="0"/>
          </p:cNvCxnSpPr>
          <p:nvPr/>
        </p:nvCxnSpPr>
        <p:spPr>
          <a:xfrm rot="16200000" flipH="1">
            <a:off x="4056063" y="5759450"/>
            <a:ext cx="1017588" cy="14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9" idx="2"/>
          </p:cNvCxnSpPr>
          <p:nvPr/>
        </p:nvCxnSpPr>
        <p:spPr>
          <a:xfrm rot="16200000" flipH="1">
            <a:off x="2571751" y="3905250"/>
            <a:ext cx="271462" cy="8461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2"/>
          </p:cNvCxnSpPr>
          <p:nvPr/>
        </p:nvCxnSpPr>
        <p:spPr>
          <a:xfrm rot="5400000">
            <a:off x="5707856" y="4334669"/>
            <a:ext cx="282575" cy="8016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796" name="Straight Connector 26"/>
          <p:cNvCxnSpPr>
            <a:cxnSpLocks noChangeShapeType="1"/>
            <a:stCxn id="11" idx="0"/>
            <a:endCxn id="17" idx="2"/>
          </p:cNvCxnSpPr>
          <p:nvPr/>
        </p:nvCxnSpPr>
        <p:spPr bwMode="auto">
          <a:xfrm flipH="1">
            <a:off x="6249988" y="484188"/>
            <a:ext cx="73025" cy="4110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1" name="Rectangle 10"/>
          <p:cNvSpPr/>
          <p:nvPr/>
        </p:nvSpPr>
        <p:spPr>
          <a:xfrm>
            <a:off x="4722813" y="484188"/>
            <a:ext cx="3198812" cy="3317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400">
              <a:solidFill>
                <a:schemeClr val="tx1"/>
              </a:solidFill>
            </a:endParaRPr>
          </a:p>
        </p:txBody>
      </p:sp>
      <p:sp>
        <p:nvSpPr>
          <p:cNvPr id="16" name="Rectangle 15"/>
          <p:cNvSpPr/>
          <p:nvPr/>
        </p:nvSpPr>
        <p:spPr>
          <a:xfrm>
            <a:off x="4637088" y="3630613"/>
            <a:ext cx="3198812" cy="3317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17" name="Rectangle 16"/>
          <p:cNvSpPr/>
          <p:nvPr/>
        </p:nvSpPr>
        <p:spPr>
          <a:xfrm>
            <a:off x="4649788" y="4262438"/>
            <a:ext cx="3198812" cy="3317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2" name="Rectangle 21"/>
          <p:cNvSpPr/>
          <p:nvPr/>
        </p:nvSpPr>
        <p:spPr>
          <a:xfrm>
            <a:off x="2560638" y="6275388"/>
            <a:ext cx="4022725" cy="457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smtClean="0"/>
              <a:t>Diet</a:t>
            </a:r>
            <a:endParaRPr lang="en-US" sz="1800" b="1" dirty="0"/>
          </a:p>
        </p:txBody>
      </p:sp>
      <p:cxnSp>
        <p:nvCxnSpPr>
          <p:cNvPr id="33801" name="Straight Connector 31"/>
          <p:cNvCxnSpPr>
            <a:cxnSpLocks noChangeShapeType="1"/>
            <a:stCxn id="33" idx="0"/>
            <a:endCxn id="39" idx="2"/>
          </p:cNvCxnSpPr>
          <p:nvPr/>
        </p:nvCxnSpPr>
        <p:spPr bwMode="auto">
          <a:xfrm>
            <a:off x="2260600" y="533400"/>
            <a:ext cx="23813" cy="36591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3" name="Rectangle 32"/>
          <p:cNvSpPr/>
          <p:nvPr/>
        </p:nvSpPr>
        <p:spPr>
          <a:xfrm>
            <a:off x="660400" y="533400"/>
            <a:ext cx="319881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400">
              <a:solidFill>
                <a:schemeClr val="tx1"/>
              </a:solidFill>
            </a:endParaRPr>
          </a:p>
        </p:txBody>
      </p:sp>
      <p:sp>
        <p:nvSpPr>
          <p:cNvPr id="34" name="Rectangle 33"/>
          <p:cNvSpPr/>
          <p:nvPr/>
        </p:nvSpPr>
        <p:spPr>
          <a:xfrm>
            <a:off x="685800" y="1143000"/>
            <a:ext cx="319881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5" name="Rectangle 34"/>
          <p:cNvSpPr/>
          <p:nvPr/>
        </p:nvSpPr>
        <p:spPr>
          <a:xfrm>
            <a:off x="685800" y="1752600"/>
            <a:ext cx="319881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6" name="Rectangle 35"/>
          <p:cNvSpPr/>
          <p:nvPr/>
        </p:nvSpPr>
        <p:spPr>
          <a:xfrm>
            <a:off x="685800" y="2411413"/>
            <a:ext cx="3198813" cy="331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7" name="Rectangle 36"/>
          <p:cNvSpPr/>
          <p:nvPr/>
        </p:nvSpPr>
        <p:spPr>
          <a:xfrm>
            <a:off x="660400" y="2971800"/>
            <a:ext cx="319881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8" name="Rectangle 37"/>
          <p:cNvSpPr/>
          <p:nvPr/>
        </p:nvSpPr>
        <p:spPr>
          <a:xfrm>
            <a:off x="687388" y="3581400"/>
            <a:ext cx="3122612" cy="376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9" name="Rectangle 38"/>
          <p:cNvSpPr>
            <a:spLocks noChangeArrowheads="1"/>
          </p:cNvSpPr>
          <p:nvPr/>
        </p:nvSpPr>
        <p:spPr bwMode="auto">
          <a:xfrm flipV="1">
            <a:off x="685800" y="4191000"/>
            <a:ext cx="3198813" cy="331788"/>
          </a:xfrm>
          <a:prstGeom prst="rect">
            <a:avLst/>
          </a:prstGeom>
          <a:solidFill>
            <a:srgbClr val="D9D9D9"/>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p>
            <a:pPr eaLnBrk="1" fontAlgn="auto" hangingPunct="1">
              <a:spcBef>
                <a:spcPts val="0"/>
              </a:spcBef>
              <a:spcAft>
                <a:spcPts val="0"/>
              </a:spcAft>
              <a:defRPr/>
            </a:pPr>
            <a:endParaRPr lang="en-US" sz="1800">
              <a:solidFill>
                <a:schemeClr val="lt1"/>
              </a:solidFill>
              <a:latin typeface="+mn-lt"/>
              <a:ea typeface="+mn-ea"/>
              <a:cs typeface="+mn-cs"/>
            </a:endParaRPr>
          </a:p>
        </p:txBody>
      </p:sp>
      <p:sp>
        <p:nvSpPr>
          <p:cNvPr id="40" name="Rectangle 39"/>
          <p:cNvSpPr/>
          <p:nvPr/>
        </p:nvSpPr>
        <p:spPr>
          <a:xfrm>
            <a:off x="4637088" y="1101725"/>
            <a:ext cx="3198812" cy="3317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41" name="Rectangle 40"/>
          <p:cNvSpPr/>
          <p:nvPr/>
        </p:nvSpPr>
        <p:spPr>
          <a:xfrm>
            <a:off x="4638675" y="1733550"/>
            <a:ext cx="3198813" cy="3317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42" name="Rectangle 41"/>
          <p:cNvSpPr/>
          <p:nvPr/>
        </p:nvSpPr>
        <p:spPr>
          <a:xfrm>
            <a:off x="4638675" y="2365375"/>
            <a:ext cx="3198813" cy="3317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43" name="Rectangle 42"/>
          <p:cNvSpPr/>
          <p:nvPr/>
        </p:nvSpPr>
        <p:spPr>
          <a:xfrm>
            <a:off x="4637088" y="2997200"/>
            <a:ext cx="3198812" cy="3317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3813" name="TextBox 56"/>
          <p:cNvSpPr txBox="1">
            <a:spLocks noChangeArrowheads="1"/>
          </p:cNvSpPr>
          <p:nvPr/>
        </p:nvSpPr>
        <p:spPr bwMode="auto">
          <a:xfrm>
            <a:off x="762000" y="5334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Inputs into production</a:t>
            </a:r>
          </a:p>
        </p:txBody>
      </p:sp>
      <p:sp>
        <p:nvSpPr>
          <p:cNvPr id="33814" name="TextBox 57"/>
          <p:cNvSpPr txBox="1">
            <a:spLocks noChangeArrowheads="1"/>
          </p:cNvSpPr>
          <p:nvPr/>
        </p:nvSpPr>
        <p:spPr bwMode="auto">
          <a:xfrm>
            <a:off x="4649788" y="473075"/>
            <a:ext cx="3198812" cy="331788"/>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Crop breeders; extension services </a:t>
            </a:r>
          </a:p>
        </p:txBody>
      </p:sp>
      <p:sp>
        <p:nvSpPr>
          <p:cNvPr id="33815" name="TextBox 58"/>
          <p:cNvSpPr txBox="1">
            <a:spLocks noChangeArrowheads="1"/>
          </p:cNvSpPr>
          <p:nvPr/>
        </p:nvSpPr>
        <p:spPr bwMode="auto">
          <a:xfrm>
            <a:off x="914400" y="1143000"/>
            <a:ext cx="273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Food production</a:t>
            </a:r>
          </a:p>
        </p:txBody>
      </p:sp>
      <p:sp>
        <p:nvSpPr>
          <p:cNvPr id="33816" name="TextBox 59"/>
          <p:cNvSpPr txBox="1">
            <a:spLocks noChangeArrowheads="1"/>
          </p:cNvSpPr>
          <p:nvPr/>
        </p:nvSpPr>
        <p:spPr bwMode="auto">
          <a:xfrm>
            <a:off x="668338" y="1752600"/>
            <a:ext cx="321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Primary food storage and processing</a:t>
            </a:r>
            <a:endParaRPr lang="en-US" sz="1600">
              <a:latin typeface="Calibri" charset="0"/>
            </a:endParaRPr>
          </a:p>
        </p:txBody>
      </p:sp>
      <p:sp>
        <p:nvSpPr>
          <p:cNvPr id="33817" name="TextBox 60"/>
          <p:cNvSpPr txBox="1">
            <a:spLocks noChangeArrowheads="1"/>
          </p:cNvSpPr>
          <p:nvPr/>
        </p:nvSpPr>
        <p:spPr bwMode="auto">
          <a:xfrm>
            <a:off x="762000" y="2362200"/>
            <a:ext cx="31988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Secondary food processing</a:t>
            </a:r>
          </a:p>
        </p:txBody>
      </p:sp>
      <p:sp>
        <p:nvSpPr>
          <p:cNvPr id="33818" name="TextBox 61"/>
          <p:cNvSpPr txBox="1">
            <a:spLocks noChangeArrowheads="1"/>
          </p:cNvSpPr>
          <p:nvPr/>
        </p:nvSpPr>
        <p:spPr bwMode="auto">
          <a:xfrm>
            <a:off x="531812" y="2971800"/>
            <a:ext cx="404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dirty="0">
                <a:latin typeface="Calibri" charset="0"/>
              </a:rPr>
              <a:t>Food distribution, transport, and trade</a:t>
            </a:r>
            <a:endParaRPr lang="en-US" sz="1600" b="1" dirty="0">
              <a:latin typeface="Calibri" charset="0"/>
            </a:endParaRPr>
          </a:p>
        </p:txBody>
      </p:sp>
      <p:sp>
        <p:nvSpPr>
          <p:cNvPr id="33819" name="TextBox 62"/>
          <p:cNvSpPr txBox="1">
            <a:spLocks noChangeArrowheads="1"/>
          </p:cNvSpPr>
          <p:nvPr/>
        </p:nvSpPr>
        <p:spPr bwMode="auto">
          <a:xfrm>
            <a:off x="668338" y="3581400"/>
            <a:ext cx="31988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Food retailing and catering</a:t>
            </a:r>
          </a:p>
        </p:txBody>
      </p:sp>
      <p:sp>
        <p:nvSpPr>
          <p:cNvPr id="33820" name="TextBox 63"/>
          <p:cNvSpPr txBox="1">
            <a:spLocks noChangeArrowheads="1"/>
          </p:cNvSpPr>
          <p:nvPr/>
        </p:nvSpPr>
        <p:spPr bwMode="auto">
          <a:xfrm>
            <a:off x="1066800" y="4191000"/>
            <a:ext cx="249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Food promotion and labeling</a:t>
            </a:r>
            <a:endParaRPr lang="en-US" sz="1600" b="1">
              <a:latin typeface="Calibri" charset="0"/>
            </a:endParaRPr>
          </a:p>
        </p:txBody>
      </p:sp>
      <p:sp>
        <p:nvSpPr>
          <p:cNvPr id="33821" name="TextBox 64"/>
          <p:cNvSpPr txBox="1">
            <a:spLocks noChangeArrowheads="1"/>
          </p:cNvSpPr>
          <p:nvPr/>
        </p:nvSpPr>
        <p:spPr bwMode="auto">
          <a:xfrm>
            <a:off x="4633913" y="1106488"/>
            <a:ext cx="31988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Farmers, agricultural laborers, </a:t>
            </a:r>
          </a:p>
        </p:txBody>
      </p:sp>
      <p:sp>
        <p:nvSpPr>
          <p:cNvPr id="33822" name="TextBox 65"/>
          <p:cNvSpPr txBox="1">
            <a:spLocks noChangeArrowheads="1"/>
          </p:cNvSpPr>
          <p:nvPr/>
        </p:nvSpPr>
        <p:spPr bwMode="auto">
          <a:xfrm>
            <a:off x="4636268" y="1752600"/>
            <a:ext cx="404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dirty="0">
                <a:latin typeface="Calibri" charset="0"/>
              </a:rPr>
              <a:t>Packers, millers, crushers, refiners</a:t>
            </a:r>
            <a:endParaRPr lang="en-US" sz="1600" b="1" dirty="0">
              <a:latin typeface="Calibri" charset="0"/>
            </a:endParaRPr>
          </a:p>
        </p:txBody>
      </p:sp>
      <p:sp>
        <p:nvSpPr>
          <p:cNvPr id="33823" name="TextBox 66"/>
          <p:cNvSpPr txBox="1">
            <a:spLocks noChangeArrowheads="1"/>
          </p:cNvSpPr>
          <p:nvPr/>
        </p:nvSpPr>
        <p:spPr bwMode="auto">
          <a:xfrm>
            <a:off x="4636268" y="2360613"/>
            <a:ext cx="404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dirty="0">
                <a:latin typeface="Calibri" charset="0"/>
              </a:rPr>
              <a:t>Processed foods manufacturers</a:t>
            </a:r>
            <a:endParaRPr lang="en-US" sz="1600" b="1" dirty="0">
              <a:latin typeface="Calibri" charset="0"/>
            </a:endParaRPr>
          </a:p>
        </p:txBody>
      </p:sp>
      <p:sp>
        <p:nvSpPr>
          <p:cNvPr id="33824" name="TextBox 67"/>
          <p:cNvSpPr txBox="1">
            <a:spLocks noChangeArrowheads="1"/>
          </p:cNvSpPr>
          <p:nvPr/>
        </p:nvSpPr>
        <p:spPr bwMode="auto">
          <a:xfrm>
            <a:off x="4649788" y="2971800"/>
            <a:ext cx="31988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Importers, exporters, brokers, </a:t>
            </a:r>
            <a:endParaRPr lang="en-US" sz="1600" b="1">
              <a:latin typeface="Calibri" charset="0"/>
            </a:endParaRPr>
          </a:p>
        </p:txBody>
      </p:sp>
      <p:sp>
        <p:nvSpPr>
          <p:cNvPr id="33825" name="TextBox 68"/>
          <p:cNvSpPr txBox="1">
            <a:spLocks noChangeArrowheads="1"/>
          </p:cNvSpPr>
          <p:nvPr/>
        </p:nvSpPr>
        <p:spPr bwMode="auto">
          <a:xfrm>
            <a:off x="4648200" y="3625850"/>
            <a:ext cx="31988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Informal retailers, supermarket chains, </a:t>
            </a:r>
          </a:p>
        </p:txBody>
      </p:sp>
      <p:sp>
        <p:nvSpPr>
          <p:cNvPr id="33826" name="TextBox 69"/>
          <p:cNvSpPr txBox="1">
            <a:spLocks noChangeArrowheads="1"/>
          </p:cNvSpPr>
          <p:nvPr/>
        </p:nvSpPr>
        <p:spPr bwMode="auto">
          <a:xfrm>
            <a:off x="4649788" y="4267200"/>
            <a:ext cx="31988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Advertising agencies</a:t>
            </a:r>
            <a:endParaRPr lang="en-US" sz="1600">
              <a:latin typeface="Calibri" charset="0"/>
            </a:endParaRPr>
          </a:p>
        </p:txBody>
      </p:sp>
      <p:grpSp>
        <p:nvGrpSpPr>
          <p:cNvPr id="33827" name="Group 75"/>
          <p:cNvGrpSpPr>
            <a:grpSpLocks/>
          </p:cNvGrpSpPr>
          <p:nvPr/>
        </p:nvGrpSpPr>
        <p:grpSpPr bwMode="auto">
          <a:xfrm>
            <a:off x="2818135" y="5229200"/>
            <a:ext cx="4515842" cy="862013"/>
            <a:chOff x="2372817" y="5037738"/>
            <a:chExt cx="4737639" cy="1005840"/>
          </a:xfrm>
        </p:grpSpPr>
        <p:sp>
          <p:nvSpPr>
            <p:cNvPr id="18" name="Oval 17"/>
            <p:cNvSpPr/>
            <p:nvPr/>
          </p:nvSpPr>
          <p:spPr>
            <a:xfrm>
              <a:off x="2372817" y="5037738"/>
              <a:ext cx="1462283" cy="1005840"/>
            </a:xfrm>
            <a:prstGeom prst="ellips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400">
                <a:solidFill>
                  <a:srgbClr val="FFFFFF"/>
                </a:solidFill>
                <a:latin typeface="Calibri" charset="0"/>
                <a:ea typeface="ＭＳ Ｐゴシック" charset="0"/>
              </a:endParaRPr>
            </a:p>
          </p:txBody>
        </p:sp>
        <p:sp>
          <p:nvSpPr>
            <p:cNvPr id="19" name="Oval 18"/>
            <p:cNvSpPr/>
            <p:nvPr/>
          </p:nvSpPr>
          <p:spPr>
            <a:xfrm>
              <a:off x="3759555" y="5037738"/>
              <a:ext cx="1463949" cy="1005840"/>
            </a:xfrm>
            <a:prstGeom prst="ellips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400">
                <a:solidFill>
                  <a:srgbClr val="FFFFFF"/>
                </a:solidFill>
                <a:latin typeface="Calibri" charset="0"/>
                <a:ea typeface="ＭＳ Ｐゴシック" charset="0"/>
              </a:endParaRPr>
            </a:p>
          </p:txBody>
        </p:sp>
        <p:sp>
          <p:nvSpPr>
            <p:cNvPr id="21" name="Oval 20"/>
            <p:cNvSpPr/>
            <p:nvPr/>
          </p:nvSpPr>
          <p:spPr>
            <a:xfrm>
              <a:off x="5648173" y="5037738"/>
              <a:ext cx="1462283" cy="1005840"/>
            </a:xfrm>
            <a:prstGeom prst="ellips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400">
                <a:solidFill>
                  <a:srgbClr val="FFFFFF"/>
                </a:solidFill>
                <a:latin typeface="Calibri" charset="0"/>
                <a:ea typeface="ＭＳ Ｐゴシック" charset="0"/>
              </a:endParaRPr>
            </a:p>
          </p:txBody>
        </p:sp>
        <p:sp>
          <p:nvSpPr>
            <p:cNvPr id="2" name="TextBox 71"/>
            <p:cNvSpPr txBox="1">
              <a:spLocks noChangeArrowheads="1"/>
            </p:cNvSpPr>
            <p:nvPr/>
          </p:nvSpPr>
          <p:spPr bwMode="auto">
            <a:xfrm>
              <a:off x="2660907" y="5187780"/>
              <a:ext cx="1054784" cy="61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b="1" dirty="0">
                  <a:solidFill>
                    <a:schemeClr val="bg1"/>
                  </a:solidFill>
                  <a:latin typeface="Calibri" charset="0"/>
                </a:rPr>
                <a:t>Food</a:t>
              </a:r>
            </a:p>
            <a:p>
              <a:pPr algn="ctr" eaLnBrk="1" hangingPunct="1"/>
              <a:r>
                <a:rPr lang="en-US" sz="1400" b="1" dirty="0">
                  <a:solidFill>
                    <a:schemeClr val="bg1"/>
                  </a:solidFill>
                  <a:latin typeface="Calibri" charset="0"/>
                </a:rPr>
                <a:t>availability</a:t>
              </a:r>
            </a:p>
          </p:txBody>
        </p:sp>
        <p:sp>
          <p:nvSpPr>
            <p:cNvPr id="3" name="TextBox 72"/>
            <p:cNvSpPr txBox="1">
              <a:spLocks noChangeArrowheads="1"/>
            </p:cNvSpPr>
            <p:nvPr/>
          </p:nvSpPr>
          <p:spPr bwMode="auto">
            <a:xfrm>
              <a:off x="3986189" y="5205783"/>
              <a:ext cx="1162416" cy="61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b="1" dirty="0">
                  <a:solidFill>
                    <a:schemeClr val="bg1"/>
                  </a:solidFill>
                  <a:latin typeface="Calibri" charset="0"/>
                </a:rPr>
                <a:t>Food</a:t>
              </a:r>
            </a:p>
            <a:p>
              <a:pPr algn="ctr" eaLnBrk="1" hangingPunct="1"/>
              <a:r>
                <a:rPr lang="en-US" sz="1400" b="1" dirty="0">
                  <a:solidFill>
                    <a:schemeClr val="bg1"/>
                  </a:solidFill>
                  <a:latin typeface="Calibri" charset="0"/>
                </a:rPr>
                <a:t>affordability</a:t>
              </a:r>
            </a:p>
          </p:txBody>
        </p:sp>
        <p:sp>
          <p:nvSpPr>
            <p:cNvPr id="5" name="TextBox 74"/>
            <p:cNvSpPr txBox="1">
              <a:spLocks noChangeArrowheads="1"/>
            </p:cNvSpPr>
            <p:nvPr/>
          </p:nvSpPr>
          <p:spPr bwMode="auto">
            <a:xfrm>
              <a:off x="5723718" y="5187780"/>
              <a:ext cx="1202777" cy="61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b="1" dirty="0">
                  <a:solidFill>
                    <a:schemeClr val="bg1"/>
                  </a:solidFill>
                  <a:latin typeface="Calibri" charset="0"/>
                </a:rPr>
                <a:t>Food</a:t>
              </a:r>
            </a:p>
            <a:p>
              <a:pPr eaLnBrk="1" hangingPunct="1"/>
              <a:r>
                <a:rPr lang="en-US" sz="1400" b="1" dirty="0">
                  <a:solidFill>
                    <a:schemeClr val="bg1"/>
                  </a:solidFill>
                  <a:latin typeface="Calibri" charset="0"/>
                </a:rPr>
                <a:t>acceptability</a:t>
              </a:r>
            </a:p>
          </p:txBody>
        </p:sp>
      </p:grpSp>
      <p:sp>
        <p:nvSpPr>
          <p:cNvPr id="33828" name="TextBox 78"/>
          <p:cNvSpPr txBox="1">
            <a:spLocks noChangeArrowheads="1"/>
          </p:cNvSpPr>
          <p:nvPr/>
        </p:nvSpPr>
        <p:spPr bwMode="auto">
          <a:xfrm>
            <a:off x="1876550" y="457200"/>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eaLnBrk="1" hangingPunct="1"/>
            <a:r>
              <a:rPr lang="en-US" b="1" dirty="0">
                <a:latin typeface="Calibri" charset="0"/>
              </a:rPr>
              <a:t>Activities</a:t>
            </a:r>
          </a:p>
        </p:txBody>
      </p:sp>
      <p:sp>
        <p:nvSpPr>
          <p:cNvPr id="33840" name="AutoShape 48"/>
          <p:cNvSpPr>
            <a:spLocks noChangeArrowheads="1"/>
          </p:cNvSpPr>
          <p:nvPr/>
        </p:nvSpPr>
        <p:spPr bwMode="auto">
          <a:xfrm>
            <a:off x="2057400" y="4876800"/>
            <a:ext cx="3810000" cy="1295400"/>
          </a:xfrm>
          <a:prstGeom prst="roundRect">
            <a:avLst>
              <a:gd name="adj" fmla="val 16667"/>
            </a:avLst>
          </a:pr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cxnSp>
        <p:nvCxnSpPr>
          <p:cNvPr id="33843" name="AutoShape 51"/>
          <p:cNvCxnSpPr>
            <a:cxnSpLocks noChangeShapeType="1"/>
            <a:stCxn id="33820" idx="2"/>
            <a:endCxn id="33840" idx="0"/>
          </p:cNvCxnSpPr>
          <p:nvPr/>
        </p:nvCxnSpPr>
        <p:spPr bwMode="auto">
          <a:xfrm>
            <a:off x="2314575" y="4495800"/>
            <a:ext cx="1647825" cy="342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844" name="Text Box 52"/>
          <p:cNvSpPr txBox="1">
            <a:spLocks noChangeArrowheads="1"/>
          </p:cNvSpPr>
          <p:nvPr/>
        </p:nvSpPr>
        <p:spPr bwMode="auto">
          <a:xfrm>
            <a:off x="7445097" y="5105400"/>
            <a:ext cx="198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dirty="0">
                <a:latin typeface="Helvetica"/>
                <a:cs typeface="Helvetica"/>
              </a:rPr>
              <a:t>2) … and demand</a:t>
            </a:r>
          </a:p>
        </p:txBody>
      </p:sp>
      <p:sp>
        <p:nvSpPr>
          <p:cNvPr id="33845" name="AutoShape 53"/>
          <p:cNvSpPr>
            <a:spLocks noChangeArrowheads="1"/>
          </p:cNvSpPr>
          <p:nvPr/>
        </p:nvSpPr>
        <p:spPr bwMode="auto">
          <a:xfrm>
            <a:off x="5791200" y="4876800"/>
            <a:ext cx="1524000" cy="1295400"/>
          </a:xfrm>
          <a:prstGeom prst="roundRect">
            <a:avLst>
              <a:gd name="adj" fmla="val 16667"/>
            </a:avLst>
          </a:pr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33846" name="Text Box 54"/>
          <p:cNvSpPr txBox="1">
            <a:spLocks noChangeArrowheads="1"/>
          </p:cNvSpPr>
          <p:nvPr/>
        </p:nvSpPr>
        <p:spPr bwMode="auto">
          <a:xfrm>
            <a:off x="533400" y="451224"/>
            <a:ext cx="3581400" cy="406265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3000" b="1" dirty="0">
              <a:latin typeface="Arial" charset="0"/>
              <a:cs typeface="+mn-cs"/>
            </a:endParaRPr>
          </a:p>
          <a:p>
            <a:pPr>
              <a:spcBef>
                <a:spcPct val="50000"/>
              </a:spcBef>
              <a:defRPr/>
            </a:pPr>
            <a:endParaRPr lang="en-GB" sz="3000" b="1" dirty="0">
              <a:latin typeface="Arial" charset="0"/>
              <a:cs typeface="+mn-cs"/>
            </a:endParaRPr>
          </a:p>
          <a:p>
            <a:pPr>
              <a:spcBef>
                <a:spcPct val="50000"/>
              </a:spcBef>
              <a:defRPr/>
            </a:pPr>
            <a:endParaRPr lang="en-GB" sz="800" b="1" dirty="0">
              <a:latin typeface="Arial" charset="0"/>
              <a:cs typeface="+mn-cs"/>
            </a:endParaRPr>
          </a:p>
          <a:p>
            <a:pPr>
              <a:spcBef>
                <a:spcPct val="50000"/>
              </a:spcBef>
              <a:defRPr/>
            </a:pPr>
            <a:endParaRPr lang="en-GB" sz="800" b="1" dirty="0">
              <a:latin typeface="Arial" charset="0"/>
              <a:cs typeface="+mn-cs"/>
            </a:endParaRPr>
          </a:p>
          <a:p>
            <a:pPr algn="ctr">
              <a:spcBef>
                <a:spcPct val="50000"/>
              </a:spcBef>
              <a:defRPr/>
            </a:pPr>
            <a:r>
              <a:rPr lang="en-GB" dirty="0">
                <a:latin typeface="Helvetica"/>
                <a:cs typeface="Helvetica"/>
              </a:rPr>
              <a:t>3) Enables identification of  coordinated</a:t>
            </a:r>
            <a:r>
              <a:rPr lang="en-GB" dirty="0" smtClean="0">
                <a:latin typeface="Helvetica"/>
                <a:cs typeface="Helvetica"/>
              </a:rPr>
              <a:t>, </a:t>
            </a:r>
            <a:r>
              <a:rPr lang="en-GB" dirty="0">
                <a:latin typeface="Helvetica"/>
                <a:cs typeface="Helvetica"/>
              </a:rPr>
              <a:t>multi-</a:t>
            </a:r>
            <a:r>
              <a:rPr lang="en-GB" dirty="0" err="1">
                <a:latin typeface="Helvetica"/>
                <a:cs typeface="Helvetica"/>
              </a:rPr>
              <a:t>sectoral</a:t>
            </a:r>
            <a:r>
              <a:rPr lang="en-GB" dirty="0">
                <a:latin typeface="Helvetica"/>
                <a:cs typeface="Helvetica"/>
              </a:rPr>
              <a:t> solutions which we know are needed to address malnutrition in all its </a:t>
            </a:r>
            <a:r>
              <a:rPr lang="en-GB" dirty="0" smtClean="0">
                <a:latin typeface="Helvetica"/>
                <a:cs typeface="Helvetica"/>
              </a:rPr>
              <a:t>forms</a:t>
            </a:r>
            <a:endParaRPr lang="en-GB" dirty="0">
              <a:latin typeface="Helvetica"/>
              <a:cs typeface="Helvetica"/>
            </a:endParaRPr>
          </a:p>
          <a:p>
            <a:pPr algn="ctr">
              <a:spcBef>
                <a:spcPct val="50000"/>
              </a:spcBef>
              <a:defRPr/>
            </a:pPr>
            <a:endParaRPr lang="en-GB" sz="2200" b="1" dirty="0">
              <a:latin typeface="Helvetica"/>
              <a:cs typeface="Helvetica"/>
            </a:endParaRPr>
          </a:p>
          <a:p>
            <a:pPr>
              <a:spcBef>
                <a:spcPct val="50000"/>
              </a:spcBef>
              <a:defRPr/>
            </a:pPr>
            <a:endParaRPr lang="en-GB" dirty="0">
              <a:cs typeface="+mn-cs"/>
            </a:endParaRPr>
          </a:p>
        </p:txBody>
      </p:sp>
      <p:sp>
        <p:nvSpPr>
          <p:cNvPr id="33847" name="AutoShape 55"/>
          <p:cNvSpPr>
            <a:spLocks noChangeArrowheads="1"/>
          </p:cNvSpPr>
          <p:nvPr/>
        </p:nvSpPr>
        <p:spPr bwMode="auto">
          <a:xfrm>
            <a:off x="4572000" y="457200"/>
            <a:ext cx="3352800" cy="4191000"/>
          </a:xfrm>
          <a:prstGeom prst="roundRect">
            <a:avLst>
              <a:gd name="adj" fmla="val 16667"/>
            </a:avLst>
          </a:pr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33848" name="Text Box 56"/>
          <p:cNvSpPr txBox="1">
            <a:spLocks noChangeArrowheads="1"/>
          </p:cNvSpPr>
          <p:nvPr/>
        </p:nvSpPr>
        <p:spPr bwMode="auto">
          <a:xfrm>
            <a:off x="4499992" y="597779"/>
            <a:ext cx="3581400" cy="413959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800" b="1" dirty="0">
              <a:latin typeface="Arial" charset="0"/>
              <a:cs typeface="+mn-cs"/>
            </a:endParaRPr>
          </a:p>
          <a:p>
            <a:pPr>
              <a:spcBef>
                <a:spcPct val="50000"/>
              </a:spcBef>
              <a:defRPr/>
            </a:pPr>
            <a:endParaRPr lang="en-GB" sz="800" b="1" dirty="0">
              <a:latin typeface="Arial" charset="0"/>
              <a:cs typeface="+mn-cs"/>
            </a:endParaRPr>
          </a:p>
          <a:p>
            <a:pPr>
              <a:spcBef>
                <a:spcPct val="50000"/>
              </a:spcBef>
              <a:defRPr/>
            </a:pPr>
            <a:endParaRPr lang="en-GB" sz="800" b="1" dirty="0">
              <a:latin typeface="Arial" charset="0"/>
              <a:cs typeface="+mn-cs"/>
            </a:endParaRPr>
          </a:p>
          <a:p>
            <a:pPr>
              <a:spcBef>
                <a:spcPct val="50000"/>
              </a:spcBef>
              <a:defRPr/>
            </a:pPr>
            <a:endParaRPr lang="en-GB" sz="800" b="1" dirty="0">
              <a:latin typeface="Arial" charset="0"/>
              <a:cs typeface="+mn-cs"/>
            </a:endParaRPr>
          </a:p>
          <a:p>
            <a:pPr>
              <a:spcBef>
                <a:spcPct val="50000"/>
              </a:spcBef>
              <a:defRPr/>
            </a:pPr>
            <a:endParaRPr lang="en-GB" sz="800" dirty="0">
              <a:latin typeface="Gill Sans" charset="0"/>
              <a:cs typeface="+mn-cs"/>
            </a:endParaRPr>
          </a:p>
          <a:p>
            <a:pPr>
              <a:spcBef>
                <a:spcPct val="50000"/>
              </a:spcBef>
              <a:defRPr/>
            </a:pPr>
            <a:endParaRPr lang="en-GB" sz="800" dirty="0">
              <a:latin typeface="Gill Sans" charset="0"/>
              <a:cs typeface="+mn-cs"/>
            </a:endParaRPr>
          </a:p>
          <a:p>
            <a:pPr algn="ctr">
              <a:spcBef>
                <a:spcPct val="50000"/>
              </a:spcBef>
              <a:defRPr/>
            </a:pPr>
            <a:r>
              <a:rPr lang="en-GB" dirty="0">
                <a:latin typeface="Helvetica"/>
                <a:cs typeface="Helvetica"/>
              </a:rPr>
              <a:t>4) Can help meet agricultural goals by identifying leverage points where economic value for </a:t>
            </a:r>
            <a:r>
              <a:rPr lang="en-GB" dirty="0" smtClean="0">
                <a:latin typeface="Helvetica"/>
                <a:cs typeface="Helvetica"/>
              </a:rPr>
              <a:t>agriculture and food system actors </a:t>
            </a:r>
            <a:r>
              <a:rPr lang="en-GB" i="1" dirty="0" smtClean="0">
                <a:latin typeface="Helvetica"/>
                <a:cs typeface="Helvetica"/>
              </a:rPr>
              <a:t>and</a:t>
            </a:r>
            <a:r>
              <a:rPr lang="en-GB" dirty="0" smtClean="0">
                <a:latin typeface="Helvetica"/>
                <a:cs typeface="Helvetica"/>
              </a:rPr>
              <a:t> </a:t>
            </a:r>
            <a:r>
              <a:rPr lang="en-GB" dirty="0">
                <a:latin typeface="Helvetica"/>
                <a:cs typeface="Helvetica"/>
              </a:rPr>
              <a:t>value for nutrition can be created, </a:t>
            </a:r>
            <a:r>
              <a:rPr lang="en-GB" dirty="0" smtClean="0">
                <a:latin typeface="Helvetica"/>
                <a:cs typeface="Helvetica"/>
              </a:rPr>
              <a:t>where there is incoherence, and assess </a:t>
            </a:r>
            <a:r>
              <a:rPr lang="en-GB" dirty="0">
                <a:latin typeface="Helvetica"/>
                <a:cs typeface="Helvetica"/>
              </a:rPr>
              <a:t>the trade-</a:t>
            </a:r>
            <a:r>
              <a:rPr lang="en-GB" dirty="0" smtClean="0">
                <a:latin typeface="Helvetica"/>
                <a:cs typeface="Helvetica"/>
              </a:rPr>
              <a:t>offs</a:t>
            </a:r>
            <a:endParaRPr lang="en-GB" sz="2200" b="1" dirty="0">
              <a:latin typeface="Helvetica"/>
              <a:cs typeface="Helvetica"/>
            </a:endParaRPr>
          </a:p>
          <a:p>
            <a:pPr>
              <a:spcBef>
                <a:spcPct val="50000"/>
              </a:spcBef>
              <a:defRPr/>
            </a:pPr>
            <a:endParaRPr lang="en-GB" sz="2800" b="1" dirty="0">
              <a:latin typeface="Arial" charset="0"/>
              <a:cs typeface="+mn-cs"/>
            </a:endParaRPr>
          </a:p>
        </p:txBody>
      </p:sp>
      <p:sp>
        <p:nvSpPr>
          <p:cNvPr id="33851" name="Text Box 59"/>
          <p:cNvSpPr txBox="1">
            <a:spLocks noChangeArrowheads="1"/>
          </p:cNvSpPr>
          <p:nvPr/>
        </p:nvSpPr>
        <p:spPr bwMode="auto">
          <a:xfrm>
            <a:off x="70520" y="4869160"/>
            <a:ext cx="19812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dirty="0">
                <a:latin typeface="Helvetica"/>
                <a:cs typeface="Helvetica"/>
              </a:rPr>
              <a:t>1) Focus on creating value for nutrition through supply</a:t>
            </a:r>
          </a:p>
        </p:txBody>
      </p:sp>
      <p:sp>
        <p:nvSpPr>
          <p:cNvPr id="53" name="TextBox 52"/>
          <p:cNvSpPr txBox="1"/>
          <p:nvPr/>
        </p:nvSpPr>
        <p:spPr>
          <a:xfrm>
            <a:off x="1" y="10992"/>
            <a:ext cx="9125698" cy="1154162"/>
          </a:xfrm>
          <a:prstGeom prst="rect">
            <a:avLst/>
          </a:prstGeom>
          <a:solidFill>
            <a:schemeClr val="bg1"/>
          </a:solidFill>
        </p:spPr>
        <p:txBody>
          <a:bodyPr wrap="square" rtlCol="0">
            <a:spAutoFit/>
          </a:bodyPr>
          <a:lstStyle/>
          <a:p>
            <a:pPr algn="ctr">
              <a:spcAft>
                <a:spcPts val="600"/>
              </a:spcAft>
            </a:pPr>
            <a:r>
              <a:rPr lang="en-GB" sz="2800" b="1" cap="all" spc="-100" dirty="0">
                <a:solidFill>
                  <a:srgbClr val="472786"/>
                </a:solidFill>
                <a:latin typeface="Helvetica"/>
              </a:rPr>
              <a:t>9</a:t>
            </a:r>
            <a:r>
              <a:rPr lang="en-GB" sz="2800" b="1" cap="all" spc="-100" dirty="0" smtClean="0">
                <a:solidFill>
                  <a:srgbClr val="472786"/>
                </a:solidFill>
                <a:latin typeface="Helvetica"/>
              </a:rPr>
              <a:t>. </a:t>
            </a:r>
            <a:r>
              <a:rPr lang="en-GB" sz="2800" b="1" cap="all" spc="-100" dirty="0">
                <a:solidFill>
                  <a:srgbClr val="472786"/>
                </a:solidFill>
                <a:latin typeface="Helvetica"/>
              </a:rPr>
              <a:t>Value </a:t>
            </a:r>
            <a:r>
              <a:rPr lang="en-GB" sz="2800" b="1" cap="all" spc="-100" dirty="0" err="1" smtClean="0">
                <a:solidFill>
                  <a:srgbClr val="472786"/>
                </a:solidFill>
                <a:latin typeface="Helvetica"/>
              </a:rPr>
              <a:t>chainS</a:t>
            </a:r>
            <a:r>
              <a:rPr lang="en-GB" sz="2800" b="1" cap="all" spc="-100" dirty="0" smtClean="0">
                <a:solidFill>
                  <a:srgbClr val="472786"/>
                </a:solidFill>
                <a:latin typeface="Helvetica"/>
              </a:rPr>
              <a:t> IDENTIFY LEVERAGE POINTS to improve diets </a:t>
            </a:r>
            <a:r>
              <a:rPr lang="en-GB" sz="2800" b="1" i="1" cap="all" spc="-100" dirty="0" smtClean="0">
                <a:solidFill>
                  <a:srgbClr val="472786"/>
                </a:solidFill>
                <a:latin typeface="Helvetica"/>
              </a:rPr>
              <a:t>THROUGHOUT THE FOOD SYSTEM</a:t>
            </a:r>
          </a:p>
          <a:p>
            <a:pPr algn="ctr">
              <a:spcAft>
                <a:spcPts val="600"/>
              </a:spcAft>
            </a:pPr>
            <a:endParaRPr lang="en-GB" sz="800" b="1" i="1" cap="all" spc="-100" dirty="0" smtClean="0">
              <a:solidFill>
                <a:srgbClr val="472786"/>
              </a:solidFill>
              <a:latin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51"/>
                                        </p:tgtEl>
                                        <p:attrNameLst>
                                          <p:attrName>style.visibility</p:attrName>
                                        </p:attrNameLst>
                                      </p:cBhvr>
                                      <p:to>
                                        <p:strVal val="visible"/>
                                      </p:to>
                                    </p:set>
                                    <p:animEffect transition="in" filter="blinds(horizontal)">
                                      <p:cBhvr>
                                        <p:cTn id="7" dur="500"/>
                                        <p:tgtEl>
                                          <p:spTgt spid="3385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3840"/>
                                        </p:tgtEl>
                                        <p:attrNameLst>
                                          <p:attrName>style.visibility</p:attrName>
                                        </p:attrNameLst>
                                      </p:cBhvr>
                                      <p:to>
                                        <p:strVal val="visible"/>
                                      </p:to>
                                    </p:set>
                                    <p:animEffect transition="in" filter="blinds(horizontal)">
                                      <p:cBhvr>
                                        <p:cTn id="11" dur="500"/>
                                        <p:tgtEl>
                                          <p:spTgt spid="338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3844"/>
                                        </p:tgtEl>
                                        <p:attrNameLst>
                                          <p:attrName>style.visibility</p:attrName>
                                        </p:attrNameLst>
                                      </p:cBhvr>
                                      <p:to>
                                        <p:strVal val="visible"/>
                                      </p:to>
                                    </p:set>
                                    <p:animEffect transition="in" filter="blinds(horizontal)">
                                      <p:cBhvr>
                                        <p:cTn id="16" dur="500"/>
                                        <p:tgtEl>
                                          <p:spTgt spid="33844"/>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33845"/>
                                        </p:tgtEl>
                                        <p:attrNameLst>
                                          <p:attrName>style.visibility</p:attrName>
                                        </p:attrNameLst>
                                      </p:cBhvr>
                                      <p:to>
                                        <p:strVal val="visible"/>
                                      </p:to>
                                    </p:set>
                                    <p:animEffect transition="in" filter="blinds(horizontal)">
                                      <p:cBhvr>
                                        <p:cTn id="20" dur="500"/>
                                        <p:tgtEl>
                                          <p:spTgt spid="3384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3846"/>
                                        </p:tgtEl>
                                        <p:attrNameLst>
                                          <p:attrName>style.visibility</p:attrName>
                                        </p:attrNameLst>
                                      </p:cBhvr>
                                      <p:to>
                                        <p:strVal val="visible"/>
                                      </p:to>
                                    </p:set>
                                    <p:animEffect transition="in" filter="blinds(horizontal)">
                                      <p:cBhvr>
                                        <p:cTn id="25" dur="500"/>
                                        <p:tgtEl>
                                          <p:spTgt spid="33846"/>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3847"/>
                                        </p:tgtEl>
                                        <p:attrNameLst>
                                          <p:attrName>style.visibility</p:attrName>
                                        </p:attrNameLst>
                                      </p:cBhvr>
                                      <p:to>
                                        <p:strVal val="visible"/>
                                      </p:to>
                                    </p:set>
                                    <p:animEffect transition="in" filter="blinds(horizontal)">
                                      <p:cBhvr>
                                        <p:cTn id="29" dur="500"/>
                                        <p:tgtEl>
                                          <p:spTgt spid="3384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3848"/>
                                        </p:tgtEl>
                                        <p:attrNameLst>
                                          <p:attrName>style.visibility</p:attrName>
                                        </p:attrNameLst>
                                      </p:cBhvr>
                                      <p:to>
                                        <p:strVal val="visible"/>
                                      </p:to>
                                    </p:set>
                                    <p:animEffect transition="in" filter="blinds(horizontal)">
                                      <p:cBhvr>
                                        <p:cTn id="34" dur="500"/>
                                        <p:tgtEl>
                                          <p:spTgt spid="3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0" grpId="0" animBg="1"/>
      <p:bldP spid="33844" grpId="0" autoUpdateAnimBg="0"/>
      <p:bldP spid="33845" grpId="0" animBg="1"/>
      <p:bldP spid="33846" grpId="0" animBg="1" autoUpdateAnimBg="0"/>
      <p:bldP spid="33847" grpId="0" animBg="1"/>
      <p:bldP spid="33848" grpId="0" animBg="1" autoUpdateAnimBg="0"/>
      <p:bldP spid="3385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EG OIL PIC.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6739" r="9224"/>
          <a:stretch/>
        </p:blipFill>
        <p:spPr>
          <a:xfrm>
            <a:off x="457200" y="2302933"/>
            <a:ext cx="3615746" cy="3823230"/>
          </a:xfrm>
        </p:spPr>
      </p:pic>
      <p:pic>
        <p:nvPicPr>
          <p:cNvPr id="6" name="Content Placeholder 5" descr="Fruit_Stall_in_Barcelona_Market-300x199.jpg"/>
          <p:cNvPicPr>
            <a:picLocks noGrp="1" noChangeAspect="1"/>
          </p:cNvPicPr>
          <p:nvPr>
            <p:ph sz="half" idx="2"/>
          </p:nvPr>
        </p:nvPicPr>
        <p:blipFill>
          <a:blip r:embed="rId3">
            <a:extLst>
              <a:ext uri="{28A0092B-C50C-407E-A947-70E740481C1C}">
                <a14:useLocalDpi xmlns:a14="http://schemas.microsoft.com/office/drawing/2010/main" val="0"/>
              </a:ext>
            </a:extLst>
          </a:blip>
          <a:srcRect l="20405" r="20405"/>
          <a:stretch>
            <a:fillRect/>
          </a:stretch>
        </p:blipFill>
        <p:spPr>
          <a:xfrm>
            <a:off x="5275262" y="2302933"/>
            <a:ext cx="3411538" cy="3823230"/>
          </a:xfrm>
        </p:spPr>
      </p:pic>
      <p:sp>
        <p:nvSpPr>
          <p:cNvPr id="5" name="Title 4"/>
          <p:cNvSpPr txBox="1">
            <a:spLocks noGrp="1"/>
          </p:cNvSpPr>
          <p:nvPr>
            <p:ph type="title"/>
          </p:nvPr>
        </p:nvSpPr>
        <p:spPr>
          <a:xfrm>
            <a:off x="457200" y="884226"/>
            <a:ext cx="8229600" cy="1384995"/>
          </a:xfrm>
          <a:prstGeom prst="rect">
            <a:avLst/>
          </a:prstGeom>
          <a:noFill/>
        </p:spPr>
        <p:txBody>
          <a:bodyPr wrap="square" rtlCol="0">
            <a:spAutoFit/>
          </a:bodyPr>
          <a:lstStyle/>
          <a:p>
            <a:r>
              <a:rPr lang="en-GB" sz="2800" cap="all" spc="-100" dirty="0" smtClean="0">
                <a:solidFill>
                  <a:srgbClr val="472786"/>
                </a:solidFill>
                <a:latin typeface="Helvetica"/>
              </a:rPr>
              <a:t>10</a:t>
            </a:r>
            <a:r>
              <a:rPr lang="en-GB" sz="2800" b="1" cap="all" spc="-100" dirty="0" smtClean="0">
                <a:solidFill>
                  <a:srgbClr val="472786"/>
                </a:solidFill>
                <a:latin typeface="Helvetica"/>
              </a:rPr>
              <a:t>. </a:t>
            </a:r>
            <a:r>
              <a:rPr lang="en-GB" sz="2800" b="1" cap="all" spc="-100" dirty="0">
                <a:solidFill>
                  <a:srgbClr val="472786"/>
                </a:solidFill>
                <a:latin typeface="Helvetica"/>
              </a:rPr>
              <a:t>Value chain </a:t>
            </a:r>
            <a:r>
              <a:rPr lang="en-GB" sz="2800" b="1" cap="all" spc="-100" dirty="0" smtClean="0">
                <a:solidFill>
                  <a:srgbClr val="472786"/>
                </a:solidFill>
                <a:latin typeface="Helvetica"/>
              </a:rPr>
              <a:t>approaches SHOULD FOCUS ON SPECIFIC PROBLEMS IN THE CONTEXT OF THE TOTAL DIET</a:t>
            </a:r>
          </a:p>
        </p:txBody>
      </p:sp>
      <p:pic>
        <p:nvPicPr>
          <p:cNvPr id="8" name="Picture 7" descr="veg pil bott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09" y="2172992"/>
            <a:ext cx="1508390" cy="1662307"/>
          </a:xfrm>
          <a:prstGeom prst="rect">
            <a:avLst/>
          </a:prstGeom>
        </p:spPr>
      </p:pic>
    </p:spTree>
    <p:extLst>
      <p:ext uri="{BB962C8B-B14F-4D97-AF65-F5344CB8AC3E}">
        <p14:creationId xmlns:p14="http://schemas.microsoft.com/office/powerpoint/2010/main" val="1745382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3-09-22 at 20.33.49.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869" b="7357"/>
          <a:stretch/>
        </p:blipFill>
        <p:spPr>
          <a:xfrm>
            <a:off x="685800" y="1181271"/>
            <a:ext cx="6869907" cy="4727570"/>
          </a:xfrm>
          <a:ln>
            <a:solidFill>
              <a:srgbClr val="660066"/>
            </a:solidFill>
          </a:ln>
        </p:spPr>
      </p:pic>
      <p:sp>
        <p:nvSpPr>
          <p:cNvPr id="6" name="Text Placeholder 5"/>
          <p:cNvSpPr txBox="1">
            <a:spLocks/>
          </p:cNvSpPr>
          <p:nvPr/>
        </p:nvSpPr>
        <p:spPr>
          <a:xfrm>
            <a:off x="0" y="0"/>
            <a:ext cx="9228757" cy="1108369"/>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sz="2600" b="1" u="sng" dirty="0" smtClean="0">
                <a:latin typeface="Helvetica"/>
                <a:cs typeface="Helvetica"/>
              </a:rPr>
              <a:t>Example 1. Identifying policy actions to promote fruit intake in the Pacific Islands</a:t>
            </a:r>
          </a:p>
          <a:p>
            <a:pPr marL="0" indent="0">
              <a:buNone/>
            </a:pPr>
            <a:endParaRPr lang="en-GB" sz="2600" b="1" u="sng" dirty="0" smtClean="0">
              <a:latin typeface="Helvetica"/>
              <a:cs typeface="Helvetica"/>
            </a:endParaRPr>
          </a:p>
          <a:p>
            <a:pPr marL="0" indent="0">
              <a:buNone/>
            </a:pPr>
            <a:endParaRPr lang="en-GB" sz="1800" u="sng" dirty="0"/>
          </a:p>
        </p:txBody>
      </p:sp>
      <p:sp>
        <p:nvSpPr>
          <p:cNvPr id="5" name="Title 4"/>
          <p:cNvSpPr>
            <a:spLocks noGrp="1"/>
          </p:cNvSpPr>
          <p:nvPr>
            <p:ph type="title"/>
          </p:nvPr>
        </p:nvSpPr>
        <p:spPr>
          <a:xfrm>
            <a:off x="-2514600" y="6286500"/>
            <a:ext cx="7772400" cy="1143000"/>
          </a:xfrm>
        </p:spPr>
        <p:txBody>
          <a:bodyPr/>
          <a:lstStyle/>
          <a:p>
            <a:r>
              <a:rPr lang="en-GB" sz="1200" b="1" i="1" dirty="0" smtClean="0">
                <a:latin typeface="Helvetica"/>
                <a:cs typeface="Helvetica"/>
              </a:rPr>
              <a:t>Source: Snowdon et al 2009</a:t>
            </a:r>
            <a:endParaRPr lang="en-GB" sz="1200" b="1" i="1" dirty="0">
              <a:latin typeface="Helvetica"/>
              <a:cs typeface="Helvetica"/>
            </a:endParaRPr>
          </a:p>
        </p:txBody>
      </p:sp>
    </p:spTree>
    <p:extLst>
      <p:ext uri="{BB962C8B-B14F-4D97-AF65-F5344CB8AC3E}">
        <p14:creationId xmlns:p14="http://schemas.microsoft.com/office/powerpoint/2010/main" val="2477655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stCxn id="39" idx="2"/>
          </p:cNvCxnSpPr>
          <p:nvPr/>
        </p:nvCxnSpPr>
        <p:spPr>
          <a:xfrm rot="16200000" flipH="1">
            <a:off x="2497137" y="6123831"/>
            <a:ext cx="271463" cy="84613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58" name="Straight Connector 31"/>
          <p:cNvCxnSpPr>
            <a:cxnSpLocks noChangeShapeType="1"/>
            <a:stCxn id="33" idx="0"/>
            <a:endCxn id="39" idx="2"/>
          </p:cNvCxnSpPr>
          <p:nvPr/>
        </p:nvCxnSpPr>
        <p:spPr bwMode="auto">
          <a:xfrm flipH="1">
            <a:off x="2210594" y="1039813"/>
            <a:ext cx="47625" cy="53697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3" name="Rectangle 32"/>
          <p:cNvSpPr>
            <a:spLocks noChangeArrowheads="1"/>
          </p:cNvSpPr>
          <p:nvPr/>
        </p:nvSpPr>
        <p:spPr bwMode="auto">
          <a:xfrm>
            <a:off x="658813" y="1039813"/>
            <a:ext cx="3198812" cy="331787"/>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spcBef>
                <a:spcPts val="0"/>
              </a:spcBef>
              <a:spcAft>
                <a:spcPts val="0"/>
              </a:spcAft>
              <a:defRPr/>
            </a:pPr>
            <a:endParaRPr lang="en-US" sz="1400">
              <a:latin typeface="+mn-lt"/>
              <a:ea typeface="+mn-ea"/>
              <a:cs typeface="+mn-cs"/>
            </a:endParaRPr>
          </a:p>
        </p:txBody>
      </p:sp>
      <p:sp>
        <p:nvSpPr>
          <p:cNvPr id="34" name="Rectangle 33"/>
          <p:cNvSpPr/>
          <p:nvPr/>
        </p:nvSpPr>
        <p:spPr>
          <a:xfrm>
            <a:off x="684213" y="1945084"/>
            <a:ext cx="3198812"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5" name="Rectangle 34"/>
          <p:cNvSpPr/>
          <p:nvPr/>
        </p:nvSpPr>
        <p:spPr>
          <a:xfrm>
            <a:off x="685800" y="4797152"/>
            <a:ext cx="319881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7" name="Rectangle 36"/>
          <p:cNvSpPr>
            <a:spLocks noChangeArrowheads="1"/>
          </p:cNvSpPr>
          <p:nvPr/>
        </p:nvSpPr>
        <p:spPr bwMode="auto">
          <a:xfrm>
            <a:off x="660400" y="5445224"/>
            <a:ext cx="3198813" cy="331788"/>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spcBef>
                <a:spcPts val="0"/>
              </a:spcBef>
              <a:spcAft>
                <a:spcPts val="0"/>
              </a:spcAft>
              <a:defRPr/>
            </a:pPr>
            <a:endParaRPr lang="en-US" sz="1800">
              <a:solidFill>
                <a:schemeClr val="lt1"/>
              </a:solidFill>
              <a:latin typeface="+mn-lt"/>
              <a:ea typeface="+mn-ea"/>
              <a:cs typeface="+mn-cs"/>
            </a:endParaRPr>
          </a:p>
        </p:txBody>
      </p:sp>
      <p:sp>
        <p:nvSpPr>
          <p:cNvPr id="38" name="Rectangle 37"/>
          <p:cNvSpPr/>
          <p:nvPr/>
        </p:nvSpPr>
        <p:spPr>
          <a:xfrm>
            <a:off x="687388" y="5933082"/>
            <a:ext cx="3122612" cy="376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39" name="Rectangle 38"/>
          <p:cNvSpPr>
            <a:spLocks noChangeArrowheads="1"/>
          </p:cNvSpPr>
          <p:nvPr/>
        </p:nvSpPr>
        <p:spPr bwMode="auto">
          <a:xfrm flipV="1">
            <a:off x="611188" y="6409581"/>
            <a:ext cx="3198812" cy="331787"/>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p>
            <a:pPr eaLnBrk="1" fontAlgn="auto" hangingPunct="1">
              <a:spcBef>
                <a:spcPts val="0"/>
              </a:spcBef>
              <a:spcAft>
                <a:spcPts val="0"/>
              </a:spcAft>
              <a:defRPr/>
            </a:pPr>
            <a:endParaRPr lang="en-US" sz="1800">
              <a:solidFill>
                <a:schemeClr val="lt1"/>
              </a:solidFill>
              <a:latin typeface="+mn-lt"/>
              <a:ea typeface="+mn-ea"/>
              <a:cs typeface="+mn-cs"/>
            </a:endParaRPr>
          </a:p>
        </p:txBody>
      </p:sp>
      <p:sp>
        <p:nvSpPr>
          <p:cNvPr id="19465" name="TextBox 56"/>
          <p:cNvSpPr txBox="1">
            <a:spLocks noChangeArrowheads="1"/>
          </p:cNvSpPr>
          <p:nvPr/>
        </p:nvSpPr>
        <p:spPr bwMode="auto">
          <a:xfrm>
            <a:off x="685800" y="1039813"/>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dirty="0">
                <a:latin typeface="Calibri" charset="0"/>
              </a:rPr>
              <a:t>Inputs into production</a:t>
            </a:r>
          </a:p>
        </p:txBody>
      </p:sp>
      <p:sp>
        <p:nvSpPr>
          <p:cNvPr id="19466" name="TextBox 58"/>
          <p:cNvSpPr txBox="1">
            <a:spLocks noChangeArrowheads="1"/>
          </p:cNvSpPr>
          <p:nvPr/>
        </p:nvSpPr>
        <p:spPr bwMode="auto">
          <a:xfrm>
            <a:off x="839788" y="1972072"/>
            <a:ext cx="2735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dirty="0">
                <a:latin typeface="Calibri" charset="0"/>
              </a:rPr>
              <a:t>Food production</a:t>
            </a:r>
          </a:p>
        </p:txBody>
      </p:sp>
      <p:sp>
        <p:nvSpPr>
          <p:cNvPr id="19467" name="TextBox 59"/>
          <p:cNvSpPr txBox="1">
            <a:spLocks noChangeArrowheads="1"/>
          </p:cNvSpPr>
          <p:nvPr/>
        </p:nvSpPr>
        <p:spPr bwMode="auto">
          <a:xfrm>
            <a:off x="609600" y="3573016"/>
            <a:ext cx="321310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Primary food storage and processing</a:t>
            </a:r>
            <a:endParaRPr lang="en-US" sz="1600">
              <a:latin typeface="Calibri" charset="0"/>
            </a:endParaRPr>
          </a:p>
        </p:txBody>
      </p:sp>
      <p:sp>
        <p:nvSpPr>
          <p:cNvPr id="19468" name="TextBox 60"/>
          <p:cNvSpPr txBox="1">
            <a:spLocks noChangeArrowheads="1"/>
          </p:cNvSpPr>
          <p:nvPr/>
        </p:nvSpPr>
        <p:spPr bwMode="auto">
          <a:xfrm>
            <a:off x="760413" y="5401468"/>
            <a:ext cx="31988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Secondary food processing</a:t>
            </a:r>
          </a:p>
        </p:txBody>
      </p:sp>
      <p:sp>
        <p:nvSpPr>
          <p:cNvPr id="19469" name="TextBox 61"/>
          <p:cNvSpPr txBox="1">
            <a:spLocks noChangeArrowheads="1"/>
          </p:cNvSpPr>
          <p:nvPr/>
        </p:nvSpPr>
        <p:spPr bwMode="auto">
          <a:xfrm>
            <a:off x="675828" y="4708376"/>
            <a:ext cx="404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dirty="0">
                <a:latin typeface="Calibri" charset="0"/>
              </a:rPr>
              <a:t>Food distribution, transport, and trade</a:t>
            </a:r>
            <a:endParaRPr lang="en-US" sz="1600" b="1" dirty="0">
              <a:latin typeface="Calibri" charset="0"/>
            </a:endParaRPr>
          </a:p>
        </p:txBody>
      </p:sp>
      <p:sp>
        <p:nvSpPr>
          <p:cNvPr id="19470" name="TextBox 62"/>
          <p:cNvSpPr txBox="1">
            <a:spLocks noChangeArrowheads="1"/>
          </p:cNvSpPr>
          <p:nvPr/>
        </p:nvSpPr>
        <p:spPr bwMode="auto">
          <a:xfrm>
            <a:off x="666750" y="5905524"/>
            <a:ext cx="31988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Food retailing and catering</a:t>
            </a:r>
          </a:p>
        </p:txBody>
      </p:sp>
      <p:sp>
        <p:nvSpPr>
          <p:cNvPr id="19471" name="TextBox 63"/>
          <p:cNvSpPr txBox="1">
            <a:spLocks noChangeArrowheads="1"/>
          </p:cNvSpPr>
          <p:nvPr/>
        </p:nvSpPr>
        <p:spPr bwMode="auto">
          <a:xfrm>
            <a:off x="1065213" y="6436568"/>
            <a:ext cx="2493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Calibri" charset="0"/>
              </a:rPr>
              <a:t>Food promotion and labeling</a:t>
            </a:r>
            <a:endParaRPr lang="en-US" sz="1600" b="1">
              <a:latin typeface="Calibri" charset="0"/>
            </a:endParaRPr>
          </a:p>
        </p:txBody>
      </p:sp>
      <p:sp>
        <p:nvSpPr>
          <p:cNvPr id="19473" name="TextBox 78"/>
          <p:cNvSpPr txBox="1">
            <a:spLocks noChangeArrowheads="1"/>
          </p:cNvSpPr>
          <p:nvPr/>
        </p:nvSpPr>
        <p:spPr bwMode="auto">
          <a:xfrm>
            <a:off x="4139952" y="1294245"/>
            <a:ext cx="5004048" cy="2339102"/>
          </a:xfrm>
          <a:prstGeom prst="rect">
            <a:avLst/>
          </a:prstGeom>
          <a:solidFill>
            <a:schemeClr val="bg1">
              <a:lumMod val="65000"/>
            </a:schemeClr>
          </a:solidFill>
          <a:ln>
            <a:noFill/>
          </a:ln>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latin typeface="Gill Sans" charset="0"/>
              </a:rPr>
              <a:t>Production policies</a:t>
            </a:r>
          </a:p>
          <a:p>
            <a:pPr marL="285750" indent="-285750">
              <a:buFont typeface="Arial"/>
              <a:buChar char="•"/>
            </a:pPr>
            <a:r>
              <a:rPr lang="en-US" sz="1600" dirty="0">
                <a:latin typeface="Gill Sans" charset="0"/>
              </a:rPr>
              <a:t>Opening of </a:t>
            </a:r>
            <a:r>
              <a:rPr lang="en-US" sz="1600" dirty="0" smtClean="0">
                <a:latin typeface="Gill Sans" charset="0"/>
              </a:rPr>
              <a:t>new, degraded </a:t>
            </a:r>
            <a:r>
              <a:rPr lang="en-US" sz="1600" dirty="0">
                <a:latin typeface="Gill Sans" charset="0"/>
              </a:rPr>
              <a:t>lands for cultivation</a:t>
            </a:r>
          </a:p>
          <a:p>
            <a:pPr marL="285750" indent="-285750">
              <a:buFont typeface="Arial"/>
              <a:buChar char="•"/>
            </a:pPr>
            <a:r>
              <a:rPr lang="en-US" sz="1600" dirty="0">
                <a:latin typeface="Gill Sans" charset="0"/>
              </a:rPr>
              <a:t>Lower limits on plantation size </a:t>
            </a:r>
          </a:p>
          <a:p>
            <a:pPr marL="285750" indent="-285750">
              <a:buFont typeface="Arial"/>
              <a:buChar char="•"/>
            </a:pPr>
            <a:r>
              <a:rPr lang="en-US" sz="1600" dirty="0">
                <a:latin typeface="Gill Sans" charset="0"/>
              </a:rPr>
              <a:t>Nucleus Estate Smallholder scheme </a:t>
            </a:r>
          </a:p>
          <a:p>
            <a:pPr marL="285750" indent="-285750">
              <a:buFont typeface="Arial"/>
              <a:buChar char="•"/>
            </a:pPr>
            <a:r>
              <a:rPr lang="en-US" sz="1600" dirty="0">
                <a:latin typeface="Gill Sans" charset="0"/>
              </a:rPr>
              <a:t>Private sector </a:t>
            </a:r>
            <a:r>
              <a:rPr lang="en-US" sz="1600" dirty="0" smtClean="0">
                <a:latin typeface="Gill Sans" charset="0"/>
              </a:rPr>
              <a:t>investment</a:t>
            </a:r>
          </a:p>
          <a:p>
            <a:pPr marL="285750" indent="-285750">
              <a:buFont typeface="Arial"/>
              <a:buChar char="•"/>
            </a:pPr>
            <a:r>
              <a:rPr lang="en-US" sz="1600" dirty="0">
                <a:latin typeface="Gill Sans" charset="0"/>
              </a:rPr>
              <a:t>World Bank investment in palm oil 1965 </a:t>
            </a:r>
            <a:r>
              <a:rPr lang="en-US" sz="1600" dirty="0" smtClean="0">
                <a:latin typeface="Gill Sans" charset="0"/>
              </a:rPr>
              <a:t>– 2007 US</a:t>
            </a:r>
            <a:r>
              <a:rPr lang="en-US" sz="1600" dirty="0">
                <a:latin typeface="Gill Sans" charset="0"/>
              </a:rPr>
              <a:t>$ 1848.8 </a:t>
            </a:r>
            <a:r>
              <a:rPr lang="en-US" sz="1600" dirty="0" smtClean="0">
                <a:latin typeface="Gill Sans" charset="0"/>
              </a:rPr>
              <a:t>million; International </a:t>
            </a:r>
            <a:r>
              <a:rPr lang="en-US" sz="1600" dirty="0">
                <a:latin typeface="Gill Sans" charset="0"/>
              </a:rPr>
              <a:t>Finance Corporation investment in palm oil in </a:t>
            </a:r>
            <a:r>
              <a:rPr lang="en-US" sz="1600" dirty="0" smtClean="0">
                <a:latin typeface="Gill Sans" charset="0"/>
              </a:rPr>
              <a:t>1990</a:t>
            </a:r>
            <a:r>
              <a:rPr lang="en-US" sz="1600" dirty="0">
                <a:latin typeface="Gill Sans" charset="0"/>
              </a:rPr>
              <a:t>-</a:t>
            </a:r>
            <a:r>
              <a:rPr lang="en-US" sz="1600" dirty="0" smtClean="0">
                <a:latin typeface="Gill Sans" charset="0"/>
              </a:rPr>
              <a:t>2007 = </a:t>
            </a:r>
            <a:r>
              <a:rPr lang="en-US" sz="1600" dirty="0">
                <a:latin typeface="Gill Sans" charset="0"/>
              </a:rPr>
              <a:t>US$</a:t>
            </a:r>
            <a:r>
              <a:rPr lang="en-US" sz="1600" dirty="0" smtClean="0">
                <a:latin typeface="Gill Sans" charset="0"/>
              </a:rPr>
              <a:t>168.5 mill</a:t>
            </a:r>
          </a:p>
        </p:txBody>
      </p:sp>
      <p:sp>
        <p:nvSpPr>
          <p:cNvPr id="62520" name="Text Box 56"/>
          <p:cNvSpPr txBox="1">
            <a:spLocks noChangeArrowheads="1"/>
          </p:cNvSpPr>
          <p:nvPr/>
        </p:nvSpPr>
        <p:spPr bwMode="auto">
          <a:xfrm>
            <a:off x="533400" y="5181600"/>
            <a:ext cx="342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257375"/>
                </a:solidFill>
                <a:prstDash val="sysDash"/>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10000"/>
              </a:spcBef>
              <a:defRPr/>
            </a:pPr>
            <a:endParaRPr lang="en-GB" dirty="0">
              <a:cs typeface="+mn-cs"/>
            </a:endParaRPr>
          </a:p>
        </p:txBody>
      </p:sp>
      <p:sp>
        <p:nvSpPr>
          <p:cNvPr id="62521" name="Text Box 57"/>
          <p:cNvSpPr txBox="1">
            <a:spLocks noChangeArrowheads="1"/>
          </p:cNvSpPr>
          <p:nvPr/>
        </p:nvSpPr>
        <p:spPr bwMode="auto">
          <a:xfrm>
            <a:off x="4245826" y="4077072"/>
            <a:ext cx="4191000" cy="1107996"/>
          </a:xfrm>
          <a:prstGeom prst="rect">
            <a:avLst/>
          </a:prstGeom>
          <a:solidFill>
            <a:schemeClr val="bg1">
              <a:lumMod val="65000"/>
            </a:schemeClr>
          </a:solidFill>
          <a:ln>
            <a:noFill/>
          </a:ln>
          <a:effectLst/>
          <a:extLst/>
        </p:spPr>
        <p:txBody>
          <a:bodyPr>
            <a:spAutoFit/>
          </a:bodyPr>
          <a:lstStyle/>
          <a:p>
            <a:pPr>
              <a:spcBef>
                <a:spcPct val="20000"/>
              </a:spcBef>
              <a:defRPr/>
            </a:pPr>
            <a:r>
              <a:rPr lang="en-GB" sz="1800" b="1" dirty="0">
                <a:latin typeface="Gill Sans" charset="0"/>
                <a:cs typeface="+mn-cs"/>
              </a:rPr>
              <a:t>Trade policies</a:t>
            </a:r>
          </a:p>
          <a:p>
            <a:pPr marL="285750" indent="-285750">
              <a:spcBef>
                <a:spcPts val="0"/>
              </a:spcBef>
              <a:buFont typeface="Arial"/>
              <a:buChar char="•"/>
              <a:defRPr/>
            </a:pPr>
            <a:r>
              <a:rPr lang="en-GB" sz="1600" dirty="0">
                <a:latin typeface="Gill Sans" charset="0"/>
                <a:cs typeface="+mn-cs"/>
              </a:rPr>
              <a:t>Promotion of Investment Act </a:t>
            </a:r>
            <a:r>
              <a:rPr lang="en-GB" sz="1600" dirty="0" smtClean="0">
                <a:latin typeface="Gill Sans" charset="0"/>
                <a:cs typeface="+mn-cs"/>
              </a:rPr>
              <a:t> </a:t>
            </a:r>
            <a:endParaRPr lang="en-GB" sz="1600" dirty="0">
              <a:latin typeface="Gill Sans" charset="0"/>
              <a:cs typeface="+mn-cs"/>
            </a:endParaRPr>
          </a:p>
          <a:p>
            <a:pPr marL="285750" indent="-285750">
              <a:spcBef>
                <a:spcPts val="0"/>
              </a:spcBef>
              <a:buFont typeface="Arial"/>
              <a:buChar char="•"/>
              <a:defRPr/>
            </a:pPr>
            <a:r>
              <a:rPr lang="en-GB" sz="1600" dirty="0">
                <a:latin typeface="Gill Sans" charset="0"/>
                <a:cs typeface="+mn-cs"/>
              </a:rPr>
              <a:t>Lower export taxes</a:t>
            </a:r>
          </a:p>
          <a:p>
            <a:pPr marL="285750" indent="-285750">
              <a:spcBef>
                <a:spcPts val="0"/>
              </a:spcBef>
              <a:buFont typeface="Arial"/>
              <a:buChar char="•"/>
              <a:defRPr/>
            </a:pPr>
            <a:r>
              <a:rPr lang="en-GB" sz="1600" dirty="0">
                <a:latin typeface="Gill Sans" charset="0"/>
                <a:cs typeface="+mn-cs"/>
              </a:rPr>
              <a:t>Low import tariffs</a:t>
            </a:r>
            <a:endParaRPr lang="en-GB" sz="1600" dirty="0">
              <a:cs typeface="+mn-cs"/>
            </a:endParaRPr>
          </a:p>
        </p:txBody>
      </p:sp>
      <p:sp>
        <p:nvSpPr>
          <p:cNvPr id="19477" name="TextBox 78"/>
          <p:cNvSpPr txBox="1">
            <a:spLocks noChangeArrowheads="1"/>
          </p:cNvSpPr>
          <p:nvPr/>
        </p:nvSpPr>
        <p:spPr bwMode="auto">
          <a:xfrm>
            <a:off x="4152609" y="476672"/>
            <a:ext cx="4957523" cy="584775"/>
          </a:xfrm>
          <a:prstGeom prst="rect">
            <a:avLst/>
          </a:prstGeom>
          <a:solidFill>
            <a:schemeClr val="bg1">
              <a:lumMod val="75000"/>
            </a:schemeClr>
          </a:solidFill>
          <a:ln>
            <a:noFill/>
          </a:ln>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latin typeface="Gill Sans"/>
                <a:cs typeface="Gill Sans"/>
              </a:rPr>
              <a:t>Input policies</a:t>
            </a:r>
          </a:p>
          <a:p>
            <a:r>
              <a:rPr lang="en-US" sz="1400" dirty="0">
                <a:latin typeface="Gill Sans"/>
                <a:cs typeface="Gill Sans"/>
              </a:rPr>
              <a:t>Research funding (e.g. </a:t>
            </a:r>
            <a:r>
              <a:rPr lang="en-US" sz="1400" dirty="0" smtClean="0">
                <a:latin typeface="Gill Sans"/>
                <a:cs typeface="Gill Sans"/>
              </a:rPr>
              <a:t>Oil Palm Research Institute)</a:t>
            </a:r>
            <a:endParaRPr lang="en-US" sz="1400" dirty="0">
              <a:latin typeface="Gill Sans"/>
              <a:cs typeface="Gill Sans"/>
            </a:endParaRPr>
          </a:p>
        </p:txBody>
      </p:sp>
      <p:sp>
        <p:nvSpPr>
          <p:cNvPr id="25" name="Text Placeholder 5"/>
          <p:cNvSpPr txBox="1">
            <a:spLocks/>
          </p:cNvSpPr>
          <p:nvPr/>
        </p:nvSpPr>
        <p:spPr>
          <a:xfrm>
            <a:off x="23763" y="-35765"/>
            <a:ext cx="9228757" cy="512438"/>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sz="2600" b="1" u="sng" dirty="0" smtClean="0">
                <a:latin typeface="Helvetica"/>
                <a:cs typeface="Helvetica"/>
              </a:rPr>
              <a:t>Example 2. Global policy incoherence in fats</a:t>
            </a:r>
          </a:p>
          <a:p>
            <a:pPr marL="0" indent="0">
              <a:buNone/>
            </a:pPr>
            <a:endParaRPr lang="en-GB" sz="1800" u="sng" dirty="0"/>
          </a:p>
        </p:txBody>
      </p:sp>
      <p:sp>
        <p:nvSpPr>
          <p:cNvPr id="2" name="Left Arrow 1"/>
          <p:cNvSpPr/>
          <p:nvPr/>
        </p:nvSpPr>
        <p:spPr bwMode="auto">
          <a:xfrm>
            <a:off x="3707904" y="980728"/>
            <a:ext cx="36004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60" charset="0"/>
              <a:ea typeface="ＭＳ Ｐゴシック" pitchFamily="-60" charset="-128"/>
              <a:cs typeface="ＭＳ Ｐゴシック" pitchFamily="-60" charset="-128"/>
            </a:endParaRPr>
          </a:p>
        </p:txBody>
      </p:sp>
      <p:sp>
        <p:nvSpPr>
          <p:cNvPr id="28" name="Left Arrow 27"/>
          <p:cNvSpPr/>
          <p:nvPr/>
        </p:nvSpPr>
        <p:spPr bwMode="auto">
          <a:xfrm>
            <a:off x="3851920" y="4725144"/>
            <a:ext cx="36004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60" charset="0"/>
              <a:ea typeface="ＭＳ Ｐゴシック" pitchFamily="-60" charset="-128"/>
              <a:cs typeface="ＭＳ Ｐゴシック" pitchFamily="-60" charset="-128"/>
            </a:endParaRPr>
          </a:p>
        </p:txBody>
      </p:sp>
      <p:sp>
        <p:nvSpPr>
          <p:cNvPr id="30" name="Left Arrow 29"/>
          <p:cNvSpPr/>
          <p:nvPr/>
        </p:nvSpPr>
        <p:spPr bwMode="auto">
          <a:xfrm>
            <a:off x="3779912" y="1916832"/>
            <a:ext cx="36004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60" charset="0"/>
              <a:ea typeface="ＭＳ Ｐゴシック" pitchFamily="-60" charset="-128"/>
              <a:cs typeface="ＭＳ Ｐゴシック" pitchFamily="-60" charset="-128"/>
            </a:endParaRPr>
          </a:p>
        </p:txBody>
      </p:sp>
      <p:sp>
        <p:nvSpPr>
          <p:cNvPr id="31" name="TextBox 78"/>
          <p:cNvSpPr txBox="1">
            <a:spLocks noChangeArrowheads="1"/>
          </p:cNvSpPr>
          <p:nvPr/>
        </p:nvSpPr>
        <p:spPr bwMode="auto">
          <a:xfrm>
            <a:off x="4139952" y="6131384"/>
            <a:ext cx="5004048" cy="615553"/>
          </a:xfrm>
          <a:prstGeom prst="rect">
            <a:avLst/>
          </a:prstGeom>
          <a:solidFill>
            <a:schemeClr val="accent6">
              <a:lumMod val="60000"/>
              <a:lumOff val="40000"/>
            </a:schemeClr>
          </a:solidFill>
          <a:ln>
            <a:noFill/>
          </a:ln>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smtClean="0">
                <a:latin typeface="Gill Sans" charset="0"/>
              </a:rPr>
              <a:t>Nutrition policies</a:t>
            </a:r>
            <a:endParaRPr lang="en-US" sz="1800" b="1" dirty="0">
              <a:latin typeface="Gill Sans" charset="0"/>
            </a:endParaRPr>
          </a:p>
          <a:p>
            <a:pPr marL="285750" indent="-285750">
              <a:buFont typeface="Arial"/>
              <a:buChar char="•"/>
            </a:pPr>
            <a:r>
              <a:rPr lang="en-US" sz="1600" dirty="0" smtClean="0">
                <a:latin typeface="Gill Sans" charset="0"/>
              </a:rPr>
              <a:t>WHO recommendations to reduce saturated fat</a:t>
            </a:r>
          </a:p>
        </p:txBody>
      </p:sp>
      <p:sp>
        <p:nvSpPr>
          <p:cNvPr id="32" name="Left Arrow 31"/>
          <p:cNvSpPr/>
          <p:nvPr/>
        </p:nvSpPr>
        <p:spPr bwMode="auto">
          <a:xfrm>
            <a:off x="3851920" y="6309320"/>
            <a:ext cx="36004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60" charset="0"/>
              <a:ea typeface="ＭＳ Ｐゴシック" pitchFamily="-60" charset="-128"/>
              <a:cs typeface="ＭＳ Ｐゴシック" pitchFamily="-60" charset="-128"/>
            </a:endParaRPr>
          </a:p>
        </p:txBody>
      </p:sp>
      <p:sp>
        <p:nvSpPr>
          <p:cNvPr id="36" name="Text Box 57"/>
          <p:cNvSpPr txBox="1">
            <a:spLocks noChangeArrowheads="1"/>
          </p:cNvSpPr>
          <p:nvPr/>
        </p:nvSpPr>
        <p:spPr bwMode="auto">
          <a:xfrm>
            <a:off x="4364360" y="5374957"/>
            <a:ext cx="4191000" cy="615553"/>
          </a:xfrm>
          <a:prstGeom prst="rect">
            <a:avLst/>
          </a:prstGeom>
          <a:solidFill>
            <a:schemeClr val="bg1">
              <a:lumMod val="65000"/>
            </a:schemeClr>
          </a:solidFill>
          <a:ln>
            <a:noFill/>
          </a:ln>
          <a:effectLst/>
          <a:extLst/>
        </p:spPr>
        <p:txBody>
          <a:bodyPr>
            <a:spAutoFit/>
          </a:bodyPr>
          <a:lstStyle/>
          <a:p>
            <a:pPr>
              <a:spcBef>
                <a:spcPct val="20000"/>
              </a:spcBef>
              <a:defRPr/>
            </a:pPr>
            <a:r>
              <a:rPr lang="en-GB" sz="1800" b="1" dirty="0" smtClean="0">
                <a:latin typeface="Gill Sans" charset="0"/>
                <a:cs typeface="+mn-cs"/>
              </a:rPr>
              <a:t>Promotion policies</a:t>
            </a:r>
            <a:endParaRPr lang="en-GB" sz="1800" b="1" dirty="0">
              <a:latin typeface="Gill Sans" charset="0"/>
              <a:cs typeface="+mn-cs"/>
            </a:endParaRPr>
          </a:p>
          <a:p>
            <a:pPr marL="285750" indent="-285750">
              <a:spcBef>
                <a:spcPts val="0"/>
              </a:spcBef>
              <a:buFont typeface="Arial"/>
              <a:buChar char="•"/>
              <a:defRPr/>
            </a:pPr>
            <a:r>
              <a:rPr lang="en-GB" sz="1600" dirty="0" smtClean="0">
                <a:latin typeface="Gill Sans" charset="0"/>
                <a:cs typeface="+mn-cs"/>
              </a:rPr>
              <a:t>Promotion of health benefits of palm oil</a:t>
            </a:r>
            <a:endParaRPr lang="en-GB" sz="1600" dirty="0">
              <a:cs typeface="+mn-cs"/>
            </a:endParaRPr>
          </a:p>
        </p:txBody>
      </p:sp>
      <p:sp>
        <p:nvSpPr>
          <p:cNvPr id="40" name="Left Arrow 39"/>
          <p:cNvSpPr/>
          <p:nvPr/>
        </p:nvSpPr>
        <p:spPr bwMode="auto">
          <a:xfrm>
            <a:off x="4004320" y="5589240"/>
            <a:ext cx="360040" cy="3600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60" charset="0"/>
              <a:ea typeface="ＭＳ Ｐゴシック" pitchFamily="-60" charset="-128"/>
              <a:cs typeface="ＭＳ Ｐゴシック" pitchFamily="-60" charset="-128"/>
            </a:endParaRPr>
          </a:p>
        </p:txBody>
      </p:sp>
    </p:spTree>
    <p:extLst>
      <p:ext uri="{BB962C8B-B14F-4D97-AF65-F5344CB8AC3E}">
        <p14:creationId xmlns:p14="http://schemas.microsoft.com/office/powerpoint/2010/main" val="2365650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WCRF INT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569" y="0"/>
            <a:ext cx="13779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13-09-22 at 20.2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8" y="937140"/>
            <a:ext cx="6777598" cy="5023396"/>
          </a:xfrm>
          <a:prstGeom prst="rect">
            <a:avLst/>
          </a:prstGeom>
        </p:spPr>
      </p:pic>
      <p:sp>
        <p:nvSpPr>
          <p:cNvPr id="7" name="Text Placeholder 5"/>
          <p:cNvSpPr txBox="1">
            <a:spLocks/>
          </p:cNvSpPr>
          <p:nvPr/>
        </p:nvSpPr>
        <p:spPr>
          <a:xfrm>
            <a:off x="23763" y="-35766"/>
            <a:ext cx="9228757" cy="1108369"/>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sz="2600" b="1" u="sng" dirty="0" smtClean="0">
                <a:latin typeface="Helvetica"/>
                <a:cs typeface="Helvetica"/>
              </a:rPr>
              <a:t>Example 3. Trans fats policy in India</a:t>
            </a:r>
          </a:p>
          <a:p>
            <a:pPr marL="0" indent="0">
              <a:buNone/>
            </a:pPr>
            <a:endParaRPr lang="en-GB" sz="2600" b="1" u="sng" dirty="0" smtClean="0">
              <a:latin typeface="Helvetica"/>
              <a:cs typeface="Helvetica"/>
            </a:endParaRPr>
          </a:p>
          <a:p>
            <a:pPr marL="0" indent="0">
              <a:buNone/>
            </a:pPr>
            <a:endParaRPr lang="en-GB" sz="1800" u="sng" dirty="0"/>
          </a:p>
        </p:txBody>
      </p:sp>
      <p:cxnSp>
        <p:nvCxnSpPr>
          <p:cNvPr id="12" name="Straight Arrow Connector 11"/>
          <p:cNvCxnSpPr/>
          <p:nvPr/>
        </p:nvCxnSpPr>
        <p:spPr>
          <a:xfrm flipV="1">
            <a:off x="4910667" y="937140"/>
            <a:ext cx="880533" cy="53606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63067" y="2285997"/>
            <a:ext cx="728133"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flipH="1" flipV="1">
            <a:off x="5791200" y="2596517"/>
            <a:ext cx="1331209" cy="646331"/>
          </a:xfrm>
          <a:prstGeom prst="rect">
            <a:avLst/>
          </a:prstGeom>
          <a:solidFill>
            <a:schemeClr val="bg1"/>
          </a:solidFill>
        </p:spPr>
        <p:txBody>
          <a:bodyPr wrap="square" rtlCol="0">
            <a:spAutoFit/>
          </a:bodyPr>
          <a:lstStyle/>
          <a:p>
            <a:endParaRPr lang="en-GB" dirty="0" smtClean="0">
              <a:solidFill>
                <a:schemeClr val="bg1"/>
              </a:solidFill>
            </a:endParaRPr>
          </a:p>
          <a:p>
            <a:r>
              <a:rPr lang="en-GB" dirty="0" smtClean="0">
                <a:solidFill>
                  <a:schemeClr val="bg1"/>
                </a:solidFill>
              </a:rPr>
              <a:t>HHH</a:t>
            </a:r>
            <a:endParaRPr lang="en-GB" dirty="0">
              <a:solidFill>
                <a:schemeClr val="bg1"/>
              </a:solidFill>
            </a:endParaRPr>
          </a:p>
        </p:txBody>
      </p:sp>
      <p:sp>
        <p:nvSpPr>
          <p:cNvPr id="17" name="TextBox 16"/>
          <p:cNvSpPr txBox="1"/>
          <p:nvPr/>
        </p:nvSpPr>
        <p:spPr>
          <a:xfrm>
            <a:off x="5791200" y="239605"/>
            <a:ext cx="3352800" cy="3785652"/>
          </a:xfrm>
          <a:prstGeom prst="rect">
            <a:avLst/>
          </a:prstGeom>
          <a:noFill/>
        </p:spPr>
        <p:txBody>
          <a:bodyPr wrap="square" rtlCol="0">
            <a:spAutoFit/>
          </a:bodyPr>
          <a:lstStyle/>
          <a:p>
            <a:pPr lvl="0"/>
            <a:r>
              <a:rPr lang="en-GB" sz="1600" dirty="0" smtClean="0">
                <a:latin typeface="Helvetica"/>
                <a:cs typeface="Helvetica"/>
              </a:rPr>
              <a:t>Limited </a:t>
            </a:r>
            <a:r>
              <a:rPr lang="en-GB" sz="1600" dirty="0">
                <a:latin typeface="Helvetica"/>
                <a:cs typeface="Helvetica"/>
              </a:rPr>
              <a:t>investment in domestic production of </a:t>
            </a:r>
            <a:r>
              <a:rPr lang="en-GB" sz="1600" dirty="0" smtClean="0">
                <a:latin typeface="Helvetica"/>
                <a:cs typeface="Helvetica"/>
              </a:rPr>
              <a:t>mustard</a:t>
            </a:r>
            <a:r>
              <a:rPr lang="en-GB" sz="1600" dirty="0">
                <a:latin typeface="Helvetica"/>
                <a:cs typeface="Helvetica"/>
              </a:rPr>
              <a:t>/rapeseed, groundnut, safflower </a:t>
            </a:r>
            <a:r>
              <a:rPr lang="en-GB" sz="1600" dirty="0" smtClean="0">
                <a:latin typeface="Helvetica"/>
                <a:cs typeface="Helvetica"/>
              </a:rPr>
              <a:t>&amp; sesame with healthier </a:t>
            </a:r>
            <a:r>
              <a:rPr lang="en-GB" sz="1600" dirty="0">
                <a:latin typeface="Helvetica"/>
                <a:cs typeface="Helvetica"/>
              </a:rPr>
              <a:t>fatty acids </a:t>
            </a:r>
            <a:r>
              <a:rPr lang="en-GB" sz="1600" dirty="0" smtClean="0">
                <a:latin typeface="Helvetica"/>
                <a:cs typeface="Helvetica"/>
              </a:rPr>
              <a:t>profiles, but low cost palm oils favoured as trans fat replacement</a:t>
            </a:r>
          </a:p>
          <a:p>
            <a:pPr lvl="0"/>
            <a:endParaRPr lang="en-GB" sz="1600" dirty="0">
              <a:latin typeface="Helvetica"/>
              <a:cs typeface="Helvetica"/>
            </a:endParaRPr>
          </a:p>
          <a:p>
            <a:pPr lvl="0"/>
            <a:r>
              <a:rPr lang="en-GB" sz="1600" dirty="0">
                <a:latin typeface="Helvetica"/>
                <a:cs typeface="Helvetica"/>
              </a:rPr>
              <a:t>Food processing is a priority investment sector </a:t>
            </a:r>
            <a:r>
              <a:rPr lang="en-GB" sz="1600" dirty="0" smtClean="0">
                <a:latin typeface="Helvetica"/>
                <a:cs typeface="Helvetica"/>
              </a:rPr>
              <a:t> =  </a:t>
            </a:r>
            <a:r>
              <a:rPr lang="en-GB" sz="1600" dirty="0">
                <a:latin typeface="Helvetica"/>
                <a:cs typeface="Helvetica"/>
              </a:rPr>
              <a:t>incentives </a:t>
            </a:r>
            <a:r>
              <a:rPr lang="en-GB" sz="1600" dirty="0" smtClean="0">
                <a:latin typeface="Helvetica"/>
                <a:cs typeface="Helvetica"/>
              </a:rPr>
              <a:t>for food </a:t>
            </a:r>
            <a:r>
              <a:rPr lang="en-GB" sz="1600" dirty="0">
                <a:latin typeface="Helvetica"/>
                <a:cs typeface="Helvetica"/>
              </a:rPr>
              <a:t>processors and increasing the affordability of processed </a:t>
            </a:r>
            <a:r>
              <a:rPr lang="en-GB" sz="1600" dirty="0" smtClean="0">
                <a:latin typeface="Helvetica"/>
                <a:cs typeface="Helvetica"/>
              </a:rPr>
              <a:t>foods</a:t>
            </a:r>
          </a:p>
          <a:p>
            <a:pPr lvl="0"/>
            <a:endParaRPr lang="en-GB" sz="1600" dirty="0" smtClean="0">
              <a:latin typeface="Helvetica"/>
              <a:cs typeface="Helvetica"/>
            </a:endParaRPr>
          </a:p>
          <a:p>
            <a:pPr lvl="0"/>
            <a:endParaRPr lang="en-GB" sz="1600" dirty="0">
              <a:latin typeface="Helvetica"/>
              <a:cs typeface="Helvetica"/>
            </a:endParaRPr>
          </a:p>
          <a:p>
            <a:pPr lvl="0"/>
            <a:r>
              <a:rPr lang="en-GB" sz="1600" dirty="0" err="1" smtClean="0">
                <a:latin typeface="Helvetica"/>
                <a:cs typeface="Helvetica"/>
              </a:rPr>
              <a:t>Vanaspati</a:t>
            </a:r>
            <a:r>
              <a:rPr lang="en-GB" sz="1600" dirty="0" smtClean="0">
                <a:latin typeface="Helvetica"/>
                <a:cs typeface="Helvetica"/>
              </a:rPr>
              <a:t> </a:t>
            </a:r>
            <a:r>
              <a:rPr lang="en-GB" sz="1600" dirty="0">
                <a:latin typeface="Helvetica"/>
                <a:cs typeface="Helvetica"/>
              </a:rPr>
              <a:t>widely used by </a:t>
            </a:r>
            <a:r>
              <a:rPr lang="en-GB" sz="1600" dirty="0" smtClean="0">
                <a:latin typeface="Helvetica"/>
                <a:cs typeface="Helvetica"/>
              </a:rPr>
              <a:t>(price-conscious) street </a:t>
            </a:r>
            <a:r>
              <a:rPr lang="en-GB" sz="1600" dirty="0">
                <a:latin typeface="Helvetica"/>
                <a:cs typeface="Helvetica"/>
              </a:rPr>
              <a:t>vendors. </a:t>
            </a:r>
          </a:p>
        </p:txBody>
      </p:sp>
      <p:cxnSp>
        <p:nvCxnSpPr>
          <p:cNvPr id="18" name="Straight Arrow Connector 17"/>
          <p:cNvCxnSpPr/>
          <p:nvPr/>
        </p:nvCxnSpPr>
        <p:spPr>
          <a:xfrm>
            <a:off x="5113869" y="3589841"/>
            <a:ext cx="728133"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523089" y="4690536"/>
            <a:ext cx="5662652" cy="923330"/>
          </a:xfrm>
          <a:prstGeom prst="rect">
            <a:avLst/>
          </a:prstGeom>
          <a:solidFill>
            <a:srgbClr val="FFFF00"/>
          </a:solidFill>
        </p:spPr>
        <p:txBody>
          <a:bodyPr wrap="square" rtlCol="0">
            <a:spAutoFit/>
          </a:bodyPr>
          <a:lstStyle/>
          <a:p>
            <a:pPr algn="ctr"/>
            <a:r>
              <a:rPr lang="en-GB" i="1" dirty="0"/>
              <a:t>Food Safety and Standards Authority of India (FSSAI) proposed a regulation </a:t>
            </a:r>
            <a:r>
              <a:rPr lang="en-GB" i="1" dirty="0" smtClean="0"/>
              <a:t>to set </a:t>
            </a:r>
            <a:r>
              <a:rPr lang="en-GB" i="1" dirty="0"/>
              <a:t>an upper limit of 10% trans fat in </a:t>
            </a:r>
            <a:r>
              <a:rPr lang="en-GB" i="1" dirty="0" smtClean="0"/>
              <a:t>partially hydrogenated vegetable oils</a:t>
            </a:r>
            <a:endParaRPr lang="en-GB" i="1" dirty="0"/>
          </a:p>
        </p:txBody>
      </p:sp>
      <p:sp>
        <p:nvSpPr>
          <p:cNvPr id="25" name="Up Arrow 24"/>
          <p:cNvSpPr/>
          <p:nvPr/>
        </p:nvSpPr>
        <p:spPr>
          <a:xfrm>
            <a:off x="3572954" y="4250269"/>
            <a:ext cx="491069" cy="49106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itle 4"/>
          <p:cNvSpPr>
            <a:spLocks noGrp="1"/>
          </p:cNvSpPr>
          <p:nvPr>
            <p:ph type="title"/>
          </p:nvPr>
        </p:nvSpPr>
        <p:spPr>
          <a:xfrm>
            <a:off x="-2514600" y="6286500"/>
            <a:ext cx="7772400" cy="1143000"/>
          </a:xfrm>
        </p:spPr>
        <p:txBody>
          <a:bodyPr/>
          <a:lstStyle/>
          <a:p>
            <a:r>
              <a:rPr lang="en-GB" sz="1200" b="1" i="1" dirty="0" smtClean="0">
                <a:latin typeface="Helvetica"/>
                <a:cs typeface="Helvetica"/>
              </a:rPr>
              <a:t>Source: Downs et al forthcoming</a:t>
            </a:r>
            <a:endParaRPr lang="en-GB" sz="1200" b="1" i="1" dirty="0">
              <a:latin typeface="Helvetica"/>
              <a:cs typeface="Helvetica"/>
            </a:endParaRPr>
          </a:p>
        </p:txBody>
      </p:sp>
    </p:spTree>
    <p:extLst>
      <p:ext uri="{BB962C8B-B14F-4D97-AF65-F5344CB8AC3E}">
        <p14:creationId xmlns:p14="http://schemas.microsoft.com/office/powerpoint/2010/main" val="27936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WCRF INT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569" y="0"/>
            <a:ext cx="13779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1657824" y="2328544"/>
            <a:ext cx="8455274" cy="55526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spcAft>
                <a:spcPts val="1600"/>
              </a:spcAft>
            </a:pPr>
            <a:endParaRPr lang="en-GB" sz="2200" i="1" dirty="0">
              <a:solidFill>
                <a:schemeClr val="bg1"/>
              </a:solidFill>
              <a:latin typeface="Arial"/>
              <a:cs typeface="Arial"/>
            </a:endParaRPr>
          </a:p>
        </p:txBody>
      </p:sp>
      <p:sp>
        <p:nvSpPr>
          <p:cNvPr id="8" name="Text Placeholder 5"/>
          <p:cNvSpPr txBox="1">
            <a:spLocks/>
          </p:cNvSpPr>
          <p:nvPr/>
        </p:nvSpPr>
        <p:spPr>
          <a:xfrm>
            <a:off x="23763" y="-35766"/>
            <a:ext cx="9228757" cy="1108369"/>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sz="2600" b="1" u="sng" dirty="0" smtClean="0">
                <a:latin typeface="Helvetica"/>
                <a:cs typeface="Helvetica"/>
              </a:rPr>
              <a:t>Example 4. Saturated fats policy in Singapore</a:t>
            </a:r>
          </a:p>
          <a:p>
            <a:pPr marL="0" indent="0">
              <a:buNone/>
            </a:pPr>
            <a:endParaRPr lang="en-GB" sz="2600" b="1" u="sng" dirty="0" smtClean="0">
              <a:latin typeface="Helvetica"/>
              <a:cs typeface="Helvetica"/>
            </a:endParaRPr>
          </a:p>
          <a:p>
            <a:pPr marL="0" indent="0">
              <a:buNone/>
            </a:pPr>
            <a:endParaRPr lang="en-GB" sz="1800" u="sng" dirty="0"/>
          </a:p>
        </p:txBody>
      </p:sp>
      <p:pic>
        <p:nvPicPr>
          <p:cNvPr id="9" name="Picture 8" descr="Maxwell-Food-Centre-Chinat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933" y="1185352"/>
            <a:ext cx="3056463" cy="3759200"/>
          </a:xfrm>
          <a:prstGeom prst="rect">
            <a:avLst/>
          </a:prstGeom>
        </p:spPr>
      </p:pic>
      <p:sp>
        <p:nvSpPr>
          <p:cNvPr id="10" name="Content Placeholder 9"/>
          <p:cNvSpPr>
            <a:spLocks noGrp="1"/>
          </p:cNvSpPr>
          <p:nvPr>
            <p:ph idx="1"/>
          </p:nvPr>
        </p:nvSpPr>
        <p:spPr/>
        <p:txBody>
          <a:bodyPr/>
          <a:lstStyle/>
          <a:p>
            <a:endParaRPr lang="en-GB"/>
          </a:p>
        </p:txBody>
      </p:sp>
      <p:sp>
        <p:nvSpPr>
          <p:cNvPr id="11" name="Content Placeholder 3"/>
          <p:cNvSpPr txBox="1">
            <a:spLocks/>
          </p:cNvSpPr>
          <p:nvPr/>
        </p:nvSpPr>
        <p:spPr>
          <a:xfrm>
            <a:off x="23763" y="745067"/>
            <a:ext cx="5428773" cy="535093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spcAft>
                <a:spcPts val="1600"/>
              </a:spcAft>
            </a:pPr>
            <a:r>
              <a:rPr lang="en-GB" sz="2200" smtClean="0">
                <a:latin typeface="Arial"/>
                <a:cs typeface="Arial"/>
              </a:rPr>
              <a:t>Health Promotion Board wanted “Hawkers” to use less oils with less sat fat – but found resistance due to price disincentives </a:t>
            </a:r>
          </a:p>
          <a:p>
            <a:pPr>
              <a:lnSpc>
                <a:spcPct val="110000"/>
              </a:lnSpc>
              <a:spcBef>
                <a:spcPts val="0"/>
              </a:spcBef>
              <a:spcAft>
                <a:spcPts val="1600"/>
              </a:spcAft>
            </a:pPr>
            <a:r>
              <a:rPr lang="en-GB" sz="2200" smtClean="0">
                <a:latin typeface="Arial"/>
                <a:cs typeface="Arial"/>
              </a:rPr>
              <a:t>Invested in supply-side solutions - research into reducing sat fat; logistics to improve efficiency of producers of lower sat fat oil</a:t>
            </a:r>
          </a:p>
          <a:p>
            <a:pPr>
              <a:lnSpc>
                <a:spcPct val="110000"/>
              </a:lnSpc>
              <a:spcBef>
                <a:spcPts val="0"/>
              </a:spcBef>
              <a:spcAft>
                <a:spcPts val="1600"/>
              </a:spcAft>
            </a:pPr>
            <a:r>
              <a:rPr lang="en-GB" sz="2200" smtClean="0">
                <a:latin typeface="Arial"/>
                <a:cs typeface="Arial"/>
              </a:rPr>
              <a:t>Despite success, existing relationships between hawkers and local suppliers impeded uptake; now assessing how to engage local markets</a:t>
            </a:r>
          </a:p>
          <a:p>
            <a:pPr>
              <a:lnSpc>
                <a:spcPct val="110000"/>
              </a:lnSpc>
              <a:spcBef>
                <a:spcPts val="0"/>
              </a:spcBef>
              <a:spcAft>
                <a:spcPts val="1600"/>
              </a:spcAft>
            </a:pPr>
            <a:endParaRPr lang="en-GB" sz="2200" dirty="0">
              <a:latin typeface="Arial"/>
              <a:cs typeface="Arial"/>
            </a:endParaRPr>
          </a:p>
        </p:txBody>
      </p:sp>
      <p:sp>
        <p:nvSpPr>
          <p:cNvPr id="12" name="Title 4"/>
          <p:cNvSpPr>
            <a:spLocks noGrp="1"/>
          </p:cNvSpPr>
          <p:nvPr>
            <p:ph type="title"/>
          </p:nvPr>
        </p:nvSpPr>
        <p:spPr>
          <a:xfrm>
            <a:off x="-2514600" y="6286500"/>
            <a:ext cx="7772400" cy="1143000"/>
          </a:xfrm>
        </p:spPr>
        <p:txBody>
          <a:bodyPr/>
          <a:lstStyle/>
          <a:p>
            <a:r>
              <a:rPr lang="en-GB" sz="1200" b="1" i="1" dirty="0" smtClean="0">
                <a:latin typeface="Helvetica"/>
                <a:cs typeface="Helvetica"/>
              </a:rPr>
              <a:t>Source: Ling, HPB</a:t>
            </a:r>
            <a:endParaRPr lang="en-GB" sz="1200" b="1" i="1" dirty="0">
              <a:latin typeface="Helvetica"/>
              <a:cs typeface="Helvetica"/>
            </a:endParaRPr>
          </a:p>
        </p:txBody>
      </p:sp>
    </p:spTree>
    <p:extLst>
      <p:ext uri="{BB962C8B-B14F-4D97-AF65-F5344CB8AC3E}">
        <p14:creationId xmlns:p14="http://schemas.microsoft.com/office/powerpoint/2010/main" val="872435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37815"/>
            <a:ext cx="82296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i="0" u="none" strike="noStrike" kern="1200" baseline="0" dirty="0" smtClean="0">
                <a:solidFill>
                  <a:schemeClr val="tx1">
                    <a:lumMod val="65000"/>
                    <a:lumOff val="35000"/>
                  </a:schemeClr>
                </a:solidFill>
                <a:latin typeface="Helvetica"/>
                <a:ea typeface="+mn-ea"/>
                <a:cs typeface="Helvetica"/>
              </a:rPr>
              <a:t>For further information contact:</a:t>
            </a:r>
          </a:p>
        </p:txBody>
      </p:sp>
      <p:sp>
        <p:nvSpPr>
          <p:cNvPr id="3" name="TextBox 2"/>
          <p:cNvSpPr txBox="1"/>
          <p:nvPr/>
        </p:nvSpPr>
        <p:spPr>
          <a:xfrm>
            <a:off x="457200" y="3345667"/>
            <a:ext cx="6564133" cy="523220"/>
          </a:xfrm>
          <a:prstGeom prst="rect">
            <a:avLst/>
          </a:prstGeom>
          <a:noFill/>
        </p:spPr>
        <p:txBody>
          <a:bodyPr wrap="square" rtlCol="0">
            <a:spAutoFit/>
          </a:bodyPr>
          <a:lstStyle/>
          <a:p>
            <a:pPr rtl="0">
              <a:lnSpc>
                <a:spcPct val="100000"/>
              </a:lnSpc>
              <a:spcBef>
                <a:spcPts val="0"/>
              </a:spcBef>
            </a:pPr>
            <a:r>
              <a:rPr lang="en-GB" sz="2800" b="1" i="0" u="none" strike="noStrike" cap="all" spc="-100" baseline="0" dirty="0" smtClean="0">
                <a:solidFill>
                  <a:srgbClr val="472786"/>
                </a:solidFill>
                <a:latin typeface="Helvetica"/>
                <a:cs typeface="Helvetica"/>
              </a:rPr>
              <a:t>Thank you</a:t>
            </a:r>
          </a:p>
        </p:txBody>
      </p:sp>
      <p:sp>
        <p:nvSpPr>
          <p:cNvPr id="4" name="TextBox 3"/>
          <p:cNvSpPr txBox="1"/>
          <p:nvPr/>
        </p:nvSpPr>
        <p:spPr>
          <a:xfrm>
            <a:off x="457200" y="4370806"/>
            <a:ext cx="8287172" cy="1985159"/>
          </a:xfrm>
          <a:prstGeom prst="rect">
            <a:avLst/>
          </a:prstGeom>
          <a:noFill/>
        </p:spPr>
        <p:txBody>
          <a:bodyPr wrap="square" rtlCol="0">
            <a:spAutoFit/>
          </a:bodyPr>
          <a:lstStyle/>
          <a:p>
            <a:r>
              <a:rPr lang="en-GB" sz="1400" b="1" dirty="0">
                <a:solidFill>
                  <a:srgbClr val="472786"/>
                </a:solidFill>
                <a:latin typeface="Helvetica"/>
                <a:cs typeface="Helvetica"/>
              </a:rPr>
              <a:t>Dr Corinna Hawkes</a:t>
            </a:r>
          </a:p>
          <a:p>
            <a:r>
              <a:rPr lang="en-GB" sz="1200" dirty="0">
                <a:solidFill>
                  <a:schemeClr val="tx1">
                    <a:lumMod val="65000"/>
                    <a:lumOff val="35000"/>
                  </a:schemeClr>
                </a:solidFill>
                <a:latin typeface="Helvetica"/>
                <a:cs typeface="Helvetica"/>
              </a:rPr>
              <a:t>Head of Policy and Public Affairs, </a:t>
            </a:r>
            <a:r>
              <a:rPr lang="en-GB" sz="1200" b="1" dirty="0">
                <a:solidFill>
                  <a:srgbClr val="472786"/>
                </a:solidFill>
                <a:latin typeface="Helvetica"/>
                <a:cs typeface="Helvetica"/>
              </a:rPr>
              <a:t>WCRF International</a:t>
            </a:r>
            <a:endParaRPr lang="en-US" sz="1200" b="1" dirty="0">
              <a:solidFill>
                <a:srgbClr val="472786"/>
              </a:solidFill>
              <a:latin typeface="Helvetica"/>
              <a:cs typeface="Helvetica"/>
            </a:endParaRPr>
          </a:p>
          <a:p>
            <a:pPr>
              <a:spcBef>
                <a:spcPts val="3000"/>
              </a:spcBef>
            </a:pPr>
            <a:r>
              <a:rPr lang="en-GB" sz="1200" dirty="0">
                <a:solidFill>
                  <a:srgbClr val="472786"/>
                </a:solidFill>
                <a:latin typeface="Helvetica"/>
                <a:cs typeface="Helvetica"/>
              </a:rPr>
              <a:t> </a:t>
            </a:r>
            <a:r>
              <a:rPr lang="en-GB" sz="1200" dirty="0" smtClean="0">
                <a:solidFill>
                  <a:srgbClr val="472786"/>
                </a:solidFill>
                <a:latin typeface="Helvetica"/>
                <a:cs typeface="Helvetica"/>
              </a:rPr>
              <a:t>        </a:t>
            </a:r>
            <a:r>
              <a:rPr lang="en-GB" sz="1200" b="1" dirty="0" smtClean="0">
                <a:solidFill>
                  <a:srgbClr val="472786"/>
                </a:solidFill>
                <a:latin typeface="Helvetica"/>
                <a:cs typeface="Helvetica"/>
              </a:rPr>
              <a:t>policy@wcrf.org</a:t>
            </a:r>
            <a:r>
              <a:rPr lang="en-GB" sz="1200" dirty="0" smtClean="0">
                <a:solidFill>
                  <a:srgbClr val="472786"/>
                </a:solidFill>
                <a:latin typeface="Helvetica"/>
                <a:cs typeface="Helvetica"/>
              </a:rPr>
              <a:t> and </a:t>
            </a:r>
            <a:r>
              <a:rPr lang="en-GB" sz="1200" b="1" dirty="0" smtClean="0">
                <a:solidFill>
                  <a:srgbClr val="472786"/>
                </a:solidFill>
                <a:latin typeface="Helvetica"/>
                <a:cs typeface="Helvetica"/>
              </a:rPr>
              <a:t>c.hawkes@wcrf.org</a:t>
            </a:r>
            <a:endParaRPr lang="en-US" sz="1200" b="1" dirty="0" smtClean="0">
              <a:solidFill>
                <a:srgbClr val="472786"/>
              </a:solidFill>
              <a:latin typeface="Helvetica"/>
              <a:cs typeface="Helvetica"/>
            </a:endParaRPr>
          </a:p>
          <a:p>
            <a:endParaRPr lang="en-GB" sz="1200" dirty="0">
              <a:solidFill>
                <a:srgbClr val="472786"/>
              </a:solidFill>
              <a:latin typeface="Helvetica"/>
              <a:cs typeface="Helvetica"/>
            </a:endParaRPr>
          </a:p>
          <a:p>
            <a:r>
              <a:rPr lang="en-GB" sz="1200" dirty="0">
                <a:solidFill>
                  <a:srgbClr val="472786"/>
                </a:solidFill>
                <a:latin typeface="Helvetica"/>
                <a:cs typeface="Helvetica"/>
              </a:rPr>
              <a:t> </a:t>
            </a:r>
            <a:r>
              <a:rPr lang="en-GB" sz="1200" dirty="0" smtClean="0">
                <a:solidFill>
                  <a:srgbClr val="472786"/>
                </a:solidFill>
                <a:latin typeface="Helvetica"/>
                <a:cs typeface="Helvetica"/>
              </a:rPr>
              <a:t>        </a:t>
            </a:r>
            <a:r>
              <a:rPr lang="en-GB" sz="1200" b="1" dirty="0" smtClean="0">
                <a:solidFill>
                  <a:srgbClr val="472786"/>
                </a:solidFill>
                <a:latin typeface="Helvetica"/>
                <a:cs typeface="Helvetica"/>
              </a:rPr>
              <a:t>@wcrfint</a:t>
            </a:r>
            <a:r>
              <a:rPr lang="en-GB" sz="1200" b="1" dirty="0">
                <a:solidFill>
                  <a:srgbClr val="472786"/>
                </a:solidFill>
                <a:latin typeface="Helvetica"/>
                <a:cs typeface="Helvetica"/>
              </a:rPr>
              <a:t> </a:t>
            </a:r>
            <a:r>
              <a:rPr lang="en-GB" sz="1200" b="1" dirty="0" smtClean="0">
                <a:solidFill>
                  <a:srgbClr val="472786"/>
                </a:solidFill>
                <a:latin typeface="Helvetica"/>
                <a:cs typeface="Helvetica"/>
              </a:rPr>
              <a:t> @corinnahawkes	</a:t>
            </a:r>
            <a:r>
              <a:rPr lang="en-GB" sz="1200" b="1" dirty="0">
                <a:solidFill>
                  <a:srgbClr val="472786"/>
                </a:solidFill>
                <a:latin typeface="Helvetica"/>
                <a:cs typeface="Helvetica"/>
              </a:rPr>
              <a:t> </a:t>
            </a:r>
            <a:r>
              <a:rPr lang="en-GB" sz="1200" b="1" dirty="0" smtClean="0">
                <a:solidFill>
                  <a:srgbClr val="472786"/>
                </a:solidFill>
                <a:latin typeface="Helvetica"/>
                <a:cs typeface="Helvetica"/>
              </a:rPr>
              <a:t>   facebook.com</a:t>
            </a:r>
            <a:r>
              <a:rPr lang="en-GB" sz="1200" b="1" dirty="0">
                <a:solidFill>
                  <a:srgbClr val="472786"/>
                </a:solidFill>
                <a:latin typeface="Helvetica"/>
                <a:cs typeface="Helvetica"/>
              </a:rPr>
              <a:t>/</a:t>
            </a:r>
            <a:r>
              <a:rPr lang="en-GB" sz="1200" b="1" dirty="0" smtClean="0">
                <a:solidFill>
                  <a:srgbClr val="472786"/>
                </a:solidFill>
                <a:latin typeface="Helvetica"/>
                <a:cs typeface="Helvetica"/>
              </a:rPr>
              <a:t>wcrfint	</a:t>
            </a:r>
            <a:r>
              <a:rPr lang="en-GB" sz="1200" b="1" dirty="0">
                <a:solidFill>
                  <a:srgbClr val="472786"/>
                </a:solidFill>
                <a:latin typeface="Helvetica"/>
                <a:cs typeface="Helvetica"/>
              </a:rPr>
              <a:t> </a:t>
            </a:r>
            <a:r>
              <a:rPr lang="en-GB" sz="1200" b="1" dirty="0" smtClean="0">
                <a:solidFill>
                  <a:srgbClr val="472786"/>
                </a:solidFill>
                <a:latin typeface="Helvetica"/>
                <a:cs typeface="Helvetica"/>
              </a:rPr>
              <a:t>          youtube.com</a:t>
            </a:r>
            <a:r>
              <a:rPr lang="en-GB" sz="1200" b="1" dirty="0">
                <a:solidFill>
                  <a:srgbClr val="472786"/>
                </a:solidFill>
                <a:latin typeface="Helvetica"/>
                <a:cs typeface="Helvetica"/>
              </a:rPr>
              <a:t>/</a:t>
            </a:r>
            <a:r>
              <a:rPr lang="en-GB" sz="1200" b="1" dirty="0" smtClean="0">
                <a:solidFill>
                  <a:srgbClr val="472786"/>
                </a:solidFill>
                <a:latin typeface="Helvetica"/>
                <a:cs typeface="Helvetica"/>
              </a:rPr>
              <a:t>wcrfint</a:t>
            </a:r>
            <a:r>
              <a:rPr lang="en-GB" sz="1200" b="1" dirty="0">
                <a:solidFill>
                  <a:srgbClr val="472786"/>
                </a:solidFill>
                <a:latin typeface="Helvetica"/>
                <a:cs typeface="Helvetica"/>
              </a:rPr>
              <a:t>	 </a:t>
            </a:r>
            <a:r>
              <a:rPr lang="en-GB" sz="1200" b="1" dirty="0" smtClean="0">
                <a:solidFill>
                  <a:srgbClr val="472786"/>
                </a:solidFill>
                <a:latin typeface="Helvetica"/>
                <a:cs typeface="Helvetica"/>
              </a:rPr>
              <a:t>     wcrf.org</a:t>
            </a:r>
            <a:r>
              <a:rPr lang="en-GB" sz="1200" b="1" dirty="0">
                <a:solidFill>
                  <a:srgbClr val="472786"/>
                </a:solidFill>
                <a:latin typeface="Helvetica"/>
                <a:cs typeface="Helvetica"/>
              </a:rPr>
              <a:t>/</a:t>
            </a:r>
            <a:r>
              <a:rPr lang="en-GB" sz="1200" b="1" dirty="0" smtClean="0">
                <a:solidFill>
                  <a:srgbClr val="472786"/>
                </a:solidFill>
                <a:latin typeface="Helvetica"/>
                <a:cs typeface="Helvetica"/>
              </a:rPr>
              <a:t>blog</a:t>
            </a:r>
            <a:endParaRPr lang="en-GB" sz="2000" b="1" dirty="0">
              <a:solidFill>
                <a:srgbClr val="472786"/>
              </a:solidFill>
              <a:latin typeface="Helvetica"/>
              <a:cs typeface="Helvetica"/>
            </a:endParaRPr>
          </a:p>
          <a:p>
            <a:endParaRPr lang="en-GB" b="1" dirty="0">
              <a:solidFill>
                <a:srgbClr val="472786"/>
              </a:solidFill>
              <a:latin typeface="Helvetica"/>
              <a:cs typeface="Helvetica"/>
            </a:endParaRPr>
          </a:p>
          <a:p>
            <a:r>
              <a:rPr lang="en-GB" b="1" dirty="0" smtClean="0">
                <a:solidFill>
                  <a:srgbClr val="472786"/>
                </a:solidFill>
                <a:latin typeface="Helvetica"/>
                <a:cs typeface="Helvetica"/>
              </a:rPr>
              <a:t>www.wcrf.org/policy_public_affairs</a:t>
            </a:r>
          </a:p>
        </p:txBody>
      </p:sp>
      <p:pic>
        <p:nvPicPr>
          <p:cNvPr id="5" name="Picture 4"/>
          <p:cNvPicPr>
            <a:picLocks noChangeAspect="1"/>
          </p:cNvPicPr>
          <p:nvPr/>
        </p:nvPicPr>
        <p:blipFill>
          <a:blip r:embed="rId2"/>
          <a:stretch>
            <a:fillRect/>
          </a:stretch>
        </p:blipFill>
        <p:spPr>
          <a:xfrm>
            <a:off x="457200" y="5450575"/>
            <a:ext cx="482600" cy="393700"/>
          </a:xfrm>
          <a:prstGeom prst="rect">
            <a:avLst/>
          </a:prstGeom>
        </p:spPr>
      </p:pic>
      <p:pic>
        <p:nvPicPr>
          <p:cNvPr id="6" name="Picture 5"/>
          <p:cNvPicPr>
            <a:picLocks noChangeAspect="1"/>
          </p:cNvPicPr>
          <p:nvPr/>
        </p:nvPicPr>
        <p:blipFill>
          <a:blip r:embed="rId3"/>
          <a:stretch>
            <a:fillRect/>
          </a:stretch>
        </p:blipFill>
        <p:spPr>
          <a:xfrm>
            <a:off x="2967658" y="5450575"/>
            <a:ext cx="482600" cy="393700"/>
          </a:xfrm>
          <a:prstGeom prst="rect">
            <a:avLst/>
          </a:prstGeom>
        </p:spPr>
      </p:pic>
      <p:pic>
        <p:nvPicPr>
          <p:cNvPr id="7" name="Picture 6"/>
          <p:cNvPicPr>
            <a:picLocks noChangeAspect="1"/>
          </p:cNvPicPr>
          <p:nvPr/>
        </p:nvPicPr>
        <p:blipFill>
          <a:blip r:embed="rId4"/>
          <a:stretch>
            <a:fillRect/>
          </a:stretch>
        </p:blipFill>
        <p:spPr>
          <a:xfrm>
            <a:off x="5213439" y="5523166"/>
            <a:ext cx="304800" cy="304800"/>
          </a:xfrm>
          <a:prstGeom prst="rect">
            <a:avLst/>
          </a:prstGeom>
        </p:spPr>
      </p:pic>
      <p:pic>
        <p:nvPicPr>
          <p:cNvPr id="8" name="Picture 7"/>
          <p:cNvPicPr>
            <a:picLocks noChangeAspect="1"/>
          </p:cNvPicPr>
          <p:nvPr/>
        </p:nvPicPr>
        <p:blipFill>
          <a:blip r:embed="rId5"/>
          <a:stretch>
            <a:fillRect/>
          </a:stretch>
        </p:blipFill>
        <p:spPr>
          <a:xfrm>
            <a:off x="7145416" y="5450575"/>
            <a:ext cx="482600" cy="393700"/>
          </a:xfrm>
          <a:prstGeom prst="rect">
            <a:avLst/>
          </a:prstGeom>
        </p:spPr>
      </p:pic>
      <p:pic>
        <p:nvPicPr>
          <p:cNvPr id="11" name="Picture 10"/>
          <p:cNvPicPr>
            <a:picLocks noChangeAspect="1"/>
          </p:cNvPicPr>
          <p:nvPr/>
        </p:nvPicPr>
        <p:blipFill>
          <a:blip r:embed="rId6"/>
          <a:stretch>
            <a:fillRect/>
          </a:stretch>
        </p:blipFill>
        <p:spPr>
          <a:xfrm>
            <a:off x="544849" y="5172356"/>
            <a:ext cx="324340" cy="240459"/>
          </a:xfrm>
          <a:prstGeom prst="rect">
            <a:avLst/>
          </a:prstGeom>
        </p:spPr>
      </p:pic>
      <p:sp>
        <p:nvSpPr>
          <p:cNvPr id="10" name="TextBox 9"/>
          <p:cNvSpPr txBox="1"/>
          <p:nvPr/>
        </p:nvSpPr>
        <p:spPr>
          <a:xfrm>
            <a:off x="3420539" y="162789"/>
            <a:ext cx="5439933" cy="1785104"/>
          </a:xfrm>
          <a:prstGeom prst="rect">
            <a:avLst/>
          </a:prstGeom>
          <a:solidFill>
            <a:srgbClr val="472786"/>
          </a:solidFill>
          <a:ln>
            <a:solidFill>
              <a:srgbClr val="472786"/>
            </a:solidFill>
          </a:ln>
        </p:spPr>
        <p:txBody>
          <a:bodyPr wrap="square" rtlCol="0">
            <a:spAutoFit/>
          </a:bodyPr>
          <a:lstStyle/>
          <a:p>
            <a:pPr algn="ctr"/>
            <a:r>
              <a:rPr lang="en-GB" sz="2200" b="1" cap="all" spc="-100" dirty="0" smtClean="0">
                <a:solidFill>
                  <a:schemeClr val="bg1"/>
                </a:solidFill>
                <a:latin typeface="Helvetica"/>
              </a:rPr>
              <a:t> </a:t>
            </a:r>
            <a:r>
              <a:rPr lang="en-GB" sz="2200" b="1" i="1" cap="all" spc="-100" dirty="0" smtClean="0">
                <a:solidFill>
                  <a:schemeClr val="bg1"/>
                </a:solidFill>
                <a:latin typeface="Helvetica"/>
              </a:rPr>
              <a:t>ACTING IN FOOD SYSTEMS ON THE BASIS OF VALUE CHAIN ANALYSIS IS PART OF THE PACKAGE OF APPROACHES TO ADDRESSING MALNUTRITION  </a:t>
            </a:r>
          </a:p>
        </p:txBody>
      </p:sp>
    </p:spTree>
    <p:extLst>
      <p:ext uri="{BB962C8B-B14F-4D97-AF65-F5344CB8AC3E}">
        <p14:creationId xmlns:p14="http://schemas.microsoft.com/office/powerpoint/2010/main" val="380355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13 at 12.16.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66" y="0"/>
            <a:ext cx="4744151" cy="6858000"/>
          </a:xfrm>
          <a:prstGeom prst="rect">
            <a:avLst/>
          </a:prstGeom>
        </p:spPr>
      </p:pic>
    </p:spTree>
    <p:extLst>
      <p:ext uri="{BB962C8B-B14F-4D97-AF65-F5344CB8AC3E}">
        <p14:creationId xmlns:p14="http://schemas.microsoft.com/office/powerpoint/2010/main" val="428808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974379"/>
            <a:ext cx="7678662"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pic>
        <p:nvPicPr>
          <p:cNvPr id="2" name="Content Placeholder 1" descr="PPA NCD nourishing table w:unut.jpg"/>
          <p:cNvPicPr>
            <a:picLocks noGrp="1" noChangeAspect="1"/>
          </p:cNvPicPr>
          <p:nvPr>
            <p:ph idx="1"/>
          </p:nvPr>
        </p:nvPicPr>
        <p:blipFill rotWithShape="1">
          <a:blip r:embed="rId3">
            <a:extLst>
              <a:ext uri="{28A0092B-C50C-407E-A947-70E740481C1C}">
                <a14:useLocalDpi xmlns:a14="http://schemas.microsoft.com/office/drawing/2010/main" val="0"/>
              </a:ext>
            </a:extLst>
          </a:blip>
          <a:srcRect t="-4211" r="-8216" b="179"/>
          <a:stretch/>
        </p:blipFill>
        <p:spPr>
          <a:xfrm>
            <a:off x="355592" y="-118532"/>
            <a:ext cx="9253869" cy="7061205"/>
          </a:xfrm>
        </p:spPr>
      </p:pic>
      <p:sp>
        <p:nvSpPr>
          <p:cNvPr id="9" name="TextBox 8"/>
          <p:cNvSpPr txBox="1"/>
          <p:nvPr/>
        </p:nvSpPr>
        <p:spPr>
          <a:xfrm>
            <a:off x="248887" y="1027093"/>
            <a:ext cx="9132047" cy="954107"/>
          </a:xfrm>
          <a:prstGeom prst="rect">
            <a:avLst/>
          </a:prstGeom>
          <a:noFill/>
          <a:ln>
            <a:noFill/>
          </a:ln>
        </p:spPr>
        <p:txBody>
          <a:bodyPr wrap="square" rtlCol="0">
            <a:spAutoFit/>
          </a:bodyPr>
          <a:lstStyle/>
          <a:p>
            <a:pPr algn="ctr" rtl="0">
              <a:lnSpc>
                <a:spcPct val="100000"/>
              </a:lnSpc>
              <a:spcBef>
                <a:spcPts val="0"/>
              </a:spcBef>
            </a:pPr>
            <a:r>
              <a:rPr lang="en-GB" sz="2800" b="1" u="none" strike="noStrike" cap="all" spc="-100" baseline="0" dirty="0" smtClean="0">
                <a:solidFill>
                  <a:srgbClr val="472786"/>
                </a:solidFill>
                <a:latin typeface="Helvetica"/>
              </a:rPr>
              <a:t>1. WE KNOW THE POLICIES &amp;</a:t>
            </a:r>
            <a:r>
              <a:rPr lang="en-GB" sz="2800" b="1" u="none" strike="noStrike" cap="all" spc="-100" dirty="0" smtClean="0">
                <a:solidFill>
                  <a:srgbClr val="472786"/>
                </a:solidFill>
                <a:latin typeface="Helvetica"/>
              </a:rPr>
              <a:t> INTERVENTIONS </a:t>
            </a:r>
            <a:r>
              <a:rPr lang="en-GB" sz="2800" b="1" u="none" strike="noStrike" cap="all" spc="-100" baseline="0" dirty="0" smtClean="0">
                <a:solidFill>
                  <a:srgbClr val="472786"/>
                </a:solidFill>
                <a:latin typeface="Helvetica"/>
              </a:rPr>
              <a:t>AVAILABLE TO ADDRESS MALNUTRITION</a:t>
            </a:r>
          </a:p>
        </p:txBody>
      </p:sp>
      <p:sp>
        <p:nvSpPr>
          <p:cNvPr id="10" name="TextBox 9"/>
          <p:cNvSpPr txBox="1"/>
          <p:nvPr/>
        </p:nvSpPr>
        <p:spPr>
          <a:xfrm>
            <a:off x="384354" y="5717615"/>
            <a:ext cx="9132047" cy="954107"/>
          </a:xfrm>
          <a:prstGeom prst="rect">
            <a:avLst/>
          </a:prstGeom>
          <a:noFill/>
          <a:ln>
            <a:noFill/>
          </a:ln>
        </p:spPr>
        <p:txBody>
          <a:bodyPr wrap="square" rtlCol="0">
            <a:spAutoFit/>
          </a:bodyPr>
          <a:lstStyle/>
          <a:p>
            <a:pPr algn="ctr" rtl="0">
              <a:lnSpc>
                <a:spcPct val="100000"/>
              </a:lnSpc>
              <a:spcBef>
                <a:spcPts val="0"/>
              </a:spcBef>
            </a:pPr>
            <a:r>
              <a:rPr lang="en-GB" sz="2800" b="1" cap="all" spc="-100" dirty="0">
                <a:solidFill>
                  <a:srgbClr val="472786"/>
                </a:solidFill>
                <a:latin typeface="Helvetica"/>
              </a:rPr>
              <a:t>2</a:t>
            </a:r>
            <a:r>
              <a:rPr lang="en-GB" sz="2800" b="1" u="none" strike="noStrike" cap="all" spc="-100" baseline="0" dirty="0" smtClean="0">
                <a:solidFill>
                  <a:srgbClr val="472786"/>
                </a:solidFill>
                <a:latin typeface="Helvetica"/>
              </a:rPr>
              <a:t>. WE KNOW THIS REQUIRES MULTI-SECTORAL ACTION – INCLUDING</a:t>
            </a:r>
            <a:r>
              <a:rPr lang="en-GB" sz="2800" b="1" u="none" strike="noStrike" cap="all" spc="-100" dirty="0" smtClean="0">
                <a:solidFill>
                  <a:srgbClr val="472786"/>
                </a:solidFill>
                <a:latin typeface="Helvetica"/>
              </a:rPr>
              <a:t> IN THE FOOD SYSTEM</a:t>
            </a:r>
            <a:r>
              <a:rPr lang="en-GB" sz="2800" b="1" u="none" strike="noStrike" cap="all" spc="-100" baseline="0" dirty="0" smtClean="0">
                <a:solidFill>
                  <a:srgbClr val="472786"/>
                </a:solidFill>
                <a:latin typeface="Helvetica"/>
              </a:rPr>
              <a:t> </a:t>
            </a:r>
          </a:p>
        </p:txBody>
      </p:sp>
      <p:sp>
        <p:nvSpPr>
          <p:cNvPr id="4" name="Rectangular Callout 3"/>
          <p:cNvSpPr/>
          <p:nvPr/>
        </p:nvSpPr>
        <p:spPr>
          <a:xfrm>
            <a:off x="711200" y="4216400"/>
            <a:ext cx="8026400" cy="711200"/>
          </a:xfrm>
          <a:prstGeom prst="wedgeRectCallout">
            <a:avLst>
              <a:gd name="adj1" fmla="val -41000"/>
              <a:gd name="adj2" fmla="val 168453"/>
            </a:avLst>
          </a:prstGeom>
          <a:noFill/>
          <a:ln w="57150" cmpd="sng">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1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stCxn id="39" idx="2"/>
          </p:cNvCxnSpPr>
          <p:nvPr/>
        </p:nvCxnSpPr>
        <p:spPr>
          <a:xfrm rot="16200000" flipH="1">
            <a:off x="2571751" y="5174010"/>
            <a:ext cx="271462" cy="8461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30" name="Straight Connector 26"/>
          <p:cNvCxnSpPr>
            <a:cxnSpLocks noChangeShapeType="1"/>
            <a:stCxn id="11" idx="0"/>
            <a:endCxn id="41" idx="2"/>
          </p:cNvCxnSpPr>
          <p:nvPr/>
        </p:nvCxnSpPr>
        <p:spPr bwMode="auto">
          <a:xfrm flipH="1" flipV="1">
            <a:off x="6238082" y="2065338"/>
            <a:ext cx="84137" cy="35521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1" name="Rectangle 10"/>
          <p:cNvSpPr/>
          <p:nvPr/>
        </p:nvSpPr>
        <p:spPr>
          <a:xfrm>
            <a:off x="4722813" y="5617493"/>
            <a:ext cx="3198812" cy="331787"/>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chemeClr val="tx1"/>
              </a:solidFill>
            </a:endParaRPr>
          </a:p>
        </p:txBody>
      </p:sp>
      <p:sp>
        <p:nvSpPr>
          <p:cNvPr id="16" name="Rectangle 15"/>
          <p:cNvSpPr/>
          <p:nvPr/>
        </p:nvSpPr>
        <p:spPr>
          <a:xfrm>
            <a:off x="4637088" y="3630613"/>
            <a:ext cx="3198812" cy="331787"/>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7" name="Rectangle 16"/>
          <p:cNvSpPr/>
          <p:nvPr/>
        </p:nvSpPr>
        <p:spPr>
          <a:xfrm>
            <a:off x="4649788" y="4262438"/>
            <a:ext cx="3198812" cy="3317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22534" name="Straight Connector 31"/>
          <p:cNvCxnSpPr>
            <a:cxnSpLocks noChangeShapeType="1"/>
            <a:endCxn id="39" idx="2"/>
          </p:cNvCxnSpPr>
          <p:nvPr/>
        </p:nvCxnSpPr>
        <p:spPr bwMode="auto">
          <a:xfrm>
            <a:off x="2267744" y="1988840"/>
            <a:ext cx="17463" cy="347092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3" name="Rectangle 32"/>
          <p:cNvSpPr/>
          <p:nvPr/>
        </p:nvSpPr>
        <p:spPr>
          <a:xfrm>
            <a:off x="660400" y="4825404"/>
            <a:ext cx="319881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chemeClr val="tx1"/>
              </a:solidFill>
            </a:endParaRPr>
          </a:p>
        </p:txBody>
      </p:sp>
      <p:sp>
        <p:nvSpPr>
          <p:cNvPr id="34" name="Rectangle 33"/>
          <p:cNvSpPr/>
          <p:nvPr/>
        </p:nvSpPr>
        <p:spPr>
          <a:xfrm>
            <a:off x="685800" y="4249340"/>
            <a:ext cx="3198813" cy="331788"/>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5" name="Rectangle 34"/>
          <p:cNvSpPr/>
          <p:nvPr/>
        </p:nvSpPr>
        <p:spPr>
          <a:xfrm>
            <a:off x="685800" y="1752600"/>
            <a:ext cx="3198813" cy="331788"/>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6" name="Rectangle 35"/>
          <p:cNvSpPr/>
          <p:nvPr/>
        </p:nvSpPr>
        <p:spPr>
          <a:xfrm>
            <a:off x="685800" y="2411413"/>
            <a:ext cx="3198813" cy="331787"/>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7" name="Rectangle 36"/>
          <p:cNvSpPr/>
          <p:nvPr/>
        </p:nvSpPr>
        <p:spPr>
          <a:xfrm>
            <a:off x="660400" y="2971800"/>
            <a:ext cx="319881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8" name="Rectangle 37"/>
          <p:cNvSpPr/>
          <p:nvPr/>
        </p:nvSpPr>
        <p:spPr>
          <a:xfrm>
            <a:off x="687388" y="3581400"/>
            <a:ext cx="3122612" cy="376238"/>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9" name="Rectangle 38"/>
          <p:cNvSpPr>
            <a:spLocks noChangeArrowheads="1"/>
          </p:cNvSpPr>
          <p:nvPr/>
        </p:nvSpPr>
        <p:spPr bwMode="auto">
          <a:xfrm flipV="1">
            <a:off x="685800" y="5459760"/>
            <a:ext cx="3198813" cy="331788"/>
          </a:xfrm>
          <a:prstGeom prst="rect">
            <a:avLst/>
          </a:prstGeom>
          <a:solidFill>
            <a:schemeClr val="accent2">
              <a:lumMod val="25000"/>
              <a:lumOff val="75000"/>
            </a:schemeClr>
          </a:solidFill>
          <a:ln>
            <a:noFill/>
          </a:ln>
          <a:extLst/>
        </p:spPr>
        <p:txBody>
          <a:bodyPr rot="10800000" anchor="ctr"/>
          <a:lstStyle/>
          <a:p>
            <a:pPr algn="ctr" eaLnBrk="1" fontAlgn="auto" hangingPunct="1">
              <a:spcBef>
                <a:spcPts val="0"/>
              </a:spcBef>
              <a:spcAft>
                <a:spcPts val="0"/>
              </a:spcAft>
              <a:defRPr/>
            </a:pPr>
            <a:endParaRPr lang="en-US" sz="1800">
              <a:solidFill>
                <a:schemeClr val="lt1"/>
              </a:solidFill>
              <a:latin typeface="+mn-lt"/>
              <a:ea typeface="+mn-ea"/>
              <a:cs typeface="+mn-cs"/>
            </a:endParaRPr>
          </a:p>
        </p:txBody>
      </p:sp>
      <p:sp>
        <p:nvSpPr>
          <p:cNvPr id="40" name="Rectangle 39"/>
          <p:cNvSpPr/>
          <p:nvPr/>
        </p:nvSpPr>
        <p:spPr>
          <a:xfrm>
            <a:off x="4637088" y="2401466"/>
            <a:ext cx="3198812" cy="331788"/>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1" name="Rectangle 40"/>
          <p:cNvSpPr/>
          <p:nvPr/>
        </p:nvSpPr>
        <p:spPr>
          <a:xfrm>
            <a:off x="4638675" y="1733550"/>
            <a:ext cx="3198813" cy="331788"/>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2" name="Rectangle 41"/>
          <p:cNvSpPr/>
          <p:nvPr/>
        </p:nvSpPr>
        <p:spPr>
          <a:xfrm>
            <a:off x="4638675" y="4897412"/>
            <a:ext cx="3198813" cy="331788"/>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3" name="Rectangle 42"/>
          <p:cNvSpPr/>
          <p:nvPr/>
        </p:nvSpPr>
        <p:spPr>
          <a:xfrm>
            <a:off x="4637088" y="2997200"/>
            <a:ext cx="3198812" cy="331788"/>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2546" name="TextBox 56"/>
          <p:cNvSpPr txBox="1">
            <a:spLocks noChangeArrowheads="1"/>
          </p:cNvSpPr>
          <p:nvPr/>
        </p:nvSpPr>
        <p:spPr bwMode="auto">
          <a:xfrm>
            <a:off x="762000" y="1772468"/>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dirty="0">
                <a:latin typeface="Calibri" charset="0"/>
              </a:rPr>
              <a:t>Inputs into production</a:t>
            </a:r>
          </a:p>
        </p:txBody>
      </p:sp>
      <p:sp>
        <p:nvSpPr>
          <p:cNvPr id="22547" name="TextBox 57"/>
          <p:cNvSpPr txBox="1">
            <a:spLocks noChangeArrowheads="1"/>
          </p:cNvSpPr>
          <p:nvPr/>
        </p:nvSpPr>
        <p:spPr bwMode="auto">
          <a:xfrm>
            <a:off x="4644008" y="1729060"/>
            <a:ext cx="3198812" cy="331788"/>
          </a:xfrm>
          <a:prstGeom prst="rect">
            <a:avLst/>
          </a:prstGeom>
          <a:solidFill>
            <a:schemeClr val="accent2">
              <a:lumMod val="10000"/>
              <a:lumOff val="90000"/>
            </a:schemeClr>
          </a:solidFill>
          <a:ln>
            <a:noFill/>
          </a:ln>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Crop breeders; extension services </a:t>
            </a:r>
          </a:p>
        </p:txBody>
      </p:sp>
      <p:sp>
        <p:nvSpPr>
          <p:cNvPr id="22548" name="TextBox 58"/>
          <p:cNvSpPr txBox="1">
            <a:spLocks noChangeArrowheads="1"/>
          </p:cNvSpPr>
          <p:nvPr/>
        </p:nvSpPr>
        <p:spPr bwMode="auto">
          <a:xfrm>
            <a:off x="914400" y="2382068"/>
            <a:ext cx="2735263" cy="304800"/>
          </a:xfrm>
          <a:prstGeom prst="rect">
            <a:avLst/>
          </a:prstGeom>
          <a:noFill/>
          <a:ln>
            <a:noFill/>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Food production</a:t>
            </a:r>
          </a:p>
        </p:txBody>
      </p:sp>
      <p:sp>
        <p:nvSpPr>
          <p:cNvPr id="22549" name="TextBox 59"/>
          <p:cNvSpPr txBox="1">
            <a:spLocks noChangeArrowheads="1"/>
          </p:cNvSpPr>
          <p:nvPr/>
        </p:nvSpPr>
        <p:spPr bwMode="auto">
          <a:xfrm>
            <a:off x="668338" y="2991668"/>
            <a:ext cx="3213100" cy="304800"/>
          </a:xfrm>
          <a:prstGeom prst="rect">
            <a:avLst/>
          </a:prstGeom>
          <a:solidFill>
            <a:schemeClr val="accent2">
              <a:lumMod val="25000"/>
              <a:lumOff val="75000"/>
            </a:schemeClr>
          </a:solidFill>
          <a:ln>
            <a:noFill/>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Primary food storage and processing</a:t>
            </a:r>
            <a:endParaRPr lang="en-US" sz="1600">
              <a:latin typeface="Calibri" charset="0"/>
            </a:endParaRPr>
          </a:p>
        </p:txBody>
      </p:sp>
      <p:sp>
        <p:nvSpPr>
          <p:cNvPr id="22550" name="TextBox 60"/>
          <p:cNvSpPr txBox="1">
            <a:spLocks noChangeArrowheads="1"/>
          </p:cNvSpPr>
          <p:nvPr/>
        </p:nvSpPr>
        <p:spPr bwMode="auto">
          <a:xfrm>
            <a:off x="762000" y="3601268"/>
            <a:ext cx="31988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Secondary food processing</a:t>
            </a:r>
          </a:p>
        </p:txBody>
      </p:sp>
      <p:sp>
        <p:nvSpPr>
          <p:cNvPr id="22551" name="TextBox 61"/>
          <p:cNvSpPr txBox="1">
            <a:spLocks noChangeArrowheads="1"/>
          </p:cNvSpPr>
          <p:nvPr/>
        </p:nvSpPr>
        <p:spPr bwMode="auto">
          <a:xfrm>
            <a:off x="304800" y="4240560"/>
            <a:ext cx="404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Food distribution, transport, and trade</a:t>
            </a:r>
            <a:endParaRPr lang="en-US" sz="1600" b="1">
              <a:latin typeface="Calibri" charset="0"/>
            </a:endParaRPr>
          </a:p>
        </p:txBody>
      </p:sp>
      <p:sp>
        <p:nvSpPr>
          <p:cNvPr id="22552" name="TextBox 62"/>
          <p:cNvSpPr txBox="1">
            <a:spLocks noChangeArrowheads="1"/>
          </p:cNvSpPr>
          <p:nvPr/>
        </p:nvSpPr>
        <p:spPr bwMode="auto">
          <a:xfrm>
            <a:off x="668338" y="4850160"/>
            <a:ext cx="3198812" cy="331788"/>
          </a:xfrm>
          <a:prstGeom prst="rect">
            <a:avLst/>
          </a:prstGeom>
          <a:solidFill>
            <a:schemeClr val="accent2">
              <a:lumMod val="25000"/>
              <a:lumOff val="75000"/>
            </a:schemeClr>
          </a:solidFill>
          <a:ln>
            <a:noFill/>
          </a:ln>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Food retailing and catering</a:t>
            </a:r>
          </a:p>
        </p:txBody>
      </p:sp>
      <p:sp>
        <p:nvSpPr>
          <p:cNvPr id="22553" name="TextBox 63"/>
          <p:cNvSpPr txBox="1">
            <a:spLocks noChangeArrowheads="1"/>
          </p:cNvSpPr>
          <p:nvPr/>
        </p:nvSpPr>
        <p:spPr bwMode="auto">
          <a:xfrm>
            <a:off x="1066800" y="5500464"/>
            <a:ext cx="249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dirty="0">
                <a:latin typeface="Calibri" charset="0"/>
              </a:rPr>
              <a:t>Food promotion and labeling</a:t>
            </a:r>
            <a:endParaRPr lang="en-US" sz="1600" b="1" dirty="0">
              <a:latin typeface="Calibri" charset="0"/>
            </a:endParaRPr>
          </a:p>
        </p:txBody>
      </p:sp>
      <p:sp>
        <p:nvSpPr>
          <p:cNvPr id="22554" name="TextBox 64"/>
          <p:cNvSpPr txBox="1">
            <a:spLocks noChangeArrowheads="1"/>
          </p:cNvSpPr>
          <p:nvPr/>
        </p:nvSpPr>
        <p:spPr bwMode="auto">
          <a:xfrm>
            <a:off x="4633913" y="2420888"/>
            <a:ext cx="31988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dirty="0">
                <a:latin typeface="Calibri" charset="0"/>
              </a:rPr>
              <a:t>Farmers, agricultural laborers, </a:t>
            </a:r>
          </a:p>
        </p:txBody>
      </p:sp>
      <p:sp>
        <p:nvSpPr>
          <p:cNvPr id="22555" name="TextBox 65"/>
          <p:cNvSpPr txBox="1">
            <a:spLocks noChangeArrowheads="1"/>
          </p:cNvSpPr>
          <p:nvPr/>
        </p:nvSpPr>
        <p:spPr bwMode="auto">
          <a:xfrm>
            <a:off x="4267200" y="2996952"/>
            <a:ext cx="4040188" cy="304800"/>
          </a:xfrm>
          <a:prstGeom prst="rect">
            <a:avLst/>
          </a:prstGeom>
          <a:noFill/>
          <a:ln>
            <a:noFill/>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dirty="0">
                <a:latin typeface="Calibri" charset="0"/>
              </a:rPr>
              <a:t>Packers, millers, crushers, refiners</a:t>
            </a:r>
            <a:endParaRPr lang="en-US" sz="1600" b="1" dirty="0">
              <a:latin typeface="Calibri" charset="0"/>
            </a:endParaRPr>
          </a:p>
        </p:txBody>
      </p:sp>
      <p:sp>
        <p:nvSpPr>
          <p:cNvPr id="22556" name="TextBox 66"/>
          <p:cNvSpPr txBox="1">
            <a:spLocks noChangeArrowheads="1"/>
          </p:cNvSpPr>
          <p:nvPr/>
        </p:nvSpPr>
        <p:spPr bwMode="auto">
          <a:xfrm>
            <a:off x="4343400" y="3645024"/>
            <a:ext cx="4040188" cy="304800"/>
          </a:xfrm>
          <a:prstGeom prst="rect">
            <a:avLst/>
          </a:prstGeom>
          <a:noFill/>
          <a:ln>
            <a:noFill/>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dirty="0">
                <a:latin typeface="Calibri" charset="0"/>
              </a:rPr>
              <a:t>Processed foods manufacturers</a:t>
            </a:r>
            <a:endParaRPr lang="en-US" sz="1600" b="1" dirty="0">
              <a:latin typeface="Calibri" charset="0"/>
            </a:endParaRPr>
          </a:p>
        </p:txBody>
      </p:sp>
      <p:sp>
        <p:nvSpPr>
          <p:cNvPr id="22557" name="TextBox 67"/>
          <p:cNvSpPr txBox="1">
            <a:spLocks noChangeArrowheads="1"/>
          </p:cNvSpPr>
          <p:nvPr/>
        </p:nvSpPr>
        <p:spPr bwMode="auto">
          <a:xfrm>
            <a:off x="4649788" y="4271541"/>
            <a:ext cx="3198812" cy="331788"/>
          </a:xfrm>
          <a:prstGeom prst="rect">
            <a:avLst/>
          </a:prstGeom>
          <a:solidFill>
            <a:schemeClr val="accent2">
              <a:lumMod val="10000"/>
              <a:lumOff val="90000"/>
            </a:schemeClr>
          </a:solidFill>
          <a:ln>
            <a:noFill/>
          </a:ln>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Importers, exporters, brokers, </a:t>
            </a:r>
            <a:endParaRPr lang="en-US" sz="1600" b="1">
              <a:latin typeface="Calibri" charset="0"/>
            </a:endParaRPr>
          </a:p>
        </p:txBody>
      </p:sp>
      <p:sp>
        <p:nvSpPr>
          <p:cNvPr id="22558" name="TextBox 68"/>
          <p:cNvSpPr txBox="1">
            <a:spLocks noChangeArrowheads="1"/>
          </p:cNvSpPr>
          <p:nvPr/>
        </p:nvSpPr>
        <p:spPr bwMode="auto">
          <a:xfrm>
            <a:off x="4648200" y="4941168"/>
            <a:ext cx="3198813" cy="331788"/>
          </a:xfrm>
          <a:prstGeom prst="rect">
            <a:avLst/>
          </a:prstGeom>
          <a:noFill/>
          <a:ln>
            <a:noFill/>
          </a:ln>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dirty="0">
                <a:latin typeface="Calibri" charset="0"/>
              </a:rPr>
              <a:t>Informal retailers, supermarket chains, </a:t>
            </a:r>
          </a:p>
        </p:txBody>
      </p:sp>
      <p:sp>
        <p:nvSpPr>
          <p:cNvPr id="22559" name="TextBox 69"/>
          <p:cNvSpPr txBox="1">
            <a:spLocks noChangeArrowheads="1"/>
          </p:cNvSpPr>
          <p:nvPr/>
        </p:nvSpPr>
        <p:spPr bwMode="auto">
          <a:xfrm>
            <a:off x="4685556" y="5617492"/>
            <a:ext cx="3198812" cy="331788"/>
          </a:xfrm>
          <a:prstGeom prst="rect">
            <a:avLst/>
          </a:prstGeom>
          <a:noFill/>
          <a:ln>
            <a:noFill/>
          </a:ln>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400">
                <a:latin typeface="Calibri" charset="0"/>
              </a:rPr>
              <a:t>Advertising agencies</a:t>
            </a:r>
            <a:endParaRPr lang="en-US" sz="1600">
              <a:latin typeface="Calibri" charset="0"/>
            </a:endParaRPr>
          </a:p>
        </p:txBody>
      </p:sp>
      <p:sp>
        <p:nvSpPr>
          <p:cNvPr id="47" name="TextBox 46"/>
          <p:cNvSpPr txBox="1"/>
          <p:nvPr/>
        </p:nvSpPr>
        <p:spPr>
          <a:xfrm>
            <a:off x="655288" y="800021"/>
            <a:ext cx="8031512" cy="954107"/>
          </a:xfrm>
          <a:prstGeom prst="rect">
            <a:avLst/>
          </a:prstGeom>
          <a:noFill/>
          <a:ln>
            <a:noFill/>
          </a:ln>
        </p:spPr>
        <p:txBody>
          <a:bodyPr wrap="square" rtlCol="0">
            <a:spAutoFit/>
          </a:bodyPr>
          <a:lstStyle/>
          <a:p>
            <a:pPr algn="ctr"/>
            <a:r>
              <a:rPr lang="en-GB" sz="2800" b="1" cap="all" spc="-100" dirty="0">
                <a:solidFill>
                  <a:srgbClr val="472786"/>
                </a:solidFill>
                <a:latin typeface="Helvetica"/>
              </a:rPr>
              <a:t>3. </a:t>
            </a:r>
            <a:r>
              <a:rPr lang="en-GB" sz="2800" b="1" cap="all" spc="-100" dirty="0" smtClean="0">
                <a:solidFill>
                  <a:srgbClr val="472786"/>
                </a:solidFill>
                <a:latin typeface="Helvetica"/>
              </a:rPr>
              <a:t>ONE way </a:t>
            </a:r>
            <a:r>
              <a:rPr lang="en-GB" sz="2800" b="1" cap="all" spc="-100" dirty="0">
                <a:solidFill>
                  <a:srgbClr val="472786"/>
                </a:solidFill>
                <a:latin typeface="Helvetica"/>
              </a:rPr>
              <a:t>of understanding the food </a:t>
            </a:r>
            <a:r>
              <a:rPr lang="en-GB" sz="2800" b="1" cap="all" spc="-100" dirty="0" smtClean="0">
                <a:solidFill>
                  <a:srgbClr val="472786"/>
                </a:solidFill>
                <a:latin typeface="Helvetica"/>
              </a:rPr>
              <a:t>system IS AS </a:t>
            </a:r>
            <a:r>
              <a:rPr lang="en-GB" sz="2800" b="1" u="none" strike="noStrike" cap="all" spc="-100" baseline="0" dirty="0" smtClean="0">
                <a:solidFill>
                  <a:srgbClr val="472786"/>
                </a:solidFill>
                <a:latin typeface="Helvetica"/>
              </a:rPr>
              <a:t>FOOD SUPPLY CHAINS</a:t>
            </a:r>
          </a:p>
        </p:txBody>
      </p:sp>
      <p:sp>
        <p:nvSpPr>
          <p:cNvPr id="48" name="TextBox 78"/>
          <p:cNvSpPr txBox="1">
            <a:spLocks noChangeArrowheads="1"/>
          </p:cNvSpPr>
          <p:nvPr/>
        </p:nvSpPr>
        <p:spPr bwMode="auto">
          <a:xfrm>
            <a:off x="1857375" y="6056748"/>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b="1" dirty="0">
                <a:latin typeface="Calibri" charset="0"/>
              </a:rPr>
              <a:t>Activities</a:t>
            </a:r>
          </a:p>
        </p:txBody>
      </p:sp>
      <p:sp>
        <p:nvSpPr>
          <p:cNvPr id="49" name="TextBox 79"/>
          <p:cNvSpPr txBox="1">
            <a:spLocks noChangeArrowheads="1"/>
          </p:cNvSpPr>
          <p:nvPr/>
        </p:nvSpPr>
        <p:spPr bwMode="auto">
          <a:xfrm>
            <a:off x="5867400" y="605674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b="1">
                <a:latin typeface="Calibri" charset="0"/>
              </a:rPr>
              <a:t>Actors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181" y="783606"/>
            <a:ext cx="8820530" cy="954107"/>
          </a:xfrm>
          <a:prstGeom prst="rect">
            <a:avLst/>
          </a:prstGeom>
          <a:noFill/>
        </p:spPr>
        <p:txBody>
          <a:bodyPr wrap="square" rtlCol="0">
            <a:spAutoFit/>
          </a:bodyPr>
          <a:lstStyle/>
          <a:p>
            <a:pPr algn="ctr" rtl="0">
              <a:lnSpc>
                <a:spcPct val="100000"/>
              </a:lnSpc>
              <a:spcBef>
                <a:spcPts val="0"/>
              </a:spcBef>
            </a:pPr>
            <a:r>
              <a:rPr lang="en-GB" sz="2800" b="1" cap="all" spc="-100" dirty="0">
                <a:solidFill>
                  <a:srgbClr val="472786"/>
                </a:solidFill>
                <a:latin typeface="Helvetica"/>
              </a:rPr>
              <a:t>4</a:t>
            </a:r>
            <a:r>
              <a:rPr lang="en-GB" sz="2800" b="1" u="none" strike="noStrike" cap="all" spc="-100" baseline="0" dirty="0" smtClean="0">
                <a:solidFill>
                  <a:srgbClr val="472786"/>
                </a:solidFill>
                <a:latin typeface="Helvetica"/>
              </a:rPr>
              <a:t>. </a:t>
            </a:r>
            <a:r>
              <a:rPr lang="en-GB" sz="2800" b="1" cap="all" spc="-100" dirty="0" smtClean="0">
                <a:solidFill>
                  <a:srgbClr val="472786"/>
                </a:solidFill>
                <a:latin typeface="Helvetica"/>
              </a:rPr>
              <a:t>FOOD SUPPLY CHAINS, &amp; THE POLICIES THAT AFFECT THEM, INFLUENCE DIETS – the 3As</a:t>
            </a:r>
            <a:endParaRPr lang="en-GB" sz="2800" b="1" u="none" strike="noStrike" cap="all" spc="-100" baseline="0" dirty="0" smtClean="0">
              <a:solidFill>
                <a:srgbClr val="472786"/>
              </a:solidFill>
              <a:latin typeface="Helvetica"/>
            </a:endParaRPr>
          </a:p>
        </p:txBody>
      </p:sp>
      <p:sp>
        <p:nvSpPr>
          <p:cNvPr id="6" name="TextBox 5"/>
          <p:cNvSpPr txBox="1"/>
          <p:nvPr/>
        </p:nvSpPr>
        <p:spPr>
          <a:xfrm>
            <a:off x="0" y="5974379"/>
            <a:ext cx="7678662"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7" name="Content Placeholder 6"/>
          <p:cNvSpPr>
            <a:spLocks noGrp="1"/>
          </p:cNvSpPr>
          <p:nvPr>
            <p:ph idx="1"/>
          </p:nvPr>
        </p:nvSpPr>
        <p:spPr/>
        <p:txBody>
          <a:bodyPr/>
          <a:lstStyle/>
          <a:p>
            <a:endParaRPr lang="en-GB"/>
          </a:p>
        </p:txBody>
      </p:sp>
      <p:graphicFrame>
        <p:nvGraphicFramePr>
          <p:cNvPr id="8" name="Content Placeholder 3"/>
          <p:cNvGraphicFramePr>
            <a:graphicFrameLocks/>
          </p:cNvGraphicFramePr>
          <p:nvPr>
            <p:extLst>
              <p:ext uri="{D42A27DB-BD31-4B8C-83A1-F6EECF244321}">
                <p14:modId xmlns:p14="http://schemas.microsoft.com/office/powerpoint/2010/main" val="3988055636"/>
              </p:ext>
            </p:extLst>
          </p:nvPr>
        </p:nvGraphicFramePr>
        <p:xfrm>
          <a:off x="395536" y="186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24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LICY Flow Graphic_v2[2].pdf"/>
          <p:cNvPicPr>
            <a:picLocks noGrp="1" noChangeAspect="1"/>
          </p:cNvPicPr>
          <p:nvPr>
            <p:ph idx="1"/>
          </p:nvPr>
        </p:nvPicPr>
        <p:blipFill rotWithShape="1">
          <a:blip r:embed="rId3">
            <a:extLst>
              <a:ext uri="{28A0092B-C50C-407E-A947-70E740481C1C}">
                <a14:useLocalDpi xmlns:a14="http://schemas.microsoft.com/office/drawing/2010/main" val="0"/>
              </a:ext>
            </a:extLst>
          </a:blip>
          <a:srcRect t="256" b="19053"/>
          <a:stretch/>
        </p:blipFill>
        <p:spPr>
          <a:xfrm>
            <a:off x="442820" y="999059"/>
            <a:ext cx="8405607" cy="5316125"/>
          </a:xfrm>
        </p:spPr>
      </p:pic>
      <p:sp>
        <p:nvSpPr>
          <p:cNvPr id="7" name="TextBox 6"/>
          <p:cNvSpPr txBox="1"/>
          <p:nvPr/>
        </p:nvSpPr>
        <p:spPr>
          <a:xfrm flipH="1">
            <a:off x="652668" y="4745535"/>
            <a:ext cx="476274" cy="230832"/>
          </a:xfrm>
          <a:prstGeom prst="rect">
            <a:avLst/>
          </a:prstGeom>
          <a:solidFill>
            <a:schemeClr val="bg1"/>
          </a:solidFill>
        </p:spPr>
        <p:txBody>
          <a:bodyPr wrap="square" rtlCol="0">
            <a:spAutoFit/>
          </a:bodyPr>
          <a:lstStyle/>
          <a:p>
            <a:r>
              <a:rPr lang="en-GB" sz="900" dirty="0" smtClean="0">
                <a:solidFill>
                  <a:schemeClr val="accent4">
                    <a:lumMod val="75000"/>
                  </a:schemeClr>
                </a:solidFill>
              </a:rPr>
              <a:t>UP</a:t>
            </a:r>
            <a:endParaRPr lang="en-GB" sz="900" dirty="0">
              <a:solidFill>
                <a:schemeClr val="accent4">
                  <a:lumMod val="75000"/>
                </a:schemeClr>
              </a:solidFill>
            </a:endParaRPr>
          </a:p>
        </p:txBody>
      </p:sp>
      <p:sp>
        <p:nvSpPr>
          <p:cNvPr id="8" name="TextBox 7"/>
          <p:cNvSpPr txBox="1"/>
          <p:nvPr/>
        </p:nvSpPr>
        <p:spPr>
          <a:xfrm rot="10800000" flipV="1">
            <a:off x="7320508" y="4801634"/>
            <a:ext cx="588470" cy="230832"/>
          </a:xfrm>
          <a:prstGeom prst="rect">
            <a:avLst/>
          </a:prstGeom>
          <a:solidFill>
            <a:schemeClr val="bg1"/>
          </a:solidFill>
        </p:spPr>
        <p:txBody>
          <a:bodyPr wrap="square" rtlCol="0">
            <a:spAutoFit/>
          </a:bodyPr>
          <a:lstStyle/>
          <a:p>
            <a:r>
              <a:rPr lang="en-GB" sz="900" dirty="0" smtClean="0">
                <a:solidFill>
                  <a:schemeClr val="accent4">
                    <a:lumMod val="75000"/>
                  </a:schemeClr>
                </a:solidFill>
              </a:rPr>
              <a:t>DOWN</a:t>
            </a:r>
            <a:endParaRPr lang="en-GB" sz="900" dirty="0">
              <a:solidFill>
                <a:schemeClr val="accent4">
                  <a:lumMod val="75000"/>
                </a:schemeClr>
              </a:solidFill>
            </a:endParaRPr>
          </a:p>
        </p:txBody>
      </p:sp>
      <p:sp>
        <p:nvSpPr>
          <p:cNvPr id="9" name="Pentagon 8"/>
          <p:cNvSpPr/>
          <p:nvPr/>
        </p:nvSpPr>
        <p:spPr>
          <a:xfrm rot="16200000">
            <a:off x="3563227" y="4777275"/>
            <a:ext cx="582112" cy="394389"/>
          </a:xfrm>
          <a:prstGeom prst="homePlate">
            <a:avLst/>
          </a:prstGeom>
          <a:solidFill>
            <a:srgbClr val="285B02"/>
          </a:solidFill>
          <a:ln>
            <a:solidFill>
              <a:schemeClr val="bg1"/>
            </a:solidFill>
          </a:ln>
          <a:scene3d>
            <a:camera prst="orthographicFront">
              <a:rot lat="0" lon="24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442821" y="984150"/>
            <a:ext cx="8405607" cy="1384995"/>
          </a:xfrm>
          <a:prstGeom prst="rect">
            <a:avLst/>
          </a:prstGeom>
          <a:solidFill>
            <a:schemeClr val="bg1"/>
          </a:solidFill>
        </p:spPr>
        <p:txBody>
          <a:bodyPr wrap="square" rtlCol="0">
            <a:spAutoFit/>
          </a:bodyPr>
          <a:lstStyle/>
          <a:p>
            <a:pPr algn="ctr" rtl="0">
              <a:lnSpc>
                <a:spcPct val="100000"/>
              </a:lnSpc>
              <a:spcBef>
                <a:spcPts val="0"/>
              </a:spcBef>
            </a:pPr>
            <a:r>
              <a:rPr lang="en-GB" sz="2800" b="1" cap="all" spc="-100" dirty="0" smtClean="0">
                <a:solidFill>
                  <a:srgbClr val="472786"/>
                </a:solidFill>
                <a:latin typeface="Helvetica"/>
              </a:rPr>
              <a:t>5</a:t>
            </a:r>
            <a:r>
              <a:rPr lang="en-GB" sz="2800" b="1" u="none" strike="noStrike" cap="all" spc="-100" baseline="0" dirty="0" smtClean="0">
                <a:solidFill>
                  <a:srgbClr val="472786"/>
                </a:solidFill>
                <a:latin typeface="Helvetica"/>
              </a:rPr>
              <a:t>. CONSUMER DIETS,</a:t>
            </a:r>
            <a:r>
              <a:rPr lang="en-GB" sz="2800" b="1" u="none" strike="noStrike" cap="all" spc="-100" dirty="0" smtClean="0">
                <a:solidFill>
                  <a:srgbClr val="472786"/>
                </a:solidFill>
                <a:latin typeface="Helvetica"/>
              </a:rPr>
              <a:t> &amp; THE POLICIES DESIGNED TO IMPROVE THEM, </a:t>
            </a:r>
            <a:r>
              <a:rPr lang="en-GB" sz="2800" b="1" cap="all" spc="-100" dirty="0" smtClean="0">
                <a:solidFill>
                  <a:srgbClr val="472786"/>
                </a:solidFill>
                <a:latin typeface="Helvetica"/>
              </a:rPr>
              <a:t>INFLUENCE FOOD SUPPLY CHAINs </a:t>
            </a:r>
          </a:p>
        </p:txBody>
      </p:sp>
      <p:sp>
        <p:nvSpPr>
          <p:cNvPr id="3" name="TextBox 2"/>
          <p:cNvSpPr txBox="1"/>
          <p:nvPr/>
        </p:nvSpPr>
        <p:spPr>
          <a:xfrm>
            <a:off x="793768" y="2732337"/>
            <a:ext cx="4720832" cy="646331"/>
          </a:xfrm>
          <a:prstGeom prst="rect">
            <a:avLst/>
          </a:prstGeom>
          <a:noFill/>
        </p:spPr>
        <p:txBody>
          <a:bodyPr wrap="square" rtlCol="0">
            <a:spAutoFit/>
          </a:bodyPr>
          <a:lstStyle/>
          <a:p>
            <a:r>
              <a:rPr lang="en-GB" b="1" i="1" cap="all" spc="-100" dirty="0" smtClean="0">
                <a:solidFill>
                  <a:srgbClr val="472786"/>
                </a:solidFill>
                <a:latin typeface="Helvetica"/>
              </a:rPr>
              <a:t>Both supply and </a:t>
            </a:r>
            <a:r>
              <a:rPr lang="en-GB" b="1" i="1" cap="all" spc="-100" dirty="0" err="1" smtClean="0">
                <a:solidFill>
                  <a:srgbClr val="472786"/>
                </a:solidFill>
                <a:latin typeface="Helvetica"/>
              </a:rPr>
              <a:t>demaND</a:t>
            </a:r>
            <a:r>
              <a:rPr lang="en-GB" b="1" i="1" cap="all" spc="-100" dirty="0" smtClean="0">
                <a:solidFill>
                  <a:srgbClr val="472786"/>
                </a:solidFill>
                <a:latin typeface="Helvetica"/>
              </a:rPr>
              <a:t>-SIDE DYNAMICS  MATTER….</a:t>
            </a:r>
            <a:endParaRPr lang="en-GB" i="1" dirty="0"/>
          </a:p>
        </p:txBody>
      </p:sp>
    </p:spTree>
    <p:extLst>
      <p:ext uri="{BB962C8B-B14F-4D97-AF65-F5344CB8AC3E}">
        <p14:creationId xmlns:p14="http://schemas.microsoft.com/office/powerpoint/2010/main" val="775167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34549"/>
            <a:ext cx="8229600" cy="954107"/>
          </a:xfrm>
          <a:prstGeom prst="rect">
            <a:avLst/>
          </a:prstGeom>
          <a:noFill/>
        </p:spPr>
        <p:txBody>
          <a:bodyPr wrap="square" rtlCol="0">
            <a:spAutoFit/>
          </a:bodyPr>
          <a:lstStyle/>
          <a:p>
            <a:r>
              <a:rPr lang="en-GB" sz="2800" b="1" cap="all" spc="-100" dirty="0">
                <a:solidFill>
                  <a:srgbClr val="472786"/>
                </a:solidFill>
                <a:latin typeface="Helvetica"/>
              </a:rPr>
              <a:t>Title </a:t>
            </a:r>
            <a:r>
              <a:rPr lang="en-GB" sz="2800" b="1" cap="all" spc="-100" dirty="0" smtClean="0">
                <a:solidFill>
                  <a:srgbClr val="472786"/>
                </a:solidFill>
                <a:latin typeface="Helvetica"/>
              </a:rPr>
              <a:t>here XXXXXXXXXXXXX</a:t>
            </a:r>
            <a:endParaRPr lang="en-GB" sz="2800" b="1" cap="all" spc="-100" dirty="0">
              <a:solidFill>
                <a:srgbClr val="472786"/>
              </a:solidFill>
              <a:latin typeface="Helvetica"/>
            </a:endParaRPr>
          </a:p>
          <a:p>
            <a:r>
              <a:rPr lang="en-GB" sz="2800" b="1" i="0" u="none" strike="noStrike" cap="all" spc="-100" baseline="0" dirty="0" smtClean="0">
                <a:solidFill>
                  <a:srgbClr val="472786"/>
                </a:solidFill>
                <a:latin typeface="Helvetica"/>
                <a:cs typeface="Helvetica"/>
              </a:rPr>
              <a:t>SECOND LINE for longer titles</a:t>
            </a:r>
          </a:p>
        </p:txBody>
      </p:sp>
      <p:sp>
        <p:nvSpPr>
          <p:cNvPr id="4" name="TextBox 3"/>
          <p:cNvSpPr txBox="1"/>
          <p:nvPr/>
        </p:nvSpPr>
        <p:spPr>
          <a:xfrm>
            <a:off x="457200" y="2266400"/>
            <a:ext cx="4077462" cy="4170372"/>
          </a:xfrm>
          <a:prstGeom prst="rect">
            <a:avLst/>
          </a:prstGeom>
          <a:noFill/>
        </p:spPr>
        <p:txBody>
          <a:bodyPr wrap="square" rtlCol="0">
            <a:spAutoFit/>
          </a:bodyPr>
          <a:lstStyle/>
          <a:p>
            <a:pPr>
              <a:spcBef>
                <a:spcPts val="600"/>
              </a:spcBef>
            </a:pPr>
            <a:r>
              <a:rPr lang="en-GB" sz="2000" b="1" dirty="0" smtClean="0">
                <a:solidFill>
                  <a:srgbClr val="472786"/>
                </a:solidFill>
                <a:latin typeface="Helvetica"/>
                <a:cs typeface="Helvetica"/>
              </a:rPr>
              <a:t>SHORT CHAINS</a:t>
            </a:r>
          </a:p>
          <a:p>
            <a:pPr marL="342900" indent="-342900">
              <a:spcBef>
                <a:spcPts val="600"/>
              </a:spcBef>
              <a:buClr>
                <a:srgbClr val="9F88B1"/>
              </a:buClr>
              <a:buSzPct val="130000"/>
              <a:buFont typeface="Lucida Grande"/>
              <a:buChar char="■"/>
            </a:pPr>
            <a:r>
              <a:rPr lang="en-GB" sz="2000" dirty="0">
                <a:solidFill>
                  <a:schemeClr val="tx1">
                    <a:lumMod val="65000"/>
                    <a:lumOff val="35000"/>
                  </a:schemeClr>
                </a:solidFill>
                <a:latin typeface="Helvetica"/>
                <a:cs typeface="Helvetica"/>
              </a:rPr>
              <a:t>Rural </a:t>
            </a:r>
            <a:r>
              <a:rPr lang="en-GB" sz="2000" dirty="0" smtClean="0">
                <a:solidFill>
                  <a:schemeClr val="tx1">
                    <a:lumMod val="65000"/>
                    <a:lumOff val="35000"/>
                  </a:schemeClr>
                </a:solidFill>
                <a:latin typeface="Helvetica"/>
                <a:cs typeface="Helvetica"/>
              </a:rPr>
              <a:t>areas in low/middle income countries; Island communities; local </a:t>
            </a:r>
            <a:r>
              <a:rPr lang="en-GB" sz="2000" dirty="0">
                <a:solidFill>
                  <a:schemeClr val="tx1">
                    <a:lumMod val="65000"/>
                    <a:lumOff val="35000"/>
                  </a:schemeClr>
                </a:solidFill>
                <a:latin typeface="Helvetica"/>
                <a:cs typeface="Helvetica"/>
              </a:rPr>
              <a:t>markets for </a:t>
            </a:r>
            <a:r>
              <a:rPr lang="en-GB" sz="2000" dirty="0" smtClean="0">
                <a:solidFill>
                  <a:schemeClr val="tx1">
                    <a:lumMod val="65000"/>
                    <a:lumOff val="35000"/>
                  </a:schemeClr>
                </a:solidFill>
                <a:latin typeface="Helvetica"/>
                <a:cs typeface="Helvetica"/>
              </a:rPr>
              <a:t>farmers; farm </a:t>
            </a:r>
            <a:r>
              <a:rPr lang="en-GB" sz="2000" dirty="0">
                <a:solidFill>
                  <a:schemeClr val="tx1">
                    <a:lumMod val="65000"/>
                    <a:lumOff val="35000"/>
                  </a:schemeClr>
                </a:solidFill>
                <a:latin typeface="Helvetica"/>
                <a:cs typeface="Helvetica"/>
              </a:rPr>
              <a:t>to school</a:t>
            </a:r>
          </a:p>
          <a:p>
            <a:pPr marL="800100" lvl="1" indent="-342900">
              <a:spcBef>
                <a:spcPts val="600"/>
              </a:spcBef>
              <a:buClr>
                <a:srgbClr val="9F88B1"/>
              </a:buClr>
              <a:buSzPct val="130000"/>
              <a:buFont typeface="Lucida Grande"/>
              <a:buChar char="■"/>
            </a:pPr>
            <a:r>
              <a:rPr lang="en-GB" sz="2000" dirty="0" smtClean="0">
                <a:solidFill>
                  <a:schemeClr val="tx1">
                    <a:lumMod val="65000"/>
                    <a:lumOff val="35000"/>
                  </a:schemeClr>
                </a:solidFill>
                <a:latin typeface="Helvetica"/>
                <a:cs typeface="Helvetica"/>
              </a:rPr>
              <a:t>Able </a:t>
            </a:r>
            <a:r>
              <a:rPr lang="en-GB" sz="2000" dirty="0">
                <a:solidFill>
                  <a:schemeClr val="tx1">
                    <a:lumMod val="65000"/>
                    <a:lumOff val="35000"/>
                  </a:schemeClr>
                </a:solidFill>
                <a:latin typeface="Helvetica"/>
                <a:cs typeface="Helvetica"/>
              </a:rPr>
              <a:t>to transmit changes in production to consumers </a:t>
            </a:r>
          </a:p>
          <a:p>
            <a:pPr marL="800100" lvl="1" indent="-342900">
              <a:spcBef>
                <a:spcPts val="600"/>
              </a:spcBef>
              <a:buClr>
                <a:srgbClr val="9F88B1"/>
              </a:buClr>
              <a:buSzPct val="130000"/>
              <a:buFont typeface="Lucida Grande"/>
              <a:buChar char="■"/>
            </a:pPr>
            <a:r>
              <a:rPr lang="en-GB" sz="2000" dirty="0" smtClean="0">
                <a:solidFill>
                  <a:schemeClr val="tx1">
                    <a:lumMod val="65000"/>
                    <a:lumOff val="35000"/>
                  </a:schemeClr>
                </a:solidFill>
                <a:latin typeface="Helvetica"/>
                <a:cs typeface="Helvetica"/>
              </a:rPr>
              <a:t>Staples, legumes, fruits</a:t>
            </a:r>
            <a:r>
              <a:rPr lang="en-GB" sz="2000" dirty="0">
                <a:solidFill>
                  <a:schemeClr val="tx1">
                    <a:lumMod val="65000"/>
                    <a:lumOff val="35000"/>
                  </a:schemeClr>
                </a:solidFill>
                <a:latin typeface="Helvetica"/>
                <a:cs typeface="Helvetica"/>
              </a:rPr>
              <a:t>, </a:t>
            </a:r>
            <a:r>
              <a:rPr lang="en-GB" sz="2000" dirty="0" smtClean="0">
                <a:solidFill>
                  <a:schemeClr val="tx1">
                    <a:lumMod val="65000"/>
                    <a:lumOff val="35000"/>
                  </a:schemeClr>
                </a:solidFill>
                <a:latin typeface="Helvetica"/>
                <a:cs typeface="Helvetica"/>
              </a:rPr>
              <a:t>vegetables</a:t>
            </a:r>
            <a:endParaRPr lang="en-GB" sz="2000" dirty="0">
              <a:solidFill>
                <a:schemeClr val="tx1">
                  <a:lumMod val="65000"/>
                  <a:lumOff val="35000"/>
                </a:schemeClr>
              </a:solidFill>
              <a:latin typeface="Helvetica"/>
              <a:cs typeface="Helvetica"/>
            </a:endParaRPr>
          </a:p>
          <a:p>
            <a:pPr marL="800100" lvl="1" indent="-342900">
              <a:spcBef>
                <a:spcPts val="600"/>
              </a:spcBef>
              <a:buClr>
                <a:srgbClr val="9F88B1"/>
              </a:buClr>
              <a:buSzPct val="130000"/>
              <a:buFont typeface="Lucida Grande"/>
              <a:buChar char="■"/>
            </a:pPr>
            <a:r>
              <a:rPr lang="en-GB" sz="2000" dirty="0" smtClean="0">
                <a:solidFill>
                  <a:schemeClr val="tx1">
                    <a:lumMod val="65000"/>
                    <a:lumOff val="35000"/>
                  </a:schemeClr>
                </a:solidFill>
                <a:latin typeface="Helvetica"/>
                <a:cs typeface="Helvetica"/>
              </a:rPr>
              <a:t>Focus on smallholder/family </a:t>
            </a:r>
            <a:r>
              <a:rPr lang="en-GB" sz="2000" dirty="0">
                <a:solidFill>
                  <a:schemeClr val="tx1">
                    <a:lumMod val="65000"/>
                    <a:lumOff val="35000"/>
                  </a:schemeClr>
                </a:solidFill>
                <a:latin typeface="Helvetica"/>
                <a:cs typeface="Helvetica"/>
              </a:rPr>
              <a:t>farmer</a:t>
            </a:r>
          </a:p>
          <a:p>
            <a:pPr marL="342900" indent="-342900">
              <a:spcBef>
                <a:spcPts val="600"/>
              </a:spcBef>
              <a:buClr>
                <a:srgbClr val="9F88B1"/>
              </a:buClr>
              <a:buSzPct val="130000"/>
              <a:buFont typeface="Lucida Grande"/>
              <a:buChar char="■"/>
            </a:pPr>
            <a:endParaRPr lang="en-GB" sz="2000" dirty="0" smtClean="0">
              <a:solidFill>
                <a:schemeClr val="tx1">
                  <a:lumMod val="65000"/>
                  <a:lumOff val="35000"/>
                </a:schemeClr>
              </a:solidFill>
              <a:latin typeface="Helvetica"/>
              <a:cs typeface="Helvetica"/>
            </a:endParaRPr>
          </a:p>
        </p:txBody>
      </p:sp>
      <p:sp>
        <p:nvSpPr>
          <p:cNvPr id="5" name="TextBox 4"/>
          <p:cNvSpPr txBox="1"/>
          <p:nvPr/>
        </p:nvSpPr>
        <p:spPr>
          <a:xfrm>
            <a:off x="442821" y="984150"/>
            <a:ext cx="8405607" cy="1384995"/>
          </a:xfrm>
          <a:prstGeom prst="rect">
            <a:avLst/>
          </a:prstGeom>
          <a:solidFill>
            <a:schemeClr val="bg1"/>
          </a:solidFill>
        </p:spPr>
        <p:txBody>
          <a:bodyPr wrap="square" rtlCol="0">
            <a:spAutoFit/>
          </a:bodyPr>
          <a:lstStyle/>
          <a:p>
            <a:pPr algn="ctr" rtl="0">
              <a:lnSpc>
                <a:spcPct val="100000"/>
              </a:lnSpc>
              <a:spcBef>
                <a:spcPts val="0"/>
              </a:spcBef>
            </a:pPr>
            <a:r>
              <a:rPr lang="en-GB" sz="2800" b="1" cap="all" spc="-100" dirty="0">
                <a:solidFill>
                  <a:srgbClr val="472786"/>
                </a:solidFill>
                <a:latin typeface="Helvetica"/>
              </a:rPr>
              <a:t>6</a:t>
            </a:r>
            <a:r>
              <a:rPr lang="en-GB" sz="2800" b="1" u="none" strike="noStrike" cap="all" spc="-100" baseline="0" dirty="0" smtClean="0">
                <a:solidFill>
                  <a:srgbClr val="472786"/>
                </a:solidFill>
                <a:latin typeface="Helvetica"/>
              </a:rPr>
              <a:t>. </a:t>
            </a:r>
            <a:r>
              <a:rPr lang="en-GB" sz="2800" b="1" cap="all" spc="-100" dirty="0" smtClean="0">
                <a:solidFill>
                  <a:srgbClr val="472786"/>
                </a:solidFill>
                <a:latin typeface="Helvetica"/>
              </a:rPr>
              <a:t>THERE ARE DIFFERENT INTERACTIONS IN SHORT &amp; LONG CHAINS</a:t>
            </a:r>
          </a:p>
          <a:p>
            <a:pPr rtl="0">
              <a:lnSpc>
                <a:spcPct val="100000"/>
              </a:lnSpc>
              <a:spcBef>
                <a:spcPts val="0"/>
              </a:spcBef>
            </a:pPr>
            <a:endParaRPr lang="en-GB" sz="2800" b="1" u="none" strike="noStrike" cap="all" spc="-100" baseline="0" dirty="0" smtClean="0">
              <a:solidFill>
                <a:srgbClr val="472786"/>
              </a:solidFill>
              <a:latin typeface="Helvetica"/>
            </a:endParaRPr>
          </a:p>
        </p:txBody>
      </p:sp>
      <p:pic>
        <p:nvPicPr>
          <p:cNvPr id="2" name="Picture 1" descr="smallholder value ch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0" y="2369145"/>
            <a:ext cx="5068676" cy="3576251"/>
          </a:xfrm>
          <a:prstGeom prst="rect">
            <a:avLst/>
          </a:prstGeom>
        </p:spPr>
      </p:pic>
      <p:sp>
        <p:nvSpPr>
          <p:cNvPr id="8" name="TextBox 7"/>
          <p:cNvSpPr txBox="1"/>
          <p:nvPr/>
        </p:nvSpPr>
        <p:spPr>
          <a:xfrm>
            <a:off x="4921236" y="2022939"/>
            <a:ext cx="4096522" cy="3785652"/>
          </a:xfrm>
          <a:prstGeom prst="rect">
            <a:avLst/>
          </a:prstGeom>
          <a:noFill/>
        </p:spPr>
        <p:txBody>
          <a:bodyPr wrap="square" rtlCol="0">
            <a:spAutoFit/>
          </a:bodyPr>
          <a:lstStyle/>
          <a:p>
            <a:pPr>
              <a:spcBef>
                <a:spcPts val="600"/>
              </a:spcBef>
            </a:pPr>
            <a:r>
              <a:rPr lang="en-GB" sz="2000" b="1" dirty="0" smtClean="0">
                <a:solidFill>
                  <a:srgbClr val="472786"/>
                </a:solidFill>
                <a:latin typeface="Helvetica"/>
                <a:cs typeface="Helvetica"/>
              </a:rPr>
              <a:t>LONG CHAINS</a:t>
            </a:r>
          </a:p>
          <a:p>
            <a:pPr marL="342900" indent="-342900">
              <a:spcBef>
                <a:spcPts val="600"/>
              </a:spcBef>
              <a:buClr>
                <a:srgbClr val="9F88B1"/>
              </a:buClr>
              <a:buSzPct val="130000"/>
              <a:buFont typeface="Lucida Grande"/>
              <a:buChar char="■"/>
            </a:pPr>
            <a:r>
              <a:rPr lang="en-GB" sz="2000" dirty="0" smtClean="0">
                <a:solidFill>
                  <a:schemeClr val="tx1">
                    <a:lumMod val="65000"/>
                    <a:lumOff val="35000"/>
                  </a:schemeClr>
                </a:solidFill>
                <a:latin typeface="Helvetica"/>
                <a:cs typeface="Helvetica"/>
              </a:rPr>
              <a:t>Longer</a:t>
            </a:r>
            <a:r>
              <a:rPr lang="en-GB" sz="2000" dirty="0">
                <a:solidFill>
                  <a:schemeClr val="tx1">
                    <a:lumMod val="65000"/>
                    <a:lumOff val="35000"/>
                  </a:schemeClr>
                </a:solidFill>
                <a:latin typeface="Helvetica"/>
                <a:cs typeface="Helvetica"/>
              </a:rPr>
              <a:t>, more </a:t>
            </a:r>
            <a:r>
              <a:rPr lang="en-GB" sz="2000" dirty="0" smtClean="0">
                <a:solidFill>
                  <a:schemeClr val="tx1">
                    <a:lumMod val="65000"/>
                    <a:lumOff val="35000"/>
                  </a:schemeClr>
                </a:solidFill>
                <a:latin typeface="Helvetica"/>
                <a:cs typeface="Helvetica"/>
              </a:rPr>
              <a:t>complex, </a:t>
            </a:r>
            <a:r>
              <a:rPr lang="en-GB" sz="2000" dirty="0">
                <a:solidFill>
                  <a:schemeClr val="tx1">
                    <a:lumMod val="65000"/>
                    <a:lumOff val="35000"/>
                  </a:schemeClr>
                </a:solidFill>
                <a:latin typeface="Helvetica"/>
                <a:cs typeface="Helvetica"/>
              </a:rPr>
              <a:t>often involving a number of steps “midstream” which lead to significant </a:t>
            </a:r>
            <a:r>
              <a:rPr lang="en-GB" sz="2000" dirty="0" smtClean="0">
                <a:solidFill>
                  <a:schemeClr val="tx1">
                    <a:lumMod val="65000"/>
                    <a:lumOff val="35000"/>
                  </a:schemeClr>
                </a:solidFill>
                <a:latin typeface="Helvetica"/>
                <a:cs typeface="Helvetica"/>
              </a:rPr>
              <a:t>transformations</a:t>
            </a:r>
          </a:p>
          <a:p>
            <a:pPr marL="800100" lvl="1" indent="-342900">
              <a:spcBef>
                <a:spcPts val="600"/>
              </a:spcBef>
              <a:buClr>
                <a:srgbClr val="9F88B1"/>
              </a:buClr>
              <a:buSzPct val="130000"/>
              <a:buFont typeface="Lucida Grande"/>
              <a:buChar char="■"/>
            </a:pPr>
            <a:r>
              <a:rPr lang="en-GB" sz="2000" dirty="0" smtClean="0">
                <a:solidFill>
                  <a:schemeClr val="tx1">
                    <a:lumMod val="65000"/>
                    <a:lumOff val="35000"/>
                  </a:schemeClr>
                </a:solidFill>
                <a:latin typeface="Helvetica"/>
                <a:cs typeface="Helvetica"/>
              </a:rPr>
              <a:t>Blunts relationship – not always a direct link with “agricultural production”</a:t>
            </a:r>
          </a:p>
          <a:p>
            <a:pPr marL="800100" lvl="1" indent="-342900">
              <a:spcBef>
                <a:spcPts val="600"/>
              </a:spcBef>
              <a:buClr>
                <a:srgbClr val="9F88B1"/>
              </a:buClr>
              <a:buSzPct val="130000"/>
              <a:buFont typeface="Lucida Grande"/>
              <a:buChar char="■"/>
            </a:pPr>
            <a:r>
              <a:rPr lang="en-GB" sz="2000" dirty="0" smtClean="0">
                <a:solidFill>
                  <a:schemeClr val="tx1">
                    <a:lumMod val="65000"/>
                    <a:lumOff val="35000"/>
                  </a:schemeClr>
                </a:solidFill>
                <a:latin typeface="Helvetica"/>
                <a:cs typeface="Helvetica"/>
              </a:rPr>
              <a:t>Commodities, </a:t>
            </a:r>
            <a:r>
              <a:rPr lang="en-GB" sz="2000" dirty="0">
                <a:solidFill>
                  <a:schemeClr val="tx1">
                    <a:lumMod val="65000"/>
                    <a:lumOff val="35000"/>
                  </a:schemeClr>
                </a:solidFill>
                <a:latin typeface="Helvetica"/>
                <a:cs typeface="Helvetica"/>
              </a:rPr>
              <a:t>processed </a:t>
            </a:r>
            <a:r>
              <a:rPr lang="en-GB" sz="2000" dirty="0" smtClean="0">
                <a:solidFill>
                  <a:schemeClr val="tx1">
                    <a:lumMod val="65000"/>
                    <a:lumOff val="35000"/>
                  </a:schemeClr>
                </a:solidFill>
                <a:latin typeface="Helvetica"/>
                <a:cs typeface="Helvetica"/>
              </a:rPr>
              <a:t>foods, fruits &amp; veg, fish </a:t>
            </a:r>
            <a:r>
              <a:rPr lang="en-GB" sz="2000" dirty="0" err="1" smtClean="0">
                <a:solidFill>
                  <a:schemeClr val="tx1">
                    <a:lumMod val="65000"/>
                    <a:lumOff val="35000"/>
                  </a:schemeClr>
                </a:solidFill>
                <a:latin typeface="Helvetica"/>
                <a:cs typeface="Helvetica"/>
              </a:rPr>
              <a:t>etc</a:t>
            </a:r>
            <a:endParaRPr lang="en-GB" sz="2000" dirty="0">
              <a:solidFill>
                <a:schemeClr val="tx1">
                  <a:lumMod val="65000"/>
                  <a:lumOff val="35000"/>
                </a:schemeClr>
              </a:solidFill>
              <a:latin typeface="Helvetica"/>
              <a:cs typeface="Helvetica"/>
            </a:endParaRPr>
          </a:p>
          <a:p>
            <a:pPr marL="800100" lvl="1" indent="-342900">
              <a:spcBef>
                <a:spcPts val="600"/>
              </a:spcBef>
              <a:buClr>
                <a:srgbClr val="9F88B1"/>
              </a:buClr>
              <a:buSzPct val="130000"/>
              <a:buFont typeface="Lucida Grande"/>
              <a:buChar char="■"/>
            </a:pPr>
            <a:r>
              <a:rPr lang="en-GB" sz="2000" dirty="0" smtClean="0">
                <a:solidFill>
                  <a:schemeClr val="tx1">
                    <a:lumMod val="65000"/>
                    <a:lumOff val="35000"/>
                  </a:schemeClr>
                </a:solidFill>
                <a:latin typeface="Helvetica"/>
                <a:cs typeface="Helvetica"/>
              </a:rPr>
              <a:t>Focus </a:t>
            </a:r>
            <a:r>
              <a:rPr lang="en-GB" sz="2000" dirty="0">
                <a:solidFill>
                  <a:schemeClr val="tx1">
                    <a:lumMod val="65000"/>
                    <a:lumOff val="35000"/>
                  </a:schemeClr>
                </a:solidFill>
                <a:latin typeface="Helvetica"/>
                <a:cs typeface="Helvetica"/>
              </a:rPr>
              <a:t>on private sector </a:t>
            </a:r>
          </a:p>
        </p:txBody>
      </p:sp>
      <p:pic>
        <p:nvPicPr>
          <p:cNvPr id="9" name="Picture 8" descr="palm oil long ch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1" y="2022939"/>
            <a:ext cx="4674706" cy="3574079"/>
          </a:xfrm>
          <a:prstGeom prst="rect">
            <a:avLst/>
          </a:prstGeom>
        </p:spPr>
      </p:pic>
      <p:sp>
        <p:nvSpPr>
          <p:cNvPr id="13" name="Rectangle 12"/>
          <p:cNvSpPr>
            <a:spLocks noChangeArrowheads="1"/>
          </p:cNvSpPr>
          <p:nvPr/>
        </p:nvSpPr>
        <p:spPr bwMode="auto">
          <a:xfrm>
            <a:off x="4348399" y="3726473"/>
            <a:ext cx="958693" cy="1775466"/>
          </a:xfrm>
          <a:prstGeom prst="rect">
            <a:avLst/>
          </a:prstGeom>
          <a:solidFill>
            <a:schemeClr val="accent4">
              <a:lumMod val="50000"/>
            </a:schemeClr>
          </a:solidFill>
          <a:ln w="9525">
            <a:solidFill>
              <a:schemeClr val="tx2"/>
            </a:solidFill>
            <a:miter lim="800000"/>
            <a:headEnd/>
            <a:tailEnd/>
          </a:ln>
          <a:effectLst/>
          <a:extLst/>
        </p:spPr>
        <p:txBody>
          <a:bodyPr wrap="none" anchor="ctr"/>
          <a:lstStyle/>
          <a:p>
            <a:pPr>
              <a:defRPr/>
            </a:pPr>
            <a:endParaRPr lang="en-GB">
              <a:cs typeface="+mn-cs"/>
            </a:endParaRPr>
          </a:p>
        </p:txBody>
      </p:sp>
      <p:sp>
        <p:nvSpPr>
          <p:cNvPr id="14" name="AutoShape 20"/>
          <p:cNvSpPr>
            <a:spLocks noChangeArrowheads="1"/>
          </p:cNvSpPr>
          <p:nvPr/>
        </p:nvSpPr>
        <p:spPr bwMode="auto">
          <a:xfrm>
            <a:off x="4776100" y="4051536"/>
            <a:ext cx="152400" cy="268742"/>
          </a:xfrm>
          <a:prstGeom prst="upDownArrow">
            <a:avLst>
              <a:gd name="adj1" fmla="val 50000"/>
              <a:gd name="adj2" fmla="val 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5" name="AutoShape 21"/>
          <p:cNvSpPr>
            <a:spLocks noChangeArrowheads="1"/>
          </p:cNvSpPr>
          <p:nvPr/>
        </p:nvSpPr>
        <p:spPr bwMode="auto">
          <a:xfrm>
            <a:off x="4793033" y="4967749"/>
            <a:ext cx="152400" cy="253845"/>
          </a:xfrm>
          <a:prstGeom prst="upDownArrow">
            <a:avLst>
              <a:gd name="adj1" fmla="val 50000"/>
              <a:gd name="adj2" fmla="val 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6" name="Text Box 9"/>
          <p:cNvSpPr txBox="1">
            <a:spLocks noChangeArrowheads="1"/>
          </p:cNvSpPr>
          <p:nvPr/>
        </p:nvSpPr>
        <p:spPr bwMode="auto">
          <a:xfrm>
            <a:off x="2973954" y="5224940"/>
            <a:ext cx="3733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dirty="0">
                <a:solidFill>
                  <a:schemeClr val="bg1"/>
                </a:solidFill>
                <a:latin typeface="Helvetica"/>
                <a:cs typeface="Helvetica"/>
              </a:rPr>
              <a:t>Consumers</a:t>
            </a:r>
          </a:p>
        </p:txBody>
      </p:sp>
      <p:sp>
        <p:nvSpPr>
          <p:cNvPr id="17" name="Text Box 6"/>
          <p:cNvSpPr txBox="1">
            <a:spLocks noChangeArrowheads="1"/>
          </p:cNvSpPr>
          <p:nvPr/>
        </p:nvSpPr>
        <p:spPr bwMode="auto">
          <a:xfrm>
            <a:off x="4211387" y="4321418"/>
            <a:ext cx="12517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1200" b="1" dirty="0">
                <a:solidFill>
                  <a:schemeClr val="bg1"/>
                </a:solidFill>
                <a:latin typeface="Helvetica"/>
                <a:cs typeface="Helvetica"/>
              </a:rPr>
              <a:t>Food consuming industries</a:t>
            </a:r>
          </a:p>
        </p:txBody>
      </p:sp>
      <p:sp>
        <p:nvSpPr>
          <p:cNvPr id="18" name="Text Box 8"/>
          <p:cNvSpPr txBox="1">
            <a:spLocks noChangeArrowheads="1"/>
          </p:cNvSpPr>
          <p:nvPr/>
        </p:nvSpPr>
        <p:spPr bwMode="auto">
          <a:xfrm>
            <a:off x="4345515" y="3774537"/>
            <a:ext cx="2819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dirty="0">
                <a:solidFill>
                  <a:schemeClr val="bg1"/>
                </a:solidFill>
                <a:latin typeface="Helvetica"/>
                <a:cs typeface="Helvetica"/>
              </a:rPr>
              <a:t>Agriculture</a:t>
            </a:r>
          </a:p>
        </p:txBody>
      </p:sp>
    </p:spTree>
    <p:extLst>
      <p:ext uri="{BB962C8B-B14F-4D97-AF65-F5344CB8AC3E}">
        <p14:creationId xmlns:p14="http://schemas.microsoft.com/office/powerpoint/2010/main" val="9159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13" grpId="0" animBg="1"/>
      <p:bldP spid="14" grpId="0" animBg="1"/>
      <p:bldP spid="15" grpId="0" animBg="1"/>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What-is-a-Value-Chain1.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962" r="5876"/>
          <a:stretch/>
        </p:blipFill>
        <p:spPr>
          <a:xfrm>
            <a:off x="133841" y="1964266"/>
            <a:ext cx="4514359" cy="3975630"/>
          </a:xfrm>
        </p:spPr>
      </p:pic>
      <p:pic>
        <p:nvPicPr>
          <p:cNvPr id="10" name="Content Placeholder 9" descr="2005 eerald value chain figure.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9" r="1566"/>
          <a:stretch/>
        </p:blipFill>
        <p:spPr>
          <a:xfrm>
            <a:off x="1155151" y="1709550"/>
            <a:ext cx="5702849" cy="4009495"/>
          </a:xfrm>
        </p:spPr>
      </p:pic>
      <p:sp>
        <p:nvSpPr>
          <p:cNvPr id="7" name="TextBox 6"/>
          <p:cNvSpPr txBox="1"/>
          <p:nvPr/>
        </p:nvSpPr>
        <p:spPr>
          <a:xfrm>
            <a:off x="375982" y="721578"/>
            <a:ext cx="8359856" cy="954107"/>
          </a:xfrm>
          <a:prstGeom prst="rect">
            <a:avLst/>
          </a:prstGeom>
          <a:noFill/>
        </p:spPr>
        <p:txBody>
          <a:bodyPr wrap="square" rtlCol="0">
            <a:spAutoFit/>
          </a:bodyPr>
          <a:lstStyle/>
          <a:p>
            <a:pPr algn="ctr" rtl="0">
              <a:lnSpc>
                <a:spcPct val="100000"/>
              </a:lnSpc>
              <a:spcBef>
                <a:spcPts val="0"/>
              </a:spcBef>
            </a:pPr>
            <a:r>
              <a:rPr lang="en-GB" sz="2800" b="1" cap="all" spc="-100" dirty="0" smtClean="0">
                <a:solidFill>
                  <a:srgbClr val="472786"/>
                </a:solidFill>
                <a:latin typeface="Helvetica"/>
              </a:rPr>
              <a:t>7</a:t>
            </a:r>
            <a:r>
              <a:rPr lang="en-GB" sz="2800" b="1" u="none" strike="noStrike" cap="all" spc="-100" baseline="0" dirty="0" smtClean="0">
                <a:solidFill>
                  <a:srgbClr val="472786"/>
                </a:solidFill>
                <a:latin typeface="Helvetica"/>
              </a:rPr>
              <a:t>. “VALUE CHAINs” can HELP IDENTIFY food systems</a:t>
            </a:r>
            <a:r>
              <a:rPr lang="en-GB" sz="2800" b="1" u="none" strike="noStrike" cap="all" spc="-100" dirty="0" smtClean="0">
                <a:solidFill>
                  <a:srgbClr val="472786"/>
                </a:solidFill>
                <a:latin typeface="Helvetica"/>
              </a:rPr>
              <a:t> </a:t>
            </a:r>
            <a:r>
              <a:rPr lang="en-GB" sz="2800" b="1" u="none" strike="noStrike" cap="all" spc="-100" baseline="0" dirty="0" smtClean="0">
                <a:solidFill>
                  <a:srgbClr val="472786"/>
                </a:solidFill>
                <a:latin typeface="Helvetica"/>
              </a:rPr>
              <a:t>SOLUTIONS to poor </a:t>
            </a:r>
            <a:r>
              <a:rPr lang="en-GB" sz="2800" b="1" u="none" strike="noStrike" cap="all" spc="-100" baseline="0" dirty="0" err="1" smtClean="0">
                <a:solidFill>
                  <a:srgbClr val="472786"/>
                </a:solidFill>
                <a:latin typeface="Helvetica"/>
              </a:rPr>
              <a:t>dietS</a:t>
            </a:r>
            <a:endParaRPr lang="en-GB" sz="2800" b="1" cap="all" spc="-100" dirty="0" smtClean="0">
              <a:solidFill>
                <a:srgbClr val="472786"/>
              </a:solidFill>
              <a:latin typeface="Helvetica"/>
            </a:endParaRPr>
          </a:p>
        </p:txBody>
      </p:sp>
      <p:sp>
        <p:nvSpPr>
          <p:cNvPr id="9" name="Text Box 57"/>
          <p:cNvSpPr txBox="1">
            <a:spLocks noChangeArrowheads="1"/>
          </p:cNvSpPr>
          <p:nvPr/>
        </p:nvSpPr>
        <p:spPr bwMode="auto">
          <a:xfrm>
            <a:off x="133841" y="6065261"/>
            <a:ext cx="90101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257375"/>
                </a:solidFill>
                <a:prstDash val="sysDash"/>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l">
              <a:spcBef>
                <a:spcPct val="20000"/>
              </a:spcBef>
              <a:defRPr/>
            </a:pPr>
            <a:r>
              <a:rPr lang="en-GB" sz="2000" b="1" dirty="0">
                <a:latin typeface="Helvetica"/>
                <a:cs typeface="Helvetica"/>
              </a:rPr>
              <a:t>Aim =</a:t>
            </a:r>
            <a:r>
              <a:rPr lang="en-GB" sz="2000" dirty="0">
                <a:latin typeface="Helvetica"/>
                <a:cs typeface="Helvetica"/>
              </a:rPr>
              <a:t> to create value for actors in the chain to meet economic &amp; social goals</a:t>
            </a:r>
          </a:p>
          <a:p>
            <a:pPr algn="l">
              <a:spcBef>
                <a:spcPct val="20000"/>
              </a:spcBef>
              <a:defRPr/>
            </a:pPr>
            <a:r>
              <a:rPr lang="en-GB" sz="2000" b="1" dirty="0">
                <a:latin typeface="Helvetica"/>
                <a:cs typeface="Helvetica"/>
              </a:rPr>
              <a:t>Analysis =</a:t>
            </a:r>
            <a:r>
              <a:rPr lang="en-GB" sz="2000" dirty="0">
                <a:latin typeface="Helvetica"/>
                <a:cs typeface="Helvetica"/>
              </a:rPr>
              <a:t> how much </a:t>
            </a:r>
            <a:r>
              <a:rPr lang="ja-JP" altLang="en-GB" sz="2000" dirty="0">
                <a:latin typeface="Helvetica"/>
                <a:cs typeface="Helvetica"/>
              </a:rPr>
              <a:t>“</a:t>
            </a:r>
            <a:r>
              <a:rPr lang="en-GB" sz="2000" dirty="0">
                <a:latin typeface="Helvetica"/>
                <a:cs typeface="Helvetica"/>
              </a:rPr>
              <a:t>value</a:t>
            </a:r>
            <a:r>
              <a:rPr lang="ja-JP" altLang="en-GB" sz="2000" dirty="0">
                <a:latin typeface="Helvetica"/>
                <a:cs typeface="Helvetica"/>
              </a:rPr>
              <a:t>”</a:t>
            </a:r>
            <a:r>
              <a:rPr lang="en-GB" sz="2000" dirty="0">
                <a:latin typeface="Helvetica"/>
                <a:cs typeface="Helvetica"/>
              </a:rPr>
              <a:t> is created by &amp; for the actors by the activities</a:t>
            </a:r>
          </a:p>
        </p:txBody>
      </p:sp>
      <p:pic>
        <p:nvPicPr>
          <p:cNvPr id="11" name="Picture 10" descr="Value-Chain USAID do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535" y="1733135"/>
            <a:ext cx="4818809" cy="4332126"/>
          </a:xfrm>
          <a:prstGeom prst="rect">
            <a:avLst/>
          </a:prstGeom>
        </p:spPr>
      </p:pic>
    </p:spTree>
    <p:extLst>
      <p:ext uri="{BB962C8B-B14F-4D97-AF65-F5344CB8AC3E}">
        <p14:creationId xmlns:p14="http://schemas.microsoft.com/office/powerpoint/2010/main" val="260322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18536" y="2308373"/>
            <a:ext cx="4089319" cy="3467472"/>
          </a:xfrm>
        </p:spPr>
        <p:txBody>
          <a:bodyPr/>
          <a:lstStyle/>
          <a:p>
            <a:r>
              <a:rPr lang="en-US" sz="2400" dirty="0">
                <a:latin typeface="Helvetica"/>
                <a:cs typeface="Helvetica"/>
              </a:rPr>
              <a:t>How can poor people in agriculture benefit more from supplying food? </a:t>
            </a:r>
            <a:endParaRPr lang="en-US" sz="2400" dirty="0" smtClean="0">
              <a:latin typeface="Helvetica"/>
              <a:cs typeface="Helvetica"/>
            </a:endParaRPr>
          </a:p>
          <a:p>
            <a:pPr lvl="1"/>
            <a:r>
              <a:rPr lang="en-US" sz="2000" dirty="0" smtClean="0">
                <a:latin typeface="Helvetica"/>
                <a:cs typeface="Helvetica"/>
              </a:rPr>
              <a:t>increase efficiency between </a:t>
            </a:r>
            <a:r>
              <a:rPr lang="en-US" sz="2000" dirty="0">
                <a:latin typeface="Helvetica"/>
                <a:cs typeface="Helvetica"/>
              </a:rPr>
              <a:t>farmers &amp; </a:t>
            </a:r>
            <a:r>
              <a:rPr lang="en-US" sz="2000" dirty="0" smtClean="0">
                <a:latin typeface="Helvetica"/>
                <a:cs typeface="Helvetica"/>
              </a:rPr>
              <a:t>markets</a:t>
            </a:r>
          </a:p>
          <a:p>
            <a:pPr lvl="1"/>
            <a:r>
              <a:rPr lang="en-US" sz="2000" dirty="0" smtClean="0">
                <a:latin typeface="Helvetica"/>
                <a:cs typeface="Helvetica"/>
              </a:rPr>
              <a:t>greater </a:t>
            </a:r>
            <a:r>
              <a:rPr lang="en-US" sz="2000" dirty="0">
                <a:latin typeface="Helvetica"/>
                <a:cs typeface="Helvetica"/>
              </a:rPr>
              <a:t>involvement of farmers  in </a:t>
            </a:r>
            <a:r>
              <a:rPr lang="en-US" sz="2000" dirty="0" smtClean="0">
                <a:latin typeface="Helvetica"/>
                <a:cs typeface="Helvetica"/>
              </a:rPr>
              <a:t>value addition</a:t>
            </a:r>
          </a:p>
          <a:p>
            <a:pPr lvl="1"/>
            <a:r>
              <a:rPr lang="en-US" sz="2000" dirty="0" smtClean="0">
                <a:latin typeface="Helvetica"/>
                <a:cs typeface="Helvetica"/>
              </a:rPr>
              <a:t>participation </a:t>
            </a:r>
            <a:r>
              <a:rPr lang="en-US" sz="2000" dirty="0">
                <a:latin typeface="Helvetica"/>
                <a:cs typeface="Helvetica"/>
              </a:rPr>
              <a:t>in commercial supply </a:t>
            </a:r>
            <a:r>
              <a:rPr lang="en-US" sz="2000" dirty="0" smtClean="0">
                <a:latin typeface="Helvetica"/>
                <a:cs typeface="Helvetica"/>
              </a:rPr>
              <a:t>chains</a:t>
            </a:r>
            <a:endParaRPr lang="en-US" sz="2400" dirty="0">
              <a:latin typeface="Helvetica"/>
              <a:cs typeface="Helvetica"/>
            </a:endParaRPr>
          </a:p>
        </p:txBody>
      </p:sp>
      <p:sp>
        <p:nvSpPr>
          <p:cNvPr id="7" name="Rectangle 6"/>
          <p:cNvSpPr>
            <a:spLocks noGrp="1" noChangeArrowheads="1"/>
          </p:cNvSpPr>
          <p:nvPr/>
        </p:nvSpPr>
        <p:spPr>
          <a:xfrm>
            <a:off x="3843872" y="4874162"/>
            <a:ext cx="5094960" cy="4525963"/>
          </a:xfrm>
          <a:prstGeom prst="rect">
            <a:avLst/>
          </a:prstGeom>
        </p:spPr>
        <p:txBody>
          <a:bodyPr vert="horz"/>
          <a:lstStyle>
            <a:lvl1pPr marL="342900" indent="-342900" algn="l" rtl="0" eaLnBrk="0" fontAlgn="base" hangingPunct="0">
              <a:spcBef>
                <a:spcPct val="20000"/>
              </a:spcBef>
              <a:spcAft>
                <a:spcPct val="0"/>
              </a:spcAft>
              <a:buClr>
                <a:srgbClr val="A40047"/>
              </a:buClr>
              <a:buSzPct val="50000"/>
              <a:buFont typeface="Wingdings" charset="2"/>
              <a:buChar char="q"/>
              <a:defRPr sz="3200">
                <a:solidFill>
                  <a:schemeClr val="tx1"/>
                </a:solidFill>
                <a:latin typeface="Cambria"/>
                <a:ea typeface="+mn-ea"/>
                <a:cs typeface="Cambria"/>
              </a:defRPr>
            </a:lvl1pPr>
            <a:lvl2pPr marL="742950" indent="-285750" algn="l" rtl="0" eaLnBrk="0" fontAlgn="base" hangingPunct="0">
              <a:spcBef>
                <a:spcPct val="20000"/>
              </a:spcBef>
              <a:spcAft>
                <a:spcPct val="0"/>
              </a:spcAft>
              <a:buClr>
                <a:srgbClr val="A40047"/>
              </a:buClr>
              <a:buSzPct val="50000"/>
              <a:buFont typeface="Wingdings" charset="2"/>
              <a:buChar char="§"/>
              <a:defRPr sz="2800">
                <a:solidFill>
                  <a:schemeClr val="tx1"/>
                </a:solidFill>
                <a:latin typeface="Cambria"/>
                <a:ea typeface="+mn-ea"/>
                <a:cs typeface="Cambria"/>
              </a:defRPr>
            </a:lvl2pPr>
            <a:lvl3pPr marL="1143000" indent="-228600" algn="l" rtl="0" eaLnBrk="0" fontAlgn="base" hangingPunct="0">
              <a:spcBef>
                <a:spcPct val="20000"/>
              </a:spcBef>
              <a:spcAft>
                <a:spcPct val="0"/>
              </a:spcAft>
              <a:buChar char="•"/>
              <a:defRPr sz="2400">
                <a:solidFill>
                  <a:schemeClr val="tx1"/>
                </a:solidFill>
                <a:latin typeface="Cambria"/>
                <a:ea typeface="+mn-ea"/>
                <a:cs typeface="Cambria"/>
              </a:defRPr>
            </a:lvl3pPr>
            <a:lvl4pPr marL="1600200" indent="-228600" algn="l" rtl="0" eaLnBrk="0" fontAlgn="base" hangingPunct="0">
              <a:spcBef>
                <a:spcPct val="20000"/>
              </a:spcBef>
              <a:spcAft>
                <a:spcPct val="0"/>
              </a:spcAft>
              <a:buChar char="–"/>
              <a:defRPr sz="2000">
                <a:solidFill>
                  <a:schemeClr val="tx1"/>
                </a:solidFill>
                <a:latin typeface="Cambria"/>
                <a:ea typeface="+mn-ea"/>
                <a:cs typeface="Cambria"/>
              </a:defRPr>
            </a:lvl4pPr>
            <a:lvl5pPr marL="2057400" indent="-228600" algn="l" rtl="0" eaLnBrk="0" fontAlgn="base" hangingPunct="0">
              <a:spcBef>
                <a:spcPct val="20000"/>
              </a:spcBef>
              <a:spcAft>
                <a:spcPct val="0"/>
              </a:spcAft>
              <a:buChar char="»"/>
              <a:defRPr sz="2000">
                <a:solidFill>
                  <a:schemeClr val="tx1"/>
                </a:solidFill>
                <a:latin typeface="Cambria"/>
                <a:ea typeface="+mn-ea"/>
                <a:cs typeface="Cambri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ct val="60000"/>
              </a:spcBef>
            </a:pPr>
            <a:r>
              <a:rPr lang="en-US" sz="2400" b="1" i="1" dirty="0" smtClean="0">
                <a:solidFill>
                  <a:schemeClr val="accent4">
                    <a:lumMod val="75000"/>
                  </a:schemeClr>
                </a:solidFill>
                <a:latin typeface="Helvetica"/>
                <a:cs typeface="Helvetica"/>
              </a:rPr>
              <a:t>… but </a:t>
            </a:r>
            <a:r>
              <a:rPr lang="en-US" sz="2400" b="1" i="1" dirty="0">
                <a:solidFill>
                  <a:schemeClr val="accent4">
                    <a:lumMod val="75000"/>
                  </a:schemeClr>
                </a:solidFill>
                <a:latin typeface="Helvetica"/>
                <a:cs typeface="Helvetica"/>
              </a:rPr>
              <a:t>v</a:t>
            </a:r>
            <a:r>
              <a:rPr lang="en-US" sz="2400" b="1" i="1" dirty="0" smtClean="0">
                <a:solidFill>
                  <a:schemeClr val="accent4">
                    <a:lumMod val="75000"/>
                  </a:schemeClr>
                </a:solidFill>
                <a:latin typeface="Helvetica"/>
                <a:cs typeface="Helvetica"/>
              </a:rPr>
              <a:t>alue </a:t>
            </a:r>
            <a:r>
              <a:rPr lang="en-US" sz="2400" b="1" i="1" dirty="0">
                <a:solidFill>
                  <a:schemeClr val="accent4">
                    <a:lumMod val="75000"/>
                  </a:schemeClr>
                </a:solidFill>
                <a:latin typeface="Helvetica"/>
                <a:cs typeface="Helvetica"/>
              </a:rPr>
              <a:t>chain development in agriculture has generally not considered nutrition</a:t>
            </a:r>
          </a:p>
        </p:txBody>
      </p:sp>
      <p:sp>
        <p:nvSpPr>
          <p:cNvPr id="2" name="TextBox 1"/>
          <p:cNvSpPr txBox="1"/>
          <p:nvPr/>
        </p:nvSpPr>
        <p:spPr>
          <a:xfrm>
            <a:off x="1206500" y="0"/>
            <a:ext cx="184666" cy="461665"/>
          </a:xfrm>
          <a:prstGeom prst="rect">
            <a:avLst/>
          </a:prstGeom>
          <a:noFill/>
        </p:spPr>
        <p:txBody>
          <a:bodyPr wrap="none" rtlCol="0">
            <a:spAutoFit/>
          </a:bodyPr>
          <a:lstStyle/>
          <a:p>
            <a:endParaRPr lang="en-GB" dirty="0"/>
          </a:p>
        </p:txBody>
      </p:sp>
      <p:sp>
        <p:nvSpPr>
          <p:cNvPr id="8" name="TextBox 7"/>
          <p:cNvSpPr txBox="1"/>
          <p:nvPr/>
        </p:nvSpPr>
        <p:spPr>
          <a:xfrm>
            <a:off x="125332" y="992506"/>
            <a:ext cx="9090734" cy="1384995"/>
          </a:xfrm>
          <a:prstGeom prst="rect">
            <a:avLst/>
          </a:prstGeom>
          <a:solidFill>
            <a:schemeClr val="bg1"/>
          </a:solidFill>
        </p:spPr>
        <p:txBody>
          <a:bodyPr wrap="square" rtlCol="0">
            <a:spAutoFit/>
          </a:bodyPr>
          <a:lstStyle/>
          <a:p>
            <a:pPr algn="ctr"/>
            <a:r>
              <a:rPr lang="en-GB" sz="2800" b="1" cap="all" spc="-100" dirty="0">
                <a:solidFill>
                  <a:srgbClr val="472786"/>
                </a:solidFill>
                <a:latin typeface="Helvetica"/>
              </a:rPr>
              <a:t>8</a:t>
            </a:r>
            <a:r>
              <a:rPr lang="en-GB" sz="2800" b="1" cap="all" spc="-100" dirty="0" smtClean="0">
                <a:solidFill>
                  <a:srgbClr val="472786"/>
                </a:solidFill>
                <a:latin typeface="Helvetica"/>
              </a:rPr>
              <a:t>. “Value </a:t>
            </a:r>
            <a:r>
              <a:rPr lang="en-GB" sz="2800" b="1" cap="all" spc="-100" dirty="0" err="1" smtClean="0">
                <a:solidFill>
                  <a:srgbClr val="472786"/>
                </a:solidFill>
                <a:latin typeface="Helvetica"/>
              </a:rPr>
              <a:t>chainS</a:t>
            </a:r>
            <a:r>
              <a:rPr lang="en-GB" sz="2800" b="1" cap="all" spc="-100" dirty="0" smtClean="0">
                <a:solidFill>
                  <a:srgbClr val="472786"/>
                </a:solidFill>
                <a:latin typeface="Helvetica"/>
              </a:rPr>
              <a:t>” ARE A KEY component </a:t>
            </a:r>
            <a:r>
              <a:rPr lang="en-GB" sz="2800" b="1" cap="all" spc="-100" dirty="0">
                <a:solidFill>
                  <a:srgbClr val="472786"/>
                </a:solidFill>
                <a:latin typeface="Helvetica"/>
              </a:rPr>
              <a:t>of </a:t>
            </a:r>
            <a:r>
              <a:rPr lang="en-GB" sz="2800" b="1" cap="all" spc="-100" dirty="0" smtClean="0">
                <a:solidFill>
                  <a:srgbClr val="472786"/>
                </a:solidFill>
                <a:latin typeface="Helvetica"/>
              </a:rPr>
              <a:t>THE agricultural development LANDSCAPE</a:t>
            </a:r>
          </a:p>
          <a:p>
            <a:pPr rtl="0">
              <a:lnSpc>
                <a:spcPct val="100000"/>
              </a:lnSpc>
              <a:spcBef>
                <a:spcPts val="0"/>
              </a:spcBef>
            </a:pPr>
            <a:endParaRPr lang="en-GB" sz="2800" b="1" u="none" strike="noStrike" cap="all" spc="-100" baseline="0" dirty="0" smtClean="0">
              <a:solidFill>
                <a:srgbClr val="472786"/>
              </a:solidFill>
              <a:latin typeface="Helvetica"/>
            </a:endParaRPr>
          </a:p>
        </p:txBody>
      </p:sp>
      <p:pic>
        <p:nvPicPr>
          <p:cNvPr id="3" name="Picture 2" descr="Screen Shot 2013-11-13 at 10.09.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919" y="2088243"/>
            <a:ext cx="4419216" cy="25430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V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N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CK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1008</TotalTime>
  <Words>2328</Words>
  <Application>Microsoft Office PowerPoint</Application>
  <PresentationFormat>On-screen Show (4:3)</PresentationFormat>
  <Paragraphs>217</Paragraphs>
  <Slides>16</Slides>
  <Notes>7</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COVER PAGE</vt:lpstr>
      <vt:lpstr>INNER TEMPLATE</vt:lpstr>
      <vt:lpstr>BACK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Value chain approaches SHOULD FOCUS ON SPECIFIC PROBLEMS IN THE CONTEXT OF THE TOTAL DIET</vt:lpstr>
      <vt:lpstr>Source: Snowdon et al 2009</vt:lpstr>
      <vt:lpstr>PowerPoint Presentation</vt:lpstr>
      <vt:lpstr>Source: Downs et al forthcoming</vt:lpstr>
      <vt:lpstr>Source: Ling, HPB</vt:lpstr>
      <vt:lpstr>PowerPoint Presentation</vt:lpstr>
    </vt:vector>
  </TitlesOfParts>
  <Company>WCRF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Davina Serle</dc:creator>
  <cp:lastModifiedBy>Alessandro Spairani</cp:lastModifiedBy>
  <cp:revision>91</cp:revision>
  <dcterms:created xsi:type="dcterms:W3CDTF">2013-10-07T14:58:16Z</dcterms:created>
  <dcterms:modified xsi:type="dcterms:W3CDTF">2013-11-14T08:02:36Z</dcterms:modified>
</cp:coreProperties>
</file>