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9" r:id="rId4"/>
    <p:sldId id="280" r:id="rId5"/>
    <p:sldId id="281" r:id="rId6"/>
    <p:sldId id="277" r:id="rId7"/>
    <p:sldId id="272" r:id="rId8"/>
    <p:sldId id="258" r:id="rId9"/>
    <p:sldId id="278" r:id="rId10"/>
    <p:sldId id="259" r:id="rId11"/>
    <p:sldId id="275" r:id="rId12"/>
    <p:sldId id="264" r:id="rId13"/>
    <p:sldId id="282" r:id="rId14"/>
    <p:sldId id="283" r:id="rId15"/>
    <p:sldId id="284" r:id="rId16"/>
    <p:sldId id="285" r:id="rId17"/>
    <p:sldId id="286" r:id="rId18"/>
    <p:sldId id="287" r:id="rId19"/>
    <p:sldId id="263" r:id="rId20"/>
    <p:sldId id="276" r:id="rId21"/>
    <p:sldId id="268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988" autoAdjust="0"/>
  </p:normalViewPr>
  <p:slideViewPr>
    <p:cSldViewPr snapToGrid="0"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MODELS\Aglinktrunk\RESULTS\scen\diets\dietsresul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MODELS\Aglinktrunk\RESULTS\scen\diets\dietsresult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MODELS\Aglinktrunk\RESULTS\scen\diets\dietsresul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DELS\Aglinktrunk\RESULTS\scen\diets\dietsresul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DELS\Aglinktrunk\RESULTS\scen\diets\dietsresul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DELS\Aglinktrunk\RESULTS\scen\diets\dietsresult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LS\Applic\HEALTH%20PREVENTION%20PROJECT\Presentations\PAHO%20ministerial\graphs.xls" TargetMode="External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VRA\Users1\Cecchini_M\presentations\lancet\Lance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HEALTH%20PREVENTION%20PROJECT\Presentations\graphs%20for%20presentations\Cecchini_Paris_October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HEALTH%20PREVENTION%20PROJECT\Presentations\graphs%20for%20presentations\Cecchini_Paris_October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HEALTH%20PREVENTION%20PROJECT\Presentations\graphs%20for%20presentations\Cecchini_Paris_October%20201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VRA\Users1\Cecchini_M\presentations\lancet\Lancet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HEALTH%20PREVENTION%20PROJECT\Presentations\graphs%20for%20presentations\Cecchini_Paris_October%20201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DELS\Aglinktrunk\RESULTS\scen\diets\dietsresult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ODELS\Aglinktrunk\RESULTS\scen\diets\dietsresu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income</c:v>
                </c:pt>
              </c:strCache>
            </c:strRef>
          </c:tx>
          <c:cat>
            <c:numRef>
              <c:f>Sheet1!$A$2:$A$4</c:f>
              <c:numCache>
                <c:formatCode>0</c:formatCode>
                <c:ptCount val="3"/>
                <c:pt idx="0">
                  <c:v>2004</c:v>
                </c:pt>
                <c:pt idx="1">
                  <c:v>2015</c:v>
                </c:pt>
                <c:pt idx="2">
                  <c:v>2030</c:v>
                </c:pt>
              </c:numCache>
            </c:numRef>
          </c:cat>
          <c:val>
            <c:numRef>
              <c:f>Sheet1!$B$2:$B$4</c:f>
              <c:numCache>
                <c:formatCode>###\ ###\ ##0</c:formatCode>
                <c:ptCount val="3"/>
                <c:pt idx="0">
                  <c:v>7095658.6492867796</c:v>
                </c:pt>
                <c:pt idx="1">
                  <c:v>7997663.4169986891</c:v>
                </c:pt>
                <c:pt idx="2">
                  <c:v>8910423.2599109225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Higer-middle income</c:v>
                </c:pt>
              </c:strCache>
            </c:strRef>
          </c:tx>
          <c:cat>
            <c:numRef>
              <c:f>Sheet1!$A$2:$A$4</c:f>
              <c:numCache>
                <c:formatCode>0</c:formatCode>
                <c:ptCount val="3"/>
                <c:pt idx="0">
                  <c:v>2004</c:v>
                </c:pt>
                <c:pt idx="1">
                  <c:v>2015</c:v>
                </c:pt>
                <c:pt idx="2">
                  <c:v>2030</c:v>
                </c:pt>
              </c:numCache>
            </c:numRef>
          </c:cat>
          <c:val>
            <c:numRef>
              <c:f>Sheet1!$C$2:$C$4</c:f>
              <c:numCache>
                <c:formatCode>###\ ###\ ##0</c:formatCode>
                <c:ptCount val="3"/>
                <c:pt idx="0">
                  <c:v>4100698.6178265577</c:v>
                </c:pt>
                <c:pt idx="1">
                  <c:v>4527385.0156148123</c:v>
                </c:pt>
                <c:pt idx="2">
                  <c:v>4903762.3566319402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Lower-middle income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Sheet1!$A$2:$A$4</c:f>
              <c:numCache>
                <c:formatCode>0</c:formatCode>
                <c:ptCount val="3"/>
                <c:pt idx="0">
                  <c:v>2004</c:v>
                </c:pt>
                <c:pt idx="1">
                  <c:v>2015</c:v>
                </c:pt>
                <c:pt idx="2">
                  <c:v>2030</c:v>
                </c:pt>
              </c:numCache>
            </c:numRef>
          </c:cat>
          <c:val>
            <c:numRef>
              <c:f>Sheet1!$D$2:$D$4</c:f>
              <c:numCache>
                <c:formatCode>###\ ###\ ##0</c:formatCode>
                <c:ptCount val="3"/>
                <c:pt idx="0">
                  <c:v>13446632.428053128</c:v>
                </c:pt>
                <c:pt idx="1">
                  <c:v>15991985.283750044</c:v>
                </c:pt>
                <c:pt idx="2">
                  <c:v>20421264.742403325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 income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Sheet1!$A$2:$A$4</c:f>
              <c:numCache>
                <c:formatCode>0</c:formatCode>
                <c:ptCount val="3"/>
                <c:pt idx="0">
                  <c:v>2004</c:v>
                </c:pt>
                <c:pt idx="1">
                  <c:v>2015</c:v>
                </c:pt>
                <c:pt idx="2">
                  <c:v>2030</c:v>
                </c:pt>
              </c:numCache>
            </c:numRef>
          </c:cat>
          <c:val>
            <c:numRef>
              <c:f>Sheet1!$E$2:$E$4</c:f>
              <c:numCache>
                <c:formatCode>###\ ###\ ##0</c:formatCode>
                <c:ptCount val="3"/>
                <c:pt idx="0">
                  <c:v>10358169.335552072</c:v>
                </c:pt>
                <c:pt idx="1">
                  <c:v>12675729.862847583</c:v>
                </c:pt>
                <c:pt idx="2">
                  <c:v>17383184.480292458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06080"/>
        <c:axId val="36207616"/>
      </c:areaChart>
      <c:catAx>
        <c:axId val="362060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36207616"/>
        <c:crosses val="autoZero"/>
        <c:auto val="1"/>
        <c:lblAlgn val="ctr"/>
        <c:lblOffset val="100"/>
        <c:noMultiLvlLbl val="0"/>
      </c:catAx>
      <c:valAx>
        <c:axId val="3620761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6206080"/>
        <c:crosses val="autoZero"/>
        <c:crossBetween val="midCat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Cheese world</a:t>
            </a:r>
            <a:r>
              <a:rPr lang="en-US" baseline="0"/>
              <a:t> price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'results world price'!$A$52:$AT$52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numRef>
              <c:f>'results world price'!$AU$51:$BD$51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price'!$AU$52:$BD$52</c:f>
            </c:numRef>
          </c:val>
        </c:ser>
        <c:ser>
          <c:idx val="1"/>
          <c:order val="1"/>
          <c:tx>
            <c:strRef>
              <c:f>'results world price'!$A$53:$AT$53</c:f>
              <c:strCache>
                <c:ptCount val="1"/>
                <c:pt idx="0">
                  <c:v>health</c:v>
                </c:pt>
              </c:strCache>
            </c:strRef>
          </c:tx>
          <c:invertIfNegative val="0"/>
          <c:cat>
            <c:numRef>
              <c:f>'results world price'!$AU$51:$BD$51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price'!$AU$53:$BD$53</c:f>
            </c:numRef>
          </c:val>
        </c:ser>
        <c:ser>
          <c:idx val="2"/>
          <c:order val="2"/>
          <c:tx>
            <c:strRef>
              <c:f>'results world price'!$A$54:$AT$54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'results world price'!$AU$51:$BD$51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price'!$AU$54:$BD$54</c:f>
              <c:numCache>
                <c:formatCode>General</c:formatCode>
                <c:ptCount val="10"/>
                <c:pt idx="0">
                  <c:v>-3.2665350160668978</c:v>
                </c:pt>
                <c:pt idx="1">
                  <c:v>-2.2956605932361591</c:v>
                </c:pt>
                <c:pt idx="2">
                  <c:v>-1.6769306754351061</c:v>
                </c:pt>
                <c:pt idx="3">
                  <c:v>-1.7109789600380121</c:v>
                </c:pt>
                <c:pt idx="4">
                  <c:v>-1.5668264121362461</c:v>
                </c:pt>
                <c:pt idx="5">
                  <c:v>-1.354636816370502</c:v>
                </c:pt>
                <c:pt idx="6">
                  <c:v>-1.340952992285438</c:v>
                </c:pt>
                <c:pt idx="7">
                  <c:v>-1.3671168894595629</c:v>
                </c:pt>
                <c:pt idx="8">
                  <c:v>-1.3912145533740199</c:v>
                </c:pt>
                <c:pt idx="9">
                  <c:v>-1.386294682976696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602688"/>
        <c:axId val="149604608"/>
      </c:barChart>
      <c:catAx>
        <c:axId val="14960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crossAx val="149604608"/>
        <c:crosses val="autoZero"/>
        <c:auto val="1"/>
        <c:lblAlgn val="ctr"/>
        <c:lblOffset val="100"/>
        <c:noMultiLvlLbl val="0"/>
      </c:catAx>
      <c:valAx>
        <c:axId val="14960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60268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Vegetable oil world price</a:t>
            </a:r>
          </a:p>
        </c:rich>
      </c:tx>
      <c:layout>
        <c:manualLayout>
          <c:xMode val="edge"/>
          <c:yMode val="edge"/>
          <c:x val="0.208437445319335"/>
          <c:y val="2.77777777777778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'results world price'!$A$57:$AQ$57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numRef>
              <c:f>'results world price'!$AR$56:$BD$56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price'!$AR$57:$BD$57</c:f>
            </c:numRef>
          </c:val>
        </c:ser>
        <c:ser>
          <c:idx val="1"/>
          <c:order val="1"/>
          <c:tx>
            <c:strRef>
              <c:f>'results world price'!$A$58:$AQ$58</c:f>
              <c:strCache>
                <c:ptCount val="1"/>
                <c:pt idx="0">
                  <c:v>health</c:v>
                </c:pt>
              </c:strCache>
            </c:strRef>
          </c:tx>
          <c:invertIfNegative val="0"/>
          <c:cat>
            <c:numRef>
              <c:f>'results world price'!$AR$56:$BD$56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price'!$AR$58:$BD$58</c:f>
            </c:numRef>
          </c:val>
        </c:ser>
        <c:ser>
          <c:idx val="2"/>
          <c:order val="2"/>
          <c:tx>
            <c:strRef>
              <c:f>'results world price'!$A$59:$AQ$59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'results world price'!$AR$56:$BD$56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price'!$AR$59:$BD$59</c:f>
              <c:numCache>
                <c:formatCode>General</c:formatCode>
                <c:ptCount val="10"/>
                <c:pt idx="0">
                  <c:v>-2.1454500286738791</c:v>
                </c:pt>
                <c:pt idx="1">
                  <c:v>-1.7011399483648371</c:v>
                </c:pt>
                <c:pt idx="2">
                  <c:v>-0.99351725483063302</c:v>
                </c:pt>
                <c:pt idx="3">
                  <c:v>-0.83848660763942195</c:v>
                </c:pt>
                <c:pt idx="4">
                  <c:v>-0.69514470784261995</c:v>
                </c:pt>
                <c:pt idx="5">
                  <c:v>-0.65944866949349101</c:v>
                </c:pt>
                <c:pt idx="6">
                  <c:v>-0.91929286210417105</c:v>
                </c:pt>
                <c:pt idx="7">
                  <c:v>-1.0025000064685661</c:v>
                </c:pt>
                <c:pt idx="8">
                  <c:v>-0.93157690435380403</c:v>
                </c:pt>
                <c:pt idx="9">
                  <c:v>-0.90270465691730795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453568"/>
        <c:axId val="159456640"/>
      </c:barChart>
      <c:catAx>
        <c:axId val="15945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crossAx val="159456640"/>
        <c:crosses val="autoZero"/>
        <c:auto val="1"/>
        <c:lblAlgn val="ctr"/>
        <c:lblOffset val="100"/>
        <c:noMultiLvlLbl val="0"/>
      </c:catAx>
      <c:valAx>
        <c:axId val="15945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45356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Coarse</a:t>
            </a:r>
            <a:r>
              <a:rPr lang="en-US" baseline="0"/>
              <a:t> grains world price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'results world price'!$A$67:$AT$67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numRef>
              <c:f>'results world price'!$AU$66:$BD$66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price'!$AU$67:$BD$67</c:f>
            </c:numRef>
          </c:val>
        </c:ser>
        <c:ser>
          <c:idx val="1"/>
          <c:order val="1"/>
          <c:tx>
            <c:strRef>
              <c:f>'results world price'!$A$68:$AT$68</c:f>
              <c:strCache>
                <c:ptCount val="1"/>
                <c:pt idx="0">
                  <c:v>scenario</c:v>
                </c:pt>
              </c:strCache>
            </c:strRef>
          </c:tx>
          <c:invertIfNegative val="0"/>
          <c:cat>
            <c:numRef>
              <c:f>'results world price'!$AU$66:$BD$66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price'!$AU$68:$BD$68</c:f>
            </c:numRef>
          </c:val>
        </c:ser>
        <c:ser>
          <c:idx val="2"/>
          <c:order val="2"/>
          <c:tx>
            <c:strRef>
              <c:f>'results world price'!$A$69:$AT$69</c:f>
              <c:strCache>
                <c:ptCount val="1"/>
                <c:pt idx="0">
                  <c:v>scenario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'results world price'!$AU$66:$BD$66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price'!$AU$69:$BD$69</c:f>
              <c:numCache>
                <c:formatCode>General</c:formatCode>
                <c:ptCount val="10"/>
                <c:pt idx="0">
                  <c:v>-1.0999937726686939</c:v>
                </c:pt>
                <c:pt idx="1">
                  <c:v>-2.162655400634403</c:v>
                </c:pt>
                <c:pt idx="2">
                  <c:v>-2.2301169401574148</c:v>
                </c:pt>
                <c:pt idx="3">
                  <c:v>-1.715775859248825</c:v>
                </c:pt>
                <c:pt idx="4">
                  <c:v>-1.2140670902500921</c:v>
                </c:pt>
                <c:pt idx="5">
                  <c:v>-1.011428193958374</c:v>
                </c:pt>
                <c:pt idx="6">
                  <c:v>-1.0302497982968011</c:v>
                </c:pt>
                <c:pt idx="7">
                  <c:v>-1.2050265606508239</c:v>
                </c:pt>
                <c:pt idx="8">
                  <c:v>-1.2921904385774901</c:v>
                </c:pt>
                <c:pt idx="9">
                  <c:v>-1.2996906054434809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621504"/>
        <c:axId val="109019520"/>
      </c:barChart>
      <c:catAx>
        <c:axId val="16162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crossAx val="109019520"/>
        <c:crosses val="autoZero"/>
        <c:auto val="1"/>
        <c:lblAlgn val="ctr"/>
        <c:lblOffset val="100"/>
        <c:noMultiLvlLbl val="0"/>
      </c:catAx>
      <c:valAx>
        <c:axId val="10901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621504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Reductions to meet 10% calorie intake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EU</c:v>
                </c:pt>
                <c:pt idx="1">
                  <c:v>NZL</c:v>
                </c:pt>
                <c:pt idx="2">
                  <c:v>AUS</c:v>
                </c:pt>
                <c:pt idx="3">
                  <c:v>USA</c:v>
                </c:pt>
                <c:pt idx="4">
                  <c:v>BRA</c:v>
                </c:pt>
                <c:pt idx="5">
                  <c:v>RUS</c:v>
                </c:pt>
                <c:pt idx="6">
                  <c:v>ARG</c:v>
                </c:pt>
                <c:pt idx="7">
                  <c:v>MEX</c:v>
                </c:pt>
                <c:pt idx="8">
                  <c:v>CHN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-35</c:v>
                </c:pt>
                <c:pt idx="1">
                  <c:v>-35</c:v>
                </c:pt>
                <c:pt idx="2">
                  <c:v>-34</c:v>
                </c:pt>
                <c:pt idx="3">
                  <c:v>-25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4640"/>
        <c:axId val="69410816"/>
      </c:barChart>
      <c:catAx>
        <c:axId val="2384640"/>
        <c:scaling>
          <c:orientation val="minMax"/>
        </c:scaling>
        <c:delete val="0"/>
        <c:axPos val="b"/>
        <c:majorTickMark val="out"/>
        <c:minorTickMark val="none"/>
        <c:tickLblPos val="nextTo"/>
        <c:crossAx val="69410816"/>
        <c:crosses val="autoZero"/>
        <c:auto val="1"/>
        <c:lblAlgn val="ctr"/>
        <c:lblOffset val="100"/>
        <c:noMultiLvlLbl val="0"/>
      </c:catAx>
      <c:valAx>
        <c:axId val="6941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Bovine consumption and production (kt)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'scen 10%'!$BH$8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cat>
            <c:multiLvlStrRef>
              <c:f>'scen 10%'!$BI$6:$BM$7</c:f>
              <c:multiLvlStrCache>
                <c:ptCount val="5"/>
                <c:lvl>
                  <c:pt idx="0">
                    <c:v>baseline </c:v>
                  </c:pt>
                  <c:pt idx="1">
                    <c:v>scenario 10% </c:v>
                  </c:pt>
                  <c:pt idx="3">
                    <c:v>baseline</c:v>
                  </c:pt>
                  <c:pt idx="4">
                    <c:v>scenario 10 %</c:v>
                  </c:pt>
                </c:lvl>
                <c:lvl>
                  <c:pt idx="0">
                    <c:v>Consumption</c:v>
                  </c:pt>
                  <c:pt idx="3">
                    <c:v>Production</c:v>
                  </c:pt>
                  <c:pt idx="4">
                    <c:v> </c:v>
                  </c:pt>
                </c:lvl>
              </c:multiLvlStrCache>
            </c:multiLvlStrRef>
          </c:cat>
          <c:val>
            <c:numRef>
              <c:f>'scen 10%'!$BI$8:$BM$8</c:f>
              <c:numCache>
                <c:formatCode>General</c:formatCode>
                <c:ptCount val="5"/>
                <c:pt idx="0">
                  <c:v>13057.3094557272</c:v>
                </c:pt>
                <c:pt idx="1">
                  <c:v>9917.6988875174502</c:v>
                </c:pt>
                <c:pt idx="3">
                  <c:v>12225.72624184601</c:v>
                </c:pt>
                <c:pt idx="4">
                  <c:v>10263.47374239961</c:v>
                </c:pt>
              </c:numCache>
            </c:numRef>
          </c:val>
        </c:ser>
        <c:ser>
          <c:idx val="1"/>
          <c:order val="1"/>
          <c:tx>
            <c:strRef>
              <c:f>'scen 10%'!$BH$9</c:f>
              <c:strCache>
                <c:ptCount val="1"/>
                <c:pt idx="0">
                  <c:v>BRA</c:v>
                </c:pt>
              </c:strCache>
            </c:strRef>
          </c:tx>
          <c:invertIfNegative val="0"/>
          <c:cat>
            <c:multiLvlStrRef>
              <c:f>'scen 10%'!$BI$6:$BM$7</c:f>
              <c:multiLvlStrCache>
                <c:ptCount val="5"/>
                <c:lvl>
                  <c:pt idx="0">
                    <c:v>baseline </c:v>
                  </c:pt>
                  <c:pt idx="1">
                    <c:v>scenario 10% </c:v>
                  </c:pt>
                  <c:pt idx="3">
                    <c:v>baseline</c:v>
                  </c:pt>
                  <c:pt idx="4">
                    <c:v>scenario 10 %</c:v>
                  </c:pt>
                </c:lvl>
                <c:lvl>
                  <c:pt idx="0">
                    <c:v>Consumption</c:v>
                  </c:pt>
                  <c:pt idx="3">
                    <c:v>Production</c:v>
                  </c:pt>
                  <c:pt idx="4">
                    <c:v> </c:v>
                  </c:pt>
                </c:lvl>
              </c:multiLvlStrCache>
            </c:multiLvlStrRef>
          </c:cat>
          <c:val>
            <c:numRef>
              <c:f>'scen 10%'!$BI$9:$BM$9</c:f>
              <c:numCache>
                <c:formatCode>General</c:formatCode>
                <c:ptCount val="5"/>
                <c:pt idx="0">
                  <c:v>9457.7120678957981</c:v>
                </c:pt>
                <c:pt idx="1">
                  <c:v>8746.6982510604194</c:v>
                </c:pt>
                <c:pt idx="3">
                  <c:v>11387.318287735399</c:v>
                </c:pt>
                <c:pt idx="4">
                  <c:v>9894.2649648214501</c:v>
                </c:pt>
              </c:numCache>
            </c:numRef>
          </c:val>
        </c:ser>
        <c:ser>
          <c:idx val="2"/>
          <c:order val="2"/>
          <c:tx>
            <c:strRef>
              <c:f>'scen 10%'!$BH$10</c:f>
              <c:strCache>
                <c:ptCount val="1"/>
                <c:pt idx="0">
                  <c:v>E27</c:v>
                </c:pt>
              </c:strCache>
            </c:strRef>
          </c:tx>
          <c:invertIfNegative val="0"/>
          <c:cat>
            <c:multiLvlStrRef>
              <c:f>'scen 10%'!$BI$6:$BM$7</c:f>
              <c:multiLvlStrCache>
                <c:ptCount val="5"/>
                <c:lvl>
                  <c:pt idx="0">
                    <c:v>baseline </c:v>
                  </c:pt>
                  <c:pt idx="1">
                    <c:v>scenario 10% </c:v>
                  </c:pt>
                  <c:pt idx="3">
                    <c:v>baseline</c:v>
                  </c:pt>
                  <c:pt idx="4">
                    <c:v>scenario 10 %</c:v>
                  </c:pt>
                </c:lvl>
                <c:lvl>
                  <c:pt idx="0">
                    <c:v>Consumption</c:v>
                  </c:pt>
                  <c:pt idx="3">
                    <c:v>Production</c:v>
                  </c:pt>
                  <c:pt idx="4">
                    <c:v> </c:v>
                  </c:pt>
                </c:lvl>
              </c:multiLvlStrCache>
            </c:multiLvlStrRef>
          </c:cat>
          <c:val>
            <c:numRef>
              <c:f>'scen 10%'!$BI$10:$BM$10</c:f>
              <c:numCache>
                <c:formatCode>General</c:formatCode>
                <c:ptCount val="5"/>
                <c:pt idx="0">
                  <c:v>8136.2004141416701</c:v>
                </c:pt>
                <c:pt idx="1">
                  <c:v>4990.0144584397203</c:v>
                </c:pt>
                <c:pt idx="3">
                  <c:v>8161.2656630303427</c:v>
                </c:pt>
                <c:pt idx="4">
                  <c:v>5633.7049077382062</c:v>
                </c:pt>
              </c:numCache>
            </c:numRef>
          </c:val>
        </c:ser>
        <c:ser>
          <c:idx val="3"/>
          <c:order val="3"/>
          <c:tx>
            <c:strRef>
              <c:f>'scen 10%'!$BH$11</c:f>
              <c:strCache>
                <c:ptCount val="1"/>
                <c:pt idx="0">
                  <c:v>CHN</c:v>
                </c:pt>
              </c:strCache>
            </c:strRef>
          </c:tx>
          <c:invertIfNegative val="0"/>
          <c:cat>
            <c:multiLvlStrRef>
              <c:f>'scen 10%'!$BI$6:$BM$7</c:f>
              <c:multiLvlStrCache>
                <c:ptCount val="5"/>
                <c:lvl>
                  <c:pt idx="0">
                    <c:v>baseline </c:v>
                  </c:pt>
                  <c:pt idx="1">
                    <c:v>scenario 10% </c:v>
                  </c:pt>
                  <c:pt idx="3">
                    <c:v>baseline</c:v>
                  </c:pt>
                  <c:pt idx="4">
                    <c:v>scenario 10 %</c:v>
                  </c:pt>
                </c:lvl>
                <c:lvl>
                  <c:pt idx="0">
                    <c:v>Consumption</c:v>
                  </c:pt>
                  <c:pt idx="3">
                    <c:v>Production</c:v>
                  </c:pt>
                  <c:pt idx="4">
                    <c:v> </c:v>
                  </c:pt>
                </c:lvl>
              </c:multiLvlStrCache>
            </c:multiLvlStrRef>
          </c:cat>
          <c:val>
            <c:numRef>
              <c:f>'scen 10%'!$BI$11:$BM$11</c:f>
              <c:numCache>
                <c:formatCode>General</c:formatCode>
                <c:ptCount val="5"/>
                <c:pt idx="0">
                  <c:v>6473.3527472570404</c:v>
                </c:pt>
                <c:pt idx="1">
                  <c:v>6400</c:v>
                </c:pt>
                <c:pt idx="3">
                  <c:v>6437.5812043271126</c:v>
                </c:pt>
                <c:pt idx="4">
                  <c:v>6311.292508251353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786112"/>
        <c:axId val="73788032"/>
      </c:barChart>
      <c:catAx>
        <c:axId val="73786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73788032"/>
        <c:crosses val="autoZero"/>
        <c:auto val="1"/>
        <c:lblAlgn val="ctr"/>
        <c:lblOffset val="100"/>
        <c:noMultiLvlLbl val="0"/>
      </c:catAx>
      <c:valAx>
        <c:axId val="73788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3786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baseline="0" dirty="0"/>
              <a:t>Pacific beef and veal price (USD/t)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922110430640806E-2"/>
          <c:y val="0.176320445899319"/>
          <c:w val="0.91910566734713794"/>
          <c:h val="0.74857972809578699"/>
        </c:manualLayout>
      </c:layout>
      <c:lineChart>
        <c:grouping val="standard"/>
        <c:varyColors val="0"/>
        <c:ser>
          <c:idx val="0"/>
          <c:order val="0"/>
          <c:tx>
            <c:strRef>
              <c:f>'results world price'!$A$92:$AT$92</c:f>
              <c:strCache>
                <c:ptCount val="1"/>
                <c:pt idx="0">
                  <c:v>baseline</c:v>
                </c:pt>
              </c:strCache>
            </c:strRef>
          </c:tx>
          <c:spPr>
            <a:ln w="63500" cmpd="sng">
              <a:solidFill>
                <a:schemeClr val="bg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'results world price'!$AU$91:$BD$91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price'!$AU$92:$BD$92</c:f>
              <c:numCache>
                <c:formatCode>General</c:formatCode>
                <c:ptCount val="10"/>
                <c:pt idx="0">
                  <c:v>4284.2356182068397</c:v>
                </c:pt>
                <c:pt idx="1">
                  <c:v>4791.6942137092401</c:v>
                </c:pt>
                <c:pt idx="2">
                  <c:v>4702.1868441631123</c:v>
                </c:pt>
                <c:pt idx="3">
                  <c:v>4443.3322022296534</c:v>
                </c:pt>
                <c:pt idx="4">
                  <c:v>4396.6101566650732</c:v>
                </c:pt>
                <c:pt idx="5">
                  <c:v>4519.1561219762452</c:v>
                </c:pt>
                <c:pt idx="6">
                  <c:v>4758.6292639682351</c:v>
                </c:pt>
                <c:pt idx="7">
                  <c:v>4661.0615627113702</c:v>
                </c:pt>
                <c:pt idx="8">
                  <c:v>4557.4038661220766</c:v>
                </c:pt>
                <c:pt idx="9">
                  <c:v>4669.5435414959002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'results world price'!$A$93:$AT$93</c:f>
              <c:strCache>
                <c:ptCount val="1"/>
                <c:pt idx="0">
                  <c:v>scenario</c:v>
                </c:pt>
              </c:strCache>
            </c:strRef>
          </c:tx>
          <c:spPr>
            <a:ln w="63500" cmpd="sng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'results world price'!$AU$91:$BD$91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price'!$AU$93:$BD$93</c:f>
              <c:numCache>
                <c:formatCode>General</c:formatCode>
                <c:ptCount val="10"/>
                <c:pt idx="0">
                  <c:v>3771.9290780943502</c:v>
                </c:pt>
                <c:pt idx="1">
                  <c:v>4055.3061696824102</c:v>
                </c:pt>
                <c:pt idx="2">
                  <c:v>4017.25544064121</c:v>
                </c:pt>
                <c:pt idx="3">
                  <c:v>3620.0348155963402</c:v>
                </c:pt>
                <c:pt idx="4">
                  <c:v>3409.046821397355</c:v>
                </c:pt>
                <c:pt idx="5">
                  <c:v>3450.2653052758901</c:v>
                </c:pt>
                <c:pt idx="6">
                  <c:v>3530.2433170850618</c:v>
                </c:pt>
                <c:pt idx="7">
                  <c:v>3328.3796306245422</c:v>
                </c:pt>
                <c:pt idx="8">
                  <c:v>3181.2511396364371</c:v>
                </c:pt>
                <c:pt idx="9">
                  <c:v>3165.55497402425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22432"/>
        <c:axId val="99523968"/>
      </c:lineChart>
      <c:catAx>
        <c:axId val="9952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9523968"/>
        <c:crosses val="autoZero"/>
        <c:auto val="1"/>
        <c:lblAlgn val="ctr"/>
        <c:lblOffset val="100"/>
        <c:noMultiLvlLbl val="0"/>
      </c:catAx>
      <c:valAx>
        <c:axId val="99523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952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236111111111099"/>
          <c:y val="0.66256392108289797"/>
          <c:w val="0.17708333333333401"/>
          <c:h val="0.1354525347252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Vegetable oil world price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66185476815402E-2"/>
          <c:y val="0.19480351414406499"/>
          <c:w val="0.90202537182852205"/>
          <c:h val="0.68921660834062404"/>
        </c:manualLayout>
      </c:layout>
      <c:lineChart>
        <c:grouping val="standard"/>
        <c:varyColors val="0"/>
        <c:ser>
          <c:idx val="0"/>
          <c:order val="0"/>
          <c:tx>
            <c:strRef>
              <c:f>'results world price'!$A$111:$AT$111</c:f>
              <c:strCache>
                <c:ptCount val="1"/>
                <c:pt idx="0">
                  <c:v>baseline </c:v>
                </c:pt>
              </c:strCache>
            </c:strRef>
          </c:tx>
          <c:spPr>
            <a:ln w="63500">
              <a:solidFill>
                <a:schemeClr val="bg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'results world price'!$AU$110:$BD$110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price'!$AU$111:$BD$111</c:f>
              <c:numCache>
                <c:formatCode>General</c:formatCode>
                <c:ptCount val="10"/>
                <c:pt idx="0">
                  <c:v>1114.65527550654</c:v>
                </c:pt>
                <c:pt idx="1">
                  <c:v>1124.6014339625101</c:v>
                </c:pt>
                <c:pt idx="2">
                  <c:v>1106.0187681705911</c:v>
                </c:pt>
                <c:pt idx="3">
                  <c:v>1139.0148349521401</c:v>
                </c:pt>
                <c:pt idx="4">
                  <c:v>1149.58642805767</c:v>
                </c:pt>
                <c:pt idx="5">
                  <c:v>1172.9183409576301</c:v>
                </c:pt>
                <c:pt idx="6">
                  <c:v>1197.8908820812901</c:v>
                </c:pt>
                <c:pt idx="7">
                  <c:v>1209.67594748442</c:v>
                </c:pt>
                <c:pt idx="8">
                  <c:v>1216.222436318239</c:v>
                </c:pt>
                <c:pt idx="9">
                  <c:v>1229.0564446424801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'results world price'!$A$112:$AT$112</c:f>
              <c:strCache>
                <c:ptCount val="1"/>
                <c:pt idx="0">
                  <c:v>scenario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'results world price'!$AU$110:$BD$110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price'!$AU$112:$BD$112</c:f>
              <c:numCache>
                <c:formatCode>General</c:formatCode>
                <c:ptCount val="10"/>
                <c:pt idx="0">
                  <c:v>1085.9868056543701</c:v>
                </c:pt>
                <c:pt idx="1">
                  <c:v>1075.91402018808</c:v>
                </c:pt>
                <c:pt idx="2">
                  <c:v>1049.8486285992999</c:v>
                </c:pt>
                <c:pt idx="3">
                  <c:v>1075.3195547024311</c:v>
                </c:pt>
                <c:pt idx="4">
                  <c:v>1079.11768509536</c:v>
                </c:pt>
                <c:pt idx="5">
                  <c:v>1097.2998627039799</c:v>
                </c:pt>
                <c:pt idx="6">
                  <c:v>1116.5398853862309</c:v>
                </c:pt>
                <c:pt idx="7">
                  <c:v>1124.7628644030499</c:v>
                </c:pt>
                <c:pt idx="8">
                  <c:v>1129.6235233069999</c:v>
                </c:pt>
                <c:pt idx="9">
                  <c:v>1138.83259652588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63776"/>
        <c:axId val="99813632"/>
      </c:lineChart>
      <c:catAx>
        <c:axId val="9956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9813632"/>
        <c:crosses val="autoZero"/>
        <c:auto val="1"/>
        <c:lblAlgn val="ctr"/>
        <c:lblOffset val="100"/>
        <c:noMultiLvlLbl val="0"/>
      </c:catAx>
      <c:valAx>
        <c:axId val="9981363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956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497222222222297"/>
          <c:y val="0.68242855059784202"/>
          <c:w val="0.183361111111111"/>
          <c:h val="0.16743438320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91860241428871"/>
          <c:y val="2.6698207627202084E-2"/>
          <c:w val="0.76972890508922165"/>
          <c:h val="0.783008358622097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 of healthcare budget</c:v>
                </c:pt>
              </c:strCache>
            </c:strRef>
          </c:tx>
          <c:spPr>
            <a:solidFill>
              <a:srgbClr val="006299">
                <a:lumMod val="20000"/>
                <a:lumOff val="80000"/>
              </a:srgbClr>
            </a:solidFill>
            <a:ln>
              <a:solidFill>
                <a:srgbClr val="006299">
                  <a:lumMod val="20000"/>
                  <a:lumOff val="80000"/>
                </a:srgbClr>
              </a:solidFill>
            </a:ln>
          </c:spPr>
          <c:invertIfNegative val="0"/>
          <c:cat>
            <c:strRef>
              <c:f>Sheet1!$E$2:$E$8</c:f>
              <c:strCache>
                <c:ptCount val="7"/>
                <c:pt idx="0">
                  <c:v>US</c:v>
                </c:pt>
                <c:pt idx="1">
                  <c:v>Portugal</c:v>
                </c:pt>
                <c:pt idx="2">
                  <c:v>New Zealand</c:v>
                </c:pt>
                <c:pt idx="3">
                  <c:v>Canada</c:v>
                </c:pt>
                <c:pt idx="4">
                  <c:v>Germany</c:v>
                </c:pt>
                <c:pt idx="5">
                  <c:v>Australia</c:v>
                </c:pt>
                <c:pt idx="6">
                  <c:v>France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6.25E-2</c:v>
                </c:pt>
                <c:pt idx="1">
                  <c:v>3.500000000000001E-2</c:v>
                </c:pt>
                <c:pt idx="2">
                  <c:v>2.5000000000000001E-2</c:v>
                </c:pt>
                <c:pt idx="3">
                  <c:v>2.4E-2</c:v>
                </c:pt>
                <c:pt idx="4">
                  <c:v>2.1000000000000012E-2</c:v>
                </c:pt>
                <c:pt idx="5">
                  <c:v>2.0000000000000011E-2</c:v>
                </c:pt>
                <c:pt idx="6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1159552"/>
        <c:axId val="91054848"/>
      </c:barChart>
      <c:catAx>
        <c:axId val="91159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1054848"/>
        <c:crosses val="autoZero"/>
        <c:auto val="1"/>
        <c:lblAlgn val="ctr"/>
        <c:lblOffset val="100"/>
        <c:noMultiLvlLbl val="0"/>
      </c:catAx>
      <c:valAx>
        <c:axId val="91054848"/>
        <c:scaling>
          <c:orientation val="minMax"/>
          <c:max val="7.0000000000000021E-2"/>
          <c:min val="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% of total healthcare budget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40342985272106652"/>
              <c:y val="0.9139589581468812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1159552"/>
        <c:crosses val="autoZero"/>
        <c:crossBetween val="between"/>
        <c:majorUnit val="1.0000000000000005E-2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73840769903771"/>
          <c:y val="5.0925925925925923E-2"/>
          <c:w val="0.79577559055118319"/>
          <c:h val="0.748427748614756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'LY-DALYs'!$C$12</c:f>
              <c:strCache>
                <c:ptCount val="1"/>
                <c:pt idx="0">
                  <c:v>Life years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c:spPr>
          <c:invertIfNegative val="0"/>
          <c:cat>
            <c:strRef>
              <c:f>'LY-DALYs'!$B$13:$B$16</c:f>
              <c:strCache>
                <c:ptCount val="4"/>
                <c:pt idx="0">
                  <c:v>China</c:v>
                </c:pt>
                <c:pt idx="1">
                  <c:v>Europe</c:v>
                </c:pt>
                <c:pt idx="2">
                  <c:v>Brazil</c:v>
                </c:pt>
                <c:pt idx="3">
                  <c:v>Canada</c:v>
                </c:pt>
              </c:strCache>
            </c:strRef>
          </c:cat>
          <c:val>
            <c:numRef>
              <c:f>'LY-DALYs'!$C$13:$C$16</c:f>
              <c:numCache>
                <c:formatCode>0</c:formatCode>
                <c:ptCount val="4"/>
                <c:pt idx="0">
                  <c:v>879047.8838034044</c:v>
                </c:pt>
                <c:pt idx="1">
                  <c:v>606196.6466825254</c:v>
                </c:pt>
                <c:pt idx="2">
                  <c:v>154278.45102109297</c:v>
                </c:pt>
                <c:pt idx="3">
                  <c:v>35910.795901716054</c:v>
                </c:pt>
              </c:numCache>
            </c:numRef>
          </c:val>
        </c:ser>
        <c:ser>
          <c:idx val="1"/>
          <c:order val="1"/>
          <c:tx>
            <c:strRef>
              <c:f>'LY-DALYs'!$D$12</c:f>
              <c:strCache>
                <c:ptCount val="1"/>
                <c:pt idx="0">
                  <c:v>DALYs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'LY-DALYs'!$B$13:$B$16</c:f>
              <c:strCache>
                <c:ptCount val="4"/>
                <c:pt idx="0">
                  <c:v>China</c:v>
                </c:pt>
                <c:pt idx="1">
                  <c:v>Europe</c:v>
                </c:pt>
                <c:pt idx="2">
                  <c:v>Brazil</c:v>
                </c:pt>
                <c:pt idx="3">
                  <c:v>Canada</c:v>
                </c:pt>
              </c:strCache>
            </c:strRef>
          </c:cat>
          <c:val>
            <c:numRef>
              <c:f>'LY-DALYs'!$D$13:$D$16</c:f>
              <c:numCache>
                <c:formatCode>0</c:formatCode>
                <c:ptCount val="4"/>
                <c:pt idx="0">
                  <c:v>975173.67480383161</c:v>
                </c:pt>
                <c:pt idx="1">
                  <c:v>730483.01095633942</c:v>
                </c:pt>
                <c:pt idx="2">
                  <c:v>219938.79807511612</c:v>
                </c:pt>
                <c:pt idx="3">
                  <c:v>53379.577062663913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932672"/>
        <c:axId val="108278528"/>
      </c:barChart>
      <c:catAx>
        <c:axId val="107932672"/>
        <c:scaling>
          <c:orientation val="minMax"/>
        </c:scaling>
        <c:delete val="0"/>
        <c:axPos val="l"/>
        <c:majorTickMark val="out"/>
        <c:minorTickMark val="none"/>
        <c:tickLblPos val="nextTo"/>
        <c:crossAx val="108278528"/>
        <c:crosses val="autoZero"/>
        <c:auto val="1"/>
        <c:lblAlgn val="ctr"/>
        <c:lblOffset val="100"/>
        <c:noMultiLvlLbl val="0"/>
      </c:catAx>
      <c:valAx>
        <c:axId val="108278528"/>
        <c:scaling>
          <c:orientation val="minMax"/>
          <c:max val="1000000"/>
          <c:min val="0"/>
        </c:scaling>
        <c:delete val="0"/>
        <c:axPos val="b"/>
        <c:majorGridlines/>
        <c:numFmt formatCode="0.0" sourceLinked="0"/>
        <c:majorTickMark val="out"/>
        <c:minorTickMark val="none"/>
        <c:tickLblPos val="nextTo"/>
        <c:crossAx val="107932672"/>
        <c:crosses val="autoZero"/>
        <c:crossBetween val="between"/>
        <c:majorUnit val="100000"/>
        <c:dispUnits>
          <c:builtInUnit val="millions"/>
          <c:dispUnitsLbl>
            <c:layout>
              <c:manualLayout>
                <c:xMode val="edge"/>
                <c:yMode val="edge"/>
                <c:x val="0.85799668092434178"/>
                <c:y val="0.88181768048316689"/>
              </c:manualLayout>
            </c:layout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Sheet3!$D$64:$D$71</c:f>
              <c:strCache>
                <c:ptCount val="8"/>
                <c:pt idx="0">
                  <c:v>Mexico</c:v>
                </c:pt>
                <c:pt idx="1">
                  <c:v>United Kingdom</c:v>
                </c:pt>
                <c:pt idx="2">
                  <c:v>South Africa</c:v>
                </c:pt>
                <c:pt idx="3">
                  <c:v>Brazil</c:v>
                </c:pt>
                <c:pt idx="4">
                  <c:v>OECD</c:v>
                </c:pt>
                <c:pt idx="5">
                  <c:v>Russian Federation</c:v>
                </c:pt>
                <c:pt idx="6">
                  <c:v>China</c:v>
                </c:pt>
                <c:pt idx="7">
                  <c:v>India</c:v>
                </c:pt>
              </c:strCache>
            </c:strRef>
          </c:cat>
          <c:val>
            <c:numRef>
              <c:f>Sheet3!$E$64:$E$71</c:f>
              <c:numCache>
                <c:formatCode>0%</c:formatCode>
                <c:ptCount val="8"/>
                <c:pt idx="0">
                  <c:v>0.70000000000000062</c:v>
                </c:pt>
                <c:pt idx="1">
                  <c:v>0.61000000000000065</c:v>
                </c:pt>
                <c:pt idx="2" formatCode="0.00%">
                  <c:v>0.53300000000000003</c:v>
                </c:pt>
                <c:pt idx="3" formatCode="0.00%">
                  <c:v>0.505</c:v>
                </c:pt>
                <c:pt idx="4">
                  <c:v>0.5</c:v>
                </c:pt>
                <c:pt idx="5" formatCode="0.00%">
                  <c:v>0.49100000000000038</c:v>
                </c:pt>
                <c:pt idx="6" formatCode="0.00%">
                  <c:v>0.28900000000000031</c:v>
                </c:pt>
                <c:pt idx="7">
                  <c:v>0.16000000000000006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879488"/>
        <c:axId val="90881024"/>
      </c:barChart>
      <c:catAx>
        <c:axId val="90879488"/>
        <c:scaling>
          <c:orientation val="minMax"/>
        </c:scaling>
        <c:delete val="1"/>
        <c:axPos val="l"/>
        <c:majorTickMark val="out"/>
        <c:minorTickMark val="none"/>
        <c:tickLblPos val="none"/>
        <c:crossAx val="90881024"/>
        <c:crosses val="autoZero"/>
        <c:auto val="1"/>
        <c:lblAlgn val="ctr"/>
        <c:lblOffset val="100"/>
        <c:noMultiLvlLbl val="0"/>
      </c:catAx>
      <c:valAx>
        <c:axId val="908810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087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2"/>
          <c:order val="0"/>
          <c:tx>
            <c:strRef>
              <c:f>'Disease-free'!$A$35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c:spPr>
          <c:cat>
            <c:numRef>
              <c:f>'Disease-free'!$B$33:$AZ$33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'Disease-free'!$B$35:$AZ$35</c:f>
              <c:numCache>
                <c:formatCode>0</c:formatCode>
                <c:ptCount val="51"/>
                <c:pt idx="0">
                  <c:v>23964.791574799059</c:v>
                </c:pt>
                <c:pt idx="1">
                  <c:v>84849.621821558205</c:v>
                </c:pt>
                <c:pt idx="2">
                  <c:v>193960.40629053878</c:v>
                </c:pt>
                <c:pt idx="3">
                  <c:v>359823.95011917868</c:v>
                </c:pt>
                <c:pt idx="4">
                  <c:v>588989.49873304542</c:v>
                </c:pt>
                <c:pt idx="5">
                  <c:v>881340.37891912938</c:v>
                </c:pt>
                <c:pt idx="6">
                  <c:v>1231502.856437695</c:v>
                </c:pt>
                <c:pt idx="7">
                  <c:v>1632404.8756665792</c:v>
                </c:pt>
                <c:pt idx="8">
                  <c:v>2082102.2729511571</c:v>
                </c:pt>
                <c:pt idx="9">
                  <c:v>2577650.8206744567</c:v>
                </c:pt>
                <c:pt idx="10">
                  <c:v>3127719.0208935076</c:v>
                </c:pt>
                <c:pt idx="11">
                  <c:v>3739437.995618565</c:v>
                </c:pt>
                <c:pt idx="12">
                  <c:v>4403261.9985990748</c:v>
                </c:pt>
                <c:pt idx="13">
                  <c:v>5125900.9711998831</c:v>
                </c:pt>
                <c:pt idx="14">
                  <c:v>5930354.0008547222</c:v>
                </c:pt>
                <c:pt idx="15">
                  <c:v>6802312.5213127621</c:v>
                </c:pt>
                <c:pt idx="16">
                  <c:v>7706416.2212405792</c:v>
                </c:pt>
                <c:pt idx="17">
                  <c:v>8661758.558727093</c:v>
                </c:pt>
                <c:pt idx="18">
                  <c:v>9670222.3728864547</c:v>
                </c:pt>
                <c:pt idx="19">
                  <c:v>10700714.128052309</c:v>
                </c:pt>
                <c:pt idx="20">
                  <c:v>11766585.250236629</c:v>
                </c:pt>
                <c:pt idx="21">
                  <c:v>12861048.686320299</c:v>
                </c:pt>
                <c:pt idx="22">
                  <c:v>13983126.161385963</c:v>
                </c:pt>
                <c:pt idx="23">
                  <c:v>15143144.397182584</c:v>
                </c:pt>
                <c:pt idx="24">
                  <c:v>16329279.800962783</c:v>
                </c:pt>
                <c:pt idx="25">
                  <c:v>17537499.590653662</c:v>
                </c:pt>
                <c:pt idx="26">
                  <c:v>18759688.052764285</c:v>
                </c:pt>
                <c:pt idx="27">
                  <c:v>19986389.475618541</c:v>
                </c:pt>
                <c:pt idx="28">
                  <c:v>21212685.06839288</c:v>
                </c:pt>
                <c:pt idx="29">
                  <c:v>22457945.926053148</c:v>
                </c:pt>
                <c:pt idx="30">
                  <c:v>23705188.361516248</c:v>
                </c:pt>
                <c:pt idx="31">
                  <c:v>24930162.885324299</c:v>
                </c:pt>
                <c:pt idx="32">
                  <c:v>26162756.229550119</c:v>
                </c:pt>
                <c:pt idx="33">
                  <c:v>27418537.296707496</c:v>
                </c:pt>
                <c:pt idx="34">
                  <c:v>28662701.190001596</c:v>
                </c:pt>
                <c:pt idx="35">
                  <c:v>29878415.584311917</c:v>
                </c:pt>
                <c:pt idx="36">
                  <c:v>31088728.84734435</c:v>
                </c:pt>
                <c:pt idx="37">
                  <c:v>32292742.982217845</c:v>
                </c:pt>
                <c:pt idx="38">
                  <c:v>33485443.516762249</c:v>
                </c:pt>
                <c:pt idx="39">
                  <c:v>34663878.947403394</c:v>
                </c:pt>
                <c:pt idx="40">
                  <c:v>35834926.880864099</c:v>
                </c:pt>
                <c:pt idx="41">
                  <c:v>36972915.399012983</c:v>
                </c:pt>
                <c:pt idx="42">
                  <c:v>38103282.213221304</c:v>
                </c:pt>
                <c:pt idx="43">
                  <c:v>39222139.305103183</c:v>
                </c:pt>
                <c:pt idx="44">
                  <c:v>40300339.176252671</c:v>
                </c:pt>
                <c:pt idx="45">
                  <c:v>41373164.080474652</c:v>
                </c:pt>
                <c:pt idx="46">
                  <c:v>42419556.770492762</c:v>
                </c:pt>
                <c:pt idx="47">
                  <c:v>43434236.610397048</c:v>
                </c:pt>
                <c:pt idx="48">
                  <c:v>44409536.283621982</c:v>
                </c:pt>
                <c:pt idx="49">
                  <c:v>45349936.500749759</c:v>
                </c:pt>
                <c:pt idx="50">
                  <c:v>46262211.548060015</c:v>
                </c:pt>
              </c:numCache>
            </c:numRef>
          </c:val>
        </c:ser>
        <c:ser>
          <c:idx val="3"/>
          <c:order val="1"/>
          <c:tx>
            <c:strRef>
              <c:f>'Disease-free'!$A$36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'Disease-free'!$B$33:$AZ$33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'Disease-free'!$B$36:$AZ$36</c:f>
              <c:numCache>
                <c:formatCode>0</c:formatCode>
                <c:ptCount val="51"/>
                <c:pt idx="0">
                  <c:v>12357.003287572772</c:v>
                </c:pt>
                <c:pt idx="1">
                  <c:v>38994.470176105133</c:v>
                </c:pt>
                <c:pt idx="2">
                  <c:v>79184.793921003424</c:v>
                </c:pt>
                <c:pt idx="3">
                  <c:v>128098.57186995778</c:v>
                </c:pt>
                <c:pt idx="4">
                  <c:v>198558.12547845711</c:v>
                </c:pt>
                <c:pt idx="5">
                  <c:v>278304.20815591357</c:v>
                </c:pt>
                <c:pt idx="6">
                  <c:v>372644.88943666121</c:v>
                </c:pt>
                <c:pt idx="7">
                  <c:v>478006.45972555713</c:v>
                </c:pt>
                <c:pt idx="8">
                  <c:v>603326.48567765369</c:v>
                </c:pt>
                <c:pt idx="9">
                  <c:v>762472.1804773839</c:v>
                </c:pt>
                <c:pt idx="10">
                  <c:v>959303.53444282268</c:v>
                </c:pt>
                <c:pt idx="11">
                  <c:v>1184243.8632568731</c:v>
                </c:pt>
                <c:pt idx="12">
                  <c:v>1445413.2578507499</c:v>
                </c:pt>
                <c:pt idx="13">
                  <c:v>1733118.604910638</c:v>
                </c:pt>
                <c:pt idx="14">
                  <c:v>2051658.621912603</c:v>
                </c:pt>
                <c:pt idx="15">
                  <c:v>2413155.5866327719</c:v>
                </c:pt>
                <c:pt idx="16">
                  <c:v>2797638.8741984279</c:v>
                </c:pt>
                <c:pt idx="17">
                  <c:v>3209332.2367230635</c:v>
                </c:pt>
                <c:pt idx="18">
                  <c:v>3628437.9806139059</c:v>
                </c:pt>
                <c:pt idx="19">
                  <c:v>4089505.4318015147</c:v>
                </c:pt>
                <c:pt idx="20">
                  <c:v>4581710.5248717675</c:v>
                </c:pt>
                <c:pt idx="21">
                  <c:v>5120383.0830786116</c:v>
                </c:pt>
                <c:pt idx="22">
                  <c:v>5716410.9831167087</c:v>
                </c:pt>
                <c:pt idx="23">
                  <c:v>6329935.2231840705</c:v>
                </c:pt>
                <c:pt idx="24">
                  <c:v>6979310.8120813994</c:v>
                </c:pt>
                <c:pt idx="25">
                  <c:v>7651661.0559046045</c:v>
                </c:pt>
                <c:pt idx="26">
                  <c:v>8359807.1093542594</c:v>
                </c:pt>
                <c:pt idx="27">
                  <c:v>9116744.5821064729</c:v>
                </c:pt>
                <c:pt idx="28">
                  <c:v>9906677.071896797</c:v>
                </c:pt>
                <c:pt idx="29">
                  <c:v>10721441.863377042</c:v>
                </c:pt>
                <c:pt idx="30">
                  <c:v>11554997.921721822</c:v>
                </c:pt>
                <c:pt idx="31">
                  <c:v>12452676.493331995</c:v>
                </c:pt>
                <c:pt idx="32">
                  <c:v>13369425.414066168</c:v>
                </c:pt>
                <c:pt idx="33">
                  <c:v>14286051.97422681</c:v>
                </c:pt>
                <c:pt idx="34">
                  <c:v>15187462.965916568</c:v>
                </c:pt>
                <c:pt idx="35">
                  <c:v>16147820.551394006</c:v>
                </c:pt>
                <c:pt idx="36">
                  <c:v>17121242.000513576</c:v>
                </c:pt>
                <c:pt idx="37">
                  <c:v>18154376.222183466</c:v>
                </c:pt>
                <c:pt idx="38">
                  <c:v>19237474.291334547</c:v>
                </c:pt>
                <c:pt idx="39">
                  <c:v>20347301.924174648</c:v>
                </c:pt>
                <c:pt idx="40">
                  <c:v>21475623.518088665</c:v>
                </c:pt>
                <c:pt idx="41">
                  <c:v>22619187.271476537</c:v>
                </c:pt>
                <c:pt idx="42">
                  <c:v>23822686.96854471</c:v>
                </c:pt>
                <c:pt idx="43">
                  <c:v>25041527.558125045</c:v>
                </c:pt>
                <c:pt idx="44">
                  <c:v>26275516.241273131</c:v>
                </c:pt>
                <c:pt idx="45">
                  <c:v>27554855.623508126</c:v>
                </c:pt>
                <c:pt idx="46">
                  <c:v>28825320.607046969</c:v>
                </c:pt>
                <c:pt idx="47">
                  <c:v>30096421.365128826</c:v>
                </c:pt>
                <c:pt idx="48">
                  <c:v>31348411.766451422</c:v>
                </c:pt>
                <c:pt idx="49">
                  <c:v>32667902.296081882</c:v>
                </c:pt>
                <c:pt idx="50">
                  <c:v>33973574.665301859</c:v>
                </c:pt>
              </c:numCache>
            </c:numRef>
          </c:val>
        </c:ser>
        <c:ser>
          <c:idx val="1"/>
          <c:order val="2"/>
          <c:tx>
            <c:strRef>
              <c:f>'Disease-free'!$A$34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cat>
            <c:numRef>
              <c:f>'Disease-free'!$B$33:$AZ$33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'Disease-free'!$B$34:$AZ$34</c:f>
              <c:numCache>
                <c:formatCode>0</c:formatCode>
                <c:ptCount val="51"/>
                <c:pt idx="0">
                  <c:v>1727.3409527157571</c:v>
                </c:pt>
                <c:pt idx="1">
                  <c:v>8709.1912956091855</c:v>
                </c:pt>
                <c:pt idx="2">
                  <c:v>19070.617828366303</c:v>
                </c:pt>
                <c:pt idx="3">
                  <c:v>34072.930446076083</c:v>
                </c:pt>
                <c:pt idx="4">
                  <c:v>55917.485607839466</c:v>
                </c:pt>
                <c:pt idx="5">
                  <c:v>78469.514617132911</c:v>
                </c:pt>
                <c:pt idx="6">
                  <c:v>106066.52323951197</c:v>
                </c:pt>
                <c:pt idx="7">
                  <c:v>139609.46626254317</c:v>
                </c:pt>
                <c:pt idx="8">
                  <c:v>180637.48473111546</c:v>
                </c:pt>
                <c:pt idx="9">
                  <c:v>221691.42152616775</c:v>
                </c:pt>
                <c:pt idx="10">
                  <c:v>267865.51592523209</c:v>
                </c:pt>
                <c:pt idx="11">
                  <c:v>322092.64523595083</c:v>
                </c:pt>
                <c:pt idx="12">
                  <c:v>382985.43880957097</c:v>
                </c:pt>
                <c:pt idx="13">
                  <c:v>453355.66838635155</c:v>
                </c:pt>
                <c:pt idx="14">
                  <c:v>528524.98238282907</c:v>
                </c:pt>
                <c:pt idx="15">
                  <c:v>610376.84509190905</c:v>
                </c:pt>
                <c:pt idx="16">
                  <c:v>692750.90553811367</c:v>
                </c:pt>
                <c:pt idx="17">
                  <c:v>776303.97813381976</c:v>
                </c:pt>
                <c:pt idx="18">
                  <c:v>860412.30685496284</c:v>
                </c:pt>
                <c:pt idx="19">
                  <c:v>943046.02579462249</c:v>
                </c:pt>
                <c:pt idx="20">
                  <c:v>1033421.2718514837</c:v>
                </c:pt>
                <c:pt idx="21">
                  <c:v>1128370.6048382435</c:v>
                </c:pt>
                <c:pt idx="22">
                  <c:v>1232983.318996215</c:v>
                </c:pt>
                <c:pt idx="23">
                  <c:v>1349400.6138282758</c:v>
                </c:pt>
                <c:pt idx="24">
                  <c:v>1468215.2111093167</c:v>
                </c:pt>
                <c:pt idx="25">
                  <c:v>1594309.8763863142</c:v>
                </c:pt>
                <c:pt idx="26">
                  <c:v>1729958.9884861184</c:v>
                </c:pt>
                <c:pt idx="27">
                  <c:v>1864755.2521377271</c:v>
                </c:pt>
                <c:pt idx="28">
                  <c:v>2007861.6106341628</c:v>
                </c:pt>
                <c:pt idx="29">
                  <c:v>2159167.4895956046</c:v>
                </c:pt>
                <c:pt idx="30">
                  <c:v>2321112.8221598323</c:v>
                </c:pt>
                <c:pt idx="31">
                  <c:v>2479068.9335109997</c:v>
                </c:pt>
                <c:pt idx="32">
                  <c:v>2636780.5521421577</c:v>
                </c:pt>
                <c:pt idx="33">
                  <c:v>2803385.6315228622</c:v>
                </c:pt>
                <c:pt idx="34">
                  <c:v>2982555.5144467694</c:v>
                </c:pt>
                <c:pt idx="35">
                  <c:v>3178020.2914030165</c:v>
                </c:pt>
                <c:pt idx="36">
                  <c:v>3387616.8408497092</c:v>
                </c:pt>
                <c:pt idx="37">
                  <c:v>3606267.0571130007</c:v>
                </c:pt>
                <c:pt idx="38">
                  <c:v>3832775.482951887</c:v>
                </c:pt>
                <c:pt idx="39">
                  <c:v>4068756.5764976358</c:v>
                </c:pt>
                <c:pt idx="40">
                  <c:v>4312818.1018567197</c:v>
                </c:pt>
                <c:pt idx="41">
                  <c:v>4582764.6124127293</c:v>
                </c:pt>
                <c:pt idx="42">
                  <c:v>4856437.0517664412</c:v>
                </c:pt>
                <c:pt idx="43">
                  <c:v>5132861.4057977414</c:v>
                </c:pt>
                <c:pt idx="44">
                  <c:v>5409612.4788086554</c:v>
                </c:pt>
                <c:pt idx="45">
                  <c:v>5693437.4626187691</c:v>
                </c:pt>
                <c:pt idx="46">
                  <c:v>5991465.1015761085</c:v>
                </c:pt>
                <c:pt idx="47">
                  <c:v>6307637.5619221479</c:v>
                </c:pt>
                <c:pt idx="48">
                  <c:v>6620125.7043378735</c:v>
                </c:pt>
                <c:pt idx="49">
                  <c:v>6928761.7421155619</c:v>
                </c:pt>
                <c:pt idx="50">
                  <c:v>7231140.0675768908</c:v>
                </c:pt>
              </c:numCache>
            </c:numRef>
          </c:val>
        </c:ser>
        <c:ser>
          <c:idx val="4"/>
          <c:order val="3"/>
          <c:tx>
            <c:strRef>
              <c:f>'Disease-free'!$A$37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  <c:cat>
            <c:numRef>
              <c:f>'Disease-free'!$B$33:$AZ$33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'Disease-free'!$B$37:$AZ$37</c:f>
              <c:numCache>
                <c:formatCode>0</c:formatCode>
                <c:ptCount val="51"/>
                <c:pt idx="0">
                  <c:v>4091.8850184527155</c:v>
                </c:pt>
                <c:pt idx="1">
                  <c:v>12021.317029237511</c:v>
                </c:pt>
                <c:pt idx="2">
                  <c:v>25671.325344185057</c:v>
                </c:pt>
                <c:pt idx="3">
                  <c:v>40735.783753959004</c:v>
                </c:pt>
                <c:pt idx="4">
                  <c:v>60955.002941904721</c:v>
                </c:pt>
                <c:pt idx="5">
                  <c:v>89011.679981592184</c:v>
                </c:pt>
                <c:pt idx="6">
                  <c:v>118955.48222947743</c:v>
                </c:pt>
                <c:pt idx="7">
                  <c:v>154842.2935416828</c:v>
                </c:pt>
                <c:pt idx="8">
                  <c:v>198620.17743475139</c:v>
                </c:pt>
                <c:pt idx="9">
                  <c:v>248373.84609401348</c:v>
                </c:pt>
                <c:pt idx="10">
                  <c:v>303610.81347892433</c:v>
                </c:pt>
                <c:pt idx="11">
                  <c:v>361562.73078455497</c:v>
                </c:pt>
                <c:pt idx="12">
                  <c:v>422676.05030023982</c:v>
                </c:pt>
                <c:pt idx="13">
                  <c:v>489426.1498469527</c:v>
                </c:pt>
                <c:pt idx="14">
                  <c:v>560953.93433717021</c:v>
                </c:pt>
                <c:pt idx="15">
                  <c:v>634736.53466588841</c:v>
                </c:pt>
                <c:pt idx="16">
                  <c:v>716623.70537275879</c:v>
                </c:pt>
                <c:pt idx="17">
                  <c:v>804389.88741183258</c:v>
                </c:pt>
                <c:pt idx="18">
                  <c:v>897102.3338091675</c:v>
                </c:pt>
                <c:pt idx="19">
                  <c:v>990486.33724101901</c:v>
                </c:pt>
                <c:pt idx="20">
                  <c:v>1083295.4987101746</c:v>
                </c:pt>
                <c:pt idx="21">
                  <c:v>1176715.6094144813</c:v>
                </c:pt>
                <c:pt idx="22">
                  <c:v>1269119.1058765913</c:v>
                </c:pt>
                <c:pt idx="23">
                  <c:v>1367970.9860680168</c:v>
                </c:pt>
                <c:pt idx="24">
                  <c:v>1472003.849296225</c:v>
                </c:pt>
                <c:pt idx="25">
                  <c:v>1578112.3151248633</c:v>
                </c:pt>
                <c:pt idx="26">
                  <c:v>1683430.0958489368</c:v>
                </c:pt>
                <c:pt idx="27">
                  <c:v>1791162.3044660401</c:v>
                </c:pt>
                <c:pt idx="28">
                  <c:v>1900264.9603263976</c:v>
                </c:pt>
                <c:pt idx="29">
                  <c:v>2011945.214250776</c:v>
                </c:pt>
                <c:pt idx="30">
                  <c:v>2119001.1598191438</c:v>
                </c:pt>
                <c:pt idx="31">
                  <c:v>2224708.4315227699</c:v>
                </c:pt>
                <c:pt idx="32">
                  <c:v>2332401.5818757988</c:v>
                </c:pt>
                <c:pt idx="33">
                  <c:v>2442795.6241997816</c:v>
                </c:pt>
                <c:pt idx="34">
                  <c:v>2556257.5139034237</c:v>
                </c:pt>
                <c:pt idx="35">
                  <c:v>2664649.1574507207</c:v>
                </c:pt>
                <c:pt idx="36">
                  <c:v>2773271.201321037</c:v>
                </c:pt>
                <c:pt idx="37">
                  <c:v>2880006.4530258947</c:v>
                </c:pt>
                <c:pt idx="38">
                  <c:v>2984780.5182771175</c:v>
                </c:pt>
                <c:pt idx="39">
                  <c:v>3078083.4419104513</c:v>
                </c:pt>
                <c:pt idx="40">
                  <c:v>3165034.8888975317</c:v>
                </c:pt>
                <c:pt idx="41">
                  <c:v>3247651.2422543508</c:v>
                </c:pt>
                <c:pt idx="42">
                  <c:v>3329823.3810088406</c:v>
                </c:pt>
                <c:pt idx="43">
                  <c:v>3409288.7344459477</c:v>
                </c:pt>
                <c:pt idx="44">
                  <c:v>3486943.2828218671</c:v>
                </c:pt>
                <c:pt idx="45">
                  <c:v>3564106.1889397074</c:v>
                </c:pt>
                <c:pt idx="46">
                  <c:v>3640903.5990649113</c:v>
                </c:pt>
                <c:pt idx="47">
                  <c:v>3710767.7038281024</c:v>
                </c:pt>
                <c:pt idx="48">
                  <c:v>3777390.7527247141</c:v>
                </c:pt>
                <c:pt idx="49">
                  <c:v>3838926.0970956497</c:v>
                </c:pt>
                <c:pt idx="50">
                  <c:v>3895764.1209579427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963520"/>
        <c:axId val="107965440"/>
      </c:areaChart>
      <c:catAx>
        <c:axId val="107963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Time (years)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07965440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107965440"/>
        <c:scaling>
          <c:orientation val="minMax"/>
          <c:max val="10000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Million life years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07963520"/>
        <c:crosses val="autoZero"/>
        <c:crossBetween val="midCat"/>
        <c:dispUnits>
          <c:builtInUnit val="millions"/>
        </c:dispUnits>
      </c:valAx>
    </c:plotArea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2"/>
          <c:order val="0"/>
          <c:tx>
            <c:strRef>
              <c:f>'Disease-free'!$A$28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c:spPr>
          <c:cat>
            <c:numRef>
              <c:f>'Disease-free'!$B$33:$AZ$33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'Disease-free'!$B$28:$AZ$28</c:f>
              <c:numCache>
                <c:formatCode>0</c:formatCode>
                <c:ptCount val="51"/>
                <c:pt idx="0">
                  <c:v>10675.336579652649</c:v>
                </c:pt>
                <c:pt idx="1">
                  <c:v>41285.375118702548</c:v>
                </c:pt>
                <c:pt idx="2">
                  <c:v>102495.16547403052</c:v>
                </c:pt>
                <c:pt idx="3">
                  <c:v>197310.44779164271</c:v>
                </c:pt>
                <c:pt idx="4">
                  <c:v>330431.15017131716</c:v>
                </c:pt>
                <c:pt idx="5">
                  <c:v>499268.62461069616</c:v>
                </c:pt>
                <c:pt idx="6">
                  <c:v>708349.42086379405</c:v>
                </c:pt>
                <c:pt idx="7">
                  <c:v>954587.58025879646</c:v>
                </c:pt>
                <c:pt idx="8">
                  <c:v>1227082.6450269686</c:v>
                </c:pt>
                <c:pt idx="9">
                  <c:v>1536081.3626874438</c:v>
                </c:pt>
                <c:pt idx="10">
                  <c:v>1885378.9721700416</c:v>
                </c:pt>
                <c:pt idx="11">
                  <c:v>2284074.6143760462</c:v>
                </c:pt>
                <c:pt idx="12">
                  <c:v>2718524.0336207347</c:v>
                </c:pt>
                <c:pt idx="13">
                  <c:v>3195743.3772486099</c:v>
                </c:pt>
                <c:pt idx="14">
                  <c:v>3733990.34865767</c:v>
                </c:pt>
                <c:pt idx="15">
                  <c:v>4328616.2330240365</c:v>
                </c:pt>
                <c:pt idx="16">
                  <c:v>4949879.4250071887</c:v>
                </c:pt>
                <c:pt idx="17">
                  <c:v>5625954.9102523336</c:v>
                </c:pt>
                <c:pt idx="18">
                  <c:v>6333797.6002772897</c:v>
                </c:pt>
                <c:pt idx="19">
                  <c:v>7065079.4087642729</c:v>
                </c:pt>
                <c:pt idx="20">
                  <c:v>7828270.0100413533</c:v>
                </c:pt>
                <c:pt idx="21">
                  <c:v>8621019.5310959797</c:v>
                </c:pt>
                <c:pt idx="22">
                  <c:v>9439679.528457107</c:v>
                </c:pt>
                <c:pt idx="23">
                  <c:v>10286967.669614132</c:v>
                </c:pt>
                <c:pt idx="24">
                  <c:v>11157126.166107086</c:v>
                </c:pt>
                <c:pt idx="25">
                  <c:v>12045669.369329419</c:v>
                </c:pt>
                <c:pt idx="26">
                  <c:v>12963834.589861263</c:v>
                </c:pt>
                <c:pt idx="27">
                  <c:v>13890165.144375192</c:v>
                </c:pt>
                <c:pt idx="28">
                  <c:v>14814581.786737373</c:v>
                </c:pt>
                <c:pt idx="29">
                  <c:v>15767207.619968493</c:v>
                </c:pt>
                <c:pt idx="30">
                  <c:v>16719886.400566977</c:v>
                </c:pt>
                <c:pt idx="31">
                  <c:v>17668603.913293649</c:v>
                </c:pt>
                <c:pt idx="32">
                  <c:v>18631162.405983642</c:v>
                </c:pt>
                <c:pt idx="33">
                  <c:v>19614848.704020835</c:v>
                </c:pt>
                <c:pt idx="34">
                  <c:v>20590455.301461272</c:v>
                </c:pt>
                <c:pt idx="35">
                  <c:v>21551249.891118616</c:v>
                </c:pt>
                <c:pt idx="36">
                  <c:v>22506586.807182882</c:v>
                </c:pt>
                <c:pt idx="37">
                  <c:v>23473932.255725861</c:v>
                </c:pt>
                <c:pt idx="38">
                  <c:v>24439546.235750496</c:v>
                </c:pt>
                <c:pt idx="39">
                  <c:v>25396693.173197553</c:v>
                </c:pt>
                <c:pt idx="40">
                  <c:v>26343982.719907831</c:v>
                </c:pt>
                <c:pt idx="41">
                  <c:v>27272038.84145388</c:v>
                </c:pt>
                <c:pt idx="42">
                  <c:v>28202240.484664276</c:v>
                </c:pt>
                <c:pt idx="43">
                  <c:v>29125673.26803989</c:v>
                </c:pt>
                <c:pt idx="44">
                  <c:v>30026885.88194339</c:v>
                </c:pt>
                <c:pt idx="45">
                  <c:v>30917008.201485943</c:v>
                </c:pt>
                <c:pt idx="46">
                  <c:v>31802286.835352469</c:v>
                </c:pt>
                <c:pt idx="47">
                  <c:v>32651667.243517011</c:v>
                </c:pt>
                <c:pt idx="48">
                  <c:v>33475321.607472077</c:v>
                </c:pt>
                <c:pt idx="49">
                  <c:v>34281111.237939313</c:v>
                </c:pt>
                <c:pt idx="50">
                  <c:v>35073613.229816452</c:v>
                </c:pt>
              </c:numCache>
            </c:numRef>
          </c:val>
        </c:ser>
        <c:ser>
          <c:idx val="3"/>
          <c:order val="1"/>
          <c:tx>
            <c:strRef>
              <c:f>'Disease-free'!$A$29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'Disease-free'!$B$33:$AZ$33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'Disease-free'!$B$29:$AZ$29</c:f>
              <c:numCache>
                <c:formatCode>0</c:formatCode>
                <c:ptCount val="51"/>
                <c:pt idx="0">
                  <c:v>6992.494802089348</c:v>
                </c:pt>
                <c:pt idx="1">
                  <c:v>26662.216070404313</c:v>
                </c:pt>
                <c:pt idx="2">
                  <c:v>65062.640127586608</c:v>
                </c:pt>
                <c:pt idx="3">
                  <c:v>107471.55792673903</c:v>
                </c:pt>
                <c:pt idx="4">
                  <c:v>160759.58125359003</c:v>
                </c:pt>
                <c:pt idx="5">
                  <c:v>226108.11421312767</c:v>
                </c:pt>
                <c:pt idx="6">
                  <c:v>307363.66830215114</c:v>
                </c:pt>
                <c:pt idx="7">
                  <c:v>401650.85217479634</c:v>
                </c:pt>
                <c:pt idx="8">
                  <c:v>509118.60610670905</c:v>
                </c:pt>
                <c:pt idx="9">
                  <c:v>632248.23341714265</c:v>
                </c:pt>
                <c:pt idx="10">
                  <c:v>793916.08841792215</c:v>
                </c:pt>
                <c:pt idx="11">
                  <c:v>995522.59698371484</c:v>
                </c:pt>
                <c:pt idx="12">
                  <c:v>1219386.9009318901</c:v>
                </c:pt>
                <c:pt idx="13">
                  <c:v>1472127.9888652838</c:v>
                </c:pt>
                <c:pt idx="14">
                  <c:v>1751213.3982903238</c:v>
                </c:pt>
                <c:pt idx="15">
                  <c:v>2074268.0413485034</c:v>
                </c:pt>
                <c:pt idx="16">
                  <c:v>2433375.1752223568</c:v>
                </c:pt>
                <c:pt idx="17">
                  <c:v>2823333.8454953544</c:v>
                </c:pt>
                <c:pt idx="18">
                  <c:v>3236613.4290191084</c:v>
                </c:pt>
                <c:pt idx="19">
                  <c:v>3683651.941933902</c:v>
                </c:pt>
                <c:pt idx="20">
                  <c:v>4153365.9416609863</c:v>
                </c:pt>
                <c:pt idx="21">
                  <c:v>4658360.1845059618</c:v>
                </c:pt>
                <c:pt idx="22">
                  <c:v>5223960.1707864543</c:v>
                </c:pt>
                <c:pt idx="23">
                  <c:v>5816268.5874742744</c:v>
                </c:pt>
                <c:pt idx="24">
                  <c:v>6421846.6028111195</c:v>
                </c:pt>
                <c:pt idx="25">
                  <c:v>7069983.8848073082</c:v>
                </c:pt>
                <c:pt idx="26">
                  <c:v>7735579.3055800125</c:v>
                </c:pt>
                <c:pt idx="27">
                  <c:v>8441701.997600913</c:v>
                </c:pt>
                <c:pt idx="28">
                  <c:v>9179649.2313703038</c:v>
                </c:pt>
                <c:pt idx="29">
                  <c:v>9934630.794765491</c:v>
                </c:pt>
                <c:pt idx="30">
                  <c:v>10723574.357786691</c:v>
                </c:pt>
                <c:pt idx="31">
                  <c:v>11574270.501632931</c:v>
                </c:pt>
                <c:pt idx="32">
                  <c:v>12424690.416000377</c:v>
                </c:pt>
                <c:pt idx="33">
                  <c:v>13297279.845318276</c:v>
                </c:pt>
                <c:pt idx="34">
                  <c:v>14129403.970529351</c:v>
                </c:pt>
                <c:pt idx="35">
                  <c:v>14998828.194439147</c:v>
                </c:pt>
                <c:pt idx="36">
                  <c:v>15902834.682474941</c:v>
                </c:pt>
                <c:pt idx="37">
                  <c:v>16857691.66191683</c:v>
                </c:pt>
                <c:pt idx="38">
                  <c:v>17834696.99204405</c:v>
                </c:pt>
                <c:pt idx="39">
                  <c:v>18861516.151316851</c:v>
                </c:pt>
                <c:pt idx="40">
                  <c:v>19950687.116271369</c:v>
                </c:pt>
                <c:pt idx="41">
                  <c:v>21066444.01544074</c:v>
                </c:pt>
                <c:pt idx="42">
                  <c:v>22236791.599513963</c:v>
                </c:pt>
                <c:pt idx="43">
                  <c:v>23399265.042634696</c:v>
                </c:pt>
                <c:pt idx="44">
                  <c:v>24587975.58421066</c:v>
                </c:pt>
                <c:pt idx="45">
                  <c:v>25848047.147615317</c:v>
                </c:pt>
                <c:pt idx="46">
                  <c:v>27070920.529226754</c:v>
                </c:pt>
                <c:pt idx="47">
                  <c:v>28309226.373549066</c:v>
                </c:pt>
                <c:pt idx="48">
                  <c:v>29530455.795888461</c:v>
                </c:pt>
                <c:pt idx="49">
                  <c:v>30806663.301466979</c:v>
                </c:pt>
                <c:pt idx="50">
                  <c:v>32044929.647317871</c:v>
                </c:pt>
              </c:numCache>
            </c:numRef>
          </c:val>
        </c:ser>
        <c:ser>
          <c:idx val="1"/>
          <c:order val="2"/>
          <c:tx>
            <c:strRef>
              <c:f>'Disease-free'!$A$27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cat>
            <c:numRef>
              <c:f>'Disease-free'!$B$33:$AZ$33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'Disease-free'!$B$27:$AZ$27</c:f>
              <c:numCache>
                <c:formatCode>0</c:formatCode>
                <c:ptCount val="51"/>
                <c:pt idx="0">
                  <c:v>725.65908198268755</c:v>
                </c:pt>
                <c:pt idx="1">
                  <c:v>3941.9490557465415</c:v>
                </c:pt>
                <c:pt idx="2">
                  <c:v>10643.690643843569</c:v>
                </c:pt>
                <c:pt idx="3">
                  <c:v>19019.259891742149</c:v>
                </c:pt>
                <c:pt idx="4">
                  <c:v>30952.458346961976</c:v>
                </c:pt>
                <c:pt idx="5">
                  <c:v>43765.994249986143</c:v>
                </c:pt>
                <c:pt idx="6">
                  <c:v>61713.397885000151</c:v>
                </c:pt>
                <c:pt idx="7">
                  <c:v>81314.535905211698</c:v>
                </c:pt>
                <c:pt idx="8">
                  <c:v>106106.48336957672</c:v>
                </c:pt>
                <c:pt idx="9">
                  <c:v>132597.33977143551</c:v>
                </c:pt>
                <c:pt idx="10">
                  <c:v>163849.01947792168</c:v>
                </c:pt>
                <c:pt idx="11">
                  <c:v>200628.56222624943</c:v>
                </c:pt>
                <c:pt idx="12">
                  <c:v>242760.49510746441</c:v>
                </c:pt>
                <c:pt idx="13">
                  <c:v>291489.35332747857</c:v>
                </c:pt>
                <c:pt idx="14">
                  <c:v>342848.51553079981</c:v>
                </c:pt>
                <c:pt idx="15">
                  <c:v>396877.61633486155</c:v>
                </c:pt>
                <c:pt idx="16">
                  <c:v>453084.43618339696</c:v>
                </c:pt>
                <c:pt idx="17">
                  <c:v>509008.72099401517</c:v>
                </c:pt>
                <c:pt idx="18">
                  <c:v>567666.19660863141</c:v>
                </c:pt>
                <c:pt idx="19">
                  <c:v>623939.89830854733</c:v>
                </c:pt>
                <c:pt idx="20">
                  <c:v>689227.00229905627</c:v>
                </c:pt>
                <c:pt idx="21">
                  <c:v>758500.05490548909</c:v>
                </c:pt>
                <c:pt idx="22">
                  <c:v>830780.73365052231</c:v>
                </c:pt>
                <c:pt idx="23">
                  <c:v>909313.30787024205</c:v>
                </c:pt>
                <c:pt idx="24">
                  <c:v>988975.18632494542</c:v>
                </c:pt>
                <c:pt idx="25">
                  <c:v>1075551.2674456385</c:v>
                </c:pt>
                <c:pt idx="26">
                  <c:v>1169553.3643449254</c:v>
                </c:pt>
                <c:pt idx="27">
                  <c:v>1266684.6768423556</c:v>
                </c:pt>
                <c:pt idx="28">
                  <c:v>1370290.5073410298</c:v>
                </c:pt>
                <c:pt idx="29">
                  <c:v>1476248.7831352011</c:v>
                </c:pt>
                <c:pt idx="30">
                  <c:v>1587964.9527768381</c:v>
                </c:pt>
                <c:pt idx="31">
                  <c:v>1699158.627760147</c:v>
                </c:pt>
                <c:pt idx="32">
                  <c:v>1816308.5417317727</c:v>
                </c:pt>
                <c:pt idx="33">
                  <c:v>1937295.5657865636</c:v>
                </c:pt>
                <c:pt idx="34">
                  <c:v>2065656.3387053234</c:v>
                </c:pt>
                <c:pt idx="35">
                  <c:v>2206919.3236425668</c:v>
                </c:pt>
                <c:pt idx="36">
                  <c:v>2347189.3202251452</c:v>
                </c:pt>
                <c:pt idx="37">
                  <c:v>2493236.1995045585</c:v>
                </c:pt>
                <c:pt idx="38">
                  <c:v>2644317.3747465662</c:v>
                </c:pt>
                <c:pt idx="39">
                  <c:v>2805594.0833356176</c:v>
                </c:pt>
                <c:pt idx="40">
                  <c:v>2975972.1248717327</c:v>
                </c:pt>
                <c:pt idx="41">
                  <c:v>3160158.9601673447</c:v>
                </c:pt>
                <c:pt idx="42">
                  <c:v>3349284.7986035319</c:v>
                </c:pt>
                <c:pt idx="43">
                  <c:v>3543449.1537242117</c:v>
                </c:pt>
                <c:pt idx="44">
                  <c:v>3738173.7243136414</c:v>
                </c:pt>
                <c:pt idx="45">
                  <c:v>3942553.5545322094</c:v>
                </c:pt>
                <c:pt idx="46">
                  <c:v>4152733.2749121026</c:v>
                </c:pt>
                <c:pt idx="47">
                  <c:v>4371097.5279715564</c:v>
                </c:pt>
                <c:pt idx="48">
                  <c:v>4590969.4710883424</c:v>
                </c:pt>
                <c:pt idx="49">
                  <c:v>4812073.2266471535</c:v>
                </c:pt>
                <c:pt idx="50">
                  <c:v>5028415.7637429275</c:v>
                </c:pt>
              </c:numCache>
            </c:numRef>
          </c:val>
        </c:ser>
        <c:ser>
          <c:idx val="4"/>
          <c:order val="3"/>
          <c:tx>
            <c:strRef>
              <c:f>'Disease-free'!$A$30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  <c:cat>
            <c:numRef>
              <c:f>'Disease-free'!$B$33:$AZ$33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'Disease-free'!$B$30:$AZ$30</c:f>
              <c:numCache>
                <c:formatCode>0</c:formatCode>
                <c:ptCount val="51"/>
                <c:pt idx="0">
                  <c:v>2342.4178941798409</c:v>
                </c:pt>
                <c:pt idx="1">
                  <c:v>7042.47910248269</c:v>
                </c:pt>
                <c:pt idx="2">
                  <c:v>15700.747410349135</c:v>
                </c:pt>
                <c:pt idx="3">
                  <c:v>25219.99291837103</c:v>
                </c:pt>
                <c:pt idx="4">
                  <c:v>37921.500248147611</c:v>
                </c:pt>
                <c:pt idx="5">
                  <c:v>54055.643868178333</c:v>
                </c:pt>
                <c:pt idx="6">
                  <c:v>73629.668888105152</c:v>
                </c:pt>
                <c:pt idx="7">
                  <c:v>95016.329930473366</c:v>
                </c:pt>
                <c:pt idx="8">
                  <c:v>121608.78240748572</c:v>
                </c:pt>
                <c:pt idx="9">
                  <c:v>153470.86581498105</c:v>
                </c:pt>
                <c:pt idx="10">
                  <c:v>188741.87275174071</c:v>
                </c:pt>
                <c:pt idx="11">
                  <c:v>224381.26266354328</c:v>
                </c:pt>
                <c:pt idx="12">
                  <c:v>265526.92865314591</c:v>
                </c:pt>
                <c:pt idx="13">
                  <c:v>307467.29608211032</c:v>
                </c:pt>
                <c:pt idx="14">
                  <c:v>352434.17537101242</c:v>
                </c:pt>
                <c:pt idx="15">
                  <c:v>399486.28711679287</c:v>
                </c:pt>
                <c:pt idx="16">
                  <c:v>452007.74342230492</c:v>
                </c:pt>
                <c:pt idx="17">
                  <c:v>507186.04618425883</c:v>
                </c:pt>
                <c:pt idx="18">
                  <c:v>565745.30528722773</c:v>
                </c:pt>
                <c:pt idx="19">
                  <c:v>630152.59526864649</c:v>
                </c:pt>
                <c:pt idx="20">
                  <c:v>695199.71754773101</c:v>
                </c:pt>
                <c:pt idx="21">
                  <c:v>762020.75288735644</c:v>
                </c:pt>
                <c:pt idx="22">
                  <c:v>829686.60730211239</c:v>
                </c:pt>
                <c:pt idx="23">
                  <c:v>898420.05453681725</c:v>
                </c:pt>
                <c:pt idx="24">
                  <c:v>970705.49613146728</c:v>
                </c:pt>
                <c:pt idx="25">
                  <c:v>1043498.4487216177</c:v>
                </c:pt>
                <c:pt idx="26">
                  <c:v>1116470.6978593534</c:v>
                </c:pt>
                <c:pt idx="27">
                  <c:v>1191949.2476424931</c:v>
                </c:pt>
                <c:pt idx="28">
                  <c:v>1268430.6879024114</c:v>
                </c:pt>
                <c:pt idx="29">
                  <c:v>1348746.2303411434</c:v>
                </c:pt>
                <c:pt idx="30">
                  <c:v>1426868.1001259079</c:v>
                </c:pt>
                <c:pt idx="31">
                  <c:v>1499794.7864309321</c:v>
                </c:pt>
                <c:pt idx="32">
                  <c:v>1573730.2101097701</c:v>
                </c:pt>
                <c:pt idx="33">
                  <c:v>1650623.4490405601</c:v>
                </c:pt>
                <c:pt idx="34">
                  <c:v>1727247.9837272367</c:v>
                </c:pt>
                <c:pt idx="35">
                  <c:v>1800519.7663884046</c:v>
                </c:pt>
                <c:pt idx="36">
                  <c:v>1874797.6533326618</c:v>
                </c:pt>
                <c:pt idx="37">
                  <c:v>1947326.46622969</c:v>
                </c:pt>
                <c:pt idx="38">
                  <c:v>2019023.8493500007</c:v>
                </c:pt>
                <c:pt idx="39">
                  <c:v>2086432.7032952069</c:v>
                </c:pt>
                <c:pt idx="40">
                  <c:v>2152171.35024331</c:v>
                </c:pt>
                <c:pt idx="41">
                  <c:v>2217550.8157149418</c:v>
                </c:pt>
                <c:pt idx="42">
                  <c:v>2283708.8789170035</c:v>
                </c:pt>
                <c:pt idx="43">
                  <c:v>2342397.755067429</c:v>
                </c:pt>
                <c:pt idx="44">
                  <c:v>2403104.3397645899</c:v>
                </c:pt>
                <c:pt idx="45">
                  <c:v>2461860.1454616678</c:v>
                </c:pt>
                <c:pt idx="46">
                  <c:v>2521355.3442955362</c:v>
                </c:pt>
                <c:pt idx="47">
                  <c:v>2577044.4713296592</c:v>
                </c:pt>
                <c:pt idx="48">
                  <c:v>2633162.4213444823</c:v>
                </c:pt>
                <c:pt idx="49">
                  <c:v>2684755.2671826575</c:v>
                </c:pt>
                <c:pt idx="50">
                  <c:v>2733086.7430307902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04864"/>
        <c:axId val="108006784"/>
      </c:areaChart>
      <c:catAx>
        <c:axId val="108004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Time (years)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08006784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108006784"/>
        <c:scaling>
          <c:orientation val="minMax"/>
          <c:max val="10000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Million life years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08004864"/>
        <c:crosses val="autoZero"/>
        <c:crossBetween val="midCat"/>
        <c:dispUnits>
          <c:builtInUnit val="millions"/>
        </c:dispUnits>
      </c:valAx>
    </c:plotArea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7796596264324462"/>
          <c:y val="0.89633822799177132"/>
          <c:w val="8.7590719091339628E-3"/>
          <c:h val="1.8134660250801987E-2"/>
        </c:manualLayout>
      </c:layout>
      <c:areaChart>
        <c:grouping val="stacked"/>
        <c:varyColors val="0"/>
        <c:ser>
          <c:idx val="2"/>
          <c:order val="0"/>
          <c:tx>
            <c:strRef>
              <c:f>'Disease-free'!$A$35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c:spPr>
          <c:cat>
            <c:numRef>
              <c:f>'Disease-free'!$B$33:$AZ$33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'Disease-free'!$B$35:$AZ$35</c:f>
              <c:numCache>
                <c:formatCode>0</c:formatCode>
                <c:ptCount val="51"/>
                <c:pt idx="0">
                  <c:v>23964.791574799059</c:v>
                </c:pt>
                <c:pt idx="1">
                  <c:v>84849.621821558205</c:v>
                </c:pt>
                <c:pt idx="2">
                  <c:v>193960.40629053878</c:v>
                </c:pt>
                <c:pt idx="3">
                  <c:v>359823.95011917868</c:v>
                </c:pt>
                <c:pt idx="4">
                  <c:v>588989.49873304542</c:v>
                </c:pt>
                <c:pt idx="5">
                  <c:v>881340.37891912938</c:v>
                </c:pt>
                <c:pt idx="6">
                  <c:v>1231502.856437695</c:v>
                </c:pt>
                <c:pt idx="7">
                  <c:v>1632404.8756665792</c:v>
                </c:pt>
                <c:pt idx="8">
                  <c:v>2082102.2729511571</c:v>
                </c:pt>
                <c:pt idx="9">
                  <c:v>2577650.8206744567</c:v>
                </c:pt>
                <c:pt idx="10">
                  <c:v>3127719.0208935076</c:v>
                </c:pt>
                <c:pt idx="11">
                  <c:v>3739437.995618565</c:v>
                </c:pt>
                <c:pt idx="12">
                  <c:v>4403261.9985990748</c:v>
                </c:pt>
                <c:pt idx="13">
                  <c:v>5125900.9711998831</c:v>
                </c:pt>
                <c:pt idx="14">
                  <c:v>5930354.0008547222</c:v>
                </c:pt>
                <c:pt idx="15">
                  <c:v>6802312.5213127621</c:v>
                </c:pt>
                <c:pt idx="16">
                  <c:v>7706416.2212405792</c:v>
                </c:pt>
                <c:pt idx="17">
                  <c:v>8661758.558727093</c:v>
                </c:pt>
                <c:pt idx="18">
                  <c:v>9670222.3728864547</c:v>
                </c:pt>
                <c:pt idx="19">
                  <c:v>10700714.128052309</c:v>
                </c:pt>
                <c:pt idx="20">
                  <c:v>11766585.250236629</c:v>
                </c:pt>
                <c:pt idx="21">
                  <c:v>12861048.686320299</c:v>
                </c:pt>
                <c:pt idx="22">
                  <c:v>13983126.161385963</c:v>
                </c:pt>
                <c:pt idx="23">
                  <c:v>15143144.397182584</c:v>
                </c:pt>
                <c:pt idx="24">
                  <c:v>16329279.800962783</c:v>
                </c:pt>
                <c:pt idx="25">
                  <c:v>17537499.590653662</c:v>
                </c:pt>
                <c:pt idx="26">
                  <c:v>18759688.052764285</c:v>
                </c:pt>
                <c:pt idx="27">
                  <c:v>19986389.475618541</c:v>
                </c:pt>
                <c:pt idx="28">
                  <c:v>21212685.06839288</c:v>
                </c:pt>
                <c:pt idx="29">
                  <c:v>22457945.926053148</c:v>
                </c:pt>
                <c:pt idx="30">
                  <c:v>23705188.361516248</c:v>
                </c:pt>
                <c:pt idx="31">
                  <c:v>24930162.885324299</c:v>
                </c:pt>
                <c:pt idx="32">
                  <c:v>26162756.229550119</c:v>
                </c:pt>
                <c:pt idx="33">
                  <c:v>27418537.296707496</c:v>
                </c:pt>
                <c:pt idx="34">
                  <c:v>28662701.190001596</c:v>
                </c:pt>
                <c:pt idx="35">
                  <c:v>29878415.584311917</c:v>
                </c:pt>
                <c:pt idx="36">
                  <c:v>31088728.84734435</c:v>
                </c:pt>
                <c:pt idx="37">
                  <c:v>32292742.982217845</c:v>
                </c:pt>
                <c:pt idx="38">
                  <c:v>33485443.516762249</c:v>
                </c:pt>
                <c:pt idx="39">
                  <c:v>34663878.947403394</c:v>
                </c:pt>
                <c:pt idx="40">
                  <c:v>35834926.880864099</c:v>
                </c:pt>
                <c:pt idx="41">
                  <c:v>36972915.399012983</c:v>
                </c:pt>
                <c:pt idx="42">
                  <c:v>38103282.213221304</c:v>
                </c:pt>
                <c:pt idx="43">
                  <c:v>39222139.305103183</c:v>
                </c:pt>
                <c:pt idx="44">
                  <c:v>40300339.176252671</c:v>
                </c:pt>
                <c:pt idx="45">
                  <c:v>41373164.080474652</c:v>
                </c:pt>
                <c:pt idx="46">
                  <c:v>42419556.770492762</c:v>
                </c:pt>
                <c:pt idx="47">
                  <c:v>43434236.610397048</c:v>
                </c:pt>
                <c:pt idx="48">
                  <c:v>44409536.283621982</c:v>
                </c:pt>
                <c:pt idx="49">
                  <c:v>45349936.500749759</c:v>
                </c:pt>
                <c:pt idx="50">
                  <c:v>46262211.548060015</c:v>
                </c:pt>
              </c:numCache>
            </c:numRef>
          </c:val>
        </c:ser>
        <c:ser>
          <c:idx val="3"/>
          <c:order val="1"/>
          <c:tx>
            <c:strRef>
              <c:f>'Disease-free'!$A$36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'Disease-free'!$B$33:$AZ$33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'Disease-free'!$B$36:$AZ$36</c:f>
              <c:numCache>
                <c:formatCode>0</c:formatCode>
                <c:ptCount val="51"/>
                <c:pt idx="0">
                  <c:v>12357.003287572772</c:v>
                </c:pt>
                <c:pt idx="1">
                  <c:v>38994.470176105133</c:v>
                </c:pt>
                <c:pt idx="2">
                  <c:v>79184.793921003424</c:v>
                </c:pt>
                <c:pt idx="3">
                  <c:v>128098.57186995778</c:v>
                </c:pt>
                <c:pt idx="4">
                  <c:v>198558.12547845711</c:v>
                </c:pt>
                <c:pt idx="5">
                  <c:v>278304.20815591357</c:v>
                </c:pt>
                <c:pt idx="6">
                  <c:v>372644.88943666121</c:v>
                </c:pt>
                <c:pt idx="7">
                  <c:v>478006.45972555713</c:v>
                </c:pt>
                <c:pt idx="8">
                  <c:v>603326.48567765369</c:v>
                </c:pt>
                <c:pt idx="9">
                  <c:v>762472.1804773839</c:v>
                </c:pt>
                <c:pt idx="10">
                  <c:v>959303.53444282268</c:v>
                </c:pt>
                <c:pt idx="11">
                  <c:v>1184243.8632568731</c:v>
                </c:pt>
                <c:pt idx="12">
                  <c:v>1445413.2578507499</c:v>
                </c:pt>
                <c:pt idx="13">
                  <c:v>1733118.604910638</c:v>
                </c:pt>
                <c:pt idx="14">
                  <c:v>2051658.621912603</c:v>
                </c:pt>
                <c:pt idx="15">
                  <c:v>2413155.5866327719</c:v>
                </c:pt>
                <c:pt idx="16">
                  <c:v>2797638.8741984279</c:v>
                </c:pt>
                <c:pt idx="17">
                  <c:v>3209332.2367230635</c:v>
                </c:pt>
                <c:pt idx="18">
                  <c:v>3628437.9806139059</c:v>
                </c:pt>
                <c:pt idx="19">
                  <c:v>4089505.4318015147</c:v>
                </c:pt>
                <c:pt idx="20">
                  <c:v>4581710.5248717675</c:v>
                </c:pt>
                <c:pt idx="21">
                  <c:v>5120383.0830786116</c:v>
                </c:pt>
                <c:pt idx="22">
                  <c:v>5716410.9831167087</c:v>
                </c:pt>
                <c:pt idx="23">
                  <c:v>6329935.2231840705</c:v>
                </c:pt>
                <c:pt idx="24">
                  <c:v>6979310.8120813994</c:v>
                </c:pt>
                <c:pt idx="25">
                  <c:v>7651661.0559046045</c:v>
                </c:pt>
                <c:pt idx="26">
                  <c:v>8359807.1093542594</c:v>
                </c:pt>
                <c:pt idx="27">
                  <c:v>9116744.5821064729</c:v>
                </c:pt>
                <c:pt idx="28">
                  <c:v>9906677.071896797</c:v>
                </c:pt>
                <c:pt idx="29">
                  <c:v>10721441.863377042</c:v>
                </c:pt>
                <c:pt idx="30">
                  <c:v>11554997.921721822</c:v>
                </c:pt>
                <c:pt idx="31">
                  <c:v>12452676.493331995</c:v>
                </c:pt>
                <c:pt idx="32">
                  <c:v>13369425.414066168</c:v>
                </c:pt>
                <c:pt idx="33">
                  <c:v>14286051.97422681</c:v>
                </c:pt>
                <c:pt idx="34">
                  <c:v>15187462.965916568</c:v>
                </c:pt>
                <c:pt idx="35">
                  <c:v>16147820.551394006</c:v>
                </c:pt>
                <c:pt idx="36">
                  <c:v>17121242.000513576</c:v>
                </c:pt>
                <c:pt idx="37">
                  <c:v>18154376.222183466</c:v>
                </c:pt>
                <c:pt idx="38">
                  <c:v>19237474.291334547</c:v>
                </c:pt>
                <c:pt idx="39">
                  <c:v>20347301.924174648</c:v>
                </c:pt>
                <c:pt idx="40">
                  <c:v>21475623.518088665</c:v>
                </c:pt>
                <c:pt idx="41">
                  <c:v>22619187.271476537</c:v>
                </c:pt>
                <c:pt idx="42">
                  <c:v>23822686.96854471</c:v>
                </c:pt>
                <c:pt idx="43">
                  <c:v>25041527.558125045</c:v>
                </c:pt>
                <c:pt idx="44">
                  <c:v>26275516.241273131</c:v>
                </c:pt>
                <c:pt idx="45">
                  <c:v>27554855.623508126</c:v>
                </c:pt>
                <c:pt idx="46">
                  <c:v>28825320.607046969</c:v>
                </c:pt>
                <c:pt idx="47">
                  <c:v>30096421.365128826</c:v>
                </c:pt>
                <c:pt idx="48">
                  <c:v>31348411.766451422</c:v>
                </c:pt>
                <c:pt idx="49">
                  <c:v>32667902.296081882</c:v>
                </c:pt>
                <c:pt idx="50">
                  <c:v>33973574.665301859</c:v>
                </c:pt>
              </c:numCache>
            </c:numRef>
          </c:val>
        </c:ser>
        <c:ser>
          <c:idx val="1"/>
          <c:order val="2"/>
          <c:tx>
            <c:strRef>
              <c:f>'Disease-free'!$A$34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cat>
            <c:numRef>
              <c:f>'Disease-free'!$B$33:$AZ$33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'Disease-free'!$B$34:$AZ$34</c:f>
              <c:numCache>
                <c:formatCode>0</c:formatCode>
                <c:ptCount val="51"/>
                <c:pt idx="0">
                  <c:v>1727.3409527157571</c:v>
                </c:pt>
                <c:pt idx="1">
                  <c:v>8709.1912956091855</c:v>
                </c:pt>
                <c:pt idx="2">
                  <c:v>19070.617828366303</c:v>
                </c:pt>
                <c:pt idx="3">
                  <c:v>34072.930446076083</c:v>
                </c:pt>
                <c:pt idx="4">
                  <c:v>55917.485607839466</c:v>
                </c:pt>
                <c:pt idx="5">
                  <c:v>78469.514617132911</c:v>
                </c:pt>
                <c:pt idx="6">
                  <c:v>106066.52323951197</c:v>
                </c:pt>
                <c:pt idx="7">
                  <c:v>139609.46626254317</c:v>
                </c:pt>
                <c:pt idx="8">
                  <c:v>180637.48473111546</c:v>
                </c:pt>
                <c:pt idx="9">
                  <c:v>221691.42152616775</c:v>
                </c:pt>
                <c:pt idx="10">
                  <c:v>267865.51592523209</c:v>
                </c:pt>
                <c:pt idx="11">
                  <c:v>322092.64523595083</c:v>
                </c:pt>
                <c:pt idx="12">
                  <c:v>382985.43880957097</c:v>
                </c:pt>
                <c:pt idx="13">
                  <c:v>453355.66838635155</c:v>
                </c:pt>
                <c:pt idx="14">
                  <c:v>528524.98238282907</c:v>
                </c:pt>
                <c:pt idx="15">
                  <c:v>610376.84509190905</c:v>
                </c:pt>
                <c:pt idx="16">
                  <c:v>692750.90553811367</c:v>
                </c:pt>
                <c:pt idx="17">
                  <c:v>776303.97813381976</c:v>
                </c:pt>
                <c:pt idx="18">
                  <c:v>860412.30685496284</c:v>
                </c:pt>
                <c:pt idx="19">
                  <c:v>943046.02579462249</c:v>
                </c:pt>
                <c:pt idx="20">
                  <c:v>1033421.2718514837</c:v>
                </c:pt>
                <c:pt idx="21">
                  <c:v>1128370.6048382435</c:v>
                </c:pt>
                <c:pt idx="22">
                  <c:v>1232983.318996215</c:v>
                </c:pt>
                <c:pt idx="23">
                  <c:v>1349400.6138282758</c:v>
                </c:pt>
                <c:pt idx="24">
                  <c:v>1468215.2111093167</c:v>
                </c:pt>
                <c:pt idx="25">
                  <c:v>1594309.8763863142</c:v>
                </c:pt>
                <c:pt idx="26">
                  <c:v>1729958.9884861184</c:v>
                </c:pt>
                <c:pt idx="27">
                  <c:v>1864755.2521377271</c:v>
                </c:pt>
                <c:pt idx="28">
                  <c:v>2007861.6106341628</c:v>
                </c:pt>
                <c:pt idx="29">
                  <c:v>2159167.4895956046</c:v>
                </c:pt>
                <c:pt idx="30">
                  <c:v>2321112.8221598323</c:v>
                </c:pt>
                <c:pt idx="31">
                  <c:v>2479068.9335109997</c:v>
                </c:pt>
                <c:pt idx="32">
                  <c:v>2636780.5521421577</c:v>
                </c:pt>
                <c:pt idx="33">
                  <c:v>2803385.6315228622</c:v>
                </c:pt>
                <c:pt idx="34">
                  <c:v>2982555.5144467694</c:v>
                </c:pt>
                <c:pt idx="35">
                  <c:v>3178020.2914030165</c:v>
                </c:pt>
                <c:pt idx="36">
                  <c:v>3387616.8408497092</c:v>
                </c:pt>
                <c:pt idx="37">
                  <c:v>3606267.0571130007</c:v>
                </c:pt>
                <c:pt idx="38">
                  <c:v>3832775.482951887</c:v>
                </c:pt>
                <c:pt idx="39">
                  <c:v>4068756.5764976358</c:v>
                </c:pt>
                <c:pt idx="40">
                  <c:v>4312818.1018567197</c:v>
                </c:pt>
                <c:pt idx="41">
                  <c:v>4582764.6124127293</c:v>
                </c:pt>
                <c:pt idx="42">
                  <c:v>4856437.0517664412</c:v>
                </c:pt>
                <c:pt idx="43">
                  <c:v>5132861.4057977414</c:v>
                </c:pt>
                <c:pt idx="44">
                  <c:v>5409612.4788086554</c:v>
                </c:pt>
                <c:pt idx="45">
                  <c:v>5693437.4626187691</c:v>
                </c:pt>
                <c:pt idx="46">
                  <c:v>5991465.1015761085</c:v>
                </c:pt>
                <c:pt idx="47">
                  <c:v>6307637.5619221479</c:v>
                </c:pt>
                <c:pt idx="48">
                  <c:v>6620125.7043378735</c:v>
                </c:pt>
                <c:pt idx="49">
                  <c:v>6928761.7421155619</c:v>
                </c:pt>
                <c:pt idx="50">
                  <c:v>7231140.0675768908</c:v>
                </c:pt>
              </c:numCache>
            </c:numRef>
          </c:val>
        </c:ser>
        <c:ser>
          <c:idx val="4"/>
          <c:order val="3"/>
          <c:tx>
            <c:strRef>
              <c:f>'Disease-free'!$A$37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  <c:cat>
            <c:numRef>
              <c:f>'Disease-free'!$B$33:$AZ$33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'Disease-free'!$B$37:$AZ$37</c:f>
              <c:numCache>
                <c:formatCode>0</c:formatCode>
                <c:ptCount val="51"/>
                <c:pt idx="0">
                  <c:v>4091.8850184527155</c:v>
                </c:pt>
                <c:pt idx="1">
                  <c:v>12021.317029237511</c:v>
                </c:pt>
                <c:pt idx="2">
                  <c:v>25671.325344185057</c:v>
                </c:pt>
                <c:pt idx="3">
                  <c:v>40735.783753959004</c:v>
                </c:pt>
                <c:pt idx="4">
                  <c:v>60955.002941904721</c:v>
                </c:pt>
                <c:pt idx="5">
                  <c:v>89011.679981592184</c:v>
                </c:pt>
                <c:pt idx="6">
                  <c:v>118955.48222947743</c:v>
                </c:pt>
                <c:pt idx="7">
                  <c:v>154842.2935416828</c:v>
                </c:pt>
                <c:pt idx="8">
                  <c:v>198620.17743475139</c:v>
                </c:pt>
                <c:pt idx="9">
                  <c:v>248373.84609401348</c:v>
                </c:pt>
                <c:pt idx="10">
                  <c:v>303610.81347892433</c:v>
                </c:pt>
                <c:pt idx="11">
                  <c:v>361562.73078455497</c:v>
                </c:pt>
                <c:pt idx="12">
                  <c:v>422676.05030023982</c:v>
                </c:pt>
                <c:pt idx="13">
                  <c:v>489426.1498469527</c:v>
                </c:pt>
                <c:pt idx="14">
                  <c:v>560953.93433717021</c:v>
                </c:pt>
                <c:pt idx="15">
                  <c:v>634736.53466588841</c:v>
                </c:pt>
                <c:pt idx="16">
                  <c:v>716623.70537275879</c:v>
                </c:pt>
                <c:pt idx="17">
                  <c:v>804389.88741183258</c:v>
                </c:pt>
                <c:pt idx="18">
                  <c:v>897102.3338091675</c:v>
                </c:pt>
                <c:pt idx="19">
                  <c:v>990486.33724101901</c:v>
                </c:pt>
                <c:pt idx="20">
                  <c:v>1083295.4987101746</c:v>
                </c:pt>
                <c:pt idx="21">
                  <c:v>1176715.6094144813</c:v>
                </c:pt>
                <c:pt idx="22">
                  <c:v>1269119.1058765913</c:v>
                </c:pt>
                <c:pt idx="23">
                  <c:v>1367970.9860680168</c:v>
                </c:pt>
                <c:pt idx="24">
                  <c:v>1472003.849296225</c:v>
                </c:pt>
                <c:pt idx="25">
                  <c:v>1578112.3151248633</c:v>
                </c:pt>
                <c:pt idx="26">
                  <c:v>1683430.0958489368</c:v>
                </c:pt>
                <c:pt idx="27">
                  <c:v>1791162.3044660401</c:v>
                </c:pt>
                <c:pt idx="28">
                  <c:v>1900264.9603263976</c:v>
                </c:pt>
                <c:pt idx="29">
                  <c:v>2011945.214250776</c:v>
                </c:pt>
                <c:pt idx="30">
                  <c:v>2119001.1598191438</c:v>
                </c:pt>
                <c:pt idx="31">
                  <c:v>2224708.4315227699</c:v>
                </c:pt>
                <c:pt idx="32">
                  <c:v>2332401.5818757988</c:v>
                </c:pt>
                <c:pt idx="33">
                  <c:v>2442795.6241997816</c:v>
                </c:pt>
                <c:pt idx="34">
                  <c:v>2556257.5139034237</c:v>
                </c:pt>
                <c:pt idx="35">
                  <c:v>2664649.1574507207</c:v>
                </c:pt>
                <c:pt idx="36">
                  <c:v>2773271.201321037</c:v>
                </c:pt>
                <c:pt idx="37">
                  <c:v>2880006.4530258947</c:v>
                </c:pt>
                <c:pt idx="38">
                  <c:v>2984780.5182771175</c:v>
                </c:pt>
                <c:pt idx="39">
                  <c:v>3078083.4419104513</c:v>
                </c:pt>
                <c:pt idx="40">
                  <c:v>3165034.8888975317</c:v>
                </c:pt>
                <c:pt idx="41">
                  <c:v>3247651.2422543508</c:v>
                </c:pt>
                <c:pt idx="42">
                  <c:v>3329823.3810088406</c:v>
                </c:pt>
                <c:pt idx="43">
                  <c:v>3409288.7344459477</c:v>
                </c:pt>
                <c:pt idx="44">
                  <c:v>3486943.2828218671</c:v>
                </c:pt>
                <c:pt idx="45">
                  <c:v>3564106.1889397074</c:v>
                </c:pt>
                <c:pt idx="46">
                  <c:v>3640903.5990649113</c:v>
                </c:pt>
                <c:pt idx="47">
                  <c:v>3710767.7038281024</c:v>
                </c:pt>
                <c:pt idx="48">
                  <c:v>3777390.7527247141</c:v>
                </c:pt>
                <c:pt idx="49">
                  <c:v>3838926.0970956497</c:v>
                </c:pt>
                <c:pt idx="50">
                  <c:v>3895764.1209579427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38016"/>
        <c:axId val="108039552"/>
      </c:areaChart>
      <c:catAx>
        <c:axId val="10803801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108039552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108039552"/>
        <c:scaling>
          <c:orientation val="minMax"/>
          <c:max val="100000000"/>
          <c:min val="0"/>
        </c:scaling>
        <c:delete val="1"/>
        <c:axPos val="l"/>
        <c:numFmt formatCode="0" sourceLinked="1"/>
        <c:majorTickMark val="out"/>
        <c:minorTickMark val="none"/>
        <c:tickLblPos val="none"/>
        <c:crossAx val="108038016"/>
        <c:crosses val="autoZero"/>
        <c:crossBetween val="midCat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1.0903324584426945E-2"/>
          <c:y val="7.1892566827204948E-2"/>
          <c:w val="0.91759598042362167"/>
          <c:h val="0.7831822373554656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315588286802"/>
          <c:y val="3.3179376674196695E-2"/>
          <c:w val="0.87399563890264564"/>
          <c:h val="0.706195762891796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Sheet2!$C$7</c:f>
              <c:strCache>
                <c:ptCount val="1"/>
                <c:pt idx="0">
                  <c:v>Tobacco use</c:v>
                </c:pt>
              </c:strCache>
            </c:strRef>
          </c:tx>
          <c:invertIfNegative val="0"/>
          <c:cat>
            <c:strRef>
              <c:f>Sheet2!$D$6:$I$6</c:f>
              <c:strCache>
                <c:ptCount val="6"/>
                <c:pt idx="0">
                  <c:v>India</c:v>
                </c:pt>
                <c:pt idx="1">
                  <c:v>China</c:v>
                </c:pt>
                <c:pt idx="2">
                  <c:v>Brazil</c:v>
                </c:pt>
                <c:pt idx="3">
                  <c:v>South Africa</c:v>
                </c:pt>
                <c:pt idx="4">
                  <c:v>Russian Federation</c:v>
                </c:pt>
                <c:pt idx="5">
                  <c:v>Mexico</c:v>
                </c:pt>
              </c:strCache>
            </c:strRef>
          </c:cat>
          <c:val>
            <c:numRef>
              <c:f>Sheet2!$D$7:$I$7</c:f>
              <c:numCache>
                <c:formatCode>[$$-409]#,##0.00</c:formatCode>
                <c:ptCount val="6"/>
                <c:pt idx="0">
                  <c:v>0.15735171613227167</c:v>
                </c:pt>
                <c:pt idx="1">
                  <c:v>0.14470708342467198</c:v>
                </c:pt>
                <c:pt idx="2">
                  <c:v>0.24891411942933742</c:v>
                </c:pt>
                <c:pt idx="3">
                  <c:v>0.60193748872800701</c:v>
                </c:pt>
                <c:pt idx="4">
                  <c:v>0.49281862457793224</c:v>
                </c:pt>
                <c:pt idx="5">
                  <c:v>0.54098286682464058</c:v>
                </c:pt>
              </c:numCache>
            </c:numRef>
          </c:val>
        </c:ser>
        <c:ser>
          <c:idx val="1"/>
          <c:order val="1"/>
          <c:tx>
            <c:strRef>
              <c:f>Sheet2!$C$8</c:f>
              <c:strCache>
                <c:ptCount val="1"/>
                <c:pt idx="0">
                  <c:v>Alcohol use</c:v>
                </c:pt>
              </c:strCache>
            </c:strRef>
          </c:tx>
          <c:invertIfNegative val="0"/>
          <c:cat>
            <c:strRef>
              <c:f>Sheet2!$D$6:$I$6</c:f>
              <c:strCache>
                <c:ptCount val="6"/>
                <c:pt idx="0">
                  <c:v>India</c:v>
                </c:pt>
                <c:pt idx="1">
                  <c:v>China</c:v>
                </c:pt>
                <c:pt idx="2">
                  <c:v>Brazil</c:v>
                </c:pt>
                <c:pt idx="3">
                  <c:v>South Africa</c:v>
                </c:pt>
                <c:pt idx="4">
                  <c:v>Russian Federation</c:v>
                </c:pt>
                <c:pt idx="5">
                  <c:v>Mexico</c:v>
                </c:pt>
              </c:strCache>
            </c:strRef>
          </c:cat>
          <c:val>
            <c:numRef>
              <c:f>Sheet2!$D$8:$I$8</c:f>
              <c:numCache>
                <c:formatCode>[$$-409]#,##0.00</c:formatCode>
                <c:ptCount val="6"/>
                <c:pt idx="0">
                  <c:v>0.05</c:v>
                </c:pt>
                <c:pt idx="1">
                  <c:v>7.0000000000000021E-2</c:v>
                </c:pt>
                <c:pt idx="2">
                  <c:v>0.15000000000000024</c:v>
                </c:pt>
                <c:pt idx="3">
                  <c:v>0.29000000000000031</c:v>
                </c:pt>
                <c:pt idx="4">
                  <c:v>0.52</c:v>
                </c:pt>
                <c:pt idx="5">
                  <c:v>0.24000000000000021</c:v>
                </c:pt>
              </c:numCache>
            </c:numRef>
          </c:val>
        </c:ser>
        <c:ser>
          <c:idx val="2"/>
          <c:order val="2"/>
          <c:tx>
            <c:strRef>
              <c:f>Sheet2!$C$9</c:f>
              <c:strCache>
                <c:ptCount val="1"/>
                <c:pt idx="0">
                  <c:v>Unhealthy diet and physical inactivity</c:v>
                </c:pt>
              </c:strCache>
            </c:strRef>
          </c:tx>
          <c:invertIfNegative val="0"/>
          <c:cat>
            <c:strRef>
              <c:f>Sheet2!$D$6:$I$6</c:f>
              <c:strCache>
                <c:ptCount val="6"/>
                <c:pt idx="0">
                  <c:v>India</c:v>
                </c:pt>
                <c:pt idx="1">
                  <c:v>China</c:v>
                </c:pt>
                <c:pt idx="2">
                  <c:v>Brazil</c:v>
                </c:pt>
                <c:pt idx="3">
                  <c:v>South Africa</c:v>
                </c:pt>
                <c:pt idx="4">
                  <c:v>Russian Federation</c:v>
                </c:pt>
                <c:pt idx="5">
                  <c:v>Mexico</c:v>
                </c:pt>
              </c:strCache>
            </c:strRef>
          </c:cat>
          <c:val>
            <c:numRef>
              <c:f>Sheet2!$D$9:$I$9</c:f>
              <c:numCache>
                <c:formatCode>[$$-409]#,##0.00</c:formatCode>
                <c:ptCount val="6"/>
                <c:pt idx="0">
                  <c:v>0.35249440989508918</c:v>
                </c:pt>
                <c:pt idx="1">
                  <c:v>0.42947594502691072</c:v>
                </c:pt>
                <c:pt idx="2">
                  <c:v>0.48090359836873731</c:v>
                </c:pt>
                <c:pt idx="3">
                  <c:v>0.98919952029664726</c:v>
                </c:pt>
                <c:pt idx="4">
                  <c:v>1.1755604365241616</c:v>
                </c:pt>
                <c:pt idx="5">
                  <c:v>0.78998434197978606</c:v>
                </c:pt>
              </c:numCache>
            </c:numRef>
          </c:val>
        </c:ser>
        <c:ser>
          <c:idx val="3"/>
          <c:order val="3"/>
          <c:tx>
            <c:strRef>
              <c:f>Sheet2!$C$10</c:f>
              <c:strCache>
                <c:ptCount val="1"/>
                <c:pt idx="0">
                  <c:v>High blood pressure &amp; cholesterol</c:v>
                </c:pt>
              </c:strCache>
            </c:strRef>
          </c:tx>
          <c:invertIfNegative val="0"/>
          <c:cat>
            <c:strRef>
              <c:f>Sheet2!$D$6:$I$6</c:f>
              <c:strCache>
                <c:ptCount val="6"/>
                <c:pt idx="0">
                  <c:v>India</c:v>
                </c:pt>
                <c:pt idx="1">
                  <c:v>China</c:v>
                </c:pt>
                <c:pt idx="2">
                  <c:v>Brazil</c:v>
                </c:pt>
                <c:pt idx="3">
                  <c:v>South Africa</c:v>
                </c:pt>
                <c:pt idx="4">
                  <c:v>Russian Federation</c:v>
                </c:pt>
                <c:pt idx="5">
                  <c:v>Mexico</c:v>
                </c:pt>
              </c:strCache>
            </c:strRef>
          </c:cat>
          <c:val>
            <c:numRef>
              <c:f>Sheet2!$D$10:$I$10</c:f>
              <c:numCache>
                <c:formatCode>[$$-409]#,##0.00</c:formatCode>
                <c:ptCount val="6"/>
                <c:pt idx="0">
                  <c:v>0.95527790555399272</c:v>
                </c:pt>
                <c:pt idx="1">
                  <c:v>1.0714522748250401</c:v>
                </c:pt>
                <c:pt idx="2">
                  <c:v>2.0094804636815247</c:v>
                </c:pt>
                <c:pt idx="3">
                  <c:v>2.0002554134131572</c:v>
                </c:pt>
                <c:pt idx="4">
                  <c:v>1.8942802244031707</c:v>
                </c:pt>
                <c:pt idx="5">
                  <c:v>2.9551004554748777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167936"/>
        <c:axId val="108169472"/>
      </c:barChart>
      <c:catAx>
        <c:axId val="108167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8169472"/>
        <c:crosses val="autoZero"/>
        <c:auto val="1"/>
        <c:lblAlgn val="ctr"/>
        <c:lblOffset val="100"/>
        <c:noMultiLvlLbl val="0"/>
      </c:catAx>
      <c:valAx>
        <c:axId val="108169472"/>
        <c:scaling>
          <c:orientation val="minMax"/>
          <c:max val="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US$ </a:t>
                </a:r>
                <a:r>
                  <a:rPr lang="en-US" baseline="0" dirty="0" smtClean="0"/>
                  <a:t>per head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4839650584963314E-3"/>
              <c:y val="0.3047558758903333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08167936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9.7008995234051567E-3"/>
          <c:y val="0.87390271855402935"/>
          <c:w val="0.98249025423892578"/>
          <c:h val="0.109548823438237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0358564829021"/>
          <c:y val="0.18305833588838258"/>
          <c:w val="0.6918808708326889"/>
          <c:h val="0.72679067720336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'health expend'!$A$4</c:f>
              <c:strCache>
                <c:ptCount val="1"/>
                <c:pt idx="0">
                  <c:v>Europe</c:v>
                </c:pt>
              </c:strCache>
            </c:strRef>
          </c:tx>
          <c:spPr>
            <a:ln w="44450">
              <a:solidFill>
                <a:schemeClr val="bg2">
                  <a:lumMod val="20000"/>
                  <a:lumOff val="80000"/>
                </a:schemeClr>
              </a:solidFill>
            </a:ln>
          </c:spPr>
          <c:marker>
            <c:symbol val="none"/>
          </c:marker>
          <c:xVal>
            <c:numRef>
              <c:f>'health expend'!$B$3:$AZ$3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'health expend'!$B$4:$AZ$4</c:f>
              <c:numCache>
                <c:formatCode>0.00</c:formatCode>
                <c:ptCount val="51"/>
                <c:pt idx="0">
                  <c:v>-3.0406505522426652</c:v>
                </c:pt>
                <c:pt idx="1">
                  <c:v>-5.9917239127918522</c:v>
                </c:pt>
                <c:pt idx="2">
                  <c:v>-9.0808963087626768</c:v>
                </c:pt>
                <c:pt idx="3">
                  <c:v>-12.251546665030936</c:v>
                </c:pt>
                <c:pt idx="4">
                  <c:v>-15.463254734859275</c:v>
                </c:pt>
                <c:pt idx="5">
                  <c:v>-18.780586692340599</c:v>
                </c:pt>
                <c:pt idx="6">
                  <c:v>-22.05566259537537</c:v>
                </c:pt>
                <c:pt idx="7">
                  <c:v>-25.292843671499817</c:v>
                </c:pt>
                <c:pt idx="8">
                  <c:v>-28.468811983338867</c:v>
                </c:pt>
                <c:pt idx="9">
                  <c:v>-31.661463888298378</c:v>
                </c:pt>
                <c:pt idx="10">
                  <c:v>-34.943651337145866</c:v>
                </c:pt>
                <c:pt idx="11">
                  <c:v>-38.19172989758178</c:v>
                </c:pt>
                <c:pt idx="12">
                  <c:v>-41.416685640193244</c:v>
                </c:pt>
                <c:pt idx="13">
                  <c:v>-44.718529846365463</c:v>
                </c:pt>
                <c:pt idx="14">
                  <c:v>-48.209591608859363</c:v>
                </c:pt>
                <c:pt idx="15">
                  <c:v>-51.592163267887486</c:v>
                </c:pt>
                <c:pt idx="16">
                  <c:v>-54.920460660976254</c:v>
                </c:pt>
                <c:pt idx="17">
                  <c:v>-58.334232409049605</c:v>
                </c:pt>
                <c:pt idx="18">
                  <c:v>-61.572953083860206</c:v>
                </c:pt>
                <c:pt idx="19">
                  <c:v>-64.753424946953785</c:v>
                </c:pt>
                <c:pt idx="20">
                  <c:v>-67.888083257513358</c:v>
                </c:pt>
                <c:pt idx="21">
                  <c:v>-70.958594943826299</c:v>
                </c:pt>
                <c:pt idx="22">
                  <c:v>-74.079399928251888</c:v>
                </c:pt>
                <c:pt idx="23">
                  <c:v>-76.88056769839686</c:v>
                </c:pt>
                <c:pt idx="24">
                  <c:v>-79.730095521716294</c:v>
                </c:pt>
                <c:pt idx="25">
                  <c:v>-82.285133187986759</c:v>
                </c:pt>
                <c:pt idx="26">
                  <c:v>-84.973593619608963</c:v>
                </c:pt>
                <c:pt idx="27">
                  <c:v>-87.481037660538732</c:v>
                </c:pt>
                <c:pt idx="28">
                  <c:v>-89.849525515880856</c:v>
                </c:pt>
                <c:pt idx="29">
                  <c:v>-92.241630720128057</c:v>
                </c:pt>
                <c:pt idx="30">
                  <c:v>-94.30547812559395</c:v>
                </c:pt>
                <c:pt idx="31">
                  <c:v>-96.131995993774552</c:v>
                </c:pt>
                <c:pt idx="32">
                  <c:v>-98.632973219543288</c:v>
                </c:pt>
                <c:pt idx="33">
                  <c:v>-100.67701614566374</c:v>
                </c:pt>
                <c:pt idx="34">
                  <c:v>-102.49630548043032</c:v>
                </c:pt>
                <c:pt idx="35">
                  <c:v>-104.3721320710974</c:v>
                </c:pt>
                <c:pt idx="36">
                  <c:v>-106.02016234700045</c:v>
                </c:pt>
                <c:pt idx="37">
                  <c:v>-107.65010555680914</c:v>
                </c:pt>
                <c:pt idx="38">
                  <c:v>-109.29580820907553</c:v>
                </c:pt>
                <c:pt idx="39">
                  <c:v>-110.8163881994185</c:v>
                </c:pt>
                <c:pt idx="40">
                  <c:v>-112.22144749594349</c:v>
                </c:pt>
                <c:pt idx="41">
                  <c:v>-113.37103668502188</c:v>
                </c:pt>
                <c:pt idx="42">
                  <c:v>-115.05489018552736</c:v>
                </c:pt>
                <c:pt idx="43">
                  <c:v>-116.1969806624907</c:v>
                </c:pt>
                <c:pt idx="44">
                  <c:v>-117.28337955556295</c:v>
                </c:pt>
                <c:pt idx="45">
                  <c:v>-118.51412364941909</c:v>
                </c:pt>
                <c:pt idx="46">
                  <c:v>-119.45143997595072</c:v>
                </c:pt>
                <c:pt idx="47">
                  <c:v>-120.33323541934973</c:v>
                </c:pt>
                <c:pt idx="48">
                  <c:v>-121.2333251513418</c:v>
                </c:pt>
                <c:pt idx="49">
                  <c:v>-122.05186548419123</c:v>
                </c:pt>
                <c:pt idx="50">
                  <c:v>-123.03256742946836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'health expend'!$A$5</c:f>
              <c:strCache>
                <c:ptCount val="1"/>
                <c:pt idx="0">
                  <c:v>Canada</c:v>
                </c:pt>
              </c:strCache>
            </c:strRef>
          </c:tx>
          <c:spPr>
            <a:ln w="44450">
              <a:solidFill>
                <a:schemeClr val="accent3">
                  <a:lumMod val="40000"/>
                  <a:lumOff val="60000"/>
                </a:schemeClr>
              </a:solidFill>
            </a:ln>
          </c:spPr>
          <c:marker>
            <c:symbol val="none"/>
          </c:marker>
          <c:xVal>
            <c:numRef>
              <c:f>'health expend'!$B$3:$AZ$3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'health expend'!$B$5:$AZ$5</c:f>
              <c:numCache>
                <c:formatCode>0.00</c:formatCode>
                <c:ptCount val="51"/>
                <c:pt idx="0">
                  <c:v>-4.03317333044874</c:v>
                </c:pt>
                <c:pt idx="1">
                  <c:v>-8.1934510048337739</c:v>
                </c:pt>
                <c:pt idx="2">
                  <c:v>-12.240396237605932</c:v>
                </c:pt>
                <c:pt idx="3">
                  <c:v>-16.271252844917086</c:v>
                </c:pt>
                <c:pt idx="4">
                  <c:v>-20.59658826126579</c:v>
                </c:pt>
                <c:pt idx="5">
                  <c:v>-24.804310548911833</c:v>
                </c:pt>
                <c:pt idx="6">
                  <c:v>-29.25136548502482</c:v>
                </c:pt>
                <c:pt idx="7">
                  <c:v>-33.882227316696877</c:v>
                </c:pt>
                <c:pt idx="8">
                  <c:v>-38.063261331808427</c:v>
                </c:pt>
                <c:pt idx="9">
                  <c:v>-42.24389188848032</c:v>
                </c:pt>
                <c:pt idx="10">
                  <c:v>-46.117227636315093</c:v>
                </c:pt>
                <c:pt idx="11">
                  <c:v>-50.012123339236226</c:v>
                </c:pt>
                <c:pt idx="12">
                  <c:v>-54.191017661546233</c:v>
                </c:pt>
                <c:pt idx="13">
                  <c:v>-58.065878809777907</c:v>
                </c:pt>
                <c:pt idx="14">
                  <c:v>-61.596998201245604</c:v>
                </c:pt>
                <c:pt idx="15">
                  <c:v>-64.963254189605749</c:v>
                </c:pt>
                <c:pt idx="16">
                  <c:v>-68.837918789548127</c:v>
                </c:pt>
                <c:pt idx="17">
                  <c:v>-72.288005653510211</c:v>
                </c:pt>
                <c:pt idx="18">
                  <c:v>-75.415228070469013</c:v>
                </c:pt>
                <c:pt idx="19">
                  <c:v>-78.7283443981853</c:v>
                </c:pt>
                <c:pt idx="20">
                  <c:v>-82.074364348016729</c:v>
                </c:pt>
                <c:pt idx="21">
                  <c:v>-85.204534590692106</c:v>
                </c:pt>
                <c:pt idx="22">
                  <c:v>-88.313704639921113</c:v>
                </c:pt>
                <c:pt idx="23">
                  <c:v>-91.254823942824885</c:v>
                </c:pt>
                <c:pt idx="24">
                  <c:v>-94.105991855710158</c:v>
                </c:pt>
                <c:pt idx="25">
                  <c:v>-96.441984510482854</c:v>
                </c:pt>
                <c:pt idx="26">
                  <c:v>-98.506390181928751</c:v>
                </c:pt>
                <c:pt idx="27">
                  <c:v>-100.78960775953573</c:v>
                </c:pt>
                <c:pt idx="28">
                  <c:v>-102.95715287827633</c:v>
                </c:pt>
                <c:pt idx="29">
                  <c:v>-104.97688397138799</c:v>
                </c:pt>
                <c:pt idx="30">
                  <c:v>-106.62003675491755</c:v>
                </c:pt>
                <c:pt idx="31">
                  <c:v>-108.31368964188391</c:v>
                </c:pt>
                <c:pt idx="32">
                  <c:v>-109.98817699535269</c:v>
                </c:pt>
                <c:pt idx="33">
                  <c:v>-111.70089143281581</c:v>
                </c:pt>
                <c:pt idx="34">
                  <c:v>-113.23296963784082</c:v>
                </c:pt>
                <c:pt idx="35">
                  <c:v>-114.29222099960131</c:v>
                </c:pt>
                <c:pt idx="36">
                  <c:v>-115.9141058350468</c:v>
                </c:pt>
                <c:pt idx="37">
                  <c:v>-117.15172065071803</c:v>
                </c:pt>
                <c:pt idx="38">
                  <c:v>-118.15482080494756</c:v>
                </c:pt>
                <c:pt idx="39">
                  <c:v>-118.78786475443712</c:v>
                </c:pt>
                <c:pt idx="40">
                  <c:v>-119.48245754305344</c:v>
                </c:pt>
                <c:pt idx="41">
                  <c:v>-120.35590820448714</c:v>
                </c:pt>
                <c:pt idx="42">
                  <c:v>-121.26035302548431</c:v>
                </c:pt>
                <c:pt idx="43">
                  <c:v>-121.79366475203416</c:v>
                </c:pt>
                <c:pt idx="44">
                  <c:v>-122.27501948507972</c:v>
                </c:pt>
                <c:pt idx="45">
                  <c:v>-123.03689309806362</c:v>
                </c:pt>
                <c:pt idx="46">
                  <c:v>-123.53944614934494</c:v>
                </c:pt>
                <c:pt idx="47">
                  <c:v>-124.23443895518238</c:v>
                </c:pt>
                <c:pt idx="48">
                  <c:v>-124.78465343388079</c:v>
                </c:pt>
                <c:pt idx="49">
                  <c:v>-125.47026034480022</c:v>
                </c:pt>
                <c:pt idx="50">
                  <c:v>-126.01833083999853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'health expend'!$A$6</c:f>
              <c:strCache>
                <c:ptCount val="1"/>
                <c:pt idx="0">
                  <c:v>Brazil</c:v>
                </c:pt>
              </c:strCache>
            </c:strRef>
          </c:tx>
          <c:spPr>
            <a:ln w="4445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'health expend'!$B$3:$AZ$3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'health expend'!$B$6:$AZ$6</c:f>
              <c:numCache>
                <c:formatCode>0.00</c:formatCode>
                <c:ptCount val="51"/>
                <c:pt idx="0">
                  <c:v>8.158580213532423E-3</c:v>
                </c:pt>
                <c:pt idx="1">
                  <c:v>-8.6960816665229826E-2</c:v>
                </c:pt>
                <c:pt idx="2">
                  <c:v>-0.37052621680436226</c:v>
                </c:pt>
                <c:pt idx="3">
                  <c:v>-0.96672280226103846</c:v>
                </c:pt>
                <c:pt idx="4">
                  <c:v>-1.6071346561321178</c:v>
                </c:pt>
                <c:pt idx="5">
                  <c:v>-2.4497253572261455</c:v>
                </c:pt>
                <c:pt idx="6">
                  <c:v>-3.4474704339895395</c:v>
                </c:pt>
                <c:pt idx="7">
                  <c:v>-4.4238251930801358</c:v>
                </c:pt>
                <c:pt idx="8">
                  <c:v>-5.6461539079159868</c:v>
                </c:pt>
                <c:pt idx="9">
                  <c:v>-6.876390436586802</c:v>
                </c:pt>
                <c:pt idx="10">
                  <c:v>-8.3582731751893231</c:v>
                </c:pt>
                <c:pt idx="11">
                  <c:v>-10.011869531105948</c:v>
                </c:pt>
                <c:pt idx="12">
                  <c:v>-11.75405591616202</c:v>
                </c:pt>
                <c:pt idx="13">
                  <c:v>-13.47689276647797</c:v>
                </c:pt>
                <c:pt idx="14">
                  <c:v>-15.272308501665236</c:v>
                </c:pt>
                <c:pt idx="15">
                  <c:v>-17.09881542616613</c:v>
                </c:pt>
                <c:pt idx="16">
                  <c:v>-18.818237559338026</c:v>
                </c:pt>
                <c:pt idx="17">
                  <c:v>-20.59110283999361</c:v>
                </c:pt>
                <c:pt idx="18">
                  <c:v>-22.437445393299377</c:v>
                </c:pt>
                <c:pt idx="19">
                  <c:v>-24.237373091273962</c:v>
                </c:pt>
                <c:pt idx="20">
                  <c:v>-26.104103022644281</c:v>
                </c:pt>
                <c:pt idx="21">
                  <c:v>-27.9747075332957</c:v>
                </c:pt>
                <c:pt idx="22">
                  <c:v>-29.866801806862192</c:v>
                </c:pt>
                <c:pt idx="23">
                  <c:v>-31.697109673301966</c:v>
                </c:pt>
                <c:pt idx="24">
                  <c:v>-33.485784958561055</c:v>
                </c:pt>
                <c:pt idx="25">
                  <c:v>-35.278570962178847</c:v>
                </c:pt>
                <c:pt idx="26">
                  <c:v>-37.077987041735746</c:v>
                </c:pt>
                <c:pt idx="27">
                  <c:v>-38.794138732530193</c:v>
                </c:pt>
                <c:pt idx="28">
                  <c:v>-40.577237652396576</c:v>
                </c:pt>
                <c:pt idx="29">
                  <c:v>-42.296771368892223</c:v>
                </c:pt>
                <c:pt idx="30">
                  <c:v>-43.984330155435707</c:v>
                </c:pt>
                <c:pt idx="31">
                  <c:v>-45.516479753678475</c:v>
                </c:pt>
                <c:pt idx="32">
                  <c:v>-47.048957097979759</c:v>
                </c:pt>
                <c:pt idx="33">
                  <c:v>-48.550333635642893</c:v>
                </c:pt>
                <c:pt idx="34">
                  <c:v>-50.073262539778952</c:v>
                </c:pt>
                <c:pt idx="35">
                  <c:v>-51.565594165738901</c:v>
                </c:pt>
                <c:pt idx="36">
                  <c:v>-53.006664346643724</c:v>
                </c:pt>
                <c:pt idx="37">
                  <c:v>-54.407724927162484</c:v>
                </c:pt>
                <c:pt idx="38">
                  <c:v>-55.783898445832875</c:v>
                </c:pt>
                <c:pt idx="39">
                  <c:v>-57.120418887322252</c:v>
                </c:pt>
                <c:pt idx="40">
                  <c:v>-58.491557364789251</c:v>
                </c:pt>
                <c:pt idx="41">
                  <c:v>-59.766091988713107</c:v>
                </c:pt>
                <c:pt idx="42">
                  <c:v>-60.963939020762425</c:v>
                </c:pt>
                <c:pt idx="43">
                  <c:v>-62.114649830220294</c:v>
                </c:pt>
                <c:pt idx="44">
                  <c:v>-63.26472172556624</c:v>
                </c:pt>
                <c:pt idx="45">
                  <c:v>-64.412416926236403</c:v>
                </c:pt>
                <c:pt idx="46">
                  <c:v>-65.5313295600739</c:v>
                </c:pt>
                <c:pt idx="47">
                  <c:v>-66.579282809486315</c:v>
                </c:pt>
                <c:pt idx="48">
                  <c:v>-67.579835849999824</c:v>
                </c:pt>
                <c:pt idx="49">
                  <c:v>-68.504853303665882</c:v>
                </c:pt>
                <c:pt idx="50">
                  <c:v>-69.415946358550386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'health expend'!$A$7</c:f>
              <c:strCache>
                <c:ptCount val="1"/>
                <c:pt idx="0">
                  <c:v>China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'health expend'!$B$3:$AZ$3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'health expend'!$B$7:$AZ$7</c:f>
              <c:numCache>
                <c:formatCode>0.00</c:formatCode>
                <c:ptCount val="51"/>
                <c:pt idx="0">
                  <c:v>-4.8271288665915808</c:v>
                </c:pt>
                <c:pt idx="1">
                  <c:v>-9.8082150546522691</c:v>
                </c:pt>
                <c:pt idx="2">
                  <c:v>-10.082385708039563</c:v>
                </c:pt>
                <c:pt idx="3">
                  <c:v>-10.392383215995361</c:v>
                </c:pt>
                <c:pt idx="4">
                  <c:v>-10.763135846563909</c:v>
                </c:pt>
                <c:pt idx="5">
                  <c:v>-11.213401991697848</c:v>
                </c:pt>
                <c:pt idx="6">
                  <c:v>-11.748716703292082</c:v>
                </c:pt>
                <c:pt idx="7">
                  <c:v>-12.366512449604622</c:v>
                </c:pt>
                <c:pt idx="8">
                  <c:v>-13.009257088009059</c:v>
                </c:pt>
                <c:pt idx="9">
                  <c:v>-13.724882769761628</c:v>
                </c:pt>
                <c:pt idx="10">
                  <c:v>-14.519453436169499</c:v>
                </c:pt>
                <c:pt idx="11">
                  <c:v>-15.406123015149486</c:v>
                </c:pt>
                <c:pt idx="12">
                  <c:v>-16.273230577796152</c:v>
                </c:pt>
                <c:pt idx="13">
                  <c:v>-17.175196197585226</c:v>
                </c:pt>
                <c:pt idx="14">
                  <c:v>-18.071789842607142</c:v>
                </c:pt>
                <c:pt idx="15">
                  <c:v>-18.978370506709005</c:v>
                </c:pt>
                <c:pt idx="16">
                  <c:v>-19.964599123980946</c:v>
                </c:pt>
                <c:pt idx="17">
                  <c:v>-20.921327617491727</c:v>
                </c:pt>
                <c:pt idx="18">
                  <c:v>-21.879511305497221</c:v>
                </c:pt>
                <c:pt idx="19">
                  <c:v>-22.826433825435096</c:v>
                </c:pt>
                <c:pt idx="20">
                  <c:v>-23.747720426995883</c:v>
                </c:pt>
                <c:pt idx="21">
                  <c:v>-24.695129741614913</c:v>
                </c:pt>
                <c:pt idx="22">
                  <c:v>-25.675755639860046</c:v>
                </c:pt>
                <c:pt idx="23">
                  <c:v>-26.647581879451927</c:v>
                </c:pt>
                <c:pt idx="24">
                  <c:v>-27.629713491515624</c:v>
                </c:pt>
                <c:pt idx="25">
                  <c:v>-28.66394855285413</c:v>
                </c:pt>
                <c:pt idx="26">
                  <c:v>-29.650237307168592</c:v>
                </c:pt>
                <c:pt idx="27">
                  <c:v>-30.670979857453535</c:v>
                </c:pt>
                <c:pt idx="28">
                  <c:v>-31.66054352918475</c:v>
                </c:pt>
                <c:pt idx="29">
                  <c:v>-32.57751729564572</c:v>
                </c:pt>
                <c:pt idx="30">
                  <c:v>-33.497407777526725</c:v>
                </c:pt>
                <c:pt idx="31">
                  <c:v>-34.442727519751394</c:v>
                </c:pt>
                <c:pt idx="32">
                  <c:v>-35.320831063974801</c:v>
                </c:pt>
                <c:pt idx="33">
                  <c:v>-36.181583149100135</c:v>
                </c:pt>
                <c:pt idx="34">
                  <c:v>-36.969483079891745</c:v>
                </c:pt>
                <c:pt idx="35">
                  <c:v>-37.755246890022555</c:v>
                </c:pt>
                <c:pt idx="36">
                  <c:v>-38.575834385619757</c:v>
                </c:pt>
                <c:pt idx="37">
                  <c:v>-39.413886494286629</c:v>
                </c:pt>
                <c:pt idx="38">
                  <c:v>-40.164818452505202</c:v>
                </c:pt>
                <c:pt idx="39">
                  <c:v>-40.937962244747929</c:v>
                </c:pt>
                <c:pt idx="40">
                  <c:v>-41.689327332575196</c:v>
                </c:pt>
                <c:pt idx="41">
                  <c:v>-42.440942297085861</c:v>
                </c:pt>
                <c:pt idx="42">
                  <c:v>-43.132745456009616</c:v>
                </c:pt>
                <c:pt idx="43">
                  <c:v>-43.776875371249325</c:v>
                </c:pt>
                <c:pt idx="44">
                  <c:v>-44.424226032233641</c:v>
                </c:pt>
                <c:pt idx="45">
                  <c:v>-45.054274004594994</c:v>
                </c:pt>
                <c:pt idx="46">
                  <c:v>-45.632138758469672</c:v>
                </c:pt>
                <c:pt idx="47">
                  <c:v>-46.183357008152811</c:v>
                </c:pt>
                <c:pt idx="48">
                  <c:v>-46.766163540357432</c:v>
                </c:pt>
                <c:pt idx="49">
                  <c:v>-47.328065638677813</c:v>
                </c:pt>
                <c:pt idx="50">
                  <c:v>-47.849080019324639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09824"/>
        <c:axId val="108111744"/>
      </c:scatterChart>
      <c:valAx>
        <c:axId val="108109824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Time (years)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39428301931811188"/>
              <c:y val="2.2731899538772568E-2"/>
            </c:manualLayout>
          </c:layout>
          <c:overlay val="0"/>
        </c:title>
        <c:numFmt formatCode="0" sourceLinked="1"/>
        <c:majorTickMark val="out"/>
        <c:minorTickMark val="none"/>
        <c:tickLblPos val="high"/>
        <c:crossAx val="108111744"/>
        <c:crosses val="autoZero"/>
        <c:crossBetween val="midCat"/>
      </c:valAx>
      <c:valAx>
        <c:axId val="108111744"/>
        <c:scaling>
          <c:orientation val="minMax"/>
          <c:max val="0"/>
          <c:min val="-1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$ / capita</a:t>
                </a:r>
                <a:endParaRPr lang="en-US" b="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081098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39525520475001E-2"/>
          <c:y val="9.7581364829396305E-2"/>
          <c:w val="0.404473536681701"/>
          <c:h val="0.41699431321084901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261952"/>
        <c:axId val="73814784"/>
      </c:lineChart>
      <c:dateAx>
        <c:axId val="11126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3814784"/>
        <c:crosses val="autoZero"/>
        <c:auto val="0"/>
        <c:lblOffset val="100"/>
        <c:baseTimeUnit val="days"/>
      </c:dateAx>
      <c:valAx>
        <c:axId val="73814784"/>
        <c:scaling>
          <c:orientation val="minMax"/>
          <c:min val="0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USD/t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111261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125000000000098"/>
          <c:y val="0.66853966170895296"/>
          <c:w val="0.17708333333333401"/>
          <c:h val="0.16743438320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Atlantic beef world</a:t>
            </a:r>
            <a:r>
              <a:rPr lang="en-US" baseline="0"/>
              <a:t> </a:t>
            </a:r>
            <a:r>
              <a:rPr lang="en-US"/>
              <a:t>price 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'results world price'!$A$37:$AT$37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numRef>
              <c:f>'results world price'!$AU$36:$BD$36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price'!$AU$37:$BD$37</c:f>
            </c:numRef>
          </c:val>
        </c:ser>
        <c:ser>
          <c:idx val="1"/>
          <c:order val="1"/>
          <c:tx>
            <c:strRef>
              <c:f>'results world price'!$A$38:$AT$38</c:f>
              <c:strCache>
                <c:ptCount val="1"/>
                <c:pt idx="0">
                  <c:v>scenario</c:v>
                </c:pt>
              </c:strCache>
            </c:strRef>
          </c:tx>
          <c:invertIfNegative val="0"/>
          <c:cat>
            <c:numRef>
              <c:f>'results world price'!$AU$36:$BD$36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price'!$AU$38:$BD$38</c:f>
            </c:numRef>
          </c:val>
        </c:ser>
        <c:ser>
          <c:idx val="2"/>
          <c:order val="2"/>
          <c:tx>
            <c:strRef>
              <c:f>'results world price'!$A$39:$AT$39</c:f>
              <c:strCache>
                <c:ptCount val="1"/>
                <c:pt idx="0">
                  <c:v>% difference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'results world price'!$AU$36:$BD$36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'results world price'!$AU$39:$BD$39</c:f>
              <c:numCache>
                <c:formatCode>General</c:formatCode>
                <c:ptCount val="10"/>
                <c:pt idx="0">
                  <c:v>-3.8867954876705468</c:v>
                </c:pt>
                <c:pt idx="1">
                  <c:v>-0.63238582300664303</c:v>
                </c:pt>
                <c:pt idx="2">
                  <c:v>0.47403870033719803</c:v>
                </c:pt>
                <c:pt idx="3">
                  <c:v>-4.6549503643944501E-2</c:v>
                </c:pt>
                <c:pt idx="4">
                  <c:v>-1.0732700092953911</c:v>
                </c:pt>
                <c:pt idx="5">
                  <c:v>-0.85709041755562898</c:v>
                </c:pt>
                <c:pt idx="6">
                  <c:v>-0.42061729974041101</c:v>
                </c:pt>
                <c:pt idx="7">
                  <c:v>-4.9108075341997001E-2</c:v>
                </c:pt>
                <c:pt idx="8">
                  <c:v>-0.647346172841756</c:v>
                </c:pt>
                <c:pt idx="9">
                  <c:v>-0.89702958334170202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66080"/>
        <c:axId val="80188160"/>
      </c:barChart>
      <c:catAx>
        <c:axId val="7876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crossAx val="80188160"/>
        <c:crosses val="autoZero"/>
        <c:auto val="1"/>
        <c:lblAlgn val="ctr"/>
        <c:lblOffset val="100"/>
        <c:noMultiLvlLbl val="0"/>
      </c:catAx>
      <c:valAx>
        <c:axId val="8018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766080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0.8821</cdr:x>
      <cdr:y>0.03676</cdr:y>
    </cdr:from>
    <cdr:to>
      <cdr:x>0.94035</cdr:x>
      <cdr:y>0.1315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59984" y="194959"/>
          <a:ext cx="512466" cy="502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4.5</a:t>
          </a:r>
          <a:endParaRPr lang="en-U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0.07708</cdr:x>
      <cdr:y>0.15278</cdr:y>
    </cdr:from>
    <cdr:to>
      <cdr:x>0.15833</cdr:x>
      <cdr:y>0.29514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425" y="419100"/>
          <a:ext cx="37147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0.05903</cdr:y>
    </cdr:from>
    <cdr:to>
      <cdr:x>0.21042</cdr:x>
      <cdr:y>0.17361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61925"/>
          <a:ext cx="96202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% difference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0.02778</cdr:y>
    </cdr:from>
    <cdr:to>
      <cdr:x>0.21042</cdr:x>
      <cdr:y>0.14237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52400" y="76200"/>
          <a:ext cx="833768" cy="314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% difference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0.04167</cdr:y>
    </cdr:from>
    <cdr:to>
      <cdr:x>0.21042</cdr:x>
      <cdr:y>0.15625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14300"/>
          <a:ext cx="96202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% difference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0.04543</cdr:y>
    </cdr:from>
    <cdr:to>
      <cdr:x>0.21042</cdr:x>
      <cdr:y>0.16001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847770" y="115887"/>
          <a:ext cx="904013" cy="292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% difference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0.125</cdr:x>
      <cdr:y>0.69565</cdr:y>
    </cdr:from>
    <cdr:to>
      <cdr:x>0.44167</cdr:x>
      <cdr:y>0.76999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080120" y="3456384"/>
          <a:ext cx="27363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Georgia"/>
            </a:defRPr>
          </a:lvl9pPr>
        </a:lstStyle>
        <a:p xmlns:a="http://schemas.openxmlformats.org/drawingml/2006/main">
          <a:r>
            <a:rPr lang="en-GB" dirty="0" smtClean="0">
              <a:solidFill>
                <a:schemeClr val="tx1"/>
              </a:solidFill>
              <a:latin typeface="+mn-lt"/>
            </a:rPr>
            <a:t>1 LY / 19 persons.</a:t>
          </a:r>
          <a:endParaRPr lang="en-US" dirty="0">
            <a:solidFill>
              <a:schemeClr val="tx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0.125</cdr:x>
      <cdr:y>0.50725</cdr:y>
    </cdr:from>
    <cdr:to>
      <cdr:x>0.44167</cdr:x>
      <cdr:y>0.58158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1080120" y="2520280"/>
          <a:ext cx="27363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GB" sz="1800" dirty="0" smtClean="0">
              <a:solidFill>
                <a:schemeClr val="tx1"/>
              </a:solidFill>
              <a:latin typeface="+mn-lt"/>
            </a:rPr>
            <a:t>1 LY / 8</a:t>
          </a:r>
          <a:endParaRPr lang="en-US" sz="1800" dirty="0">
            <a:solidFill>
              <a:schemeClr val="tx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0.125</cdr:x>
      <cdr:y>0.44928</cdr:y>
    </cdr:from>
    <cdr:to>
      <cdr:x>0.44167</cdr:x>
      <cdr:y>0.52361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1080120" y="2232248"/>
          <a:ext cx="27363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GB" sz="1800" dirty="0" smtClean="0">
              <a:solidFill>
                <a:schemeClr val="tx1"/>
              </a:solidFill>
              <a:latin typeface="Georgia"/>
            </a:rPr>
            <a:t>1 DALY / </a:t>
          </a:r>
          <a:r>
            <a:rPr lang="en-GB" sz="1800" dirty="0" smtClean="0">
              <a:solidFill>
                <a:schemeClr val="tx1"/>
              </a:solidFill>
            </a:rPr>
            <a:t>7</a:t>
          </a:r>
          <a:endParaRPr lang="en-US" sz="1800" dirty="0">
            <a:solidFill>
              <a:schemeClr val="tx1"/>
            </a:solidFill>
            <a:latin typeface="Georgia"/>
          </a:endParaRPr>
        </a:p>
      </cdr:txBody>
    </cdr:sp>
  </cdr:relSizeAnchor>
  <cdr:relSizeAnchor xmlns:cdr="http://schemas.openxmlformats.org/drawingml/2006/chartDrawing">
    <cdr:from>
      <cdr:x>0.125</cdr:x>
      <cdr:y>0.31884</cdr:y>
    </cdr:from>
    <cdr:to>
      <cdr:x>0.44167</cdr:x>
      <cdr:y>0.39317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1584176"/>
          <a:ext cx="27363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GB" sz="1800" dirty="0" smtClean="0">
              <a:solidFill>
                <a:schemeClr val="tx1"/>
              </a:solidFill>
              <a:latin typeface="Georgia"/>
            </a:rPr>
            <a:t>1 LY / 20</a:t>
          </a:r>
          <a:endParaRPr lang="en-US" sz="1800" dirty="0">
            <a:solidFill>
              <a:schemeClr val="tx1"/>
            </a:solidFill>
            <a:latin typeface="Georgia"/>
          </a:endParaRPr>
        </a:p>
      </cdr:txBody>
    </cdr:sp>
  </cdr:relSizeAnchor>
  <cdr:relSizeAnchor xmlns:cdr="http://schemas.openxmlformats.org/drawingml/2006/chartDrawing">
    <cdr:from>
      <cdr:x>0.125</cdr:x>
      <cdr:y>0.26087</cdr:y>
    </cdr:from>
    <cdr:to>
      <cdr:x>0.44167</cdr:x>
      <cdr:y>0.3352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080120" y="1296144"/>
          <a:ext cx="27363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GB" sz="1800" dirty="0" smtClean="0">
              <a:solidFill>
                <a:sysClr val="window" lastClr="FFFFFF"/>
              </a:solidFill>
              <a:latin typeface="Georgia"/>
            </a:rPr>
            <a:t>1 DALY / 14</a:t>
          </a:r>
          <a:endParaRPr lang="en-US" sz="1800" dirty="0">
            <a:solidFill>
              <a:sysClr val="window" lastClr="FFFFFF"/>
            </a:solidFill>
            <a:latin typeface="Georgia"/>
          </a:endParaRPr>
        </a:p>
      </cdr:txBody>
    </cdr:sp>
  </cdr:relSizeAnchor>
  <cdr:relSizeAnchor xmlns:cdr="http://schemas.openxmlformats.org/drawingml/2006/chartDrawing">
    <cdr:from>
      <cdr:x>0.125</cdr:x>
      <cdr:y>0.13043</cdr:y>
    </cdr:from>
    <cdr:to>
      <cdr:x>0.44167</cdr:x>
      <cdr:y>0.20477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080120" y="648072"/>
          <a:ext cx="27363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GB" sz="1800" dirty="0" smtClean="0">
              <a:solidFill>
                <a:sysClr val="window" lastClr="FFFFFF"/>
              </a:solidFill>
              <a:latin typeface="Georgia"/>
            </a:rPr>
            <a:t>1 / 8</a:t>
          </a:r>
          <a:endParaRPr lang="en-US" sz="1800" dirty="0">
            <a:solidFill>
              <a:sysClr val="window" lastClr="FFFFFF"/>
            </a:solidFill>
            <a:latin typeface="Georgia"/>
          </a:endParaRPr>
        </a:p>
      </cdr:txBody>
    </cdr:sp>
  </cdr:relSizeAnchor>
  <cdr:relSizeAnchor xmlns:cdr="http://schemas.openxmlformats.org/drawingml/2006/chartDrawing">
    <cdr:from>
      <cdr:x>0.125</cdr:x>
      <cdr:y>0.07246</cdr:y>
    </cdr:from>
    <cdr:to>
      <cdr:x>0.44167</cdr:x>
      <cdr:y>0.1468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080120" y="360040"/>
          <a:ext cx="273630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en-GB" sz="1800" dirty="0" smtClean="0">
              <a:solidFill>
                <a:sysClr val="window" lastClr="FFFFFF"/>
              </a:solidFill>
              <a:latin typeface="Georgia"/>
            </a:rPr>
            <a:t>1 / </a:t>
          </a:r>
          <a:r>
            <a:rPr lang="en-GB" sz="1800" dirty="0" smtClean="0">
              <a:solidFill>
                <a:sysClr val="window" lastClr="FFFFFF"/>
              </a:solidFill>
            </a:rPr>
            <a:t>7</a:t>
          </a:r>
          <a:endParaRPr lang="en-US" sz="1800" dirty="0">
            <a:solidFill>
              <a:sysClr val="window" lastClr="FFFFFF"/>
            </a:solidFill>
            <a:latin typeface="Georgi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2C4CD-F89D-4165-9840-315870F7C9C3}" type="datetimeFigureOut">
              <a:rPr lang="en-US" smtClean="0"/>
              <a:pPr/>
              <a:t>14-Nov-2013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6310D-81A5-4E70-80B3-CB91C34E7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1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BCDFB-FF2F-4A38-AF9F-D571D0064D9E}" type="datetimeFigureOut">
              <a:rPr lang="en-US" smtClean="0"/>
              <a:pPr/>
              <a:t>14-Nov-2013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A012F-3FC7-4B96-B322-ECDF8C566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6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Apply a shock </a:t>
            </a:r>
            <a:r>
              <a:rPr lang="el-GR" dirty="0" smtClean="0"/>
              <a:t>Δ</a:t>
            </a:r>
            <a:r>
              <a:rPr lang="en-GB" dirty="0" err="1" smtClean="0"/>
              <a:t>i</a:t>
            </a:r>
            <a:r>
              <a:rPr lang="en-GB" dirty="0" smtClean="0"/>
              <a:t> for a period of ten years : values given health department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A60A-B58A-4CE2-9DDA-25A6481794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A60A-B58A-4CE2-9DDA-25A6481794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A60A-B58A-4CE2-9DDA-25A6481794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Decrease by 30 % at</a:t>
            </a:r>
            <a:r>
              <a:rPr lang="en-GB" baseline="0" dirty="0" smtClean="0"/>
              <a:t> the end of the period of the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8A60A-B58A-4CE2-9DDA-25A6481794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Cross-sectional costs are higher for obese patients; obese patients cost 30% more than normal-weight patients</a:t>
            </a:r>
          </a:p>
          <a:p>
            <a:r>
              <a:rPr lang="en-GB" dirty="0" smtClean="0"/>
              <a:t>But lower costs in a life perspective as lower life-expectancy</a:t>
            </a:r>
          </a:p>
          <a:p>
            <a:endParaRPr lang="en-GB" dirty="0" smtClean="0"/>
          </a:p>
          <a:p>
            <a:r>
              <a:rPr lang="en-GB" dirty="0" smtClean="0"/>
              <a:t>Obesity accounts for 1 to 3% of total health expenditure in most countries and up to 10% in the US</a:t>
            </a:r>
          </a:p>
          <a:p>
            <a:endParaRPr lang="en-GB" dirty="0" smtClean="0"/>
          </a:p>
          <a:p>
            <a:r>
              <a:rPr lang="en-US" dirty="0" smtClean="0"/>
              <a:t>Obesity accounts for up to 1% of GDP in most OECD countries, over 1% in the US and up to 4% in China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012F-3FC7-4B96-B322-ECDF8C5668A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012F-3FC7-4B96-B322-ECDF8C5668A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481869"/>
            <a:ext cx="6300000" cy="1265731"/>
          </a:xfrm>
        </p:spPr>
        <p:txBody>
          <a:bodyPr anchor="b" anchorCtr="0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76354B-5757-46F6-B2AC-E8B2C3AC26EA}" type="datetimeFigureOut">
              <a:rPr lang="en-US" smtClean="0"/>
              <a:pPr/>
              <a:t>14-Nov-2013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DCF0D-C7A8-4102-984D-9899B109BE65}" type="datetimeFigureOut">
              <a:rPr lang="en-US" smtClean="0">
                <a:solidFill>
                  <a:srgbClr val="FFFFFF"/>
                </a:solidFill>
              </a:rPr>
              <a:pPr/>
              <a:t>14-Nov-2013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4DE2-03C6-479C-8ABC-E1018AF4C4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DCF0D-C7A8-4102-984D-9899B109BE65}" type="datetimeFigureOut">
              <a:rPr lang="en-US" smtClean="0">
                <a:solidFill>
                  <a:srgbClr val="FFFFFF"/>
                </a:solidFill>
              </a:rPr>
              <a:pPr/>
              <a:t>14-Nov-2013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4DE2-03C6-479C-8ABC-E1018AF4C4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DCF0D-C7A8-4102-984D-9899B109BE65}" type="datetimeFigureOut">
              <a:rPr lang="en-US" smtClean="0">
                <a:solidFill>
                  <a:srgbClr val="FFFFFF"/>
                </a:solidFill>
              </a:rPr>
              <a:pPr/>
              <a:t>14-Nov-2013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4DE2-03C6-479C-8ABC-E1018AF4C4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DCF0D-C7A8-4102-984D-9899B109BE65}" type="datetimeFigureOut">
              <a:rPr lang="en-US" smtClean="0">
                <a:solidFill>
                  <a:srgbClr val="FFFFFF"/>
                </a:solidFill>
              </a:rPr>
              <a:pPr/>
              <a:t>14-Nov-2013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4DE2-03C6-479C-8ABC-E1018AF4C4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DCF0D-C7A8-4102-984D-9899B109BE65}" type="datetimeFigureOut">
              <a:rPr lang="en-US" smtClean="0">
                <a:solidFill>
                  <a:srgbClr val="FFFFFF"/>
                </a:solidFill>
              </a:rPr>
              <a:pPr/>
              <a:t>14-Nov-2013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4DE2-03C6-479C-8ABC-E1018AF4C4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DCF0D-C7A8-4102-984D-9899B109BE65}" type="datetimeFigureOut">
              <a:rPr lang="en-US" smtClean="0">
                <a:solidFill>
                  <a:srgbClr val="FFFFFF"/>
                </a:solidFill>
              </a:rPr>
              <a:pPr/>
              <a:t>14-Nov-2013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4DE2-03C6-479C-8ABC-E1018AF4C4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354B-5757-46F6-B2AC-E8B2C3AC26EA}" type="datetimeFigureOut">
              <a:rPr lang="en-US" smtClean="0"/>
              <a:pPr/>
              <a:t>14-Nov-2013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5E93-40EF-4B21-84AC-AF110A458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19600"/>
            <a:ext cx="6624000" cy="1058400"/>
          </a:xfrm>
        </p:spPr>
        <p:txBody>
          <a:bodyPr anchor="ctr" anchorCtr="0"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Section Header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76354B-5757-46F6-B2AC-E8B2C3AC26EA}" type="datetimeFigureOut">
              <a:rPr lang="en-US" smtClean="0"/>
              <a:pPr/>
              <a:t>14-Nov-2013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fld id="{F7085E93-40EF-4B21-84AC-AF110A458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2A85-52DD-44BA-8733-AA757AE58640}" type="datetimeFigureOut">
              <a:rPr lang="en-US"/>
              <a:pPr>
                <a:defRPr/>
              </a:pPr>
              <a:t>14-Nov-2013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83E86-8BE9-40DE-9821-C36093382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749847"/>
            <a:ext cx="4894263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3332584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245225"/>
            <a:ext cx="4042792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0DCF0D-C7A8-4102-984D-9899B109BE65}" type="datetimeFigureOut">
              <a:rPr lang="en-US" smtClean="0">
                <a:solidFill>
                  <a:srgbClr val="000000"/>
                </a:solidFill>
              </a:rPr>
              <a:pPr/>
              <a:t>14-Nov-2013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5A4DE2-03C6-479C-8ABC-E1018AF4C4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OECD_TEXT_10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454" y="208403"/>
            <a:ext cx="1962292" cy="1167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DCF0D-C7A8-4102-984D-9899B109BE65}" type="datetimeFigureOut">
              <a:rPr lang="en-US" smtClean="0">
                <a:solidFill>
                  <a:srgbClr val="FFFFFF"/>
                </a:solidFill>
              </a:rPr>
              <a:pPr/>
              <a:t>14-Nov-2013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4DE2-03C6-479C-8ABC-E1018AF4C4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DCF0D-C7A8-4102-984D-9899B109BE65}" type="datetimeFigureOut">
              <a:rPr lang="en-US" smtClean="0">
                <a:solidFill>
                  <a:srgbClr val="FFFFFF"/>
                </a:solidFill>
              </a:rPr>
              <a:pPr/>
              <a:t>14-Nov-2013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4DE2-03C6-479C-8ABC-E1018AF4C4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DCF0D-C7A8-4102-984D-9899B109BE65}" type="datetimeFigureOut">
              <a:rPr lang="en-US" smtClean="0">
                <a:solidFill>
                  <a:srgbClr val="FFFFFF"/>
                </a:solidFill>
              </a:rPr>
              <a:pPr/>
              <a:t>14-Nov-2013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4DE2-03C6-479C-8ABC-E1018AF4C4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DCF0D-C7A8-4102-984D-9899B109BE65}" type="datetimeFigureOut">
              <a:rPr lang="en-US" smtClean="0">
                <a:solidFill>
                  <a:srgbClr val="FFFFFF"/>
                </a:solidFill>
              </a:rPr>
              <a:pPr/>
              <a:t>14-Nov-2013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4DE2-03C6-479C-8ABC-E1018AF4C4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0200"/>
            <a:ext cx="821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9F76354B-5757-46F6-B2AC-E8B2C3AC26EA}" type="datetimeFigureOut">
              <a:rPr lang="en-US" smtClean="0"/>
              <a:pPr/>
              <a:t>14-Nov-2013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rgbClr val="006299"/>
                </a:solidFill>
                <a:latin typeface="Arial"/>
              </a:defRPr>
            </a:lvl1pPr>
          </a:lstStyle>
          <a:p>
            <a:fld id="{F7085E93-40EF-4B21-84AC-AF110A458D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4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-2031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832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00DCF0D-C7A8-4102-984D-9899B109BE65}" type="datetimeFigureOut">
              <a:rPr lang="en-US" smtClean="0">
                <a:solidFill>
                  <a:srgbClr val="FFFFFF"/>
                </a:solidFill>
              </a:rPr>
              <a:pPr/>
              <a:t>14-Nov-2013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72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336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05A4DE2-03C6-479C-8ABC-E1018AF4C4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OECD_10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8772" y="6171747"/>
            <a:ext cx="1210089" cy="56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114" y="1750379"/>
            <a:ext cx="6516368" cy="1823576"/>
          </a:xfrm>
        </p:spPr>
        <p:txBody>
          <a:bodyPr/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implications </a:t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changing food consumption patterns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514" y="4255670"/>
            <a:ext cx="6300000" cy="15696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 smtClean="0"/>
              <a:t>Franco Sassi PhD</a:t>
            </a:r>
          </a:p>
          <a:p>
            <a:pPr>
              <a:lnSpc>
                <a:spcPct val="100000"/>
              </a:lnSpc>
            </a:pPr>
            <a:r>
              <a:rPr lang="en-GB" sz="2400" i="1" dirty="0" smtClean="0"/>
              <a:t>OECD – Health Division</a:t>
            </a:r>
          </a:p>
          <a:p>
            <a:pPr>
              <a:lnSpc>
                <a:spcPct val="100000"/>
              </a:lnSpc>
            </a:pPr>
            <a:endParaRPr lang="en-GB" sz="2400" i="1" dirty="0"/>
          </a:p>
          <a:p>
            <a:pPr>
              <a:lnSpc>
                <a:spcPct val="100000"/>
              </a:lnSpc>
            </a:pPr>
            <a:r>
              <a:rPr lang="en-GB" sz="2400" i="1" dirty="0" smtClean="0"/>
              <a:t>Rome, 14</a:t>
            </a:r>
            <a:r>
              <a:rPr lang="en-GB" sz="2400" i="1" baseline="30000" dirty="0" smtClean="0"/>
              <a:t>th</a:t>
            </a:r>
            <a:r>
              <a:rPr lang="en-GB" sz="2400" i="1" dirty="0" smtClean="0"/>
              <a:t> November 2013</a:t>
            </a:r>
            <a:endParaRPr lang="en-US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An Affordable Prevention Package</a:t>
            </a:r>
            <a:endParaRPr lang="en-US" dirty="0" smtClean="0"/>
          </a:p>
        </p:txBody>
      </p:sp>
      <p:graphicFrame>
        <p:nvGraphicFramePr>
          <p:cNvPr id="6" name="Chart 5"/>
          <p:cNvGraphicFramePr/>
          <p:nvPr/>
        </p:nvGraphicFramePr>
        <p:xfrm>
          <a:off x="168166" y="1412777"/>
          <a:ext cx="8797158" cy="530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6642100" y="399891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1.2</a:t>
            </a:r>
            <a:endParaRPr lang="en-US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517650" y="4864100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0.4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is a Good Investment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on Health Expenditure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600200"/>
          <a:ext cx="8424167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28" y="152400"/>
            <a:ext cx="7997371" cy="914400"/>
          </a:xfrm>
        </p:spPr>
        <p:txBody>
          <a:bodyPr/>
          <a:lstStyle/>
          <a:p>
            <a:r>
              <a:rPr lang="en-US" sz="3000" dirty="0" smtClean="0"/>
              <a:t>% Decrease </a:t>
            </a:r>
            <a:r>
              <a:rPr lang="en-US" sz="3000" dirty="0" err="1" smtClean="0"/>
              <a:t>Rrequired</a:t>
            </a:r>
            <a:r>
              <a:rPr lang="en-US" sz="3000" dirty="0" smtClean="0"/>
              <a:t> </a:t>
            </a:r>
            <a:r>
              <a:rPr lang="en-US" sz="3000" dirty="0" smtClean="0"/>
              <a:t>in </a:t>
            </a:r>
            <a:r>
              <a:rPr lang="en-US" sz="3000" dirty="0" smtClean="0"/>
              <a:t>Fat Consumption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19694"/>
              </p:ext>
            </p:extLst>
          </p:nvPr>
        </p:nvGraphicFramePr>
        <p:xfrm>
          <a:off x="2013857" y="1426029"/>
          <a:ext cx="4932000" cy="5273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000"/>
                <a:gridCol w="2466000"/>
              </a:tblGrid>
              <a:tr h="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COUNTRIES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%</a:t>
                      </a:r>
                      <a:r>
                        <a:rPr lang="en-GB" sz="1500" baseline="0" dirty="0" smtClean="0"/>
                        <a:t> decrease</a:t>
                      </a:r>
                      <a:r>
                        <a:rPr lang="en-GB" sz="1500" dirty="0" smtClean="0"/>
                        <a:t> on average (2012-2021)</a:t>
                      </a:r>
                      <a:endParaRPr lang="en-US" sz="1500" dirty="0"/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 dirty="0">
                          <a:solidFill>
                            <a:srgbClr val="FF0000"/>
                          </a:solidFill>
                          <a:latin typeface="Arial"/>
                        </a:rPr>
                        <a:t>Argentina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-0.9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 dirty="0">
                          <a:solidFill>
                            <a:srgbClr val="FF0000"/>
                          </a:solidFill>
                          <a:latin typeface="Arial"/>
                        </a:rPr>
                        <a:t>Australia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1.4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 dirty="0">
                          <a:solidFill>
                            <a:srgbClr val="FF0000"/>
                          </a:solidFill>
                          <a:latin typeface="Arial"/>
                        </a:rPr>
                        <a:t>Brazil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-0.9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 dirty="0">
                          <a:solidFill>
                            <a:srgbClr val="FF0000"/>
                          </a:solidFill>
                          <a:latin typeface="Arial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-1.2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 dirty="0">
                          <a:solidFill>
                            <a:srgbClr val="FF0000"/>
                          </a:solidFill>
                          <a:latin typeface="Arial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-0.9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>
                          <a:solidFill>
                            <a:srgbClr val="FF0000"/>
                          </a:solidFill>
                          <a:latin typeface="Arial"/>
                        </a:rPr>
                        <a:t>China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-0.8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>
                          <a:solidFill>
                            <a:srgbClr val="FF0000"/>
                          </a:solidFill>
                          <a:latin typeface="Arial"/>
                        </a:rPr>
                        <a:t>European Union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1.1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>
                          <a:solidFill>
                            <a:srgbClr val="FF0000"/>
                          </a:solidFill>
                          <a:latin typeface="Arial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0.7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>
                          <a:solidFill>
                            <a:srgbClr val="FF0000"/>
                          </a:solidFill>
                          <a:latin typeface="Arial"/>
                        </a:rPr>
                        <a:t>Japan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0.8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>
                          <a:solidFill>
                            <a:srgbClr val="FF0000"/>
                          </a:solidFill>
                          <a:latin typeface="Arial"/>
                        </a:rPr>
                        <a:t>Korea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0.8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>
                          <a:solidFill>
                            <a:srgbClr val="FF0000"/>
                          </a:solidFill>
                          <a:latin typeface="Arial"/>
                        </a:rPr>
                        <a:t>Mexico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1.4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>
                          <a:solidFill>
                            <a:srgbClr val="FF0000"/>
                          </a:solidFill>
                          <a:latin typeface="Arial"/>
                        </a:rPr>
                        <a:t>New Zealand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1.4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>
                          <a:solidFill>
                            <a:srgbClr val="FF0000"/>
                          </a:solidFill>
                          <a:latin typeface="Arial"/>
                        </a:rPr>
                        <a:t>Russian Federation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0.8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baseline="0">
                          <a:solidFill>
                            <a:srgbClr val="FF0000"/>
                          </a:solidFill>
                          <a:latin typeface="Arial"/>
                        </a:rPr>
                        <a:t>United States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1.4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35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28" y="237600"/>
            <a:ext cx="7349371" cy="1022400"/>
          </a:xfrm>
        </p:spPr>
        <p:txBody>
          <a:bodyPr/>
          <a:lstStyle/>
          <a:p>
            <a:r>
              <a:rPr lang="en-GB" dirty="0" smtClean="0"/>
              <a:t>Scenario 1 </a:t>
            </a:r>
            <a:r>
              <a:rPr lang="en-GB" dirty="0" smtClean="0"/>
              <a:t>Results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53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82305930"/>
              </p:ext>
            </p:extLst>
          </p:nvPr>
        </p:nvGraphicFramePr>
        <p:xfrm>
          <a:off x="420914" y="1451429"/>
          <a:ext cx="4151085" cy="251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7339076"/>
              </p:ext>
            </p:extLst>
          </p:nvPr>
        </p:nvGraphicFramePr>
        <p:xfrm>
          <a:off x="4804228" y="1480456"/>
          <a:ext cx="4111171" cy="255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06328603"/>
              </p:ext>
            </p:extLst>
          </p:nvPr>
        </p:nvGraphicFramePr>
        <p:xfrm>
          <a:off x="420914" y="4034972"/>
          <a:ext cx="4107543" cy="242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912624789"/>
              </p:ext>
            </p:extLst>
          </p:nvPr>
        </p:nvGraphicFramePr>
        <p:xfrm>
          <a:off x="4775201" y="3991429"/>
          <a:ext cx="4223655" cy="249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7914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SATURATED FAT REDUCTION needed to meet WHO guidelines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630271"/>
              </p:ext>
            </p:extLst>
          </p:nvPr>
        </p:nvGraphicFramePr>
        <p:xfrm>
          <a:off x="671286" y="1516742"/>
          <a:ext cx="784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54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04686" y="130629"/>
            <a:ext cx="7939314" cy="10668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Scenario2 </a:t>
            </a:r>
            <a:r>
              <a:rPr lang="en-GB" dirty="0" smtClean="0"/>
              <a:t>Results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382928"/>
              </p:ext>
            </p:extLst>
          </p:nvPr>
        </p:nvGraphicFramePr>
        <p:xfrm>
          <a:off x="685800" y="1371600"/>
          <a:ext cx="784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7237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53054"/>
              </p:ext>
            </p:extLst>
          </p:nvPr>
        </p:nvGraphicFramePr>
        <p:xfrm>
          <a:off x="283028" y="1444171"/>
          <a:ext cx="838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6"/>
          <p:cNvSpPr txBox="1">
            <a:spLocks/>
          </p:cNvSpPr>
          <p:nvPr/>
        </p:nvSpPr>
        <p:spPr>
          <a:xfrm>
            <a:off x="1204686" y="130629"/>
            <a:ext cx="793931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mtClean="0"/>
              <a:t>Scenario2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48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713520"/>
              </p:ext>
            </p:extLst>
          </p:nvPr>
        </p:nvGraphicFramePr>
        <p:xfrm>
          <a:off x="685800" y="1371600"/>
          <a:ext cx="784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204686" y="130629"/>
            <a:ext cx="7939314" cy="10668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Scenario2 </a:t>
            </a:r>
            <a:r>
              <a:rPr lang="en-GB" dirty="0" smtClean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95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Policy Implications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0200"/>
            <a:ext cx="8218800" cy="483910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>
                <a:latin typeface="+mn-lt"/>
              </a:rPr>
              <a:t>Obesity and NCDs are global economic issues</a:t>
            </a:r>
            <a:endParaRPr lang="en-US" sz="2800" dirty="0" smtClean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+mn-lt"/>
              </a:rPr>
              <a:t>Food and nutrition policies must be part of a comprehensive </a:t>
            </a:r>
            <a:r>
              <a:rPr lang="en-US" sz="2800" dirty="0" err="1" smtClean="0">
                <a:latin typeface="+mn-lt"/>
              </a:rPr>
              <a:t>intersectoral</a:t>
            </a:r>
            <a:r>
              <a:rPr lang="en-US" sz="2800" dirty="0" smtClean="0">
                <a:latin typeface="+mn-lt"/>
              </a:rPr>
              <a:t> prevention </a:t>
            </a:r>
            <a:r>
              <a:rPr lang="en-US" sz="2800" dirty="0" smtClean="0">
                <a:latin typeface="+mn-lt"/>
              </a:rPr>
              <a:t>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+mn-lt"/>
              </a:rPr>
              <a:t>Potential for major health, health expenditure and productivity gains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+mn-lt"/>
              </a:rPr>
              <a:t>Limited </a:t>
            </a:r>
            <a:r>
              <a:rPr lang="en-US" sz="2800" dirty="0">
                <a:latin typeface="+mn-lt"/>
              </a:rPr>
              <a:t>effects on world markets </a:t>
            </a:r>
            <a:r>
              <a:rPr lang="en-US" sz="2800" dirty="0" smtClean="0">
                <a:latin typeface="+mn-lt"/>
              </a:rPr>
              <a:t>imply </a:t>
            </a:r>
            <a:r>
              <a:rPr lang="en-US" sz="2800" dirty="0">
                <a:latin typeface="+mn-lt"/>
              </a:rPr>
              <a:t>such changes should be  economically sustainable over the medium and long </a:t>
            </a:r>
            <a:r>
              <a:rPr lang="en-US" sz="2800" dirty="0" smtClean="0">
                <a:latin typeface="+mn-lt"/>
              </a:rPr>
              <a:t>term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Obesity Epidemic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675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03648" y="6381328"/>
            <a:ext cx="307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OECD Obesity Update, 2012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High-level Meeting on NCDs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6048672" cy="525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9290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79" y="335296"/>
            <a:ext cx="7767586" cy="766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Burden of Obesity on Health Systems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7563" y="1456997"/>
          <a:ext cx="8218487" cy="523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0" y="6396037"/>
            <a:ext cx="2808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Georgia" pitchFamily="18" charset="0"/>
              </a:rPr>
              <a:t>Roux &amp; Donaldson, 2004</a:t>
            </a:r>
          </a:p>
          <a:p>
            <a:r>
              <a:rPr lang="en-US" sz="1200" dirty="0" err="1">
                <a:latin typeface="Georgia" pitchFamily="18" charset="0"/>
              </a:rPr>
              <a:t>Konnopka</a:t>
            </a:r>
            <a:r>
              <a:rPr lang="en-US" sz="1200" dirty="0">
                <a:latin typeface="Georgia" pitchFamily="18" charset="0"/>
              </a:rPr>
              <a:t>, </a:t>
            </a:r>
            <a:r>
              <a:rPr lang="en-US" sz="1200" dirty="0" err="1">
                <a:latin typeface="Georgia" pitchFamily="18" charset="0"/>
              </a:rPr>
              <a:t>Bodemann</a:t>
            </a:r>
            <a:r>
              <a:rPr lang="en-US" sz="1200" dirty="0">
                <a:latin typeface="Georgia" pitchFamily="18" charset="0"/>
              </a:rPr>
              <a:t>, </a:t>
            </a:r>
            <a:r>
              <a:rPr lang="en-US" sz="1200" dirty="0" err="1">
                <a:latin typeface="Georgia" pitchFamily="18" charset="0"/>
              </a:rPr>
              <a:t>Konig</a:t>
            </a:r>
            <a:r>
              <a:rPr lang="en-US" sz="1200" dirty="0">
                <a:latin typeface="Georgia" pitchFamily="18" charset="0"/>
              </a:rPr>
              <a:t>, 2011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Saves Lives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Years and DALYs Saved Every Year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23528" y="155679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4725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DALY / 17 persons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Risk Factors for Health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Attributable Mortality, 2004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805612" cy="490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403648" y="6381328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WHO, 2009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655950" y="4040576"/>
            <a:ext cx="504056" cy="144016"/>
          </a:xfrm>
          <a:prstGeom prst="rightArrow">
            <a:avLst>
              <a:gd name="adj1" fmla="val 64654"/>
              <a:gd name="adj2" fmla="val 1196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024868" y="2403132"/>
            <a:ext cx="504056" cy="144016"/>
          </a:xfrm>
          <a:prstGeom prst="rightArrow">
            <a:avLst>
              <a:gd name="adj1" fmla="val 64654"/>
              <a:gd name="adj2" fmla="val 1196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86266" y="1934588"/>
            <a:ext cx="504056" cy="144016"/>
          </a:xfrm>
          <a:prstGeom prst="rightArrow">
            <a:avLst>
              <a:gd name="adj1" fmla="val 64654"/>
              <a:gd name="adj2" fmla="val 1196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240892" y="1475906"/>
            <a:ext cx="504056" cy="144016"/>
          </a:xfrm>
          <a:prstGeom prst="rightArrow">
            <a:avLst>
              <a:gd name="adj1" fmla="val 64654"/>
              <a:gd name="adj2" fmla="val 1196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412526" y="2645790"/>
            <a:ext cx="504056" cy="144016"/>
          </a:xfrm>
          <a:prstGeom prst="rightArrow">
            <a:avLst>
              <a:gd name="adj1" fmla="val 64654"/>
              <a:gd name="adj2" fmla="val 1196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214258" y="4976680"/>
            <a:ext cx="504056" cy="144016"/>
          </a:xfrm>
          <a:prstGeom prst="rightArrow">
            <a:avLst>
              <a:gd name="adj1" fmla="val 64654"/>
              <a:gd name="adj2" fmla="val 1196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494396" y="5211444"/>
            <a:ext cx="504056" cy="144016"/>
          </a:xfrm>
          <a:prstGeom prst="rightArrow">
            <a:avLst>
              <a:gd name="adj1" fmla="val 64654"/>
              <a:gd name="adj2" fmla="val 1196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502290" y="5687882"/>
            <a:ext cx="504056" cy="144016"/>
          </a:xfrm>
          <a:prstGeom prst="rightArrow">
            <a:avLst>
              <a:gd name="adj1" fmla="val 64654"/>
              <a:gd name="adj2" fmla="val 1196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061364" y="3356992"/>
            <a:ext cx="504056" cy="144016"/>
          </a:xfrm>
          <a:prstGeom prst="rightArrow">
            <a:avLst>
              <a:gd name="adj1" fmla="val 64654"/>
              <a:gd name="adj2" fmla="val 1196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937072" y="4285202"/>
            <a:ext cx="504056" cy="144016"/>
          </a:xfrm>
          <a:prstGeom prst="rightArrow">
            <a:avLst>
              <a:gd name="adj1" fmla="val 64654"/>
              <a:gd name="adj2" fmla="val 1196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601788"/>
          <a:ext cx="8218487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Deaths from NCDs</a:t>
            </a:r>
            <a:br>
              <a:rPr lang="en-GB" dirty="0" smtClean="0"/>
            </a:br>
            <a:r>
              <a:rPr lang="en-GB" sz="2400" dirty="0" smtClean="0"/>
              <a:t>Worldwide, by Income Group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381328"/>
            <a:ext cx="3863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WHO estimates and projections,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54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Obesity: a Global Epidemic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48150" y="1571625"/>
          <a:ext cx="1265238" cy="4686303"/>
        </p:xfrm>
        <a:graphic>
          <a:graphicData uri="http://schemas.openxmlformats.org/drawingml/2006/table">
            <a:tbl>
              <a:tblPr/>
              <a:tblGrid>
                <a:gridCol w="1265238"/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India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China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Russia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OECD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Brazil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 Africa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UK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Mexico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73925" y="6550025"/>
            <a:ext cx="18700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GB" sz="1400">
                <a:latin typeface="Calibri" pitchFamily="34" charset="0"/>
              </a:rPr>
              <a:t>% of adult population</a:t>
            </a:r>
            <a:endParaRPr lang="en-US" sz="1400">
              <a:latin typeface="Calibri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5314950" y="1476376"/>
          <a:ext cx="3829050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86" name="Content Placeholder 2"/>
          <p:cNvSpPr>
            <a:spLocks noGrp="1"/>
          </p:cNvSpPr>
          <p:nvPr>
            <p:ph idx="1"/>
          </p:nvPr>
        </p:nvSpPr>
        <p:spPr>
          <a:xfrm>
            <a:off x="152400" y="1552575"/>
            <a:ext cx="4105275" cy="50688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smtClean="0"/>
              <a:t>In Brazil, obesity tripled in men and doubled in women in 30 years; in India, up to 40% are overweight in urban areas</a:t>
            </a:r>
          </a:p>
          <a:p>
            <a:pPr>
              <a:spcAft>
                <a:spcPts val="1200"/>
              </a:spcAft>
            </a:pPr>
            <a:r>
              <a:rPr lang="en-GB" sz="2400" smtClean="0"/>
              <a:t>Diabetes in China is now as common as in the US</a:t>
            </a:r>
          </a:p>
          <a:p>
            <a:pPr>
              <a:spcAft>
                <a:spcPts val="1200"/>
              </a:spcAft>
            </a:pPr>
            <a:r>
              <a:rPr lang="en-GB" sz="2400" smtClean="0"/>
              <a:t>Obesity accounts for less than 1% of GDP in most OECD countries, over 1% in the US and up to 4% in China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OECD/WHO CDP Model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75360" y="4366578"/>
          <a:ext cx="1445313" cy="574557"/>
        </p:xfrm>
        <a:graphic>
          <a:graphicData uri="http://schemas.openxmlformats.org/drawingml/2006/table">
            <a:tbl>
              <a:tblPr/>
              <a:tblGrid>
                <a:gridCol w="218596"/>
                <a:gridCol w="1226717"/>
              </a:tblGrid>
              <a:tr h="229800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Physical activity</a:t>
                      </a: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1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adequate physical </a:t>
                      </a:r>
                      <a:r>
                        <a:rPr lang="en-US" sz="105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</a:t>
                      </a: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insuff</a:t>
                      </a: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.physical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</a:t>
                      </a: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093085" y="3395028"/>
          <a:ext cx="1282829" cy="971816"/>
        </p:xfrm>
        <a:graphic>
          <a:graphicData uri="http://schemas.openxmlformats.org/drawingml/2006/table">
            <a:tbl>
              <a:tblPr/>
              <a:tblGrid>
                <a:gridCol w="183261"/>
                <a:gridCol w="1099568"/>
              </a:tblGrid>
              <a:tr h="229800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Body mass index</a:t>
                      </a: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5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 weight</a:t>
                      </a: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pre-obesity</a:t>
                      </a: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obesity</a:t>
                      </a: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169535" y="1982153"/>
          <a:ext cx="1405004" cy="574557"/>
        </p:xfrm>
        <a:graphic>
          <a:graphicData uri="http://schemas.openxmlformats.org/drawingml/2006/table">
            <a:tbl>
              <a:tblPr/>
              <a:tblGrid>
                <a:gridCol w="338706"/>
                <a:gridCol w="1066298"/>
              </a:tblGrid>
              <a:tr h="229800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Blood </a:t>
                      </a:r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pressure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1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lang="en-US" sz="105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hypertension</a:t>
                      </a: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5047298" y="3328353"/>
          <a:ext cx="1649352" cy="669197"/>
        </p:xfrm>
        <a:graphic>
          <a:graphicData uri="http://schemas.openxmlformats.org/drawingml/2006/table">
            <a:tbl>
              <a:tblPr/>
              <a:tblGrid>
                <a:gridCol w="280079"/>
                <a:gridCol w="1369273"/>
              </a:tblGrid>
              <a:tr h="229800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Cholesterol</a:t>
                      </a: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1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lang="en-US" sz="105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59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hypercholesterolemia</a:t>
                      </a: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5172710" y="4917440"/>
          <a:ext cx="1400925" cy="574557"/>
        </p:xfrm>
        <a:graphic>
          <a:graphicData uri="http://schemas.openxmlformats.org/drawingml/2006/table">
            <a:tbl>
              <a:tblPr/>
              <a:tblGrid>
                <a:gridCol w="337723"/>
                <a:gridCol w="1063202"/>
              </a:tblGrid>
              <a:tr h="229800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Glycaemia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1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lang="en-US" sz="105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diabetes</a:t>
                      </a: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7552373" y="2032953"/>
            <a:ext cx="1282700" cy="52705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Cancers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7552373" y="3447415"/>
            <a:ext cx="1282700" cy="52705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Stroke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7552373" y="4938078"/>
            <a:ext cx="1282700" cy="511175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Ischemic heart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disease</a:t>
            </a:r>
            <a:endParaRPr kumimoji="0" lang="en-US" sz="14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5400000" flipH="1" flipV="1">
            <a:off x="2117567" y="4081621"/>
            <a:ext cx="973138" cy="244475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none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 rot="16200000" flipH="1">
            <a:off x="2118361" y="3109277"/>
            <a:ext cx="971550" cy="244475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none"/>
          </a:ln>
          <a:effectLst/>
        </p:spPr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4148772" y="2823528"/>
            <a:ext cx="1490663" cy="427038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>
          <a:xfrm>
            <a:off x="4436110" y="3782378"/>
            <a:ext cx="549275" cy="1587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 rot="16200000" flipH="1">
            <a:off x="4147979" y="4314984"/>
            <a:ext cx="1492250" cy="427038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7017385" y="3763328"/>
            <a:ext cx="519113" cy="427037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>
          <a:xfrm rot="16200000" flipH="1">
            <a:off x="6790373" y="4509453"/>
            <a:ext cx="973137" cy="427037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arrow"/>
          </a:ln>
          <a:effectLst/>
        </p:spPr>
      </p:cxnSp>
      <p:sp>
        <p:nvSpPr>
          <p:cNvPr id="48" name="Arc 47"/>
          <p:cNvSpPr/>
          <p:nvPr/>
        </p:nvSpPr>
        <p:spPr>
          <a:xfrm>
            <a:off x="2359660" y="1709103"/>
            <a:ext cx="5619750" cy="2397125"/>
          </a:xfrm>
          <a:prstGeom prst="arc">
            <a:avLst>
              <a:gd name="adj1" fmla="val 11186539"/>
              <a:gd name="adj2" fmla="val 20619477"/>
            </a:avLst>
          </a:prstGeom>
          <a:noFill/>
          <a:ln w="19050" cap="flat" cmpd="sng" algn="ctr">
            <a:solidFill>
              <a:srgbClr val="FFFFFF"/>
            </a:solidFill>
            <a:prstDash val="solid"/>
            <a:tailEnd type="arrow"/>
          </a:ln>
          <a:effectLst/>
        </p:spPr>
        <p:txBody>
          <a:bodyPr lIns="80147" tIns="40074" rIns="80147" bIns="40074" anchor="ctr"/>
          <a:lstStyle/>
          <a:p>
            <a:pPr marL="0" marR="0" lvl="0" indent="0" algn="ctr" defTabSz="9142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 flipH="1" flipV="1">
            <a:off x="6362542" y="4508659"/>
            <a:ext cx="973137" cy="428625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none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 rot="16200000" flipH="1">
            <a:off x="5876767" y="3049746"/>
            <a:ext cx="1944688" cy="428625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 rot="16200000" flipH="1">
            <a:off x="6650672" y="3823653"/>
            <a:ext cx="519113" cy="306388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52" name="Arc 51"/>
          <p:cNvSpPr/>
          <p:nvPr/>
        </p:nvSpPr>
        <p:spPr>
          <a:xfrm>
            <a:off x="3415348" y="1709103"/>
            <a:ext cx="1893887" cy="2138362"/>
          </a:xfrm>
          <a:prstGeom prst="arc">
            <a:avLst>
              <a:gd name="adj1" fmla="val 8790090"/>
              <a:gd name="adj2" fmla="val 14637536"/>
            </a:avLst>
          </a:prstGeom>
          <a:noFill/>
          <a:ln w="19050" cap="flat" cmpd="sng" algn="ctr">
            <a:solidFill>
              <a:srgbClr val="FFFFFF"/>
            </a:solidFill>
            <a:prstDash val="solid"/>
            <a:tailEnd type="arrow"/>
          </a:ln>
          <a:effectLst/>
        </p:spPr>
        <p:txBody>
          <a:bodyPr lIns="80147" tIns="40074" rIns="80147" bIns="40074" anchor="ctr"/>
          <a:lstStyle/>
          <a:p>
            <a:pPr marL="0" marR="0" lvl="0" indent="0" algn="ctr" defTabSz="9142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975360" y="3458528"/>
          <a:ext cx="1445313" cy="743216"/>
        </p:xfrm>
        <a:graphic>
          <a:graphicData uri="http://schemas.openxmlformats.org/drawingml/2006/table">
            <a:tbl>
              <a:tblPr/>
              <a:tblGrid>
                <a:gridCol w="218596"/>
                <a:gridCol w="1226717"/>
              </a:tblGrid>
              <a:tr h="229800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Fat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1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 fat intake</a:t>
                      </a:r>
                      <a:endParaRPr lang="en-US" sz="105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 fat</a:t>
                      </a:r>
                      <a:r>
                        <a:rPr lang="en-US" sz="105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intake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 fat intake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975360" y="2421890"/>
          <a:ext cx="1445313" cy="574557"/>
        </p:xfrm>
        <a:graphic>
          <a:graphicData uri="http://schemas.openxmlformats.org/drawingml/2006/table">
            <a:tbl>
              <a:tblPr/>
              <a:tblGrid>
                <a:gridCol w="218596"/>
                <a:gridCol w="1226717"/>
              </a:tblGrid>
              <a:tr h="229800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Fibre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1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adequate </a:t>
                      </a:r>
                      <a:r>
                        <a:rPr lang="en-US" sz="1050" b="0" i="1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fibre</a:t>
                      </a:r>
                      <a:r>
                        <a:rPr lang="en-US" sz="105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intake</a:t>
                      </a:r>
                      <a:endParaRPr lang="en-US" sz="105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 </a:t>
                      </a:r>
                      <a:r>
                        <a:rPr lang="en-US" sz="105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fibre</a:t>
                      </a: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intake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340485" y="6116003"/>
          <a:ext cx="1812228" cy="574557"/>
        </p:xfrm>
        <a:graphic>
          <a:graphicData uri="http://schemas.openxmlformats.org/drawingml/2006/table">
            <a:tbl>
              <a:tblPr/>
              <a:tblGrid>
                <a:gridCol w="274090"/>
                <a:gridCol w="1538138"/>
              </a:tblGrid>
              <a:tr h="229800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Socio-economic status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1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upper</a:t>
                      </a:r>
                      <a:endParaRPr lang="en-US" sz="105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68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US" sz="1000" b="0" i="0" u="none" strike="noStrike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lower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45" marR="8145" marT="8639" marB="0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Arc 55"/>
          <p:cNvSpPr/>
          <p:nvPr/>
        </p:nvSpPr>
        <p:spPr>
          <a:xfrm>
            <a:off x="465773" y="2615565"/>
            <a:ext cx="1831975" cy="3695700"/>
          </a:xfrm>
          <a:prstGeom prst="arc">
            <a:avLst>
              <a:gd name="adj1" fmla="val 5615447"/>
              <a:gd name="adj2" fmla="val 15174254"/>
            </a:avLst>
          </a:prstGeom>
          <a:noFill/>
          <a:ln w="19050" cap="flat" cmpd="sng" algn="ctr">
            <a:solidFill>
              <a:srgbClr val="FFFFFF"/>
            </a:solidFill>
            <a:prstDash val="solid"/>
            <a:tailEnd type="arrow"/>
          </a:ln>
          <a:effectLst/>
        </p:spPr>
        <p:txBody>
          <a:bodyPr lIns="80147" tIns="40074" rIns="80147" bIns="4007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57" name="Arc 56"/>
          <p:cNvSpPr/>
          <p:nvPr/>
        </p:nvSpPr>
        <p:spPr>
          <a:xfrm>
            <a:off x="370523" y="3922078"/>
            <a:ext cx="1527175" cy="1296987"/>
          </a:xfrm>
          <a:prstGeom prst="arc">
            <a:avLst>
              <a:gd name="adj1" fmla="val 12307316"/>
              <a:gd name="adj2" fmla="val 15056103"/>
            </a:avLst>
          </a:prstGeom>
          <a:noFill/>
          <a:ln w="19050" cap="flat" cmpd="sng" algn="ctr">
            <a:solidFill>
              <a:srgbClr val="FFFFFF"/>
            </a:solidFill>
            <a:prstDash val="solid"/>
            <a:tailEnd type="arrow"/>
          </a:ln>
          <a:effectLst/>
        </p:spPr>
        <p:txBody>
          <a:bodyPr lIns="80147" tIns="40074" rIns="80147" bIns="4007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58" name="Arc 57"/>
          <p:cNvSpPr/>
          <p:nvPr/>
        </p:nvSpPr>
        <p:spPr>
          <a:xfrm>
            <a:off x="413385" y="3217228"/>
            <a:ext cx="1527175" cy="1489075"/>
          </a:xfrm>
          <a:prstGeom prst="arc">
            <a:avLst>
              <a:gd name="adj1" fmla="val 6754117"/>
              <a:gd name="adj2" fmla="val 9529000"/>
            </a:avLst>
          </a:prstGeom>
          <a:noFill/>
          <a:ln w="19050" cap="flat" cmpd="sng" algn="ctr">
            <a:solidFill>
              <a:srgbClr val="FFFFFF"/>
            </a:solidFill>
            <a:prstDash val="solid"/>
            <a:headEnd type="arrow"/>
            <a:tailEnd type="none"/>
          </a:ln>
          <a:effectLst/>
        </p:spPr>
        <p:txBody>
          <a:bodyPr lIns="80147" tIns="40074" rIns="80147" bIns="4007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481898" y="3717290"/>
            <a:ext cx="549275" cy="1588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arrow"/>
          </a:ln>
          <a:effectLst/>
        </p:spPr>
      </p:cxnSp>
      <p:sp>
        <p:nvSpPr>
          <p:cNvPr id="60" name="Arc 59"/>
          <p:cNvSpPr/>
          <p:nvPr/>
        </p:nvSpPr>
        <p:spPr>
          <a:xfrm>
            <a:off x="-145415" y="2745740"/>
            <a:ext cx="7269163" cy="3694113"/>
          </a:xfrm>
          <a:prstGeom prst="arc">
            <a:avLst>
              <a:gd name="adj1" fmla="val 21281832"/>
              <a:gd name="adj2" fmla="val 5883826"/>
            </a:avLst>
          </a:prstGeom>
          <a:noFill/>
          <a:ln w="19050" cap="flat" cmpd="sng" algn="ctr">
            <a:solidFill>
              <a:srgbClr val="FFFFFF"/>
            </a:solidFill>
            <a:prstDash val="solid"/>
            <a:headEnd type="arrow"/>
            <a:tailEnd type="none"/>
          </a:ln>
          <a:effectLst/>
        </p:spPr>
        <p:txBody>
          <a:bodyPr lIns="80147" tIns="40074" rIns="80147" bIns="4007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  <p:sp>
        <p:nvSpPr>
          <p:cNvPr id="61" name="Arc 60"/>
          <p:cNvSpPr/>
          <p:nvPr/>
        </p:nvSpPr>
        <p:spPr>
          <a:xfrm>
            <a:off x="221298" y="1515428"/>
            <a:ext cx="5121275" cy="5637212"/>
          </a:xfrm>
          <a:prstGeom prst="arc">
            <a:avLst>
              <a:gd name="adj1" fmla="val 7565833"/>
              <a:gd name="adj2" fmla="val 17755766"/>
            </a:avLst>
          </a:prstGeom>
          <a:noFill/>
          <a:ln w="19050" cap="flat" cmpd="sng" algn="ctr">
            <a:solidFill>
              <a:srgbClr val="FFFFFF"/>
            </a:solidFill>
            <a:prstDash val="solid"/>
            <a:tailEnd type="arrow"/>
          </a:ln>
          <a:effectLst/>
        </p:spPr>
        <p:txBody>
          <a:bodyPr lIns="80147" tIns="40074" rIns="80147" bIns="4007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Comprehensive &amp; Affordable Prevention Package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7773" y="1586396"/>
          <a:ext cx="7498080" cy="472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520"/>
                <a:gridCol w="1874520"/>
                <a:gridCol w="1874520"/>
                <a:gridCol w="1874520"/>
              </a:tblGrid>
              <a:tr h="54201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OECD Countries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Emerging Economies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01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Mass media campaigns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Mass media campaigns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01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Compulsory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food labelling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Compulsory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food labelling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5524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Industry self-regulation of food advertising to children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Government regulation of food advertising to children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01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Physician-dietician counselling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Fiscal measures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01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School-based interventions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01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Canada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Europe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Brazil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China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01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24.03 $/cap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22.45 $/cap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0.40 $/cap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0.20 $/cap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Prevention Achieve?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ew Pi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7632848" cy="434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3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Keeps Healthy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of Life Free of NCDs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0" y="1973178"/>
          <a:ext cx="4572000" cy="438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456497" y="1982804"/>
          <a:ext cx="4572000" cy="437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953927" y="6371373"/>
          <a:ext cx="5399773" cy="35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5043638" y="6651057"/>
            <a:ext cx="115504" cy="866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11166"/>
            <a:ext cx="458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Cancers </a:t>
            </a:r>
            <a:r>
              <a:rPr lang="en-GB" sz="1600" dirty="0" smtClean="0"/>
              <a:t>(lung, colorectal, breast)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541400" y="1509566"/>
            <a:ext cx="458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Cardiovascular diseases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ECD_English_blu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DE_White_F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CDE_White_FR">
    <a:majorFont>
      <a:latin typeface="Helvetica"/>
      <a:ea typeface=""/>
      <a:cs typeface="Arial"/>
    </a:majorFont>
    <a:minorFont>
      <a:latin typeface="Georgi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OECD_English_blue</Template>
  <TotalTime>758</TotalTime>
  <Words>652</Words>
  <Application>Microsoft Office PowerPoint</Application>
  <PresentationFormat>On-screen Show (4:3)</PresentationFormat>
  <Paragraphs>175</Paragraphs>
  <Slides>21</Slides>
  <Notes>6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OECD_English_blue</vt:lpstr>
      <vt:lpstr>1_oecd_50A_Eng_BD</vt:lpstr>
      <vt:lpstr>Economic implications  of changing food consumption patterns</vt:lpstr>
      <vt:lpstr>UN High-level Meeting on NCDs</vt:lpstr>
      <vt:lpstr>Leading Risk Factors for Health Attributable Mortality, 2004</vt:lpstr>
      <vt:lpstr>Deaths from NCDs Worldwide, by Income Group</vt:lpstr>
      <vt:lpstr>Obesity: a Global Epidemic</vt:lpstr>
      <vt:lpstr>The OECD/WHO CDP Model</vt:lpstr>
      <vt:lpstr>A Comprehensive &amp; Affordable Prevention Package</vt:lpstr>
      <vt:lpstr>What Can Prevention Achieve?</vt:lpstr>
      <vt:lpstr>Prevention Keeps Healthy Years of Life Free of NCDs</vt:lpstr>
      <vt:lpstr>An Affordable Prevention Package</vt:lpstr>
      <vt:lpstr>Prevention is a Good Investment Impact on Health Expenditure</vt:lpstr>
      <vt:lpstr>% Decrease Rrequired in Fat Consumption</vt:lpstr>
      <vt:lpstr>Scenario 1 Results</vt:lpstr>
      <vt:lpstr>SATURATED FAT REDUCTION needed to meet WHO guidelines</vt:lpstr>
      <vt:lpstr>Scenario2 Results</vt:lpstr>
      <vt:lpstr>PowerPoint Presentation</vt:lpstr>
      <vt:lpstr>Scenario2 Results</vt:lpstr>
      <vt:lpstr>Key Policy Implications</vt:lpstr>
      <vt:lpstr>The Obesity Epidemic</vt:lpstr>
      <vt:lpstr>The Burden of Obesity on Health Systems</vt:lpstr>
      <vt:lpstr>Prevention Saves Lives Life Years and DALYs Saved Every Year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a Healthy diet economically sustainable? The health effects of prevention policies</dc:title>
  <dc:creator>cecchini_m</dc:creator>
  <cp:lastModifiedBy>SASSI Franco</cp:lastModifiedBy>
  <cp:revision>53</cp:revision>
  <dcterms:created xsi:type="dcterms:W3CDTF">2012-10-17T15:00:49Z</dcterms:created>
  <dcterms:modified xsi:type="dcterms:W3CDTF">2013-11-14T10:26:11Z</dcterms:modified>
</cp:coreProperties>
</file>