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29"/>
  </p:notesMasterIdLst>
  <p:handoutMasterIdLst>
    <p:handoutMasterId r:id="rId30"/>
  </p:handout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89" r:id="rId9"/>
    <p:sldId id="266" r:id="rId10"/>
    <p:sldId id="267" r:id="rId11"/>
    <p:sldId id="268" r:id="rId12"/>
    <p:sldId id="269" r:id="rId13"/>
    <p:sldId id="270" r:id="rId14"/>
    <p:sldId id="272" r:id="rId15"/>
    <p:sldId id="275" r:id="rId16"/>
    <p:sldId id="277" r:id="rId17"/>
    <p:sldId id="285" r:id="rId18"/>
    <p:sldId id="279" r:id="rId19"/>
    <p:sldId id="280" r:id="rId20"/>
    <p:sldId id="281" r:id="rId21"/>
    <p:sldId id="282" r:id="rId22"/>
    <p:sldId id="287" r:id="rId23"/>
    <p:sldId id="276" r:id="rId24"/>
    <p:sldId id="283" r:id="rId25"/>
    <p:sldId id="284" r:id="rId26"/>
    <p:sldId id="288" r:id="rId27"/>
    <p:sldId id="286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98" autoAdjust="0"/>
  </p:normalViewPr>
  <p:slideViewPr>
    <p:cSldViewPr snapToGrid="0" snapToObjects="1">
      <p:cViewPr varScale="1">
        <p:scale>
          <a:sx n="69" d="100"/>
          <a:sy n="69" d="100"/>
        </p:scale>
        <p:origin x="-715" y="-67"/>
      </p:cViewPr>
      <p:guideLst>
        <p:guide orient="horz" pos="20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61" d="100"/>
          <a:sy n="161" d="100"/>
        </p:scale>
        <p:origin x="-660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8AB02-9FAE-CA47-915D-EFC5CE74F287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E873A-7C2F-A941-B0B3-7B1D0682A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9185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9C1B7-582C-BF43-AF10-AB06B2F98E9B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8008E-6730-B144-A4B8-94DE5923A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311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008E-6730-B144-A4B8-94DE5923A60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2E3764-BE00-42C8-A159-62884FBC890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6254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RANDOLA TRASPARENTE2.eps"/>
          <p:cNvPicPr>
            <a:picLocks noChangeAspect="1"/>
          </p:cNvPicPr>
          <p:nvPr userDrawn="1"/>
        </p:nvPicPr>
        <p:blipFill rotWithShape="1">
          <a:blip r:embed="rId2">
            <a:alphaModFix amt="9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268" b="20887"/>
          <a:stretch/>
        </p:blipFill>
        <p:spPr>
          <a:xfrm>
            <a:off x="3649282" y="8520"/>
            <a:ext cx="5511652" cy="5151914"/>
          </a:xfrm>
          <a:prstGeom prst="rect">
            <a:avLst/>
          </a:prstGeom>
        </p:spPr>
      </p:pic>
      <p:pic>
        <p:nvPicPr>
          <p:cNvPr id="3" name="Picture 2" descr="ICN2-PORTRAIT-colore-fondo bianco.ai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116"/>
          <a:stretch/>
        </p:blipFill>
        <p:spPr>
          <a:xfrm>
            <a:off x="8241292" y="3260179"/>
            <a:ext cx="655840" cy="1574294"/>
          </a:xfrm>
          <a:prstGeom prst="rect">
            <a:avLst/>
          </a:prstGeom>
        </p:spPr>
      </p:pic>
      <p:pic>
        <p:nvPicPr>
          <p:cNvPr id="4" name="Picture 3" descr="graffa.ai"/>
          <p:cNvPicPr>
            <a:picLocks/>
          </p:cNvPicPr>
          <p:nvPr userDrawn="1"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363" t="2205" r="76204" b="1067"/>
          <a:stretch/>
        </p:blipFill>
        <p:spPr>
          <a:xfrm>
            <a:off x="-129120" y="-118536"/>
            <a:ext cx="1073151" cy="5366180"/>
          </a:xfrm>
          <a:prstGeom prst="rect">
            <a:avLst/>
          </a:prstGeom>
        </p:spPr>
      </p:pic>
      <p:pic>
        <p:nvPicPr>
          <p:cNvPr id="5" name="Picture 4" descr="graffa.ai"/>
          <p:cNvPicPr>
            <a:picLocks/>
          </p:cNvPicPr>
          <p:nvPr userDrawn="1"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363" t="2205" r="76204" b="1067"/>
          <a:stretch/>
        </p:blipFill>
        <p:spPr>
          <a:xfrm flipH="1">
            <a:off x="8202081" y="-118536"/>
            <a:ext cx="1073151" cy="53661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9123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2439" y="4889897"/>
            <a:ext cx="676275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14EA0-ADC2-48BB-B11F-EDDDFC42DC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2439" y="4889897"/>
            <a:ext cx="676275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87DAD-D2DC-4840-8874-4BC3AF1836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IRANDOLA TRASPARENTE2.eps"/>
          <p:cNvPicPr>
            <a:picLocks noChangeAspect="1"/>
          </p:cNvPicPr>
          <p:nvPr userDrawn="1"/>
        </p:nvPicPr>
        <p:blipFill rotWithShape="1">
          <a:blip r:embed="rId6">
            <a:alphaModFix amt="9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268" b="20887"/>
          <a:stretch/>
        </p:blipFill>
        <p:spPr>
          <a:xfrm>
            <a:off x="3649282" y="8520"/>
            <a:ext cx="5511652" cy="5151914"/>
          </a:xfrm>
          <a:prstGeom prst="rect">
            <a:avLst/>
          </a:prstGeom>
        </p:spPr>
      </p:pic>
      <p:pic>
        <p:nvPicPr>
          <p:cNvPr id="8" name="Picture 7" descr="ICN2-PORTRAIT-colore-fondo bianco.ai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116"/>
          <a:stretch/>
        </p:blipFill>
        <p:spPr>
          <a:xfrm>
            <a:off x="8241292" y="3260179"/>
            <a:ext cx="655840" cy="1574294"/>
          </a:xfrm>
          <a:prstGeom prst="rect">
            <a:avLst/>
          </a:prstGeom>
        </p:spPr>
      </p:pic>
      <p:pic>
        <p:nvPicPr>
          <p:cNvPr id="9" name="Picture 8" descr="graffa.ai"/>
          <p:cNvPicPr>
            <a:picLocks/>
          </p:cNvPicPr>
          <p:nvPr userDrawn="1"/>
        </p:nvPicPr>
        <p:blipFill rotWithShape="1"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363" t="2205" r="76204" b="1067"/>
          <a:stretch/>
        </p:blipFill>
        <p:spPr>
          <a:xfrm>
            <a:off x="-129120" y="-118536"/>
            <a:ext cx="1073151" cy="5366180"/>
          </a:xfrm>
          <a:prstGeom prst="rect">
            <a:avLst/>
          </a:prstGeom>
        </p:spPr>
      </p:pic>
      <p:pic>
        <p:nvPicPr>
          <p:cNvPr id="10" name="Picture 9" descr="graffa.ai"/>
          <p:cNvPicPr>
            <a:picLocks/>
          </p:cNvPicPr>
          <p:nvPr userDrawn="1"/>
        </p:nvPicPr>
        <p:blipFill rotWithShape="1"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363" t="2205" r="76204" b="1067"/>
          <a:stretch/>
        </p:blipFill>
        <p:spPr>
          <a:xfrm flipH="1">
            <a:off x="8202081" y="-118536"/>
            <a:ext cx="1073151" cy="5366180"/>
          </a:xfrm>
          <a:prstGeom prst="rect">
            <a:avLst/>
          </a:prstGeom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57200" y="206375"/>
            <a:ext cx="7744881" cy="8572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744881" cy="33940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819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9" r:id="rId3"/>
    <p:sldLayoutId id="2147483690" r:id="rId4"/>
  </p:sldLayoutIdLst>
  <p:txStyles>
    <p:titleStyle>
      <a:lvl1pPr algn="l" defTabSz="457200" rtl="0" eaLnBrk="1" latinLnBrk="0" hangingPunct="1">
        <a:spcBef>
          <a:spcPct val="0"/>
        </a:spcBef>
        <a:buFontTx/>
        <a:buNone/>
        <a:defRPr sz="2800" b="1" i="0" kern="1200">
          <a:solidFill>
            <a:schemeClr val="tx1"/>
          </a:solidFill>
          <a:latin typeface="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ICN2-PORTRAIT-colore-NO fondo nero-NO slogan-2013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105" y="0"/>
            <a:ext cx="1915798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-1026" r="6045"/>
          <a:stretch/>
        </p:blipFill>
        <p:spPr>
          <a:xfrm>
            <a:off x="5958722" y="101604"/>
            <a:ext cx="3193143" cy="17639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467" y="2400791"/>
            <a:ext cx="3523344" cy="262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4664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dirty="0" smtClean="0"/>
              <a:t>Today’s focus: </a:t>
            </a:r>
            <a:br>
              <a:rPr lang="en-GB" sz="2400" dirty="0" smtClean="0"/>
            </a:br>
            <a:r>
              <a:rPr lang="en-GB" sz="2400" i="1" dirty="0" smtClean="0"/>
              <a:t>Consumption</a:t>
            </a:r>
            <a:r>
              <a:rPr lang="en-GB" sz="2400" dirty="0" smtClean="0"/>
              <a:t> implications of supply chain modernisation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714EA0-ADC2-48BB-B11F-EDDDFC42DC30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5" name="图片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1236186"/>
            <a:ext cx="6176409" cy="31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714EA0-ADC2-48BB-B11F-EDDDFC42DC3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5" y="2571750"/>
            <a:ext cx="3609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u=94760779,408578891&amp;fm=21&amp;gp=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95486"/>
            <a:ext cx="3071812" cy="198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7544" y="1707654"/>
            <a:ext cx="3694113" cy="311110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714EA0-ADC2-48BB-B11F-EDDDFC42DC3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0" y="228600"/>
            <a:ext cx="4202572" cy="185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79762"/>
            <a:ext cx="4032448" cy="199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7654"/>
            <a:ext cx="3744416" cy="202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714EA0-ADC2-48BB-B11F-EDDDFC42DC30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3" name="Picture 9" descr="http://t0.gstatic.com/images?q=tbn:ANd9GcSyqZHTTDX5TlqBo5Lax4dFkaKdAKwDtujhaxH6XHB1ZCU4IOy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2747" y="2625757"/>
            <a:ext cx="4771253" cy="232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9552" y="411511"/>
            <a:ext cx="3312368" cy="285669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714EA0-ADC2-48BB-B11F-EDDDFC42DC30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3" name="Picture 2" descr="C:\Users\Ntinos\Desktop\Master\Economics of International Food Markets\Assingment 1\Images\20120615-203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38" y="1113589"/>
            <a:ext cx="7762875" cy="362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Income growth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F0E906C-C95B-405D-9B99-722750E3D153}" type="slidenum">
              <a:rPr lang="en-GB" smtClean="0">
                <a:latin typeface="Rdg Vesta" pitchFamily="2" charset="0"/>
              </a:rPr>
              <a:pPr/>
              <a:t>15</a:t>
            </a:fld>
            <a:endParaRPr lang="en-GB" smtClean="0">
              <a:latin typeface="Rdg Vesta" pitchFamily="2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331914" y="1491853"/>
          <a:ext cx="6696075" cy="2376488"/>
        </p:xfrm>
        <a:graphic>
          <a:graphicData uri="http://schemas.openxmlformats.org/presentationml/2006/ole">
            <p:oleObj spid="_x0000_s1026" name="Document" r:id="rId3" imgW="5825298" imgH="1709567" progId="Word.Document.12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Urbanisation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1761660"/>
            <a:ext cx="6912768" cy="26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B87DAD-D2DC-4840-8874-4BC3AF18367D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Female labour force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sz="3200" dirty="0" smtClean="0"/>
              <a:t>OECD Growth 1992-2010 =20%  (48m)</a:t>
            </a:r>
          </a:p>
          <a:p>
            <a:pPr lvl="1"/>
            <a:r>
              <a:rPr lang="en-GB" sz="3200" dirty="0" smtClean="0"/>
              <a:t>Low income countries + 58%</a:t>
            </a:r>
          </a:p>
          <a:p>
            <a:pPr lvl="1"/>
            <a:r>
              <a:rPr lang="en-GB" sz="3200" dirty="0" smtClean="0"/>
              <a:t>Middle income countries +46%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Globalisation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B87DAD-D2DC-4840-8874-4BC3AF18367D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5" name="Picture 5" descr="http://www.portstrategy.com/__data/assets/image/0008/185516/Africa_-_Durban_Container_Term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6294" y="1444742"/>
            <a:ext cx="4731890" cy="247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6790C66-6C81-4182-825F-77E58D22F0BC}" type="slidenum">
              <a:rPr lang="en-GB" smtClean="0">
                <a:latin typeface="Rdg Vesta" pitchFamily="2" charset="0"/>
              </a:rPr>
              <a:pPr/>
              <a:t>19</a:t>
            </a:fld>
            <a:endParaRPr lang="en-GB" smtClean="0">
              <a:latin typeface="Rdg Vesta" pitchFamily="2" charset="0"/>
            </a:endParaRPr>
          </a:p>
        </p:txBody>
      </p:sp>
      <p:pic>
        <p:nvPicPr>
          <p:cNvPr id="22531" name="Picture 4" descr="Global trade of food produc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13235"/>
            <a:ext cx="5761038" cy="291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smtClean="0"/>
              <a:t>Trends in Food Supply and </a:t>
            </a:r>
            <a:r>
              <a:rPr lang="en-GB" sz="3600" dirty="0" smtClean="0"/>
              <a:t>Impacts </a:t>
            </a:r>
            <a:endParaRPr lang="en-GB" sz="3600" dirty="0" smtClean="0"/>
          </a:p>
          <a:p>
            <a:pPr algn="ctr"/>
            <a:r>
              <a:rPr lang="en-GB" sz="3600" dirty="0" smtClean="0"/>
              <a:t>on</a:t>
            </a:r>
            <a:r>
              <a:rPr lang="en-GB" sz="3600" dirty="0" smtClean="0"/>
              <a:t> </a:t>
            </a:r>
            <a:r>
              <a:rPr lang="en-GB" sz="3600" dirty="0" smtClean="0"/>
              <a:t>Food Consumption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pPr algn="ctr"/>
            <a:r>
              <a:rPr lang="en-GB" sz="2400" dirty="0" smtClean="0"/>
              <a:t>WB Traill, University of Reading</a:t>
            </a:r>
          </a:p>
          <a:p>
            <a:pPr algn="ctr"/>
            <a:r>
              <a:rPr lang="en-GB" dirty="0" smtClean="0"/>
              <a:t>Paper co-authors: M Mazzocchi, B Shankar, D Hallam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Foreign Direct Investment 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C759728-1E36-4AE8-9271-ACA12754EF96}" type="slidenum">
              <a:rPr lang="en-GB" smtClean="0">
                <a:latin typeface="Rdg Vesta" pitchFamily="2" charset="0"/>
              </a:rPr>
              <a:pPr/>
              <a:t>20</a:t>
            </a:fld>
            <a:endParaRPr lang="en-GB" smtClean="0">
              <a:latin typeface="Rdg Vesta" pitchFamily="2" charset="0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703389" y="1275160"/>
          <a:ext cx="7045325" cy="2862263"/>
        </p:xfrm>
        <a:graphic>
          <a:graphicData uri="http://schemas.openxmlformats.org/presentationml/2006/ole">
            <p:oleObj spid="_x0000_s2050" name="Document" r:id="rId3" imgW="5736596" imgH="2234261" progId="Word.Document.12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Trade and Investment policies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Uruguay Round  Agreement on Agriculture (URAA) (1994) and World Trade Organisation (1995)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200 plus regional agreements registered with WTO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SPS and TBT measures of WTO/Codex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Trade-Related Investment Measures (TRIMS)</a:t>
            </a:r>
          </a:p>
          <a:p>
            <a:endParaRPr lang="en-GB" dirty="0" smtClean="0"/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DEFE5B3-5604-41B4-8945-DFF4E11CE4B9}" type="slidenum">
              <a:rPr lang="en-GB" smtClean="0">
                <a:latin typeface="Rdg Vesta" pitchFamily="2" charset="0"/>
              </a:rPr>
              <a:pPr/>
              <a:t>21</a:t>
            </a:fld>
            <a:endParaRPr lang="en-GB" smtClean="0">
              <a:latin typeface="Rdg Vesta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MTAUE5@`NZN%HBD$MY6RK%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41746" y="1485900"/>
            <a:ext cx="6172200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         WTO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 noChangeArrowheads="1"/>
          </p:cNvPicPr>
          <p:nvPr/>
        </p:nvPicPr>
        <p:blipFill>
          <a:blip r:embed="rId2" cstate="print"/>
          <a:srcRect l="32289" t="25156" r="34569" b="23820"/>
          <a:stretch>
            <a:fillRect/>
          </a:stretch>
        </p:blipFill>
        <p:spPr bwMode="auto">
          <a:xfrm>
            <a:off x="1393825" y="708422"/>
            <a:ext cx="5761038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สี่เหลี่ยมผืนผ้า 6"/>
          <p:cNvSpPr>
            <a:spLocks noChangeArrowheads="1"/>
          </p:cNvSpPr>
          <p:nvPr/>
        </p:nvSpPr>
        <p:spPr bwMode="auto">
          <a:xfrm>
            <a:off x="98425" y="547688"/>
            <a:ext cx="58785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Asian food retail market clusters</a:t>
            </a:r>
            <a:endParaRPr lang="th-TH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AutoShape 5" descr="data:image/jpeg;base64,/9j/4AAQSkZJRgABAQAAAQABAAD/2wCEAAkGBhMSERUUExQVFBUWFx4aFxgYGRwYGxgfHxwYGBsdGhogHiofHBkkGxgeIC8gIycrLCwsGR8xNTAqNSYrLCkBCQoKDgwOGg8PGiokHyQpNS4qLCwsLCwsLS4vLCwsLCosLDIsKSopNiwsKS8uLTApKi8sKSwsLCwsKiwqLyosLP/AABEIAJYAyAMBIgACEQEDEQH/xAAbAAACAwEBAQAAAAAAAAAAAAAFBgIDBAABB//EAEAQAAIBAwMDAgQDBQYEBgMAAAECEQMSIQAEMQUiQRNRBjJhcSOBkRRCUqHBM2JyseHwgpKi0QcVFiTC8UNjsv/EABoBAAIDAQEAAAAAAAAAAAAAAAMEAQIFAAb/xAAzEQABAwIDBgUDAwUBAAAAAAABAAIRAyESMUEEUWFxkfAiobHB0ROB8TJC4QUjUoLSFf/aAAwDAQACEQMRAD8AD7LZNVuCQWVZtuUM3iFBIubMwPrqmvQKm0yjezAo3/KwB1l2u6V3CXAE8XKUGTEyZUCfM6NftFeiAhdgpAYIxWpTI8EKbkIxyNZxbGaZlYldhyf1xrQlceca0r1Cmwipt0n+KiTRb7le6mftYNYKdO5ouAnyxgeeY4OOYjVHNGikFWU6THIDeeAdU7zYs6ntafe0/wDbRlOnOVuQU2Hkgq0fc8gfy1UlOoflWk3+Goh/yqaBhIM3W99VjhAcOoSjV2dVfp+Uant9nHcxiOSTGmw7WsQfwWYHwCxH6BzrHV6U8m7auy/wlKhA+oK5nxnRcRy9lGGbtMnS9vVZEfxxxj/T89Eq3TXpEBlZTAMEHI9wPI+o1Vvtstl1rq5jtIcW47pDZP3nz+jG/wAVVKlD0aq06oAgFh3KQIEMDyD5/XXMa0TiKX29zixlo3jiglKuONXg6M7L4PG4pl6NWm7jJSCj/WRP6Hg/TQHcbWpRco4II5DCD/r/AF8TqXMIElZQKunXoOqFqg8HXlVLoyw/wmP8tDVk1fCVGbz/AHgP+mf66NfFRA2jD3ZR/wBU/wBNBfglAqNljLz3G791Roj8YVv/AG0f/sT/AOWlSfH9/hB/clPbOodS4lAwLAYJHkfpp+678K7Z9rUalTVWC3owkcC79CBH56+cLU08/Cm63Fei1NK1NfTFoDJcwBGDyAQIIA+88CdWgQZaVL5zSDA8ar9/vq2rtjTYo2GQlSPYjH6Y/TWdjpZ1ldek6rJ1TX3FvjVB3n0/noZcAqF4CK9P5qGYijUP/TH9dGGTSztN2ba2P/wsP+Yhf66a6oyfvoNeMII4+yXrEGIWV6eu1aw12lUBJvW+jM+5S0srjIuWApweI41f0/piptad9RBVAk0yrCVZmIZX4JzlTH3M6IP0x6lVag3CVEQrHpuA3IkST4GfqNWbrboHscNIWB6RQeWglSCCpHgEHW654iFoBqGpvadCmzVVYqSogQ2e9gAfHykSPpOttCnSb0CWcLXi0rTuIkTwSBj9fI1ZX6LNKogplizLI3FI0CnbWEqb2n2Mew1Tv+sR6KtTKGgyqAssLwlpGBJXn/pOoDFBKu323pU09ahuqVZQV4upVVkmDaZwCPBwfGNU/tL11k/iCfmgMwPPzxefzOhvwz00VHdHmxqbNIMw0lhBjH7oKnyNbKnSajIKNJ1VqdSDc1hJ9NYgxyLz+upcBkFQP8UcPeF7/wCXmsCixcM8DxzPkc/7xrBWd0a3KgHJVj7fTyOdPDjem5K7H08im8KSuRaLh3CBOJgxpZ3nRrQVe6QTBCsQfIIIGf10hVeGvw8Fq7MwOZdV9K6hVAaKtU581GnjwJ862HcFjcxaTklsk/c++tnTd29Cg5Vh6dwvpOgKtwFYqwtmTHg4nUqnUqFUrdRFLPeaWCR9EclOYP5aOwB7QZStYRUMBZ6W5ZCGSbhwQbSPz/11v3PXam4sXcElVPzBUNSM8NGeeDjGszdNpyDSrK1zQAwNNhPvM048fNydDk27Una8CcgwQQDd78EY8HXEuZbQoBzCNb/4XFpq7eoK1MCWjtdPJupnwI5H10HFbwf18frrTSqgwRg4I9+ZH89FuodYFalZUoo1QDtqgFSP8VohvtjVjhdwU3C2fDFWKR/xtH6Aan8Wbn/264J/EHt4VveNV/De2YbdjDEK7XEAtEwfGYjzGhPxt1NalGktB5YVZMSMWMPI9zrO+mRVxEIRnFKwB86MfDW7dNwgWp6XqGwtaGHkgEHHIAzpM21VywBczdkceQDp46f8PDcsUDim0SsgmYORj6Z0/SJxCFeZBUPi/o3oV5NRqrVBeWIEzNvjxgaWa9QAf6TpnodPBTMKwJVgZwVJBE6BdWoACBEnVKjiSTCmCAg9SqG4Ef8ADH099VFdEtn06QZH8P8A8v8AtrZR6WPbSNSoA66Wdcof07bE067YAVKcz5ur01gf78abqgyfvoPu6FiogGatakpPsA4c/wD8+PY6LtqXPDqbSOPr/CG/RVNr3XHXugqiBt8Rba4SaFyAxC1KZhJJuW0B4zyG1TQ3GwLSj0AxmLdxbzzF6/5zrXBQG9qDmnBsN8gSRFzEsLlJLCMzPOs213VMVyg2lMJKrTrFwojEGw0ySATxdmOc60MNMAwTHP5C02B04QT391s2u6k20d1UmCbQ9GqB5m2Rx7nW5dvWIJLsx8M21R7eARKMSQSCfBzzjVm12FJajBTRN9MCGKkm7tsa6lIU9sk+5kNkaG9a+G6RqlTtKNJ+DbUprawj05tQHuBOYg8Egga5hn91v9fgKj8TTmtCUYZiPTAIiQlVCJChpkRkg8CeJ1ipXet3qrp6isrLuKaBYCTKMslewYBBgnnGvKHR09e30YbtwtY0wSZASVrBiwiMjP5TqnZUSgC1H3LMWKyHZmVgYIb8RgFP055jOChzgBfqB/0EMth2Kc7eaMUKFNMrR3RklZAWqOZmVqEWnkYnU93Xxa5NNHpK0ur2gmQ6OVpkCB7kedCdpRUsCalUhw1sFHMSCImlkwQvdAMEk8nREULRivVptIhmpItuWBBCqLxIHcYjOBiRvDSZdB6j5RhVqMbCp2+/QS9CtSgrAZXRmgkAD0mzGDIKzMwY1ShZqTdlF7DbKo148/MhAJGf7TkcAwYv3v7QiMalSnUOSoq066yBdPddAGMFuT+Uj671n3VOjSZUDCowZewtZHJEEEQcT9fOjMeAI0vlJ9lUvcTJzRIUqbfItQEoW/Cq09wCABJC4cZIkTiY8HU95vG23psrMsyoZVY4gHutBEHGDzONL+06crV2Faqn7zHINUnOWkTOGN3votuul0CBcCwHcGbcMoBGAQbxBBOSRg8Ec6l4Y57XNJtw/CjC/wDcFbs916yOfQFTuIuVWV0a0GLFAIWO6CkGCcZ1elLbuPw6rpIBAqoXVs24qIDicfL50sVelWX1aRpoJZg1xcqBMgsASYzLBoMz9NWbLqO5IQrU2rWGB3HEHz4E2TA/XjR3AaX73hTiM3TDt9xUpL6tNhaOatBg6jP71plRMfMNZ+qb+nXWQKV4IllFhIIPKYWZUd0D286C9M3dFSkrQFUG0nKo8SAS+cHEtnTLW6Sas1DFMlViyoQ5VZBsNtpzcYcDP816uUDJGDWvaYz74pb2+1C1FZ4A55wAIyROD5nRfZ/EbJWikpLp3ArxAjMlxgyBHmda+h0Eolq9X1qi02hQ5UHJj5AklxwZHDGMydLewC+rXNtNVDC0NdCgMSALQ0KIUXEYtUCMnTexUGknFdK1cVNoI1Tbu+ttUrVHWhUphoLoQCbohiI94/r50F3G6RqoWCGyIIHJgDI58/rrylXICwtBpGCKjgEfUsB7Rjkz9YE9QrG9SBSpEh3Do4ecYJIk8mM4k4iNPVtlpFpMacUu2rUPhlNGzpYP5D9J/wC+tSU9K/SOvPTRjV9SrcwtCwSoCdxj/EeP00ZpfEFA8vZ/iED/AJhK+ffXja2y15xQSN4urOBBui1OmDMgG3I+hzkapJ1PbVwyEqQwI5Bn3/3nUGOqUrNgqjtFBjrteNrtEVUF3Q9MV0RnvUkKRUKhYRTFo7V7gCIPbnJ0K2XxLDMn7ZuAQFAFSrUFzR3qyC4FSx8HjzmdM1Tp1VmqN6lNQ5JVWrBQQJAlhSa35mGT59tBa+yG2Ch6LM9zsFH4ihQYDK4wQJgYB+UzGNaNOs0MmZ5G+S0g4F8k+UrWesv2y6sVKqy9/wDGAQJNxwxPHkZ0O/8APU7itarUQEyHqVGC90qQxChZBAII/dWZJJ1XRrq9UVbanzAi2CuFZbotESFggnkN7Atp2PRmYgBytoLQaTiwSWIBIyiqwzyQBjJ0RtWk2z3Hfr0+yq4F2S8VlewUjUbtHYzCmpBE9rGoDOOOOR7a0JWanRtY1LldltLG5e4YIYy3JWD5JPto5sKy0aaUapYuqCFgmCCpaCA0eoQHJHEgap6tuaa0/VajTq1hVli1yFhyrBIBftHdUYQYPOAUhtsvwxbS/wDIHequ6nDZ3ZoDWavR9OpTclWEEIRd8oYcg3kAEEx7DPOpN1XcVO1XuMkEVqeP3qhkin80GQOMnnA1jFems5eSCYa02m8scCoYPaQCB5iY5lTr1FIYABrewqcCSf3cKM+cGQMrkhypWwGBDksakoluXqEBWPpAFvxGIMrJK3gOTUAgYIzOdZ9n1a2tU9GqUILqpFH1GZGIYhWJMEhBkKZEzGp1twtVApJpxTZVRadiklgXKi0DEXEH65WDbk6XvvSVqf7OpqqyPTrQUq0y0sqkWQQSogNwGMyAbepVGuBJMEdzxXPqYXDCJHny76ooevtL+rTZk9NiFULSNSApSYXtgGTAE3A692vUaNZ6gVqgVCYape1RwovYoiwocBStrSQTdJ4GWt1io0XKjuBiYB7oMAEE2tAIAEkS1oWnqmg1z3KAKoYOsSqtJX2abbDMy39oORgCbVGGIjvvNGa/G8CbLVutuVpwjLUVkJCiAVVgGW4SWBg5BEAToLvejbqstOpQQENUZe0osAAv3cAEqCxaBwDpgX4hRD6oomjUBsEMHJWATFoIQEYlSPsdYun/ABVRp03uSoQ/coUqAo7jEn96SRERAA8jRKFSoXQW+nsr1GQZJSv1iFqqrDsDdwgMAD3HCgXKBJj6Ee+nnp/xJSP4bAqjIoBK9vykmwiGWWe7t4nEY0lbvqVL1JanV9RWyyVLASOIFpM5gj8tMm26aqLUAdBeG5uMQSCskCO4EljEYHgy4GwGyYEXUUmOqOwsnvv7dUz/APmG3NZUph3LtCKZJyoDe5kKoAnHaxPJkZuvhpFWqaY3Cv8AvJLAlSxDXLA7RIlhK/MYYcY6O63ApitSVUDr6cKyhsEAXAcC4YkzHuNMtPrgJZGR2rKAyPaWF4/cLCAqkSLfmMniBoTnVadSKJEa+IE25Tvt7pmps4wy4T9iPVCN31StV29Pbpt6tCp+GFN4ghVKsGLU5WVIwLuYxzoHW6TUqVnFZiWsyz2nLQQQABJnI448Rpt3G+apuFs/siBBkC02ywbgYyJIGJnjQvqdR6ilaf4lQGTxwJtMk4UAxmPmbQXf1DaMWEgQe5lLfQphsjNB9vt/TpmXlrzIBwBJxyfABzGfB1nrU1eeI4wQDiefB/U+eNFt5tHNMQpABIYnEMDLEycxM+xGBPgd1foFQyaYQFASzBrboKgelBINxbxjHMHTVHa7Q6IyQXU8yFs+DunrTWvUKhBdYJPhckzJAyY5n3nRIdSRnA9VQRyg5I8STyf7q8DknVnSdmdqvp7yiltRURWUGoGcDKqqiFYmSTEsxxMYw7rqSAtRsFKpfaFdIP0LKAeR9DzOdJVKdSs51VrS4HIjKPeNd2qE5rRmigqAiQQR7jP+z9Ndofuts1BzjuCgsULVEIM/T6fca7SOAnJR9LceqhQ2ZUQEDQxZB6REkTNGS2UUCeTxwNT6ptaVWojVEqvSILioQwAiAy+mDFnywOeeY0kn4mQiPW3Bgk8U4kz9Oc/lqNOs1VGKmo6UxBP8IORwJuMTjONNjYKjDic4flNUsAdYI91Tf1ECtRIUMxuBpWgGJKgqACbYOTPBJEDUaHxDumrU0kMCbYK3MSAzYIgXGOf72hu/6bX7VqJXa9iVCqHRm7UNpGAeFMwcifM5f2F6TsbKqCmv4hKkWkEKSSMcsBEnnTrKdI04lpN4RDtFTHIJATxScOwJd7ouCLSUEZ4DER2NM++Zt0W6f06kqqxoLLkBC1ruVM5IHABkhVEAZA0t7X4aqlFaruSqFC4GXZbskMpiDgTH2Gr6W8FOqIrVPTpylQVBBpAEGxOCKjEBcRFoxg6z6mxmLO6T8evVMNipeE17rp9M0Qj01WneacLTtMC0A3KAytcBgSMA50s/EXwYqIlTbFige2slzVjBI7lSVZrRypHmTwZ6p1YtTYruHJZwii627ukhY7kqqTcSCLuONDT1Xf0xcK7OhLAOHFpZmsOcG6R7kfXV6VB1N1nHkeW7vKNFSpSgTaOCs2vQ7Flr6hLYUO1O5P3EKAkh2DlyQYEFTBwc+62F5qhLiVp0bHJaD21CFIABZqlxtcrI8xOWOj8HU6lCi1as1GraBVYFKgqG0EGDhABI+snmMr2+6DV2ddxQZqyhh7C5jt7nkrj5WPaDkKf4dEbTxEnHLt0RqOK5tRhhgZ8+il0/4bq1lVqzwriChV2qEGSwUsIw5XMwT9hPDoG49TsrEKQDL+oAWyTCgTYWclTMw8nJ0Lq7mo8WpcI5BABhwvDAkdzgc8HV223u4RWVaQNxky3JuNMcAAdy+B9c6G5lTPGOUNt5oX9vEresbIjbxuKhRRUCupEMp+YYJIgkcAf11i2FMhKdhBYUsAYLeFGflmTnxyDo7tekHebeWNiAhiFPdIAwoIP8UTop/wCmhtkQqTHI7SzcAQCEGACTJx5nVxWaABivOSKQZJItCX+l7RKQNX9npGsXHphnLkFQpNpB7SXYL3DxgjOtlfq20qCkVpvcpLVAVAzHd4mCxJgk8Zg61dR6NtgKjKpp3AM4qPf6yvJwQQVK5EAQA+YidBPiL4dimtailWizH5HdmqVS0ybf3YIj+9MRjJqdVtSC0nmJ+fTVQA6nnkilTdUUuspXMzXLJAWmc5RYIBx7CfoMaHj4iuqve1TvXw16yCJJXB4nCyYJHAA0rL1GsRBqNj7f58gRqKtButJP1YkfoeNH+k1x8d9LmfVSar/2/HonTpvWA9aUenVApQSpIAYgRhgCVnE/Q451p2DshqOwIuKj5g+FAAErMGS3sc8aR6W4N4KA3GBZnP2KiSfuPA1vPX2TLUmU5yTAmR7qPOufsjSZFwlqb8Ig2TNX60RQYOLSWY+BgmFOO6QCT7niJ1DY79GJv3EYFhU2kRGcqYJiP8z40lvuS/ymn/ziffOJ/nq7Z7irSMOO3nszHuB/poA2RrZgwjE4rL6IvW6rmkBWplF7rzTHMYiG5kiP+LWRahqbh6lYoti2UyqgFlOWOTxn5fcEfdX2/VRmWAn3wf55/wBjWkdQpwSbDAwZXnknn8tWFGZFso/SPj7HggOpDeeqYKfXXXbMGel6kt2qwUxwsyeDAM+Ndr5/vuprxKz+XP8A2Gu1UbE0ySBfhCghotJWj4g6NR/aqNOlCJUgEB7yGM3E8xOAIxj30901ppSU00WmlMd1q2jui5jAgtgccgD21812vTqlOvRMUwxqqALhEsY7mBJA0x9Y6v6Fd6TqhekSpYF/IE55iCBH10Wrs5qBrXyQB3vV2FsHemY9dpgMttUI0YFM8TgzIy0Efr+fm468ptBFZQoJUOgVJMAKAJBSCTLDOBpGbe0isimkD7mfpDTPA1btuuIp7KNIMeIpmcZjmPy0E7BRiwPUKwe6c05b/fscU4VSoVktABiBIIgriBAMdugGyo1Cy/2d6IxdqjQC4yr5xeuIjmBgxq3o24qblmkWW03dR6ZBe1Wf+KABZBP9dLxp1KjsWpojASRUZ08zAEjyfyA0alibIdl3ylMtq2wt9O9yONvXkB+5iO5bpJqkNNWIJvhyJ4zMTnV+2BYENTU9q03DGMry1tvzkEd3J+5MgQrFCIpuFNzW3mG+U5PzGI85kRnVnTt8y1EpfIHqJi0hirOik909xBMcDGiODiPB6ke641XCzsuQ7yTTtd0tQ22epAg4DMAPbn9OI5B1X0+sKlWvYVPcnayyB+GEJ7TGPce3GmDcbKhSZ0BpqiVWgNBhlIyzW/MJmW98aF7aoKm53LoaY7lLVHYgGaVOFhUi65WNzQPc+dUrA4OP4SNEOFRsHVD6Hw+yJ3VFzzCseWVvv4jjzPjN1HoxdoFVT74I/eLDM4BmM+3vjW9t8ptAcUnUgFWysRkyDxmREg6y/wDqKjZZWeqC6WBgQ0WsxNRRgqT2kBgeYznWbge+SB5X6a71qVdkZSAc/XvNOWwp/s9FaC1jCr+IFAvKlZuAOMzwpJj66F9e6w6hQrGtRqAqilcyQVCheYORPiPGgtKrTkE1HLTDknDIJ4XIV8jP9dSqejTvAqtUYd23klrCATkiAcz844wQOdMElpgDEP8Aa/nAvfOYGWiBaJdb7C3lfvmvKqFYWsDRrUyP7R5wIYUwySsDBnjiSZ0E6j1ckAsxKkEAx3GTgsvNxn9NZ95u2qM7MSSUGcQCecRg+Y/2aDuAtWkGJa1TmATgAZ4z9dObLs4pHEYOL9s2Gp1BGkSkNo2j6vhH8lVbjZr3McMaYkADBCgFpnJJ5Efnqjqe3qBKRci0qoDqwN6gAShgDjEGCDyNaGpSKjABoIA9/EAA+5/XGnCh/wCH7vSCVG/CciqCabEUGAYVVbIBmREGLh9dS4ODoMT3l5ITMTp7yQHovw4vUKwp0V9KmQHetPyLMYWYFRuAJyZIwDoj8XfBT0CG25qqFdYRqxcEcCojMAUZThlII4IMY0/fB/RaWy27gH1CzgsWAWSoC4A4AX7xJMnJ0L+KSlU2W9qiQqtbggA/YAiIOM4nGiYvpsmVecRly+Y9R6fuKdT06hoVCADn0qgYf3Wt7oHPdM6H1dsV7SlHHm1kJBGCYb8/Bnka+lfCVavTNUrTLIbb3XJpwXIv+lrE4PHsdJ/x3sV/ayyZV09Q2kEBrmDTnglSce51dlR2bjZc4NGiG/sbMcUCZ8U6rSf+HIDfTEaprbZlIFrJ/jgn6ZAjRTabWqWVZsIGC6kT7hQAbj9Z+vnW6telO1qbB2wDJPnwPseOfOpGOpZoE/YdJz4wiswtuZ9Ut+mfamfusf5a90wNUhfTKqCGIvbAs91B5aMga7SX1ju76It93fRLXTKSjcUgwLAuMTbn904EYMGMz/LTh1rptUUjuHsHqVS01Kil34scKVwAwPAyDmIGkrZ0WesloJAaf08TxOeNNW8ozVFKYgZK5IET8zd3mBx9p4I4kESmqTf7ZIt8QsW72IdiWVKjMDLq4Ck8nAGMcm2Brzb7exlAZWHbJViZ/NBdbcY5GcZ0STpKnvao3ESTBI4I/wAP39tWv0WkoEBjjzxJzC5+XxqSYBJ780AVGkiFP4X2as7ofSn0/mqF0FPHcrMzjtIMSZ8wNQ6y3p7lzSZQEF1MJm8k93e0hgpnJmQdd0tlolm9Of4UcSrYN5NuRbgzP8rtSrotRvUewE/KguAECODJAP8APGgYrymnmGjvvova27oybaah1zFoJ7SbbTIIMmTnMCfA1Pa1Eq10LXWiQSXDfKQwbsyoBKwSeV8zqXUKSKCaSkgCfmZgoGWYkLxkTjlhrPtt6BTyshpDACZhoF3BME+eJ/LUOe7DYIdOozGJlGd/sFvYm9lqSWKPcSwyxPbnEE4gHHkahSq7Zu2jSE1ILBMFSogNgji4iZyOZnGeiU5DVFtugI058QpmPt/PWTp+3WSbNwhIa4ntDHMkSIAyP10k51R36iVsUaezfrbE79VOAb2plwiuAbsgkYysC3OODoJ1iraTTYggkmYIju4MjkeD9SNMW16EalEMCiQ4kksxqm4DMdje/PII5xqnf/CFX1agJCreArvNtRmlrV8yACxEQAOZI05R2holtpA8hr30SO2jERhuDyz4H880O6ZvAQvExBjOfOQODHI16+/sdiBHYV45DSI/PUepfArCwB0NaoQVVVMEQZzzg+Y1Ppn/AIdbhiQ5Az2hIa6PmJYkIgH1JP04ktGoyrdhlJVGFo8QgLVtdjRc1BUJpsIWEM5IJMqzW+AABzceIEn+lV6e3pMKNH1/U/tXcAG0TAZSzLAJm0R55xAjb7p6VBD6LmnJRagNwJEZkDOcSDDanvzbRDlGoAGCXCqsE4GTNODABEY5nWm0gtvc79epWa5oxSArdiaFLdU6gpuqswJBNyDEBgpXkXAgTjRjqHUm9VJJCEEIZaGjDkfUEEe/iROlDqnVqTWW1EODIUls49vsde1utVq21o0qplAGsJGWElM55XKxg92ZxCT/ABAyjmnlgsm6n1qpLLcGVTIIE5IXt9iZBM8EFdBq+9/GLVLoCQwUqCR3QQzCPmMkR+mqunVRaVCoon2Ayc/mSB7ajvasxFoMfugKPr4nnQfGRcyFwo3uUxfDm6UbcgMvzsXLEAMYUcnAEQvtk+40tbvZbd2Y0qQqKS11RH+fK29t2SokXAZnIJ0K9dHqxUKyBC3uFUmf4mgKI4+s59i+4qI0VaTQ4UGoXIgmTIBWQEAzME4mDxpqmxz7EZDO/tB5xMbiFBAbbNRNcLDPT/a6NwAUta7GCLZHkn+HODodWpMTSW2qKywSZnAHd5KwJjwcjRDc7Zi61HIZApItJA7o+aRkRwRnP5axbmnDs59QEj8PuEg4UC0DJJxnnA1oUnDDgYbnPicv8mg8i0TzQMTXGZmO9xIWPf7tg7RcDi5XEhj/AAnGVIP5eNdqQLQFJqSO6pIMBiOIjXaQ2hpa6M7d5flN03mLFYOgVlpoxNhu+VSSI47jGcMoIXzg8CNEaPUkHc7jM4ZlxJJPtkkzx5GitD4UoLwi61U/h6iOEH6DSbnNcjYzhAQDc9apsTNVIngQTEYGrx16iFABdoP8LN/kvvnTLS6ZTXhQNaBtV9tQ4gzPfkhgkADclPa9dRSx/Z2qk/KSlTtMRgGB9Zg6i/Uqj5/Z6sxBJtz+px+Q05U9uP8AY1clEDxqsiIhWL3G8pNfd7p2Vl25UqIU32x5+oJJyZB1KhTemn4oKtLGJvMfNzA+p48DTtbpd69UAqi4wAv9CSePr+moJkRCq0mVgSmPmXJPB+hM6JbHpy12cNUK2BcROD7mYAgeM8mMHQwUpIMGeQRxwBz5GAc6KbWGpqGdqLi4XJEMkls+CSI54kjQnmBnE65xrcXMWiwtKOwAnvvqmqv1mnQK0JphbL0FvbgwQs458fX66o6x09qu29XspJUClrY8CPoRcY9yBGgNapVsXcVKlOo1BiqUwgNwOLrgQRV9lGB5J41Lc9X3NAlay3GrLUgtzW5GMAw12ef3hB5iTQ+qz6bHAnIDGBdu7G0GADe5uIsFdtQMdiIty0PIkStfSKlIJ6ddRSLAYY2FsSVw3EZieD9NFth0HbllanJtBVYYVAAZkAMGXIJBMEwTxM6B9M+Ht1vqNSorUWZipINylWMF0MfvQBkQBd5nQfqPw/UBvTbFDSJDhCQEiCzOVM4BBhTwfy0ek80gAW/ee/g5qHUhVxEOvu79039TXbbFbVVKSRIVLmqFpHC5Y9vkn2yANfM/ib4xNdXoUqLgOwJZ5LkgqQFRflEqOZOtdHphQuarFnaSCXKhuIBnJYRjznV/TerbjaKX9RkDgXWAByoMxd7wfEHkAzow24EwMlzv6XVAxJJoViQJzq6jUtMg/lorvfh5yxemF9O0MCCII8ETB+kDONZuj9Drbio69iMokFzCv3BYBE58+Yg64VGvBM8+CE9v0zf7HetPT+uKrdwPHiTx9jP8taG61SmQ3jgo0+/tH89Sp/8AhzvGqmmfTBsDFi/aJkQcTd+UeZ40C6j0uttzbUUrBiZDKY9j7e2NUa+m4w1wVC5GeiUwwdmAZpkLkEjMWkYmQRPI7ffJDfCoai1FqlKwZzIRQWM3NeRBZpa2TcxkYnSzT3FagVaGQmbTBWQcGJEEEfrrU3xHeIenTgiG7ZVogqWSfEcA+TrRpVGFsJSox0yE9/DXXKH7KKdWiKhdnIcgG6cJgwyiAPMiW9tDXo9klVJxBhbpGPm5jM/kPOgvT+sUgiLdaVI+aRjjnj75Gt9bq1IqAKlM8Aw4P9Z40B1Qza3KyIymBeLqNe4K2VAPOBJ9j7z+eu0I6p1cMe03R7Z/+vOvdVjFd10XFGSfU1aF1ALqY0ipVlupgaqUauXXKFJRqQWNepqa51y5QjQDrserkgQBH6f6/wA9M6U9K/xCoNdgYOAI+6if8/5DUELm5oY6kGQYIBIHg4wPaJHj31IEo3aGVcZGBPMTxPmPYjXtxXIMqJlfpGAPY6F9UWq9aymtRyoBhbiJM8gQJ+p8Rq9OnjtwUuqYBKZ9lBVhcfcDHtPtPjWXfVQUqVLiRwe4icD38540sbbr9ekzo6KYlG8QQfMGJn217X6q7raLVEzGT/M/bRTTLLOClrw+7SvqHwj1hNokoQ61SzGmAVCRFpV+IZYxzgmcQc1Ks1ZmcOPUqFyLQxZ5UwlsRESPII+pGkf4U6q6VSk+bhxH97HEL8+f72mXpPVIYlCLsggnGRBKz8rQSJHF2BoRxS0HIHvVPUq1NgcYOIjO3x+UX6rttuFFSifTZZQpUWWz2G1v4h9/JgiY0B3vSWcmo0CmAXiSVBY4E4zOcc6KJ1gC0JRpC0EqzElh48qbp4+niNZtzva+5DNXdzYR6dMEJT8mLQsH/FPiPsOoxpgm3L+T3mrf+gKLd43nPlb3KzbDpLVEQZFCqVyxAYYYtaDmGiA0R5zGvN18PFWAp1b7ZBV+1FgxyvcJAGR4JxjWredehXLhkYDsUgXLHEfp+etL9HNGgrM91WqyipxaLjBtETK8c+D76XqUK1IB1Uhs5TrxBgyBYTOojesmttb67iRYcFh3XxJSO3REBFWQvi6Z7p+sjzqujQomkWf8T95GaD9ZGIBBmZ86K9T2wKrtlCinUAktgrjLFuSxIkfXHGhg2FPa1loH8UMZF3lxBBOfJ/LXPZs7mAUpDiSc5t0aQZGRnfJBQhLrHrxWbqvUTWoem4k1Ja2CBgQGE8RII+/118/6lsGpsBIIMlT7gEjP6H7xr6BvqjV6tN9wLaIu71DRIWbS3nmI/L21o6N8KDcVqpqj0RSUxSIHqQFaIGYKmCbuSYiM6PseJpwx3+FZs3M2Xy9Vxj+WoXnzB++dOFLpYancy0nH7wtKn7gjPM5BEfy0Nq/DStBpOyyJtqQ3/UIxPnj7caeFQao0bkFp1BPH6a7R3qnwfXo0BWj1BBLWdwAEZnk8/wAjrtELd4UB43r6AATqSnXa7SKurV1aNdrtcoU1XOrF15rtQuKuV9KnxLQmtd4aAPcQFn/Ia7XauRZc3NC6dckwfrnzgxrHv91UBKio6qeVQ2gmAJJGeIxMa7XavRs4wuqCWiUHosrXWrEHP186pkh7RBloE+O0tzrtdppviN0L9IJG5a6O5KglcTE++MxPsTE+8DRTY9azkZ5x/PXa7SzwAmmmQt9bewxIGCpxMeJ/rot8M9aona1Wq0bqkhbgYkk23D+BrlkkAz7DXmu1NPMd6FUqtBBBUulKlSqiOC1iDmCDJJAYHBUGTBkZP21Z0zYevXdajuaNMgpSuIAnIBMzauY/L212u1nN2iq0PAcbARwlzJI3G5uL3WaAJhV9Q2RTcuyuwKopp5+UmQZ9xjj66w7/AG9wo1Kjs9ap3Bh2hGljAAwyysyROSONdrtQzaalYQ8zYX13Z589+ZurN/XHFMW06Ga+3NVVpoEEvl5Yg+BML44OdVimjtRXbXqzF0dnaP4QIt8GTJwTrzXa2qdNrmgkZhMucQTwKj1mXrekf7RAtBqk8k4m0CME8nMDxpe+Iugtsqvpu4ZlTtKdogzgg8/nPj212u0sTmeKuNBwUNv8QVqdNlUiDbeCoYG4QSOIJEA+DHjXa7XaIx7gIlQ8CZX/2Q=="/>
          <p:cNvSpPr>
            <a:spLocks noChangeAspect="1" noChangeArrowheads="1"/>
          </p:cNvSpPr>
          <p:nvPr/>
        </p:nvSpPr>
        <p:spPr bwMode="auto">
          <a:xfrm>
            <a:off x="98425" y="-523875"/>
            <a:ext cx="1905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pic>
        <p:nvPicPr>
          <p:cNvPr id="41989" name="Picture 5" descr="Thailand_fla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25" y="42863"/>
            <a:ext cx="9985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Callout 1 8"/>
          <p:cNvSpPr/>
          <p:nvPr/>
        </p:nvSpPr>
        <p:spPr>
          <a:xfrm>
            <a:off x="5243513" y="1335881"/>
            <a:ext cx="3822700" cy="342900"/>
          </a:xfrm>
          <a:prstGeom prst="borderCallout1">
            <a:avLst>
              <a:gd name="adj1" fmla="val 25909"/>
              <a:gd name="adj2" fmla="val -3788"/>
              <a:gd name="adj3" fmla="val 25158"/>
              <a:gd name="adj4" fmla="val -5345"/>
            </a:avLst>
          </a:prstGeom>
          <a:solidFill>
            <a:srgbClr val="CFFA6E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2000" dirty="0"/>
              <a:t>Discriminating Shopper Markets</a:t>
            </a:r>
            <a:endParaRPr lang="th-TH" sz="2000" dirty="0"/>
          </a:p>
        </p:txBody>
      </p:sp>
      <p:sp>
        <p:nvSpPr>
          <p:cNvPr id="17" name="สี่เหลี่ยมผืนผ้า 16"/>
          <p:cNvSpPr>
            <a:spLocks noChangeArrowheads="1"/>
          </p:cNvSpPr>
          <p:nvPr/>
        </p:nvSpPr>
        <p:spPr bwMode="auto">
          <a:xfrm>
            <a:off x="2644775" y="3607594"/>
            <a:ext cx="3060700" cy="359569"/>
          </a:xfrm>
          <a:prstGeom prst="rect">
            <a:avLst/>
          </a:prstGeom>
          <a:solidFill>
            <a:srgbClr val="B1DDEB"/>
          </a:solidFill>
          <a:ln w="12700">
            <a:solidFill>
              <a:srgbClr val="287A9E"/>
            </a:solidFill>
            <a:miter lim="800000"/>
            <a:headEnd/>
            <a:tailEnd/>
          </a:ln>
          <a:effectLst>
            <a:outerShdw blurRad="63500" dist="26940" dir="5400000" sx="100999" sy="100999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2000" dirty="0">
                <a:latin typeface="+mn-lt"/>
              </a:rPr>
              <a:t>Big and Basic Markets</a:t>
            </a:r>
            <a:endParaRPr lang="th-TH" sz="2000" dirty="0">
              <a:latin typeface="+mn-lt"/>
            </a:endParaRPr>
          </a:p>
        </p:txBody>
      </p:sp>
      <p:sp>
        <p:nvSpPr>
          <p:cNvPr id="19" name="สี่เหลี่ยมผืนผ้า 18"/>
          <p:cNvSpPr>
            <a:spLocks noChangeArrowheads="1"/>
          </p:cNvSpPr>
          <p:nvPr/>
        </p:nvSpPr>
        <p:spPr bwMode="auto">
          <a:xfrm>
            <a:off x="3248025" y="2014538"/>
            <a:ext cx="3906838" cy="381000"/>
          </a:xfrm>
          <a:prstGeom prst="rect">
            <a:avLst/>
          </a:prstGeom>
          <a:solidFill>
            <a:srgbClr val="FFD266"/>
          </a:solidFill>
          <a:ln w="12700">
            <a:solidFill>
              <a:srgbClr val="FF6600"/>
            </a:solidFill>
            <a:miter lim="800000"/>
            <a:headEnd/>
            <a:tailEnd/>
          </a:ln>
          <a:effectLst>
            <a:outerShdw blurRad="63500" dist="26940" dir="5400000" sx="100999" sy="100999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GB" sz="2000" dirty="0">
                <a:latin typeface="+mn-lt"/>
              </a:rPr>
              <a:t>Modern Growth Markets</a:t>
            </a:r>
            <a:endParaRPr lang="th-TH" sz="2000" dirty="0">
              <a:latin typeface="+mn-lt"/>
            </a:endParaRPr>
          </a:p>
        </p:txBody>
      </p:sp>
      <p:sp>
        <p:nvSpPr>
          <p:cNvPr id="20" name="สี่เหลี่ยมผืนผ้า 19"/>
          <p:cNvSpPr>
            <a:spLocks noChangeArrowheads="1"/>
          </p:cNvSpPr>
          <p:nvPr/>
        </p:nvSpPr>
        <p:spPr bwMode="auto">
          <a:xfrm>
            <a:off x="0" y="2047875"/>
            <a:ext cx="2003425" cy="347663"/>
          </a:xfrm>
          <a:prstGeom prst="rect">
            <a:avLst/>
          </a:prstGeom>
          <a:solidFill>
            <a:srgbClr val="FFBFBF"/>
          </a:solidFill>
          <a:ln w="12700">
            <a:solidFill>
              <a:srgbClr val="FF4040"/>
            </a:solidFill>
            <a:miter lim="800000"/>
            <a:headEnd/>
            <a:tailEnd/>
          </a:ln>
          <a:effectLst>
            <a:outerShdw blurRad="63500" dist="26940" dir="5400000" sx="100999" sy="100999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GB" sz="2000" dirty="0">
                <a:latin typeface="+mn-lt"/>
              </a:rPr>
              <a:t>Multi-Format</a:t>
            </a:r>
            <a:endParaRPr lang="th-TH" sz="2000" dirty="0">
              <a:latin typeface="+mn-lt"/>
            </a:endParaRPr>
          </a:p>
        </p:txBody>
      </p:sp>
      <p:sp>
        <p:nvSpPr>
          <p:cNvPr id="41994" name="สี่เหลี่ยมผืนผ้า 9"/>
          <p:cNvSpPr>
            <a:spLocks noChangeArrowheads="1"/>
          </p:cNvSpPr>
          <p:nvPr/>
        </p:nvSpPr>
        <p:spPr bwMode="auto">
          <a:xfrm>
            <a:off x="0" y="4866085"/>
            <a:ext cx="73675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sz="1800"/>
              <a:t>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Food Retail Formats in Asia</a:t>
            </a:r>
            <a:endParaRPr lang="th-TH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3825" y="135731"/>
            <a:ext cx="748665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1"/>
                </a:solidFill>
              </a:rPr>
              <a:t>RETAILERS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 smtClean="0"/>
              <a:t>Implications of supply chain modernisation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On supply chain organisation</a:t>
            </a:r>
          </a:p>
          <a:p>
            <a:pPr lvl="1"/>
            <a:r>
              <a:rPr lang="en-GB" dirty="0" smtClean="0"/>
              <a:t>Tight vertical control</a:t>
            </a:r>
          </a:p>
          <a:p>
            <a:pPr lvl="1"/>
            <a:r>
              <a:rPr lang="en-GB" dirty="0" smtClean="0"/>
              <a:t>Private standards</a:t>
            </a:r>
          </a:p>
          <a:p>
            <a:pPr lvl="1"/>
            <a:r>
              <a:rPr lang="en-GB" dirty="0" smtClean="0"/>
              <a:t>Centralised purchasing, warehousing and distribution</a:t>
            </a:r>
          </a:p>
          <a:p>
            <a:pPr lvl="1"/>
            <a:r>
              <a:rPr lang="en-GB" dirty="0" smtClean="0"/>
              <a:t>Product differentiation and sophisticated marketing</a:t>
            </a:r>
          </a:p>
          <a:p>
            <a:r>
              <a:rPr lang="en-GB" dirty="0" smtClean="0"/>
              <a:t>On supply chain actors</a:t>
            </a:r>
          </a:p>
          <a:p>
            <a:pPr lvl="1"/>
            <a:r>
              <a:rPr lang="en-GB" dirty="0" smtClean="0"/>
              <a:t>Opportunities and threats to domestic farmers, processors, distributors and retailers</a:t>
            </a:r>
          </a:p>
          <a:p>
            <a:r>
              <a:rPr lang="en-GB" dirty="0" smtClean="0"/>
              <a:t>On consumers?</a:t>
            </a:r>
          </a:p>
          <a:p>
            <a:pPr lvl="1"/>
            <a:r>
              <a:rPr lang="en-GB" dirty="0" smtClean="0"/>
              <a:t>Have the observed changes </a:t>
            </a:r>
            <a:r>
              <a:rPr lang="en-GB" i="1" dirty="0" smtClean="0"/>
              <a:t>caused </a:t>
            </a:r>
            <a:r>
              <a:rPr lang="en-GB" dirty="0" smtClean="0"/>
              <a:t>consumption shifts or responded to them?</a:t>
            </a:r>
          </a:p>
          <a:p>
            <a:pPr lvl="1"/>
            <a:r>
              <a:rPr lang="en-GB" dirty="0" smtClean="0"/>
              <a:t>Much less well understood!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B87DAD-D2DC-4840-8874-4BC3AF18367D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Hypotheses of why food system changes </a:t>
            </a:r>
            <a:br>
              <a:rPr lang="en-GB" dirty="0" smtClean="0"/>
            </a:br>
            <a:r>
              <a:rPr lang="en-GB" dirty="0" smtClean="0"/>
              <a:t>have an ‘additional’ impact on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en-GB" dirty="0" smtClean="0"/>
              <a:t>They lower the price of processed foods relative to traditional staples and fresh F&amp;V.</a:t>
            </a:r>
          </a:p>
          <a:p>
            <a:pPr marL="457200" indent="-457200">
              <a:buAutoNum type="arabicPeriod"/>
            </a:pPr>
            <a:r>
              <a:rPr lang="en-GB" dirty="0" smtClean="0"/>
              <a:t>They make more foods available (e.g. chilled foods such as dairy products, processed meats, product variety, snack foods, fast foods, soft drinks)</a:t>
            </a:r>
          </a:p>
          <a:p>
            <a:pPr marL="457200" indent="-457200">
              <a:buFontTx/>
              <a:buAutoNum type="arabicPeriod"/>
            </a:pPr>
            <a:r>
              <a:rPr lang="en-GB" dirty="0" smtClean="0"/>
              <a:t>They enhance food safety  and quality (enforcement of standards) which promotes consumer confidence in the foods supermarkets sell</a:t>
            </a:r>
          </a:p>
          <a:p>
            <a:pPr marL="457200" indent="-457200">
              <a:buAutoNum type="arabicPeriod"/>
            </a:pPr>
            <a:r>
              <a:rPr lang="en-GB" dirty="0" smtClean="0"/>
              <a:t>They employ sophisticated marketing, often targeted at children, to encourage a preference for western foods</a:t>
            </a:r>
          </a:p>
          <a:p>
            <a:pPr marL="457200" indent="-457200"/>
            <a:r>
              <a:rPr lang="en-GB" dirty="0" smtClean="0">
                <a:solidFill>
                  <a:schemeClr val="accent2"/>
                </a:solidFill>
              </a:rPr>
              <a:t>Implications: diets are more diverse, deliver cheaper energy, </a:t>
            </a:r>
            <a:r>
              <a:rPr lang="en-GB" dirty="0" smtClean="0">
                <a:solidFill>
                  <a:schemeClr val="accent2"/>
                </a:solidFill>
              </a:rPr>
              <a:t>enhanced micronutrient availability, </a:t>
            </a:r>
            <a:r>
              <a:rPr lang="en-GB" dirty="0" smtClean="0">
                <a:solidFill>
                  <a:schemeClr val="accent2"/>
                </a:solidFill>
              </a:rPr>
              <a:t>but processed/fast foods are often energy dense with higher levels of salt, saturated and trans fats</a:t>
            </a:r>
            <a:r>
              <a:rPr lang="en-GB" dirty="0" smtClean="0">
                <a:solidFill>
                  <a:schemeClr val="accent2"/>
                </a:solidFill>
              </a:rPr>
              <a:t>.  NB.  In general consumers derive pleasure from these developments!</a:t>
            </a:r>
            <a:endParaRPr lang="en-GB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B87DAD-D2DC-4840-8874-4BC3AF18367D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policy implications:</a:t>
            </a:r>
            <a:br>
              <a:rPr lang="en-GB" dirty="0" smtClean="0"/>
            </a:br>
            <a:r>
              <a:rPr lang="en-GB" dirty="0" smtClean="0"/>
              <a:t>	</a:t>
            </a:r>
            <a:r>
              <a:rPr lang="en-GB" sz="2400" b="0" dirty="0" smtClean="0"/>
              <a:t>Harness the good, avoid the bad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Continued liberalisation of markets (trade, investment, institutions) will contribute to supply chain modernisation and the benefits </a:t>
            </a:r>
            <a:r>
              <a:rPr lang="en-GB" dirty="0" smtClean="0"/>
              <a:t>(and costs) this </a:t>
            </a:r>
            <a:r>
              <a:rPr lang="en-GB" dirty="0" smtClean="0"/>
              <a:t>can bring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Modern supply chains offer opportunities for delivery of micronutrients through dietary diversity and fortification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Governments should work with industry to promote reformulation (reduced salt, saturated and trans fats, sugar)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Take early steps to minimise/reverse trends in over-nutrition—information and market intervention measures.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mtClean="0"/>
              <a:t>Thank you for your attention!</a:t>
            </a:r>
            <a:endParaRPr lang="en-US" smtClean="0"/>
          </a:p>
        </p:txBody>
      </p:sp>
      <p:pic>
        <p:nvPicPr>
          <p:cNvPr id="38915" name="Content Placeholder 5" descr="1143371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0224" y="1244905"/>
            <a:ext cx="5576588" cy="3062689"/>
          </a:xfrm>
        </p:spPr>
      </p:pic>
      <p:sp>
        <p:nvSpPr>
          <p:cNvPr id="3891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8072439" y="4889897"/>
            <a:ext cx="676275" cy="357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endParaRPr lang="en-GB" sz="1400"/>
          </a:p>
          <a:p>
            <a:pPr algn="r"/>
            <a:r>
              <a:rPr lang="en-GB" sz="1400"/>
              <a:t>www.eatwellproject.eu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67725" y="4889500"/>
            <a:ext cx="676275" cy="357188"/>
          </a:xfrm>
          <a:prstGeom prst="rect">
            <a:avLst/>
          </a:prstGeom>
          <a:noFill/>
        </p:spPr>
        <p:txBody>
          <a:bodyPr/>
          <a:lstStyle/>
          <a:p>
            <a:fld id="{A1A37233-85D6-497D-882D-61F6E7364003}" type="slidenum">
              <a:rPr lang="en-GB" smtClean="0">
                <a:latin typeface="Rdg Vesta" pitchFamily="2" charset="0"/>
              </a:rPr>
              <a:pPr/>
              <a:t>3</a:t>
            </a:fld>
            <a:endParaRPr lang="en-GB" smtClean="0">
              <a:latin typeface="Rdg Vesta" pitchFamily="2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8791" y="242887"/>
            <a:ext cx="4581525" cy="4900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Outline</a:t>
            </a:r>
          </a:p>
        </p:txBody>
      </p:sp>
      <p:sp>
        <p:nvSpPr>
          <p:cNvPr id="11267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GB" sz="4000" dirty="0" smtClean="0"/>
              <a:t>How diets have changed since 1992</a:t>
            </a:r>
          </a:p>
          <a:p>
            <a:pPr>
              <a:buFont typeface="Arial" pitchFamily="34" charset="0"/>
              <a:buChar char="•"/>
            </a:pPr>
            <a:r>
              <a:rPr lang="en-GB" sz="4000" dirty="0" smtClean="0"/>
              <a:t>Supply system drivers of </a:t>
            </a:r>
          </a:p>
          <a:p>
            <a:r>
              <a:rPr lang="en-GB" sz="4000" dirty="0" smtClean="0"/>
              <a:t>change</a:t>
            </a:r>
          </a:p>
          <a:p>
            <a:pPr>
              <a:buFont typeface="Arial" pitchFamily="34" charset="0"/>
              <a:buChar char="•"/>
            </a:pPr>
            <a:r>
              <a:rPr lang="en-GB" sz="4000" dirty="0" smtClean="0"/>
              <a:t>Some policy implications</a:t>
            </a:r>
          </a:p>
        </p:txBody>
      </p:sp>
      <p:sp>
        <p:nvSpPr>
          <p:cNvPr id="1126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478FED1-929C-4623-8FFC-13C32F1331EB}" type="slidenum">
              <a:rPr lang="en-GB" smtClean="0">
                <a:latin typeface="Rdg Vesta" pitchFamily="2" charset="0"/>
              </a:rPr>
              <a:pPr/>
              <a:t>4</a:t>
            </a:fld>
            <a:endParaRPr lang="en-GB" smtClean="0">
              <a:latin typeface="Rdg Vesta" pitchFamily="2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1" y="1977684"/>
            <a:ext cx="1876425" cy="13180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767BB64-01EB-4C17-80D3-80E3243A4777}" type="slidenum">
              <a:rPr lang="en-GB" smtClean="0">
                <a:latin typeface="Rdg Vesta" pitchFamily="2" charset="0"/>
              </a:rPr>
              <a:pPr/>
              <a:t>5</a:t>
            </a:fld>
            <a:endParaRPr lang="en-GB" smtClean="0">
              <a:latin typeface="Rdg Vesta" pitchFamily="2" charset="0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168004"/>
            <a:ext cx="6769100" cy="29158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8EB67A2-640D-42AC-8089-ED0573B9D9D0}" type="slidenum">
              <a:rPr lang="en-GB" smtClean="0">
                <a:latin typeface="Rdg Vesta" pitchFamily="2" charset="0"/>
              </a:rPr>
              <a:pPr/>
              <a:t>6</a:t>
            </a:fld>
            <a:endParaRPr lang="en-GB" smtClean="0">
              <a:latin typeface="Rdg Vesta" pitchFamily="2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059656"/>
            <a:ext cx="7129462" cy="318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Sales growth rates selected food </a:t>
            </a:r>
            <a:br>
              <a:rPr lang="en-GB" smtClean="0"/>
            </a:br>
            <a:r>
              <a:rPr lang="en-GB" smtClean="0"/>
              <a:t>categories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76FC07E-A238-45CA-A315-F94D27407594}" type="slidenum">
              <a:rPr lang="en-GB" smtClean="0">
                <a:latin typeface="Rdg Vesta" pitchFamily="2" charset="0"/>
              </a:rPr>
              <a:pPr/>
              <a:t>7</a:t>
            </a:fld>
            <a:endParaRPr lang="en-GB" smtClean="0">
              <a:latin typeface="Rdg Vesta" pitchFamily="2" charset="0"/>
            </a:endParaRPr>
          </a:p>
        </p:txBody>
      </p:sp>
      <p:pic>
        <p:nvPicPr>
          <p:cNvPr id="1434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383507"/>
            <a:ext cx="6840537" cy="297061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Overweight and Underweight prevalence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FF1DBF9-F98E-4CCB-8E14-19319FA9F07A}" type="slidenum">
              <a:rPr lang="en-GB" smtClean="0">
                <a:latin typeface="Rdg Vesta" pitchFamily="2" charset="0"/>
              </a:rPr>
              <a:pPr/>
              <a:t>8</a:t>
            </a:fld>
            <a:endParaRPr lang="en-GB" smtClean="0">
              <a:latin typeface="Rdg Vesta" pitchFamily="2" charset="0"/>
            </a:endParaRPr>
          </a:p>
        </p:txBody>
      </p:sp>
      <p:pic>
        <p:nvPicPr>
          <p:cNvPr id="15364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733550"/>
            <a:ext cx="7931150" cy="21907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AE1DD16-20DB-4205-BDD1-CA6351915986}" type="slidenum">
              <a:rPr lang="en-GB" smtClean="0">
                <a:latin typeface="Rdg Vesta" pitchFamily="2" charset="0"/>
              </a:rPr>
              <a:pPr/>
              <a:t>9</a:t>
            </a:fld>
            <a:endParaRPr lang="en-GB" smtClean="0">
              <a:latin typeface="Rdg Vesta" pitchFamily="2" charset="0"/>
            </a:endParaRPr>
          </a:p>
        </p:txBody>
      </p:sp>
      <p:sp>
        <p:nvSpPr>
          <p:cNvPr id="16387" name="Rectangle 25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Area di disegno 1"/>
          <p:cNvGrpSpPr>
            <a:grpSpLocks/>
          </p:cNvGrpSpPr>
          <p:nvPr/>
        </p:nvGrpSpPr>
        <p:grpSpPr bwMode="auto">
          <a:xfrm>
            <a:off x="0" y="342900"/>
            <a:ext cx="7762875" cy="4893469"/>
            <a:chOff x="0" y="0"/>
            <a:chExt cx="77628" cy="65239"/>
          </a:xfrm>
        </p:grpSpPr>
        <p:sp>
          <p:nvSpPr>
            <p:cNvPr id="16416" name="AutoShape 24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77628" cy="65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6417" name="Connettore 2 26"/>
            <p:cNvCxnSpPr>
              <a:cxnSpLocks noChangeShapeType="1"/>
            </p:cNvCxnSpPr>
            <p:nvPr/>
          </p:nvCxnSpPr>
          <p:spPr bwMode="auto">
            <a:xfrm flipH="1">
              <a:off x="13525" y="10381"/>
              <a:ext cx="39815" cy="12850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arrow" w="med" len="med"/>
            </a:ln>
          </p:spPr>
        </p:cxnSp>
        <p:cxnSp>
          <p:nvCxnSpPr>
            <p:cNvPr id="16418" name="Connettore 2 25"/>
            <p:cNvCxnSpPr>
              <a:cxnSpLocks noChangeShapeType="1"/>
            </p:cNvCxnSpPr>
            <p:nvPr/>
          </p:nvCxnSpPr>
          <p:spPr bwMode="auto">
            <a:xfrm flipH="1">
              <a:off x="10191" y="10381"/>
              <a:ext cx="21085" cy="12853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arrow" w="med" len="med"/>
            </a:ln>
          </p:spPr>
        </p:cxnSp>
        <p:sp>
          <p:nvSpPr>
            <p:cNvPr id="16419" name="Casella di testo 21"/>
            <p:cNvSpPr txBox="1">
              <a:spLocks noChangeArrowheads="1"/>
            </p:cNvSpPr>
            <p:nvPr/>
          </p:nvSpPr>
          <p:spPr bwMode="auto">
            <a:xfrm>
              <a:off x="58769" y="12382"/>
              <a:ext cx="15716" cy="2571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200" b="1">
                  <a:solidFill>
                    <a:srgbClr val="4F6228"/>
                  </a:solidFill>
                  <a:latin typeface="Calibri" pitchFamily="34" charset="0"/>
                  <a:cs typeface="Times New Roman" pitchFamily="18" charset="0"/>
                </a:rPr>
                <a:t>TRENDING FACTORS</a:t>
              </a:r>
              <a:endParaRPr lang="it-IT"/>
            </a:p>
          </p:txBody>
        </p:sp>
        <p:sp>
          <p:nvSpPr>
            <p:cNvPr id="16420" name="Casella di testo 2"/>
            <p:cNvSpPr txBox="1">
              <a:spLocks noChangeArrowheads="1"/>
            </p:cNvSpPr>
            <p:nvPr/>
          </p:nvSpPr>
          <p:spPr bwMode="auto">
            <a:xfrm>
              <a:off x="1142" y="4285"/>
              <a:ext cx="17241" cy="609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7964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it-IT" sz="1200" b="1">
                  <a:latin typeface="Calibri" pitchFamily="34" charset="0"/>
                  <a:cs typeface="Times New Roman" pitchFamily="18" charset="0"/>
                </a:rPr>
                <a:t>Consumer policies</a:t>
              </a:r>
              <a:endParaRPr lang="it-IT"/>
            </a:p>
          </p:txBody>
        </p:sp>
        <p:sp>
          <p:nvSpPr>
            <p:cNvPr id="16421" name="Casella di testo 2"/>
            <p:cNvSpPr txBox="1">
              <a:spLocks noChangeArrowheads="1"/>
            </p:cNvSpPr>
            <p:nvPr/>
          </p:nvSpPr>
          <p:spPr bwMode="auto">
            <a:xfrm>
              <a:off x="22659" y="4285"/>
              <a:ext cx="17234" cy="609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7964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it-IT" sz="1100" b="1">
                  <a:ea typeface="Calibri" pitchFamily="34" charset="0"/>
                  <a:cs typeface="Calibri" pitchFamily="34" charset="0"/>
                </a:rPr>
                <a:t>Producer support policies</a:t>
              </a:r>
              <a:endParaRPr lang="it-IT"/>
            </a:p>
          </p:txBody>
        </p:sp>
        <p:sp>
          <p:nvSpPr>
            <p:cNvPr id="16422" name="Casella di testo 2"/>
            <p:cNvSpPr txBox="1">
              <a:spLocks noChangeArrowheads="1"/>
            </p:cNvSpPr>
            <p:nvPr/>
          </p:nvSpPr>
          <p:spPr bwMode="auto">
            <a:xfrm>
              <a:off x="44662" y="4180"/>
              <a:ext cx="17234" cy="6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7964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it-IT" sz="1100" b="1">
                  <a:ea typeface="Calibri" pitchFamily="34" charset="0"/>
                  <a:cs typeface="Calibri" pitchFamily="34" charset="0"/>
                </a:rPr>
                <a:t>Trade polices</a:t>
              </a:r>
              <a:endParaRPr lang="it-IT"/>
            </a:p>
          </p:txBody>
        </p:sp>
        <p:sp>
          <p:nvSpPr>
            <p:cNvPr id="16423" name="Casella di testo 8"/>
            <p:cNvSpPr txBox="1">
              <a:spLocks noChangeArrowheads="1"/>
            </p:cNvSpPr>
            <p:nvPr/>
          </p:nvSpPr>
          <p:spPr bwMode="auto">
            <a:xfrm>
              <a:off x="21240" y="20668"/>
              <a:ext cx="26194" cy="11049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it-IT" sz="1400" b="1">
                  <a:latin typeface="Calibri" pitchFamily="34" charset="0"/>
                  <a:cs typeface="Times New Roman" pitchFamily="18" charset="0"/>
                </a:rPr>
                <a:t>Food consumption</a:t>
              </a:r>
              <a:endParaRPr lang="it-IT" sz="1200">
                <a:cs typeface="Times New Roman" pitchFamily="18" charset="0"/>
              </a:endParaRPr>
            </a:p>
            <a:p>
              <a:pPr algn="ctr" eaLnBrk="0" hangingPunct="0"/>
              <a:r>
                <a:rPr lang="it-IT" sz="1200">
                  <a:latin typeface="Calibri" pitchFamily="34" charset="0"/>
                  <a:cs typeface="Times New Roman" pitchFamily="18" charset="0"/>
                </a:rPr>
                <a:t>Intakes</a:t>
              </a:r>
              <a:br>
                <a:rPr lang="it-IT" sz="1200">
                  <a:latin typeface="Calibri" pitchFamily="34" charset="0"/>
                  <a:cs typeface="Times New Roman" pitchFamily="18" charset="0"/>
                </a:rPr>
              </a:br>
              <a:r>
                <a:rPr lang="it-IT" sz="1200">
                  <a:latin typeface="Calibri" pitchFamily="34" charset="0"/>
                  <a:cs typeface="Times New Roman" pitchFamily="18" charset="0"/>
                </a:rPr>
                <a:t>Dietary quality</a:t>
              </a:r>
              <a:endParaRPr lang="it-IT" sz="1200">
                <a:cs typeface="Times New Roman" pitchFamily="18" charset="0"/>
              </a:endParaRPr>
            </a:p>
            <a:p>
              <a:pPr eaLnBrk="0" hangingPunct="0"/>
              <a:endParaRPr lang="it-IT"/>
            </a:p>
          </p:txBody>
        </p:sp>
        <p:cxnSp>
          <p:nvCxnSpPr>
            <p:cNvPr id="16424" name="Connettore 2 9"/>
            <p:cNvCxnSpPr>
              <a:cxnSpLocks noChangeShapeType="1"/>
            </p:cNvCxnSpPr>
            <p:nvPr/>
          </p:nvCxnSpPr>
          <p:spPr bwMode="auto">
            <a:xfrm>
              <a:off x="7429" y="10381"/>
              <a:ext cx="18860" cy="10285"/>
            </a:xfrm>
            <a:prstGeom prst="straightConnector1">
              <a:avLst/>
            </a:prstGeom>
            <a:noFill/>
            <a:ln w="25400">
              <a:solidFill>
                <a:srgbClr val="F79646"/>
              </a:solidFill>
              <a:round/>
              <a:headEnd/>
              <a:tailEnd type="arrow" w="med" len="med"/>
            </a:ln>
          </p:spPr>
        </p:cxnSp>
        <p:cxnSp>
          <p:nvCxnSpPr>
            <p:cNvPr id="16425" name="Connettore 2 10"/>
            <p:cNvCxnSpPr>
              <a:cxnSpLocks noChangeShapeType="1"/>
            </p:cNvCxnSpPr>
            <p:nvPr/>
          </p:nvCxnSpPr>
          <p:spPr bwMode="auto">
            <a:xfrm>
              <a:off x="31276" y="10381"/>
              <a:ext cx="156" cy="10381"/>
            </a:xfrm>
            <a:prstGeom prst="straightConnector1">
              <a:avLst/>
            </a:prstGeom>
            <a:noFill/>
            <a:ln w="25400">
              <a:solidFill>
                <a:srgbClr val="F79646"/>
              </a:solidFill>
              <a:round/>
              <a:headEnd/>
              <a:tailEnd type="arrow" w="med" len="med"/>
            </a:ln>
          </p:spPr>
        </p:cxnSp>
        <p:cxnSp>
          <p:nvCxnSpPr>
            <p:cNvPr id="16426" name="Connettore 2 11"/>
            <p:cNvCxnSpPr>
              <a:cxnSpLocks noChangeShapeType="1"/>
            </p:cNvCxnSpPr>
            <p:nvPr/>
          </p:nvCxnSpPr>
          <p:spPr bwMode="auto">
            <a:xfrm flipH="1">
              <a:off x="41148" y="10381"/>
              <a:ext cx="12192" cy="10285"/>
            </a:xfrm>
            <a:prstGeom prst="straightConnector1">
              <a:avLst/>
            </a:prstGeom>
            <a:noFill/>
            <a:ln w="25400">
              <a:solidFill>
                <a:srgbClr val="F79646"/>
              </a:solidFill>
              <a:round/>
              <a:headEnd/>
              <a:tailEnd type="arrow" w="med" len="med"/>
            </a:ln>
          </p:spPr>
        </p:cxnSp>
        <p:sp>
          <p:nvSpPr>
            <p:cNvPr id="16427" name="Casella di testo 12"/>
            <p:cNvSpPr txBox="1">
              <a:spLocks noChangeArrowheads="1"/>
            </p:cNvSpPr>
            <p:nvPr/>
          </p:nvSpPr>
          <p:spPr bwMode="auto">
            <a:xfrm>
              <a:off x="13049" y="11620"/>
              <a:ext cx="37624" cy="675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8064A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it-IT" sz="1200" b="1">
                  <a:latin typeface="Calibri" pitchFamily="34" charset="0"/>
                  <a:cs typeface="Times New Roman" pitchFamily="18" charset="0"/>
                </a:rPr>
                <a:t>Food prices</a:t>
              </a:r>
              <a:br>
                <a:rPr lang="it-IT" sz="1200" b="1">
                  <a:latin typeface="Calibri" pitchFamily="34" charset="0"/>
                  <a:cs typeface="Times New Roman" pitchFamily="18" charset="0"/>
                </a:rPr>
              </a:br>
              <a:r>
                <a:rPr lang="it-IT" sz="1200" b="1">
                  <a:latin typeface="Calibri" pitchFamily="34" charset="0"/>
                  <a:cs typeface="Times New Roman" pitchFamily="18" charset="0"/>
                </a:rPr>
                <a:t>Food availability</a:t>
              </a:r>
              <a:br>
                <a:rPr lang="it-IT" sz="1200" b="1">
                  <a:latin typeface="Calibri" pitchFamily="34" charset="0"/>
                  <a:cs typeface="Times New Roman" pitchFamily="18" charset="0"/>
                </a:rPr>
              </a:br>
              <a:r>
                <a:rPr lang="it-IT" sz="1200" b="1">
                  <a:latin typeface="Calibri" pitchFamily="34" charset="0"/>
                  <a:cs typeface="Times New Roman" pitchFamily="18" charset="0"/>
                </a:rPr>
                <a:t>Food preferences</a:t>
              </a:r>
              <a:endParaRPr lang="it-IT"/>
            </a:p>
          </p:txBody>
        </p:sp>
        <p:sp>
          <p:nvSpPr>
            <p:cNvPr id="16428" name="Casella di testo 13"/>
            <p:cNvSpPr txBox="1">
              <a:spLocks noChangeArrowheads="1"/>
            </p:cNvSpPr>
            <p:nvPr/>
          </p:nvSpPr>
          <p:spPr bwMode="auto">
            <a:xfrm>
              <a:off x="57721" y="15048"/>
              <a:ext cx="17717" cy="3638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9BBB59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it-IT" sz="1200" b="1">
                  <a:latin typeface="Calibri" pitchFamily="34" charset="0"/>
                  <a:cs typeface="Times New Roman" pitchFamily="18" charset="0"/>
                </a:rPr>
                <a:t>Population growth</a:t>
              </a:r>
              <a:endParaRPr lang="it-IT" sz="1200">
                <a:cs typeface="Times New Roman" pitchFamily="18" charset="0"/>
              </a:endParaRPr>
            </a:p>
            <a:p>
              <a:pPr eaLnBrk="0" hangingPunct="0"/>
              <a:r>
                <a:rPr lang="it-IT" sz="1200" b="1">
                  <a:latin typeface="Calibri" pitchFamily="34" charset="0"/>
                  <a:cs typeface="Times New Roman" pitchFamily="18" charset="0"/>
                </a:rPr>
                <a:t>Globalisation</a:t>
              </a:r>
              <a:endParaRPr lang="it-IT" sz="1200">
                <a:cs typeface="Times New Roman" pitchFamily="18" charset="0"/>
              </a:endParaRPr>
            </a:p>
            <a:p>
              <a:pPr eaLnBrk="0" hangingPunct="0"/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Urbanisation</a:t>
              </a:r>
              <a:endParaRPr lang="it-IT" sz="1200">
                <a:cs typeface="Times New Roman" pitchFamily="18" charset="0"/>
              </a:endParaRPr>
            </a:p>
            <a:p>
              <a:pPr eaLnBrk="0" hangingPunct="0"/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Energy prices (biofuels, oil price volatility)</a:t>
              </a:r>
              <a:endParaRPr lang="it-IT" sz="1200">
                <a:cs typeface="Times New Roman" pitchFamily="18" charset="0"/>
              </a:endParaRPr>
            </a:p>
            <a:p>
              <a:pPr eaLnBrk="0" hangingPunct="0"/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Market organization</a:t>
              </a:r>
              <a:endParaRPr lang="it-IT" sz="1200">
                <a:cs typeface="Times New Roman" pitchFamily="18" charset="0"/>
              </a:endParaRPr>
            </a:p>
            <a:p>
              <a:pPr eaLnBrk="0" hangingPunct="0"/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Technical progress (agricultural productivity, progress in processing / preserving foods)</a:t>
              </a:r>
              <a:endParaRPr lang="it-IT" sz="1200">
                <a:cs typeface="Times New Roman" pitchFamily="18" charset="0"/>
              </a:endParaRPr>
            </a:p>
            <a:p>
              <a:pPr eaLnBrk="0" hangingPunct="0"/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Incomes</a:t>
              </a:r>
              <a:endParaRPr lang="it-IT" sz="1200">
                <a:cs typeface="Times New Roman" pitchFamily="18" charset="0"/>
              </a:endParaRPr>
            </a:p>
            <a:p>
              <a:pPr eaLnBrk="0" hangingPunct="0"/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Other socio-demographic trends</a:t>
              </a:r>
              <a:endParaRPr lang="it-IT" sz="1200">
                <a:cs typeface="Times New Roman" pitchFamily="18" charset="0"/>
              </a:endParaRPr>
            </a:p>
            <a:p>
              <a:pPr eaLnBrk="0" hangingPunct="0"/>
              <a:endParaRPr lang="it-IT"/>
            </a:p>
          </p:txBody>
        </p:sp>
        <p:cxnSp>
          <p:nvCxnSpPr>
            <p:cNvPr id="16429" name="Connettore 2 14"/>
            <p:cNvCxnSpPr>
              <a:cxnSpLocks noChangeShapeType="1"/>
            </p:cNvCxnSpPr>
            <p:nvPr/>
          </p:nvCxnSpPr>
          <p:spPr bwMode="auto">
            <a:xfrm flipH="1" flipV="1">
              <a:off x="50668" y="16478"/>
              <a:ext cx="7053" cy="21716"/>
            </a:xfrm>
            <a:prstGeom prst="straightConnector1">
              <a:avLst/>
            </a:prstGeom>
            <a:noFill/>
            <a:ln w="25400">
              <a:solidFill>
                <a:srgbClr val="F79646"/>
              </a:solidFill>
              <a:round/>
              <a:headEnd/>
              <a:tailEnd type="arrow" w="med" len="med"/>
            </a:ln>
          </p:spPr>
        </p:cxnSp>
        <p:cxnSp>
          <p:nvCxnSpPr>
            <p:cNvPr id="16430" name="Connettore 2 15"/>
            <p:cNvCxnSpPr>
              <a:cxnSpLocks noChangeShapeType="1"/>
            </p:cNvCxnSpPr>
            <p:nvPr/>
          </p:nvCxnSpPr>
          <p:spPr bwMode="auto">
            <a:xfrm flipH="1" flipV="1">
              <a:off x="47430" y="25812"/>
              <a:ext cx="10291" cy="12382"/>
            </a:xfrm>
            <a:prstGeom prst="straightConnector1">
              <a:avLst/>
            </a:prstGeom>
            <a:noFill/>
            <a:ln w="25400">
              <a:solidFill>
                <a:srgbClr val="F79646"/>
              </a:solidFill>
              <a:round/>
              <a:headEnd/>
              <a:tailEnd type="arrow" w="med" len="med"/>
            </a:ln>
          </p:spPr>
        </p:cxnSp>
        <p:sp>
          <p:nvSpPr>
            <p:cNvPr id="17" name="Casella di testo 17"/>
            <p:cNvSpPr txBox="1">
              <a:spLocks noChangeArrowheads="1"/>
            </p:cNvSpPr>
            <p:nvPr/>
          </p:nvSpPr>
          <p:spPr bwMode="auto">
            <a:xfrm>
              <a:off x="13525" y="36286"/>
              <a:ext cx="17907" cy="6762"/>
            </a:xfrm>
            <a:prstGeom prst="rect">
              <a:avLst/>
            </a:prstGeom>
            <a:gradFill rotWithShape="1">
              <a:gsLst>
                <a:gs pos="0">
                  <a:srgbClr val="C9B5E8"/>
                </a:gs>
                <a:gs pos="35001">
                  <a:srgbClr val="D9CBEE"/>
                </a:gs>
                <a:gs pos="100000">
                  <a:srgbClr val="F0EAF9"/>
                </a:gs>
              </a:gsLst>
              <a:lin ang="16200000" scaled="1"/>
            </a:gradFill>
            <a:ln w="9525">
              <a:solidFill>
                <a:srgbClr val="1F497D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it-IT" sz="1200" b="1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Prevalence of undernutrition</a:t>
              </a:r>
              <a:endParaRPr lang="it-IT">
                <a:latin typeface="Rdg Vesta"/>
              </a:endParaRPr>
            </a:p>
          </p:txBody>
        </p:sp>
        <p:sp>
          <p:nvSpPr>
            <p:cNvPr id="18" name="Casella di testo 18"/>
            <p:cNvSpPr txBox="1">
              <a:spLocks noChangeArrowheads="1"/>
            </p:cNvSpPr>
            <p:nvPr/>
          </p:nvSpPr>
          <p:spPr bwMode="auto">
            <a:xfrm>
              <a:off x="34480" y="36286"/>
              <a:ext cx="19526" cy="6762"/>
            </a:xfrm>
            <a:prstGeom prst="rect">
              <a:avLst/>
            </a:prstGeom>
            <a:gradFill rotWithShape="1">
              <a:gsLst>
                <a:gs pos="0">
                  <a:srgbClr val="C9B5E8"/>
                </a:gs>
                <a:gs pos="35001">
                  <a:srgbClr val="D9CBEE"/>
                </a:gs>
                <a:gs pos="100000">
                  <a:srgbClr val="F0EAF9"/>
                </a:gs>
              </a:gsLst>
              <a:lin ang="16200000" scaled="1"/>
            </a:gradFill>
            <a:ln w="9525">
              <a:solidFill>
                <a:srgbClr val="1F497D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it-IT" sz="1200" b="1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Prevalence of</a:t>
              </a:r>
              <a:br>
                <a:rPr lang="it-IT" sz="1200" b="1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</a:br>
              <a:r>
                <a:rPr lang="it-IT" sz="1200" b="1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overnutrition</a:t>
              </a:r>
              <a:endParaRPr lang="it-IT">
                <a:latin typeface="Rdg Vesta"/>
              </a:endParaRPr>
            </a:p>
          </p:txBody>
        </p:sp>
        <p:sp>
          <p:nvSpPr>
            <p:cNvPr id="19" name="Connettore 2 19"/>
            <p:cNvSpPr>
              <a:spLocks noChangeShapeType="1"/>
            </p:cNvSpPr>
            <p:nvPr/>
          </p:nvSpPr>
          <p:spPr bwMode="auto">
            <a:xfrm flipH="1">
              <a:off x="24670" y="31715"/>
              <a:ext cx="5239" cy="4571"/>
            </a:xfrm>
            <a:prstGeom prst="straightConnector1">
              <a:avLst/>
            </a:prstGeom>
            <a:noFill/>
            <a:ln w="25400">
              <a:solidFill>
                <a:srgbClr val="F79646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Rdg Vesta"/>
              </a:endParaRPr>
            </a:p>
          </p:txBody>
        </p:sp>
        <p:sp>
          <p:nvSpPr>
            <p:cNvPr id="20" name="Connettore 2 20"/>
            <p:cNvSpPr>
              <a:spLocks noChangeShapeType="1"/>
            </p:cNvSpPr>
            <p:nvPr/>
          </p:nvSpPr>
          <p:spPr bwMode="auto">
            <a:xfrm>
              <a:off x="38957" y="31715"/>
              <a:ext cx="4953" cy="4571"/>
            </a:xfrm>
            <a:prstGeom prst="straightConnector1">
              <a:avLst/>
            </a:prstGeom>
            <a:noFill/>
            <a:ln w="25400">
              <a:solidFill>
                <a:srgbClr val="F79646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Rdg Vesta"/>
              </a:endParaRPr>
            </a:p>
          </p:txBody>
        </p:sp>
        <p:sp>
          <p:nvSpPr>
            <p:cNvPr id="16435" name="Casella di testo 22"/>
            <p:cNvSpPr txBox="1">
              <a:spLocks noChangeArrowheads="1"/>
            </p:cNvSpPr>
            <p:nvPr/>
          </p:nvSpPr>
          <p:spPr bwMode="auto">
            <a:xfrm>
              <a:off x="16573" y="0"/>
              <a:ext cx="28004" cy="3428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400" b="1">
                  <a:solidFill>
                    <a:srgbClr val="E36C0A"/>
                  </a:solidFill>
                  <a:latin typeface="Calibri" pitchFamily="34" charset="0"/>
                  <a:cs typeface="Times New Roman" pitchFamily="18" charset="0"/>
                </a:rPr>
                <a:t>AGRICULTURAL &amp; TRADE POLICIES</a:t>
              </a:r>
              <a:endParaRPr lang="it-IT"/>
            </a:p>
          </p:txBody>
        </p:sp>
        <p:sp>
          <p:nvSpPr>
            <p:cNvPr id="16436" name="Casella di testo 23"/>
            <p:cNvSpPr txBox="1">
              <a:spLocks noChangeArrowheads="1"/>
            </p:cNvSpPr>
            <p:nvPr/>
          </p:nvSpPr>
          <p:spPr bwMode="auto">
            <a:xfrm>
              <a:off x="3619" y="23241"/>
              <a:ext cx="14764" cy="609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it-IT" sz="1200">
                  <a:latin typeface="Calibri" pitchFamily="34" charset="0"/>
                  <a:cs typeface="Times New Roman" pitchFamily="18" charset="0"/>
                </a:rPr>
                <a:t>Income effects</a:t>
              </a:r>
              <a:endParaRPr lang="it-IT"/>
            </a:p>
          </p:txBody>
        </p:sp>
        <p:cxnSp>
          <p:nvCxnSpPr>
            <p:cNvPr id="16437" name="Connettore 2 24"/>
            <p:cNvCxnSpPr>
              <a:cxnSpLocks noChangeShapeType="1"/>
            </p:cNvCxnSpPr>
            <p:nvPr/>
          </p:nvCxnSpPr>
          <p:spPr bwMode="auto">
            <a:xfrm>
              <a:off x="6762" y="10381"/>
              <a:ext cx="0" cy="12853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arrow" w="med" len="med"/>
            </a:ln>
          </p:spPr>
        </p:cxnSp>
        <p:cxnSp>
          <p:nvCxnSpPr>
            <p:cNvPr id="16438" name="Connettore 2 27"/>
            <p:cNvCxnSpPr>
              <a:cxnSpLocks noChangeShapeType="1"/>
            </p:cNvCxnSpPr>
            <p:nvPr/>
          </p:nvCxnSpPr>
          <p:spPr bwMode="auto">
            <a:xfrm flipV="1">
              <a:off x="18383" y="26193"/>
              <a:ext cx="2857" cy="96"/>
            </a:xfrm>
            <a:prstGeom prst="straightConnector1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arrow" w="med" len="med"/>
            </a:ln>
          </p:spPr>
        </p:cxnSp>
      </p:grpSp>
      <p:sp>
        <p:nvSpPr>
          <p:cNvPr id="16389" name="Rectangle 37"/>
          <p:cNvSpPr>
            <a:spLocks noChangeArrowheads="1"/>
          </p:cNvSpPr>
          <p:nvPr/>
        </p:nvSpPr>
        <p:spPr bwMode="auto">
          <a:xfrm>
            <a:off x="0" y="5051703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0" name="Rectangle 62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Area di disegno 1"/>
          <p:cNvGrpSpPr>
            <a:grpSpLocks/>
          </p:cNvGrpSpPr>
          <p:nvPr/>
        </p:nvGrpSpPr>
        <p:grpSpPr bwMode="auto">
          <a:xfrm>
            <a:off x="114300" y="342900"/>
            <a:ext cx="8332788" cy="5934075"/>
            <a:chOff x="1142" y="0"/>
            <a:chExt cx="83322" cy="79114"/>
          </a:xfrm>
        </p:grpSpPr>
        <p:sp>
          <p:nvSpPr>
            <p:cNvPr id="16393" name="AutoShape 61"/>
            <p:cNvSpPr>
              <a:spLocks noChangeAspect="1" noChangeArrowheads="1"/>
            </p:cNvSpPr>
            <p:nvPr/>
          </p:nvSpPr>
          <p:spPr bwMode="auto">
            <a:xfrm>
              <a:off x="6836" y="13875"/>
              <a:ext cx="77628" cy="65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6394" name="Connettore 2 26"/>
            <p:cNvCxnSpPr>
              <a:cxnSpLocks noChangeShapeType="1"/>
            </p:cNvCxnSpPr>
            <p:nvPr/>
          </p:nvCxnSpPr>
          <p:spPr bwMode="auto">
            <a:xfrm flipH="1">
              <a:off x="13525" y="10381"/>
              <a:ext cx="39815" cy="12850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arrow" w="med" len="med"/>
            </a:ln>
          </p:spPr>
        </p:cxnSp>
        <p:cxnSp>
          <p:nvCxnSpPr>
            <p:cNvPr id="16395" name="Connettore 2 25"/>
            <p:cNvCxnSpPr>
              <a:cxnSpLocks noChangeShapeType="1"/>
            </p:cNvCxnSpPr>
            <p:nvPr/>
          </p:nvCxnSpPr>
          <p:spPr bwMode="auto">
            <a:xfrm flipH="1">
              <a:off x="10191" y="10381"/>
              <a:ext cx="21085" cy="12853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arrow" w="med" len="med"/>
            </a:ln>
          </p:spPr>
        </p:cxnSp>
        <p:sp>
          <p:nvSpPr>
            <p:cNvPr id="16396" name="Casella di testo 21"/>
            <p:cNvSpPr txBox="1">
              <a:spLocks noChangeArrowheads="1"/>
            </p:cNvSpPr>
            <p:nvPr/>
          </p:nvSpPr>
          <p:spPr bwMode="auto">
            <a:xfrm>
              <a:off x="58769" y="12382"/>
              <a:ext cx="15716" cy="2571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200" b="1">
                  <a:solidFill>
                    <a:srgbClr val="4F6228"/>
                  </a:solidFill>
                  <a:latin typeface="Calibri" pitchFamily="34" charset="0"/>
                  <a:cs typeface="Times New Roman" pitchFamily="18" charset="0"/>
                </a:rPr>
                <a:t>TRENDING FACTORS</a:t>
              </a:r>
              <a:endParaRPr lang="it-IT"/>
            </a:p>
          </p:txBody>
        </p:sp>
        <p:sp>
          <p:nvSpPr>
            <p:cNvPr id="16397" name="Casella di testo 2"/>
            <p:cNvSpPr txBox="1">
              <a:spLocks noChangeArrowheads="1"/>
            </p:cNvSpPr>
            <p:nvPr/>
          </p:nvSpPr>
          <p:spPr bwMode="auto">
            <a:xfrm>
              <a:off x="1142" y="4285"/>
              <a:ext cx="17241" cy="609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7964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it-IT" sz="1200" b="1">
                  <a:latin typeface="Calibri" pitchFamily="34" charset="0"/>
                  <a:cs typeface="Times New Roman" pitchFamily="18" charset="0"/>
                </a:rPr>
                <a:t>Consumer policies</a:t>
              </a:r>
              <a:endParaRPr lang="it-IT"/>
            </a:p>
          </p:txBody>
        </p:sp>
        <p:sp>
          <p:nvSpPr>
            <p:cNvPr id="16398" name="Casella di testo 2"/>
            <p:cNvSpPr txBox="1">
              <a:spLocks noChangeArrowheads="1"/>
            </p:cNvSpPr>
            <p:nvPr/>
          </p:nvSpPr>
          <p:spPr bwMode="auto">
            <a:xfrm>
              <a:off x="22659" y="4285"/>
              <a:ext cx="17234" cy="609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7964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it-IT" sz="1100" b="1">
                  <a:ea typeface="Calibri" pitchFamily="34" charset="0"/>
                  <a:cs typeface="Calibri" pitchFamily="34" charset="0"/>
                </a:rPr>
                <a:t>Producer support policies</a:t>
              </a:r>
              <a:endParaRPr lang="it-IT"/>
            </a:p>
          </p:txBody>
        </p:sp>
        <p:sp>
          <p:nvSpPr>
            <p:cNvPr id="16399" name="Casella di testo 2"/>
            <p:cNvSpPr txBox="1">
              <a:spLocks noChangeArrowheads="1"/>
            </p:cNvSpPr>
            <p:nvPr/>
          </p:nvSpPr>
          <p:spPr bwMode="auto">
            <a:xfrm>
              <a:off x="44662" y="4180"/>
              <a:ext cx="17234" cy="6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7964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it-IT" sz="1100" b="1">
                  <a:ea typeface="Calibri" pitchFamily="34" charset="0"/>
                  <a:cs typeface="Calibri" pitchFamily="34" charset="0"/>
                </a:rPr>
                <a:t>Trade polices</a:t>
              </a:r>
              <a:endParaRPr lang="it-IT"/>
            </a:p>
          </p:txBody>
        </p:sp>
        <p:sp>
          <p:nvSpPr>
            <p:cNvPr id="16400" name="Casella di testo 8"/>
            <p:cNvSpPr txBox="1">
              <a:spLocks noChangeArrowheads="1"/>
            </p:cNvSpPr>
            <p:nvPr/>
          </p:nvSpPr>
          <p:spPr bwMode="auto">
            <a:xfrm>
              <a:off x="21240" y="20668"/>
              <a:ext cx="26194" cy="11049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it-IT" sz="1400" b="1">
                  <a:latin typeface="Calibri" pitchFamily="34" charset="0"/>
                  <a:cs typeface="Times New Roman" pitchFamily="18" charset="0"/>
                </a:rPr>
                <a:t>Food consumption</a:t>
              </a:r>
              <a:endParaRPr lang="it-IT" sz="1200">
                <a:cs typeface="Times New Roman" pitchFamily="18" charset="0"/>
              </a:endParaRPr>
            </a:p>
            <a:p>
              <a:pPr algn="ctr" eaLnBrk="0" hangingPunct="0"/>
              <a:r>
                <a:rPr lang="it-IT" sz="1200">
                  <a:latin typeface="Calibri" pitchFamily="34" charset="0"/>
                  <a:cs typeface="Times New Roman" pitchFamily="18" charset="0"/>
                </a:rPr>
                <a:t>Intakes</a:t>
              </a:r>
              <a:br>
                <a:rPr lang="it-IT" sz="1200">
                  <a:latin typeface="Calibri" pitchFamily="34" charset="0"/>
                  <a:cs typeface="Times New Roman" pitchFamily="18" charset="0"/>
                </a:rPr>
              </a:br>
              <a:r>
                <a:rPr lang="it-IT" sz="1200">
                  <a:latin typeface="Calibri" pitchFamily="34" charset="0"/>
                  <a:cs typeface="Times New Roman" pitchFamily="18" charset="0"/>
                </a:rPr>
                <a:t>Dietary quality</a:t>
              </a:r>
              <a:endParaRPr lang="it-IT" sz="1200">
                <a:cs typeface="Times New Roman" pitchFamily="18" charset="0"/>
              </a:endParaRPr>
            </a:p>
            <a:p>
              <a:pPr eaLnBrk="0" hangingPunct="0"/>
              <a:endParaRPr lang="it-IT"/>
            </a:p>
          </p:txBody>
        </p:sp>
        <p:cxnSp>
          <p:nvCxnSpPr>
            <p:cNvPr id="16401" name="Connettore 2 9"/>
            <p:cNvCxnSpPr>
              <a:cxnSpLocks noChangeShapeType="1"/>
            </p:cNvCxnSpPr>
            <p:nvPr/>
          </p:nvCxnSpPr>
          <p:spPr bwMode="auto">
            <a:xfrm>
              <a:off x="7429" y="10381"/>
              <a:ext cx="18860" cy="10285"/>
            </a:xfrm>
            <a:prstGeom prst="straightConnector1">
              <a:avLst/>
            </a:prstGeom>
            <a:noFill/>
            <a:ln w="25400">
              <a:solidFill>
                <a:srgbClr val="F79646"/>
              </a:solidFill>
              <a:round/>
              <a:headEnd/>
              <a:tailEnd type="arrow" w="med" len="med"/>
            </a:ln>
          </p:spPr>
        </p:cxnSp>
        <p:cxnSp>
          <p:nvCxnSpPr>
            <p:cNvPr id="16402" name="Connettore 2 10"/>
            <p:cNvCxnSpPr>
              <a:cxnSpLocks noChangeShapeType="1"/>
            </p:cNvCxnSpPr>
            <p:nvPr/>
          </p:nvCxnSpPr>
          <p:spPr bwMode="auto">
            <a:xfrm>
              <a:off x="31276" y="10381"/>
              <a:ext cx="156" cy="10381"/>
            </a:xfrm>
            <a:prstGeom prst="straightConnector1">
              <a:avLst/>
            </a:prstGeom>
            <a:noFill/>
            <a:ln w="25400">
              <a:solidFill>
                <a:srgbClr val="F79646"/>
              </a:solidFill>
              <a:round/>
              <a:headEnd/>
              <a:tailEnd type="arrow" w="med" len="med"/>
            </a:ln>
          </p:spPr>
        </p:cxnSp>
        <p:cxnSp>
          <p:nvCxnSpPr>
            <p:cNvPr id="16403" name="Connettore 2 11"/>
            <p:cNvCxnSpPr>
              <a:cxnSpLocks noChangeShapeType="1"/>
            </p:cNvCxnSpPr>
            <p:nvPr/>
          </p:nvCxnSpPr>
          <p:spPr bwMode="auto">
            <a:xfrm flipH="1">
              <a:off x="41148" y="10381"/>
              <a:ext cx="12192" cy="10285"/>
            </a:xfrm>
            <a:prstGeom prst="straightConnector1">
              <a:avLst/>
            </a:prstGeom>
            <a:noFill/>
            <a:ln w="25400">
              <a:solidFill>
                <a:srgbClr val="F79646"/>
              </a:solidFill>
              <a:round/>
              <a:headEnd/>
              <a:tailEnd type="arrow" w="med" len="med"/>
            </a:ln>
          </p:spPr>
        </p:cxnSp>
        <p:sp>
          <p:nvSpPr>
            <p:cNvPr id="16404" name="Casella di testo 12"/>
            <p:cNvSpPr txBox="1">
              <a:spLocks noChangeArrowheads="1"/>
            </p:cNvSpPr>
            <p:nvPr/>
          </p:nvSpPr>
          <p:spPr bwMode="auto">
            <a:xfrm>
              <a:off x="13049" y="11620"/>
              <a:ext cx="37624" cy="675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8064A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it-IT" sz="1200" b="1">
                  <a:latin typeface="Calibri" pitchFamily="34" charset="0"/>
                  <a:cs typeface="Times New Roman" pitchFamily="18" charset="0"/>
                </a:rPr>
                <a:t>Food prices</a:t>
              </a:r>
              <a:br>
                <a:rPr lang="it-IT" sz="1200" b="1">
                  <a:latin typeface="Calibri" pitchFamily="34" charset="0"/>
                  <a:cs typeface="Times New Roman" pitchFamily="18" charset="0"/>
                </a:rPr>
              </a:br>
              <a:r>
                <a:rPr lang="it-IT" sz="1200" b="1">
                  <a:latin typeface="Calibri" pitchFamily="34" charset="0"/>
                  <a:cs typeface="Times New Roman" pitchFamily="18" charset="0"/>
                </a:rPr>
                <a:t>Food availability</a:t>
              </a:r>
              <a:br>
                <a:rPr lang="it-IT" sz="1200" b="1">
                  <a:latin typeface="Calibri" pitchFamily="34" charset="0"/>
                  <a:cs typeface="Times New Roman" pitchFamily="18" charset="0"/>
                </a:rPr>
              </a:br>
              <a:r>
                <a:rPr lang="it-IT" sz="1200" b="1">
                  <a:latin typeface="Calibri" pitchFamily="34" charset="0"/>
                  <a:cs typeface="Times New Roman" pitchFamily="18" charset="0"/>
                </a:rPr>
                <a:t>Food preferences</a:t>
              </a:r>
              <a:endParaRPr lang="it-IT"/>
            </a:p>
          </p:txBody>
        </p:sp>
        <p:sp>
          <p:nvSpPr>
            <p:cNvPr id="16405" name="Casella di testo 13"/>
            <p:cNvSpPr txBox="1">
              <a:spLocks noChangeArrowheads="1"/>
            </p:cNvSpPr>
            <p:nvPr/>
          </p:nvSpPr>
          <p:spPr bwMode="auto">
            <a:xfrm>
              <a:off x="57721" y="15048"/>
              <a:ext cx="17717" cy="3638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9BBB59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it-IT" sz="1200" b="1">
                  <a:latin typeface="Calibri" pitchFamily="34" charset="0"/>
                  <a:cs typeface="Times New Roman" pitchFamily="18" charset="0"/>
                </a:rPr>
                <a:t>Population growth</a:t>
              </a:r>
              <a:endParaRPr lang="it-IT" sz="1200">
                <a:cs typeface="Times New Roman" pitchFamily="18" charset="0"/>
              </a:endParaRPr>
            </a:p>
            <a:p>
              <a:pPr eaLnBrk="0" hangingPunct="0"/>
              <a:r>
                <a:rPr lang="it-IT" sz="1200" b="1">
                  <a:latin typeface="Calibri" pitchFamily="34" charset="0"/>
                  <a:cs typeface="Times New Roman" pitchFamily="18" charset="0"/>
                </a:rPr>
                <a:t>Globalisation</a:t>
              </a:r>
              <a:endParaRPr lang="it-IT" sz="1200">
                <a:cs typeface="Times New Roman" pitchFamily="18" charset="0"/>
              </a:endParaRPr>
            </a:p>
            <a:p>
              <a:pPr eaLnBrk="0" hangingPunct="0"/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Urbanisation</a:t>
              </a:r>
              <a:endParaRPr lang="it-IT" sz="1200">
                <a:cs typeface="Times New Roman" pitchFamily="18" charset="0"/>
              </a:endParaRPr>
            </a:p>
            <a:p>
              <a:pPr eaLnBrk="0" hangingPunct="0"/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Energy prices (biofuels, oil price volatility)</a:t>
              </a:r>
              <a:endParaRPr lang="it-IT" sz="1200">
                <a:cs typeface="Times New Roman" pitchFamily="18" charset="0"/>
              </a:endParaRPr>
            </a:p>
            <a:p>
              <a:pPr eaLnBrk="0" hangingPunct="0"/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Market organization</a:t>
              </a:r>
              <a:endParaRPr lang="it-IT" sz="1200">
                <a:cs typeface="Times New Roman" pitchFamily="18" charset="0"/>
              </a:endParaRPr>
            </a:p>
            <a:p>
              <a:pPr eaLnBrk="0" hangingPunct="0"/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Technical progress (agricultural productivity, progress in processing / preserving foods)</a:t>
              </a:r>
              <a:endParaRPr lang="it-IT" sz="1200">
                <a:cs typeface="Times New Roman" pitchFamily="18" charset="0"/>
              </a:endParaRPr>
            </a:p>
            <a:p>
              <a:pPr eaLnBrk="0" hangingPunct="0"/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Incomes</a:t>
              </a:r>
              <a:endParaRPr lang="it-IT" sz="1200">
                <a:cs typeface="Times New Roman" pitchFamily="18" charset="0"/>
              </a:endParaRPr>
            </a:p>
            <a:p>
              <a:pPr eaLnBrk="0" hangingPunct="0"/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Other socio-demographic trends</a:t>
              </a:r>
              <a:endParaRPr lang="it-IT" sz="1200">
                <a:cs typeface="Times New Roman" pitchFamily="18" charset="0"/>
              </a:endParaRPr>
            </a:p>
            <a:p>
              <a:pPr eaLnBrk="0" hangingPunct="0"/>
              <a:endParaRPr lang="it-IT"/>
            </a:p>
          </p:txBody>
        </p:sp>
        <p:cxnSp>
          <p:nvCxnSpPr>
            <p:cNvPr id="16406" name="Connettore 2 14"/>
            <p:cNvCxnSpPr>
              <a:cxnSpLocks noChangeShapeType="1"/>
            </p:cNvCxnSpPr>
            <p:nvPr/>
          </p:nvCxnSpPr>
          <p:spPr bwMode="auto">
            <a:xfrm flipH="1" flipV="1">
              <a:off x="50668" y="16478"/>
              <a:ext cx="7053" cy="21716"/>
            </a:xfrm>
            <a:prstGeom prst="straightConnector1">
              <a:avLst/>
            </a:prstGeom>
            <a:noFill/>
            <a:ln w="25400">
              <a:solidFill>
                <a:srgbClr val="F79646"/>
              </a:solidFill>
              <a:round/>
              <a:headEnd/>
              <a:tailEnd type="arrow" w="med" len="med"/>
            </a:ln>
          </p:spPr>
        </p:cxnSp>
        <p:cxnSp>
          <p:nvCxnSpPr>
            <p:cNvPr id="16407" name="Connettore 2 15"/>
            <p:cNvCxnSpPr>
              <a:cxnSpLocks noChangeShapeType="1"/>
            </p:cNvCxnSpPr>
            <p:nvPr/>
          </p:nvCxnSpPr>
          <p:spPr bwMode="auto">
            <a:xfrm flipH="1" flipV="1">
              <a:off x="47430" y="25812"/>
              <a:ext cx="10291" cy="12382"/>
            </a:xfrm>
            <a:prstGeom prst="straightConnector1">
              <a:avLst/>
            </a:prstGeom>
            <a:noFill/>
            <a:ln w="25400">
              <a:solidFill>
                <a:srgbClr val="F79646"/>
              </a:solidFill>
              <a:round/>
              <a:headEnd/>
              <a:tailEnd type="arrow" w="med" len="med"/>
            </a:ln>
          </p:spPr>
        </p:cxnSp>
        <p:sp>
          <p:nvSpPr>
            <p:cNvPr id="43016" name="Casella di testo 17"/>
            <p:cNvSpPr txBox="1">
              <a:spLocks noChangeArrowheads="1"/>
            </p:cNvSpPr>
            <p:nvPr/>
          </p:nvSpPr>
          <p:spPr bwMode="auto">
            <a:xfrm>
              <a:off x="13524" y="36287"/>
              <a:ext cx="17906" cy="6762"/>
            </a:xfrm>
            <a:prstGeom prst="rect">
              <a:avLst/>
            </a:prstGeom>
            <a:gradFill rotWithShape="1">
              <a:gsLst>
                <a:gs pos="0">
                  <a:srgbClr val="C9B5E8"/>
                </a:gs>
                <a:gs pos="35001">
                  <a:srgbClr val="D9CBEE"/>
                </a:gs>
                <a:gs pos="100000">
                  <a:srgbClr val="F0EAF9"/>
                </a:gs>
              </a:gsLst>
              <a:lin ang="16200000" scaled="1"/>
            </a:gradFill>
            <a:ln w="9525">
              <a:solidFill>
                <a:srgbClr val="1F497D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it-IT" sz="1200" b="1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Prevalence of undernutrition</a:t>
              </a:r>
              <a:endParaRPr lang="it-IT">
                <a:latin typeface="Rdg Vesta"/>
              </a:endParaRPr>
            </a:p>
          </p:txBody>
        </p:sp>
        <p:sp>
          <p:nvSpPr>
            <p:cNvPr id="43017" name="Casella di testo 18"/>
            <p:cNvSpPr txBox="1">
              <a:spLocks noChangeArrowheads="1"/>
            </p:cNvSpPr>
            <p:nvPr/>
          </p:nvSpPr>
          <p:spPr bwMode="auto">
            <a:xfrm>
              <a:off x="34477" y="36287"/>
              <a:ext cx="19525" cy="6762"/>
            </a:xfrm>
            <a:prstGeom prst="rect">
              <a:avLst/>
            </a:prstGeom>
            <a:gradFill rotWithShape="1">
              <a:gsLst>
                <a:gs pos="0">
                  <a:srgbClr val="C9B5E8"/>
                </a:gs>
                <a:gs pos="35001">
                  <a:srgbClr val="D9CBEE"/>
                </a:gs>
                <a:gs pos="100000">
                  <a:srgbClr val="F0EAF9"/>
                </a:gs>
              </a:gsLst>
              <a:lin ang="16200000" scaled="1"/>
            </a:gradFill>
            <a:ln w="9525">
              <a:solidFill>
                <a:srgbClr val="1F497D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it-IT" sz="1200" b="1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Prevalence of</a:t>
              </a:r>
              <a:br>
                <a:rPr lang="it-IT" sz="1200" b="1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</a:br>
              <a:r>
                <a:rPr lang="it-IT" sz="1200" b="1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overnutrition</a:t>
              </a:r>
              <a:endParaRPr lang="it-IT">
                <a:latin typeface="Rdg Vesta"/>
              </a:endParaRPr>
            </a:p>
          </p:txBody>
        </p:sp>
        <p:sp>
          <p:nvSpPr>
            <p:cNvPr id="43018" name="Connettore 2 19"/>
            <p:cNvSpPr>
              <a:spLocks noChangeShapeType="1"/>
            </p:cNvSpPr>
            <p:nvPr/>
          </p:nvSpPr>
          <p:spPr bwMode="auto">
            <a:xfrm flipH="1">
              <a:off x="24667" y="31715"/>
              <a:ext cx="5238" cy="4572"/>
            </a:xfrm>
            <a:prstGeom prst="straightConnector1">
              <a:avLst/>
            </a:prstGeom>
            <a:noFill/>
            <a:ln w="25400">
              <a:solidFill>
                <a:srgbClr val="F79646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Rdg Vesta"/>
              </a:endParaRPr>
            </a:p>
          </p:txBody>
        </p:sp>
        <p:sp>
          <p:nvSpPr>
            <p:cNvPr id="43019" name="Connettore 2 20"/>
            <p:cNvSpPr>
              <a:spLocks noChangeShapeType="1"/>
            </p:cNvSpPr>
            <p:nvPr/>
          </p:nvSpPr>
          <p:spPr bwMode="auto">
            <a:xfrm>
              <a:off x="38954" y="31715"/>
              <a:ext cx="4953" cy="4572"/>
            </a:xfrm>
            <a:prstGeom prst="straightConnector1">
              <a:avLst/>
            </a:prstGeom>
            <a:noFill/>
            <a:ln w="25400">
              <a:solidFill>
                <a:srgbClr val="F79646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Rdg Vesta"/>
              </a:endParaRPr>
            </a:p>
          </p:txBody>
        </p:sp>
        <p:sp>
          <p:nvSpPr>
            <p:cNvPr id="16412" name="Casella di testo 22"/>
            <p:cNvSpPr txBox="1">
              <a:spLocks noChangeArrowheads="1"/>
            </p:cNvSpPr>
            <p:nvPr/>
          </p:nvSpPr>
          <p:spPr bwMode="auto">
            <a:xfrm>
              <a:off x="16573" y="0"/>
              <a:ext cx="28004" cy="3428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400" b="1">
                  <a:solidFill>
                    <a:srgbClr val="E36C0A"/>
                  </a:solidFill>
                  <a:latin typeface="Calibri" pitchFamily="34" charset="0"/>
                  <a:cs typeface="Times New Roman" pitchFamily="18" charset="0"/>
                </a:rPr>
                <a:t>AGRICULTURAL &amp; TRADE POLICIES</a:t>
              </a:r>
              <a:endParaRPr lang="it-IT"/>
            </a:p>
          </p:txBody>
        </p:sp>
        <p:sp>
          <p:nvSpPr>
            <p:cNvPr id="16413" name="Casella di testo 23"/>
            <p:cNvSpPr txBox="1">
              <a:spLocks noChangeArrowheads="1"/>
            </p:cNvSpPr>
            <p:nvPr/>
          </p:nvSpPr>
          <p:spPr bwMode="auto">
            <a:xfrm>
              <a:off x="3619" y="23241"/>
              <a:ext cx="14764" cy="609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it-IT" sz="1200">
                  <a:latin typeface="Calibri" pitchFamily="34" charset="0"/>
                  <a:cs typeface="Times New Roman" pitchFamily="18" charset="0"/>
                </a:rPr>
                <a:t>Income effects</a:t>
              </a:r>
              <a:endParaRPr lang="it-IT"/>
            </a:p>
          </p:txBody>
        </p:sp>
        <p:cxnSp>
          <p:nvCxnSpPr>
            <p:cNvPr id="16414" name="Connettore 2 24"/>
            <p:cNvCxnSpPr>
              <a:cxnSpLocks noChangeShapeType="1"/>
            </p:cNvCxnSpPr>
            <p:nvPr/>
          </p:nvCxnSpPr>
          <p:spPr bwMode="auto">
            <a:xfrm>
              <a:off x="6762" y="10381"/>
              <a:ext cx="0" cy="12853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arrow" w="med" len="med"/>
            </a:ln>
          </p:spPr>
        </p:cxnSp>
        <p:cxnSp>
          <p:nvCxnSpPr>
            <p:cNvPr id="16415" name="Connettore 2 27"/>
            <p:cNvCxnSpPr>
              <a:cxnSpLocks noChangeShapeType="1"/>
            </p:cNvCxnSpPr>
            <p:nvPr/>
          </p:nvCxnSpPr>
          <p:spPr bwMode="auto">
            <a:xfrm flipV="1">
              <a:off x="18383" y="26193"/>
              <a:ext cx="2857" cy="96"/>
            </a:xfrm>
            <a:prstGeom prst="straightConnector1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arrow" w="med" len="med"/>
            </a:ln>
          </p:spPr>
        </p:cxnSp>
      </p:grpSp>
      <p:sp>
        <p:nvSpPr>
          <p:cNvPr id="16392" name="Rectangle 74"/>
          <p:cNvSpPr>
            <a:spLocks noChangeArrowheads="1"/>
          </p:cNvSpPr>
          <p:nvPr/>
        </p:nvSpPr>
        <p:spPr bwMode="auto">
          <a:xfrm>
            <a:off x="0" y="5051703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4594</TotalTime>
  <Words>565</Words>
  <Application>Microsoft Office PowerPoint</Application>
  <PresentationFormat>On-screen Show (16:9)</PresentationFormat>
  <Paragraphs>122</Paragraphs>
  <Slides>27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1_Custom Design</vt:lpstr>
      <vt:lpstr>Document</vt:lpstr>
      <vt:lpstr>Slide 1</vt:lpstr>
      <vt:lpstr> </vt:lpstr>
      <vt:lpstr>Slide 3</vt:lpstr>
      <vt:lpstr>Outline</vt:lpstr>
      <vt:lpstr>Slide 5</vt:lpstr>
      <vt:lpstr>Slide 6</vt:lpstr>
      <vt:lpstr>Sales growth rates selected food  categories</vt:lpstr>
      <vt:lpstr>Overweight and Underweight prevalence</vt:lpstr>
      <vt:lpstr>Slide 9</vt:lpstr>
      <vt:lpstr>Today’s focus:  Consumption implications of supply chain modernisation</vt:lpstr>
      <vt:lpstr>Slide 11</vt:lpstr>
      <vt:lpstr>Slide 12</vt:lpstr>
      <vt:lpstr>Slide 13</vt:lpstr>
      <vt:lpstr>Slide 14</vt:lpstr>
      <vt:lpstr>Income growth</vt:lpstr>
      <vt:lpstr>Urbanisation</vt:lpstr>
      <vt:lpstr>Female labour force participation</vt:lpstr>
      <vt:lpstr>Globalisation</vt:lpstr>
      <vt:lpstr>Slide 19</vt:lpstr>
      <vt:lpstr>Foreign Direct Investment </vt:lpstr>
      <vt:lpstr>Trade and Investment policies</vt:lpstr>
      <vt:lpstr>Slide 22</vt:lpstr>
      <vt:lpstr>Slide 23</vt:lpstr>
      <vt:lpstr>Implications of supply chain modernisation</vt:lpstr>
      <vt:lpstr>Hypotheses of why food system changes  have an ‘additional’ impact on consumption</vt:lpstr>
      <vt:lpstr>Some policy implications:  Harness the good, avoid the bad</vt:lpstr>
      <vt:lpstr>Thank you for your attention!</vt:lpstr>
    </vt:vector>
  </TitlesOfParts>
  <Company>Bioversity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Patrizia Tazza</dc:creator>
  <cp:lastModifiedBy>Bruce Traill</cp:lastModifiedBy>
  <cp:revision>56</cp:revision>
  <dcterms:created xsi:type="dcterms:W3CDTF">2012-09-24T09:42:57Z</dcterms:created>
  <dcterms:modified xsi:type="dcterms:W3CDTF">2013-11-12T19:16:48Z</dcterms:modified>
</cp:coreProperties>
</file>