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8" r:id="rId2"/>
    <p:sldId id="262" r:id="rId3"/>
    <p:sldId id="263" r:id="rId4"/>
    <p:sldId id="260" r:id="rId5"/>
    <p:sldId id="273" r:id="rId6"/>
    <p:sldId id="274" r:id="rId7"/>
    <p:sldId id="293" r:id="rId8"/>
    <p:sldId id="283" r:id="rId9"/>
    <p:sldId id="288" r:id="rId10"/>
    <p:sldId id="284" r:id="rId11"/>
    <p:sldId id="287" r:id="rId12"/>
    <p:sldId id="285" r:id="rId13"/>
    <p:sldId id="286" r:id="rId14"/>
    <p:sldId id="282" r:id="rId15"/>
    <p:sldId id="281" r:id="rId16"/>
    <p:sldId id="280" r:id="rId17"/>
  </p:sldIdLst>
  <p:sldSz cx="9144000" cy="6858000" type="screen4x3"/>
  <p:notesSz cx="7099300" cy="10234613"/>
  <p:defaultTextStyle>
    <a:defPPr>
      <a:defRPr lang="en-US"/>
    </a:defPPr>
    <a:lvl1pPr marL="0" algn="l" defTabSz="914334" rtl="0" eaLnBrk="1" latinLnBrk="0" hangingPunct="1">
      <a:defRPr sz="1800" kern="1200">
        <a:solidFill>
          <a:schemeClr val="tx1"/>
        </a:solidFill>
        <a:latin typeface="+mn-lt"/>
        <a:ea typeface="+mn-ea"/>
        <a:cs typeface="+mn-cs"/>
      </a:defRPr>
    </a:lvl1pPr>
    <a:lvl2pPr marL="457167" algn="l" defTabSz="914334" rtl="0" eaLnBrk="1" latinLnBrk="0" hangingPunct="1">
      <a:defRPr sz="1800" kern="1200">
        <a:solidFill>
          <a:schemeClr val="tx1"/>
        </a:solidFill>
        <a:latin typeface="+mn-lt"/>
        <a:ea typeface="+mn-ea"/>
        <a:cs typeface="+mn-cs"/>
      </a:defRPr>
    </a:lvl2pPr>
    <a:lvl3pPr marL="914334" algn="l" defTabSz="914334" rtl="0" eaLnBrk="1" latinLnBrk="0" hangingPunct="1">
      <a:defRPr sz="1800" kern="1200">
        <a:solidFill>
          <a:schemeClr val="tx1"/>
        </a:solidFill>
        <a:latin typeface="+mn-lt"/>
        <a:ea typeface="+mn-ea"/>
        <a:cs typeface="+mn-cs"/>
      </a:defRPr>
    </a:lvl3pPr>
    <a:lvl4pPr marL="1371501" algn="l" defTabSz="914334" rtl="0" eaLnBrk="1" latinLnBrk="0" hangingPunct="1">
      <a:defRPr sz="1800" kern="1200">
        <a:solidFill>
          <a:schemeClr val="tx1"/>
        </a:solidFill>
        <a:latin typeface="+mn-lt"/>
        <a:ea typeface="+mn-ea"/>
        <a:cs typeface="+mn-cs"/>
      </a:defRPr>
    </a:lvl4pPr>
    <a:lvl5pPr marL="1828668" algn="l" defTabSz="914334" rtl="0" eaLnBrk="1" latinLnBrk="0" hangingPunct="1">
      <a:defRPr sz="1800" kern="1200">
        <a:solidFill>
          <a:schemeClr val="tx1"/>
        </a:solidFill>
        <a:latin typeface="+mn-lt"/>
        <a:ea typeface="+mn-ea"/>
        <a:cs typeface="+mn-cs"/>
      </a:defRPr>
    </a:lvl5pPr>
    <a:lvl6pPr marL="2285835" algn="l" defTabSz="914334" rtl="0" eaLnBrk="1" latinLnBrk="0" hangingPunct="1">
      <a:defRPr sz="1800" kern="1200">
        <a:solidFill>
          <a:schemeClr val="tx1"/>
        </a:solidFill>
        <a:latin typeface="+mn-lt"/>
        <a:ea typeface="+mn-ea"/>
        <a:cs typeface="+mn-cs"/>
      </a:defRPr>
    </a:lvl6pPr>
    <a:lvl7pPr marL="2743002" algn="l" defTabSz="914334" rtl="0" eaLnBrk="1" latinLnBrk="0" hangingPunct="1">
      <a:defRPr sz="1800" kern="1200">
        <a:solidFill>
          <a:schemeClr val="tx1"/>
        </a:solidFill>
        <a:latin typeface="+mn-lt"/>
        <a:ea typeface="+mn-ea"/>
        <a:cs typeface="+mn-cs"/>
      </a:defRPr>
    </a:lvl7pPr>
    <a:lvl8pPr marL="3200169" algn="l" defTabSz="914334" rtl="0" eaLnBrk="1" latinLnBrk="0" hangingPunct="1">
      <a:defRPr sz="1800" kern="1200">
        <a:solidFill>
          <a:schemeClr val="tx1"/>
        </a:solidFill>
        <a:latin typeface="+mn-lt"/>
        <a:ea typeface="+mn-ea"/>
        <a:cs typeface="+mn-cs"/>
      </a:defRPr>
    </a:lvl8pPr>
    <a:lvl9pPr marL="3657337" algn="l" defTabSz="914334"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954" autoAdjust="0"/>
  </p:normalViewPr>
  <p:slideViewPr>
    <p:cSldViewPr>
      <p:cViewPr>
        <p:scale>
          <a:sx n="60" d="100"/>
          <a:sy n="60" d="100"/>
        </p:scale>
        <p:origin x="-888" y="130"/>
      </p:cViewPr>
      <p:guideLst>
        <p:guide orient="horz" pos="2160"/>
        <p:guide pos="2880"/>
      </p:guideLst>
    </p:cSldViewPr>
  </p:slideViewPr>
  <p:notesTextViewPr>
    <p:cViewPr>
      <p:scale>
        <a:sx n="1" d="1"/>
        <a:sy n="1" d="1"/>
      </p:scale>
      <p:origin x="0" y="0"/>
    </p:cViewPr>
  </p:notesTextViewPr>
  <p:sorterViewPr>
    <p:cViewPr>
      <p:scale>
        <a:sx n="80" d="100"/>
        <a:sy n="80" d="100"/>
      </p:scale>
      <p:origin x="0" y="1080"/>
    </p:cViewPr>
  </p:sorterViewPr>
  <p:notesViewPr>
    <p:cSldViewPr>
      <p:cViewPr>
        <p:scale>
          <a:sx n="90" d="100"/>
          <a:sy n="90" d="100"/>
        </p:scale>
        <p:origin x="-1128" y="2371"/>
      </p:cViewPr>
      <p:guideLst>
        <p:guide orient="horz" pos="3224"/>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76364" cy="511731"/>
          </a:xfrm>
          <a:prstGeom prst="rect">
            <a:avLst/>
          </a:prstGeom>
        </p:spPr>
        <p:txBody>
          <a:bodyPr vert="horz" lIns="96651" tIns="48325" rIns="96651" bIns="48325" rtlCol="0"/>
          <a:lstStyle>
            <a:lvl1pPr algn="l">
              <a:defRPr sz="1200"/>
            </a:lvl1pPr>
          </a:lstStyle>
          <a:p>
            <a:endParaRPr lang="en-US"/>
          </a:p>
        </p:txBody>
      </p:sp>
      <p:sp>
        <p:nvSpPr>
          <p:cNvPr id="3" name="Date Placeholder 2"/>
          <p:cNvSpPr>
            <a:spLocks noGrp="1"/>
          </p:cNvSpPr>
          <p:nvPr>
            <p:ph type="dt" sz="quarter" idx="1"/>
          </p:nvPr>
        </p:nvSpPr>
        <p:spPr>
          <a:xfrm>
            <a:off x="4021295" y="2"/>
            <a:ext cx="3076364" cy="511731"/>
          </a:xfrm>
          <a:prstGeom prst="rect">
            <a:avLst/>
          </a:prstGeom>
        </p:spPr>
        <p:txBody>
          <a:bodyPr vert="horz" lIns="96651" tIns="48325" rIns="96651" bIns="48325" rtlCol="0"/>
          <a:lstStyle>
            <a:lvl1pPr algn="r">
              <a:defRPr sz="1200"/>
            </a:lvl1pPr>
          </a:lstStyle>
          <a:p>
            <a:fld id="{76EE53A0-3FDB-44E3-870C-6A927731AA14}" type="datetimeFigureOut">
              <a:rPr lang="en-US" smtClean="0"/>
              <a:t>11/15/2013</a:t>
            </a:fld>
            <a:endParaRPr lang="en-US"/>
          </a:p>
        </p:txBody>
      </p:sp>
      <p:sp>
        <p:nvSpPr>
          <p:cNvPr id="4" name="Footer Placeholder 3"/>
          <p:cNvSpPr>
            <a:spLocks noGrp="1"/>
          </p:cNvSpPr>
          <p:nvPr>
            <p:ph type="ftr" sz="quarter" idx="2"/>
          </p:nvPr>
        </p:nvSpPr>
        <p:spPr>
          <a:xfrm>
            <a:off x="3" y="9721106"/>
            <a:ext cx="3076364" cy="511731"/>
          </a:xfrm>
          <a:prstGeom prst="rect">
            <a:avLst/>
          </a:prstGeom>
        </p:spPr>
        <p:txBody>
          <a:bodyPr vert="horz" lIns="96651" tIns="48325" rIns="96651" bIns="48325" rtlCol="0" anchor="b"/>
          <a:lstStyle>
            <a:lvl1pPr algn="l">
              <a:defRPr sz="1200"/>
            </a:lvl1pPr>
          </a:lstStyle>
          <a:p>
            <a:endParaRPr lang="en-US"/>
          </a:p>
        </p:txBody>
      </p:sp>
      <p:sp>
        <p:nvSpPr>
          <p:cNvPr id="5" name="Slide Number Placeholder 4"/>
          <p:cNvSpPr>
            <a:spLocks noGrp="1"/>
          </p:cNvSpPr>
          <p:nvPr>
            <p:ph type="sldNum" sz="quarter" idx="3"/>
          </p:nvPr>
        </p:nvSpPr>
        <p:spPr>
          <a:xfrm>
            <a:off x="4021295" y="9721106"/>
            <a:ext cx="3076364" cy="511731"/>
          </a:xfrm>
          <a:prstGeom prst="rect">
            <a:avLst/>
          </a:prstGeom>
        </p:spPr>
        <p:txBody>
          <a:bodyPr vert="horz" lIns="96651" tIns="48325" rIns="96651" bIns="48325" rtlCol="0" anchor="b"/>
          <a:lstStyle>
            <a:lvl1pPr algn="r">
              <a:defRPr sz="1200"/>
            </a:lvl1pPr>
          </a:lstStyle>
          <a:p>
            <a:fld id="{47CBE770-4CFB-46AE-B1A4-996483167835}" type="slidenum">
              <a:rPr lang="en-US" smtClean="0"/>
              <a:t>‹#›</a:t>
            </a:fld>
            <a:endParaRPr lang="en-US"/>
          </a:p>
        </p:txBody>
      </p:sp>
    </p:spTree>
    <p:extLst>
      <p:ext uri="{BB962C8B-B14F-4D97-AF65-F5344CB8AC3E}">
        <p14:creationId xmlns:p14="http://schemas.microsoft.com/office/powerpoint/2010/main" val="1952604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76364" cy="511731"/>
          </a:xfrm>
          <a:prstGeom prst="rect">
            <a:avLst/>
          </a:prstGeom>
        </p:spPr>
        <p:txBody>
          <a:bodyPr vert="horz" lIns="96651" tIns="48325" rIns="96651" bIns="48325" rtlCol="0"/>
          <a:lstStyle>
            <a:lvl1pPr algn="l">
              <a:defRPr sz="1200"/>
            </a:lvl1pPr>
          </a:lstStyle>
          <a:p>
            <a:endParaRPr lang="en-US"/>
          </a:p>
        </p:txBody>
      </p:sp>
      <p:sp>
        <p:nvSpPr>
          <p:cNvPr id="3" name="Date Placeholder 2"/>
          <p:cNvSpPr>
            <a:spLocks noGrp="1"/>
          </p:cNvSpPr>
          <p:nvPr>
            <p:ph type="dt" idx="1"/>
          </p:nvPr>
        </p:nvSpPr>
        <p:spPr>
          <a:xfrm>
            <a:off x="4021295" y="2"/>
            <a:ext cx="3076364" cy="511731"/>
          </a:xfrm>
          <a:prstGeom prst="rect">
            <a:avLst/>
          </a:prstGeom>
        </p:spPr>
        <p:txBody>
          <a:bodyPr vert="horz" lIns="96651" tIns="48325" rIns="96651" bIns="48325" rtlCol="0"/>
          <a:lstStyle>
            <a:lvl1pPr algn="r">
              <a:defRPr sz="1200"/>
            </a:lvl1pPr>
          </a:lstStyle>
          <a:p>
            <a:fld id="{427B374B-0DD1-4185-A41A-D45CD40DD955}" type="datetimeFigureOut">
              <a:rPr lang="en-US" smtClean="0"/>
              <a:t>11/15/2013</a:t>
            </a:fld>
            <a:endParaRPr lang="en-US"/>
          </a:p>
        </p:txBody>
      </p:sp>
      <p:sp>
        <p:nvSpPr>
          <p:cNvPr id="4" name="Slide Image Placeholder 3"/>
          <p:cNvSpPr>
            <a:spLocks noGrp="1" noRot="1" noChangeAspect="1"/>
          </p:cNvSpPr>
          <p:nvPr>
            <p:ph type="sldImg" idx="2"/>
          </p:nvPr>
        </p:nvSpPr>
        <p:spPr>
          <a:xfrm>
            <a:off x="990600" y="766763"/>
            <a:ext cx="5118100" cy="3838575"/>
          </a:xfrm>
          <a:prstGeom prst="rect">
            <a:avLst/>
          </a:prstGeom>
          <a:noFill/>
          <a:ln w="12700">
            <a:solidFill>
              <a:prstClr val="black"/>
            </a:solidFill>
          </a:ln>
        </p:spPr>
        <p:txBody>
          <a:bodyPr vert="horz" lIns="96651" tIns="48325" rIns="96651" bIns="48325" rtlCol="0" anchor="ctr"/>
          <a:lstStyle/>
          <a:p>
            <a:endParaRPr lang="en-US"/>
          </a:p>
        </p:txBody>
      </p:sp>
      <p:sp>
        <p:nvSpPr>
          <p:cNvPr id="5" name="Notes Placeholder 4"/>
          <p:cNvSpPr>
            <a:spLocks noGrp="1"/>
          </p:cNvSpPr>
          <p:nvPr>
            <p:ph type="body" sz="quarter" idx="3"/>
          </p:nvPr>
        </p:nvSpPr>
        <p:spPr>
          <a:xfrm>
            <a:off x="709931" y="4861442"/>
            <a:ext cx="5679440" cy="4605576"/>
          </a:xfrm>
          <a:prstGeom prst="rect">
            <a:avLst/>
          </a:prstGeom>
        </p:spPr>
        <p:txBody>
          <a:bodyPr vert="horz" lIns="96651" tIns="48325" rIns="96651" bIns="483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9721106"/>
            <a:ext cx="3076364" cy="511731"/>
          </a:xfrm>
          <a:prstGeom prst="rect">
            <a:avLst/>
          </a:prstGeom>
        </p:spPr>
        <p:txBody>
          <a:bodyPr vert="horz" lIns="96651" tIns="48325" rIns="96651" bIns="48325" rtlCol="0" anchor="b"/>
          <a:lstStyle>
            <a:lvl1pPr algn="l">
              <a:defRPr sz="1200"/>
            </a:lvl1pPr>
          </a:lstStyle>
          <a:p>
            <a:endParaRPr lang="en-US"/>
          </a:p>
        </p:txBody>
      </p:sp>
      <p:sp>
        <p:nvSpPr>
          <p:cNvPr id="7" name="Slide Number Placeholder 6"/>
          <p:cNvSpPr>
            <a:spLocks noGrp="1"/>
          </p:cNvSpPr>
          <p:nvPr>
            <p:ph type="sldNum" sz="quarter" idx="5"/>
          </p:nvPr>
        </p:nvSpPr>
        <p:spPr>
          <a:xfrm>
            <a:off x="4021295" y="9721106"/>
            <a:ext cx="3076364" cy="511731"/>
          </a:xfrm>
          <a:prstGeom prst="rect">
            <a:avLst/>
          </a:prstGeom>
        </p:spPr>
        <p:txBody>
          <a:bodyPr vert="horz" lIns="96651" tIns="48325" rIns="96651" bIns="48325" rtlCol="0" anchor="b"/>
          <a:lstStyle>
            <a:lvl1pPr algn="r">
              <a:defRPr sz="1200"/>
            </a:lvl1pPr>
          </a:lstStyle>
          <a:p>
            <a:fld id="{41FDEB23-E008-48D2-809D-BD5D7C9C425C}" type="slidenum">
              <a:rPr lang="en-US" smtClean="0"/>
              <a:t>‹#›</a:t>
            </a:fld>
            <a:endParaRPr lang="en-US"/>
          </a:p>
        </p:txBody>
      </p:sp>
    </p:spTree>
    <p:extLst>
      <p:ext uri="{BB962C8B-B14F-4D97-AF65-F5344CB8AC3E}">
        <p14:creationId xmlns:p14="http://schemas.microsoft.com/office/powerpoint/2010/main" val="2588878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to all who helped organized this meeting, and thanks to Brian Thompson and all his colleagues at FAO that invited me.</a:t>
            </a:r>
          </a:p>
          <a:p>
            <a:endParaRPr lang="en-US" dirty="0" smtClean="0"/>
          </a:p>
          <a:p>
            <a:r>
              <a:rPr lang="en-US" dirty="0" smtClean="0"/>
              <a:t>Title is a play on words, which may not translate well across all the languages.  </a:t>
            </a:r>
          </a:p>
          <a:p>
            <a:endParaRPr lang="en-US" dirty="0" smtClean="0"/>
          </a:p>
          <a:p>
            <a:r>
              <a:rPr lang="en-US" dirty="0" smtClean="0"/>
              <a:t>On the one hand, this paper addresses matters of diet related to its measurement at different levels of analysis.</a:t>
            </a:r>
          </a:p>
          <a:p>
            <a:endParaRPr lang="en-US" dirty="0" smtClean="0"/>
          </a:p>
          <a:p>
            <a:r>
              <a:rPr lang="en-US" dirty="0" smtClean="0"/>
              <a:t>On the other hand, we start with the premise that diet is important for understanding how agriculture can improve nutrition.</a:t>
            </a:r>
          </a:p>
          <a:p>
            <a:endParaRPr lang="en-US" dirty="0"/>
          </a:p>
        </p:txBody>
      </p:sp>
      <p:sp>
        <p:nvSpPr>
          <p:cNvPr id="4" name="Slide Number Placeholder 3"/>
          <p:cNvSpPr>
            <a:spLocks noGrp="1"/>
          </p:cNvSpPr>
          <p:nvPr>
            <p:ph type="sldNum" sz="quarter" idx="10"/>
          </p:nvPr>
        </p:nvSpPr>
        <p:spPr/>
        <p:txBody>
          <a:bodyPr/>
          <a:lstStyle/>
          <a:p>
            <a:fld id="{41FDEB23-E008-48D2-809D-BD5D7C9C425C}" type="slidenum">
              <a:rPr lang="en-US" smtClean="0"/>
              <a:t>1</a:t>
            </a:fld>
            <a:endParaRPr lang="en-US"/>
          </a:p>
        </p:txBody>
      </p:sp>
    </p:spTree>
    <p:extLst>
      <p:ext uri="{BB962C8B-B14F-4D97-AF65-F5344CB8AC3E}">
        <p14:creationId xmlns:p14="http://schemas.microsoft.com/office/powerpoint/2010/main" val="1077660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agricultural interventions that improve diets operate through improvements to household food security, which is also a multi-dimensional phenomenon. </a:t>
            </a:r>
            <a:endParaRPr lang="en-US" dirty="0" smtClean="0"/>
          </a:p>
          <a:p>
            <a:endParaRPr lang="en-US" dirty="0"/>
          </a:p>
          <a:p>
            <a:r>
              <a:rPr lang="en-US" dirty="0" smtClean="0"/>
              <a:t>Perhaps the  best vehicle for understanding the food available to a household is the food expenditure module, which is typically part of a larger survey used in poverty monitoring. One indicator developed from this module is the </a:t>
            </a:r>
            <a:r>
              <a:rPr lang="en-US" dirty="0"/>
              <a:t>food energy available to the </a:t>
            </a:r>
            <a:r>
              <a:rPr lang="en-US" dirty="0" smtClean="0"/>
              <a:t>household.  </a:t>
            </a:r>
          </a:p>
          <a:p>
            <a:endParaRPr lang="en-US" dirty="0" smtClean="0"/>
          </a:p>
          <a:p>
            <a:r>
              <a:rPr lang="en-US" dirty="0" smtClean="0"/>
              <a:t>Expenditure modules are used to  assess food </a:t>
            </a:r>
            <a:r>
              <a:rPr lang="en-US" dirty="0"/>
              <a:t>poverty, which compares the value of a household's food consumption to the cost of an energy-adjusted, typical food </a:t>
            </a:r>
            <a:r>
              <a:rPr lang="en-US" dirty="0" smtClean="0"/>
              <a:t>basket. </a:t>
            </a:r>
            <a:r>
              <a:rPr lang="en-US" dirty="0"/>
              <a:t>If there is one thing economists want to get right in this type of survey, it would be expenditures on food, since it is such a large part of low-income </a:t>
            </a:r>
            <a:r>
              <a:rPr lang="en-US" dirty="0" smtClean="0"/>
              <a:t>households' </a:t>
            </a:r>
            <a:r>
              <a:rPr lang="en-US" dirty="0"/>
              <a:t>budgets</a:t>
            </a:r>
            <a:r>
              <a:rPr lang="en-US" dirty="0" smtClean="0"/>
              <a:t>.</a:t>
            </a:r>
          </a:p>
          <a:p>
            <a:endParaRPr lang="en-US" dirty="0"/>
          </a:p>
          <a:p>
            <a:r>
              <a:rPr lang="en-US" dirty="0" smtClean="0"/>
              <a:t>So both of these could be used to assess interventions which seek to improve household food security.</a:t>
            </a:r>
          </a:p>
          <a:p>
            <a:endParaRPr lang="en-US" dirty="0"/>
          </a:p>
          <a:p>
            <a:r>
              <a:rPr lang="en-US" dirty="0"/>
              <a:t>In the last couple of years, the module is getting more attention by nutritionists. </a:t>
            </a:r>
            <a:r>
              <a:rPr lang="en-US" dirty="0" smtClean="0"/>
              <a:t>Assessing </a:t>
            </a:r>
            <a:r>
              <a:rPr lang="en-US" dirty="0"/>
              <a:t>household consumption of food groups has been used for planning fortification studies, and so could shed light on </a:t>
            </a:r>
            <a:r>
              <a:rPr lang="en-US" dirty="0" smtClean="0"/>
              <a:t>bio-fortification </a:t>
            </a:r>
            <a:r>
              <a:rPr lang="en-US" dirty="0"/>
              <a:t>and other specific crop/livestock interventions. There are a number of </a:t>
            </a:r>
            <a:r>
              <a:rPr lang="en-US" dirty="0" smtClean="0"/>
              <a:t>suggestions on </a:t>
            </a:r>
            <a:r>
              <a:rPr lang="en-US" dirty="0"/>
              <a:t>how to make the economist's tool, more friendly to </a:t>
            </a:r>
            <a:r>
              <a:rPr lang="en-US" dirty="0" smtClean="0"/>
              <a:t>nutritionists, beginning with the way foods are aggregated in the module.</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1FDEB23-E008-48D2-809D-BD5D7C9C425C}" type="slidenum">
              <a:rPr lang="en-US" smtClean="0"/>
              <a:t>10</a:t>
            </a:fld>
            <a:endParaRPr lang="en-US"/>
          </a:p>
        </p:txBody>
      </p:sp>
    </p:spTree>
    <p:extLst>
      <p:ext uri="{BB962C8B-B14F-4D97-AF65-F5344CB8AC3E}">
        <p14:creationId xmlns:p14="http://schemas.microsoft.com/office/powerpoint/2010/main" val="37800992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Diversity proxies have also been used at the household level.  Perhaps the most well known are FAO's Household Diet Diversity Score and WFP's Food Consumption Score. </a:t>
            </a:r>
          </a:p>
          <a:p>
            <a:endParaRPr lang="en-US" dirty="0"/>
          </a:p>
          <a:p>
            <a:r>
              <a:rPr lang="en-US" dirty="0" smtClean="0"/>
              <a:t>Interestingly, despite the different needs and approaches of the two agencies, they have harmonized how they collect data, so that both types of indicators can be generated from the same survey.  </a:t>
            </a:r>
          </a:p>
          <a:p>
            <a:endParaRPr lang="en-US" dirty="0"/>
          </a:p>
          <a:p>
            <a:r>
              <a:rPr lang="en-US" dirty="0" smtClean="0"/>
              <a:t>None </a:t>
            </a:r>
            <a:r>
              <a:rPr lang="en-US" dirty="0"/>
              <a:t>of </a:t>
            </a:r>
            <a:r>
              <a:rPr lang="en-US" dirty="0" smtClean="0"/>
              <a:t>the household measures, on either this slide or the previous, can </a:t>
            </a:r>
            <a:r>
              <a:rPr lang="en-US" dirty="0"/>
              <a:t>address intra-household allocation, so dietary assessment is still needed to see whether improvements at this level are translated into improvements at the individual level.</a:t>
            </a:r>
          </a:p>
          <a:p>
            <a:endParaRPr lang="en-US" dirty="0"/>
          </a:p>
        </p:txBody>
      </p:sp>
      <p:sp>
        <p:nvSpPr>
          <p:cNvPr id="4" name="Slide Number Placeholder 3"/>
          <p:cNvSpPr>
            <a:spLocks noGrp="1"/>
          </p:cNvSpPr>
          <p:nvPr>
            <p:ph type="sldNum" sz="quarter" idx="10"/>
          </p:nvPr>
        </p:nvSpPr>
        <p:spPr/>
        <p:txBody>
          <a:bodyPr/>
          <a:lstStyle/>
          <a:p>
            <a:fld id="{41FDEB23-E008-48D2-809D-BD5D7C9C425C}" type="slidenum">
              <a:rPr lang="en-US" smtClean="0"/>
              <a:t>11</a:t>
            </a:fld>
            <a:endParaRPr lang="en-US"/>
          </a:p>
        </p:txBody>
      </p:sp>
    </p:spTree>
    <p:extLst>
      <p:ext uri="{BB962C8B-B14F-4D97-AF65-F5344CB8AC3E}">
        <p14:creationId xmlns:p14="http://schemas.microsoft.com/office/powerpoint/2010/main" val="4252643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National measures of food supply assist in understanding the availability dimension of food security. </a:t>
            </a:r>
            <a:endParaRPr lang="en-US" dirty="0" smtClean="0"/>
          </a:p>
          <a:p>
            <a:endParaRPr lang="en-US" dirty="0"/>
          </a:p>
          <a:p>
            <a:r>
              <a:rPr lang="en-US" dirty="0" smtClean="0"/>
              <a:t>The </a:t>
            </a:r>
            <a:r>
              <a:rPr lang="en-US" dirty="0"/>
              <a:t>FAO Food Balance Sheet methodology enables calculation of the aggregate amount of food available for human consumption for a list of commodities. The sum of energy available from these foods is divided by the population size to estimate the available calories per capita.  FAO uses this as well as additional information about energy needs and measures of variation from other data in order to create its Prevalence of Undernourishment indicator. </a:t>
            </a:r>
            <a:endParaRPr lang="en-US" dirty="0" smtClean="0"/>
          </a:p>
          <a:p>
            <a:endParaRPr lang="en-US" dirty="0"/>
          </a:p>
          <a:p>
            <a:r>
              <a:rPr lang="en-US" dirty="0" smtClean="0"/>
              <a:t>Others </a:t>
            </a:r>
            <a:r>
              <a:rPr lang="en-US" dirty="0"/>
              <a:t>have used food supply data to assess availability of specific nutrients in the food supply, or to assess the quality of the overall food supply. </a:t>
            </a:r>
            <a:endParaRPr lang="en-US" dirty="0" smtClean="0"/>
          </a:p>
          <a:p>
            <a:endParaRPr lang="en-US" dirty="0"/>
          </a:p>
          <a:p>
            <a:r>
              <a:rPr lang="en-US" dirty="0" smtClean="0"/>
              <a:t>These </a:t>
            </a:r>
            <a:r>
              <a:rPr lang="en-US" dirty="0"/>
              <a:t>measures allow for national comparisons over time, but cannot provide insights on the within-country distribution of food insecurity.</a:t>
            </a:r>
          </a:p>
          <a:p>
            <a:endParaRPr lang="en-US" dirty="0"/>
          </a:p>
        </p:txBody>
      </p:sp>
      <p:sp>
        <p:nvSpPr>
          <p:cNvPr id="4" name="Slide Number Placeholder 3"/>
          <p:cNvSpPr>
            <a:spLocks noGrp="1"/>
          </p:cNvSpPr>
          <p:nvPr>
            <p:ph type="sldNum" sz="quarter" idx="10"/>
          </p:nvPr>
        </p:nvSpPr>
        <p:spPr/>
        <p:txBody>
          <a:bodyPr/>
          <a:lstStyle/>
          <a:p>
            <a:fld id="{41FDEB23-E008-48D2-809D-BD5D7C9C425C}" type="slidenum">
              <a:rPr lang="en-US" smtClean="0"/>
              <a:t>12</a:t>
            </a:fld>
            <a:endParaRPr lang="en-US"/>
          </a:p>
        </p:txBody>
      </p:sp>
    </p:spTree>
    <p:extLst>
      <p:ext uri="{BB962C8B-B14F-4D97-AF65-F5344CB8AC3E}">
        <p14:creationId xmlns:p14="http://schemas.microsoft.com/office/powerpoint/2010/main" val="4221291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number of ongoing data collection systems contribute to our understanding of agriculture's role in diet.  </a:t>
            </a:r>
            <a:endParaRPr lang="en-US" dirty="0" smtClean="0"/>
          </a:p>
          <a:p>
            <a:endParaRPr lang="en-US" dirty="0"/>
          </a:p>
          <a:p>
            <a:r>
              <a:rPr lang="en-US" dirty="0" smtClean="0"/>
              <a:t>The </a:t>
            </a:r>
            <a:r>
              <a:rPr lang="en-US" dirty="0"/>
              <a:t>Demographic and Health Surveys (DHS), funded by USAID, collect food group frequency data on children (and previously on women) that allowed for calculation of diet diversity scores, as well as anthropometry, infant feeding practice, and anemia. </a:t>
            </a:r>
            <a:endParaRPr lang="en-US" dirty="0" smtClean="0"/>
          </a:p>
          <a:p>
            <a:endParaRPr lang="en-US" dirty="0"/>
          </a:p>
          <a:p>
            <a:r>
              <a:rPr lang="en-US" dirty="0" smtClean="0"/>
              <a:t>UNICEF's </a:t>
            </a:r>
            <a:r>
              <a:rPr lang="en-US" dirty="0"/>
              <a:t>Multiple Indicator Cluster Survey (MICS) collects similar data and the two systems often coordinate to prevent duplication.  </a:t>
            </a:r>
            <a:endParaRPr lang="en-US" dirty="0" smtClean="0"/>
          </a:p>
          <a:p>
            <a:endParaRPr lang="en-US" dirty="0"/>
          </a:p>
          <a:p>
            <a:r>
              <a:rPr lang="en-US" dirty="0" smtClean="0"/>
              <a:t>The </a:t>
            </a:r>
            <a:r>
              <a:rPr lang="en-US" dirty="0"/>
              <a:t>World Bank's Living Standard Measurement Study (LSMS) uses income and expenditure surveys that include a consumption module on food available to households.  </a:t>
            </a:r>
            <a:endParaRPr lang="en-US" dirty="0" smtClean="0"/>
          </a:p>
          <a:p>
            <a:endParaRPr lang="en-US" dirty="0"/>
          </a:p>
          <a:p>
            <a:r>
              <a:rPr lang="en-US" dirty="0" smtClean="0"/>
              <a:t>WFP's </a:t>
            </a:r>
            <a:r>
              <a:rPr lang="en-US" dirty="0"/>
              <a:t>VAM unit collects household food security data in comprehensive national and emergency surveys and via an ongoing monitoring system. </a:t>
            </a:r>
            <a:r>
              <a:rPr lang="en-US" dirty="0" smtClean="0"/>
              <a:t>These surveys routinely collect information on the food consumption score as well as household coping strategies.</a:t>
            </a:r>
          </a:p>
          <a:p>
            <a:endParaRPr lang="en-US" dirty="0"/>
          </a:p>
          <a:p>
            <a:r>
              <a:rPr lang="en-US" dirty="0" smtClean="0"/>
              <a:t>FAOSTAT </a:t>
            </a:r>
            <a:r>
              <a:rPr lang="en-US" dirty="0"/>
              <a:t>is a repository of information from agricultural sources that includes national food supplies.</a:t>
            </a:r>
          </a:p>
          <a:p>
            <a:endParaRPr lang="en-US" dirty="0"/>
          </a:p>
        </p:txBody>
      </p:sp>
      <p:sp>
        <p:nvSpPr>
          <p:cNvPr id="4" name="Slide Number Placeholder 3"/>
          <p:cNvSpPr>
            <a:spLocks noGrp="1"/>
          </p:cNvSpPr>
          <p:nvPr>
            <p:ph type="sldNum" sz="quarter" idx="10"/>
          </p:nvPr>
        </p:nvSpPr>
        <p:spPr/>
        <p:txBody>
          <a:bodyPr/>
          <a:lstStyle/>
          <a:p>
            <a:fld id="{41FDEB23-E008-48D2-809D-BD5D7C9C425C}" type="slidenum">
              <a:rPr lang="en-US" smtClean="0"/>
              <a:t>13</a:t>
            </a:fld>
            <a:endParaRPr lang="en-US"/>
          </a:p>
        </p:txBody>
      </p:sp>
    </p:spTree>
    <p:extLst>
      <p:ext uri="{BB962C8B-B14F-4D97-AF65-F5344CB8AC3E}">
        <p14:creationId xmlns:p14="http://schemas.microsoft.com/office/powerpoint/2010/main" val="4073315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4000" y="649288"/>
            <a:ext cx="3625850" cy="2719387"/>
          </a:xfrm>
        </p:spPr>
      </p:sp>
      <p:sp>
        <p:nvSpPr>
          <p:cNvPr id="3" name="Notes Placeholder 2"/>
          <p:cNvSpPr>
            <a:spLocks noGrp="1"/>
          </p:cNvSpPr>
          <p:nvPr>
            <p:ph type="body" idx="1"/>
          </p:nvPr>
        </p:nvSpPr>
        <p:spPr>
          <a:xfrm>
            <a:off x="709931" y="3483531"/>
            <a:ext cx="5679440" cy="5672376"/>
          </a:xfrm>
        </p:spPr>
        <p:txBody>
          <a:bodyPr/>
          <a:lstStyle/>
          <a:p>
            <a:r>
              <a:rPr lang="en-US" dirty="0" smtClean="0"/>
              <a:t>As far as recommendations, I have grouped this part into 3 slides, starting with current best practices.</a:t>
            </a:r>
          </a:p>
          <a:p>
            <a:endParaRPr lang="en-US" dirty="0"/>
          </a:p>
          <a:p>
            <a:r>
              <a:rPr lang="en-US" dirty="0" smtClean="0"/>
              <a:t>Clarity </a:t>
            </a:r>
            <a:r>
              <a:rPr lang="en-US" dirty="0"/>
              <a:t>is needed on where interventions are made within the causal framework and what </a:t>
            </a:r>
            <a:r>
              <a:rPr lang="en-US" dirty="0" smtClean="0"/>
              <a:t>is planned for </a:t>
            </a:r>
            <a:r>
              <a:rPr lang="en-US" dirty="0"/>
              <a:t>change.  Assessing outcomes close to the point of intervention allows for understanding if objectives were met. Distal impacts can also be measured, but would likely reflect on other factors not addressed by a </a:t>
            </a:r>
            <a:r>
              <a:rPr lang="en-US" dirty="0" err="1"/>
              <a:t>programme</a:t>
            </a:r>
            <a:r>
              <a:rPr lang="en-US" dirty="0"/>
              <a:t>.  For example, using anthropometry to evaluate an agricultural intervention can be misleading since </a:t>
            </a:r>
            <a:r>
              <a:rPr lang="en-US" dirty="0" smtClean="0"/>
              <a:t>growth is </a:t>
            </a:r>
            <a:r>
              <a:rPr lang="en-US" dirty="0"/>
              <a:t>influenced by health, sanitation, and care</a:t>
            </a:r>
            <a:r>
              <a:rPr lang="en-US" dirty="0" smtClean="0"/>
              <a:t>.</a:t>
            </a:r>
          </a:p>
          <a:p>
            <a:endParaRPr lang="en-US" dirty="0"/>
          </a:p>
          <a:p>
            <a:r>
              <a:rPr lang="en-US" dirty="0"/>
              <a:t>Diverse indicators allow for triangulation and a better understanding of changes.  So a short- and medium-term strategy is to focus on a number of indicators that have already been developed.</a:t>
            </a:r>
          </a:p>
          <a:p>
            <a:endParaRPr lang="en-US" dirty="0"/>
          </a:p>
          <a:p>
            <a:r>
              <a:rPr lang="en-US" dirty="0"/>
              <a:t>The Women's Diet Diversity Score would get widespread use if it is returned to the DHS and MICS survey platforms. </a:t>
            </a:r>
          </a:p>
          <a:p>
            <a:endParaRPr lang="en-US" dirty="0"/>
          </a:p>
          <a:p>
            <a:r>
              <a:rPr lang="en-US" dirty="0"/>
              <a:t>The Food Consumption Score provides a simple way to monitor diversity of household consumption, and should continue in WFP's VAM survey system, in addition to the LSMS.  </a:t>
            </a:r>
          </a:p>
          <a:p>
            <a:endParaRPr lang="en-US" dirty="0"/>
          </a:p>
          <a:p>
            <a:r>
              <a:rPr lang="en-US" dirty="0"/>
              <a:t>Where possible, the LSMS should begin experimenting with a 24-hour diet recall on a target individual in the household. This would allow for a greater understanding of how household food gets translated into individual consumption.  </a:t>
            </a:r>
          </a:p>
          <a:p>
            <a:endParaRPr lang="en-US" dirty="0"/>
          </a:p>
          <a:p>
            <a:r>
              <a:rPr lang="en-US" dirty="0"/>
              <a:t>Finally, use of the Food Balance Sheet data and calculation of the related Prevalence of Undernourishment indicator should be continued as a way of providing insights into the availability dimension of food security.</a:t>
            </a:r>
          </a:p>
          <a:p>
            <a:endParaRPr lang="en-US" dirty="0"/>
          </a:p>
        </p:txBody>
      </p:sp>
      <p:sp>
        <p:nvSpPr>
          <p:cNvPr id="4" name="Slide Number Placeholder 3"/>
          <p:cNvSpPr>
            <a:spLocks noGrp="1"/>
          </p:cNvSpPr>
          <p:nvPr>
            <p:ph type="sldNum" sz="quarter" idx="10"/>
          </p:nvPr>
        </p:nvSpPr>
        <p:spPr/>
        <p:txBody>
          <a:bodyPr/>
          <a:lstStyle/>
          <a:p>
            <a:fld id="{41FDEB23-E008-48D2-809D-BD5D7C9C425C}" type="slidenum">
              <a:rPr lang="en-US" smtClean="0"/>
              <a:t>14</a:t>
            </a:fld>
            <a:endParaRPr lang="en-US" dirty="0"/>
          </a:p>
        </p:txBody>
      </p:sp>
    </p:spTree>
    <p:extLst>
      <p:ext uri="{BB962C8B-B14F-4D97-AF65-F5344CB8AC3E}">
        <p14:creationId xmlns:p14="http://schemas.microsoft.com/office/powerpoint/2010/main" val="1405741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4000" y="568325"/>
            <a:ext cx="4081463" cy="3062288"/>
          </a:xfrm>
        </p:spPr>
      </p:sp>
      <p:sp>
        <p:nvSpPr>
          <p:cNvPr id="3" name="Notes Placeholder 2"/>
          <p:cNvSpPr>
            <a:spLocks noGrp="1"/>
          </p:cNvSpPr>
          <p:nvPr>
            <p:ph type="body" idx="1"/>
          </p:nvPr>
        </p:nvSpPr>
        <p:spPr>
          <a:xfrm>
            <a:off x="709931" y="3974307"/>
            <a:ext cx="5679440" cy="4922043"/>
          </a:xfrm>
        </p:spPr>
        <p:txBody>
          <a:bodyPr/>
          <a:lstStyle/>
          <a:p>
            <a:r>
              <a:rPr lang="en-US" dirty="0"/>
              <a:t>Often researchers focus their validation efforts on a newly-developed indicator.  But there is wide variation in the 'gold standards' employed, the criteria for judging success, and the country-level data being used. This makes it difficult to draw conclusions about which indicators are most effective. Integrated research is needed that allows for better comparisons of different types of indicators. </a:t>
            </a:r>
            <a:endParaRPr lang="en-US" dirty="0" smtClean="0"/>
          </a:p>
          <a:p>
            <a:endParaRPr lang="en-US" dirty="0"/>
          </a:p>
          <a:p>
            <a:r>
              <a:rPr lang="en-US" dirty="0" smtClean="0"/>
              <a:t>Much </a:t>
            </a:r>
            <a:r>
              <a:rPr lang="en-US" dirty="0"/>
              <a:t>of the testing of proxy indicators has been justified on the grounds that the 'gold standard' for dietary intake (e.g. the 24-hour recall) is too costly. Yet costs of the proxy approach are rarely reported, which limits our ability to make useful decisions about which indicator to support. </a:t>
            </a:r>
          </a:p>
          <a:p>
            <a:endParaRPr lang="en-US" dirty="0" smtClean="0"/>
          </a:p>
          <a:p>
            <a:r>
              <a:rPr lang="en-US" dirty="0"/>
              <a:t>Technological changes allow for new possibilities in survey implementation. Distance learning can assist capacity-building to implement complex modules.  Smart phones and tablets offer applications that can simplify the interview process, reduce data entry errors and costs and achieve rapid data transmission. Given these developments and the middling performance of many diet proxies, a long-range strategy should develop state-of-the-art measurement procedures more economically, rather than continue the emphasis on proxy approaches. </a:t>
            </a:r>
            <a:endParaRPr lang="en-US" dirty="0" smtClean="0"/>
          </a:p>
          <a:p>
            <a:endParaRPr lang="en-US" dirty="0"/>
          </a:p>
          <a:p>
            <a:r>
              <a:rPr lang="en-US" dirty="0" smtClean="0"/>
              <a:t>Good </a:t>
            </a:r>
            <a:r>
              <a:rPr lang="en-US" dirty="0"/>
              <a:t>field methods do not exist for assessing energy expenditure, which is central to assessing an individual's dietary adequacy. One approach tested in the U.S., uses a 24-hour time diary recall, and merges the information from this with reference values on the energy cost of activities.  Adaptations and testing will be needed to use this or other methods in the context of low-income countries.</a:t>
            </a:r>
          </a:p>
          <a:p>
            <a:r>
              <a:rPr lang="en-US" sz="1100" dirty="0"/>
              <a:t> </a:t>
            </a:r>
          </a:p>
          <a:p>
            <a:endParaRPr lang="en-US" dirty="0"/>
          </a:p>
        </p:txBody>
      </p:sp>
      <p:sp>
        <p:nvSpPr>
          <p:cNvPr id="4" name="Slide Number Placeholder 3"/>
          <p:cNvSpPr>
            <a:spLocks noGrp="1"/>
          </p:cNvSpPr>
          <p:nvPr>
            <p:ph type="sldNum" sz="quarter" idx="10"/>
          </p:nvPr>
        </p:nvSpPr>
        <p:spPr/>
        <p:txBody>
          <a:bodyPr/>
          <a:lstStyle/>
          <a:p>
            <a:fld id="{41FDEB23-E008-48D2-809D-BD5D7C9C425C}" type="slidenum">
              <a:rPr lang="en-US" smtClean="0"/>
              <a:t>15</a:t>
            </a:fld>
            <a:endParaRPr lang="en-US"/>
          </a:p>
        </p:txBody>
      </p:sp>
    </p:spTree>
    <p:extLst>
      <p:ext uri="{BB962C8B-B14F-4D97-AF65-F5344CB8AC3E}">
        <p14:creationId xmlns:p14="http://schemas.microsoft.com/office/powerpoint/2010/main" val="16805308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39850" y="468313"/>
            <a:ext cx="4237038" cy="3178175"/>
          </a:xfrm>
        </p:spPr>
      </p:sp>
      <p:sp>
        <p:nvSpPr>
          <p:cNvPr id="3" name="Notes Placeholder 2"/>
          <p:cNvSpPr>
            <a:spLocks noGrp="1"/>
          </p:cNvSpPr>
          <p:nvPr>
            <p:ph type="body" idx="1"/>
          </p:nvPr>
        </p:nvSpPr>
        <p:spPr>
          <a:xfrm>
            <a:off x="709931" y="3821907"/>
            <a:ext cx="5679440" cy="5867400"/>
          </a:xfrm>
        </p:spPr>
        <p:txBody>
          <a:bodyPr/>
          <a:lstStyle/>
          <a:p>
            <a:r>
              <a:rPr lang="en-US" dirty="0"/>
              <a:t>Reliable data collection is costly, so we should look for synergies between agencies wherever possible.  One approach would be for agencies to pay for a module to be included in an existing survey.  For example, WFP has sponsored its food frequency modules on the World Bank's LSMS surveys.  The cost is much less for WFP than a national survey, and the World Bank benefits by having data to carry out additional country-level analyses. </a:t>
            </a:r>
          </a:p>
          <a:p>
            <a:r>
              <a:rPr lang="en-US" dirty="0"/>
              <a:t> </a:t>
            </a:r>
          </a:p>
          <a:p>
            <a:r>
              <a:rPr lang="en-US" dirty="0"/>
              <a:t>Specific variants within a class of indicators such as diet diversity use similar data elements.  A harmonized platform of data collection would allow for different indicators of the same class to be calculated from the same data, advancing our knowledge of which of different indicators works best. FAO and WFP have harmonized their data collection instruments so that their diversity indicators can be calculated from the same data. </a:t>
            </a:r>
          </a:p>
          <a:p>
            <a:endParaRPr lang="en-US" dirty="0"/>
          </a:p>
          <a:p>
            <a:r>
              <a:rPr lang="en-US" dirty="0"/>
              <a:t>Individuals and agencies develop attachments and even constituencies around specific indicators.  But there are too many variations of specific indicators. To be more efficient in accumulating knowledge of dietary changes, we should develop standardization in the way indicator data are collected, analyzed and interpreted.  Panels composed of a diverse set of experts from a broad set of disciplines and countries which are financed jointly by interested agencies can facilitate this approach.  Results of these panels should be distributed widely, including to academic journal editors, so that researchers, agency officers and ministry officials use common approaches to collecting and analyzing data. </a:t>
            </a:r>
          </a:p>
          <a:p>
            <a:r>
              <a:rPr lang="en-US" dirty="0"/>
              <a:t> </a:t>
            </a:r>
          </a:p>
          <a:p>
            <a:r>
              <a:rPr lang="en-US" dirty="0"/>
              <a:t>Many indicators have been validated using continuous measures, but thresholds are needed so we can count the affected and determine the magnitude of a problem.  Thresholds require judgment, but too often cut-points have been determined in an ad-hoc way.  Expert interdisciplinary panels are needed to make judgments about where cut-points should be drawn and to communicate the method and reasoning behind their approach in a transparent way.  At a minimum, the panels should include professionals from the nutrition, economics, communications and policy fields.</a:t>
            </a:r>
          </a:p>
          <a:p>
            <a:endParaRPr lang="en-US" sz="1100" dirty="0"/>
          </a:p>
        </p:txBody>
      </p:sp>
      <p:sp>
        <p:nvSpPr>
          <p:cNvPr id="4" name="Slide Number Placeholder 3"/>
          <p:cNvSpPr>
            <a:spLocks noGrp="1"/>
          </p:cNvSpPr>
          <p:nvPr>
            <p:ph type="sldNum" sz="quarter" idx="10"/>
          </p:nvPr>
        </p:nvSpPr>
        <p:spPr/>
        <p:txBody>
          <a:bodyPr/>
          <a:lstStyle/>
          <a:p>
            <a:fld id="{41FDEB23-E008-48D2-809D-BD5D7C9C425C}" type="slidenum">
              <a:rPr lang="en-US" smtClean="0"/>
              <a:t>16</a:t>
            </a:fld>
            <a:endParaRPr lang="en-US"/>
          </a:p>
        </p:txBody>
      </p:sp>
    </p:spTree>
    <p:extLst>
      <p:ext uri="{BB962C8B-B14F-4D97-AF65-F5344CB8AC3E}">
        <p14:creationId xmlns:p14="http://schemas.microsoft.com/office/powerpoint/2010/main" val="3270494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DEB23-E008-48D2-809D-BD5D7C9C425C}" type="slidenum">
              <a:rPr lang="en-US" smtClean="0"/>
              <a:t>2</a:t>
            </a:fld>
            <a:endParaRPr lang="en-US"/>
          </a:p>
        </p:txBody>
      </p:sp>
    </p:spTree>
    <p:extLst>
      <p:ext uri="{BB962C8B-B14F-4D97-AF65-F5344CB8AC3E}">
        <p14:creationId xmlns:p14="http://schemas.microsoft.com/office/powerpoint/2010/main" val="113337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1FDEB23-E008-48D2-809D-BD5D7C9C425C}" type="slidenum">
              <a:rPr lang="en-US" smtClean="0"/>
              <a:t>3</a:t>
            </a:fld>
            <a:endParaRPr lang="en-US"/>
          </a:p>
        </p:txBody>
      </p:sp>
    </p:spTree>
    <p:extLst>
      <p:ext uri="{BB962C8B-B14F-4D97-AF65-F5344CB8AC3E}">
        <p14:creationId xmlns:p14="http://schemas.microsoft.com/office/powerpoint/2010/main" val="1493893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90">
              <a:defRPr sz="2600">
                <a:solidFill>
                  <a:schemeClr val="tx1"/>
                </a:solidFill>
                <a:latin typeface="Times New Roman" pitchFamily="18" charset="0"/>
              </a:defRPr>
            </a:lvl1pPr>
            <a:lvl2pPr marL="773389" indent="-297457" defTabSz="968390">
              <a:defRPr sz="2600">
                <a:solidFill>
                  <a:schemeClr val="tx1"/>
                </a:solidFill>
                <a:latin typeface="Times New Roman" pitchFamily="18" charset="0"/>
              </a:defRPr>
            </a:lvl2pPr>
            <a:lvl3pPr marL="1189830" indent="-237965" defTabSz="968390">
              <a:defRPr sz="2600">
                <a:solidFill>
                  <a:schemeClr val="tx1"/>
                </a:solidFill>
                <a:latin typeface="Times New Roman" pitchFamily="18" charset="0"/>
              </a:defRPr>
            </a:lvl3pPr>
            <a:lvl4pPr marL="1665760" indent="-237965" defTabSz="968390">
              <a:defRPr sz="2600">
                <a:solidFill>
                  <a:schemeClr val="tx1"/>
                </a:solidFill>
                <a:latin typeface="Times New Roman" pitchFamily="18" charset="0"/>
              </a:defRPr>
            </a:lvl4pPr>
            <a:lvl5pPr marL="2141694" indent="-237965" defTabSz="968390">
              <a:defRPr sz="2600">
                <a:solidFill>
                  <a:schemeClr val="tx1"/>
                </a:solidFill>
                <a:latin typeface="Times New Roman" pitchFamily="18" charset="0"/>
              </a:defRPr>
            </a:lvl5pPr>
            <a:lvl6pPr marL="2617626" indent="-237965" defTabSz="968390" eaLnBrk="0" fontAlgn="base" hangingPunct="0">
              <a:spcBef>
                <a:spcPct val="0"/>
              </a:spcBef>
              <a:spcAft>
                <a:spcPct val="0"/>
              </a:spcAft>
              <a:defRPr sz="2600">
                <a:solidFill>
                  <a:schemeClr val="tx1"/>
                </a:solidFill>
                <a:latin typeface="Times New Roman" pitchFamily="18" charset="0"/>
              </a:defRPr>
            </a:lvl6pPr>
            <a:lvl7pPr marL="3093557" indent="-237965" defTabSz="968390" eaLnBrk="0" fontAlgn="base" hangingPunct="0">
              <a:spcBef>
                <a:spcPct val="0"/>
              </a:spcBef>
              <a:spcAft>
                <a:spcPct val="0"/>
              </a:spcAft>
              <a:defRPr sz="2600">
                <a:solidFill>
                  <a:schemeClr val="tx1"/>
                </a:solidFill>
                <a:latin typeface="Times New Roman" pitchFamily="18" charset="0"/>
              </a:defRPr>
            </a:lvl7pPr>
            <a:lvl8pPr marL="3569490" indent="-237965" defTabSz="968390" eaLnBrk="0" fontAlgn="base" hangingPunct="0">
              <a:spcBef>
                <a:spcPct val="0"/>
              </a:spcBef>
              <a:spcAft>
                <a:spcPct val="0"/>
              </a:spcAft>
              <a:defRPr sz="2600">
                <a:solidFill>
                  <a:schemeClr val="tx1"/>
                </a:solidFill>
                <a:latin typeface="Times New Roman" pitchFamily="18" charset="0"/>
              </a:defRPr>
            </a:lvl8pPr>
            <a:lvl9pPr marL="4045421" indent="-237965" defTabSz="968390" eaLnBrk="0" fontAlgn="base" hangingPunct="0">
              <a:spcBef>
                <a:spcPct val="0"/>
              </a:spcBef>
              <a:spcAft>
                <a:spcPct val="0"/>
              </a:spcAft>
              <a:defRPr sz="2600">
                <a:solidFill>
                  <a:schemeClr val="tx1"/>
                </a:solidFill>
                <a:latin typeface="Times New Roman" pitchFamily="18" charset="0"/>
              </a:defRPr>
            </a:lvl9pPr>
          </a:lstStyle>
          <a:p>
            <a:fld id="{C5F453B7-D7B9-4FB8-92BE-7615DD43A811}" type="slidenum">
              <a:rPr lang="en-US" sz="1200"/>
              <a:pPr/>
              <a:t>4</a:t>
            </a:fld>
            <a:endParaRPr lang="en-US" sz="1200"/>
          </a:p>
        </p:txBody>
      </p:sp>
      <p:sp>
        <p:nvSpPr>
          <p:cNvPr id="113667" name="Rectangle 2"/>
          <p:cNvSpPr>
            <a:spLocks noGrp="1" noRot="1" noChangeAspect="1" noChangeArrowheads="1" noTextEdit="1"/>
          </p:cNvSpPr>
          <p:nvPr>
            <p:ph type="sldImg"/>
          </p:nvPr>
        </p:nvSpPr>
        <p:spPr>
          <a:xfrm>
            <a:off x="990600" y="766763"/>
            <a:ext cx="5118100" cy="3838575"/>
          </a:xfrm>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is the basic UNICEF framework developed in the late 1980's by Bjorn </a:t>
            </a:r>
            <a:r>
              <a:rPr lang="en-US" dirty="0" err="1" smtClean="0"/>
              <a:t>Lungqvist</a:t>
            </a:r>
            <a:r>
              <a:rPr lang="en-US" dirty="0" smtClean="0"/>
              <a:t>, Urban </a:t>
            </a:r>
            <a:r>
              <a:rPr lang="en-US" dirty="0" smtClean="0"/>
              <a:t>Johnson</a:t>
            </a:r>
            <a:r>
              <a:rPr lang="en-US" dirty="0" smtClean="0"/>
              <a:t>, and colleagues working in Tanzania, and updated recently to include short- and long-term consequences.  The wisdom of this framework is that it is still largely accepted as an organizing framework for understanding malnutrition, some 30 years after it was developed.</a:t>
            </a:r>
          </a:p>
          <a:p>
            <a:endParaRPr lang="en-US" dirty="0"/>
          </a:p>
          <a:p>
            <a:r>
              <a:rPr lang="en-US" dirty="0" smtClean="0"/>
              <a:t>Agricultural interventions will have most of their impact on nutrition, through the left-hand side of this framework – the part that goes through household food insecurity, or what has been referred to as the "food side" of this food/care/health framework.  </a:t>
            </a:r>
          </a:p>
          <a:p>
            <a:endParaRPr lang="en-US" dirty="0"/>
          </a:p>
          <a:p>
            <a:r>
              <a:rPr lang="en-US" dirty="0" smtClean="0"/>
              <a:t>Now I would like to zoom in on the household food insecurity box of this framework.  I am not getting rid of any part of the framework.  The framework still remains in whole. I will just be using a telephoto lens, as if this was a </a:t>
            </a:r>
            <a:r>
              <a:rPr lang="en-US" dirty="0"/>
              <a:t>G</a:t>
            </a:r>
            <a:r>
              <a:rPr lang="en-US" dirty="0" smtClean="0"/>
              <a:t>oogle </a:t>
            </a:r>
            <a:r>
              <a:rPr lang="en-US" dirty="0"/>
              <a:t>M</a:t>
            </a:r>
            <a:r>
              <a:rPr lang="en-US" dirty="0" smtClean="0"/>
              <a:t>ap zoom-in that you might see on the TV news.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73953">
              <a:defRPr sz="2500">
                <a:solidFill>
                  <a:schemeClr val="tx1"/>
                </a:solidFill>
                <a:latin typeface="Times New Roman" pitchFamily="18" charset="0"/>
              </a:defRPr>
            </a:lvl1pPr>
            <a:lvl2pPr marL="777832" indent="-299166" defTabSz="973953">
              <a:defRPr sz="2500">
                <a:solidFill>
                  <a:schemeClr val="tx1"/>
                </a:solidFill>
                <a:latin typeface="Times New Roman" pitchFamily="18" charset="0"/>
              </a:defRPr>
            </a:lvl2pPr>
            <a:lvl3pPr marL="1196665" indent="-239332" defTabSz="973953">
              <a:defRPr sz="2500">
                <a:solidFill>
                  <a:schemeClr val="tx1"/>
                </a:solidFill>
                <a:latin typeface="Times New Roman" pitchFamily="18" charset="0"/>
              </a:defRPr>
            </a:lvl3pPr>
            <a:lvl4pPr marL="1675330" indent="-239332" defTabSz="973953">
              <a:defRPr sz="2500">
                <a:solidFill>
                  <a:schemeClr val="tx1"/>
                </a:solidFill>
                <a:latin typeface="Times New Roman" pitchFamily="18" charset="0"/>
              </a:defRPr>
            </a:lvl4pPr>
            <a:lvl5pPr marL="2153997" indent="-239332" defTabSz="973953">
              <a:defRPr sz="2500">
                <a:solidFill>
                  <a:schemeClr val="tx1"/>
                </a:solidFill>
                <a:latin typeface="Times New Roman" pitchFamily="18" charset="0"/>
              </a:defRPr>
            </a:lvl5pPr>
            <a:lvl6pPr marL="2632663" indent="-239332" defTabSz="973953" eaLnBrk="0" fontAlgn="base" hangingPunct="0">
              <a:spcBef>
                <a:spcPct val="0"/>
              </a:spcBef>
              <a:spcAft>
                <a:spcPct val="0"/>
              </a:spcAft>
              <a:defRPr sz="2500">
                <a:solidFill>
                  <a:schemeClr val="tx1"/>
                </a:solidFill>
                <a:latin typeface="Times New Roman" pitchFamily="18" charset="0"/>
              </a:defRPr>
            </a:lvl6pPr>
            <a:lvl7pPr marL="3111328" indent="-239332" defTabSz="973953" eaLnBrk="0" fontAlgn="base" hangingPunct="0">
              <a:spcBef>
                <a:spcPct val="0"/>
              </a:spcBef>
              <a:spcAft>
                <a:spcPct val="0"/>
              </a:spcAft>
              <a:defRPr sz="2500">
                <a:solidFill>
                  <a:schemeClr val="tx1"/>
                </a:solidFill>
                <a:latin typeface="Times New Roman" pitchFamily="18" charset="0"/>
              </a:defRPr>
            </a:lvl7pPr>
            <a:lvl8pPr marL="3589995" indent="-239332" defTabSz="973953" eaLnBrk="0" fontAlgn="base" hangingPunct="0">
              <a:spcBef>
                <a:spcPct val="0"/>
              </a:spcBef>
              <a:spcAft>
                <a:spcPct val="0"/>
              </a:spcAft>
              <a:defRPr sz="2500">
                <a:solidFill>
                  <a:schemeClr val="tx1"/>
                </a:solidFill>
                <a:latin typeface="Times New Roman" pitchFamily="18" charset="0"/>
              </a:defRPr>
            </a:lvl8pPr>
            <a:lvl9pPr marL="4068660" indent="-239332" defTabSz="973953" eaLnBrk="0" fontAlgn="base" hangingPunct="0">
              <a:spcBef>
                <a:spcPct val="0"/>
              </a:spcBef>
              <a:spcAft>
                <a:spcPct val="0"/>
              </a:spcAft>
              <a:defRPr sz="2500">
                <a:solidFill>
                  <a:schemeClr val="tx1"/>
                </a:solidFill>
                <a:latin typeface="Times New Roman" pitchFamily="18" charset="0"/>
              </a:defRPr>
            </a:lvl9pPr>
          </a:lstStyle>
          <a:p>
            <a:fld id="{C5F453B7-D7B9-4FB8-92BE-7615DD43A811}" type="slidenum">
              <a:rPr lang="en-US" sz="1200"/>
              <a:pPr/>
              <a:t>5</a:t>
            </a:fld>
            <a:endParaRPr lang="en-US" sz="1200"/>
          </a:p>
        </p:txBody>
      </p:sp>
      <p:sp>
        <p:nvSpPr>
          <p:cNvPr id="113667" name="Rectangle 2"/>
          <p:cNvSpPr>
            <a:spLocks noGrp="1" noRot="1" noChangeAspect="1" noChangeArrowheads="1" noTextEdit="1"/>
          </p:cNvSpPr>
          <p:nvPr>
            <p:ph type="sldImg"/>
          </p:nvPr>
        </p:nvSpPr>
        <p:spPr>
          <a:xfrm>
            <a:off x="1646238" y="487363"/>
            <a:ext cx="3549650" cy="2662237"/>
          </a:xfrm>
          <a:ln/>
        </p:spPr>
      </p:sp>
      <p:sp>
        <p:nvSpPr>
          <p:cNvPr id="113668" name="Rectangle 3"/>
          <p:cNvSpPr>
            <a:spLocks noGrp="1" noChangeArrowheads="1"/>
          </p:cNvSpPr>
          <p:nvPr>
            <p:ph type="body" idx="1"/>
          </p:nvPr>
        </p:nvSpPr>
        <p:spPr>
          <a:xfrm>
            <a:off x="709931" y="3254930"/>
            <a:ext cx="5679440" cy="567237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A household's access to food is a key determinant of both the quantity and quality of individual diets. </a:t>
            </a:r>
          </a:p>
          <a:p>
            <a:endParaRPr lang="en-US" dirty="0"/>
          </a:p>
          <a:p>
            <a:r>
              <a:rPr lang="en-US" dirty="0"/>
              <a:t>For agricultural households, own production is one of the most important sources of food. Interventions to enhance household production – such as those focused on </a:t>
            </a:r>
            <a:r>
              <a:rPr lang="en-US" b="1" dirty="0"/>
              <a:t>animal husbandry, aquaculture, horticulture, or bio-fortification</a:t>
            </a:r>
            <a:r>
              <a:rPr lang="en-US" dirty="0"/>
              <a:t> – can increase micronutrient and energy availability.  Efforts to </a:t>
            </a:r>
            <a:r>
              <a:rPr lang="en-US" b="1" dirty="0"/>
              <a:t>increase yields of cereal staples </a:t>
            </a:r>
            <a:r>
              <a:rPr lang="en-US" dirty="0"/>
              <a:t>can also increase energy availability.  </a:t>
            </a:r>
          </a:p>
          <a:p>
            <a:endParaRPr lang="en-US" dirty="0"/>
          </a:p>
          <a:p>
            <a:r>
              <a:rPr lang="en-US" dirty="0"/>
              <a:t>However, home-produced food can usually be sold, so the net impact of increases in availability on household consumption is shaped by consumer knowledge and preferences, prices and income.  Since income is a key determinant of purchases, </a:t>
            </a:r>
            <a:r>
              <a:rPr lang="en-US" b="1" dirty="0"/>
              <a:t>increasing cash crop production can also affect consumption</a:t>
            </a:r>
            <a:r>
              <a:rPr lang="en-US" dirty="0"/>
              <a:t>.  </a:t>
            </a:r>
            <a:r>
              <a:rPr lang="en-US" b="1" dirty="0"/>
              <a:t>Enhancing women's agricultural production</a:t>
            </a:r>
            <a:r>
              <a:rPr lang="en-US" dirty="0"/>
              <a:t> can have additional impacts, as women usually have a higher propensity for food spending than men.</a:t>
            </a:r>
          </a:p>
          <a:p>
            <a:endParaRPr lang="en-US" dirty="0"/>
          </a:p>
          <a:p>
            <a:r>
              <a:rPr lang="en-US" dirty="0"/>
              <a:t>Some households obtain a portion of their food from wild sources, in gathering, fishing, and hunting.  </a:t>
            </a:r>
            <a:r>
              <a:rPr lang="en-US" b="1" dirty="0"/>
              <a:t>Agricultural conservation approaches </a:t>
            </a:r>
            <a:r>
              <a:rPr lang="en-US" dirty="0"/>
              <a:t>which affect the landscapes in which rural households live, can prevent deforestation or pollution of rivers, and thus allow for some of these activities to continue.</a:t>
            </a:r>
          </a:p>
          <a:p>
            <a:endParaRPr lang="en-US" dirty="0"/>
          </a:p>
          <a:p>
            <a:r>
              <a:rPr lang="en-US" dirty="0"/>
              <a:t>Food receipts from assistance programs can be an important contribution for some groups of households and can lead to other benefits if invested in food for work or school programs.</a:t>
            </a:r>
          </a:p>
          <a:p>
            <a:endParaRPr lang="en-US" dirty="0"/>
          </a:p>
          <a:p>
            <a:r>
              <a:rPr lang="en-US" dirty="0"/>
              <a:t>Ultimately, the adequacy of individual diets is shaped by both intakes and requirements.  By reducing energy expenditures and thus requirements, </a:t>
            </a:r>
            <a:r>
              <a:rPr lang="en-US" b="1" dirty="0"/>
              <a:t>labor-saving agricultural technologies</a:t>
            </a:r>
            <a:r>
              <a:rPr lang="en-US" dirty="0"/>
              <a:t> can improve the adequacy of diets.  Similarly, </a:t>
            </a:r>
            <a:r>
              <a:rPr lang="en-US" b="1" dirty="0"/>
              <a:t>water conservation and forestry projects</a:t>
            </a:r>
            <a:r>
              <a:rPr lang="en-US" dirty="0"/>
              <a:t> can reduce the time spent and the energy needed for collecting water or firewood.</a:t>
            </a:r>
          </a:p>
          <a:p>
            <a:endParaRPr lang="en-US" dirty="0"/>
          </a:p>
          <a:p>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8390">
              <a:defRPr sz="2600">
                <a:solidFill>
                  <a:schemeClr val="tx1"/>
                </a:solidFill>
                <a:latin typeface="Times New Roman" pitchFamily="18" charset="0"/>
              </a:defRPr>
            </a:lvl1pPr>
            <a:lvl2pPr marL="773389" indent="-297457" defTabSz="968390">
              <a:defRPr sz="2600">
                <a:solidFill>
                  <a:schemeClr val="tx1"/>
                </a:solidFill>
                <a:latin typeface="Times New Roman" pitchFamily="18" charset="0"/>
              </a:defRPr>
            </a:lvl2pPr>
            <a:lvl3pPr marL="1189830" indent="-237965" defTabSz="968390">
              <a:defRPr sz="2600">
                <a:solidFill>
                  <a:schemeClr val="tx1"/>
                </a:solidFill>
                <a:latin typeface="Times New Roman" pitchFamily="18" charset="0"/>
              </a:defRPr>
            </a:lvl3pPr>
            <a:lvl4pPr marL="1665760" indent="-237965" defTabSz="968390">
              <a:defRPr sz="2600">
                <a:solidFill>
                  <a:schemeClr val="tx1"/>
                </a:solidFill>
                <a:latin typeface="Times New Roman" pitchFamily="18" charset="0"/>
              </a:defRPr>
            </a:lvl4pPr>
            <a:lvl5pPr marL="2141694" indent="-237965" defTabSz="968390">
              <a:defRPr sz="2600">
                <a:solidFill>
                  <a:schemeClr val="tx1"/>
                </a:solidFill>
                <a:latin typeface="Times New Roman" pitchFamily="18" charset="0"/>
              </a:defRPr>
            </a:lvl5pPr>
            <a:lvl6pPr marL="2617626" indent="-237965" defTabSz="968390" eaLnBrk="0" fontAlgn="base" hangingPunct="0">
              <a:spcBef>
                <a:spcPct val="0"/>
              </a:spcBef>
              <a:spcAft>
                <a:spcPct val="0"/>
              </a:spcAft>
              <a:defRPr sz="2600">
                <a:solidFill>
                  <a:schemeClr val="tx1"/>
                </a:solidFill>
                <a:latin typeface="Times New Roman" pitchFamily="18" charset="0"/>
              </a:defRPr>
            </a:lvl6pPr>
            <a:lvl7pPr marL="3093557" indent="-237965" defTabSz="968390" eaLnBrk="0" fontAlgn="base" hangingPunct="0">
              <a:spcBef>
                <a:spcPct val="0"/>
              </a:spcBef>
              <a:spcAft>
                <a:spcPct val="0"/>
              </a:spcAft>
              <a:defRPr sz="2600">
                <a:solidFill>
                  <a:schemeClr val="tx1"/>
                </a:solidFill>
                <a:latin typeface="Times New Roman" pitchFamily="18" charset="0"/>
              </a:defRPr>
            </a:lvl7pPr>
            <a:lvl8pPr marL="3569490" indent="-237965" defTabSz="968390" eaLnBrk="0" fontAlgn="base" hangingPunct="0">
              <a:spcBef>
                <a:spcPct val="0"/>
              </a:spcBef>
              <a:spcAft>
                <a:spcPct val="0"/>
              </a:spcAft>
              <a:defRPr sz="2600">
                <a:solidFill>
                  <a:schemeClr val="tx1"/>
                </a:solidFill>
                <a:latin typeface="Times New Roman" pitchFamily="18" charset="0"/>
              </a:defRPr>
            </a:lvl8pPr>
            <a:lvl9pPr marL="4045421" indent="-237965" defTabSz="968390" eaLnBrk="0" fontAlgn="base" hangingPunct="0">
              <a:spcBef>
                <a:spcPct val="0"/>
              </a:spcBef>
              <a:spcAft>
                <a:spcPct val="0"/>
              </a:spcAft>
              <a:defRPr sz="2600">
                <a:solidFill>
                  <a:schemeClr val="tx1"/>
                </a:solidFill>
                <a:latin typeface="Times New Roman" pitchFamily="18" charset="0"/>
              </a:defRPr>
            </a:lvl9pPr>
          </a:lstStyle>
          <a:p>
            <a:fld id="{C5F453B7-D7B9-4FB8-92BE-7615DD43A811}" type="slidenum">
              <a:rPr lang="en-US" sz="1200"/>
              <a:pPr/>
              <a:t>6</a:t>
            </a:fld>
            <a:endParaRPr lang="en-US" sz="1200"/>
          </a:p>
        </p:txBody>
      </p:sp>
      <p:sp>
        <p:nvSpPr>
          <p:cNvPr id="113667" name="Rectangle 2"/>
          <p:cNvSpPr>
            <a:spLocks noGrp="1" noRot="1" noChangeAspect="1" noChangeArrowheads="1" noTextEdit="1"/>
          </p:cNvSpPr>
          <p:nvPr>
            <p:ph type="sldImg"/>
          </p:nvPr>
        </p:nvSpPr>
        <p:spPr>
          <a:xfrm>
            <a:off x="990600" y="766763"/>
            <a:ext cx="5118100" cy="3838575"/>
          </a:xfrm>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I'm going to zoom out for just a minute, because we cannot really understand how household food gets turned into individual diets without understanding behaviors that  are part of the care and feeding practices of household caregivers.</a:t>
            </a:r>
          </a:p>
          <a:p>
            <a:endParaRPr lang="en-US" dirty="0"/>
          </a:p>
          <a:p>
            <a:r>
              <a:rPr lang="en-US" dirty="0" smtClean="0"/>
              <a:t>This </a:t>
            </a:r>
            <a:r>
              <a:rPr lang="en-US" dirty="0"/>
              <a:t>is influenced by many factors, including the education of household adults and their control over resources.  Gender-sensitive agriculture to address women's constraints in access to tools, credit, and other inputs can enhance their position within households.</a:t>
            </a:r>
            <a:endParaRPr lang="en-US" dirty="0" smtClean="0"/>
          </a:p>
          <a:p>
            <a:r>
              <a:rPr lang="en-US" dirty="0" smtClean="0"/>
              <a:t>I also just mentioned labor saving technologies, which can increase caregiver time available for feeding.</a:t>
            </a:r>
          </a:p>
          <a:p>
            <a:endParaRPr lang="en-US" dirty="0"/>
          </a:p>
          <a:p>
            <a:r>
              <a:rPr lang="en-US" dirty="0" smtClean="0"/>
              <a:t>OK. now let's move on to some of the measures that can be used to assess dietary improvements, starting at the individual level.</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Focusing on dietary measures is challenging because outcomes are multidimensional.  There are about 40 nutrients, and many other components of food considered important for a healthful diet.  This makes it difficult to evaluate  food-based interventions, by looking at nutrients, since results may not always go in the same direction.  It is also hard for policy and advocacy purposes.  You might find politicians who would be concerned about THE nutrition problem, but certainly not 40 of them.</a:t>
            </a:r>
          </a:p>
          <a:p>
            <a:endParaRPr lang="en-US" dirty="0"/>
          </a:p>
          <a:p>
            <a:r>
              <a:rPr lang="en-US" dirty="0" smtClean="0"/>
              <a:t>So nutritionists have developed ways to aggregate data into a single index.  For example, the mean probability of adequacy averages together the probabilities of adequacy for nutrient under study.  There are also ways to do this for food groups.</a:t>
            </a:r>
          </a:p>
          <a:p>
            <a:endParaRPr lang="en-US" dirty="0"/>
          </a:p>
          <a:p>
            <a:r>
              <a:rPr lang="en-US" dirty="0" smtClean="0"/>
              <a:t>Measurement is also challenging – dietary intake involves a complex set of behaviors, and so-called "Gold standard" measurement methods (i.e. the best methods available), such as the 24-hour recall, are costly.</a:t>
            </a:r>
          </a:p>
          <a:p>
            <a:endParaRPr lang="en-US" dirty="0"/>
          </a:p>
          <a:p>
            <a:r>
              <a:rPr lang="en-US" dirty="0" smtClean="0"/>
              <a:t>One way of dealing with this is to develop proxy indicators that are cheaper to collect.  Diet diversity indicators are simple assessments of diet quality, usually based on just a count of foods or food groups consumed.</a:t>
            </a:r>
            <a:endParaRPr lang="en-US" dirty="0"/>
          </a:p>
        </p:txBody>
      </p:sp>
      <p:sp>
        <p:nvSpPr>
          <p:cNvPr id="4" name="Slide Number Placeholder 3"/>
          <p:cNvSpPr>
            <a:spLocks noGrp="1"/>
          </p:cNvSpPr>
          <p:nvPr>
            <p:ph type="sldNum" sz="quarter" idx="10"/>
          </p:nvPr>
        </p:nvSpPr>
        <p:spPr/>
        <p:txBody>
          <a:bodyPr/>
          <a:lstStyle/>
          <a:p>
            <a:fld id="{41FDEB23-E008-48D2-809D-BD5D7C9C425C}" type="slidenum">
              <a:rPr lang="en-US" smtClean="0"/>
              <a:t>7</a:t>
            </a:fld>
            <a:endParaRPr lang="en-US"/>
          </a:p>
        </p:txBody>
      </p:sp>
    </p:spTree>
    <p:extLst>
      <p:ext uri="{BB962C8B-B14F-4D97-AF65-F5344CB8AC3E}">
        <p14:creationId xmlns:p14="http://schemas.microsoft.com/office/powerpoint/2010/main" val="860907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90600" y="568325"/>
            <a:ext cx="5118100" cy="3838575"/>
          </a:xfrm>
        </p:spPr>
      </p:sp>
      <p:sp>
        <p:nvSpPr>
          <p:cNvPr id="3" name="Notes Placeholder 2"/>
          <p:cNvSpPr>
            <a:spLocks noGrp="1"/>
          </p:cNvSpPr>
          <p:nvPr>
            <p:ph type="body" idx="1"/>
          </p:nvPr>
        </p:nvSpPr>
        <p:spPr>
          <a:xfrm>
            <a:off x="709931" y="4386263"/>
            <a:ext cx="5679440" cy="4605576"/>
          </a:xfrm>
        </p:spPr>
        <p:txBody>
          <a:bodyPr/>
          <a:lstStyle/>
          <a:p>
            <a:r>
              <a:rPr lang="en-US" dirty="0" smtClean="0"/>
              <a:t>There has been an explosion of research on validating these diet quality proxies.  And yet we are missing universal approaches to this problem.</a:t>
            </a:r>
          </a:p>
          <a:p>
            <a:endParaRPr lang="en-US" dirty="0" smtClean="0"/>
          </a:p>
          <a:p>
            <a:r>
              <a:rPr lang="en-US" dirty="0"/>
              <a:t>The </a:t>
            </a:r>
            <a:r>
              <a:rPr lang="en-US" dirty="0" smtClean="0"/>
              <a:t>proxy indicators themselves vary.  Researchers look at foods</a:t>
            </a:r>
            <a:r>
              <a:rPr lang="en-US" dirty="0"/>
              <a:t>, food groups, </a:t>
            </a:r>
            <a:r>
              <a:rPr lang="en-US" dirty="0" smtClean="0"/>
              <a:t>and food </a:t>
            </a:r>
            <a:r>
              <a:rPr lang="en-US" dirty="0"/>
              <a:t>grouping systems.  Some have excluded "minimum quantities" of foods consumed because they might inflate the proxy food count, but not have nutritional relevance.</a:t>
            </a:r>
          </a:p>
          <a:p>
            <a:endParaRPr lang="en-US" dirty="0"/>
          </a:p>
          <a:p>
            <a:r>
              <a:rPr lang="en-US" dirty="0" smtClean="0"/>
              <a:t>Then there are many benchmarks against which the proxies are validated.  Some researchers have used the Mean Adequacy Ratio.  Some of the more recent work has moved to using Mean Probability of Adequacy.  There is also the Mean Micronutrient Density Adequacy.  And even within these benchmarks, there is no consistently-chosen threshold.  Some have used 75% as a cut-off point for an acceptable probability of adequacy.  Some have used 50%.  Some make evaluations at many levels.</a:t>
            </a:r>
          </a:p>
          <a:p>
            <a:endParaRPr lang="en-US" dirty="0"/>
          </a:p>
          <a:p>
            <a:r>
              <a:rPr lang="en-US" dirty="0" smtClean="0"/>
              <a:t>The benchmark values against which proxies are validated come from different and costly data collection methods.  And, perhaps surprisingly, many times the proxies themselves are calculated using data from these same methods.</a:t>
            </a:r>
          </a:p>
          <a:p>
            <a:endParaRPr lang="en-US" dirty="0"/>
          </a:p>
          <a:p>
            <a:r>
              <a:rPr lang="en-US" dirty="0" smtClean="0"/>
              <a:t>And there are lots of different criteria used to evaluate when proxies perform well.  Continuous measures, like the area under the Receiver Operator Curve (a term borrowed from radio electronics to measure signal to noise) might make more sense since the links from proxy to benchmark are not influenced by the specific choice of thresholds or cutoffs, as are measures of sensitivity or specificity.  But ultimately, we need thresholds to be able to count those that are affected.</a:t>
            </a:r>
            <a:endParaRPr lang="en-US" dirty="0"/>
          </a:p>
        </p:txBody>
      </p:sp>
      <p:sp>
        <p:nvSpPr>
          <p:cNvPr id="4" name="Slide Number Placeholder 3"/>
          <p:cNvSpPr>
            <a:spLocks noGrp="1"/>
          </p:cNvSpPr>
          <p:nvPr>
            <p:ph type="sldNum" sz="quarter" idx="10"/>
          </p:nvPr>
        </p:nvSpPr>
        <p:spPr/>
        <p:txBody>
          <a:bodyPr/>
          <a:lstStyle/>
          <a:p>
            <a:fld id="{41FDEB23-E008-48D2-809D-BD5D7C9C425C}" type="slidenum">
              <a:rPr lang="en-US" smtClean="0"/>
              <a:t>8</a:t>
            </a:fld>
            <a:endParaRPr lang="en-US"/>
          </a:p>
        </p:txBody>
      </p:sp>
    </p:spTree>
    <p:extLst>
      <p:ext uri="{BB962C8B-B14F-4D97-AF65-F5344CB8AC3E}">
        <p14:creationId xmlns:p14="http://schemas.microsoft.com/office/powerpoint/2010/main" val="683768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Unfortunately these thresholds – i.e. whether it is 6 food groups, or 7 or 8, etc. – tend to be country-specific.  The multi-country studies, using similar methods indicate that the best indicators and thresholds are not the same in each country. </a:t>
            </a:r>
          </a:p>
          <a:p>
            <a:endParaRPr lang="en-US" dirty="0"/>
          </a:p>
          <a:p>
            <a:r>
              <a:rPr lang="en-US" dirty="0" smtClean="0"/>
              <a:t>All of the proxies show significant correlations with the benchmarks indicating that food variety is linked to nutrient intake.  But the predictive power of these proxies are only modest.  It wouldn't make sense to use these for evaluating impact, but rather instead to be used for population monitoring of project process, or trends over time, or general planning.</a:t>
            </a:r>
          </a:p>
          <a:p>
            <a:endParaRPr lang="en-US" dirty="0"/>
          </a:p>
          <a:p>
            <a:r>
              <a:rPr lang="en-US" dirty="0" smtClean="0"/>
              <a:t>Eliminating minimum quantities improves predictive power of proxies, but has been rarely tried in a survey-based proxy data collection format.</a:t>
            </a:r>
            <a:endParaRPr lang="en-US" dirty="0"/>
          </a:p>
        </p:txBody>
      </p:sp>
      <p:sp>
        <p:nvSpPr>
          <p:cNvPr id="4" name="Slide Number Placeholder 3"/>
          <p:cNvSpPr>
            <a:spLocks noGrp="1"/>
          </p:cNvSpPr>
          <p:nvPr>
            <p:ph type="sldNum" sz="quarter" idx="10"/>
          </p:nvPr>
        </p:nvSpPr>
        <p:spPr/>
        <p:txBody>
          <a:bodyPr/>
          <a:lstStyle/>
          <a:p>
            <a:fld id="{41FDEB23-E008-48D2-809D-BD5D7C9C425C}" type="slidenum">
              <a:rPr lang="en-US" smtClean="0"/>
              <a:t>9</a:t>
            </a:fld>
            <a:endParaRPr lang="en-US"/>
          </a:p>
        </p:txBody>
      </p:sp>
    </p:spTree>
    <p:extLst>
      <p:ext uri="{BB962C8B-B14F-4D97-AF65-F5344CB8AC3E}">
        <p14:creationId xmlns:p14="http://schemas.microsoft.com/office/powerpoint/2010/main" val="38820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2" y="2130432"/>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67" indent="0" algn="ctr">
              <a:buNone/>
              <a:defRPr>
                <a:solidFill>
                  <a:schemeClr val="tx1">
                    <a:tint val="75000"/>
                  </a:schemeClr>
                </a:solidFill>
              </a:defRPr>
            </a:lvl2pPr>
            <a:lvl3pPr marL="914334" indent="0" algn="ctr">
              <a:buNone/>
              <a:defRPr>
                <a:solidFill>
                  <a:schemeClr val="tx1">
                    <a:tint val="75000"/>
                  </a:schemeClr>
                </a:solidFill>
              </a:defRPr>
            </a:lvl3pPr>
            <a:lvl4pPr marL="1371501" indent="0" algn="ctr">
              <a:buNone/>
              <a:defRPr>
                <a:solidFill>
                  <a:schemeClr val="tx1">
                    <a:tint val="75000"/>
                  </a:schemeClr>
                </a:solidFill>
              </a:defRPr>
            </a:lvl4pPr>
            <a:lvl5pPr marL="1828668" indent="0" algn="ctr">
              <a:buNone/>
              <a:defRPr>
                <a:solidFill>
                  <a:schemeClr val="tx1">
                    <a:tint val="75000"/>
                  </a:schemeClr>
                </a:solidFill>
              </a:defRPr>
            </a:lvl5pPr>
            <a:lvl6pPr marL="2285835" indent="0" algn="ctr">
              <a:buNone/>
              <a:defRPr>
                <a:solidFill>
                  <a:schemeClr val="tx1">
                    <a:tint val="75000"/>
                  </a:schemeClr>
                </a:solidFill>
              </a:defRPr>
            </a:lvl6pPr>
            <a:lvl7pPr marL="2743002" indent="0" algn="ctr">
              <a:buNone/>
              <a:defRPr>
                <a:solidFill>
                  <a:schemeClr val="tx1">
                    <a:tint val="75000"/>
                  </a:schemeClr>
                </a:solidFill>
              </a:defRPr>
            </a:lvl7pPr>
            <a:lvl8pPr marL="3200169" indent="0" algn="ctr">
              <a:buNone/>
              <a:defRPr>
                <a:solidFill>
                  <a:schemeClr val="tx1">
                    <a:tint val="75000"/>
                  </a:schemeClr>
                </a:solidFill>
              </a:defRPr>
            </a:lvl8pPr>
            <a:lvl9pPr marL="3657337"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948CE2-8BD1-41F9-9AF9-D5EAD8EFDFF5}" type="datetimeFigureOut">
              <a:rPr lang="en-US" smtClean="0"/>
              <a:t>11/15/2013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8737E-291B-41C5-8169-060097CD7B7A}" type="slidenum">
              <a:rPr lang="en-US" smtClean="0"/>
              <a:t>‹#›</a:t>
            </a:fld>
            <a:endParaRPr lang="en-US"/>
          </a:p>
        </p:txBody>
      </p:sp>
    </p:spTree>
    <p:extLst>
      <p:ext uri="{BB962C8B-B14F-4D97-AF65-F5344CB8AC3E}">
        <p14:creationId xmlns:p14="http://schemas.microsoft.com/office/powerpoint/2010/main" val="1852891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48CE2-8BD1-41F9-9AF9-D5EAD8EFDFF5}" type="datetimeFigureOut">
              <a:rPr lang="en-US" smtClean="0"/>
              <a:t>11/15/2013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8737E-291B-41C5-8169-060097CD7B7A}" type="slidenum">
              <a:rPr lang="en-US" smtClean="0"/>
              <a:t>‹#›</a:t>
            </a:fld>
            <a:endParaRPr lang="en-US"/>
          </a:p>
        </p:txBody>
      </p:sp>
    </p:spTree>
    <p:extLst>
      <p:ext uri="{BB962C8B-B14F-4D97-AF65-F5344CB8AC3E}">
        <p14:creationId xmlns:p14="http://schemas.microsoft.com/office/powerpoint/2010/main" val="2560872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4" y="366718"/>
            <a:ext cx="1543051"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1" y="366718"/>
            <a:ext cx="4476750"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48CE2-8BD1-41F9-9AF9-D5EAD8EFDFF5}" type="datetimeFigureOut">
              <a:rPr lang="en-US" smtClean="0"/>
              <a:t>11/15/2013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8737E-291B-41C5-8169-060097CD7B7A}" type="slidenum">
              <a:rPr lang="en-US" smtClean="0"/>
              <a:t>‹#›</a:t>
            </a:fld>
            <a:endParaRPr lang="en-US"/>
          </a:p>
        </p:txBody>
      </p:sp>
    </p:spTree>
    <p:extLst>
      <p:ext uri="{BB962C8B-B14F-4D97-AF65-F5344CB8AC3E}">
        <p14:creationId xmlns:p14="http://schemas.microsoft.com/office/powerpoint/2010/main" val="3102766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9948CE2-8BD1-41F9-9AF9-D5EAD8EFDFF5}" type="datetimeFigureOut">
              <a:rPr lang="en-US" smtClean="0"/>
              <a:t>11/15/2013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8737E-291B-41C5-8169-060097CD7B7A}" type="slidenum">
              <a:rPr lang="en-US" smtClean="0"/>
              <a:t>‹#›</a:t>
            </a:fld>
            <a:endParaRPr lang="en-US"/>
          </a:p>
        </p:txBody>
      </p:sp>
    </p:spTree>
    <p:extLst>
      <p:ext uri="{BB962C8B-B14F-4D97-AF65-F5344CB8AC3E}">
        <p14:creationId xmlns:p14="http://schemas.microsoft.com/office/powerpoint/2010/main" val="3499595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4" y="2906717"/>
            <a:ext cx="7772400" cy="1500187"/>
          </a:xfrm>
        </p:spPr>
        <p:txBody>
          <a:bodyPr anchor="b"/>
          <a:lstStyle>
            <a:lvl1pPr marL="0" indent="0">
              <a:buNone/>
              <a:defRPr sz="2000">
                <a:solidFill>
                  <a:schemeClr val="tx1">
                    <a:tint val="75000"/>
                  </a:schemeClr>
                </a:solidFill>
              </a:defRPr>
            </a:lvl1pPr>
            <a:lvl2pPr marL="457167" indent="0">
              <a:buNone/>
              <a:defRPr sz="1800">
                <a:solidFill>
                  <a:schemeClr val="tx1">
                    <a:tint val="75000"/>
                  </a:schemeClr>
                </a:solidFill>
              </a:defRPr>
            </a:lvl2pPr>
            <a:lvl3pPr marL="914334" indent="0">
              <a:buNone/>
              <a:defRPr sz="1600">
                <a:solidFill>
                  <a:schemeClr val="tx1">
                    <a:tint val="75000"/>
                  </a:schemeClr>
                </a:solidFill>
              </a:defRPr>
            </a:lvl3pPr>
            <a:lvl4pPr marL="1371501" indent="0">
              <a:buNone/>
              <a:defRPr sz="1400">
                <a:solidFill>
                  <a:schemeClr val="tx1">
                    <a:tint val="75000"/>
                  </a:schemeClr>
                </a:solidFill>
              </a:defRPr>
            </a:lvl4pPr>
            <a:lvl5pPr marL="1828668" indent="0">
              <a:buNone/>
              <a:defRPr sz="1400">
                <a:solidFill>
                  <a:schemeClr val="tx1">
                    <a:tint val="75000"/>
                  </a:schemeClr>
                </a:solidFill>
              </a:defRPr>
            </a:lvl5pPr>
            <a:lvl6pPr marL="2285835" indent="0">
              <a:buNone/>
              <a:defRPr sz="1400">
                <a:solidFill>
                  <a:schemeClr val="tx1">
                    <a:tint val="75000"/>
                  </a:schemeClr>
                </a:solidFill>
              </a:defRPr>
            </a:lvl6pPr>
            <a:lvl7pPr marL="2743002" indent="0">
              <a:buNone/>
              <a:defRPr sz="1400">
                <a:solidFill>
                  <a:schemeClr val="tx1">
                    <a:tint val="75000"/>
                  </a:schemeClr>
                </a:solidFill>
              </a:defRPr>
            </a:lvl7pPr>
            <a:lvl8pPr marL="3200169" indent="0">
              <a:buNone/>
              <a:defRPr sz="1400">
                <a:solidFill>
                  <a:schemeClr val="tx1">
                    <a:tint val="75000"/>
                  </a:schemeClr>
                </a:solidFill>
              </a:defRPr>
            </a:lvl8pPr>
            <a:lvl9pPr marL="3657337"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948CE2-8BD1-41F9-9AF9-D5EAD8EFDFF5}" type="datetimeFigureOut">
              <a:rPr lang="en-US" smtClean="0"/>
              <a:t>11/15/2013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88737E-291B-41C5-8169-060097CD7B7A}" type="slidenum">
              <a:rPr lang="en-US" smtClean="0"/>
              <a:t>‹#›</a:t>
            </a:fld>
            <a:endParaRPr lang="en-US"/>
          </a:p>
        </p:txBody>
      </p:sp>
    </p:spTree>
    <p:extLst>
      <p:ext uri="{BB962C8B-B14F-4D97-AF65-F5344CB8AC3E}">
        <p14:creationId xmlns:p14="http://schemas.microsoft.com/office/powerpoint/2010/main" val="2805685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2"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3"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948CE2-8BD1-41F9-9AF9-D5EAD8EFDFF5}" type="datetimeFigureOut">
              <a:rPr lang="en-US" smtClean="0"/>
              <a:t>11/15/2013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88737E-291B-41C5-8169-060097CD7B7A}" type="slidenum">
              <a:rPr lang="en-US" smtClean="0"/>
              <a:t>‹#›</a:t>
            </a:fld>
            <a:endParaRPr lang="en-US"/>
          </a:p>
        </p:txBody>
      </p:sp>
    </p:spTree>
    <p:extLst>
      <p:ext uri="{BB962C8B-B14F-4D97-AF65-F5344CB8AC3E}">
        <p14:creationId xmlns:p14="http://schemas.microsoft.com/office/powerpoint/2010/main" val="3393294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167" indent="0">
              <a:buNone/>
              <a:defRPr sz="2000" b="1"/>
            </a:lvl2pPr>
            <a:lvl3pPr marL="914334" indent="0">
              <a:buNone/>
              <a:defRPr sz="1800" b="1"/>
            </a:lvl3pPr>
            <a:lvl4pPr marL="1371501" indent="0">
              <a:buNone/>
              <a:defRPr sz="1600" b="1"/>
            </a:lvl4pPr>
            <a:lvl5pPr marL="1828668" indent="0">
              <a:buNone/>
              <a:defRPr sz="1600" b="1"/>
            </a:lvl5pPr>
            <a:lvl6pPr marL="2285835" indent="0">
              <a:buNone/>
              <a:defRPr sz="1600" b="1"/>
            </a:lvl6pPr>
            <a:lvl7pPr marL="2743002" indent="0">
              <a:buNone/>
              <a:defRPr sz="1600" b="1"/>
            </a:lvl7pPr>
            <a:lvl8pPr marL="3200169" indent="0">
              <a:buNone/>
              <a:defRPr sz="1600" b="1"/>
            </a:lvl8pPr>
            <a:lvl9pPr marL="3657337"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535113"/>
            <a:ext cx="4041774" cy="639763"/>
          </a:xfrm>
        </p:spPr>
        <p:txBody>
          <a:bodyPr anchor="b"/>
          <a:lstStyle>
            <a:lvl1pPr marL="0" indent="0">
              <a:buNone/>
              <a:defRPr sz="2400" b="1"/>
            </a:lvl1pPr>
            <a:lvl2pPr marL="457167" indent="0">
              <a:buNone/>
              <a:defRPr sz="2000" b="1"/>
            </a:lvl2pPr>
            <a:lvl3pPr marL="914334" indent="0">
              <a:buNone/>
              <a:defRPr sz="1800" b="1"/>
            </a:lvl3pPr>
            <a:lvl4pPr marL="1371501" indent="0">
              <a:buNone/>
              <a:defRPr sz="1600" b="1"/>
            </a:lvl4pPr>
            <a:lvl5pPr marL="1828668" indent="0">
              <a:buNone/>
              <a:defRPr sz="1600" b="1"/>
            </a:lvl5pPr>
            <a:lvl6pPr marL="2285835" indent="0">
              <a:buNone/>
              <a:defRPr sz="1600" b="1"/>
            </a:lvl6pPr>
            <a:lvl7pPr marL="2743002" indent="0">
              <a:buNone/>
              <a:defRPr sz="1600" b="1"/>
            </a:lvl7pPr>
            <a:lvl8pPr marL="3200169" indent="0">
              <a:buNone/>
              <a:defRPr sz="1600" b="1"/>
            </a:lvl8pPr>
            <a:lvl9pPr marL="3657337"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948CE2-8BD1-41F9-9AF9-D5EAD8EFDFF5}" type="datetimeFigureOut">
              <a:rPr lang="en-US" smtClean="0"/>
              <a:t>11/15/2013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88737E-291B-41C5-8169-060097CD7B7A}" type="slidenum">
              <a:rPr lang="en-US" smtClean="0"/>
              <a:t>‹#›</a:t>
            </a:fld>
            <a:endParaRPr lang="en-US"/>
          </a:p>
        </p:txBody>
      </p:sp>
    </p:spTree>
    <p:extLst>
      <p:ext uri="{BB962C8B-B14F-4D97-AF65-F5344CB8AC3E}">
        <p14:creationId xmlns:p14="http://schemas.microsoft.com/office/powerpoint/2010/main" val="3495840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948CE2-8BD1-41F9-9AF9-D5EAD8EFDFF5}" type="datetimeFigureOut">
              <a:rPr lang="en-US" smtClean="0"/>
              <a:t>11/15/2013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88737E-291B-41C5-8169-060097CD7B7A}" type="slidenum">
              <a:rPr lang="en-US" smtClean="0"/>
              <a:t>‹#›</a:t>
            </a:fld>
            <a:endParaRPr lang="en-US"/>
          </a:p>
        </p:txBody>
      </p:sp>
    </p:spTree>
    <p:extLst>
      <p:ext uri="{BB962C8B-B14F-4D97-AF65-F5344CB8AC3E}">
        <p14:creationId xmlns:p14="http://schemas.microsoft.com/office/powerpoint/2010/main" val="490010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48CE2-8BD1-41F9-9AF9-D5EAD8EFDFF5}" type="datetimeFigureOut">
              <a:rPr lang="en-US" smtClean="0"/>
              <a:t>11/15/2013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88737E-291B-41C5-8169-060097CD7B7A}" type="slidenum">
              <a:rPr lang="en-US" smtClean="0"/>
              <a:t>‹#›</a:t>
            </a:fld>
            <a:endParaRPr lang="en-US"/>
          </a:p>
        </p:txBody>
      </p:sp>
    </p:spTree>
    <p:extLst>
      <p:ext uri="{BB962C8B-B14F-4D97-AF65-F5344CB8AC3E}">
        <p14:creationId xmlns:p14="http://schemas.microsoft.com/office/powerpoint/2010/main" val="2926198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9"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8" y="273057"/>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9" y="1435104"/>
            <a:ext cx="3008313" cy="4691063"/>
          </a:xfrm>
        </p:spPr>
        <p:txBody>
          <a:bodyPr/>
          <a:lstStyle>
            <a:lvl1pPr marL="0" indent="0">
              <a:buNone/>
              <a:defRPr sz="1400"/>
            </a:lvl1pPr>
            <a:lvl2pPr marL="457167" indent="0">
              <a:buNone/>
              <a:defRPr sz="1200"/>
            </a:lvl2pPr>
            <a:lvl3pPr marL="914334" indent="0">
              <a:buNone/>
              <a:defRPr sz="1000"/>
            </a:lvl3pPr>
            <a:lvl4pPr marL="1371501" indent="0">
              <a:buNone/>
              <a:defRPr sz="900"/>
            </a:lvl4pPr>
            <a:lvl5pPr marL="1828668" indent="0">
              <a:buNone/>
              <a:defRPr sz="900"/>
            </a:lvl5pPr>
            <a:lvl6pPr marL="2285835" indent="0">
              <a:buNone/>
              <a:defRPr sz="900"/>
            </a:lvl6pPr>
            <a:lvl7pPr marL="2743002" indent="0">
              <a:buNone/>
              <a:defRPr sz="900"/>
            </a:lvl7pPr>
            <a:lvl8pPr marL="3200169" indent="0">
              <a:buNone/>
              <a:defRPr sz="900"/>
            </a:lvl8pPr>
            <a:lvl9pPr marL="3657337"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948CE2-8BD1-41F9-9AF9-D5EAD8EFDFF5}" type="datetimeFigureOut">
              <a:rPr lang="en-US" smtClean="0"/>
              <a:t>11/15/2013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88737E-291B-41C5-8169-060097CD7B7A}" type="slidenum">
              <a:rPr lang="en-US" smtClean="0"/>
              <a:t>‹#›</a:t>
            </a:fld>
            <a:endParaRPr lang="en-US"/>
          </a:p>
        </p:txBody>
      </p:sp>
    </p:spTree>
    <p:extLst>
      <p:ext uri="{BB962C8B-B14F-4D97-AF65-F5344CB8AC3E}">
        <p14:creationId xmlns:p14="http://schemas.microsoft.com/office/powerpoint/2010/main" val="544218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67" indent="0">
              <a:buNone/>
              <a:defRPr sz="2800"/>
            </a:lvl2pPr>
            <a:lvl3pPr marL="914334" indent="0">
              <a:buNone/>
              <a:defRPr sz="2400"/>
            </a:lvl3pPr>
            <a:lvl4pPr marL="1371501" indent="0">
              <a:buNone/>
              <a:defRPr sz="2000"/>
            </a:lvl4pPr>
            <a:lvl5pPr marL="1828668" indent="0">
              <a:buNone/>
              <a:defRPr sz="2000"/>
            </a:lvl5pPr>
            <a:lvl6pPr marL="2285835" indent="0">
              <a:buNone/>
              <a:defRPr sz="2000"/>
            </a:lvl6pPr>
            <a:lvl7pPr marL="2743002" indent="0">
              <a:buNone/>
              <a:defRPr sz="2000"/>
            </a:lvl7pPr>
            <a:lvl8pPr marL="3200169" indent="0">
              <a:buNone/>
              <a:defRPr sz="2000"/>
            </a:lvl8pPr>
            <a:lvl9pPr marL="3657337" indent="0">
              <a:buNone/>
              <a:defRPr sz="2000"/>
            </a:lvl9pPr>
          </a:lstStyle>
          <a:p>
            <a:endParaRPr lang="en-US"/>
          </a:p>
        </p:txBody>
      </p:sp>
      <p:sp>
        <p:nvSpPr>
          <p:cNvPr id="4" name="Text Placeholder 3"/>
          <p:cNvSpPr>
            <a:spLocks noGrp="1"/>
          </p:cNvSpPr>
          <p:nvPr>
            <p:ph type="body" sz="half" idx="2"/>
          </p:nvPr>
        </p:nvSpPr>
        <p:spPr>
          <a:xfrm>
            <a:off x="1792288" y="5367340"/>
            <a:ext cx="5486400" cy="804861"/>
          </a:xfrm>
        </p:spPr>
        <p:txBody>
          <a:bodyPr/>
          <a:lstStyle>
            <a:lvl1pPr marL="0" indent="0">
              <a:buNone/>
              <a:defRPr sz="1400"/>
            </a:lvl1pPr>
            <a:lvl2pPr marL="457167" indent="0">
              <a:buNone/>
              <a:defRPr sz="1200"/>
            </a:lvl2pPr>
            <a:lvl3pPr marL="914334" indent="0">
              <a:buNone/>
              <a:defRPr sz="1000"/>
            </a:lvl3pPr>
            <a:lvl4pPr marL="1371501" indent="0">
              <a:buNone/>
              <a:defRPr sz="900"/>
            </a:lvl4pPr>
            <a:lvl5pPr marL="1828668" indent="0">
              <a:buNone/>
              <a:defRPr sz="900"/>
            </a:lvl5pPr>
            <a:lvl6pPr marL="2285835" indent="0">
              <a:buNone/>
              <a:defRPr sz="900"/>
            </a:lvl6pPr>
            <a:lvl7pPr marL="2743002" indent="0">
              <a:buNone/>
              <a:defRPr sz="900"/>
            </a:lvl7pPr>
            <a:lvl8pPr marL="3200169" indent="0">
              <a:buNone/>
              <a:defRPr sz="900"/>
            </a:lvl8pPr>
            <a:lvl9pPr marL="3657337"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948CE2-8BD1-41F9-9AF9-D5EAD8EFDFF5}" type="datetimeFigureOut">
              <a:rPr lang="en-US" smtClean="0"/>
              <a:t>11/15/2013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88737E-291B-41C5-8169-060097CD7B7A}" type="slidenum">
              <a:rPr lang="en-US" smtClean="0"/>
              <a:t>‹#›</a:t>
            </a:fld>
            <a:endParaRPr lang="en-US"/>
          </a:p>
        </p:txBody>
      </p:sp>
    </p:spTree>
    <p:extLst>
      <p:ext uri="{BB962C8B-B14F-4D97-AF65-F5344CB8AC3E}">
        <p14:creationId xmlns:p14="http://schemas.microsoft.com/office/powerpoint/2010/main" val="1512957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33" tIns="45717" rIns="91433" bIns="4571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5"/>
            <a:ext cx="8229600" cy="4525963"/>
          </a:xfrm>
          <a:prstGeom prst="rect">
            <a:avLst/>
          </a:prstGeom>
        </p:spPr>
        <p:txBody>
          <a:bodyPr vert="horz" lIns="91433" tIns="45717" rIns="91433" bIns="4571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33" tIns="45717" rIns="91433" bIns="45717" rtlCol="0" anchor="ctr"/>
          <a:lstStyle>
            <a:lvl1pPr algn="l">
              <a:defRPr sz="1200">
                <a:solidFill>
                  <a:schemeClr val="tx1">
                    <a:tint val="75000"/>
                  </a:schemeClr>
                </a:solidFill>
              </a:defRPr>
            </a:lvl1pPr>
          </a:lstStyle>
          <a:p>
            <a:fld id="{99948CE2-8BD1-41F9-9AF9-D5EAD8EFDFF5}" type="datetimeFigureOut">
              <a:rPr lang="en-US" smtClean="0"/>
              <a:t>11/15/2013</a:t>
            </a:fld>
            <a:endParaRPr lang="en-US"/>
          </a:p>
        </p:txBody>
      </p:sp>
      <p:sp>
        <p:nvSpPr>
          <p:cNvPr id="5" name="Footer Placeholder 4"/>
          <p:cNvSpPr>
            <a:spLocks noGrp="1"/>
          </p:cNvSpPr>
          <p:nvPr>
            <p:ph type="ftr" sz="quarter" idx="3"/>
          </p:nvPr>
        </p:nvSpPr>
        <p:spPr>
          <a:xfrm>
            <a:off x="3124202" y="6356352"/>
            <a:ext cx="2895600" cy="365125"/>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33" tIns="45717" rIns="91433" bIns="45717" rtlCol="0" anchor="ctr"/>
          <a:lstStyle>
            <a:lvl1pPr algn="r">
              <a:defRPr sz="1200">
                <a:solidFill>
                  <a:schemeClr val="tx1">
                    <a:tint val="75000"/>
                  </a:schemeClr>
                </a:solidFill>
              </a:defRPr>
            </a:lvl1pPr>
          </a:lstStyle>
          <a:p>
            <a:fld id="{0888737E-291B-41C5-8169-060097CD7B7A}" type="slidenum">
              <a:rPr lang="en-US" smtClean="0"/>
              <a:t>‹#›</a:t>
            </a:fld>
            <a:endParaRPr lang="en-US"/>
          </a:p>
        </p:txBody>
      </p:sp>
    </p:spTree>
    <p:extLst>
      <p:ext uri="{BB962C8B-B14F-4D97-AF65-F5344CB8AC3E}">
        <p14:creationId xmlns:p14="http://schemas.microsoft.com/office/powerpoint/2010/main" val="1036910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34" rtl="0" eaLnBrk="1" latinLnBrk="0" hangingPunct="1">
        <a:spcBef>
          <a:spcPct val="0"/>
        </a:spcBef>
        <a:buNone/>
        <a:defRPr sz="4400" kern="1200">
          <a:solidFill>
            <a:schemeClr val="tx1"/>
          </a:solidFill>
          <a:latin typeface="+mj-lt"/>
          <a:ea typeface="+mj-ea"/>
          <a:cs typeface="+mj-cs"/>
        </a:defRPr>
      </a:lvl1pPr>
    </p:titleStyle>
    <p:bodyStyle>
      <a:lvl1pPr marL="342875" indent="-342875" algn="l" defTabSz="914334"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96" indent="-285729" algn="l" defTabSz="914334"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18" indent="-228583" algn="l" defTabSz="914334"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85" indent="-228583" algn="l" defTabSz="91433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252" indent="-228583" algn="l" defTabSz="91433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419" indent="-228583" algn="l" defTabSz="91433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86" indent="-228583" algn="l" defTabSz="91433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53" indent="-228583" algn="l" defTabSz="91433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920" indent="-228583" algn="l" defTabSz="91433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34" rtl="0" eaLnBrk="1" latinLnBrk="0" hangingPunct="1">
        <a:defRPr sz="1800" kern="1200">
          <a:solidFill>
            <a:schemeClr val="tx1"/>
          </a:solidFill>
          <a:latin typeface="+mn-lt"/>
          <a:ea typeface="+mn-ea"/>
          <a:cs typeface="+mn-cs"/>
        </a:defRPr>
      </a:lvl1pPr>
      <a:lvl2pPr marL="457167" algn="l" defTabSz="914334" rtl="0" eaLnBrk="1" latinLnBrk="0" hangingPunct="1">
        <a:defRPr sz="1800" kern="1200">
          <a:solidFill>
            <a:schemeClr val="tx1"/>
          </a:solidFill>
          <a:latin typeface="+mn-lt"/>
          <a:ea typeface="+mn-ea"/>
          <a:cs typeface="+mn-cs"/>
        </a:defRPr>
      </a:lvl2pPr>
      <a:lvl3pPr marL="914334" algn="l" defTabSz="914334" rtl="0" eaLnBrk="1" latinLnBrk="0" hangingPunct="1">
        <a:defRPr sz="1800" kern="1200">
          <a:solidFill>
            <a:schemeClr val="tx1"/>
          </a:solidFill>
          <a:latin typeface="+mn-lt"/>
          <a:ea typeface="+mn-ea"/>
          <a:cs typeface="+mn-cs"/>
        </a:defRPr>
      </a:lvl3pPr>
      <a:lvl4pPr marL="1371501" algn="l" defTabSz="914334" rtl="0" eaLnBrk="1" latinLnBrk="0" hangingPunct="1">
        <a:defRPr sz="1800" kern="1200">
          <a:solidFill>
            <a:schemeClr val="tx1"/>
          </a:solidFill>
          <a:latin typeface="+mn-lt"/>
          <a:ea typeface="+mn-ea"/>
          <a:cs typeface="+mn-cs"/>
        </a:defRPr>
      </a:lvl4pPr>
      <a:lvl5pPr marL="1828668" algn="l" defTabSz="914334" rtl="0" eaLnBrk="1" latinLnBrk="0" hangingPunct="1">
        <a:defRPr sz="1800" kern="1200">
          <a:solidFill>
            <a:schemeClr val="tx1"/>
          </a:solidFill>
          <a:latin typeface="+mn-lt"/>
          <a:ea typeface="+mn-ea"/>
          <a:cs typeface="+mn-cs"/>
        </a:defRPr>
      </a:lvl5pPr>
      <a:lvl6pPr marL="2285835" algn="l" defTabSz="914334" rtl="0" eaLnBrk="1" latinLnBrk="0" hangingPunct="1">
        <a:defRPr sz="1800" kern="1200">
          <a:solidFill>
            <a:schemeClr val="tx1"/>
          </a:solidFill>
          <a:latin typeface="+mn-lt"/>
          <a:ea typeface="+mn-ea"/>
          <a:cs typeface="+mn-cs"/>
        </a:defRPr>
      </a:lvl6pPr>
      <a:lvl7pPr marL="2743002" algn="l" defTabSz="914334" rtl="0" eaLnBrk="1" latinLnBrk="0" hangingPunct="1">
        <a:defRPr sz="1800" kern="1200">
          <a:solidFill>
            <a:schemeClr val="tx1"/>
          </a:solidFill>
          <a:latin typeface="+mn-lt"/>
          <a:ea typeface="+mn-ea"/>
          <a:cs typeface="+mn-cs"/>
        </a:defRPr>
      </a:lvl7pPr>
      <a:lvl8pPr marL="3200169" algn="l" defTabSz="914334" rtl="0" eaLnBrk="1" latinLnBrk="0" hangingPunct="1">
        <a:defRPr sz="1800" kern="1200">
          <a:solidFill>
            <a:schemeClr val="tx1"/>
          </a:solidFill>
          <a:latin typeface="+mn-lt"/>
          <a:ea typeface="+mn-ea"/>
          <a:cs typeface="+mn-cs"/>
        </a:defRPr>
      </a:lvl8pPr>
      <a:lvl9pPr marL="3657337" algn="l" defTabSz="91433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1"/>
            <a:ext cx="2133600" cy="68834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en-US"/>
          </a:p>
        </p:txBody>
      </p:sp>
      <p:sp>
        <p:nvSpPr>
          <p:cNvPr id="20" name="Title 19"/>
          <p:cNvSpPr>
            <a:spLocks noGrp="1"/>
          </p:cNvSpPr>
          <p:nvPr>
            <p:ph type="ctrTitle"/>
          </p:nvPr>
        </p:nvSpPr>
        <p:spPr>
          <a:xfrm>
            <a:off x="2057400" y="2108205"/>
            <a:ext cx="6781800" cy="1470025"/>
          </a:xfrm>
        </p:spPr>
        <p:txBody>
          <a:bodyPr>
            <a:noAutofit/>
          </a:bodyPr>
          <a:lstStyle/>
          <a:p>
            <a:r>
              <a:rPr lang="en-US" sz="2800" b="1" dirty="0" smtClean="0">
                <a:latin typeface="Arial" panose="020B0604020202020204" pitchFamily="34" charset="0"/>
                <a:cs typeface="Arial" panose="020B0604020202020204" pitchFamily="34" charset="0"/>
              </a:rPr>
              <a:t>Diet Matters:</a:t>
            </a:r>
            <a:br>
              <a:rPr lang="en-US" sz="2800" b="1" dirty="0" smtClean="0">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Approaches and Indicators to Assess Agriculture's Role in Nutrition</a:t>
            </a:r>
            <a:endParaRPr lang="en-US" sz="2800" b="1" dirty="0">
              <a:latin typeface="Arial" panose="020B0604020202020204" pitchFamily="34" charset="0"/>
              <a:cs typeface="Arial" panose="020B0604020202020204" pitchFamily="34" charset="0"/>
            </a:endParaRPr>
          </a:p>
        </p:txBody>
      </p:sp>
      <p:sp>
        <p:nvSpPr>
          <p:cNvPr id="21" name="Subtitle 20"/>
          <p:cNvSpPr>
            <a:spLocks noGrp="1"/>
          </p:cNvSpPr>
          <p:nvPr>
            <p:ph type="subTitle" idx="1"/>
          </p:nvPr>
        </p:nvSpPr>
        <p:spPr>
          <a:xfrm>
            <a:off x="2133600" y="4826000"/>
            <a:ext cx="6934200" cy="1244600"/>
          </a:xfrm>
        </p:spPr>
        <p:txBody>
          <a:bodyPr>
            <a:normAutofit/>
          </a:bodyPr>
          <a:lstStyle/>
          <a:p>
            <a:r>
              <a:rPr lang="en-US" sz="1600" b="1" dirty="0" smtClean="0">
                <a:solidFill>
                  <a:schemeClr val="tx1"/>
                </a:solidFill>
                <a:latin typeface="Arial" panose="020B0604020202020204" pitchFamily="34" charset="0"/>
                <a:cs typeface="Arial" panose="020B0604020202020204" pitchFamily="34" charset="0"/>
              </a:rPr>
              <a:t>Diego Rose, Brian Luckett, and Adrienne </a:t>
            </a:r>
            <a:r>
              <a:rPr lang="en-US" sz="1600" b="1" dirty="0" err="1" smtClean="0">
                <a:solidFill>
                  <a:schemeClr val="tx1"/>
                </a:solidFill>
                <a:latin typeface="Arial" panose="020B0604020202020204" pitchFamily="34" charset="0"/>
                <a:cs typeface="Arial" panose="020B0604020202020204" pitchFamily="34" charset="0"/>
              </a:rPr>
              <a:t>Mundorf</a:t>
            </a:r>
            <a:endParaRPr lang="en-US" sz="1600" b="1" dirty="0" smtClean="0">
              <a:solidFill>
                <a:schemeClr val="tx1"/>
              </a:solidFill>
              <a:latin typeface="Arial" panose="020B0604020202020204" pitchFamily="34" charset="0"/>
              <a:cs typeface="Arial" panose="020B0604020202020204" pitchFamily="34" charset="0"/>
            </a:endParaRPr>
          </a:p>
          <a:p>
            <a:r>
              <a:rPr lang="en-US" sz="1600" b="1" dirty="0" smtClean="0">
                <a:solidFill>
                  <a:schemeClr val="tx1"/>
                </a:solidFill>
                <a:latin typeface="Arial" panose="020B0604020202020204" pitchFamily="34" charset="0"/>
                <a:cs typeface="Arial" panose="020B0604020202020204" pitchFamily="34" charset="0"/>
              </a:rPr>
              <a:t>School of Public Health &amp; Tropical Medicine</a:t>
            </a:r>
          </a:p>
          <a:p>
            <a:r>
              <a:rPr lang="en-US" sz="1600" b="1" dirty="0" smtClean="0">
                <a:solidFill>
                  <a:schemeClr val="tx1"/>
                </a:solidFill>
                <a:latin typeface="Arial" panose="020B0604020202020204" pitchFamily="34" charset="0"/>
                <a:cs typeface="Arial" panose="020B0604020202020204" pitchFamily="34" charset="0"/>
              </a:rPr>
              <a:t>Tulane University</a:t>
            </a:r>
          </a:p>
          <a:p>
            <a:endParaRPr lang="en-US" sz="1800" b="1" dirty="0">
              <a:solidFill>
                <a:schemeClr val="tx1"/>
              </a:solidFill>
              <a:latin typeface="Arial" panose="020B0604020202020204" pitchFamily="34" charset="0"/>
              <a:cs typeface="Arial" panose="020B0604020202020204" pitchFamily="34" charset="0"/>
            </a:endParaRPr>
          </a:p>
        </p:txBody>
      </p:sp>
      <p:pic>
        <p:nvPicPr>
          <p:cNvPr id="6" name="Picture 1" descr="ICN2-PORTRAIT-colore-NO fondo nero-NO slogan-2013.ai"/>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25400"/>
            <a:ext cx="21336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2655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Household Level Measures</a:t>
            </a:r>
            <a:br>
              <a:rPr lang="en-US" dirty="0" smtClean="0"/>
            </a:br>
            <a:r>
              <a:rPr lang="en-US" sz="2800" dirty="0" smtClean="0"/>
              <a:t>Food Expenditure Modules</a:t>
            </a:r>
            <a:endParaRPr lang="en-US" sz="2800" dirty="0"/>
          </a:p>
        </p:txBody>
      </p:sp>
      <p:sp>
        <p:nvSpPr>
          <p:cNvPr id="3" name="Content Placeholder 2"/>
          <p:cNvSpPr>
            <a:spLocks noGrp="1"/>
          </p:cNvSpPr>
          <p:nvPr>
            <p:ph idx="1"/>
          </p:nvPr>
        </p:nvSpPr>
        <p:spPr/>
        <p:txBody>
          <a:bodyPr/>
          <a:lstStyle/>
          <a:p>
            <a:r>
              <a:rPr lang="en-US" dirty="0" smtClean="0"/>
              <a:t>Energy availability, food poverty</a:t>
            </a:r>
          </a:p>
          <a:p>
            <a:pPr lvl="1"/>
            <a:r>
              <a:rPr lang="en-US" dirty="0" smtClean="0"/>
              <a:t>household food security interventions</a:t>
            </a:r>
          </a:p>
          <a:p>
            <a:r>
              <a:rPr lang="en-US" dirty="0" smtClean="0"/>
              <a:t>Food </a:t>
            </a:r>
            <a:r>
              <a:rPr lang="en-US" dirty="0"/>
              <a:t>group availability</a:t>
            </a:r>
          </a:p>
          <a:p>
            <a:pPr lvl="1"/>
            <a:r>
              <a:rPr lang="en-US" dirty="0" err="1"/>
              <a:t>biofortification</a:t>
            </a:r>
            <a:r>
              <a:rPr lang="en-US" dirty="0"/>
              <a:t> studies</a:t>
            </a:r>
          </a:p>
          <a:p>
            <a:pPr lvl="1"/>
            <a:r>
              <a:rPr lang="en-US" dirty="0"/>
              <a:t>other specific crop/livestock interventions</a:t>
            </a:r>
          </a:p>
          <a:p>
            <a:endParaRPr lang="en-US" dirty="0" smtClean="0"/>
          </a:p>
          <a:p>
            <a:pPr lvl="1"/>
            <a:endParaRPr lang="en-US" dirty="0"/>
          </a:p>
        </p:txBody>
      </p:sp>
    </p:spTree>
    <p:extLst>
      <p:ext uri="{BB962C8B-B14F-4D97-AF65-F5344CB8AC3E}">
        <p14:creationId xmlns:p14="http://schemas.microsoft.com/office/powerpoint/2010/main" val="1794905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Household Level Measures</a:t>
            </a:r>
            <a:br>
              <a:rPr lang="en-US" dirty="0" smtClean="0"/>
            </a:br>
            <a:r>
              <a:rPr lang="en-US" sz="2800" dirty="0"/>
              <a:t>D</a:t>
            </a:r>
            <a:r>
              <a:rPr lang="en-US" sz="2800" dirty="0" smtClean="0"/>
              <a:t>iversity Proxy </a:t>
            </a:r>
            <a:r>
              <a:rPr lang="en-US" sz="2800" dirty="0"/>
              <a:t>I</a:t>
            </a:r>
            <a:r>
              <a:rPr lang="en-US" sz="2800" dirty="0" smtClean="0"/>
              <a:t>ndicators</a:t>
            </a:r>
            <a:endParaRPr lang="en-US" sz="2800" dirty="0"/>
          </a:p>
        </p:txBody>
      </p:sp>
      <p:sp>
        <p:nvSpPr>
          <p:cNvPr id="3" name="Content Placeholder 2"/>
          <p:cNvSpPr>
            <a:spLocks noGrp="1"/>
          </p:cNvSpPr>
          <p:nvPr>
            <p:ph idx="1"/>
          </p:nvPr>
        </p:nvSpPr>
        <p:spPr/>
        <p:txBody>
          <a:bodyPr/>
          <a:lstStyle/>
          <a:p>
            <a:r>
              <a:rPr lang="en-US" dirty="0" smtClean="0"/>
              <a:t>Household Diet Diversity Score</a:t>
            </a:r>
          </a:p>
          <a:p>
            <a:pPr lvl="1"/>
            <a:r>
              <a:rPr lang="en-US" dirty="0" smtClean="0"/>
              <a:t>16 groups in data collection collapsed to 12</a:t>
            </a:r>
          </a:p>
          <a:p>
            <a:pPr lvl="1"/>
            <a:r>
              <a:rPr lang="en-US" dirty="0" smtClean="0"/>
              <a:t>24 </a:t>
            </a:r>
            <a:r>
              <a:rPr lang="en-US" dirty="0" err="1" smtClean="0"/>
              <a:t>hr</a:t>
            </a:r>
            <a:r>
              <a:rPr lang="en-US" dirty="0"/>
              <a:t> </a:t>
            </a:r>
            <a:r>
              <a:rPr lang="en-US" dirty="0" smtClean="0"/>
              <a:t>recall (not quantitative)</a:t>
            </a:r>
          </a:p>
          <a:p>
            <a:pPr lvl="1"/>
            <a:r>
              <a:rPr lang="en-US" dirty="0" smtClean="0"/>
              <a:t>1 point for each group</a:t>
            </a:r>
          </a:p>
          <a:p>
            <a:pPr lvl="1"/>
            <a:endParaRPr lang="en-US" dirty="0"/>
          </a:p>
          <a:p>
            <a:r>
              <a:rPr lang="en-US" dirty="0"/>
              <a:t>Food Consumption Score</a:t>
            </a:r>
          </a:p>
          <a:p>
            <a:pPr lvl="1"/>
            <a:r>
              <a:rPr lang="en-US" dirty="0" smtClean="0"/>
              <a:t>8 groups</a:t>
            </a:r>
          </a:p>
          <a:p>
            <a:pPr lvl="1"/>
            <a:r>
              <a:rPr lang="en-US" dirty="0" smtClean="0"/>
              <a:t>1 week food frequency</a:t>
            </a:r>
          </a:p>
          <a:p>
            <a:pPr lvl="1"/>
            <a:r>
              <a:rPr lang="en-US" dirty="0" smtClean="0"/>
              <a:t>weights used in calculation</a:t>
            </a:r>
          </a:p>
          <a:p>
            <a:pPr lvl="1"/>
            <a:endParaRPr lang="en-US" dirty="0"/>
          </a:p>
        </p:txBody>
      </p:sp>
    </p:spTree>
    <p:extLst>
      <p:ext uri="{BB962C8B-B14F-4D97-AF65-F5344CB8AC3E}">
        <p14:creationId xmlns:p14="http://schemas.microsoft.com/office/powerpoint/2010/main" val="334531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Country Level Measures</a:t>
            </a:r>
            <a:br>
              <a:rPr lang="en-US" dirty="0" smtClean="0"/>
            </a:br>
            <a:r>
              <a:rPr lang="en-US" sz="2800" dirty="0" smtClean="0"/>
              <a:t>Using Food Supply Data</a:t>
            </a:r>
            <a:endParaRPr lang="en-US" sz="2800" dirty="0"/>
          </a:p>
        </p:txBody>
      </p:sp>
      <p:sp>
        <p:nvSpPr>
          <p:cNvPr id="3" name="Content Placeholder 2"/>
          <p:cNvSpPr>
            <a:spLocks noGrp="1"/>
          </p:cNvSpPr>
          <p:nvPr>
            <p:ph idx="1"/>
          </p:nvPr>
        </p:nvSpPr>
        <p:spPr/>
        <p:txBody>
          <a:bodyPr/>
          <a:lstStyle/>
          <a:p>
            <a:r>
              <a:rPr lang="en-US" dirty="0" smtClean="0"/>
              <a:t>Prevalence of undernourishment</a:t>
            </a:r>
          </a:p>
          <a:p>
            <a:pPr lvl="1"/>
            <a:r>
              <a:rPr lang="en-US" dirty="0" smtClean="0"/>
              <a:t>energy per capita + distributional measure + threshold</a:t>
            </a:r>
          </a:p>
          <a:p>
            <a:r>
              <a:rPr lang="en-US" dirty="0" smtClean="0"/>
              <a:t>Micronutrient densities</a:t>
            </a:r>
          </a:p>
          <a:p>
            <a:pPr lvl="1"/>
            <a:r>
              <a:rPr lang="en-US" dirty="0" smtClean="0"/>
              <a:t>micronutrients per 1000 kilocalories</a:t>
            </a:r>
          </a:p>
          <a:p>
            <a:pPr lvl="1"/>
            <a:r>
              <a:rPr lang="en-US" dirty="0" smtClean="0"/>
              <a:t>compared to micronutrient density goals</a:t>
            </a:r>
          </a:p>
          <a:p>
            <a:r>
              <a:rPr lang="en-US" dirty="0" smtClean="0"/>
              <a:t>Healthy eating index</a:t>
            </a:r>
          </a:p>
          <a:p>
            <a:pPr lvl="1"/>
            <a:r>
              <a:rPr lang="en-US" dirty="0" smtClean="0"/>
              <a:t>score based on U.S. diet guidelines</a:t>
            </a:r>
          </a:p>
          <a:p>
            <a:pPr lvl="1"/>
            <a:r>
              <a:rPr lang="en-US" dirty="0" smtClean="0"/>
              <a:t>food groups, negative components (fats, sugars)</a:t>
            </a:r>
            <a:endParaRPr lang="en-US" dirty="0"/>
          </a:p>
        </p:txBody>
      </p:sp>
    </p:spTree>
    <p:extLst>
      <p:ext uri="{BB962C8B-B14F-4D97-AF65-F5344CB8AC3E}">
        <p14:creationId xmlns:p14="http://schemas.microsoft.com/office/powerpoint/2010/main" val="325112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 Systems</a:t>
            </a:r>
            <a:endParaRPr lang="en-US" dirty="0"/>
          </a:p>
        </p:txBody>
      </p:sp>
      <p:sp>
        <p:nvSpPr>
          <p:cNvPr id="3" name="Content Placeholder 2"/>
          <p:cNvSpPr>
            <a:spLocks noGrp="1"/>
          </p:cNvSpPr>
          <p:nvPr>
            <p:ph idx="1"/>
          </p:nvPr>
        </p:nvSpPr>
        <p:spPr/>
        <p:txBody>
          <a:bodyPr/>
          <a:lstStyle/>
          <a:p>
            <a:r>
              <a:rPr lang="en-US" dirty="0" smtClean="0"/>
              <a:t>Demographic and Health Surveys</a:t>
            </a:r>
          </a:p>
          <a:p>
            <a:pPr lvl="1"/>
            <a:r>
              <a:rPr lang="en-US" dirty="0" smtClean="0"/>
              <a:t>Measure USAID</a:t>
            </a:r>
          </a:p>
          <a:p>
            <a:r>
              <a:rPr lang="en-US" dirty="0" smtClean="0"/>
              <a:t>Multiple Indicator Cluster System</a:t>
            </a:r>
          </a:p>
          <a:p>
            <a:pPr lvl="1"/>
            <a:r>
              <a:rPr lang="en-US" dirty="0" smtClean="0"/>
              <a:t>UNICEF</a:t>
            </a:r>
          </a:p>
          <a:p>
            <a:r>
              <a:rPr lang="en-US" dirty="0" smtClean="0"/>
              <a:t>Living Standard Measurement Study</a:t>
            </a:r>
          </a:p>
          <a:p>
            <a:pPr lvl="1"/>
            <a:r>
              <a:rPr lang="en-US" dirty="0" smtClean="0"/>
              <a:t>World Bank</a:t>
            </a:r>
          </a:p>
          <a:p>
            <a:r>
              <a:rPr lang="en-US" dirty="0" smtClean="0"/>
              <a:t>Vulnerability Analysis and Mapping Surveys</a:t>
            </a:r>
          </a:p>
          <a:p>
            <a:pPr lvl="1"/>
            <a:r>
              <a:rPr lang="en-US" dirty="0" smtClean="0"/>
              <a:t>World Food Program</a:t>
            </a:r>
          </a:p>
          <a:p>
            <a:r>
              <a:rPr lang="en-US" dirty="0" smtClean="0"/>
              <a:t>FAOSTAT</a:t>
            </a:r>
          </a:p>
          <a:p>
            <a:pPr lvl="1"/>
            <a:r>
              <a:rPr lang="en-US" dirty="0" smtClean="0"/>
              <a:t>National food supply data, other info</a:t>
            </a:r>
            <a:endParaRPr lang="en-US" dirty="0"/>
          </a:p>
        </p:txBody>
      </p:sp>
    </p:spTree>
    <p:extLst>
      <p:ext uri="{BB962C8B-B14F-4D97-AF65-F5344CB8AC3E}">
        <p14:creationId xmlns:p14="http://schemas.microsoft.com/office/powerpoint/2010/main" val="15899251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br>
              <a:rPr lang="en-US" dirty="0" smtClean="0"/>
            </a:br>
            <a:r>
              <a:rPr lang="en-US" sz="2800" dirty="0" smtClean="0"/>
              <a:t>Best Practices</a:t>
            </a:r>
            <a:endParaRPr lang="en-US" sz="2800" dirty="0"/>
          </a:p>
        </p:txBody>
      </p:sp>
      <p:sp>
        <p:nvSpPr>
          <p:cNvPr id="3" name="Content Placeholder 2"/>
          <p:cNvSpPr>
            <a:spLocks noGrp="1"/>
          </p:cNvSpPr>
          <p:nvPr>
            <p:ph idx="1"/>
          </p:nvPr>
        </p:nvSpPr>
        <p:spPr/>
        <p:txBody>
          <a:bodyPr/>
          <a:lstStyle/>
          <a:p>
            <a:r>
              <a:rPr lang="en-US" dirty="0" smtClean="0"/>
              <a:t>To evaluate agricultural programs &amp; policies: assess outcomes proximal to interventions</a:t>
            </a:r>
          </a:p>
          <a:p>
            <a:r>
              <a:rPr lang="en-US" dirty="0" smtClean="0"/>
              <a:t>Continue to foster a diverse set of indicators for population monitoring</a:t>
            </a:r>
          </a:p>
          <a:p>
            <a:pPr lvl="1"/>
            <a:r>
              <a:rPr lang="en-US" dirty="0" smtClean="0"/>
              <a:t>Women's Diet Diversity Score on DHS, MICS</a:t>
            </a:r>
          </a:p>
          <a:p>
            <a:pPr lvl="1"/>
            <a:r>
              <a:rPr lang="en-US" dirty="0" smtClean="0"/>
              <a:t>Food Consumption Score on VAM, LSMS</a:t>
            </a:r>
          </a:p>
          <a:p>
            <a:pPr lvl="1"/>
            <a:r>
              <a:rPr lang="en-US" dirty="0" smtClean="0"/>
              <a:t>Pilot-test 24-Hr Recall on LSMS</a:t>
            </a:r>
          </a:p>
          <a:p>
            <a:pPr lvl="1"/>
            <a:r>
              <a:rPr lang="en-US" dirty="0" smtClean="0"/>
              <a:t>Food Balance Sheet indicators</a:t>
            </a:r>
          </a:p>
        </p:txBody>
      </p:sp>
    </p:spTree>
    <p:extLst>
      <p:ext uri="{BB962C8B-B14F-4D97-AF65-F5344CB8AC3E}">
        <p14:creationId xmlns:p14="http://schemas.microsoft.com/office/powerpoint/2010/main" val="1996014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br>
              <a:rPr lang="en-US" dirty="0" smtClean="0"/>
            </a:br>
            <a:r>
              <a:rPr lang="en-US" sz="2800" dirty="0" smtClean="0"/>
              <a:t>Research &amp; Development</a:t>
            </a:r>
            <a:endParaRPr lang="en-US" sz="2800" dirty="0"/>
          </a:p>
        </p:txBody>
      </p:sp>
      <p:sp>
        <p:nvSpPr>
          <p:cNvPr id="3" name="Content Placeholder 2"/>
          <p:cNvSpPr>
            <a:spLocks noGrp="1"/>
          </p:cNvSpPr>
          <p:nvPr>
            <p:ph idx="1"/>
          </p:nvPr>
        </p:nvSpPr>
        <p:spPr/>
        <p:txBody>
          <a:bodyPr/>
          <a:lstStyle/>
          <a:p>
            <a:r>
              <a:rPr lang="en-US" dirty="0" smtClean="0"/>
              <a:t>New proxy validation research should </a:t>
            </a:r>
          </a:p>
          <a:p>
            <a:pPr lvl="1"/>
            <a:r>
              <a:rPr lang="en-US" dirty="0" smtClean="0"/>
              <a:t>integrate several indicators</a:t>
            </a:r>
          </a:p>
          <a:p>
            <a:pPr lvl="1"/>
            <a:r>
              <a:rPr lang="en-US" dirty="0" smtClean="0"/>
              <a:t>include information on costs</a:t>
            </a:r>
          </a:p>
          <a:p>
            <a:r>
              <a:rPr lang="en-US" dirty="0" smtClean="0"/>
              <a:t>Focus on making 'gold standards' less costly, rather than on making more low-cost proxies</a:t>
            </a:r>
          </a:p>
          <a:p>
            <a:r>
              <a:rPr lang="en-US" dirty="0" smtClean="0"/>
              <a:t>New research is needed on developing indicators of energy expenditure</a:t>
            </a:r>
          </a:p>
        </p:txBody>
      </p:sp>
    </p:spTree>
    <p:extLst>
      <p:ext uri="{BB962C8B-B14F-4D97-AF65-F5344CB8AC3E}">
        <p14:creationId xmlns:p14="http://schemas.microsoft.com/office/powerpoint/2010/main" val="4262279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br>
              <a:rPr lang="en-US" dirty="0" smtClean="0"/>
            </a:br>
            <a:r>
              <a:rPr lang="en-US" sz="2800" dirty="0" smtClean="0"/>
              <a:t>Nutritional Diplomacy</a:t>
            </a:r>
            <a:endParaRPr lang="en-US" sz="2800" dirty="0"/>
          </a:p>
        </p:txBody>
      </p:sp>
      <p:sp>
        <p:nvSpPr>
          <p:cNvPr id="3" name="Content Placeholder 2"/>
          <p:cNvSpPr>
            <a:spLocks noGrp="1"/>
          </p:cNvSpPr>
          <p:nvPr>
            <p:ph idx="1"/>
          </p:nvPr>
        </p:nvSpPr>
        <p:spPr/>
        <p:txBody>
          <a:bodyPr/>
          <a:lstStyle/>
          <a:p>
            <a:r>
              <a:rPr lang="en-US" dirty="0" smtClean="0"/>
              <a:t>Seek inter-agency collaboration in</a:t>
            </a:r>
          </a:p>
          <a:p>
            <a:pPr lvl="1"/>
            <a:r>
              <a:rPr lang="en-US" dirty="0" smtClean="0"/>
              <a:t>survey implementation</a:t>
            </a:r>
          </a:p>
          <a:p>
            <a:pPr lvl="1"/>
            <a:r>
              <a:rPr lang="en-US" dirty="0" smtClean="0"/>
              <a:t>instrument, indicator development</a:t>
            </a:r>
          </a:p>
          <a:p>
            <a:r>
              <a:rPr lang="en-US" dirty="0" smtClean="0"/>
              <a:t>Use representative expert panels to develop consensus on </a:t>
            </a:r>
          </a:p>
          <a:p>
            <a:pPr lvl="1"/>
            <a:r>
              <a:rPr lang="en-US" dirty="0" smtClean="0"/>
              <a:t>specific indicators, overall measurement approach</a:t>
            </a:r>
          </a:p>
          <a:p>
            <a:pPr lvl="1"/>
            <a:r>
              <a:rPr lang="en-US" dirty="0" smtClean="0"/>
              <a:t>thresholds to count the affected</a:t>
            </a:r>
          </a:p>
        </p:txBody>
      </p:sp>
    </p:spTree>
    <p:extLst>
      <p:ext uri="{BB962C8B-B14F-4D97-AF65-F5344CB8AC3E}">
        <p14:creationId xmlns:p14="http://schemas.microsoft.com/office/powerpoint/2010/main" val="3484949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objectives</a:t>
            </a:r>
            <a:endParaRPr lang="en-US" dirty="0"/>
          </a:p>
        </p:txBody>
      </p:sp>
      <p:sp>
        <p:nvSpPr>
          <p:cNvPr id="3" name="Content Placeholder 2"/>
          <p:cNvSpPr>
            <a:spLocks noGrp="1"/>
          </p:cNvSpPr>
          <p:nvPr>
            <p:ph idx="1"/>
          </p:nvPr>
        </p:nvSpPr>
        <p:spPr/>
        <p:txBody>
          <a:bodyPr/>
          <a:lstStyle/>
          <a:p>
            <a:r>
              <a:rPr lang="en-US" dirty="0" smtClean="0"/>
              <a:t>Outline plausible mechanisms in which agriculture and food-based interventions can improve nutrition through the diet pathway</a:t>
            </a:r>
          </a:p>
          <a:p>
            <a:r>
              <a:rPr lang="en-US" dirty="0" smtClean="0"/>
              <a:t>Identify approaches and indicators to measure progress in this area</a:t>
            </a:r>
            <a:endParaRPr lang="en-US" dirty="0"/>
          </a:p>
        </p:txBody>
      </p:sp>
    </p:spTree>
    <p:extLst>
      <p:ext uri="{BB962C8B-B14F-4D97-AF65-F5344CB8AC3E}">
        <p14:creationId xmlns:p14="http://schemas.microsoft.com/office/powerpoint/2010/main" val="4252329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a:spcBef>
                <a:spcPts val="0"/>
              </a:spcBef>
            </a:pPr>
            <a:r>
              <a:rPr lang="en-US" dirty="0" smtClean="0"/>
              <a:t>Augmented Causal Framework</a:t>
            </a:r>
          </a:p>
          <a:p>
            <a:pPr>
              <a:spcBef>
                <a:spcPts val="0"/>
              </a:spcBef>
            </a:pPr>
            <a:r>
              <a:rPr lang="en-US" dirty="0" smtClean="0"/>
              <a:t>Indicators</a:t>
            </a:r>
          </a:p>
          <a:p>
            <a:pPr lvl="1">
              <a:spcBef>
                <a:spcPts val="0"/>
              </a:spcBef>
            </a:pPr>
            <a:r>
              <a:rPr lang="en-US" dirty="0" smtClean="0"/>
              <a:t>Individual</a:t>
            </a:r>
          </a:p>
          <a:p>
            <a:pPr lvl="1">
              <a:spcBef>
                <a:spcPts val="0"/>
              </a:spcBef>
            </a:pPr>
            <a:r>
              <a:rPr lang="en-US" dirty="0" smtClean="0"/>
              <a:t>Household</a:t>
            </a:r>
          </a:p>
          <a:p>
            <a:pPr lvl="1">
              <a:spcBef>
                <a:spcPts val="0"/>
              </a:spcBef>
            </a:pPr>
            <a:r>
              <a:rPr lang="en-US" dirty="0" smtClean="0"/>
              <a:t>National</a:t>
            </a:r>
          </a:p>
          <a:p>
            <a:pPr>
              <a:spcBef>
                <a:spcPts val="0"/>
              </a:spcBef>
            </a:pPr>
            <a:r>
              <a:rPr lang="en-US" dirty="0" smtClean="0"/>
              <a:t>Data Collection Systems</a:t>
            </a:r>
          </a:p>
          <a:p>
            <a:pPr>
              <a:spcBef>
                <a:spcPts val="0"/>
              </a:spcBef>
            </a:pPr>
            <a:r>
              <a:rPr lang="en-US" dirty="0" smtClean="0"/>
              <a:t>Recommendations</a:t>
            </a:r>
          </a:p>
          <a:p>
            <a:pPr>
              <a:spcBef>
                <a:spcPts val="0"/>
              </a:spcBef>
            </a:pPr>
            <a:endParaRPr lang="en-US" dirty="0" smtClean="0"/>
          </a:p>
          <a:p>
            <a:endParaRPr lang="en-US" dirty="0"/>
          </a:p>
        </p:txBody>
      </p:sp>
    </p:spTree>
    <p:extLst>
      <p:ext uri="{BB962C8B-B14F-4D97-AF65-F5344CB8AC3E}">
        <p14:creationId xmlns:p14="http://schemas.microsoft.com/office/powerpoint/2010/main" val="453074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962595" y="2769901"/>
            <a:ext cx="1739845" cy="5847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Disease</a:t>
            </a:r>
          </a:p>
          <a:p>
            <a:pPr algn="ctr"/>
            <a:endParaRPr lang="en-GB" sz="1600" dirty="0">
              <a:latin typeface="Arial" charset="0"/>
            </a:endParaRPr>
          </a:p>
        </p:txBody>
      </p:sp>
      <p:sp>
        <p:nvSpPr>
          <p:cNvPr id="38951" name="Text Box 4"/>
          <p:cNvSpPr txBox="1">
            <a:spLocks noChangeArrowheads="1"/>
          </p:cNvSpPr>
          <p:nvPr/>
        </p:nvSpPr>
        <p:spPr bwMode="auto">
          <a:xfrm>
            <a:off x="2784031" y="2177540"/>
            <a:ext cx="3506088" cy="338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Maternal and child </a:t>
            </a:r>
            <a:r>
              <a:rPr lang="en-GB" sz="1600" b="1" dirty="0" err="1" smtClean="0">
                <a:latin typeface="Arial" charset="0"/>
              </a:rPr>
              <a:t>undernutrition</a:t>
            </a:r>
            <a:r>
              <a:rPr lang="en-GB" sz="1600" b="1" dirty="0" smtClean="0">
                <a:latin typeface="Arial" charset="0"/>
              </a:rPr>
              <a:t> </a:t>
            </a:r>
            <a:endParaRPr lang="en-GB" b="1" dirty="0"/>
          </a:p>
        </p:txBody>
      </p:sp>
      <p:sp>
        <p:nvSpPr>
          <p:cNvPr id="38916" name="Text Box 6"/>
          <p:cNvSpPr txBox="1">
            <a:spLocks noChangeArrowheads="1"/>
          </p:cNvSpPr>
          <p:nvPr/>
        </p:nvSpPr>
        <p:spPr bwMode="auto">
          <a:xfrm>
            <a:off x="1828810" y="2768965"/>
            <a:ext cx="1719261" cy="5847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a:latin typeface="Arial" charset="0"/>
              </a:rPr>
              <a:t>Inadequate </a:t>
            </a:r>
            <a:r>
              <a:rPr lang="en-GB" sz="1600" b="1" dirty="0" smtClean="0">
                <a:latin typeface="Arial" charset="0"/>
              </a:rPr>
              <a:t>dietary </a:t>
            </a:r>
            <a:r>
              <a:rPr lang="en-GB" sz="1600" b="1" dirty="0">
                <a:latin typeface="Arial" charset="0"/>
              </a:rPr>
              <a:t>i</a:t>
            </a:r>
            <a:r>
              <a:rPr lang="en-GB" sz="1600" b="1" dirty="0" smtClean="0">
                <a:latin typeface="Arial" charset="0"/>
              </a:rPr>
              <a:t>ntake</a:t>
            </a:r>
            <a:endParaRPr lang="en-GB" sz="1600" dirty="0">
              <a:latin typeface="Arial" charset="0"/>
            </a:endParaRPr>
          </a:p>
        </p:txBody>
      </p:sp>
      <p:sp>
        <p:nvSpPr>
          <p:cNvPr id="38949" name="Text Box 10"/>
          <p:cNvSpPr txBox="1">
            <a:spLocks noChangeArrowheads="1"/>
          </p:cNvSpPr>
          <p:nvPr/>
        </p:nvSpPr>
        <p:spPr bwMode="auto">
          <a:xfrm>
            <a:off x="5481379" y="3588976"/>
            <a:ext cx="2977097" cy="83099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Unhealthy household</a:t>
            </a:r>
            <a:endParaRPr lang="en-GB" sz="1600" b="1" dirty="0">
              <a:latin typeface="Arial" charset="0"/>
            </a:endParaRPr>
          </a:p>
          <a:p>
            <a:pPr algn="ctr"/>
            <a:r>
              <a:rPr lang="en-GB" sz="1600" b="1" dirty="0" smtClean="0">
                <a:latin typeface="Arial" charset="0"/>
              </a:rPr>
              <a:t>environment </a:t>
            </a:r>
            <a:r>
              <a:rPr lang="en-GB" sz="1600" b="1" dirty="0">
                <a:latin typeface="Arial" charset="0"/>
              </a:rPr>
              <a:t>and </a:t>
            </a:r>
            <a:r>
              <a:rPr lang="en-GB" sz="1600" b="1" dirty="0" smtClean="0">
                <a:latin typeface="Arial" charset="0"/>
              </a:rPr>
              <a:t>inadequate</a:t>
            </a:r>
          </a:p>
          <a:p>
            <a:pPr algn="ctr"/>
            <a:r>
              <a:rPr lang="en-GB" sz="1600" b="1" dirty="0">
                <a:latin typeface="Arial" charset="0"/>
              </a:rPr>
              <a:t>h</a:t>
            </a:r>
            <a:r>
              <a:rPr lang="en-GB" sz="1600" b="1" dirty="0" smtClean="0">
                <a:latin typeface="Arial" charset="0"/>
              </a:rPr>
              <a:t>ealth services</a:t>
            </a:r>
            <a:endParaRPr lang="en-GB" sz="1600" dirty="0">
              <a:latin typeface="Arial" charset="0"/>
            </a:endParaRPr>
          </a:p>
        </p:txBody>
      </p:sp>
      <p:sp>
        <p:nvSpPr>
          <p:cNvPr id="38947" name="Text Box 13"/>
          <p:cNvSpPr txBox="1">
            <a:spLocks noChangeArrowheads="1"/>
          </p:cNvSpPr>
          <p:nvPr/>
        </p:nvSpPr>
        <p:spPr bwMode="auto">
          <a:xfrm>
            <a:off x="1219205" y="3588977"/>
            <a:ext cx="1712327" cy="830997"/>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Household</a:t>
            </a:r>
            <a:endParaRPr lang="en-GB" sz="1600" b="1" dirty="0">
              <a:latin typeface="Arial" charset="0"/>
            </a:endParaRPr>
          </a:p>
          <a:p>
            <a:pPr algn="ctr"/>
            <a:r>
              <a:rPr lang="en-GB" sz="1600" b="1" dirty="0">
                <a:latin typeface="Arial" charset="0"/>
              </a:rPr>
              <a:t>Food </a:t>
            </a:r>
            <a:r>
              <a:rPr lang="en-GB" sz="1600" b="1" dirty="0" smtClean="0">
                <a:latin typeface="Arial" charset="0"/>
              </a:rPr>
              <a:t>Insecurity</a:t>
            </a:r>
          </a:p>
          <a:p>
            <a:pPr algn="ctr"/>
            <a:endParaRPr lang="en-GB" sz="1600" dirty="0">
              <a:latin typeface="Arial" charset="0"/>
            </a:endParaRPr>
          </a:p>
        </p:txBody>
      </p:sp>
      <p:sp>
        <p:nvSpPr>
          <p:cNvPr id="38945" name="Text Box 16"/>
          <p:cNvSpPr txBox="1">
            <a:spLocks noChangeArrowheads="1"/>
          </p:cNvSpPr>
          <p:nvPr/>
        </p:nvSpPr>
        <p:spPr bwMode="auto">
          <a:xfrm>
            <a:off x="3124404" y="3588977"/>
            <a:ext cx="2225289" cy="83099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a:latin typeface="Arial" charset="0"/>
              </a:rPr>
              <a:t>Inadequate c</a:t>
            </a:r>
            <a:r>
              <a:rPr lang="en-GB" sz="1600" b="1" dirty="0" smtClean="0">
                <a:latin typeface="Arial" charset="0"/>
              </a:rPr>
              <a:t>are and </a:t>
            </a:r>
          </a:p>
          <a:p>
            <a:pPr algn="ctr"/>
            <a:r>
              <a:rPr lang="en-GB" sz="1600" b="1" dirty="0">
                <a:latin typeface="Arial" charset="0"/>
              </a:rPr>
              <a:t>f</a:t>
            </a:r>
            <a:r>
              <a:rPr lang="en-GB" sz="1600" b="1" dirty="0" smtClean="0">
                <a:latin typeface="Arial" charset="0"/>
              </a:rPr>
              <a:t>eeding practices</a:t>
            </a:r>
          </a:p>
          <a:p>
            <a:pPr algn="ctr"/>
            <a:endParaRPr lang="en-GB" sz="1600" dirty="0">
              <a:latin typeface="Arial" charset="0"/>
            </a:endParaRPr>
          </a:p>
        </p:txBody>
      </p:sp>
      <p:grpSp>
        <p:nvGrpSpPr>
          <p:cNvPr id="38919" name="Group 21"/>
          <p:cNvGrpSpPr>
            <a:grpSpLocks/>
          </p:cNvGrpSpPr>
          <p:nvPr/>
        </p:nvGrpSpPr>
        <p:grpSpPr bwMode="auto">
          <a:xfrm>
            <a:off x="1542003" y="4589460"/>
            <a:ext cx="5700293" cy="584200"/>
            <a:chOff x="1248" y="2843"/>
            <a:chExt cx="3168" cy="368"/>
          </a:xfrm>
        </p:grpSpPr>
        <p:sp>
          <p:nvSpPr>
            <p:cNvPr id="38937" name="Text Box 22"/>
            <p:cNvSpPr txBox="1">
              <a:spLocks noChangeArrowheads="1"/>
            </p:cNvSpPr>
            <p:nvPr/>
          </p:nvSpPr>
          <p:spPr bwMode="auto">
            <a:xfrm>
              <a:off x="1425" y="2843"/>
              <a:ext cx="2810"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Household access to adequate resources:</a:t>
              </a:r>
              <a:endParaRPr lang="en-GB" sz="1600" dirty="0">
                <a:latin typeface="Arial" charset="0"/>
              </a:endParaRPr>
            </a:p>
            <a:p>
              <a:pPr algn="ctr"/>
              <a:r>
                <a:rPr lang="en-GB" sz="1600" b="1" dirty="0" smtClean="0">
                  <a:latin typeface="Arial" charset="0"/>
                </a:rPr>
                <a:t>land, education, employment, income, technology</a:t>
              </a:r>
            </a:p>
          </p:txBody>
        </p:sp>
        <p:sp>
          <p:nvSpPr>
            <p:cNvPr id="38938" name="Rectangle 23"/>
            <p:cNvSpPr>
              <a:spLocks noChangeArrowheads="1"/>
            </p:cNvSpPr>
            <p:nvPr/>
          </p:nvSpPr>
          <p:spPr bwMode="auto">
            <a:xfrm>
              <a:off x="1248" y="2880"/>
              <a:ext cx="3168" cy="28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38920" name="Group 24"/>
          <p:cNvGrpSpPr>
            <a:grpSpLocks/>
          </p:cNvGrpSpPr>
          <p:nvPr/>
        </p:nvGrpSpPr>
        <p:grpSpPr bwMode="auto">
          <a:xfrm>
            <a:off x="1539876" y="5410217"/>
            <a:ext cx="5715006" cy="457201"/>
            <a:chOff x="1008" y="3312"/>
            <a:chExt cx="3600" cy="288"/>
          </a:xfrm>
        </p:grpSpPr>
        <p:sp>
          <p:nvSpPr>
            <p:cNvPr id="38935" name="Text Box 25"/>
            <p:cNvSpPr txBox="1">
              <a:spLocks noChangeArrowheads="1"/>
            </p:cNvSpPr>
            <p:nvPr/>
          </p:nvSpPr>
          <p:spPr bwMode="auto">
            <a:xfrm>
              <a:off x="1019" y="3354"/>
              <a:ext cx="356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Inadequate financial, human, physical and social capital</a:t>
              </a:r>
              <a:endParaRPr lang="en-GB" sz="1600" dirty="0">
                <a:latin typeface="Arial" charset="0"/>
              </a:endParaRPr>
            </a:p>
          </p:txBody>
        </p:sp>
        <p:sp>
          <p:nvSpPr>
            <p:cNvPr id="38936" name="Rectangle 26"/>
            <p:cNvSpPr>
              <a:spLocks noChangeArrowheads="1"/>
            </p:cNvSpPr>
            <p:nvPr/>
          </p:nvSpPr>
          <p:spPr bwMode="auto">
            <a:xfrm>
              <a:off x="1008" y="3312"/>
              <a:ext cx="3600" cy="28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38921" name="Line 27"/>
          <p:cNvSpPr>
            <a:spLocks noChangeShapeType="1"/>
          </p:cNvSpPr>
          <p:nvPr/>
        </p:nvSpPr>
        <p:spPr bwMode="auto">
          <a:xfrm flipV="1">
            <a:off x="2514600" y="2515888"/>
            <a:ext cx="76200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2" name="Line 28"/>
          <p:cNvSpPr>
            <a:spLocks noChangeShapeType="1"/>
          </p:cNvSpPr>
          <p:nvPr/>
        </p:nvSpPr>
        <p:spPr bwMode="auto">
          <a:xfrm flipH="1" flipV="1">
            <a:off x="5349683" y="2515888"/>
            <a:ext cx="60960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8" name="Line 34"/>
          <p:cNvSpPr>
            <a:spLocks noChangeShapeType="1"/>
          </p:cNvSpPr>
          <p:nvPr/>
        </p:nvSpPr>
        <p:spPr bwMode="auto">
          <a:xfrm flipV="1">
            <a:off x="4419600" y="4419600"/>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31" name="Line 37"/>
          <p:cNvSpPr>
            <a:spLocks noChangeShapeType="1"/>
          </p:cNvSpPr>
          <p:nvPr/>
        </p:nvSpPr>
        <p:spPr bwMode="auto">
          <a:xfrm flipV="1">
            <a:off x="4419600" y="5105400"/>
            <a:ext cx="0" cy="3048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 name="Text Box 2"/>
          <p:cNvSpPr txBox="1">
            <a:spLocks noChangeArrowheads="1"/>
          </p:cNvSpPr>
          <p:nvPr/>
        </p:nvSpPr>
        <p:spPr bwMode="auto">
          <a:xfrm>
            <a:off x="107960" y="3836990"/>
            <a:ext cx="10572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ts val="0"/>
              </a:spcBef>
            </a:pPr>
            <a:r>
              <a:rPr lang="en-US" sz="1200" b="1" dirty="0" smtClean="0">
                <a:solidFill>
                  <a:srgbClr val="000000"/>
                </a:solidFill>
              </a:rPr>
              <a:t>Underlying</a:t>
            </a:r>
          </a:p>
          <a:p>
            <a:pPr algn="ctr">
              <a:spcBef>
                <a:spcPts val="0"/>
              </a:spcBef>
            </a:pPr>
            <a:r>
              <a:rPr lang="en-US" sz="1200" b="1" dirty="0" smtClean="0">
                <a:solidFill>
                  <a:srgbClr val="000000"/>
                </a:solidFill>
                <a:latin typeface="Times New Roman" pitchFamily="18" charset="0"/>
              </a:rPr>
              <a:t>causes</a:t>
            </a:r>
            <a:endParaRPr lang="en-US" sz="1400" b="1" dirty="0">
              <a:solidFill>
                <a:srgbClr val="000000"/>
              </a:solidFill>
              <a:latin typeface="Times New Roman" pitchFamily="18" charset="0"/>
            </a:endParaRPr>
          </a:p>
        </p:txBody>
      </p:sp>
      <p:sp>
        <p:nvSpPr>
          <p:cNvPr id="42" name="Text Box 10"/>
          <p:cNvSpPr txBox="1">
            <a:spLocks noChangeArrowheads="1"/>
          </p:cNvSpPr>
          <p:nvPr/>
        </p:nvSpPr>
        <p:spPr bwMode="auto">
          <a:xfrm>
            <a:off x="53975" y="2967037"/>
            <a:ext cx="1219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ts val="0"/>
              </a:spcBef>
            </a:pPr>
            <a:r>
              <a:rPr lang="en-US" sz="1200" b="1" dirty="0" smtClean="0">
                <a:solidFill>
                  <a:srgbClr val="000000"/>
                </a:solidFill>
              </a:rPr>
              <a:t>Immediate</a:t>
            </a:r>
          </a:p>
          <a:p>
            <a:pPr algn="ctr">
              <a:spcBef>
                <a:spcPts val="0"/>
              </a:spcBef>
            </a:pPr>
            <a:r>
              <a:rPr lang="en-US" sz="1200" b="1" dirty="0" smtClean="0">
                <a:solidFill>
                  <a:srgbClr val="000000"/>
                </a:solidFill>
              </a:rPr>
              <a:t>causes</a:t>
            </a:r>
          </a:p>
          <a:p>
            <a:pPr algn="ctr">
              <a:spcBef>
                <a:spcPct val="50000"/>
              </a:spcBef>
            </a:pPr>
            <a:endParaRPr lang="en-US" sz="1200" b="1" dirty="0">
              <a:solidFill>
                <a:srgbClr val="000000"/>
              </a:solidFill>
            </a:endParaRPr>
          </a:p>
          <a:p>
            <a:pPr algn="ctr">
              <a:spcBef>
                <a:spcPct val="50000"/>
              </a:spcBef>
            </a:pPr>
            <a:endParaRPr lang="en-US" sz="1400" dirty="0">
              <a:solidFill>
                <a:srgbClr val="000000"/>
              </a:solidFill>
              <a:latin typeface="Times New Roman" pitchFamily="18" charset="0"/>
            </a:endParaRPr>
          </a:p>
        </p:txBody>
      </p:sp>
      <p:sp>
        <p:nvSpPr>
          <p:cNvPr id="43" name="Text Box 11"/>
          <p:cNvSpPr txBox="1">
            <a:spLocks noChangeArrowheads="1"/>
          </p:cNvSpPr>
          <p:nvPr/>
        </p:nvSpPr>
        <p:spPr bwMode="auto">
          <a:xfrm>
            <a:off x="0" y="5443543"/>
            <a:ext cx="1258888" cy="500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ts val="0"/>
              </a:spcBef>
            </a:pPr>
            <a:r>
              <a:rPr lang="en-US" sz="1200" b="1" dirty="0" smtClean="0">
                <a:solidFill>
                  <a:srgbClr val="000000"/>
                </a:solidFill>
              </a:rPr>
              <a:t>Basic </a:t>
            </a:r>
          </a:p>
          <a:p>
            <a:pPr algn="ctr">
              <a:spcBef>
                <a:spcPts val="0"/>
              </a:spcBef>
            </a:pPr>
            <a:r>
              <a:rPr lang="en-US" sz="1200" b="1" dirty="0" smtClean="0">
                <a:solidFill>
                  <a:srgbClr val="000000"/>
                </a:solidFill>
              </a:rPr>
              <a:t>causes</a:t>
            </a:r>
            <a:endParaRPr lang="en-US" sz="1200" b="1" dirty="0">
              <a:solidFill>
                <a:srgbClr val="000000"/>
              </a:solidFill>
            </a:endParaRPr>
          </a:p>
        </p:txBody>
      </p:sp>
      <p:sp>
        <p:nvSpPr>
          <p:cNvPr id="44" name="Text Box 10"/>
          <p:cNvSpPr txBox="1">
            <a:spLocks noChangeArrowheads="1"/>
          </p:cNvSpPr>
          <p:nvPr/>
        </p:nvSpPr>
        <p:spPr bwMode="auto">
          <a:xfrm>
            <a:off x="73035" y="1981200"/>
            <a:ext cx="1160463"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sz="1200" b="1" dirty="0">
                <a:solidFill>
                  <a:srgbClr val="000000"/>
                </a:solidFill>
              </a:rPr>
              <a:t>Outcomes</a:t>
            </a:r>
          </a:p>
        </p:txBody>
      </p:sp>
      <p:grpSp>
        <p:nvGrpSpPr>
          <p:cNvPr id="45" name="Group 24"/>
          <p:cNvGrpSpPr>
            <a:grpSpLocks/>
          </p:cNvGrpSpPr>
          <p:nvPr/>
        </p:nvGrpSpPr>
        <p:grpSpPr bwMode="auto">
          <a:xfrm>
            <a:off x="1524001" y="6172217"/>
            <a:ext cx="5715004" cy="457201"/>
            <a:chOff x="1008" y="3312"/>
            <a:chExt cx="3600" cy="288"/>
          </a:xfrm>
        </p:grpSpPr>
        <p:sp>
          <p:nvSpPr>
            <p:cNvPr id="46" name="Text Box 25"/>
            <p:cNvSpPr txBox="1">
              <a:spLocks noChangeArrowheads="1"/>
            </p:cNvSpPr>
            <p:nvPr/>
          </p:nvSpPr>
          <p:spPr bwMode="auto">
            <a:xfrm>
              <a:off x="1335" y="3354"/>
              <a:ext cx="2935"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Sociocultural, economic, and political context</a:t>
              </a:r>
              <a:endParaRPr lang="en-GB" sz="1600" dirty="0">
                <a:latin typeface="Arial" charset="0"/>
              </a:endParaRPr>
            </a:p>
          </p:txBody>
        </p:sp>
        <p:sp>
          <p:nvSpPr>
            <p:cNvPr id="47" name="Rectangle 26"/>
            <p:cNvSpPr>
              <a:spLocks noChangeArrowheads="1"/>
            </p:cNvSpPr>
            <p:nvPr/>
          </p:nvSpPr>
          <p:spPr bwMode="auto">
            <a:xfrm>
              <a:off x="1008" y="3312"/>
              <a:ext cx="3600" cy="28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48" name="Line 37"/>
          <p:cNvSpPr>
            <a:spLocks noChangeShapeType="1"/>
          </p:cNvSpPr>
          <p:nvPr/>
        </p:nvSpPr>
        <p:spPr bwMode="auto">
          <a:xfrm flipV="1">
            <a:off x="4419600" y="5867400"/>
            <a:ext cx="0" cy="3048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9" name="Line 34"/>
          <p:cNvSpPr>
            <a:spLocks noChangeShapeType="1"/>
          </p:cNvSpPr>
          <p:nvPr/>
        </p:nvSpPr>
        <p:spPr bwMode="auto">
          <a:xfrm flipV="1">
            <a:off x="6400800" y="4419600"/>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 name="Line 34"/>
          <p:cNvSpPr>
            <a:spLocks noChangeShapeType="1"/>
          </p:cNvSpPr>
          <p:nvPr/>
        </p:nvSpPr>
        <p:spPr bwMode="auto">
          <a:xfrm flipV="1">
            <a:off x="2286000" y="4419600"/>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 name="Line 34"/>
          <p:cNvSpPr>
            <a:spLocks noChangeShapeType="1"/>
          </p:cNvSpPr>
          <p:nvPr/>
        </p:nvSpPr>
        <p:spPr bwMode="auto">
          <a:xfrm flipV="1">
            <a:off x="2286000" y="3352800"/>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2" name="Line 34"/>
          <p:cNvSpPr>
            <a:spLocks noChangeShapeType="1"/>
          </p:cNvSpPr>
          <p:nvPr/>
        </p:nvSpPr>
        <p:spPr bwMode="auto">
          <a:xfrm flipV="1">
            <a:off x="6172200" y="3360371"/>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 name="Line 28"/>
          <p:cNvSpPr>
            <a:spLocks noChangeShapeType="1"/>
          </p:cNvSpPr>
          <p:nvPr/>
        </p:nvSpPr>
        <p:spPr bwMode="auto">
          <a:xfrm flipH="1" flipV="1">
            <a:off x="3548060" y="3048000"/>
            <a:ext cx="1414524" cy="0"/>
          </a:xfrm>
          <a:prstGeom prst="line">
            <a:avLst/>
          </a:prstGeom>
          <a:noFill/>
          <a:ln w="19050">
            <a:solidFill>
              <a:schemeClr val="tx1"/>
            </a:solidFill>
            <a:round/>
            <a:headEnd type="triangle"/>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7" name="Line 28"/>
          <p:cNvSpPr>
            <a:spLocks noChangeShapeType="1"/>
          </p:cNvSpPr>
          <p:nvPr/>
        </p:nvSpPr>
        <p:spPr bwMode="auto">
          <a:xfrm flipH="1" flipV="1">
            <a:off x="3124200" y="3352800"/>
            <a:ext cx="60960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8" name="Line 27"/>
          <p:cNvSpPr>
            <a:spLocks noChangeShapeType="1"/>
          </p:cNvSpPr>
          <p:nvPr/>
        </p:nvSpPr>
        <p:spPr bwMode="auto">
          <a:xfrm flipV="1">
            <a:off x="4800600" y="3352800"/>
            <a:ext cx="76200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9" name="Line 34"/>
          <p:cNvSpPr>
            <a:spLocks noChangeShapeType="1"/>
          </p:cNvSpPr>
          <p:nvPr/>
        </p:nvSpPr>
        <p:spPr bwMode="auto">
          <a:xfrm flipV="1">
            <a:off x="3200400" y="1905000"/>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0" name="Line 34"/>
          <p:cNvSpPr>
            <a:spLocks noChangeShapeType="1"/>
          </p:cNvSpPr>
          <p:nvPr/>
        </p:nvSpPr>
        <p:spPr bwMode="auto">
          <a:xfrm flipV="1">
            <a:off x="5715000" y="1905000"/>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 name="Text Box 6"/>
          <p:cNvSpPr txBox="1">
            <a:spLocks noChangeArrowheads="1"/>
          </p:cNvSpPr>
          <p:nvPr/>
        </p:nvSpPr>
        <p:spPr bwMode="auto">
          <a:xfrm>
            <a:off x="1752611" y="1294465"/>
            <a:ext cx="2209799" cy="584775"/>
          </a:xfrm>
          <a:prstGeom prst="rect">
            <a:avLst/>
          </a:prstGeom>
          <a:noFill/>
          <a:ln w="1270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solidFill>
                  <a:schemeClr val="bg1">
                    <a:lumMod val="65000"/>
                  </a:schemeClr>
                </a:solidFill>
                <a:latin typeface="Arial" charset="0"/>
              </a:rPr>
              <a:t>Short-term consequences</a:t>
            </a:r>
          </a:p>
        </p:txBody>
      </p:sp>
      <p:sp>
        <p:nvSpPr>
          <p:cNvPr id="62" name="Text Box 6"/>
          <p:cNvSpPr txBox="1">
            <a:spLocks noChangeArrowheads="1"/>
          </p:cNvSpPr>
          <p:nvPr/>
        </p:nvSpPr>
        <p:spPr bwMode="auto">
          <a:xfrm>
            <a:off x="4572008" y="1295401"/>
            <a:ext cx="2209799" cy="584775"/>
          </a:xfrm>
          <a:prstGeom prst="rect">
            <a:avLst/>
          </a:prstGeom>
          <a:noFill/>
          <a:ln w="1270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solidFill>
                  <a:schemeClr val="bg1">
                    <a:lumMod val="65000"/>
                  </a:schemeClr>
                </a:solidFill>
                <a:latin typeface="Arial" charset="0"/>
              </a:rPr>
              <a:t>Long-term consequences</a:t>
            </a:r>
          </a:p>
        </p:txBody>
      </p:sp>
      <p:sp>
        <p:nvSpPr>
          <p:cNvPr id="73" name="Line 34"/>
          <p:cNvSpPr>
            <a:spLocks noChangeShapeType="1"/>
          </p:cNvSpPr>
          <p:nvPr/>
        </p:nvSpPr>
        <p:spPr bwMode="auto">
          <a:xfrm flipH="1" flipV="1">
            <a:off x="8458209" y="5653884"/>
            <a:ext cx="380999" cy="12301"/>
          </a:xfrm>
          <a:prstGeom prst="line">
            <a:avLst/>
          </a:prstGeom>
          <a:noFill/>
          <a:ln w="19050">
            <a:solidFill>
              <a:schemeClr val="bg1">
                <a:lumMod val="65000"/>
              </a:schemeClr>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5" name="Line 34"/>
          <p:cNvSpPr>
            <a:spLocks noChangeShapeType="1"/>
          </p:cNvSpPr>
          <p:nvPr/>
        </p:nvSpPr>
        <p:spPr bwMode="auto">
          <a:xfrm flipH="1" flipV="1">
            <a:off x="8534400" y="4017935"/>
            <a:ext cx="304800" cy="0"/>
          </a:xfrm>
          <a:prstGeom prst="line">
            <a:avLst/>
          </a:prstGeom>
          <a:noFill/>
          <a:ln w="19050">
            <a:solidFill>
              <a:schemeClr val="bg1">
                <a:lumMod val="65000"/>
              </a:schemeClr>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3" name="Line 34"/>
          <p:cNvSpPr>
            <a:spLocks noChangeShapeType="1"/>
          </p:cNvSpPr>
          <p:nvPr/>
        </p:nvSpPr>
        <p:spPr bwMode="auto">
          <a:xfrm flipH="1" flipV="1">
            <a:off x="8839207" y="1447800"/>
            <a:ext cx="1" cy="4212231"/>
          </a:xfrm>
          <a:prstGeom prst="line">
            <a:avLst/>
          </a:prstGeom>
          <a:noFill/>
          <a:ln w="19050">
            <a:solidFill>
              <a:schemeClr val="bg1">
                <a:lumMod val="65000"/>
              </a:schemeClr>
            </a:solidFill>
            <a:round/>
            <a:headEn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5" name="Line 34"/>
          <p:cNvSpPr>
            <a:spLocks noChangeShapeType="1"/>
          </p:cNvSpPr>
          <p:nvPr/>
        </p:nvSpPr>
        <p:spPr bwMode="auto">
          <a:xfrm flipH="1">
            <a:off x="7208854" y="1447805"/>
            <a:ext cx="1630355" cy="1"/>
          </a:xfrm>
          <a:prstGeom prst="line">
            <a:avLst/>
          </a:prstGeom>
          <a:noFill/>
          <a:ln w="19050">
            <a:solidFill>
              <a:schemeClr val="bg1">
                <a:lumMod val="65000"/>
              </a:schemeClr>
            </a:solidFill>
            <a:round/>
            <a:headEn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 name="Text Box 39"/>
          <p:cNvSpPr txBox="1">
            <a:spLocks noChangeArrowheads="1"/>
          </p:cNvSpPr>
          <p:nvPr/>
        </p:nvSpPr>
        <p:spPr bwMode="auto">
          <a:xfrm>
            <a:off x="762009" y="76200"/>
            <a:ext cx="805778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GB" sz="1600" dirty="0">
              <a:latin typeface="Arial" charset="0"/>
            </a:endParaRPr>
          </a:p>
          <a:p>
            <a:r>
              <a:rPr lang="en-GB" sz="2200" b="1" dirty="0" smtClean="0">
                <a:latin typeface="Arial" charset="0"/>
              </a:rPr>
              <a:t>A Standard </a:t>
            </a:r>
            <a:r>
              <a:rPr lang="en-GB" sz="2200" b="1" dirty="0">
                <a:latin typeface="Arial" charset="0"/>
              </a:rPr>
              <a:t>F</a:t>
            </a:r>
            <a:r>
              <a:rPr lang="en-GB" sz="2200" b="1" dirty="0" smtClean="0">
                <a:latin typeface="Arial" charset="0"/>
              </a:rPr>
              <a:t>ramework </a:t>
            </a:r>
            <a:r>
              <a:rPr lang="en-GB" sz="2200" b="1" dirty="0">
                <a:latin typeface="Arial" charset="0"/>
              </a:rPr>
              <a:t>O</a:t>
            </a:r>
            <a:r>
              <a:rPr lang="en-GB" sz="2200" b="1" dirty="0" smtClean="0">
                <a:latin typeface="Arial" charset="0"/>
              </a:rPr>
              <a:t>utlining </a:t>
            </a:r>
            <a:r>
              <a:rPr lang="en-GB" sz="2200" b="1" dirty="0">
                <a:latin typeface="Arial" charset="0"/>
              </a:rPr>
              <a:t>C</a:t>
            </a:r>
            <a:r>
              <a:rPr lang="en-GB" sz="2200" b="1" dirty="0" smtClean="0">
                <a:latin typeface="Arial" charset="0"/>
              </a:rPr>
              <a:t>auses of </a:t>
            </a:r>
            <a:r>
              <a:rPr lang="en-GB" sz="2200" b="1" dirty="0" err="1" smtClean="0">
                <a:latin typeface="Arial" charset="0"/>
              </a:rPr>
              <a:t>Undernutrition</a:t>
            </a:r>
            <a:endParaRPr lang="en-GB" sz="2200" b="1" dirty="0"/>
          </a:p>
        </p:txBody>
      </p:sp>
      <p:sp>
        <p:nvSpPr>
          <p:cNvPr id="63" name="Oval 62"/>
          <p:cNvSpPr/>
          <p:nvPr/>
        </p:nvSpPr>
        <p:spPr>
          <a:xfrm>
            <a:off x="1066800" y="3505202"/>
            <a:ext cx="1981200" cy="1600198"/>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400"/>
          </a:p>
        </p:txBody>
      </p:sp>
    </p:spTree>
    <p:extLst>
      <p:ext uri="{BB962C8B-B14F-4D97-AF65-F5344CB8AC3E}">
        <p14:creationId xmlns:p14="http://schemas.microsoft.com/office/powerpoint/2010/main" val="82817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21" name="Line 27"/>
          <p:cNvSpPr>
            <a:spLocks noChangeShapeType="1"/>
          </p:cNvSpPr>
          <p:nvPr/>
        </p:nvSpPr>
        <p:spPr bwMode="auto">
          <a:xfrm flipV="1">
            <a:off x="1676400" y="1638300"/>
            <a:ext cx="1789112" cy="7239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30" name="Line 36"/>
          <p:cNvSpPr>
            <a:spLocks noChangeShapeType="1"/>
          </p:cNvSpPr>
          <p:nvPr/>
        </p:nvSpPr>
        <p:spPr bwMode="auto">
          <a:xfrm flipH="1" flipV="1">
            <a:off x="3206974" y="3365500"/>
            <a:ext cx="0" cy="520700"/>
          </a:xfrm>
          <a:prstGeom prst="line">
            <a:avLst/>
          </a:prstGeom>
          <a:noFill/>
          <a:ln w="19050">
            <a:solidFill>
              <a:schemeClr val="tx1"/>
            </a:solidFill>
            <a:round/>
            <a:headEnd type="triangle"/>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31" name="Line 37"/>
          <p:cNvSpPr>
            <a:spLocks noChangeShapeType="1"/>
          </p:cNvSpPr>
          <p:nvPr/>
        </p:nvSpPr>
        <p:spPr bwMode="auto">
          <a:xfrm flipV="1">
            <a:off x="6477000" y="4495800"/>
            <a:ext cx="228600" cy="76835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34" name="Text Box 40"/>
          <p:cNvSpPr txBox="1">
            <a:spLocks noChangeArrowheads="1"/>
          </p:cNvSpPr>
          <p:nvPr/>
        </p:nvSpPr>
        <p:spPr bwMode="auto">
          <a:xfrm>
            <a:off x="1680550" y="6170712"/>
            <a:ext cx="22999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400" dirty="0">
                <a:latin typeface="Arial" charset="0"/>
              </a:rPr>
              <a:t>(Adapted from </a:t>
            </a:r>
            <a:r>
              <a:rPr lang="en-GB" sz="1400" dirty="0" smtClean="0">
                <a:latin typeface="Arial" charset="0"/>
              </a:rPr>
              <a:t>WFP, 2005)</a:t>
            </a:r>
            <a:endParaRPr lang="en-GB" sz="1400" dirty="0">
              <a:latin typeface="Arial" charset="0"/>
            </a:endParaRPr>
          </a:p>
        </p:txBody>
      </p:sp>
      <p:sp>
        <p:nvSpPr>
          <p:cNvPr id="29" name="Rectangle 12"/>
          <p:cNvSpPr>
            <a:spLocks noChangeArrowheads="1"/>
          </p:cNvSpPr>
          <p:nvPr/>
        </p:nvSpPr>
        <p:spPr bwMode="auto">
          <a:xfrm>
            <a:off x="5854700" y="2549525"/>
            <a:ext cx="1524000" cy="5715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5837" tIns="64008" rIns="65837" bIns="32918"/>
          <a:lstStyle/>
          <a:p>
            <a:pPr algn="ctr"/>
            <a:r>
              <a:rPr lang="en-US" sz="1600" b="1" dirty="0">
                <a:solidFill>
                  <a:srgbClr val="000000"/>
                </a:solidFill>
                <a:latin typeface="Arial" charset="0"/>
              </a:rPr>
              <a:t>Food </a:t>
            </a:r>
            <a:r>
              <a:rPr lang="en-US" sz="1600" b="1" dirty="0" smtClean="0">
                <a:solidFill>
                  <a:srgbClr val="000000"/>
                </a:solidFill>
                <a:latin typeface="Arial" charset="0"/>
              </a:rPr>
              <a:t>purchases</a:t>
            </a:r>
            <a:endParaRPr lang="en-US" sz="1600" b="1" dirty="0">
              <a:solidFill>
                <a:srgbClr val="000000"/>
              </a:solidFill>
              <a:latin typeface="Arial" charset="0"/>
            </a:endParaRPr>
          </a:p>
          <a:p>
            <a:pPr algn="ctr"/>
            <a:endParaRPr lang="en-US" sz="1700" b="1" dirty="0">
              <a:solidFill>
                <a:srgbClr val="000000"/>
              </a:solidFill>
              <a:latin typeface="Arial" charset="0"/>
            </a:endParaRPr>
          </a:p>
        </p:txBody>
      </p:sp>
      <p:sp>
        <p:nvSpPr>
          <p:cNvPr id="30" name="Rectangle 13"/>
          <p:cNvSpPr>
            <a:spLocks noChangeArrowheads="1"/>
          </p:cNvSpPr>
          <p:nvPr/>
        </p:nvSpPr>
        <p:spPr bwMode="auto">
          <a:xfrm>
            <a:off x="4189941" y="2632075"/>
            <a:ext cx="1524000" cy="406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5837" tIns="32918" rIns="65837" bIns="32918"/>
          <a:lstStyle/>
          <a:p>
            <a:pPr algn="ctr"/>
            <a:r>
              <a:rPr lang="en-US" sz="1600" b="1" dirty="0" smtClean="0">
                <a:solidFill>
                  <a:srgbClr val="000000"/>
                </a:solidFill>
                <a:latin typeface="Arial" charset="0"/>
              </a:rPr>
              <a:t>Food receipts</a:t>
            </a:r>
            <a:endParaRPr lang="en-US" sz="1600" b="1" dirty="0">
              <a:solidFill>
                <a:srgbClr val="000000"/>
              </a:solidFill>
              <a:latin typeface="Arial" charset="0"/>
            </a:endParaRPr>
          </a:p>
        </p:txBody>
      </p:sp>
      <p:sp>
        <p:nvSpPr>
          <p:cNvPr id="31" name="Rectangle 15"/>
          <p:cNvSpPr>
            <a:spLocks noChangeArrowheads="1"/>
          </p:cNvSpPr>
          <p:nvPr/>
        </p:nvSpPr>
        <p:spPr bwMode="auto">
          <a:xfrm>
            <a:off x="2525183" y="2393950"/>
            <a:ext cx="1524000" cy="8826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5837" tIns="64008" rIns="65837" bIns="32918"/>
          <a:lstStyle/>
          <a:p>
            <a:pPr algn="ctr"/>
            <a:r>
              <a:rPr lang="en-US" sz="1600" b="1" dirty="0" smtClean="0">
                <a:solidFill>
                  <a:srgbClr val="000000"/>
                </a:solidFill>
                <a:latin typeface="Arial" charset="0"/>
              </a:rPr>
              <a:t>Gathering Fishing Hunting</a:t>
            </a:r>
            <a:endParaRPr lang="en-US" sz="1600" b="1" dirty="0">
              <a:solidFill>
                <a:srgbClr val="000000"/>
              </a:solidFill>
              <a:latin typeface="Arial" charset="0"/>
            </a:endParaRPr>
          </a:p>
        </p:txBody>
      </p:sp>
      <p:sp>
        <p:nvSpPr>
          <p:cNvPr id="32" name="Rectangle 34"/>
          <p:cNvSpPr>
            <a:spLocks noChangeArrowheads="1"/>
          </p:cNvSpPr>
          <p:nvPr/>
        </p:nvSpPr>
        <p:spPr bwMode="auto">
          <a:xfrm>
            <a:off x="5867400" y="3975100"/>
            <a:ext cx="1524000" cy="4445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5837" tIns="64008" rIns="65837" bIns="32918"/>
          <a:lstStyle/>
          <a:p>
            <a:pPr algn="ctr"/>
            <a:r>
              <a:rPr lang="en-US" sz="1600" b="1" dirty="0" smtClean="0">
                <a:solidFill>
                  <a:srgbClr val="000000"/>
                </a:solidFill>
                <a:latin typeface="Arial" charset="0"/>
              </a:rPr>
              <a:t>Cash income</a:t>
            </a:r>
            <a:endParaRPr lang="en-US" sz="1600" b="1" dirty="0">
              <a:solidFill>
                <a:srgbClr val="000000"/>
              </a:solidFill>
              <a:latin typeface="Arial" charset="0"/>
            </a:endParaRPr>
          </a:p>
        </p:txBody>
      </p:sp>
      <p:sp>
        <p:nvSpPr>
          <p:cNvPr id="33" name="Rectangle 15"/>
          <p:cNvSpPr>
            <a:spLocks noChangeArrowheads="1"/>
          </p:cNvSpPr>
          <p:nvPr/>
        </p:nvSpPr>
        <p:spPr bwMode="auto">
          <a:xfrm>
            <a:off x="685800" y="2433638"/>
            <a:ext cx="1698625" cy="8032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5837" tIns="64008" rIns="65837" bIns="32918"/>
          <a:lstStyle/>
          <a:p>
            <a:pPr algn="ctr"/>
            <a:r>
              <a:rPr lang="en-US" sz="1600" b="1" dirty="0" smtClean="0">
                <a:solidFill>
                  <a:srgbClr val="000000"/>
                </a:solidFill>
                <a:latin typeface="Arial" charset="0"/>
              </a:rPr>
              <a:t>Own production </a:t>
            </a:r>
          </a:p>
          <a:p>
            <a:pPr algn="ctr"/>
            <a:r>
              <a:rPr lang="en-US" sz="1600" b="1" dirty="0" smtClean="0">
                <a:solidFill>
                  <a:srgbClr val="000000"/>
                </a:solidFill>
                <a:latin typeface="Arial" charset="0"/>
              </a:rPr>
              <a:t>(</a:t>
            </a:r>
            <a:r>
              <a:rPr lang="en-US" sz="1400" dirty="0" smtClean="0">
                <a:solidFill>
                  <a:srgbClr val="000000"/>
                </a:solidFill>
                <a:latin typeface="Arial" charset="0"/>
              </a:rPr>
              <a:t>food &amp; cash crops, livestock, fish farm)</a:t>
            </a:r>
            <a:endParaRPr lang="en-US" sz="1400" dirty="0">
              <a:solidFill>
                <a:srgbClr val="000000"/>
              </a:solidFill>
              <a:latin typeface="Arial" charset="0"/>
            </a:endParaRPr>
          </a:p>
        </p:txBody>
      </p:sp>
      <p:sp>
        <p:nvSpPr>
          <p:cNvPr id="35" name="Rectangle 34"/>
          <p:cNvSpPr>
            <a:spLocks noChangeArrowheads="1"/>
          </p:cNvSpPr>
          <p:nvPr/>
        </p:nvSpPr>
        <p:spPr bwMode="auto">
          <a:xfrm>
            <a:off x="2514600" y="3975100"/>
            <a:ext cx="1524000" cy="4445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5837" tIns="64008" rIns="65837" bIns="32918"/>
          <a:lstStyle/>
          <a:p>
            <a:pPr algn="ctr"/>
            <a:r>
              <a:rPr lang="en-US" sz="1600" b="1" dirty="0" smtClean="0">
                <a:solidFill>
                  <a:srgbClr val="000000"/>
                </a:solidFill>
                <a:latin typeface="Arial" charset="0"/>
              </a:rPr>
              <a:t>Sales</a:t>
            </a:r>
            <a:endParaRPr lang="en-US" sz="1600" b="1" dirty="0">
              <a:solidFill>
                <a:srgbClr val="000000"/>
              </a:solidFill>
              <a:latin typeface="Arial" charset="0"/>
            </a:endParaRPr>
          </a:p>
        </p:txBody>
      </p:sp>
      <p:sp>
        <p:nvSpPr>
          <p:cNvPr id="37" name="Rectangle 13"/>
          <p:cNvSpPr>
            <a:spLocks noChangeArrowheads="1"/>
          </p:cNvSpPr>
          <p:nvPr/>
        </p:nvSpPr>
        <p:spPr bwMode="auto">
          <a:xfrm>
            <a:off x="3954463" y="5324475"/>
            <a:ext cx="1524000" cy="406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5837" tIns="32918" rIns="65837" bIns="32918"/>
          <a:lstStyle/>
          <a:p>
            <a:pPr algn="ctr"/>
            <a:r>
              <a:rPr lang="en-US" sz="1600" b="1" dirty="0" smtClean="0">
                <a:solidFill>
                  <a:srgbClr val="000000"/>
                </a:solidFill>
                <a:latin typeface="Arial" charset="0"/>
              </a:rPr>
              <a:t>Employment</a:t>
            </a:r>
            <a:endParaRPr lang="en-US" sz="1600" b="1" dirty="0">
              <a:solidFill>
                <a:srgbClr val="000000"/>
              </a:solidFill>
              <a:latin typeface="Arial" charset="0"/>
            </a:endParaRPr>
          </a:p>
        </p:txBody>
      </p:sp>
      <p:sp>
        <p:nvSpPr>
          <p:cNvPr id="39" name="Rectangle 15"/>
          <p:cNvSpPr>
            <a:spLocks noChangeArrowheads="1"/>
          </p:cNvSpPr>
          <p:nvPr/>
        </p:nvSpPr>
        <p:spPr bwMode="auto">
          <a:xfrm>
            <a:off x="355602" y="5111750"/>
            <a:ext cx="1698625" cy="8318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5837" tIns="64008" rIns="65837" bIns="32918"/>
          <a:lstStyle/>
          <a:p>
            <a:pPr algn="ctr"/>
            <a:r>
              <a:rPr lang="en-US" sz="1600" b="1" dirty="0" smtClean="0">
                <a:solidFill>
                  <a:srgbClr val="000000"/>
                </a:solidFill>
                <a:latin typeface="Arial" charset="0"/>
              </a:rPr>
              <a:t>Non-agricultural production </a:t>
            </a:r>
          </a:p>
        </p:txBody>
      </p:sp>
      <p:sp>
        <p:nvSpPr>
          <p:cNvPr id="40" name="Rectangle 13"/>
          <p:cNvSpPr>
            <a:spLocks noChangeArrowheads="1"/>
          </p:cNvSpPr>
          <p:nvPr/>
        </p:nvSpPr>
        <p:spPr bwMode="auto">
          <a:xfrm>
            <a:off x="5666581" y="5324475"/>
            <a:ext cx="1524000" cy="406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5837" tIns="32918" rIns="65837" bIns="32918"/>
          <a:lstStyle/>
          <a:p>
            <a:pPr algn="ctr"/>
            <a:r>
              <a:rPr lang="en-US" sz="1600" b="1" dirty="0" smtClean="0">
                <a:solidFill>
                  <a:srgbClr val="000000"/>
                </a:solidFill>
                <a:latin typeface="Arial" charset="0"/>
              </a:rPr>
              <a:t>Cash receipts</a:t>
            </a:r>
            <a:endParaRPr lang="en-US" sz="1600" b="1" dirty="0">
              <a:solidFill>
                <a:srgbClr val="000000"/>
              </a:solidFill>
              <a:latin typeface="Arial" charset="0"/>
            </a:endParaRPr>
          </a:p>
        </p:txBody>
      </p:sp>
      <p:sp>
        <p:nvSpPr>
          <p:cNvPr id="41" name="Rectangle 13"/>
          <p:cNvSpPr>
            <a:spLocks noChangeArrowheads="1"/>
          </p:cNvSpPr>
          <p:nvPr/>
        </p:nvSpPr>
        <p:spPr bwMode="auto">
          <a:xfrm>
            <a:off x="2242345" y="5324475"/>
            <a:ext cx="1524000" cy="406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5837" tIns="32918" rIns="65837" bIns="32918"/>
          <a:lstStyle/>
          <a:p>
            <a:pPr algn="ctr"/>
            <a:r>
              <a:rPr lang="en-US" sz="1600" b="1" dirty="0" smtClean="0">
                <a:solidFill>
                  <a:srgbClr val="000000"/>
                </a:solidFill>
                <a:latin typeface="Arial" charset="0"/>
              </a:rPr>
              <a:t>Trading</a:t>
            </a:r>
            <a:endParaRPr lang="en-US" sz="1600" b="1" dirty="0">
              <a:solidFill>
                <a:srgbClr val="000000"/>
              </a:solidFill>
              <a:latin typeface="Arial" charset="0"/>
            </a:endParaRPr>
          </a:p>
        </p:txBody>
      </p:sp>
      <p:sp>
        <p:nvSpPr>
          <p:cNvPr id="42" name="Rectangle 13"/>
          <p:cNvSpPr>
            <a:spLocks noChangeArrowheads="1"/>
          </p:cNvSpPr>
          <p:nvPr/>
        </p:nvSpPr>
        <p:spPr bwMode="auto">
          <a:xfrm>
            <a:off x="7378700" y="5324475"/>
            <a:ext cx="1524000" cy="406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65837" tIns="32918" rIns="65837" bIns="32918"/>
          <a:lstStyle/>
          <a:p>
            <a:pPr algn="ctr"/>
            <a:r>
              <a:rPr lang="en-US" sz="1600" b="1" dirty="0" smtClean="0">
                <a:solidFill>
                  <a:srgbClr val="000000"/>
                </a:solidFill>
                <a:latin typeface="Arial" charset="0"/>
              </a:rPr>
              <a:t>Debts</a:t>
            </a:r>
            <a:endParaRPr lang="en-US" sz="1600" b="1" dirty="0">
              <a:solidFill>
                <a:srgbClr val="000000"/>
              </a:solidFill>
              <a:latin typeface="Arial" charset="0"/>
            </a:endParaRPr>
          </a:p>
        </p:txBody>
      </p:sp>
      <p:sp>
        <p:nvSpPr>
          <p:cNvPr id="43" name="Line 27"/>
          <p:cNvSpPr>
            <a:spLocks noChangeShapeType="1"/>
          </p:cNvSpPr>
          <p:nvPr/>
        </p:nvSpPr>
        <p:spPr bwMode="auto">
          <a:xfrm flipV="1">
            <a:off x="2895600" y="4495800"/>
            <a:ext cx="3200400" cy="7747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4" name="Line 27"/>
          <p:cNvSpPr>
            <a:spLocks noChangeShapeType="1"/>
          </p:cNvSpPr>
          <p:nvPr/>
        </p:nvSpPr>
        <p:spPr bwMode="auto">
          <a:xfrm flipV="1">
            <a:off x="4082255" y="4197350"/>
            <a:ext cx="1631685" cy="635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5" name="Line 27"/>
          <p:cNvSpPr>
            <a:spLocks noChangeShapeType="1"/>
          </p:cNvSpPr>
          <p:nvPr/>
        </p:nvSpPr>
        <p:spPr bwMode="auto">
          <a:xfrm flipV="1">
            <a:off x="4740804" y="4495800"/>
            <a:ext cx="1736196" cy="80645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6" name="Line 37"/>
          <p:cNvSpPr>
            <a:spLocks noChangeShapeType="1"/>
          </p:cNvSpPr>
          <p:nvPr/>
        </p:nvSpPr>
        <p:spPr bwMode="auto">
          <a:xfrm flipH="1" flipV="1">
            <a:off x="6934200" y="4495800"/>
            <a:ext cx="1206500" cy="79375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7" name="Line 27"/>
          <p:cNvSpPr>
            <a:spLocks noChangeShapeType="1"/>
          </p:cNvSpPr>
          <p:nvPr/>
        </p:nvSpPr>
        <p:spPr bwMode="auto">
          <a:xfrm flipV="1">
            <a:off x="3223156" y="1821597"/>
            <a:ext cx="731307" cy="55965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8" name="Line 28"/>
          <p:cNvSpPr>
            <a:spLocks noChangeShapeType="1"/>
          </p:cNvSpPr>
          <p:nvPr/>
        </p:nvSpPr>
        <p:spPr bwMode="auto">
          <a:xfrm flipH="1" flipV="1">
            <a:off x="4572000" y="1821597"/>
            <a:ext cx="473074" cy="75491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9" name="Line 28"/>
          <p:cNvSpPr>
            <a:spLocks noChangeShapeType="1"/>
          </p:cNvSpPr>
          <p:nvPr/>
        </p:nvSpPr>
        <p:spPr bwMode="auto">
          <a:xfrm flipH="1" flipV="1">
            <a:off x="5233458" y="1746249"/>
            <a:ext cx="1383242" cy="8032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 name="Line 27"/>
          <p:cNvSpPr>
            <a:spLocks noChangeShapeType="1"/>
          </p:cNvSpPr>
          <p:nvPr/>
        </p:nvSpPr>
        <p:spPr bwMode="auto">
          <a:xfrm flipV="1">
            <a:off x="1263425" y="4495800"/>
            <a:ext cx="1957839" cy="57785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 name="Line 36"/>
          <p:cNvSpPr>
            <a:spLocks noChangeShapeType="1"/>
          </p:cNvSpPr>
          <p:nvPr/>
        </p:nvSpPr>
        <p:spPr bwMode="auto">
          <a:xfrm flipH="1" flipV="1">
            <a:off x="1280888" y="3276600"/>
            <a:ext cx="1662337" cy="609600"/>
          </a:xfrm>
          <a:prstGeom prst="line">
            <a:avLst/>
          </a:prstGeom>
          <a:noFill/>
          <a:ln w="19050">
            <a:solidFill>
              <a:schemeClr val="tx1"/>
            </a:solidFill>
            <a:round/>
            <a:headEnd type="triangle"/>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2" name="Line 36"/>
          <p:cNvSpPr>
            <a:spLocks noChangeShapeType="1"/>
          </p:cNvSpPr>
          <p:nvPr/>
        </p:nvSpPr>
        <p:spPr bwMode="auto">
          <a:xfrm flipV="1">
            <a:off x="3588809" y="3121024"/>
            <a:ext cx="1309288" cy="765175"/>
          </a:xfrm>
          <a:prstGeom prst="line">
            <a:avLst/>
          </a:prstGeom>
          <a:noFill/>
          <a:ln w="19050">
            <a:solidFill>
              <a:schemeClr val="tx1"/>
            </a:solidFill>
            <a:round/>
            <a:headEnd type="triangle"/>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3" name="Line 37"/>
          <p:cNvSpPr>
            <a:spLocks noChangeShapeType="1"/>
          </p:cNvSpPr>
          <p:nvPr/>
        </p:nvSpPr>
        <p:spPr bwMode="auto">
          <a:xfrm flipV="1">
            <a:off x="6578600" y="3236913"/>
            <a:ext cx="12700" cy="6524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5" name="Text Box 39"/>
          <p:cNvSpPr txBox="1">
            <a:spLocks noChangeArrowheads="1"/>
          </p:cNvSpPr>
          <p:nvPr/>
        </p:nvSpPr>
        <p:spPr bwMode="auto">
          <a:xfrm>
            <a:off x="609600" y="-6697"/>
            <a:ext cx="790472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GB" sz="1600" dirty="0">
              <a:latin typeface="Arial" charset="0"/>
            </a:endParaRPr>
          </a:p>
          <a:p>
            <a:r>
              <a:rPr lang="en-GB" b="1" dirty="0" smtClean="0">
                <a:solidFill>
                  <a:srgbClr val="000066"/>
                </a:solidFill>
                <a:latin typeface="Arial" charset="0"/>
              </a:rPr>
              <a:t>Zoom-in on determinants </a:t>
            </a:r>
            <a:r>
              <a:rPr lang="en-GB" b="1" dirty="0">
                <a:solidFill>
                  <a:srgbClr val="000066"/>
                </a:solidFill>
                <a:latin typeface="Arial" charset="0"/>
              </a:rPr>
              <a:t>of </a:t>
            </a:r>
            <a:r>
              <a:rPr lang="en-GB" b="1" dirty="0" smtClean="0">
                <a:solidFill>
                  <a:srgbClr val="000066"/>
                </a:solidFill>
                <a:latin typeface="Arial" charset="0"/>
              </a:rPr>
              <a:t>household food security</a:t>
            </a:r>
            <a:endParaRPr lang="en-GB" b="1" dirty="0">
              <a:solidFill>
                <a:srgbClr val="000066"/>
              </a:solidFill>
            </a:endParaRPr>
          </a:p>
        </p:txBody>
      </p:sp>
      <p:sp>
        <p:nvSpPr>
          <p:cNvPr id="34" name="Text Box 13"/>
          <p:cNvSpPr txBox="1">
            <a:spLocks noChangeArrowheads="1"/>
          </p:cNvSpPr>
          <p:nvPr/>
        </p:nvSpPr>
        <p:spPr bwMode="auto">
          <a:xfrm>
            <a:off x="3578971" y="990600"/>
            <a:ext cx="1552028" cy="830997"/>
          </a:xfrm>
          <a:prstGeom prst="rect">
            <a:avLst/>
          </a:prstGeom>
          <a:noFill/>
          <a:ln w="317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Household</a:t>
            </a:r>
            <a:endParaRPr lang="en-GB" sz="1600" b="1" dirty="0">
              <a:latin typeface="Arial" charset="0"/>
            </a:endParaRPr>
          </a:p>
          <a:p>
            <a:pPr algn="ctr"/>
            <a:r>
              <a:rPr lang="en-GB" sz="1600" b="1" dirty="0">
                <a:latin typeface="Arial" charset="0"/>
              </a:rPr>
              <a:t>Food </a:t>
            </a:r>
            <a:r>
              <a:rPr lang="en-GB" sz="1600" b="1" dirty="0" smtClean="0">
                <a:latin typeface="Arial" charset="0"/>
              </a:rPr>
              <a:t>Security</a:t>
            </a:r>
          </a:p>
          <a:p>
            <a:pPr algn="ctr"/>
            <a:endParaRPr lang="en-GB" sz="1600" dirty="0">
              <a:latin typeface="Arial" charset="0"/>
            </a:endParaRPr>
          </a:p>
        </p:txBody>
      </p:sp>
    </p:spTree>
    <p:extLst>
      <p:ext uri="{BB962C8B-B14F-4D97-AF65-F5344CB8AC3E}">
        <p14:creationId xmlns:p14="http://schemas.microsoft.com/office/powerpoint/2010/main" val="4221437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9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893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893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89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21" grpId="0" animBg="1"/>
      <p:bldP spid="38930" grpId="0" animBg="1"/>
      <p:bldP spid="38931" grpId="0" animBg="1"/>
      <p:bldP spid="38934" grpId="0"/>
      <p:bldP spid="29" grpId="0" animBg="1"/>
      <p:bldP spid="30" grpId="0" animBg="1"/>
      <p:bldP spid="31" grpId="0" animBg="1"/>
      <p:bldP spid="32" grpId="0" animBg="1"/>
      <p:bldP spid="33" grpId="0" animBg="1"/>
      <p:bldP spid="35" grpId="0" animBg="1"/>
      <p:bldP spid="37"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4962595" y="2769901"/>
            <a:ext cx="1739845" cy="5847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Disease</a:t>
            </a:r>
          </a:p>
          <a:p>
            <a:pPr algn="ctr"/>
            <a:endParaRPr lang="en-GB" sz="1600" dirty="0">
              <a:latin typeface="Arial" charset="0"/>
            </a:endParaRPr>
          </a:p>
        </p:txBody>
      </p:sp>
      <p:sp>
        <p:nvSpPr>
          <p:cNvPr id="38951" name="Text Box 4"/>
          <p:cNvSpPr txBox="1">
            <a:spLocks noChangeArrowheads="1"/>
          </p:cNvSpPr>
          <p:nvPr/>
        </p:nvSpPr>
        <p:spPr bwMode="auto">
          <a:xfrm>
            <a:off x="2784031" y="2177540"/>
            <a:ext cx="3506088" cy="338554"/>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Maternal and child </a:t>
            </a:r>
            <a:r>
              <a:rPr lang="en-GB" sz="1600" b="1" dirty="0" err="1" smtClean="0">
                <a:latin typeface="Arial" charset="0"/>
              </a:rPr>
              <a:t>undernutrition</a:t>
            </a:r>
            <a:r>
              <a:rPr lang="en-GB" sz="1600" b="1" dirty="0" smtClean="0">
                <a:latin typeface="Arial" charset="0"/>
              </a:rPr>
              <a:t> </a:t>
            </a:r>
            <a:endParaRPr lang="en-GB" b="1" dirty="0"/>
          </a:p>
        </p:txBody>
      </p:sp>
      <p:sp>
        <p:nvSpPr>
          <p:cNvPr id="38916" name="Text Box 6"/>
          <p:cNvSpPr txBox="1">
            <a:spLocks noChangeArrowheads="1"/>
          </p:cNvSpPr>
          <p:nvPr/>
        </p:nvSpPr>
        <p:spPr bwMode="auto">
          <a:xfrm>
            <a:off x="1828810" y="2768965"/>
            <a:ext cx="1719261" cy="5847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a:latin typeface="Arial" charset="0"/>
              </a:rPr>
              <a:t>Inadequate </a:t>
            </a:r>
            <a:r>
              <a:rPr lang="en-GB" sz="1600" b="1" dirty="0" smtClean="0">
                <a:latin typeface="Arial" charset="0"/>
              </a:rPr>
              <a:t>dietary </a:t>
            </a:r>
            <a:r>
              <a:rPr lang="en-GB" sz="1600" b="1" dirty="0">
                <a:latin typeface="Arial" charset="0"/>
              </a:rPr>
              <a:t>i</a:t>
            </a:r>
            <a:r>
              <a:rPr lang="en-GB" sz="1600" b="1" dirty="0" smtClean="0">
                <a:latin typeface="Arial" charset="0"/>
              </a:rPr>
              <a:t>ntake</a:t>
            </a:r>
            <a:endParaRPr lang="en-GB" sz="1600" dirty="0">
              <a:latin typeface="Arial" charset="0"/>
            </a:endParaRPr>
          </a:p>
        </p:txBody>
      </p:sp>
      <p:sp>
        <p:nvSpPr>
          <p:cNvPr id="38949" name="Text Box 10"/>
          <p:cNvSpPr txBox="1">
            <a:spLocks noChangeArrowheads="1"/>
          </p:cNvSpPr>
          <p:nvPr/>
        </p:nvSpPr>
        <p:spPr bwMode="auto">
          <a:xfrm>
            <a:off x="5481379" y="3588976"/>
            <a:ext cx="2977097" cy="83099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Unhealthy household</a:t>
            </a:r>
            <a:endParaRPr lang="en-GB" sz="1600" b="1" dirty="0">
              <a:latin typeface="Arial" charset="0"/>
            </a:endParaRPr>
          </a:p>
          <a:p>
            <a:pPr algn="ctr"/>
            <a:r>
              <a:rPr lang="en-GB" sz="1600" b="1" dirty="0" smtClean="0">
                <a:latin typeface="Arial" charset="0"/>
              </a:rPr>
              <a:t>environment </a:t>
            </a:r>
            <a:r>
              <a:rPr lang="en-GB" sz="1600" b="1" dirty="0">
                <a:latin typeface="Arial" charset="0"/>
              </a:rPr>
              <a:t>and </a:t>
            </a:r>
            <a:r>
              <a:rPr lang="en-GB" sz="1600" b="1" dirty="0" smtClean="0">
                <a:latin typeface="Arial" charset="0"/>
              </a:rPr>
              <a:t>inadequate</a:t>
            </a:r>
          </a:p>
          <a:p>
            <a:pPr algn="ctr"/>
            <a:r>
              <a:rPr lang="en-GB" sz="1600" b="1" dirty="0">
                <a:latin typeface="Arial" charset="0"/>
              </a:rPr>
              <a:t>h</a:t>
            </a:r>
            <a:r>
              <a:rPr lang="en-GB" sz="1600" b="1" dirty="0" smtClean="0">
                <a:latin typeface="Arial" charset="0"/>
              </a:rPr>
              <a:t>ealth services</a:t>
            </a:r>
            <a:endParaRPr lang="en-GB" sz="1600" dirty="0">
              <a:latin typeface="Arial" charset="0"/>
            </a:endParaRPr>
          </a:p>
        </p:txBody>
      </p:sp>
      <p:sp>
        <p:nvSpPr>
          <p:cNvPr id="38947" name="Text Box 13"/>
          <p:cNvSpPr txBox="1">
            <a:spLocks noChangeArrowheads="1"/>
          </p:cNvSpPr>
          <p:nvPr/>
        </p:nvSpPr>
        <p:spPr bwMode="auto">
          <a:xfrm>
            <a:off x="1219205" y="3588977"/>
            <a:ext cx="1712327" cy="83099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Household</a:t>
            </a:r>
            <a:endParaRPr lang="en-GB" sz="1600" b="1" dirty="0">
              <a:latin typeface="Arial" charset="0"/>
            </a:endParaRPr>
          </a:p>
          <a:p>
            <a:pPr algn="ctr"/>
            <a:r>
              <a:rPr lang="en-GB" sz="1600" b="1" dirty="0">
                <a:latin typeface="Arial" charset="0"/>
              </a:rPr>
              <a:t>Food </a:t>
            </a:r>
            <a:r>
              <a:rPr lang="en-GB" sz="1600" b="1" dirty="0" smtClean="0">
                <a:latin typeface="Arial" charset="0"/>
              </a:rPr>
              <a:t>Insecurity</a:t>
            </a:r>
          </a:p>
          <a:p>
            <a:pPr algn="ctr"/>
            <a:endParaRPr lang="en-GB" sz="1600" dirty="0">
              <a:latin typeface="Arial" charset="0"/>
            </a:endParaRPr>
          </a:p>
        </p:txBody>
      </p:sp>
      <p:sp>
        <p:nvSpPr>
          <p:cNvPr id="38945" name="Text Box 16"/>
          <p:cNvSpPr txBox="1">
            <a:spLocks noChangeArrowheads="1"/>
          </p:cNvSpPr>
          <p:nvPr/>
        </p:nvSpPr>
        <p:spPr bwMode="auto">
          <a:xfrm>
            <a:off x="3124404" y="3588977"/>
            <a:ext cx="2225289" cy="83099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a:latin typeface="Arial" charset="0"/>
              </a:rPr>
              <a:t>Inadequate c</a:t>
            </a:r>
            <a:r>
              <a:rPr lang="en-GB" sz="1600" b="1" dirty="0" smtClean="0">
                <a:latin typeface="Arial" charset="0"/>
              </a:rPr>
              <a:t>are and </a:t>
            </a:r>
          </a:p>
          <a:p>
            <a:pPr algn="ctr"/>
            <a:r>
              <a:rPr lang="en-GB" sz="1600" b="1" dirty="0">
                <a:latin typeface="Arial" charset="0"/>
              </a:rPr>
              <a:t>f</a:t>
            </a:r>
            <a:r>
              <a:rPr lang="en-GB" sz="1600" b="1" dirty="0" smtClean="0">
                <a:latin typeface="Arial" charset="0"/>
              </a:rPr>
              <a:t>eeding practices</a:t>
            </a:r>
          </a:p>
          <a:p>
            <a:pPr algn="ctr"/>
            <a:endParaRPr lang="en-GB" sz="1600" dirty="0">
              <a:latin typeface="Arial" charset="0"/>
            </a:endParaRPr>
          </a:p>
        </p:txBody>
      </p:sp>
      <p:grpSp>
        <p:nvGrpSpPr>
          <p:cNvPr id="38919" name="Group 21"/>
          <p:cNvGrpSpPr>
            <a:grpSpLocks/>
          </p:cNvGrpSpPr>
          <p:nvPr/>
        </p:nvGrpSpPr>
        <p:grpSpPr bwMode="auto">
          <a:xfrm>
            <a:off x="1542003" y="4589460"/>
            <a:ext cx="5700293" cy="584200"/>
            <a:chOff x="1248" y="2843"/>
            <a:chExt cx="3168" cy="368"/>
          </a:xfrm>
        </p:grpSpPr>
        <p:sp>
          <p:nvSpPr>
            <p:cNvPr id="38937" name="Text Box 22"/>
            <p:cNvSpPr txBox="1">
              <a:spLocks noChangeArrowheads="1"/>
            </p:cNvSpPr>
            <p:nvPr/>
          </p:nvSpPr>
          <p:spPr bwMode="auto">
            <a:xfrm>
              <a:off x="1425" y="2843"/>
              <a:ext cx="2810"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Household access to adequate resources:</a:t>
              </a:r>
              <a:endParaRPr lang="en-GB" sz="1600" dirty="0">
                <a:latin typeface="Arial" charset="0"/>
              </a:endParaRPr>
            </a:p>
            <a:p>
              <a:pPr algn="ctr"/>
              <a:r>
                <a:rPr lang="en-GB" sz="1600" b="1" dirty="0" smtClean="0">
                  <a:latin typeface="Arial" charset="0"/>
                </a:rPr>
                <a:t>land, education, employment, income, technology</a:t>
              </a:r>
            </a:p>
          </p:txBody>
        </p:sp>
        <p:sp>
          <p:nvSpPr>
            <p:cNvPr id="38938" name="Rectangle 23"/>
            <p:cNvSpPr>
              <a:spLocks noChangeArrowheads="1"/>
            </p:cNvSpPr>
            <p:nvPr/>
          </p:nvSpPr>
          <p:spPr bwMode="auto">
            <a:xfrm>
              <a:off x="1248" y="2880"/>
              <a:ext cx="3168" cy="28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38920" name="Group 24"/>
          <p:cNvGrpSpPr>
            <a:grpSpLocks/>
          </p:cNvGrpSpPr>
          <p:nvPr/>
        </p:nvGrpSpPr>
        <p:grpSpPr bwMode="auto">
          <a:xfrm>
            <a:off x="1539876" y="5410217"/>
            <a:ext cx="5715006" cy="457201"/>
            <a:chOff x="1008" y="3312"/>
            <a:chExt cx="3600" cy="288"/>
          </a:xfrm>
        </p:grpSpPr>
        <p:sp>
          <p:nvSpPr>
            <p:cNvPr id="38935" name="Text Box 25"/>
            <p:cNvSpPr txBox="1">
              <a:spLocks noChangeArrowheads="1"/>
            </p:cNvSpPr>
            <p:nvPr/>
          </p:nvSpPr>
          <p:spPr bwMode="auto">
            <a:xfrm>
              <a:off x="1019" y="3354"/>
              <a:ext cx="356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Inadequate financial, human, physical and social capital</a:t>
              </a:r>
              <a:endParaRPr lang="en-GB" sz="1600" dirty="0">
                <a:latin typeface="Arial" charset="0"/>
              </a:endParaRPr>
            </a:p>
          </p:txBody>
        </p:sp>
        <p:sp>
          <p:nvSpPr>
            <p:cNvPr id="38936" name="Rectangle 26"/>
            <p:cNvSpPr>
              <a:spLocks noChangeArrowheads="1"/>
            </p:cNvSpPr>
            <p:nvPr/>
          </p:nvSpPr>
          <p:spPr bwMode="auto">
            <a:xfrm>
              <a:off x="1008" y="3312"/>
              <a:ext cx="3600" cy="28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38921" name="Line 27"/>
          <p:cNvSpPr>
            <a:spLocks noChangeShapeType="1"/>
          </p:cNvSpPr>
          <p:nvPr/>
        </p:nvSpPr>
        <p:spPr bwMode="auto">
          <a:xfrm flipV="1">
            <a:off x="2514600" y="2515888"/>
            <a:ext cx="76200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2" name="Line 28"/>
          <p:cNvSpPr>
            <a:spLocks noChangeShapeType="1"/>
          </p:cNvSpPr>
          <p:nvPr/>
        </p:nvSpPr>
        <p:spPr bwMode="auto">
          <a:xfrm flipH="1" flipV="1">
            <a:off x="5349683" y="2515888"/>
            <a:ext cx="60960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8" name="Line 34"/>
          <p:cNvSpPr>
            <a:spLocks noChangeShapeType="1"/>
          </p:cNvSpPr>
          <p:nvPr/>
        </p:nvSpPr>
        <p:spPr bwMode="auto">
          <a:xfrm flipV="1">
            <a:off x="4419600" y="4419600"/>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31" name="Line 37"/>
          <p:cNvSpPr>
            <a:spLocks noChangeShapeType="1"/>
          </p:cNvSpPr>
          <p:nvPr/>
        </p:nvSpPr>
        <p:spPr bwMode="auto">
          <a:xfrm flipV="1">
            <a:off x="4419600" y="5105400"/>
            <a:ext cx="0" cy="3048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1" name="Text Box 2"/>
          <p:cNvSpPr txBox="1">
            <a:spLocks noChangeArrowheads="1"/>
          </p:cNvSpPr>
          <p:nvPr/>
        </p:nvSpPr>
        <p:spPr bwMode="auto">
          <a:xfrm>
            <a:off x="107960" y="3836990"/>
            <a:ext cx="10572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ts val="0"/>
              </a:spcBef>
            </a:pPr>
            <a:r>
              <a:rPr lang="en-US" sz="1200" b="1" dirty="0" smtClean="0">
                <a:solidFill>
                  <a:srgbClr val="000000"/>
                </a:solidFill>
              </a:rPr>
              <a:t>Underlying</a:t>
            </a:r>
          </a:p>
          <a:p>
            <a:pPr algn="ctr">
              <a:spcBef>
                <a:spcPts val="0"/>
              </a:spcBef>
            </a:pPr>
            <a:r>
              <a:rPr lang="en-US" sz="1200" b="1" dirty="0" smtClean="0">
                <a:solidFill>
                  <a:srgbClr val="000000"/>
                </a:solidFill>
                <a:latin typeface="Times New Roman" pitchFamily="18" charset="0"/>
              </a:rPr>
              <a:t>causes</a:t>
            </a:r>
            <a:endParaRPr lang="en-US" sz="1400" b="1" dirty="0">
              <a:solidFill>
                <a:srgbClr val="000000"/>
              </a:solidFill>
              <a:latin typeface="Times New Roman" pitchFamily="18" charset="0"/>
            </a:endParaRPr>
          </a:p>
        </p:txBody>
      </p:sp>
      <p:sp>
        <p:nvSpPr>
          <p:cNvPr id="42" name="Text Box 10"/>
          <p:cNvSpPr txBox="1">
            <a:spLocks noChangeArrowheads="1"/>
          </p:cNvSpPr>
          <p:nvPr/>
        </p:nvSpPr>
        <p:spPr bwMode="auto">
          <a:xfrm>
            <a:off x="53975" y="2967037"/>
            <a:ext cx="1219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ts val="0"/>
              </a:spcBef>
            </a:pPr>
            <a:r>
              <a:rPr lang="en-US" sz="1200" b="1" dirty="0" smtClean="0">
                <a:solidFill>
                  <a:srgbClr val="000000"/>
                </a:solidFill>
              </a:rPr>
              <a:t>Immediate</a:t>
            </a:r>
          </a:p>
          <a:p>
            <a:pPr algn="ctr">
              <a:spcBef>
                <a:spcPts val="0"/>
              </a:spcBef>
            </a:pPr>
            <a:r>
              <a:rPr lang="en-US" sz="1200" b="1" dirty="0" smtClean="0">
                <a:solidFill>
                  <a:srgbClr val="000000"/>
                </a:solidFill>
              </a:rPr>
              <a:t>causes</a:t>
            </a:r>
          </a:p>
          <a:p>
            <a:pPr algn="ctr">
              <a:spcBef>
                <a:spcPct val="50000"/>
              </a:spcBef>
            </a:pPr>
            <a:endParaRPr lang="en-US" sz="1200" b="1" dirty="0">
              <a:solidFill>
                <a:srgbClr val="000000"/>
              </a:solidFill>
            </a:endParaRPr>
          </a:p>
          <a:p>
            <a:pPr algn="ctr">
              <a:spcBef>
                <a:spcPct val="50000"/>
              </a:spcBef>
            </a:pPr>
            <a:endParaRPr lang="en-US" sz="1400" dirty="0">
              <a:solidFill>
                <a:srgbClr val="000000"/>
              </a:solidFill>
              <a:latin typeface="Times New Roman" pitchFamily="18" charset="0"/>
            </a:endParaRPr>
          </a:p>
        </p:txBody>
      </p:sp>
      <p:sp>
        <p:nvSpPr>
          <p:cNvPr id="43" name="Text Box 11"/>
          <p:cNvSpPr txBox="1">
            <a:spLocks noChangeArrowheads="1"/>
          </p:cNvSpPr>
          <p:nvPr/>
        </p:nvSpPr>
        <p:spPr bwMode="auto">
          <a:xfrm>
            <a:off x="0" y="5443543"/>
            <a:ext cx="1258888" cy="5000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ts val="0"/>
              </a:spcBef>
            </a:pPr>
            <a:r>
              <a:rPr lang="en-US" sz="1200" b="1" dirty="0" smtClean="0">
                <a:solidFill>
                  <a:srgbClr val="000000"/>
                </a:solidFill>
              </a:rPr>
              <a:t>Basic </a:t>
            </a:r>
          </a:p>
          <a:p>
            <a:pPr algn="ctr">
              <a:spcBef>
                <a:spcPts val="0"/>
              </a:spcBef>
            </a:pPr>
            <a:r>
              <a:rPr lang="en-US" sz="1200" b="1" dirty="0" smtClean="0">
                <a:solidFill>
                  <a:srgbClr val="000000"/>
                </a:solidFill>
              </a:rPr>
              <a:t>causes</a:t>
            </a:r>
            <a:endParaRPr lang="en-US" sz="1200" b="1" dirty="0">
              <a:solidFill>
                <a:srgbClr val="000000"/>
              </a:solidFill>
            </a:endParaRPr>
          </a:p>
        </p:txBody>
      </p:sp>
      <p:sp>
        <p:nvSpPr>
          <p:cNvPr id="44" name="Text Box 10"/>
          <p:cNvSpPr txBox="1">
            <a:spLocks noChangeArrowheads="1"/>
          </p:cNvSpPr>
          <p:nvPr/>
        </p:nvSpPr>
        <p:spPr bwMode="auto">
          <a:xfrm>
            <a:off x="73035" y="1981200"/>
            <a:ext cx="1160463"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spcBef>
                <a:spcPct val="50000"/>
              </a:spcBef>
            </a:pPr>
            <a:r>
              <a:rPr lang="en-US" sz="1200" b="1" dirty="0">
                <a:solidFill>
                  <a:srgbClr val="000000"/>
                </a:solidFill>
              </a:rPr>
              <a:t>Outcomes</a:t>
            </a:r>
          </a:p>
        </p:txBody>
      </p:sp>
      <p:grpSp>
        <p:nvGrpSpPr>
          <p:cNvPr id="45" name="Group 24"/>
          <p:cNvGrpSpPr>
            <a:grpSpLocks/>
          </p:cNvGrpSpPr>
          <p:nvPr/>
        </p:nvGrpSpPr>
        <p:grpSpPr bwMode="auto">
          <a:xfrm>
            <a:off x="1524001" y="6172217"/>
            <a:ext cx="5715004" cy="457201"/>
            <a:chOff x="1008" y="3312"/>
            <a:chExt cx="3600" cy="288"/>
          </a:xfrm>
        </p:grpSpPr>
        <p:sp>
          <p:nvSpPr>
            <p:cNvPr id="46" name="Text Box 25"/>
            <p:cNvSpPr txBox="1">
              <a:spLocks noChangeArrowheads="1"/>
            </p:cNvSpPr>
            <p:nvPr/>
          </p:nvSpPr>
          <p:spPr bwMode="auto">
            <a:xfrm>
              <a:off x="1335" y="3354"/>
              <a:ext cx="2935"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latin typeface="Arial" charset="0"/>
                </a:rPr>
                <a:t>Sociocultural, economic, and political context</a:t>
              </a:r>
              <a:endParaRPr lang="en-GB" sz="1600" dirty="0">
                <a:latin typeface="Arial" charset="0"/>
              </a:endParaRPr>
            </a:p>
          </p:txBody>
        </p:sp>
        <p:sp>
          <p:nvSpPr>
            <p:cNvPr id="47" name="Rectangle 26"/>
            <p:cNvSpPr>
              <a:spLocks noChangeArrowheads="1"/>
            </p:cNvSpPr>
            <p:nvPr/>
          </p:nvSpPr>
          <p:spPr bwMode="auto">
            <a:xfrm>
              <a:off x="1008" y="3312"/>
              <a:ext cx="3600" cy="28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48" name="Line 37"/>
          <p:cNvSpPr>
            <a:spLocks noChangeShapeType="1"/>
          </p:cNvSpPr>
          <p:nvPr/>
        </p:nvSpPr>
        <p:spPr bwMode="auto">
          <a:xfrm flipV="1">
            <a:off x="4419600" y="5867400"/>
            <a:ext cx="0" cy="3048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9" name="Line 34"/>
          <p:cNvSpPr>
            <a:spLocks noChangeShapeType="1"/>
          </p:cNvSpPr>
          <p:nvPr/>
        </p:nvSpPr>
        <p:spPr bwMode="auto">
          <a:xfrm flipV="1">
            <a:off x="6400800" y="4419600"/>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0" name="Line 34"/>
          <p:cNvSpPr>
            <a:spLocks noChangeShapeType="1"/>
          </p:cNvSpPr>
          <p:nvPr/>
        </p:nvSpPr>
        <p:spPr bwMode="auto">
          <a:xfrm flipV="1">
            <a:off x="2286000" y="4419600"/>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1" name="Line 34"/>
          <p:cNvSpPr>
            <a:spLocks noChangeShapeType="1"/>
          </p:cNvSpPr>
          <p:nvPr/>
        </p:nvSpPr>
        <p:spPr bwMode="auto">
          <a:xfrm flipV="1">
            <a:off x="2286000" y="3352800"/>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2" name="Line 34"/>
          <p:cNvSpPr>
            <a:spLocks noChangeShapeType="1"/>
          </p:cNvSpPr>
          <p:nvPr/>
        </p:nvSpPr>
        <p:spPr bwMode="auto">
          <a:xfrm flipV="1">
            <a:off x="6172200" y="3360371"/>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4" name="Line 28"/>
          <p:cNvSpPr>
            <a:spLocks noChangeShapeType="1"/>
          </p:cNvSpPr>
          <p:nvPr/>
        </p:nvSpPr>
        <p:spPr bwMode="auto">
          <a:xfrm flipH="1" flipV="1">
            <a:off x="3548060" y="3048000"/>
            <a:ext cx="1414524" cy="0"/>
          </a:xfrm>
          <a:prstGeom prst="line">
            <a:avLst/>
          </a:prstGeom>
          <a:noFill/>
          <a:ln w="19050">
            <a:solidFill>
              <a:schemeClr val="tx1"/>
            </a:solidFill>
            <a:round/>
            <a:headEnd type="triangle"/>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7" name="Line 28"/>
          <p:cNvSpPr>
            <a:spLocks noChangeShapeType="1"/>
          </p:cNvSpPr>
          <p:nvPr/>
        </p:nvSpPr>
        <p:spPr bwMode="auto">
          <a:xfrm flipH="1" flipV="1">
            <a:off x="3124200" y="3352800"/>
            <a:ext cx="60960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8" name="Line 27"/>
          <p:cNvSpPr>
            <a:spLocks noChangeShapeType="1"/>
          </p:cNvSpPr>
          <p:nvPr/>
        </p:nvSpPr>
        <p:spPr bwMode="auto">
          <a:xfrm flipV="1">
            <a:off x="4800600" y="3352800"/>
            <a:ext cx="76200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9" name="Line 34"/>
          <p:cNvSpPr>
            <a:spLocks noChangeShapeType="1"/>
          </p:cNvSpPr>
          <p:nvPr/>
        </p:nvSpPr>
        <p:spPr bwMode="auto">
          <a:xfrm flipV="1">
            <a:off x="3200400" y="1905000"/>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0" name="Line 34"/>
          <p:cNvSpPr>
            <a:spLocks noChangeShapeType="1"/>
          </p:cNvSpPr>
          <p:nvPr/>
        </p:nvSpPr>
        <p:spPr bwMode="auto">
          <a:xfrm flipV="1">
            <a:off x="5715000" y="1905000"/>
            <a:ext cx="0" cy="22860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61" name="Text Box 6"/>
          <p:cNvSpPr txBox="1">
            <a:spLocks noChangeArrowheads="1"/>
          </p:cNvSpPr>
          <p:nvPr/>
        </p:nvSpPr>
        <p:spPr bwMode="auto">
          <a:xfrm>
            <a:off x="1752611" y="1294465"/>
            <a:ext cx="2209799" cy="584775"/>
          </a:xfrm>
          <a:prstGeom prst="rect">
            <a:avLst/>
          </a:prstGeom>
          <a:noFill/>
          <a:ln w="1270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solidFill>
                  <a:schemeClr val="bg1">
                    <a:lumMod val="65000"/>
                  </a:schemeClr>
                </a:solidFill>
                <a:latin typeface="Arial" charset="0"/>
              </a:rPr>
              <a:t>Short-term consequences</a:t>
            </a:r>
          </a:p>
        </p:txBody>
      </p:sp>
      <p:sp>
        <p:nvSpPr>
          <p:cNvPr id="62" name="Text Box 6"/>
          <p:cNvSpPr txBox="1">
            <a:spLocks noChangeArrowheads="1"/>
          </p:cNvSpPr>
          <p:nvPr/>
        </p:nvSpPr>
        <p:spPr bwMode="auto">
          <a:xfrm>
            <a:off x="4572008" y="1295401"/>
            <a:ext cx="2209799" cy="584775"/>
          </a:xfrm>
          <a:prstGeom prst="rect">
            <a:avLst/>
          </a:prstGeom>
          <a:noFill/>
          <a:ln w="1270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GB" sz="1600" b="1" dirty="0" smtClean="0">
                <a:solidFill>
                  <a:schemeClr val="bg1">
                    <a:lumMod val="65000"/>
                  </a:schemeClr>
                </a:solidFill>
                <a:latin typeface="Arial" charset="0"/>
              </a:rPr>
              <a:t>Long-term consequences</a:t>
            </a:r>
          </a:p>
        </p:txBody>
      </p:sp>
      <p:sp>
        <p:nvSpPr>
          <p:cNvPr id="73" name="Line 34"/>
          <p:cNvSpPr>
            <a:spLocks noChangeShapeType="1"/>
          </p:cNvSpPr>
          <p:nvPr/>
        </p:nvSpPr>
        <p:spPr bwMode="auto">
          <a:xfrm flipH="1" flipV="1">
            <a:off x="8458209" y="5653884"/>
            <a:ext cx="380999" cy="12301"/>
          </a:xfrm>
          <a:prstGeom prst="line">
            <a:avLst/>
          </a:prstGeom>
          <a:noFill/>
          <a:ln w="19050">
            <a:solidFill>
              <a:schemeClr val="bg1">
                <a:lumMod val="65000"/>
              </a:schemeClr>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75" name="Line 34"/>
          <p:cNvSpPr>
            <a:spLocks noChangeShapeType="1"/>
          </p:cNvSpPr>
          <p:nvPr/>
        </p:nvSpPr>
        <p:spPr bwMode="auto">
          <a:xfrm flipH="1" flipV="1">
            <a:off x="8534400" y="4017935"/>
            <a:ext cx="304800" cy="0"/>
          </a:xfrm>
          <a:prstGeom prst="line">
            <a:avLst/>
          </a:prstGeom>
          <a:noFill/>
          <a:ln w="19050">
            <a:solidFill>
              <a:schemeClr val="bg1">
                <a:lumMod val="65000"/>
              </a:schemeClr>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3" name="Line 34"/>
          <p:cNvSpPr>
            <a:spLocks noChangeShapeType="1"/>
          </p:cNvSpPr>
          <p:nvPr/>
        </p:nvSpPr>
        <p:spPr bwMode="auto">
          <a:xfrm flipH="1" flipV="1">
            <a:off x="8839207" y="1447800"/>
            <a:ext cx="1" cy="4212231"/>
          </a:xfrm>
          <a:prstGeom prst="line">
            <a:avLst/>
          </a:prstGeom>
          <a:noFill/>
          <a:ln w="19050">
            <a:solidFill>
              <a:schemeClr val="bg1">
                <a:lumMod val="65000"/>
              </a:schemeClr>
            </a:solidFill>
            <a:round/>
            <a:headEn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5" name="Line 34"/>
          <p:cNvSpPr>
            <a:spLocks noChangeShapeType="1"/>
          </p:cNvSpPr>
          <p:nvPr/>
        </p:nvSpPr>
        <p:spPr bwMode="auto">
          <a:xfrm flipH="1">
            <a:off x="7208854" y="1447805"/>
            <a:ext cx="1630355" cy="1"/>
          </a:xfrm>
          <a:prstGeom prst="line">
            <a:avLst/>
          </a:prstGeom>
          <a:noFill/>
          <a:ln w="19050">
            <a:solidFill>
              <a:schemeClr val="bg1">
                <a:lumMod val="65000"/>
              </a:schemeClr>
            </a:solidFill>
            <a:round/>
            <a:headEnd/>
            <a:tailEnd type="non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56" name="Text Box 39"/>
          <p:cNvSpPr txBox="1">
            <a:spLocks noChangeArrowheads="1"/>
          </p:cNvSpPr>
          <p:nvPr/>
        </p:nvSpPr>
        <p:spPr bwMode="auto">
          <a:xfrm>
            <a:off x="762009" y="76200"/>
            <a:ext cx="8057783"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GB" sz="1600" dirty="0">
              <a:latin typeface="Arial" charset="0"/>
            </a:endParaRPr>
          </a:p>
          <a:p>
            <a:r>
              <a:rPr lang="en-GB" sz="2200" b="1" dirty="0" smtClean="0">
                <a:latin typeface="Arial" charset="0"/>
              </a:rPr>
              <a:t>A Standard </a:t>
            </a:r>
            <a:r>
              <a:rPr lang="en-GB" sz="2200" b="1" dirty="0">
                <a:latin typeface="Arial" charset="0"/>
              </a:rPr>
              <a:t>F</a:t>
            </a:r>
            <a:r>
              <a:rPr lang="en-GB" sz="2200" b="1" dirty="0" smtClean="0">
                <a:latin typeface="Arial" charset="0"/>
              </a:rPr>
              <a:t>ramework </a:t>
            </a:r>
            <a:r>
              <a:rPr lang="en-GB" sz="2200" b="1" dirty="0">
                <a:latin typeface="Arial" charset="0"/>
              </a:rPr>
              <a:t>O</a:t>
            </a:r>
            <a:r>
              <a:rPr lang="en-GB" sz="2200" b="1" dirty="0" smtClean="0">
                <a:latin typeface="Arial" charset="0"/>
              </a:rPr>
              <a:t>utlining </a:t>
            </a:r>
            <a:r>
              <a:rPr lang="en-GB" sz="2200" b="1" dirty="0">
                <a:latin typeface="Arial" charset="0"/>
              </a:rPr>
              <a:t>C</a:t>
            </a:r>
            <a:r>
              <a:rPr lang="en-GB" sz="2200" b="1" dirty="0" smtClean="0">
                <a:latin typeface="Arial" charset="0"/>
              </a:rPr>
              <a:t>auses of </a:t>
            </a:r>
            <a:r>
              <a:rPr lang="en-GB" sz="2200" b="1" dirty="0" err="1" smtClean="0">
                <a:latin typeface="Arial" charset="0"/>
              </a:rPr>
              <a:t>Undernutrition</a:t>
            </a:r>
            <a:endParaRPr lang="en-GB" sz="2200" b="1" dirty="0"/>
          </a:p>
        </p:txBody>
      </p:sp>
    </p:spTree>
    <p:extLst>
      <p:ext uri="{BB962C8B-B14F-4D97-AF65-F5344CB8AC3E}">
        <p14:creationId xmlns:p14="http://schemas.microsoft.com/office/powerpoint/2010/main" val="3133750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xit" presetSubtype="0" fill="hold" grpId="0" nodeType="clickEffect">
                                  <p:stCondLst>
                                    <p:cond delay="0"/>
                                  </p:stCondLst>
                                  <p:childTnLst>
                                    <p:animEffect transition="out" filter="dissolve">
                                      <p:cBhvr>
                                        <p:cTn id="6" dur="500"/>
                                        <p:tgtEl>
                                          <p:spTgt spid="61"/>
                                        </p:tgtEl>
                                      </p:cBhvr>
                                    </p:animEffect>
                                    <p:set>
                                      <p:cBhvr>
                                        <p:cTn id="7" dur="1" fill="hold">
                                          <p:stCondLst>
                                            <p:cond delay="499"/>
                                          </p:stCondLst>
                                        </p:cTn>
                                        <p:tgtEl>
                                          <p:spTgt spid="61"/>
                                        </p:tgtEl>
                                        <p:attrNameLst>
                                          <p:attrName>style.visibility</p:attrName>
                                        </p:attrNameLst>
                                      </p:cBhvr>
                                      <p:to>
                                        <p:strVal val="hidden"/>
                                      </p:to>
                                    </p:set>
                                  </p:childTnLst>
                                </p:cTn>
                              </p:par>
                              <p:par>
                                <p:cTn id="8" presetID="9" presetClass="exit" presetSubtype="0" fill="hold" grpId="0" nodeType="withEffect">
                                  <p:stCondLst>
                                    <p:cond delay="0"/>
                                  </p:stCondLst>
                                  <p:childTnLst>
                                    <p:animEffect transition="out" filter="dissolve">
                                      <p:cBhvr>
                                        <p:cTn id="9" dur="500"/>
                                        <p:tgtEl>
                                          <p:spTgt spid="62"/>
                                        </p:tgtEl>
                                      </p:cBhvr>
                                    </p:animEffect>
                                    <p:set>
                                      <p:cBhvr>
                                        <p:cTn id="10" dur="1" fill="hold">
                                          <p:stCondLst>
                                            <p:cond delay="499"/>
                                          </p:stCondLst>
                                        </p:cTn>
                                        <p:tgtEl>
                                          <p:spTgt spid="62"/>
                                        </p:tgtEl>
                                        <p:attrNameLst>
                                          <p:attrName>style.visibility</p:attrName>
                                        </p:attrNameLst>
                                      </p:cBhvr>
                                      <p:to>
                                        <p:strVal val="hidden"/>
                                      </p:to>
                                    </p:set>
                                  </p:childTnLst>
                                </p:cTn>
                              </p:par>
                              <p:par>
                                <p:cTn id="11" presetID="9" presetClass="exit" presetSubtype="0" fill="hold" grpId="0" nodeType="withEffect">
                                  <p:stCondLst>
                                    <p:cond delay="0"/>
                                  </p:stCondLst>
                                  <p:childTnLst>
                                    <p:animEffect transition="out" filter="dissolve">
                                      <p:cBhvr>
                                        <p:cTn id="12" dur="500"/>
                                        <p:tgtEl>
                                          <p:spTgt spid="55"/>
                                        </p:tgtEl>
                                      </p:cBhvr>
                                    </p:animEffect>
                                    <p:set>
                                      <p:cBhvr>
                                        <p:cTn id="13" dur="1" fill="hold">
                                          <p:stCondLst>
                                            <p:cond delay="499"/>
                                          </p:stCondLst>
                                        </p:cTn>
                                        <p:tgtEl>
                                          <p:spTgt spid="55"/>
                                        </p:tgtEl>
                                        <p:attrNameLst>
                                          <p:attrName>style.visibility</p:attrName>
                                        </p:attrNameLst>
                                      </p:cBhvr>
                                      <p:to>
                                        <p:strVal val="hidden"/>
                                      </p:to>
                                    </p:set>
                                  </p:childTnLst>
                                </p:cTn>
                              </p:par>
                              <p:par>
                                <p:cTn id="14" presetID="9" presetClass="exit" presetSubtype="0" fill="hold" grpId="0" nodeType="withEffect">
                                  <p:stCondLst>
                                    <p:cond delay="0"/>
                                  </p:stCondLst>
                                  <p:childTnLst>
                                    <p:animEffect transition="out" filter="dissolve">
                                      <p:cBhvr>
                                        <p:cTn id="15" dur="500"/>
                                        <p:tgtEl>
                                          <p:spTgt spid="53"/>
                                        </p:tgtEl>
                                      </p:cBhvr>
                                    </p:animEffect>
                                    <p:set>
                                      <p:cBhvr>
                                        <p:cTn id="16" dur="1" fill="hold">
                                          <p:stCondLst>
                                            <p:cond delay="499"/>
                                          </p:stCondLst>
                                        </p:cTn>
                                        <p:tgtEl>
                                          <p:spTgt spid="53"/>
                                        </p:tgtEl>
                                        <p:attrNameLst>
                                          <p:attrName>style.visibility</p:attrName>
                                        </p:attrNameLst>
                                      </p:cBhvr>
                                      <p:to>
                                        <p:strVal val="hidden"/>
                                      </p:to>
                                    </p:set>
                                  </p:childTnLst>
                                </p:cTn>
                              </p:par>
                              <p:par>
                                <p:cTn id="17" presetID="9" presetClass="exit" presetSubtype="0" fill="hold" grpId="0" nodeType="withEffect">
                                  <p:stCondLst>
                                    <p:cond delay="0"/>
                                  </p:stCondLst>
                                  <p:childTnLst>
                                    <p:animEffect transition="out" filter="dissolve">
                                      <p:cBhvr>
                                        <p:cTn id="18" dur="500"/>
                                        <p:tgtEl>
                                          <p:spTgt spid="75"/>
                                        </p:tgtEl>
                                      </p:cBhvr>
                                    </p:animEffect>
                                    <p:set>
                                      <p:cBhvr>
                                        <p:cTn id="19" dur="1" fill="hold">
                                          <p:stCondLst>
                                            <p:cond delay="499"/>
                                          </p:stCondLst>
                                        </p:cTn>
                                        <p:tgtEl>
                                          <p:spTgt spid="75"/>
                                        </p:tgtEl>
                                        <p:attrNameLst>
                                          <p:attrName>style.visibility</p:attrName>
                                        </p:attrNameLst>
                                      </p:cBhvr>
                                      <p:to>
                                        <p:strVal val="hidden"/>
                                      </p:to>
                                    </p:set>
                                  </p:childTnLst>
                                </p:cTn>
                              </p:par>
                              <p:par>
                                <p:cTn id="20" presetID="9" presetClass="exit" presetSubtype="0" fill="hold" grpId="0" nodeType="withEffect">
                                  <p:stCondLst>
                                    <p:cond delay="0"/>
                                  </p:stCondLst>
                                  <p:childTnLst>
                                    <p:animEffect transition="out" filter="dissolve">
                                      <p:cBhvr>
                                        <p:cTn id="21" dur="500"/>
                                        <p:tgtEl>
                                          <p:spTgt spid="73"/>
                                        </p:tgtEl>
                                      </p:cBhvr>
                                    </p:animEffect>
                                    <p:set>
                                      <p:cBhvr>
                                        <p:cTn id="22" dur="1" fill="hold">
                                          <p:stCondLst>
                                            <p:cond delay="499"/>
                                          </p:stCondLst>
                                        </p:cTn>
                                        <p:tgtEl>
                                          <p:spTgt spid="73"/>
                                        </p:tgtEl>
                                        <p:attrNameLst>
                                          <p:attrName>style.visibility</p:attrName>
                                        </p:attrNameLst>
                                      </p:cBhvr>
                                      <p:to>
                                        <p:strVal val="hidden"/>
                                      </p:to>
                                    </p:set>
                                  </p:childTnLst>
                                </p:cTn>
                              </p:par>
                              <p:par>
                                <p:cTn id="23" presetID="9" presetClass="exit" presetSubtype="0" fill="hold" grpId="0" nodeType="withEffect">
                                  <p:stCondLst>
                                    <p:cond delay="0"/>
                                  </p:stCondLst>
                                  <p:childTnLst>
                                    <p:animEffect transition="out" filter="dissolve">
                                      <p:cBhvr>
                                        <p:cTn id="24" dur="500"/>
                                        <p:tgtEl>
                                          <p:spTgt spid="59"/>
                                        </p:tgtEl>
                                      </p:cBhvr>
                                    </p:animEffect>
                                    <p:set>
                                      <p:cBhvr>
                                        <p:cTn id="25" dur="1" fill="hold">
                                          <p:stCondLst>
                                            <p:cond delay="499"/>
                                          </p:stCondLst>
                                        </p:cTn>
                                        <p:tgtEl>
                                          <p:spTgt spid="59"/>
                                        </p:tgtEl>
                                        <p:attrNameLst>
                                          <p:attrName>style.visibility</p:attrName>
                                        </p:attrNameLst>
                                      </p:cBhvr>
                                      <p:to>
                                        <p:strVal val="hidden"/>
                                      </p:to>
                                    </p:set>
                                  </p:childTnLst>
                                </p:cTn>
                              </p:par>
                              <p:par>
                                <p:cTn id="26" presetID="9" presetClass="exit" presetSubtype="0" fill="hold" grpId="0" nodeType="withEffect">
                                  <p:stCondLst>
                                    <p:cond delay="0"/>
                                  </p:stCondLst>
                                  <p:childTnLst>
                                    <p:animEffect transition="out" filter="dissolve">
                                      <p:cBhvr>
                                        <p:cTn id="27" dur="500"/>
                                        <p:tgtEl>
                                          <p:spTgt spid="60"/>
                                        </p:tgtEl>
                                      </p:cBhvr>
                                    </p:animEffect>
                                    <p:set>
                                      <p:cBhvr>
                                        <p:cTn id="28" dur="1" fill="hold">
                                          <p:stCondLst>
                                            <p:cond delay="499"/>
                                          </p:stCondLst>
                                        </p:cTn>
                                        <p:tgtEl>
                                          <p:spTgt spid="60"/>
                                        </p:tgtEl>
                                        <p:attrNameLst>
                                          <p:attrName>style.visibility</p:attrName>
                                        </p:attrNameLst>
                                      </p:cBhvr>
                                      <p:to>
                                        <p:strVal val="hidden"/>
                                      </p:to>
                                    </p:set>
                                  </p:childTnLst>
                                </p:cTn>
                              </p:par>
                              <p:par>
                                <p:cTn id="29" presetID="9" presetClass="exit" presetSubtype="0" fill="hold" grpId="0" nodeType="withEffect">
                                  <p:stCondLst>
                                    <p:cond delay="0"/>
                                  </p:stCondLst>
                                  <p:childTnLst>
                                    <p:animEffect transition="out" filter="dissolve">
                                      <p:cBhvr>
                                        <p:cTn id="30" dur="500"/>
                                        <p:tgtEl>
                                          <p:spTgt spid="38922"/>
                                        </p:tgtEl>
                                      </p:cBhvr>
                                    </p:animEffect>
                                    <p:set>
                                      <p:cBhvr>
                                        <p:cTn id="31" dur="1" fill="hold">
                                          <p:stCondLst>
                                            <p:cond delay="499"/>
                                          </p:stCondLst>
                                        </p:cTn>
                                        <p:tgtEl>
                                          <p:spTgt spid="38922"/>
                                        </p:tgtEl>
                                        <p:attrNameLst>
                                          <p:attrName>style.visibility</p:attrName>
                                        </p:attrNameLst>
                                      </p:cBhvr>
                                      <p:to>
                                        <p:strVal val="hidden"/>
                                      </p:to>
                                    </p:set>
                                  </p:childTnLst>
                                </p:cTn>
                              </p:par>
                              <p:par>
                                <p:cTn id="32" presetID="9" presetClass="exit" presetSubtype="0" fill="hold" grpId="0" nodeType="withEffect">
                                  <p:stCondLst>
                                    <p:cond delay="0"/>
                                  </p:stCondLst>
                                  <p:childTnLst>
                                    <p:animEffect transition="out" filter="dissolve">
                                      <p:cBhvr>
                                        <p:cTn id="33" dur="500"/>
                                        <p:tgtEl>
                                          <p:spTgt spid="38914"/>
                                        </p:tgtEl>
                                      </p:cBhvr>
                                    </p:animEffect>
                                    <p:set>
                                      <p:cBhvr>
                                        <p:cTn id="34" dur="1" fill="hold">
                                          <p:stCondLst>
                                            <p:cond delay="499"/>
                                          </p:stCondLst>
                                        </p:cTn>
                                        <p:tgtEl>
                                          <p:spTgt spid="38914"/>
                                        </p:tgtEl>
                                        <p:attrNameLst>
                                          <p:attrName>style.visibility</p:attrName>
                                        </p:attrNameLst>
                                      </p:cBhvr>
                                      <p:to>
                                        <p:strVal val="hidden"/>
                                      </p:to>
                                    </p:set>
                                  </p:childTnLst>
                                </p:cTn>
                              </p:par>
                              <p:par>
                                <p:cTn id="35" presetID="9" presetClass="exit" presetSubtype="0" fill="hold" grpId="0" nodeType="withEffect">
                                  <p:stCondLst>
                                    <p:cond delay="0"/>
                                  </p:stCondLst>
                                  <p:childTnLst>
                                    <p:animEffect transition="out" filter="dissolve">
                                      <p:cBhvr>
                                        <p:cTn id="36" dur="500"/>
                                        <p:tgtEl>
                                          <p:spTgt spid="54"/>
                                        </p:tgtEl>
                                      </p:cBhvr>
                                    </p:animEffect>
                                    <p:set>
                                      <p:cBhvr>
                                        <p:cTn id="37" dur="1" fill="hold">
                                          <p:stCondLst>
                                            <p:cond delay="499"/>
                                          </p:stCondLst>
                                        </p:cTn>
                                        <p:tgtEl>
                                          <p:spTgt spid="54"/>
                                        </p:tgtEl>
                                        <p:attrNameLst>
                                          <p:attrName>style.visibility</p:attrName>
                                        </p:attrNameLst>
                                      </p:cBhvr>
                                      <p:to>
                                        <p:strVal val="hidden"/>
                                      </p:to>
                                    </p:set>
                                  </p:childTnLst>
                                </p:cTn>
                              </p:par>
                              <p:par>
                                <p:cTn id="38" presetID="9" presetClass="exit" presetSubtype="0" fill="hold" grpId="0" nodeType="withEffect">
                                  <p:stCondLst>
                                    <p:cond delay="0"/>
                                  </p:stCondLst>
                                  <p:childTnLst>
                                    <p:animEffect transition="out" filter="dissolve">
                                      <p:cBhvr>
                                        <p:cTn id="39" dur="500"/>
                                        <p:tgtEl>
                                          <p:spTgt spid="58"/>
                                        </p:tgtEl>
                                      </p:cBhvr>
                                    </p:animEffect>
                                    <p:set>
                                      <p:cBhvr>
                                        <p:cTn id="40" dur="1" fill="hold">
                                          <p:stCondLst>
                                            <p:cond delay="499"/>
                                          </p:stCondLst>
                                        </p:cTn>
                                        <p:tgtEl>
                                          <p:spTgt spid="58"/>
                                        </p:tgtEl>
                                        <p:attrNameLst>
                                          <p:attrName>style.visibility</p:attrName>
                                        </p:attrNameLst>
                                      </p:cBhvr>
                                      <p:to>
                                        <p:strVal val="hidden"/>
                                      </p:to>
                                    </p:set>
                                  </p:childTnLst>
                                </p:cTn>
                              </p:par>
                              <p:par>
                                <p:cTn id="41" presetID="9" presetClass="exit" presetSubtype="0" fill="hold" grpId="0" nodeType="withEffect">
                                  <p:stCondLst>
                                    <p:cond delay="0"/>
                                  </p:stCondLst>
                                  <p:childTnLst>
                                    <p:animEffect transition="out" filter="dissolve">
                                      <p:cBhvr>
                                        <p:cTn id="42" dur="500"/>
                                        <p:tgtEl>
                                          <p:spTgt spid="52"/>
                                        </p:tgtEl>
                                      </p:cBhvr>
                                    </p:animEffect>
                                    <p:set>
                                      <p:cBhvr>
                                        <p:cTn id="43" dur="1" fill="hold">
                                          <p:stCondLst>
                                            <p:cond delay="499"/>
                                          </p:stCondLst>
                                        </p:cTn>
                                        <p:tgtEl>
                                          <p:spTgt spid="52"/>
                                        </p:tgtEl>
                                        <p:attrNameLst>
                                          <p:attrName>style.visibility</p:attrName>
                                        </p:attrNameLst>
                                      </p:cBhvr>
                                      <p:to>
                                        <p:strVal val="hidden"/>
                                      </p:to>
                                    </p:set>
                                  </p:childTnLst>
                                </p:cTn>
                              </p:par>
                              <p:par>
                                <p:cTn id="44" presetID="9" presetClass="exit" presetSubtype="0" fill="hold" grpId="0" nodeType="withEffect">
                                  <p:stCondLst>
                                    <p:cond delay="0"/>
                                  </p:stCondLst>
                                  <p:childTnLst>
                                    <p:animEffect transition="out" filter="dissolve">
                                      <p:cBhvr>
                                        <p:cTn id="45" dur="500"/>
                                        <p:tgtEl>
                                          <p:spTgt spid="38949"/>
                                        </p:tgtEl>
                                      </p:cBhvr>
                                    </p:animEffect>
                                    <p:set>
                                      <p:cBhvr>
                                        <p:cTn id="46" dur="1" fill="hold">
                                          <p:stCondLst>
                                            <p:cond delay="499"/>
                                          </p:stCondLst>
                                        </p:cTn>
                                        <p:tgtEl>
                                          <p:spTgt spid="38949"/>
                                        </p:tgtEl>
                                        <p:attrNameLst>
                                          <p:attrName>style.visibility</p:attrName>
                                        </p:attrNameLst>
                                      </p:cBhvr>
                                      <p:to>
                                        <p:strVal val="hidden"/>
                                      </p:to>
                                    </p:set>
                                  </p:childTnLst>
                                </p:cTn>
                              </p:par>
                              <p:par>
                                <p:cTn id="47" presetID="9" presetClass="exit" presetSubtype="0" fill="hold" grpId="0" nodeType="withEffect">
                                  <p:stCondLst>
                                    <p:cond delay="0"/>
                                  </p:stCondLst>
                                  <p:childTnLst>
                                    <p:animEffect transition="out" filter="dissolve">
                                      <p:cBhvr>
                                        <p:cTn id="48" dur="500"/>
                                        <p:tgtEl>
                                          <p:spTgt spid="49"/>
                                        </p:tgtEl>
                                      </p:cBhvr>
                                    </p:animEffect>
                                    <p:set>
                                      <p:cBhvr>
                                        <p:cTn id="49" dur="1" fill="hold">
                                          <p:stCondLst>
                                            <p:cond delay="499"/>
                                          </p:stCondLst>
                                        </p:cTn>
                                        <p:tgtEl>
                                          <p:spTgt spid="49"/>
                                        </p:tgtEl>
                                        <p:attrNameLst>
                                          <p:attrName>style.visibility</p:attrName>
                                        </p:attrNameLst>
                                      </p:cBhvr>
                                      <p:to>
                                        <p:strVal val="hidden"/>
                                      </p:to>
                                    </p:set>
                                  </p:childTnLst>
                                </p:cTn>
                              </p:par>
                              <p:par>
                                <p:cTn id="50" presetID="9" presetClass="exit" presetSubtype="0" fill="hold" grpId="0" nodeType="withEffect">
                                  <p:stCondLst>
                                    <p:cond delay="0"/>
                                  </p:stCondLst>
                                  <p:childTnLst>
                                    <p:animEffect transition="out" filter="dissolve">
                                      <p:cBhvr>
                                        <p:cTn id="51" dur="500"/>
                                        <p:tgtEl>
                                          <p:spTgt spid="38928"/>
                                        </p:tgtEl>
                                      </p:cBhvr>
                                    </p:animEffect>
                                    <p:set>
                                      <p:cBhvr>
                                        <p:cTn id="52" dur="1" fill="hold">
                                          <p:stCondLst>
                                            <p:cond delay="499"/>
                                          </p:stCondLst>
                                        </p:cTn>
                                        <p:tgtEl>
                                          <p:spTgt spid="38928"/>
                                        </p:tgtEl>
                                        <p:attrNameLst>
                                          <p:attrName>style.visibility</p:attrName>
                                        </p:attrNameLst>
                                      </p:cBhvr>
                                      <p:to>
                                        <p:strVal val="hidden"/>
                                      </p:to>
                                    </p:set>
                                  </p:childTnLst>
                                </p:cTn>
                              </p:par>
                              <p:par>
                                <p:cTn id="53" presetID="9" presetClass="exit" presetSubtype="0" fill="hold" grpId="0" nodeType="withEffect">
                                  <p:stCondLst>
                                    <p:cond delay="0"/>
                                  </p:stCondLst>
                                  <p:childTnLst>
                                    <p:animEffect transition="out" filter="dissolve">
                                      <p:cBhvr>
                                        <p:cTn id="54" dur="500"/>
                                        <p:tgtEl>
                                          <p:spTgt spid="50"/>
                                        </p:tgtEl>
                                      </p:cBhvr>
                                    </p:animEffect>
                                    <p:set>
                                      <p:cBhvr>
                                        <p:cTn id="55" dur="1" fill="hold">
                                          <p:stCondLst>
                                            <p:cond delay="499"/>
                                          </p:stCondLst>
                                        </p:cTn>
                                        <p:tgtEl>
                                          <p:spTgt spid="50"/>
                                        </p:tgtEl>
                                        <p:attrNameLst>
                                          <p:attrName>style.visibility</p:attrName>
                                        </p:attrNameLst>
                                      </p:cBhvr>
                                      <p:to>
                                        <p:strVal val="hidden"/>
                                      </p:to>
                                    </p:set>
                                  </p:childTnLst>
                                </p:cTn>
                              </p:par>
                              <p:par>
                                <p:cTn id="56" presetID="9" presetClass="exit" presetSubtype="0" fill="hold" grpId="0" nodeType="withEffect">
                                  <p:stCondLst>
                                    <p:cond delay="0"/>
                                  </p:stCondLst>
                                  <p:childTnLst>
                                    <p:animEffect transition="out" filter="dissolve">
                                      <p:cBhvr>
                                        <p:cTn id="57" dur="500"/>
                                        <p:tgtEl>
                                          <p:spTgt spid="38931"/>
                                        </p:tgtEl>
                                      </p:cBhvr>
                                    </p:animEffect>
                                    <p:set>
                                      <p:cBhvr>
                                        <p:cTn id="58" dur="1" fill="hold">
                                          <p:stCondLst>
                                            <p:cond delay="499"/>
                                          </p:stCondLst>
                                        </p:cTn>
                                        <p:tgtEl>
                                          <p:spTgt spid="38931"/>
                                        </p:tgtEl>
                                        <p:attrNameLst>
                                          <p:attrName>style.visibility</p:attrName>
                                        </p:attrNameLst>
                                      </p:cBhvr>
                                      <p:to>
                                        <p:strVal val="hidden"/>
                                      </p:to>
                                    </p:set>
                                  </p:childTnLst>
                                </p:cTn>
                              </p:par>
                              <p:par>
                                <p:cTn id="59" presetID="9" presetClass="exit" presetSubtype="0" fill="hold" nodeType="withEffect">
                                  <p:stCondLst>
                                    <p:cond delay="0"/>
                                  </p:stCondLst>
                                  <p:childTnLst>
                                    <p:animEffect transition="out" filter="dissolve">
                                      <p:cBhvr>
                                        <p:cTn id="60" dur="500"/>
                                        <p:tgtEl>
                                          <p:spTgt spid="38920"/>
                                        </p:tgtEl>
                                      </p:cBhvr>
                                    </p:animEffect>
                                    <p:set>
                                      <p:cBhvr>
                                        <p:cTn id="61" dur="1" fill="hold">
                                          <p:stCondLst>
                                            <p:cond delay="499"/>
                                          </p:stCondLst>
                                        </p:cTn>
                                        <p:tgtEl>
                                          <p:spTgt spid="38920"/>
                                        </p:tgtEl>
                                        <p:attrNameLst>
                                          <p:attrName>style.visibility</p:attrName>
                                        </p:attrNameLst>
                                      </p:cBhvr>
                                      <p:to>
                                        <p:strVal val="hidden"/>
                                      </p:to>
                                    </p:set>
                                  </p:childTnLst>
                                </p:cTn>
                              </p:par>
                              <p:par>
                                <p:cTn id="62" presetID="9" presetClass="exit" presetSubtype="0" fill="hold" grpId="0" nodeType="withEffect">
                                  <p:stCondLst>
                                    <p:cond delay="0"/>
                                  </p:stCondLst>
                                  <p:childTnLst>
                                    <p:animEffect transition="out" filter="dissolve">
                                      <p:cBhvr>
                                        <p:cTn id="63" dur="500"/>
                                        <p:tgtEl>
                                          <p:spTgt spid="48"/>
                                        </p:tgtEl>
                                      </p:cBhvr>
                                    </p:animEffect>
                                    <p:set>
                                      <p:cBhvr>
                                        <p:cTn id="64" dur="1" fill="hold">
                                          <p:stCondLst>
                                            <p:cond delay="499"/>
                                          </p:stCondLst>
                                        </p:cTn>
                                        <p:tgtEl>
                                          <p:spTgt spid="48"/>
                                        </p:tgtEl>
                                        <p:attrNameLst>
                                          <p:attrName>style.visibility</p:attrName>
                                        </p:attrNameLst>
                                      </p:cBhvr>
                                      <p:to>
                                        <p:strVal val="hidden"/>
                                      </p:to>
                                    </p:set>
                                  </p:childTnLst>
                                </p:cTn>
                              </p:par>
                              <p:par>
                                <p:cTn id="65" presetID="9" presetClass="exit" presetSubtype="0" fill="hold" nodeType="withEffect">
                                  <p:stCondLst>
                                    <p:cond delay="0"/>
                                  </p:stCondLst>
                                  <p:childTnLst>
                                    <p:animEffect transition="out" filter="dissolve">
                                      <p:cBhvr>
                                        <p:cTn id="66" dur="500"/>
                                        <p:tgtEl>
                                          <p:spTgt spid="45"/>
                                        </p:tgtEl>
                                      </p:cBhvr>
                                    </p:animEffect>
                                    <p:set>
                                      <p:cBhvr>
                                        <p:cTn id="67" dur="1" fill="hold">
                                          <p:stCondLst>
                                            <p:cond delay="499"/>
                                          </p:stCondLst>
                                        </p:cTn>
                                        <p:tgtEl>
                                          <p:spTgt spid="45"/>
                                        </p:tgtEl>
                                        <p:attrNameLst>
                                          <p:attrName>style.visibility</p:attrName>
                                        </p:attrNameLst>
                                      </p:cBhvr>
                                      <p:to>
                                        <p:strVal val="hidden"/>
                                      </p:to>
                                    </p:set>
                                  </p:childTnLst>
                                </p:cTn>
                              </p:par>
                              <p:par>
                                <p:cTn id="68" presetID="9" presetClass="exit" presetSubtype="0" fill="hold" nodeType="withEffect">
                                  <p:stCondLst>
                                    <p:cond delay="0"/>
                                  </p:stCondLst>
                                  <p:childTnLst>
                                    <p:animEffect transition="out" filter="dissolve">
                                      <p:cBhvr>
                                        <p:cTn id="69" dur="500"/>
                                        <p:tgtEl>
                                          <p:spTgt spid="38919"/>
                                        </p:tgtEl>
                                      </p:cBhvr>
                                    </p:animEffect>
                                    <p:set>
                                      <p:cBhvr>
                                        <p:cTn id="70" dur="1" fill="hold">
                                          <p:stCondLst>
                                            <p:cond delay="499"/>
                                          </p:stCondLst>
                                        </p:cTn>
                                        <p:tgtEl>
                                          <p:spTgt spid="38919"/>
                                        </p:tgtEl>
                                        <p:attrNameLst>
                                          <p:attrName>style.visibility</p:attrName>
                                        </p:attrNameLst>
                                      </p:cBhvr>
                                      <p:to>
                                        <p:strVal val="hidden"/>
                                      </p:to>
                                    </p:set>
                                  </p:childTnLst>
                                </p:cTn>
                              </p:par>
                              <p:par>
                                <p:cTn id="71" presetID="9" presetClass="exit" presetSubtype="0" fill="hold" grpId="0" nodeType="withEffect">
                                  <p:stCondLst>
                                    <p:cond delay="0"/>
                                  </p:stCondLst>
                                  <p:childTnLst>
                                    <p:animEffect transition="out" filter="dissolve">
                                      <p:cBhvr>
                                        <p:cTn id="72" dur="500"/>
                                        <p:tgtEl>
                                          <p:spTgt spid="43"/>
                                        </p:tgtEl>
                                      </p:cBhvr>
                                    </p:animEffect>
                                    <p:set>
                                      <p:cBhvr>
                                        <p:cTn id="73" dur="1" fill="hold">
                                          <p:stCondLst>
                                            <p:cond delay="499"/>
                                          </p:stCondLst>
                                        </p:cTn>
                                        <p:tgtEl>
                                          <p:spTgt spid="43"/>
                                        </p:tgtEl>
                                        <p:attrNameLst>
                                          <p:attrName>style.visibility</p:attrName>
                                        </p:attrNameLst>
                                      </p:cBhvr>
                                      <p:to>
                                        <p:strVal val="hidden"/>
                                      </p:to>
                                    </p:set>
                                  </p:childTnLst>
                                </p:cTn>
                              </p:par>
                              <p:par>
                                <p:cTn id="74" presetID="9" presetClass="exit" presetSubtype="0" fill="hold" grpId="0" nodeType="withEffect">
                                  <p:stCondLst>
                                    <p:cond delay="0"/>
                                  </p:stCondLst>
                                  <p:childTnLst>
                                    <p:animEffect transition="out" filter="dissolve">
                                      <p:cBhvr>
                                        <p:cTn id="75" dur="500"/>
                                        <p:tgtEl>
                                          <p:spTgt spid="44"/>
                                        </p:tgtEl>
                                      </p:cBhvr>
                                    </p:animEffect>
                                    <p:set>
                                      <p:cBhvr>
                                        <p:cTn id="76" dur="1" fill="hold">
                                          <p:stCondLst>
                                            <p:cond delay="499"/>
                                          </p:stCondLst>
                                        </p:cTn>
                                        <p:tgtEl>
                                          <p:spTgt spid="44"/>
                                        </p:tgtEl>
                                        <p:attrNameLst>
                                          <p:attrName>style.visibility</p:attrName>
                                        </p:attrNameLst>
                                      </p:cBhvr>
                                      <p:to>
                                        <p:strVal val="hidden"/>
                                      </p:to>
                                    </p:set>
                                  </p:childTnLst>
                                </p:cTn>
                              </p:par>
                              <p:par>
                                <p:cTn id="77" presetID="9" presetClass="exit" presetSubtype="0" fill="hold" grpId="0" nodeType="withEffect">
                                  <p:stCondLst>
                                    <p:cond delay="0"/>
                                  </p:stCondLst>
                                  <p:childTnLst>
                                    <p:animEffect transition="out" filter="dissolve">
                                      <p:cBhvr>
                                        <p:cTn id="78" dur="500"/>
                                        <p:tgtEl>
                                          <p:spTgt spid="42"/>
                                        </p:tgtEl>
                                      </p:cBhvr>
                                    </p:animEffect>
                                    <p:set>
                                      <p:cBhvr>
                                        <p:cTn id="79" dur="1" fill="hold">
                                          <p:stCondLst>
                                            <p:cond delay="499"/>
                                          </p:stCondLst>
                                        </p:cTn>
                                        <p:tgtEl>
                                          <p:spTgt spid="42"/>
                                        </p:tgtEl>
                                        <p:attrNameLst>
                                          <p:attrName>style.visibility</p:attrName>
                                        </p:attrNameLst>
                                      </p:cBhvr>
                                      <p:to>
                                        <p:strVal val="hidden"/>
                                      </p:to>
                                    </p:set>
                                  </p:childTnLst>
                                </p:cTn>
                              </p:par>
                              <p:par>
                                <p:cTn id="80" presetID="9" presetClass="exit" presetSubtype="0" fill="hold" grpId="0" nodeType="withEffect">
                                  <p:stCondLst>
                                    <p:cond delay="0"/>
                                  </p:stCondLst>
                                  <p:childTnLst>
                                    <p:animEffect transition="out" filter="dissolve">
                                      <p:cBhvr>
                                        <p:cTn id="81" dur="500"/>
                                        <p:tgtEl>
                                          <p:spTgt spid="41"/>
                                        </p:tgtEl>
                                      </p:cBhvr>
                                    </p:animEffect>
                                    <p:set>
                                      <p:cBhvr>
                                        <p:cTn id="82" dur="1" fill="hold">
                                          <p:stCondLst>
                                            <p:cond delay="499"/>
                                          </p:stCondLst>
                                        </p:cTn>
                                        <p:tgtEl>
                                          <p:spTgt spid="41"/>
                                        </p:tgtEl>
                                        <p:attrNameLst>
                                          <p:attrName>style.visibility</p:attrName>
                                        </p:attrNameLst>
                                      </p:cBhvr>
                                      <p:to>
                                        <p:strVal val="hidden"/>
                                      </p:to>
                                    </p:set>
                                  </p:childTnLst>
                                </p:cTn>
                              </p:par>
                              <p:par>
                                <p:cTn id="83" presetID="9" presetClass="exit" presetSubtype="0" fill="hold" grpId="0" nodeType="withEffect">
                                  <p:stCondLst>
                                    <p:cond delay="0"/>
                                  </p:stCondLst>
                                  <p:childTnLst>
                                    <p:animEffect transition="out" filter="dissolve">
                                      <p:cBhvr>
                                        <p:cTn id="84" dur="500"/>
                                        <p:tgtEl>
                                          <p:spTgt spid="38951"/>
                                        </p:tgtEl>
                                      </p:cBhvr>
                                    </p:animEffect>
                                    <p:set>
                                      <p:cBhvr>
                                        <p:cTn id="85" dur="1" fill="hold">
                                          <p:stCondLst>
                                            <p:cond delay="499"/>
                                          </p:stCondLst>
                                        </p:cTn>
                                        <p:tgtEl>
                                          <p:spTgt spid="38951"/>
                                        </p:tgtEl>
                                        <p:attrNameLst>
                                          <p:attrName>style.visibility</p:attrName>
                                        </p:attrNameLst>
                                      </p:cBhvr>
                                      <p:to>
                                        <p:strVal val="hidden"/>
                                      </p:to>
                                    </p:set>
                                  </p:childTnLst>
                                </p:cTn>
                              </p:par>
                              <p:par>
                                <p:cTn id="86" presetID="9" presetClass="exit" presetSubtype="0" fill="hold" grpId="0" nodeType="withEffect">
                                  <p:stCondLst>
                                    <p:cond delay="0"/>
                                  </p:stCondLst>
                                  <p:childTnLst>
                                    <p:animEffect transition="out" filter="dissolve">
                                      <p:cBhvr>
                                        <p:cTn id="87" dur="500"/>
                                        <p:tgtEl>
                                          <p:spTgt spid="38921"/>
                                        </p:tgtEl>
                                      </p:cBhvr>
                                    </p:animEffect>
                                    <p:set>
                                      <p:cBhvr>
                                        <p:cTn id="88" dur="1" fill="hold">
                                          <p:stCondLst>
                                            <p:cond delay="499"/>
                                          </p:stCondLst>
                                        </p:cTn>
                                        <p:tgtEl>
                                          <p:spTgt spid="389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nimBg="1"/>
      <p:bldP spid="38951" grpId="0" animBg="1"/>
      <p:bldP spid="38949" grpId="0" animBg="1"/>
      <p:bldP spid="38921" grpId="0" animBg="1"/>
      <p:bldP spid="38922" grpId="0" animBg="1"/>
      <p:bldP spid="38928" grpId="0" animBg="1"/>
      <p:bldP spid="38931" grpId="0" animBg="1"/>
      <p:bldP spid="41" grpId="0"/>
      <p:bldP spid="42" grpId="0"/>
      <p:bldP spid="43" grpId="0" animBg="1"/>
      <p:bldP spid="44" grpId="0"/>
      <p:bldP spid="48" grpId="0" animBg="1"/>
      <p:bldP spid="49" grpId="0" animBg="1"/>
      <p:bldP spid="50" grpId="0" animBg="1"/>
      <p:bldP spid="52" grpId="0" animBg="1"/>
      <p:bldP spid="54" grpId="0" animBg="1"/>
      <p:bldP spid="58" grpId="0" animBg="1"/>
      <p:bldP spid="59" grpId="0" animBg="1"/>
      <p:bldP spid="60" grpId="0" animBg="1"/>
      <p:bldP spid="61" grpId="0" animBg="1"/>
      <p:bldP spid="62" grpId="0" animBg="1"/>
      <p:bldP spid="73" grpId="0" animBg="1"/>
      <p:bldP spid="75" grpId="0" animBg="1"/>
      <p:bldP spid="53" grpId="0" animBg="1"/>
      <p:bldP spid="5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Individual-Level Measures</a:t>
            </a:r>
            <a:endParaRPr lang="en-US" dirty="0"/>
          </a:p>
        </p:txBody>
      </p:sp>
      <p:sp>
        <p:nvSpPr>
          <p:cNvPr id="3" name="Content Placeholder 2"/>
          <p:cNvSpPr>
            <a:spLocks noGrp="1"/>
          </p:cNvSpPr>
          <p:nvPr>
            <p:ph idx="1"/>
          </p:nvPr>
        </p:nvSpPr>
        <p:spPr>
          <a:xfrm>
            <a:off x="457200" y="1295400"/>
            <a:ext cx="8229600" cy="4525963"/>
          </a:xfrm>
        </p:spPr>
        <p:txBody>
          <a:bodyPr/>
          <a:lstStyle/>
          <a:p>
            <a:pPr>
              <a:spcBef>
                <a:spcPts val="600"/>
              </a:spcBef>
            </a:pPr>
            <a:r>
              <a:rPr lang="en-US" dirty="0" smtClean="0"/>
              <a:t>Dietary outcomes are challenging due to multi-dimensionality</a:t>
            </a:r>
          </a:p>
          <a:p>
            <a:pPr lvl="1">
              <a:spcBef>
                <a:spcPts val="600"/>
              </a:spcBef>
            </a:pPr>
            <a:r>
              <a:rPr lang="en-US" dirty="0" smtClean="0"/>
              <a:t>many nutrients, all essential</a:t>
            </a:r>
          </a:p>
          <a:p>
            <a:pPr>
              <a:spcBef>
                <a:spcPts val="600"/>
              </a:spcBef>
            </a:pPr>
            <a:r>
              <a:rPr lang="en-US" dirty="0" smtClean="0"/>
              <a:t>So, aggregation of data into a single index</a:t>
            </a:r>
          </a:p>
          <a:p>
            <a:pPr lvl="1">
              <a:spcBef>
                <a:spcPts val="600"/>
              </a:spcBef>
            </a:pPr>
            <a:r>
              <a:rPr lang="en-US" dirty="0" smtClean="0"/>
              <a:t>e.g. Mean Probability of Adequacy</a:t>
            </a:r>
            <a:endParaRPr lang="en-US" dirty="0"/>
          </a:p>
          <a:p>
            <a:pPr>
              <a:spcBef>
                <a:spcPts val="600"/>
              </a:spcBef>
            </a:pPr>
            <a:r>
              <a:rPr lang="en-US" dirty="0" smtClean="0"/>
              <a:t>Measurement is also challenging, costly</a:t>
            </a:r>
          </a:p>
          <a:p>
            <a:pPr lvl="1">
              <a:spcBef>
                <a:spcPts val="600"/>
              </a:spcBef>
            </a:pPr>
            <a:r>
              <a:rPr lang="en-US" dirty="0" smtClean="0"/>
              <a:t>diet is a complex set of behaviors</a:t>
            </a:r>
          </a:p>
          <a:p>
            <a:pPr lvl="1">
              <a:spcBef>
                <a:spcPts val="600"/>
              </a:spcBef>
            </a:pPr>
            <a:r>
              <a:rPr lang="en-US" dirty="0" smtClean="0"/>
              <a:t>'Gold standard' methods are costly</a:t>
            </a:r>
          </a:p>
          <a:p>
            <a:pPr>
              <a:spcBef>
                <a:spcPts val="600"/>
              </a:spcBef>
            </a:pPr>
            <a:r>
              <a:rPr lang="en-US" dirty="0" smtClean="0"/>
              <a:t>Proxies for diet quality</a:t>
            </a:r>
          </a:p>
          <a:p>
            <a:pPr lvl="1">
              <a:spcBef>
                <a:spcPts val="600"/>
              </a:spcBef>
            </a:pPr>
            <a:r>
              <a:rPr lang="en-US" dirty="0" smtClean="0"/>
              <a:t>simple indicators of diet diversity</a:t>
            </a:r>
            <a:endParaRPr lang="en-US" dirty="0"/>
          </a:p>
        </p:txBody>
      </p:sp>
    </p:spTree>
    <p:extLst>
      <p:ext uri="{BB962C8B-B14F-4D97-AF65-F5344CB8AC3E}">
        <p14:creationId xmlns:p14="http://schemas.microsoft.com/office/powerpoint/2010/main" val="879721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Dietary Proxy Validation Research</a:t>
            </a:r>
            <a:br>
              <a:rPr lang="en-US" dirty="0" smtClean="0"/>
            </a:br>
            <a:endParaRPr lang="en-US" sz="2800" dirty="0"/>
          </a:p>
        </p:txBody>
      </p:sp>
      <p:sp>
        <p:nvSpPr>
          <p:cNvPr id="3" name="Content Placeholder 2"/>
          <p:cNvSpPr>
            <a:spLocks noGrp="1"/>
          </p:cNvSpPr>
          <p:nvPr>
            <p:ph idx="1"/>
          </p:nvPr>
        </p:nvSpPr>
        <p:spPr>
          <a:xfrm>
            <a:off x="457200" y="1493837"/>
            <a:ext cx="8229600" cy="4525963"/>
          </a:xfrm>
        </p:spPr>
        <p:txBody>
          <a:bodyPr/>
          <a:lstStyle/>
          <a:p>
            <a:r>
              <a:rPr lang="en-US" dirty="0"/>
              <a:t>Different indicators </a:t>
            </a:r>
          </a:p>
          <a:p>
            <a:pPr lvl="1"/>
            <a:r>
              <a:rPr lang="en-US" dirty="0"/>
              <a:t>Foods, food groups, </a:t>
            </a:r>
            <a:r>
              <a:rPr lang="en-US" dirty="0" err="1"/>
              <a:t>fd</a:t>
            </a:r>
            <a:r>
              <a:rPr lang="en-US" dirty="0"/>
              <a:t> </a:t>
            </a:r>
            <a:r>
              <a:rPr lang="en-US" dirty="0" err="1"/>
              <a:t>grp</a:t>
            </a:r>
            <a:r>
              <a:rPr lang="en-US" dirty="0"/>
              <a:t> systems ± min quantity</a:t>
            </a:r>
          </a:p>
          <a:p>
            <a:r>
              <a:rPr lang="en-US" dirty="0" smtClean="0"/>
              <a:t>Many different benchmarks</a:t>
            </a:r>
          </a:p>
          <a:p>
            <a:pPr lvl="1"/>
            <a:r>
              <a:rPr lang="en-US" dirty="0" smtClean="0"/>
              <a:t>MAR, MPA, MMDA</a:t>
            </a:r>
          </a:p>
          <a:p>
            <a:pPr lvl="1"/>
            <a:r>
              <a:rPr lang="en-US" dirty="0" smtClean="0"/>
              <a:t>Several different cutoff points – 50%, 75%, </a:t>
            </a:r>
            <a:r>
              <a:rPr lang="en-US" dirty="0" err="1" smtClean="0"/>
              <a:t>etc</a:t>
            </a:r>
            <a:endParaRPr lang="en-US" dirty="0" smtClean="0"/>
          </a:p>
          <a:p>
            <a:r>
              <a:rPr lang="en-US" dirty="0" smtClean="0"/>
              <a:t>Different collection methods</a:t>
            </a:r>
          </a:p>
          <a:p>
            <a:pPr lvl="1"/>
            <a:r>
              <a:rPr lang="en-US" dirty="0" smtClean="0"/>
              <a:t>Weighed food record, 24-hour recall, food frequency</a:t>
            </a:r>
          </a:p>
          <a:p>
            <a:r>
              <a:rPr lang="en-US" dirty="0" smtClean="0"/>
              <a:t>Different criteria</a:t>
            </a:r>
          </a:p>
          <a:p>
            <a:pPr lvl="1"/>
            <a:r>
              <a:rPr lang="en-US" dirty="0" smtClean="0"/>
              <a:t>Correlations, sensitivity, specificity, area under ROC, prediction equations</a:t>
            </a:r>
          </a:p>
          <a:p>
            <a:pPr lvl="1"/>
            <a:endParaRPr lang="en-US" dirty="0" smtClean="0"/>
          </a:p>
          <a:p>
            <a:endParaRPr lang="en-US" dirty="0"/>
          </a:p>
        </p:txBody>
      </p:sp>
      <p:sp>
        <p:nvSpPr>
          <p:cNvPr id="4" name="Title 1"/>
          <p:cNvSpPr txBox="1">
            <a:spLocks/>
          </p:cNvSpPr>
          <p:nvPr/>
        </p:nvSpPr>
        <p:spPr>
          <a:xfrm>
            <a:off x="457200" y="152400"/>
            <a:ext cx="8229600" cy="1143000"/>
          </a:xfrm>
          <a:prstGeom prst="rect">
            <a:avLst/>
          </a:prstGeom>
        </p:spPr>
        <p:txBody>
          <a:bodyPr vert="horz" lIns="91433" tIns="45717" rIns="91433" bIns="45717" rtlCol="0" anchor="ctr">
            <a:normAutofit/>
          </a:bodyPr>
          <a:lstStyle>
            <a:lvl1pPr algn="ctr" defTabSz="914334"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a:lstStyle>
          <a:p>
            <a:endParaRPr lang="en-US" sz="2800" dirty="0" smtClean="0"/>
          </a:p>
          <a:p>
            <a:r>
              <a:rPr lang="en-US" sz="2800" dirty="0" smtClean="0"/>
              <a:t>Lack of universal approaches</a:t>
            </a:r>
            <a:endParaRPr lang="en-US" sz="2800" dirty="0"/>
          </a:p>
        </p:txBody>
      </p:sp>
    </p:spTree>
    <p:extLst>
      <p:ext uri="{BB962C8B-B14F-4D97-AF65-F5344CB8AC3E}">
        <p14:creationId xmlns:p14="http://schemas.microsoft.com/office/powerpoint/2010/main" val="2010952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Diet Proxy Validation Research</a:t>
            </a:r>
            <a:br>
              <a:rPr lang="en-US" dirty="0" smtClean="0"/>
            </a:br>
            <a:r>
              <a:rPr lang="en-US" sz="2800" dirty="0" smtClean="0"/>
              <a:t>Outcomes</a:t>
            </a:r>
            <a:endParaRPr lang="en-US" sz="2800" dirty="0"/>
          </a:p>
        </p:txBody>
      </p:sp>
      <p:sp>
        <p:nvSpPr>
          <p:cNvPr id="3" name="Content Placeholder 2"/>
          <p:cNvSpPr>
            <a:spLocks noGrp="1"/>
          </p:cNvSpPr>
          <p:nvPr>
            <p:ph idx="1"/>
          </p:nvPr>
        </p:nvSpPr>
        <p:spPr>
          <a:xfrm>
            <a:off x="457200" y="1493837"/>
            <a:ext cx="8229600" cy="4525963"/>
          </a:xfrm>
        </p:spPr>
        <p:txBody>
          <a:bodyPr/>
          <a:lstStyle/>
          <a:p>
            <a:r>
              <a:rPr lang="en-US" dirty="0"/>
              <a:t>Modest predictive power</a:t>
            </a:r>
          </a:p>
          <a:p>
            <a:pPr lvl="1"/>
            <a:r>
              <a:rPr lang="en-US" dirty="0"/>
              <a:t>good for population monitoring: project process, trends over time, or general planning</a:t>
            </a:r>
          </a:p>
          <a:p>
            <a:pPr lvl="1"/>
            <a:r>
              <a:rPr lang="en-US" dirty="0"/>
              <a:t>not good for evaluating impact</a:t>
            </a:r>
          </a:p>
          <a:p>
            <a:pPr lvl="1"/>
            <a:endParaRPr lang="en-US" dirty="0"/>
          </a:p>
          <a:p>
            <a:r>
              <a:rPr lang="en-US" dirty="0" smtClean="0"/>
              <a:t>Best proxies tend to be country-specific</a:t>
            </a:r>
          </a:p>
          <a:p>
            <a:pPr marL="0" indent="0">
              <a:buNone/>
            </a:pPr>
            <a:endParaRPr lang="en-US" dirty="0" smtClean="0"/>
          </a:p>
          <a:p>
            <a:r>
              <a:rPr lang="en-US" dirty="0" smtClean="0"/>
              <a:t>Elimination of 'minimum quantities' improves estimates</a:t>
            </a:r>
          </a:p>
          <a:p>
            <a:pPr lvl="1"/>
            <a:r>
              <a:rPr lang="en-US" dirty="0" smtClean="0"/>
              <a:t>can it be implemented in a low-cost field method?</a:t>
            </a:r>
          </a:p>
          <a:p>
            <a:endParaRPr lang="en-US" dirty="0"/>
          </a:p>
        </p:txBody>
      </p:sp>
    </p:spTree>
    <p:extLst>
      <p:ext uri="{BB962C8B-B14F-4D97-AF65-F5344CB8AC3E}">
        <p14:creationId xmlns:p14="http://schemas.microsoft.com/office/powerpoint/2010/main" val="2451376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1143</TotalTime>
  <Words>3212</Words>
  <Application>Microsoft Office PowerPoint</Application>
  <PresentationFormat>On-screen Show (4:3)</PresentationFormat>
  <Paragraphs>295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Diet Matters: Approaches and Indicators to Assess Agriculture's Role in Nutrition</vt:lpstr>
      <vt:lpstr>Main objectives</vt:lpstr>
      <vt:lpstr>Outline</vt:lpstr>
      <vt:lpstr>PowerPoint Presentation</vt:lpstr>
      <vt:lpstr>PowerPoint Presentation</vt:lpstr>
      <vt:lpstr>PowerPoint Presentation</vt:lpstr>
      <vt:lpstr>Individual-Level Measures</vt:lpstr>
      <vt:lpstr>Dietary Proxy Validation Research </vt:lpstr>
      <vt:lpstr>Diet Proxy Validation Research Outcomes</vt:lpstr>
      <vt:lpstr>Household Level Measures Food Expenditure Modules</vt:lpstr>
      <vt:lpstr>Household Level Measures Diversity Proxy Indicators</vt:lpstr>
      <vt:lpstr>Country Level Measures Using Food Supply Data</vt:lpstr>
      <vt:lpstr>Data Collection Systems</vt:lpstr>
      <vt:lpstr>Recommendations Best Practices</vt:lpstr>
      <vt:lpstr>Recommendations Research &amp; Development</vt:lpstr>
      <vt:lpstr>Recommendations Nutritional Diplomacy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arathert</dc:creator>
  <cp:lastModifiedBy>Diego Rose</cp:lastModifiedBy>
  <cp:revision>82</cp:revision>
  <cp:lastPrinted>2013-11-12T23:06:59Z</cp:lastPrinted>
  <dcterms:created xsi:type="dcterms:W3CDTF">2013-10-10T13:21:25Z</dcterms:created>
  <dcterms:modified xsi:type="dcterms:W3CDTF">2013-11-15T16:45:45Z</dcterms:modified>
</cp:coreProperties>
</file>