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6" r:id="rId1"/>
  </p:sldMasterIdLst>
  <p:notesMasterIdLst>
    <p:notesMasterId r:id="rId28"/>
  </p:notesMasterIdLst>
  <p:handoutMasterIdLst>
    <p:handoutMasterId r:id="rId29"/>
  </p:handoutMasterIdLst>
  <p:sldIdLst>
    <p:sldId id="705" r:id="rId2"/>
    <p:sldId id="606" r:id="rId3"/>
    <p:sldId id="607" r:id="rId4"/>
    <p:sldId id="706" r:id="rId5"/>
    <p:sldId id="707" r:id="rId6"/>
    <p:sldId id="716" r:id="rId7"/>
    <p:sldId id="695" r:id="rId8"/>
    <p:sldId id="697" r:id="rId9"/>
    <p:sldId id="666" r:id="rId10"/>
    <p:sldId id="691" r:id="rId11"/>
    <p:sldId id="699" r:id="rId12"/>
    <p:sldId id="641" r:id="rId13"/>
    <p:sldId id="683" r:id="rId14"/>
    <p:sldId id="664" r:id="rId15"/>
    <p:sldId id="686" r:id="rId16"/>
    <p:sldId id="708" r:id="rId17"/>
    <p:sldId id="663" r:id="rId18"/>
    <p:sldId id="687" r:id="rId19"/>
    <p:sldId id="722" r:id="rId20"/>
    <p:sldId id="712" r:id="rId21"/>
    <p:sldId id="711" r:id="rId22"/>
    <p:sldId id="725" r:id="rId23"/>
    <p:sldId id="721" r:id="rId24"/>
    <p:sldId id="717" r:id="rId25"/>
    <p:sldId id="718" r:id="rId26"/>
    <p:sldId id="713" r:id="rId27"/>
  </p:sldIdLst>
  <p:sldSz cx="9144000" cy="6858000" type="screen4x3"/>
  <p:notesSz cx="6794500" cy="99314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3300"/>
    <a:srgbClr val="0033CC"/>
    <a:srgbClr val="00CC99"/>
    <a:srgbClr val="0066FF"/>
    <a:srgbClr val="FF9900"/>
    <a:srgbClr val="0099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86" y="7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2190"/>
    </p:cViewPr>
  </p:sorterViewPr>
  <p:notesViewPr>
    <p:cSldViewPr>
      <p:cViewPr>
        <p:scale>
          <a:sx n="100" d="100"/>
          <a:sy n="100" d="100"/>
        </p:scale>
        <p:origin x="-1656" y="516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0C86CE-BD13-474B-BCC1-38FD604CE820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A22258D4-CABE-4F9B-85E9-599E3E4766F1}">
      <dgm:prSet phldrT="[Text]"/>
      <dgm:spPr/>
      <dgm:t>
        <a:bodyPr/>
        <a:lstStyle/>
        <a:p>
          <a:r>
            <a:rPr lang="en-US" b="1" dirty="0" smtClean="0"/>
            <a:t>~8000</a:t>
          </a:r>
          <a:r>
            <a:rPr lang="en-US" dirty="0" smtClean="0"/>
            <a:t> food products for a consumer in the US</a:t>
          </a:r>
          <a:endParaRPr lang="en-US" dirty="0"/>
        </a:p>
      </dgm:t>
    </dgm:pt>
    <dgm:pt modelId="{0B668C59-AF74-4557-89B3-33FD410A4407}" type="parTrans" cxnId="{82CBB37A-1E38-43B1-81A7-379058FCB34F}">
      <dgm:prSet/>
      <dgm:spPr/>
      <dgm:t>
        <a:bodyPr/>
        <a:lstStyle/>
        <a:p>
          <a:endParaRPr lang="en-US"/>
        </a:p>
      </dgm:t>
    </dgm:pt>
    <dgm:pt modelId="{35910713-2224-4ADC-940E-EF27635FDD6E}" type="sibTrans" cxnId="{82CBB37A-1E38-43B1-81A7-379058FCB34F}">
      <dgm:prSet/>
      <dgm:spPr/>
      <dgm:t>
        <a:bodyPr/>
        <a:lstStyle/>
        <a:p>
          <a:endParaRPr lang="en-US"/>
        </a:p>
      </dgm:t>
    </dgm:pt>
    <dgm:pt modelId="{6C48D0A0-8353-4FC8-A89E-7EBC5EB5A0FB}">
      <dgm:prSet phldrT="[Text]"/>
      <dgm:spPr/>
      <dgm:t>
        <a:bodyPr/>
        <a:lstStyle/>
        <a:p>
          <a:r>
            <a:rPr lang="en-US" b="1" dirty="0" smtClean="0"/>
            <a:t>8</a:t>
          </a:r>
          <a:r>
            <a:rPr lang="en-US" dirty="0" smtClean="0"/>
            <a:t> major food groups</a:t>
          </a:r>
          <a:endParaRPr lang="en-US" dirty="0"/>
        </a:p>
      </dgm:t>
    </dgm:pt>
    <dgm:pt modelId="{0330AF6F-B855-4290-9D1D-291DCE778C1B}" type="parTrans" cxnId="{8ECD2C28-336C-43C3-AE49-AEC303D47DBD}">
      <dgm:prSet/>
      <dgm:spPr/>
      <dgm:t>
        <a:bodyPr/>
        <a:lstStyle/>
        <a:p>
          <a:endParaRPr lang="en-US"/>
        </a:p>
      </dgm:t>
    </dgm:pt>
    <dgm:pt modelId="{D4A8C8D1-4261-42B1-B172-0F086292DD3C}" type="sibTrans" cxnId="{8ECD2C28-336C-43C3-AE49-AEC303D47DBD}">
      <dgm:prSet/>
      <dgm:spPr/>
      <dgm:t>
        <a:bodyPr/>
        <a:lstStyle/>
        <a:p>
          <a:endParaRPr lang="en-US"/>
        </a:p>
      </dgm:t>
    </dgm:pt>
    <dgm:pt modelId="{19D29D25-9927-4B45-B9E3-4CE63C64C28F}">
      <dgm:prSet/>
      <dgm:spPr/>
      <dgm:t>
        <a:bodyPr/>
        <a:lstStyle/>
        <a:p>
          <a:r>
            <a:rPr lang="en-US" b="1" dirty="0" smtClean="0"/>
            <a:t>~80</a:t>
          </a:r>
          <a:r>
            <a:rPr lang="en-US" dirty="0" smtClean="0"/>
            <a:t> crops and livestock activities</a:t>
          </a:r>
          <a:endParaRPr lang="en-US" dirty="0"/>
        </a:p>
      </dgm:t>
    </dgm:pt>
    <dgm:pt modelId="{4479F71E-23C5-4848-AEC4-B763BA2E79CB}" type="parTrans" cxnId="{A196AABA-08C4-4562-9512-7166D299ABBA}">
      <dgm:prSet/>
      <dgm:spPr/>
      <dgm:t>
        <a:bodyPr/>
        <a:lstStyle/>
        <a:p>
          <a:endParaRPr lang="en-US"/>
        </a:p>
      </dgm:t>
    </dgm:pt>
    <dgm:pt modelId="{A685FDB4-F8D9-47C1-BBAB-A7C44CB72388}" type="sibTrans" cxnId="{A196AABA-08C4-4562-9512-7166D299ABBA}">
      <dgm:prSet/>
      <dgm:spPr/>
      <dgm:t>
        <a:bodyPr/>
        <a:lstStyle/>
        <a:p>
          <a:endParaRPr lang="en-US"/>
        </a:p>
      </dgm:t>
    </dgm:pt>
    <dgm:pt modelId="{7CE78357-3164-4FE4-B678-C146EAFF488D}" type="pres">
      <dgm:prSet presAssocID="{6C0C86CE-BD13-474B-BCC1-38FD604CE820}" presName="Name0" presStyleCnt="0">
        <dgm:presLayoutVars>
          <dgm:dir/>
          <dgm:animLvl val="lvl"/>
          <dgm:resizeHandles val="exact"/>
        </dgm:presLayoutVars>
      </dgm:prSet>
      <dgm:spPr/>
    </dgm:pt>
    <dgm:pt modelId="{53D102E7-7D00-4653-BCD5-5FD14FDF9E26}" type="pres">
      <dgm:prSet presAssocID="{A22258D4-CABE-4F9B-85E9-599E3E4766F1}" presName="Name8" presStyleCnt="0"/>
      <dgm:spPr/>
    </dgm:pt>
    <dgm:pt modelId="{F3143153-14CB-4D25-86A7-BFA386BAA2B5}" type="pres">
      <dgm:prSet presAssocID="{A22258D4-CABE-4F9B-85E9-599E3E4766F1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3CAB0D-A7A3-4ADF-B7EC-9E143440597F}" type="pres">
      <dgm:prSet presAssocID="{A22258D4-CABE-4F9B-85E9-599E3E4766F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CCDDDA-F460-4686-9D92-AADF4029061E}" type="pres">
      <dgm:prSet presAssocID="{19D29D25-9927-4B45-B9E3-4CE63C64C28F}" presName="Name8" presStyleCnt="0"/>
      <dgm:spPr/>
    </dgm:pt>
    <dgm:pt modelId="{791E7521-0079-406A-AF34-FBD8738C2529}" type="pres">
      <dgm:prSet presAssocID="{19D29D25-9927-4B45-B9E3-4CE63C64C28F}" presName="level" presStyleLbl="node1" presStyleIdx="1" presStyleCnt="3" custScaleX="10253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C4F16-80E0-4D75-8E3F-E8BBFFCBF075}" type="pres">
      <dgm:prSet presAssocID="{19D29D25-9927-4B45-B9E3-4CE63C64C28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78D3D2-2D45-4615-81C5-8116D4419849}" type="pres">
      <dgm:prSet presAssocID="{6C48D0A0-8353-4FC8-A89E-7EBC5EB5A0FB}" presName="Name8" presStyleCnt="0"/>
      <dgm:spPr/>
    </dgm:pt>
    <dgm:pt modelId="{39C70E19-4F98-4EBB-ABAC-4854B40E0E18}" type="pres">
      <dgm:prSet presAssocID="{6C48D0A0-8353-4FC8-A89E-7EBC5EB5A0FB}" presName="level" presStyleLbl="node1" presStyleIdx="2" presStyleCnt="3" custScaleX="1072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1D5F8-37EE-462A-B81A-F0C39DA5AF4F}" type="pres">
      <dgm:prSet presAssocID="{6C48D0A0-8353-4FC8-A89E-7EBC5EB5A0F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70BBCA-8A0D-4618-B624-FD8808E42DF5}" type="presOf" srcId="{A22258D4-CABE-4F9B-85E9-599E3E4766F1}" destId="{703CAB0D-A7A3-4ADF-B7EC-9E143440597F}" srcOrd="1" destOrd="0" presId="urn:microsoft.com/office/officeart/2005/8/layout/pyramid3"/>
    <dgm:cxn modelId="{82CBB37A-1E38-43B1-81A7-379058FCB34F}" srcId="{6C0C86CE-BD13-474B-BCC1-38FD604CE820}" destId="{A22258D4-CABE-4F9B-85E9-599E3E4766F1}" srcOrd="0" destOrd="0" parTransId="{0B668C59-AF74-4557-89B3-33FD410A4407}" sibTransId="{35910713-2224-4ADC-940E-EF27635FDD6E}"/>
    <dgm:cxn modelId="{9D4DC6F0-5EDE-4EDE-9BB7-C62B478DCFF5}" type="presOf" srcId="{6C48D0A0-8353-4FC8-A89E-7EBC5EB5A0FB}" destId="{B5A1D5F8-37EE-462A-B81A-F0C39DA5AF4F}" srcOrd="1" destOrd="0" presId="urn:microsoft.com/office/officeart/2005/8/layout/pyramid3"/>
    <dgm:cxn modelId="{9460DD0D-7175-424F-ACBC-201C6A7C0D0F}" type="presOf" srcId="{6C48D0A0-8353-4FC8-A89E-7EBC5EB5A0FB}" destId="{39C70E19-4F98-4EBB-ABAC-4854B40E0E18}" srcOrd="0" destOrd="0" presId="urn:microsoft.com/office/officeart/2005/8/layout/pyramid3"/>
    <dgm:cxn modelId="{A196AABA-08C4-4562-9512-7166D299ABBA}" srcId="{6C0C86CE-BD13-474B-BCC1-38FD604CE820}" destId="{19D29D25-9927-4B45-B9E3-4CE63C64C28F}" srcOrd="1" destOrd="0" parTransId="{4479F71E-23C5-4848-AEC4-B763BA2E79CB}" sibTransId="{A685FDB4-F8D9-47C1-BBAB-A7C44CB72388}"/>
    <dgm:cxn modelId="{C9B5D0F6-BFFC-4801-89A4-D81D8E2637FB}" type="presOf" srcId="{19D29D25-9927-4B45-B9E3-4CE63C64C28F}" destId="{459C4F16-80E0-4D75-8E3F-E8BBFFCBF075}" srcOrd="1" destOrd="0" presId="urn:microsoft.com/office/officeart/2005/8/layout/pyramid3"/>
    <dgm:cxn modelId="{8ECD2C28-336C-43C3-AE49-AEC303D47DBD}" srcId="{6C0C86CE-BD13-474B-BCC1-38FD604CE820}" destId="{6C48D0A0-8353-4FC8-A89E-7EBC5EB5A0FB}" srcOrd="2" destOrd="0" parTransId="{0330AF6F-B855-4290-9D1D-291DCE778C1B}" sibTransId="{D4A8C8D1-4261-42B1-B172-0F086292DD3C}"/>
    <dgm:cxn modelId="{37ADD5C6-CF9A-4779-8DBA-F3738A960EA6}" type="presOf" srcId="{19D29D25-9927-4B45-B9E3-4CE63C64C28F}" destId="{791E7521-0079-406A-AF34-FBD8738C2529}" srcOrd="0" destOrd="0" presId="urn:microsoft.com/office/officeart/2005/8/layout/pyramid3"/>
    <dgm:cxn modelId="{1A7A63CE-27BB-4F9E-BCF5-1411454C8B1F}" type="presOf" srcId="{6C0C86CE-BD13-474B-BCC1-38FD604CE820}" destId="{7CE78357-3164-4FE4-B678-C146EAFF488D}" srcOrd="0" destOrd="0" presId="urn:microsoft.com/office/officeart/2005/8/layout/pyramid3"/>
    <dgm:cxn modelId="{FB5F3AEB-0DD6-4F7F-A707-8DDFFA2C3966}" type="presOf" srcId="{A22258D4-CABE-4F9B-85E9-599E3E4766F1}" destId="{F3143153-14CB-4D25-86A7-BFA386BAA2B5}" srcOrd="0" destOrd="0" presId="urn:microsoft.com/office/officeart/2005/8/layout/pyramid3"/>
    <dgm:cxn modelId="{0A48769C-391B-46BA-9945-A465E33F279E}" type="presParOf" srcId="{7CE78357-3164-4FE4-B678-C146EAFF488D}" destId="{53D102E7-7D00-4653-BCD5-5FD14FDF9E26}" srcOrd="0" destOrd="0" presId="urn:microsoft.com/office/officeart/2005/8/layout/pyramid3"/>
    <dgm:cxn modelId="{0BAB52EB-A7A1-408E-A302-A115E143AD53}" type="presParOf" srcId="{53D102E7-7D00-4653-BCD5-5FD14FDF9E26}" destId="{F3143153-14CB-4D25-86A7-BFA386BAA2B5}" srcOrd="0" destOrd="0" presId="urn:microsoft.com/office/officeart/2005/8/layout/pyramid3"/>
    <dgm:cxn modelId="{283BD603-EAED-47F1-BEC6-6BF674EAD06E}" type="presParOf" srcId="{53D102E7-7D00-4653-BCD5-5FD14FDF9E26}" destId="{703CAB0D-A7A3-4ADF-B7EC-9E143440597F}" srcOrd="1" destOrd="0" presId="urn:microsoft.com/office/officeart/2005/8/layout/pyramid3"/>
    <dgm:cxn modelId="{78B914F3-CF1A-4CDB-A858-EAFE30B8D881}" type="presParOf" srcId="{7CE78357-3164-4FE4-B678-C146EAFF488D}" destId="{42CCDDDA-F460-4686-9D92-AADF4029061E}" srcOrd="1" destOrd="0" presId="urn:microsoft.com/office/officeart/2005/8/layout/pyramid3"/>
    <dgm:cxn modelId="{13F7A091-E3B3-4F50-B610-78120730C987}" type="presParOf" srcId="{42CCDDDA-F460-4686-9D92-AADF4029061E}" destId="{791E7521-0079-406A-AF34-FBD8738C2529}" srcOrd="0" destOrd="0" presId="urn:microsoft.com/office/officeart/2005/8/layout/pyramid3"/>
    <dgm:cxn modelId="{BD5485F3-5DBB-4AAF-9C39-DDCEEDD2A8C6}" type="presParOf" srcId="{42CCDDDA-F460-4686-9D92-AADF4029061E}" destId="{459C4F16-80E0-4D75-8E3F-E8BBFFCBF075}" srcOrd="1" destOrd="0" presId="urn:microsoft.com/office/officeart/2005/8/layout/pyramid3"/>
    <dgm:cxn modelId="{57011228-A5CB-4EA2-8C9C-310F645D3FD4}" type="presParOf" srcId="{7CE78357-3164-4FE4-B678-C146EAFF488D}" destId="{5D78D3D2-2D45-4615-81C5-8116D4419849}" srcOrd="2" destOrd="0" presId="urn:microsoft.com/office/officeart/2005/8/layout/pyramid3"/>
    <dgm:cxn modelId="{EDC7A082-17D3-4126-99D1-F77877268C2E}" type="presParOf" srcId="{5D78D3D2-2D45-4615-81C5-8116D4419849}" destId="{39C70E19-4F98-4EBB-ABAC-4854B40E0E18}" srcOrd="0" destOrd="0" presId="urn:microsoft.com/office/officeart/2005/8/layout/pyramid3"/>
    <dgm:cxn modelId="{F3BA88F3-533A-4764-9863-2E1CAB08AC90}" type="presParOf" srcId="{5D78D3D2-2D45-4615-81C5-8116D4419849}" destId="{B5A1D5F8-37EE-462A-B81A-F0C39DA5AF4F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0C86CE-BD13-474B-BCC1-38FD604CE820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A22258D4-CABE-4F9B-85E9-599E3E4766F1}">
      <dgm:prSet phldrT="[Text]"/>
      <dgm:spPr/>
      <dgm:t>
        <a:bodyPr/>
        <a:lstStyle/>
        <a:p>
          <a:r>
            <a:rPr lang="en-US" b="1" dirty="0" smtClean="0"/>
            <a:t>~80</a:t>
          </a:r>
          <a:r>
            <a:rPr lang="en-US" dirty="0" smtClean="0"/>
            <a:t> food products for a consumer in Mali</a:t>
          </a:r>
          <a:endParaRPr lang="en-US" dirty="0"/>
        </a:p>
      </dgm:t>
    </dgm:pt>
    <dgm:pt modelId="{0B668C59-AF74-4557-89B3-33FD410A4407}" type="parTrans" cxnId="{82CBB37A-1E38-43B1-81A7-379058FCB34F}">
      <dgm:prSet/>
      <dgm:spPr/>
      <dgm:t>
        <a:bodyPr/>
        <a:lstStyle/>
        <a:p>
          <a:endParaRPr lang="en-US"/>
        </a:p>
      </dgm:t>
    </dgm:pt>
    <dgm:pt modelId="{35910713-2224-4ADC-940E-EF27635FDD6E}" type="sibTrans" cxnId="{82CBB37A-1E38-43B1-81A7-379058FCB34F}">
      <dgm:prSet/>
      <dgm:spPr/>
      <dgm:t>
        <a:bodyPr/>
        <a:lstStyle/>
        <a:p>
          <a:endParaRPr lang="en-US"/>
        </a:p>
      </dgm:t>
    </dgm:pt>
    <dgm:pt modelId="{6C48D0A0-8353-4FC8-A89E-7EBC5EB5A0FB}">
      <dgm:prSet phldrT="[Text]"/>
      <dgm:spPr/>
      <dgm:t>
        <a:bodyPr/>
        <a:lstStyle/>
        <a:p>
          <a:r>
            <a:rPr lang="en-US" b="1" dirty="0" smtClean="0"/>
            <a:t>8</a:t>
          </a:r>
          <a:r>
            <a:rPr lang="en-US" dirty="0" smtClean="0"/>
            <a:t> major food groups</a:t>
          </a:r>
          <a:endParaRPr lang="en-US" dirty="0"/>
        </a:p>
      </dgm:t>
    </dgm:pt>
    <dgm:pt modelId="{0330AF6F-B855-4290-9D1D-291DCE778C1B}" type="parTrans" cxnId="{8ECD2C28-336C-43C3-AE49-AEC303D47DBD}">
      <dgm:prSet/>
      <dgm:spPr/>
      <dgm:t>
        <a:bodyPr/>
        <a:lstStyle/>
        <a:p>
          <a:endParaRPr lang="en-US"/>
        </a:p>
      </dgm:t>
    </dgm:pt>
    <dgm:pt modelId="{D4A8C8D1-4261-42B1-B172-0F086292DD3C}" type="sibTrans" cxnId="{8ECD2C28-336C-43C3-AE49-AEC303D47DBD}">
      <dgm:prSet/>
      <dgm:spPr/>
      <dgm:t>
        <a:bodyPr/>
        <a:lstStyle/>
        <a:p>
          <a:endParaRPr lang="en-US"/>
        </a:p>
      </dgm:t>
    </dgm:pt>
    <dgm:pt modelId="{19D29D25-9927-4B45-B9E3-4CE63C64C28F}">
      <dgm:prSet/>
      <dgm:spPr/>
      <dgm:t>
        <a:bodyPr/>
        <a:lstStyle/>
        <a:p>
          <a:r>
            <a:rPr lang="en-US" b="1" dirty="0" smtClean="0"/>
            <a:t>~80</a:t>
          </a:r>
          <a:r>
            <a:rPr lang="en-US" dirty="0" smtClean="0"/>
            <a:t> crops and livestock activities</a:t>
          </a:r>
          <a:endParaRPr lang="en-US" dirty="0"/>
        </a:p>
      </dgm:t>
    </dgm:pt>
    <dgm:pt modelId="{4479F71E-23C5-4848-AEC4-B763BA2E79CB}" type="parTrans" cxnId="{A196AABA-08C4-4562-9512-7166D299ABBA}">
      <dgm:prSet/>
      <dgm:spPr/>
      <dgm:t>
        <a:bodyPr/>
        <a:lstStyle/>
        <a:p>
          <a:endParaRPr lang="en-US"/>
        </a:p>
      </dgm:t>
    </dgm:pt>
    <dgm:pt modelId="{A685FDB4-F8D9-47C1-BBAB-A7C44CB72388}" type="sibTrans" cxnId="{A196AABA-08C4-4562-9512-7166D299ABBA}">
      <dgm:prSet/>
      <dgm:spPr/>
      <dgm:t>
        <a:bodyPr/>
        <a:lstStyle/>
        <a:p>
          <a:endParaRPr lang="en-US"/>
        </a:p>
      </dgm:t>
    </dgm:pt>
    <dgm:pt modelId="{7CE78357-3164-4FE4-B678-C146EAFF488D}" type="pres">
      <dgm:prSet presAssocID="{6C0C86CE-BD13-474B-BCC1-38FD604CE820}" presName="Name0" presStyleCnt="0">
        <dgm:presLayoutVars>
          <dgm:dir/>
          <dgm:animLvl val="lvl"/>
          <dgm:resizeHandles val="exact"/>
        </dgm:presLayoutVars>
      </dgm:prSet>
      <dgm:spPr/>
    </dgm:pt>
    <dgm:pt modelId="{53D102E7-7D00-4653-BCD5-5FD14FDF9E26}" type="pres">
      <dgm:prSet presAssocID="{A22258D4-CABE-4F9B-85E9-599E3E4766F1}" presName="Name8" presStyleCnt="0"/>
      <dgm:spPr/>
    </dgm:pt>
    <dgm:pt modelId="{F3143153-14CB-4D25-86A7-BFA386BAA2B5}" type="pres">
      <dgm:prSet presAssocID="{A22258D4-CABE-4F9B-85E9-599E3E4766F1}" presName="level" presStyleLbl="node1" presStyleIdx="0" presStyleCnt="3" custScaleX="78378" custScaleY="3022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3CAB0D-A7A3-4ADF-B7EC-9E143440597F}" type="pres">
      <dgm:prSet presAssocID="{A22258D4-CABE-4F9B-85E9-599E3E4766F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CCDDDA-F460-4686-9D92-AADF4029061E}" type="pres">
      <dgm:prSet presAssocID="{19D29D25-9927-4B45-B9E3-4CE63C64C28F}" presName="Name8" presStyleCnt="0"/>
      <dgm:spPr/>
    </dgm:pt>
    <dgm:pt modelId="{791E7521-0079-406A-AF34-FBD8738C2529}" type="pres">
      <dgm:prSet presAssocID="{19D29D25-9927-4B45-B9E3-4CE63C64C28F}" presName="level" presStyleLbl="node1" presStyleIdx="1" presStyleCnt="3" custScaleX="10253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C4F16-80E0-4D75-8E3F-E8BBFFCBF075}" type="pres">
      <dgm:prSet presAssocID="{19D29D25-9927-4B45-B9E3-4CE63C64C28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78D3D2-2D45-4615-81C5-8116D4419849}" type="pres">
      <dgm:prSet presAssocID="{6C48D0A0-8353-4FC8-A89E-7EBC5EB5A0FB}" presName="Name8" presStyleCnt="0"/>
      <dgm:spPr/>
    </dgm:pt>
    <dgm:pt modelId="{39C70E19-4F98-4EBB-ABAC-4854B40E0E18}" type="pres">
      <dgm:prSet presAssocID="{6C48D0A0-8353-4FC8-A89E-7EBC5EB5A0FB}" presName="level" presStyleLbl="node1" presStyleIdx="2" presStyleCnt="3" custScaleX="1072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1D5F8-37EE-462A-B81A-F0C39DA5AF4F}" type="pres">
      <dgm:prSet presAssocID="{6C48D0A0-8353-4FC8-A89E-7EBC5EB5A0F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CBB37A-1E38-43B1-81A7-379058FCB34F}" srcId="{6C0C86CE-BD13-474B-BCC1-38FD604CE820}" destId="{A22258D4-CABE-4F9B-85E9-599E3E4766F1}" srcOrd="0" destOrd="0" parTransId="{0B668C59-AF74-4557-89B3-33FD410A4407}" sibTransId="{35910713-2224-4ADC-940E-EF27635FDD6E}"/>
    <dgm:cxn modelId="{37D6313E-5A6B-4293-A310-8E1253EAC6DE}" type="presOf" srcId="{6C0C86CE-BD13-474B-BCC1-38FD604CE820}" destId="{7CE78357-3164-4FE4-B678-C146EAFF488D}" srcOrd="0" destOrd="0" presId="urn:microsoft.com/office/officeart/2005/8/layout/pyramid3"/>
    <dgm:cxn modelId="{B465E9B1-2E4F-487B-A899-D69D2241A226}" type="presOf" srcId="{19D29D25-9927-4B45-B9E3-4CE63C64C28F}" destId="{791E7521-0079-406A-AF34-FBD8738C2529}" srcOrd="0" destOrd="0" presId="urn:microsoft.com/office/officeart/2005/8/layout/pyramid3"/>
    <dgm:cxn modelId="{A196AABA-08C4-4562-9512-7166D299ABBA}" srcId="{6C0C86CE-BD13-474B-BCC1-38FD604CE820}" destId="{19D29D25-9927-4B45-B9E3-4CE63C64C28F}" srcOrd="1" destOrd="0" parTransId="{4479F71E-23C5-4848-AEC4-B763BA2E79CB}" sibTransId="{A685FDB4-F8D9-47C1-BBAB-A7C44CB72388}"/>
    <dgm:cxn modelId="{DACD5867-9ADD-4E05-9562-899CC7C7C0C4}" type="presOf" srcId="{A22258D4-CABE-4F9B-85E9-599E3E4766F1}" destId="{703CAB0D-A7A3-4ADF-B7EC-9E143440597F}" srcOrd="1" destOrd="0" presId="urn:microsoft.com/office/officeart/2005/8/layout/pyramid3"/>
    <dgm:cxn modelId="{8ECD2C28-336C-43C3-AE49-AEC303D47DBD}" srcId="{6C0C86CE-BD13-474B-BCC1-38FD604CE820}" destId="{6C48D0A0-8353-4FC8-A89E-7EBC5EB5A0FB}" srcOrd="2" destOrd="0" parTransId="{0330AF6F-B855-4290-9D1D-291DCE778C1B}" sibTransId="{D4A8C8D1-4261-42B1-B172-0F086292DD3C}"/>
    <dgm:cxn modelId="{3E8D304B-3332-419B-B609-60625F081804}" type="presOf" srcId="{6C48D0A0-8353-4FC8-A89E-7EBC5EB5A0FB}" destId="{B5A1D5F8-37EE-462A-B81A-F0C39DA5AF4F}" srcOrd="1" destOrd="0" presId="urn:microsoft.com/office/officeart/2005/8/layout/pyramid3"/>
    <dgm:cxn modelId="{296E3139-119C-4CFA-9718-C2CDBDF28345}" type="presOf" srcId="{19D29D25-9927-4B45-B9E3-4CE63C64C28F}" destId="{459C4F16-80E0-4D75-8E3F-E8BBFFCBF075}" srcOrd="1" destOrd="0" presId="urn:microsoft.com/office/officeart/2005/8/layout/pyramid3"/>
    <dgm:cxn modelId="{52BF9FE5-04F2-4A11-AD45-A7BFAB27373B}" type="presOf" srcId="{6C48D0A0-8353-4FC8-A89E-7EBC5EB5A0FB}" destId="{39C70E19-4F98-4EBB-ABAC-4854B40E0E18}" srcOrd="0" destOrd="0" presId="urn:microsoft.com/office/officeart/2005/8/layout/pyramid3"/>
    <dgm:cxn modelId="{6A4591B7-33F6-4FED-8D75-228E0CA2CAD0}" type="presOf" srcId="{A22258D4-CABE-4F9B-85E9-599E3E4766F1}" destId="{F3143153-14CB-4D25-86A7-BFA386BAA2B5}" srcOrd="0" destOrd="0" presId="urn:microsoft.com/office/officeart/2005/8/layout/pyramid3"/>
    <dgm:cxn modelId="{C0BC5DE0-9567-4919-B245-B35E0BEFE040}" type="presParOf" srcId="{7CE78357-3164-4FE4-B678-C146EAFF488D}" destId="{53D102E7-7D00-4653-BCD5-5FD14FDF9E26}" srcOrd="0" destOrd="0" presId="urn:microsoft.com/office/officeart/2005/8/layout/pyramid3"/>
    <dgm:cxn modelId="{95146335-4BEE-43B8-9496-617C767E5F80}" type="presParOf" srcId="{53D102E7-7D00-4653-BCD5-5FD14FDF9E26}" destId="{F3143153-14CB-4D25-86A7-BFA386BAA2B5}" srcOrd="0" destOrd="0" presId="urn:microsoft.com/office/officeart/2005/8/layout/pyramid3"/>
    <dgm:cxn modelId="{C709FE3E-2B98-4138-A2C0-23751CED816C}" type="presParOf" srcId="{53D102E7-7D00-4653-BCD5-5FD14FDF9E26}" destId="{703CAB0D-A7A3-4ADF-B7EC-9E143440597F}" srcOrd="1" destOrd="0" presId="urn:microsoft.com/office/officeart/2005/8/layout/pyramid3"/>
    <dgm:cxn modelId="{258A42A1-A910-4D68-AC34-C5A512F37A57}" type="presParOf" srcId="{7CE78357-3164-4FE4-B678-C146EAFF488D}" destId="{42CCDDDA-F460-4686-9D92-AADF4029061E}" srcOrd="1" destOrd="0" presId="urn:microsoft.com/office/officeart/2005/8/layout/pyramid3"/>
    <dgm:cxn modelId="{D7434A7C-1765-4B5E-9D75-980174A55BB7}" type="presParOf" srcId="{42CCDDDA-F460-4686-9D92-AADF4029061E}" destId="{791E7521-0079-406A-AF34-FBD8738C2529}" srcOrd="0" destOrd="0" presId="urn:microsoft.com/office/officeart/2005/8/layout/pyramid3"/>
    <dgm:cxn modelId="{43E607A2-C9C0-4087-AEDB-BF4012855CCE}" type="presParOf" srcId="{42CCDDDA-F460-4686-9D92-AADF4029061E}" destId="{459C4F16-80E0-4D75-8E3F-E8BBFFCBF075}" srcOrd="1" destOrd="0" presId="urn:microsoft.com/office/officeart/2005/8/layout/pyramid3"/>
    <dgm:cxn modelId="{87BE2F45-3069-49D4-B957-07D8BF86D44F}" type="presParOf" srcId="{7CE78357-3164-4FE4-B678-C146EAFF488D}" destId="{5D78D3D2-2D45-4615-81C5-8116D4419849}" srcOrd="2" destOrd="0" presId="urn:microsoft.com/office/officeart/2005/8/layout/pyramid3"/>
    <dgm:cxn modelId="{1E0289F5-5027-4579-A7B2-C74B70A17052}" type="presParOf" srcId="{5D78D3D2-2D45-4615-81C5-8116D4419849}" destId="{39C70E19-4F98-4EBB-ABAC-4854B40E0E18}" srcOrd="0" destOrd="0" presId="urn:microsoft.com/office/officeart/2005/8/layout/pyramid3"/>
    <dgm:cxn modelId="{E743A8C2-6373-45B3-948C-7BD138479AA6}" type="presParOf" srcId="{5D78D3D2-2D45-4615-81C5-8116D4419849}" destId="{B5A1D5F8-37EE-462A-B81A-F0C39DA5AF4F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143153-14CB-4D25-86A7-BFA386BAA2B5}">
      <dsp:nvSpPr>
        <dsp:cNvPr id="0" name=""/>
        <dsp:cNvSpPr/>
      </dsp:nvSpPr>
      <dsp:spPr>
        <a:xfrm rot="10800000">
          <a:off x="0" y="0"/>
          <a:ext cx="5328591" cy="1872208"/>
        </a:xfrm>
        <a:prstGeom prst="trapezoid">
          <a:avLst>
            <a:gd name="adj" fmla="val 474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~8000</a:t>
          </a:r>
          <a:r>
            <a:rPr lang="en-US" sz="3300" kern="1200" dirty="0" smtClean="0"/>
            <a:t> food products for a consumer in the US</a:t>
          </a:r>
          <a:endParaRPr lang="en-US" sz="3300" kern="1200" dirty="0"/>
        </a:p>
      </dsp:txBody>
      <dsp:txXfrm rot="-10800000">
        <a:off x="932503" y="0"/>
        <a:ext cx="3463584" cy="1872208"/>
      </dsp:txXfrm>
    </dsp:sp>
    <dsp:sp modelId="{791E7521-0079-406A-AF34-FBD8738C2529}">
      <dsp:nvSpPr>
        <dsp:cNvPr id="0" name=""/>
        <dsp:cNvSpPr/>
      </dsp:nvSpPr>
      <dsp:spPr>
        <a:xfrm rot="10800000">
          <a:off x="843072" y="1872208"/>
          <a:ext cx="3642447" cy="1872208"/>
        </a:xfrm>
        <a:prstGeom prst="trapezoid">
          <a:avLst>
            <a:gd name="adj" fmla="val 474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~80</a:t>
          </a:r>
          <a:r>
            <a:rPr lang="en-US" sz="3300" kern="1200" dirty="0" smtClean="0"/>
            <a:t> crops and livestock activities</a:t>
          </a:r>
          <a:endParaRPr lang="en-US" sz="3300" kern="1200" dirty="0"/>
        </a:p>
      </dsp:txBody>
      <dsp:txXfrm rot="-10800000">
        <a:off x="1480500" y="1872208"/>
        <a:ext cx="2367591" cy="1872208"/>
      </dsp:txXfrm>
    </dsp:sp>
    <dsp:sp modelId="{39C70E19-4F98-4EBB-ABAC-4854B40E0E18}">
      <dsp:nvSpPr>
        <dsp:cNvPr id="0" name=""/>
        <dsp:cNvSpPr/>
      </dsp:nvSpPr>
      <dsp:spPr>
        <a:xfrm rot="10800000">
          <a:off x="1712103" y="3744416"/>
          <a:ext cx="1904385" cy="1872208"/>
        </a:xfrm>
        <a:prstGeom prst="trapezoid">
          <a:avLst>
            <a:gd name="adj" fmla="val 4743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1" kern="1200" dirty="0" smtClean="0"/>
            <a:t>8</a:t>
          </a:r>
          <a:r>
            <a:rPr lang="en-US" sz="3300" kern="1200" dirty="0" smtClean="0"/>
            <a:t> major food groups</a:t>
          </a:r>
          <a:endParaRPr lang="en-US" sz="3300" kern="1200" dirty="0"/>
        </a:p>
      </dsp:txBody>
      <dsp:txXfrm rot="-10800000">
        <a:off x="1712103" y="3744416"/>
        <a:ext cx="1904385" cy="18722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143153-14CB-4D25-86A7-BFA386BAA2B5}">
      <dsp:nvSpPr>
        <dsp:cNvPr id="0" name=""/>
        <dsp:cNvSpPr/>
      </dsp:nvSpPr>
      <dsp:spPr>
        <a:xfrm rot="10800000">
          <a:off x="576074" y="0"/>
          <a:ext cx="4176443" cy="746894"/>
        </a:xfrm>
        <a:prstGeom prst="trapezoid">
          <a:avLst>
            <a:gd name="adj" fmla="val 4683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~80</a:t>
          </a:r>
          <a:r>
            <a:rPr lang="en-US" sz="2300" kern="1200" dirty="0" smtClean="0"/>
            <a:t> food products for a consumer in Mali</a:t>
          </a:r>
          <a:endParaRPr lang="en-US" sz="2300" kern="1200" dirty="0"/>
        </a:p>
      </dsp:txBody>
      <dsp:txXfrm rot="-10800000">
        <a:off x="1306951" y="0"/>
        <a:ext cx="2714688" cy="746894"/>
      </dsp:txXfrm>
    </dsp:sp>
    <dsp:sp modelId="{791E7521-0079-406A-AF34-FBD8738C2529}">
      <dsp:nvSpPr>
        <dsp:cNvPr id="0" name=""/>
        <dsp:cNvSpPr/>
      </dsp:nvSpPr>
      <dsp:spPr>
        <a:xfrm rot="10800000">
          <a:off x="291139" y="746894"/>
          <a:ext cx="4746313" cy="2470868"/>
        </a:xfrm>
        <a:prstGeom prst="trapezoid">
          <a:avLst>
            <a:gd name="adj" fmla="val 4683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~80</a:t>
          </a:r>
          <a:r>
            <a:rPr lang="en-US" sz="2300" kern="1200" dirty="0" smtClean="0"/>
            <a:t> crops and livestock activities</a:t>
          </a:r>
          <a:endParaRPr lang="en-US" sz="2300" kern="1200" dirty="0"/>
        </a:p>
      </dsp:txBody>
      <dsp:txXfrm rot="-10800000">
        <a:off x="1121743" y="746894"/>
        <a:ext cx="3085104" cy="2470868"/>
      </dsp:txXfrm>
    </dsp:sp>
    <dsp:sp modelId="{39C70E19-4F98-4EBB-ABAC-4854B40E0E18}">
      <dsp:nvSpPr>
        <dsp:cNvPr id="0" name=""/>
        <dsp:cNvSpPr/>
      </dsp:nvSpPr>
      <dsp:spPr>
        <a:xfrm rot="10800000">
          <a:off x="1423535" y="3217763"/>
          <a:ext cx="2481521" cy="2470868"/>
        </a:xfrm>
        <a:prstGeom prst="trapezoid">
          <a:avLst>
            <a:gd name="adj" fmla="val 4683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8</a:t>
          </a:r>
          <a:r>
            <a:rPr lang="en-US" sz="2300" kern="1200" dirty="0" smtClean="0"/>
            <a:t> major food groups</a:t>
          </a:r>
          <a:endParaRPr lang="en-US" sz="2300" kern="1200" dirty="0"/>
        </a:p>
      </dsp:txBody>
      <dsp:txXfrm rot="-10800000">
        <a:off x="1423535" y="3217763"/>
        <a:ext cx="2481521" cy="2470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4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3451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D1D8D2A-7248-40B4-A244-191D7C8609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5761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l" defTabSz="915988">
              <a:spcBef>
                <a:spcPct val="0"/>
              </a:spcBef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3451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E0401C6-058D-40FF-BD46-19EDCDE09C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595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C80A9-052F-4513-8DBF-413DD36A6A5A}" type="slidenum">
              <a:rPr lang="en-US" altLang="en-US" smtClean="0">
                <a:ea typeface="ＭＳ Ｐゴシック" pitchFamily="34" charset="-128"/>
              </a:rPr>
              <a:pPr/>
              <a:t>12</a:t>
            </a:fld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959E7A-D4A2-49B3-8462-9A05E4519D24}" type="slidenum">
              <a:rPr lang="en-US" altLang="en-US" smtClean="0">
                <a:ea typeface="ＭＳ Ｐゴシック" pitchFamily="34" charset="-128"/>
              </a:rPr>
              <a:pPr/>
              <a:t>14</a:t>
            </a:fld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en-US" altLang="en-US" smtClean="0">
                <a:ea typeface="ＭＳ Ｐゴシック" pitchFamily="34" charset="-128"/>
              </a:rPr>
              <a:t>This one shows how the AD diets became to rich in free sugars and too poor in overall carbohydrates. Both developments are typically associated with negative developments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en-US" smtClean="0">
                <a:ea typeface="ＭＳ Ｐゴシック" pitchFamily="34" charset="-128"/>
              </a:rPr>
              <a:t>Watch on POR/ESP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73446E-340B-4A7A-A408-0C8003650BFA}" type="slidenum">
              <a:rPr lang="en-GB" altLang="en-US" smtClean="0">
                <a:ea typeface="ＭＳ Ｐゴシック" pitchFamily="34" charset="-128"/>
              </a:rPr>
              <a:pPr/>
              <a:t>16</a:t>
            </a:fld>
            <a:endParaRPr lang="en-GB" altLang="en-US" smtClean="0">
              <a:ea typeface="ＭＳ Ｐゴシック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6E3AAE-D961-4681-A771-85A56CADA187}" type="slidenum">
              <a:rPr lang="en-US" altLang="en-US" smtClean="0">
                <a:ea typeface="ＭＳ Ｐゴシック" pitchFamily="34" charset="-128"/>
              </a:rPr>
              <a:pPr/>
              <a:t>17</a:t>
            </a:fld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en-US" altLang="en-US" smtClean="0">
                <a:ea typeface="ＭＳ Ｐゴシック" pitchFamily="34" charset="-128"/>
              </a:rPr>
              <a:t>This one shows how the AD diets became to rich in free sugars and too poor in overall carbohydrates. Both developments are typically associated with negative developments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en-US" smtClean="0">
                <a:ea typeface="ＭＳ Ｐゴシック" pitchFamily="34" charset="-128"/>
              </a:rPr>
              <a:t>Watch on POR/ESP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ea typeface="+mn-ea"/>
                <a:cs typeface="Arial" pitchFamily="34" charset="0"/>
              </a:rPr>
              <a:t>Let’s summarize the issues identified so far with a schematic illustration of how the various parameters determine the </a:t>
            </a:r>
            <a:r>
              <a:rPr lang="en-US" dirty="0" err="1" smtClean="0">
                <a:latin typeface="Arial" pitchFamily="34" charset="0"/>
                <a:ea typeface="+mn-ea"/>
                <a:cs typeface="Arial" pitchFamily="34" charset="0"/>
              </a:rPr>
              <a:t>PoU</a:t>
            </a:r>
            <a:r>
              <a:rPr lang="en-US" dirty="0" smtClean="0">
                <a:latin typeface="Arial" pitchFamily="34" charset="0"/>
                <a:ea typeface="+mn-ea"/>
                <a:cs typeface="Arial" pitchFamily="34" charset="0"/>
              </a:rPr>
              <a:t> under a probability density function (</a:t>
            </a:r>
            <a:r>
              <a:rPr lang="en-US" dirty="0" err="1" smtClean="0">
                <a:latin typeface="Arial" pitchFamily="34" charset="0"/>
                <a:ea typeface="+mn-ea"/>
                <a:cs typeface="Arial" pitchFamily="34" charset="0"/>
              </a:rPr>
              <a:t>pdf</a:t>
            </a:r>
            <a:r>
              <a:rPr lang="en-US" dirty="0" smtClean="0">
                <a:latin typeface="Arial" pitchFamily="34" charset="0"/>
                <a:ea typeface="+mn-ea"/>
                <a:cs typeface="Arial" pitchFamily="34" charset="0"/>
              </a:rPr>
              <a:t>), (log-normal, skewed log-normal)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2BDDC2-F85C-4971-AC96-A12FFB29F2D8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CE321D-3C55-49F0-917F-A7F0112166B5}" type="slidenum">
              <a:rPr lang="en-US" altLang="en-US" smtClean="0">
                <a:ea typeface="ＭＳ Ｐゴシック" pitchFamily="34" charset="-128"/>
              </a:rPr>
              <a:pPr/>
              <a:t>2</a:t>
            </a:fld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GB" altLang="en-US" smtClean="0">
                <a:ea typeface="ＭＳ Ｐゴシック" pitchFamily="34" charset="-128"/>
              </a:rPr>
              <a:t>These are Population Nutrient Intake Goals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73374-6B22-4142-AF49-390E8F83024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SR 26 of USDA shows 8463 different food items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61BF0E-7547-4655-8961-0DBE1B186906}" type="slidenum">
              <a:rPr lang="en-US" smtClean="0">
                <a:ea typeface="ＭＳ Ｐゴシック" pitchFamily="34" charset="-128"/>
              </a:rPr>
              <a:pPr/>
              <a:t>24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B8D007-F991-4EA2-AF2F-9E7C0F05A698}" type="slidenum">
              <a:rPr lang="en-US" smtClean="0">
                <a:ea typeface="ＭＳ Ｐゴシック" pitchFamily="34" charset="-128"/>
              </a:rPr>
              <a:pPr/>
              <a:t>25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4EE646-D8AC-4173-92FA-569C4F5ED12C}" type="slidenum">
              <a:rPr lang="en-US" altLang="en-US" smtClean="0">
                <a:ea typeface="ＭＳ Ｐゴシック" pitchFamily="34" charset="-128"/>
              </a:rPr>
              <a:pPr/>
              <a:t>3</a:t>
            </a:fld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089FE7-BE7F-4894-B8BD-6D84B3F647B2}" type="slidenum">
              <a:rPr lang="en-US" smtClean="0">
                <a:ea typeface="ＭＳ Ｐゴシック" pitchFamily="34" charset="-128"/>
              </a:rPr>
              <a:pPr/>
              <a:t>6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0401C6-058D-40FF-BD46-19EDCDE09CDE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6409C3-3A58-4993-BF28-BED8B7B9C42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52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A8E86-7AF0-43AD-9B8E-01415BD8A39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10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D80737-56F6-4AF9-9AD9-B5C5BD13339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68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3D9EAF-EB8F-4856-9B9E-686287AB4C0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58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31683B-2661-4A5D-84C3-596BED21D9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05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FB73F-2AAF-4EAC-8FC2-5BA4922179C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74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28145-8DF9-4E07-A952-867AB98E95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30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CD282-C205-4926-8039-3845C2ABCA1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354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92150-487A-4233-BECE-2EC019AFB5C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61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56157-265D-433D-A314-CAC1430403F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1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1C112-789C-470D-B32C-1D6974B98DD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569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56381B-6D3B-4AA1-9DF4-20D7B2D0B9D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30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nutrients\MONTREAL2\PPT\sat_unsat_high.avi" TargetMode="Externa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nutrients\MONTREAL2\PPT\fibre_fv_high.avi" TargetMode="Externa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wmf"/><Relationship Id="rId4" Type="http://schemas.openxmlformats.org/officeDocument/2006/relationships/oleObject" Target="../embeddings/Microsoft_Excel_97-2003_Worksheet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nutrients\MONTREAL2\PPT\overview_bars.avi" TargetMode="Externa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docrep/005/ac911e/ac911e00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nutrients\MONTREAL2\PPT\ani-veg_high.avi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1828800"/>
          </a:xfrm>
        </p:spPr>
        <p:txBody>
          <a:bodyPr/>
          <a:lstStyle/>
          <a:p>
            <a:r>
              <a:rPr lang="en-GB" sz="3600" dirty="0" smtClean="0"/>
              <a:t>Population nutrient and dietary goals for health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0" y="3228975"/>
            <a:ext cx="9144000" cy="1752600"/>
          </a:xfrm>
        </p:spPr>
        <p:txBody>
          <a:bodyPr/>
          <a:lstStyle/>
          <a:p>
            <a:r>
              <a:rPr lang="en-GB" altLang="en-US" smtClean="0">
                <a:solidFill>
                  <a:srgbClr val="CC6600"/>
                </a:solidFill>
              </a:rPr>
              <a:t>How can agriculture and the food systems respond?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77813"/>
            <a:ext cx="8153400" cy="613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080375" cy="1143000"/>
          </a:xfrm>
        </p:spPr>
        <p:txBody>
          <a:bodyPr/>
          <a:lstStyle/>
          <a:p>
            <a:r>
              <a:rPr lang="en-GB" altLang="en-US" sz="3200" b="1" smtClean="0"/>
              <a:t>Per capita meat consumption increases with income</a:t>
            </a:r>
          </a:p>
        </p:txBody>
      </p:sp>
      <p:graphicFrame>
        <p:nvGraphicFramePr>
          <p:cNvPr id="13315" name="Object 2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0" y="1614488"/>
          <a:ext cx="7908925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Chart" r:id="rId4" imgW="8229499" imgH="5219790" progId="MSGraph.Chart.8">
                  <p:embed followColorScheme="full"/>
                </p:oleObj>
              </mc:Choice>
              <mc:Fallback>
                <p:oleObj name="Chart" r:id="rId4" imgW="8229499" imgH="521979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14488"/>
                        <a:ext cx="7908925" cy="5214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763713" y="4791075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Burundi</a:t>
            </a:r>
            <a:endParaRPr lang="en-GB" altLang="en-US" sz="18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403350" y="2852738"/>
            <a:ext cx="100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Somalia</a:t>
            </a:r>
            <a:endParaRPr lang="en-GB" altLang="en-US" sz="18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7143750" y="1647825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USA</a:t>
            </a:r>
            <a:endParaRPr lang="en-GB" altLang="en-US" sz="18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640513" y="2655888"/>
            <a:ext cx="80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Japan</a:t>
            </a:r>
            <a:endParaRPr lang="en-GB" altLang="en-US" sz="1800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040063" y="46736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India</a:t>
            </a:r>
            <a:endParaRPr lang="en-GB" altLang="en-US" sz="1800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330325" y="3500438"/>
            <a:ext cx="100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Ethiopia</a:t>
            </a:r>
            <a:endParaRPr lang="en-GB" altLang="en-US" sz="1800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541713" y="3709988"/>
            <a:ext cx="117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Indonesia</a:t>
            </a:r>
            <a:endParaRPr lang="en-GB" altLang="en-US" sz="1800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692275" y="4221163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Rwanda</a:t>
            </a:r>
            <a:endParaRPr lang="en-GB" altLang="en-US" sz="1800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714750" y="213360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Bolivia</a:t>
            </a:r>
            <a:endParaRPr lang="en-GB" altLang="en-US" sz="1800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859338" y="3305175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Turkey</a:t>
            </a:r>
            <a:endParaRPr lang="en-GB" altLang="en-US" sz="1800"/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751138" y="2655888"/>
            <a:ext cx="94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Albania</a:t>
            </a:r>
            <a:endParaRPr lang="en-GB" altLang="en-US" sz="1800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5148263" y="1268413"/>
            <a:ext cx="104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Uruguay</a:t>
            </a:r>
            <a:endParaRPr lang="en-GB" altLang="en-US" sz="1800"/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810250" y="2362200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Saudi Arabia</a:t>
            </a:r>
            <a:endParaRPr lang="en-GB" altLang="en-US" sz="1800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6424613" y="2081213"/>
            <a:ext cx="100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Sweden</a:t>
            </a:r>
            <a:endParaRPr lang="en-GB" altLang="en-US" sz="1800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4048125" y="2557463"/>
            <a:ext cx="78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1800"/>
              <a:t>China</a:t>
            </a:r>
            <a:endParaRPr lang="en-GB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sat_unsat_high.avi" descr="/Users/psshetty/Desktop/McGill JS PS 2010 animations/sat_unsat_high.avi">
            <a:hlinkClick r:id="" action="ppaction://media"/>
          </p:cNvPr>
          <p:cNvPicPr>
            <a:picLocks noRot="1" noChangeAspect="1" noChangeArrowheads="1"/>
          </p:cNvPicPr>
          <p:nvPr>
            <a:quickTime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62000" y="674688"/>
            <a:ext cx="7481888" cy="561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9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19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8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1986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533400"/>
            <a:ext cx="8026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fibre_fv_high.avi" descr="/Users/psshetty/Desktop/McGill JS PS 2010 animations/fibre_fv_high.avi">
            <a:hlinkClick r:id="" action="ppaction://media"/>
          </p:cNvPr>
          <p:cNvPicPr>
            <a:picLocks noRot="1" noChangeAspect="1" noChangeArrowheads="1"/>
          </p:cNvPicPr>
          <p:nvPr>
            <a:quickTime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12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0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1202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42900"/>
            <a:ext cx="8178800" cy="613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Global and regional trends in supply of vegetables 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400" b="1" dirty="0"/>
              <a:t>(kg/capita/year)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309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476375" y="1743075"/>
          <a:ext cx="6264275" cy="511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Worksheet" r:id="rId4" imgW="5191125" imgH="4238625" progId="Excel.Sheet.8">
                  <p:embed/>
                </p:oleObj>
              </mc:Choice>
              <mc:Fallback>
                <p:oleObj name="Worksheet" r:id="rId4" imgW="5191125" imgH="4238625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743075"/>
                        <a:ext cx="6264275" cy="511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overview_bars.avi" descr="/Users/psshetty/Desktop/McGill JS PS 2010 animations/overview_bars.avi">
            <a:hlinkClick r:id="" action="ppaction://media"/>
          </p:cNvPr>
          <p:cNvPicPr>
            <a:picLocks noRot="1" noChangeAspect="1" noChangeArrowheads="1"/>
          </p:cNvPicPr>
          <p:nvPr>
            <a:quickTime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55650" y="765175"/>
            <a:ext cx="7620000" cy="597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11"/>
          <p:cNvSpPr txBox="1">
            <a:spLocks noChangeArrowheads="1"/>
          </p:cNvSpPr>
          <p:nvPr/>
        </p:nvSpPr>
        <p:spPr bwMode="auto">
          <a:xfrm>
            <a:off x="280988" y="115888"/>
            <a:ext cx="8493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 sz="2800" b="1"/>
              <a:t>Nutrient Intake trends vs TRS 916 PNI guidelines</a:t>
            </a:r>
            <a:endParaRPr lang="de-DE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42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4274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09575"/>
            <a:ext cx="8218488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5436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Monitoring requires information of the distribution: e.g. the 10% sat fat goal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744"/>
            <a:ext cx="9144000" cy="5328592"/>
          </a:xfrm>
        </p:spPr>
      </p:pic>
      <p:sp>
        <p:nvSpPr>
          <p:cNvPr id="5" name="TextBox 4"/>
          <p:cNvSpPr txBox="1"/>
          <p:nvPr/>
        </p:nvSpPr>
        <p:spPr>
          <a:xfrm>
            <a:off x="5508104" y="3356992"/>
            <a:ext cx="1857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f</a:t>
            </a:r>
            <a:r>
              <a:rPr lang="en-US" baseline="-25000" dirty="0" err="1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(x | </a:t>
            </a:r>
            <a:r>
              <a:rPr lang="en-US" baseline="-25000" dirty="0" smtClean="0">
                <a:solidFill>
                  <a:schemeClr val="tx1"/>
                </a:solidFill>
              </a:rPr>
              <a:t>mean, </a:t>
            </a:r>
            <a:r>
              <a:rPr lang="en-US" baseline="-25000" dirty="0" err="1" smtClean="0">
                <a:solidFill>
                  <a:schemeClr val="tx1"/>
                </a:solidFill>
              </a:rPr>
              <a:t>cv</a:t>
            </a:r>
            <a:r>
              <a:rPr lang="en-US" baseline="-25000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1844824"/>
            <a:ext cx="2068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PNI goal 10%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123728" y="2348880"/>
            <a:ext cx="936104" cy="576064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283968" y="3573016"/>
            <a:ext cx="1224136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79712" y="5877272"/>
            <a:ext cx="6480720" cy="360040"/>
          </a:xfrm>
          <a:prstGeom prst="rect">
            <a:avLst/>
          </a:prstGeom>
          <a:solidFill>
            <a:schemeClr val="bg1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788024" y="2636912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Mean:15%, </a:t>
            </a:r>
            <a:r>
              <a:rPr lang="en-US" dirty="0" err="1" smtClean="0"/>
              <a:t>cv</a:t>
            </a:r>
            <a:r>
              <a:rPr lang="en-US" dirty="0" smtClean="0"/>
              <a:t>=0.29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92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5979" name="Group 43"/>
          <p:cNvGraphicFramePr>
            <a:graphicFrameLocks noGrp="1"/>
          </p:cNvGraphicFramePr>
          <p:nvPr>
            <p:ph sz="half" idx="1"/>
          </p:nvPr>
        </p:nvGraphicFramePr>
        <p:xfrm>
          <a:off x="720725" y="1300163"/>
          <a:ext cx="7920038" cy="4667251"/>
        </p:xfrm>
        <a:graphic>
          <a:graphicData uri="http://schemas.openxmlformats.org/drawingml/2006/table">
            <a:tbl>
              <a:tblPr/>
              <a:tblGrid>
                <a:gridCol w="3960813"/>
                <a:gridCol w="3959225"/>
              </a:tblGrid>
              <a:tr h="869950">
                <a:tc gridSpan="2"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Recommended Population Nutrient Intake Goals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(as a share of total energy intake)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41350"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Dietary Factor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Recommendations (WHO/FAO)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 Fat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- 30%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24161750" indent="-24161750"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Polyunsaturated FA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4161750" indent="-24161750"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6-10 %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>
                      <a:lvl1pPr marL="24161750" indent="-24161750"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Saturated FA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4161750" indent="-24161750"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&lt;10 %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>
                      <a:lvl1pPr marL="24161750" indent="-24161750"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Trans FA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4161750" indent="-24161750"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&lt;1 %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 Carbohydrate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55 – 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75 %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>
                      <a:lvl1pPr marL="24161750" indent="-24161750" algn="l" eaLnBrk="0" hangingPunct="0">
                        <a:tabLst>
                          <a:tab pos="7239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 eaLnBrk="0" hangingPunct="0">
                        <a:tabLst>
                          <a:tab pos="7239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tabLst>
                          <a:tab pos="7239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Free sugars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*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4161750" indent="-24161750"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&lt;10 %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Protein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- 15%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611188" y="6165850"/>
            <a:ext cx="69135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altLang="en-US" sz="1600" b="1"/>
              <a:t>*</a:t>
            </a:r>
            <a:r>
              <a:rPr lang="en-US" altLang="en-US" sz="1600"/>
              <a:t> “Free sugars” refers to all monosaccharides and disaccharides added to foods, plus sugars naturally present in honey, syrups and fruit juices</a:t>
            </a:r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468313" y="17463"/>
            <a:ext cx="8424862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3200" b="1"/>
              <a:t>Population Nutrient Intake Goals</a:t>
            </a:r>
          </a:p>
          <a:p>
            <a:r>
              <a:rPr lang="en-US" altLang="en-US" b="1"/>
              <a:t>(TRS 916)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92162"/>
          </a:xfrm>
        </p:spPr>
        <p:txBody>
          <a:bodyPr/>
          <a:lstStyle/>
          <a:p>
            <a:r>
              <a:rPr lang="en-GB" altLang="en-US" sz="3200" b="1" smtClean="0"/>
              <a:t>Agriculture vs Food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dirty="0" smtClean="0"/>
              <a:t>From Farm-gate to Plate: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WHO Recommendations on Salt (and sodium) intake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WHO deliberations of upper limit for intakes of free sugar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b="1" i="1" dirty="0" smtClean="0"/>
              <a:t>Food systems beyond the farm gate have significant impact on intakes of salt and sugars</a:t>
            </a:r>
            <a:endParaRPr lang="en-GB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587500"/>
          </a:xfrm>
        </p:spPr>
        <p:txBody>
          <a:bodyPr/>
          <a:lstStyle/>
          <a:p>
            <a:r>
              <a:rPr lang="en-GB" altLang="en-US" sz="3200" b="1" smtClean="0"/>
              <a:t>National average ‘apparent’ food consumption trends from FAOSTAT indicate: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/>
              <a:t>Increasing energy </a:t>
            </a:r>
            <a:r>
              <a:rPr lang="en-GB" dirty="0" smtClean="0"/>
              <a:t>intakes and free sugar </a:t>
            </a:r>
            <a:r>
              <a:rPr lang="en-GB" dirty="0"/>
              <a:t>intakes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/>
              <a:t>Increasing contribution from animal foods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/>
              <a:t>Increasing fat intakes, SFs and PUFAs, sub-optimal fatty acid ratios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/>
              <a:t>Improving F&amp;V </a:t>
            </a:r>
            <a:r>
              <a:rPr lang="en-GB" dirty="0" smtClean="0"/>
              <a:t>availability and consumption </a:t>
            </a:r>
            <a:endParaRPr lang="en-GB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/>
              <a:t>Progressive convergence of </a:t>
            </a:r>
            <a:r>
              <a:rPr lang="en-GB" dirty="0" smtClean="0"/>
              <a:t>dietary consumption </a:t>
            </a:r>
            <a:r>
              <a:rPr lang="en-GB" dirty="0"/>
              <a:t>patterns </a:t>
            </a:r>
            <a:r>
              <a:rPr lang="en-GB" dirty="0" smtClean="0"/>
              <a:t>globally </a:t>
            </a:r>
            <a:endParaRPr lang="en-GB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64904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Agriculture and food  policies and nutritional guidelines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smtClean="0"/>
              <a:t>Influencing the role of agriculture in nutrition in this century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a need to understand the CONTEXT</a:t>
            </a:r>
          </a:p>
          <a:p>
            <a:r>
              <a:rPr lang="en-GB" dirty="0" smtClean="0"/>
              <a:t>Recognise that IMPACTS of policies that affect agriculture and food systems may be different in different contexts</a:t>
            </a:r>
          </a:p>
          <a:p>
            <a:r>
              <a:rPr lang="en-GB" dirty="0" smtClean="0"/>
              <a:t>Be aware of the TRADE-OFFS and opportunity costs</a:t>
            </a:r>
          </a:p>
          <a:p>
            <a:r>
              <a:rPr lang="en-GB" dirty="0" smtClean="0"/>
              <a:t>Be aware of LINKAGES and appreciate the COMPLEXITIES 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763688" y="1241376"/>
          <a:ext cx="532859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323850" y="260350"/>
            <a:ext cx="88201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Context 1: A long food chain: Industrial agricultural and industrial food processing in the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123728" y="908720"/>
          <a:ext cx="5328592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0" y="330200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Context 2: Short food chain: subsistence production in LDC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92162"/>
          </a:xfrm>
        </p:spPr>
        <p:txBody>
          <a:bodyPr/>
          <a:lstStyle/>
          <a:p>
            <a:r>
              <a:rPr lang="en-GB" altLang="en-US" sz="3200" b="1" smtClean="0"/>
              <a:t>Concluding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052513"/>
            <a:ext cx="8291512" cy="5272087"/>
          </a:xfrm>
        </p:spPr>
        <p:txBody>
          <a:bodyPr rtlCol="0"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Food availability and diversity and hence consumption is increasing.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For monitoring purposes, national averages need to be supplemented with distributional information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‘Agriculture’ impacts on the continuum from subsistence to highly diversified affluent diets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The length of the food chain from farm-gate to plate has a much greater impact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dirty="0" smtClean="0"/>
              <a:t>Policies and recommendations: Analyse the situation, understand the context, measure impacts within the context, recognize trade-offs, appreciate complexity</a:t>
            </a:r>
            <a:r>
              <a:rPr lang="en-GB" smtClean="0"/>
              <a:t>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6"/>
          <p:cNvSpPr>
            <a:spLocks noGrp="1" noChangeArrowheads="1"/>
          </p:cNvSpPr>
          <p:nvPr>
            <p:ph type="title"/>
          </p:nvPr>
        </p:nvSpPr>
        <p:spPr>
          <a:xfrm>
            <a:off x="684213" y="6367463"/>
            <a:ext cx="8459787" cy="490537"/>
          </a:xfrm>
          <a:noFill/>
        </p:spPr>
        <p:txBody>
          <a:bodyPr/>
          <a:lstStyle/>
          <a:p>
            <a:r>
              <a:rPr lang="en-US" altLang="en-US" sz="2400" smtClean="0">
                <a:hlinkClick r:id="rId3"/>
              </a:rPr>
              <a:t>http://www.fao.org/docrep/005/ac911e/ac911e00.htm</a:t>
            </a:r>
            <a:endParaRPr lang="en-US" altLang="en-US" sz="2400" smtClean="0"/>
          </a:p>
        </p:txBody>
      </p:sp>
      <p:graphicFrame>
        <p:nvGraphicFramePr>
          <p:cNvPr id="937986" name="Group 2"/>
          <p:cNvGraphicFramePr>
            <a:graphicFrameLocks noGrp="1"/>
          </p:cNvGraphicFramePr>
          <p:nvPr>
            <p:ph sz="half" idx="1"/>
          </p:nvPr>
        </p:nvGraphicFramePr>
        <p:xfrm>
          <a:off x="827088" y="1557338"/>
          <a:ext cx="7991475" cy="4522845"/>
        </p:xfrm>
        <a:graphic>
          <a:graphicData uri="http://schemas.openxmlformats.org/drawingml/2006/table">
            <a:tbl>
              <a:tblPr/>
              <a:tblGrid>
                <a:gridCol w="3997325"/>
                <a:gridCol w="3994150"/>
              </a:tblGrid>
              <a:tr h="883891">
                <a:tc gridSpan="2"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Recommended Population Nutrient Intake Goals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(in g or mg/person/day)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22932"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Dietary Factor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WHO/FAO Recommendations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560"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Cholesterol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&lt; 300 mg/day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399"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Sodium chloride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(sodium)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&lt;5 g/day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(&lt;2 g/day)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23">
                <a:tc>
                  <a:txBody>
                    <a:bodyPr/>
                    <a:lstStyle>
                      <a:lvl1pPr algn="l" eaLnBrk="0" hangingPunct="0">
                        <a:tabLst>
                          <a:tab pos="7239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tabLst>
                          <a:tab pos="7239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tabLst>
                          <a:tab pos="7239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723900" algn="l"/>
                        </a:tabLs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23900" algn="l"/>
                        </a:tabLst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Fruits and vegetables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&gt;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400 g per day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0682"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 dietary fiber/Non-starch polysaccharides (NSP)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algn="l" eaLnBrk="0" hangingPunct="0"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(&gt;25 g, or 20g/d of NSP) from whole grain cereals, fruits, and vegetables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1" name="Rectangle 24"/>
          <p:cNvSpPr>
            <a:spLocks noChangeArrowheads="1"/>
          </p:cNvSpPr>
          <p:nvPr/>
        </p:nvSpPr>
        <p:spPr bwMode="auto">
          <a:xfrm>
            <a:off x="539750" y="1268413"/>
            <a:ext cx="6337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de-DE" altLang="en-US" sz="2000">
              <a:solidFill>
                <a:srgbClr val="CC6600"/>
              </a:solidFill>
            </a:endParaRPr>
          </a:p>
        </p:txBody>
      </p:sp>
      <p:sp>
        <p:nvSpPr>
          <p:cNvPr id="4122" name="Rectangle 25"/>
          <p:cNvSpPr>
            <a:spLocks noChangeArrowheads="1"/>
          </p:cNvSpPr>
          <p:nvPr/>
        </p:nvSpPr>
        <p:spPr bwMode="auto">
          <a:xfrm>
            <a:off x="1116013" y="260350"/>
            <a:ext cx="7345362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3200" b="1"/>
              <a:t>Population Nutrient Intake Goals</a:t>
            </a:r>
          </a:p>
          <a:p>
            <a:r>
              <a:rPr lang="en-US" altLang="en-US" sz="2800" b="1"/>
              <a:t>(TRS 916)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-171450"/>
            <a:ext cx="8229600" cy="1584325"/>
          </a:xfrm>
        </p:spPr>
        <p:txBody>
          <a:bodyPr/>
          <a:lstStyle/>
          <a:p>
            <a:r>
              <a:rPr lang="en-GB" altLang="en-US" sz="3600" b="1" smtClean="0"/>
              <a:t>Recommended Dietary Guidelines</a:t>
            </a:r>
            <a:br>
              <a:rPr lang="en-GB" altLang="en-US" sz="3600" b="1" smtClean="0"/>
            </a:br>
            <a:r>
              <a:rPr lang="en-GB" altLang="en-US" sz="2400" smtClean="0"/>
              <a:t>(WHO, 2004)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497887" cy="515778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dirty="0" smtClean="0"/>
              <a:t>Dietary </a:t>
            </a:r>
            <a:r>
              <a:rPr lang="en-GB" dirty="0"/>
              <a:t>recommendations for populations and individuals should include the following</a:t>
            </a:r>
            <a:r>
              <a:rPr lang="en-GB" dirty="0" smtClean="0"/>
              <a:t>:</a:t>
            </a:r>
            <a:endParaRPr lang="en-GB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/>
              <a:t>achieve energy balance and a healthy weight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/>
              <a:t>limit energy intake from total fats and shift fat consumption away from saturated fats to unsaturated fats and towards the elimination of trans-fatty acids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/>
              <a:t>increase consumption of fruits and vegetables, and legumes, whole grains and nuts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/>
              <a:t>limit the intake of free sugars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400" dirty="0"/>
              <a:t>limit salt (sodium) consumption from all sources and ensure that salt is iodized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2162"/>
          </a:xfrm>
        </p:spPr>
        <p:txBody>
          <a:bodyPr/>
          <a:lstStyle/>
          <a:p>
            <a:r>
              <a:rPr lang="en-GB" altLang="en-US" sz="3600" b="1" smtClean="0"/>
              <a:t>Recommended Dietary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916113"/>
            <a:ext cx="8424863" cy="1512887"/>
          </a:xfrm>
          <a:ln w="12700">
            <a:solidFill>
              <a:schemeClr val="tx1"/>
            </a:solidFill>
          </a:ln>
        </p:spPr>
        <p:txBody>
          <a:bodyPr rtlCol="0">
            <a:normAutofit fontScale="4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3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5100" dirty="0" smtClean="0"/>
              <a:t>Consumption of fish and marine products at least twice a week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sz="51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5100" dirty="0" smtClean="0"/>
              <a:t>Restrict consumption of red meat (processed and unprocessed)</a:t>
            </a:r>
            <a:endParaRPr lang="en-GB" sz="51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288" y="3716338"/>
            <a:ext cx="8424862" cy="295275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2400" dirty="0"/>
              <a:t>These recommendations need to be considered when preparing national policies and dietary guidelines, taking into account the local situation.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400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2400" dirty="0"/>
              <a:t>Improving dietary habits is a societal, not just an individual problem. Therefore it demands a population-based, multi-sectoral, multi-disciplinary, and culturally relevant approach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of objectives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18487" cy="4781550"/>
          </a:xfrm>
        </p:spPr>
        <p:txBody>
          <a:bodyPr/>
          <a:lstStyle/>
          <a:p>
            <a:r>
              <a:rPr lang="en-US" smtClean="0"/>
              <a:t>Increase availability</a:t>
            </a:r>
          </a:p>
          <a:p>
            <a:r>
              <a:rPr lang="en-US" smtClean="0"/>
              <a:t>Improve quality, diversity, micro-nutrients</a:t>
            </a:r>
          </a:p>
          <a:p>
            <a:r>
              <a:rPr lang="en-US" smtClean="0"/>
              <a:t>Improve access, including within households</a:t>
            </a:r>
          </a:p>
          <a:p>
            <a:r>
              <a:rPr lang="en-US" smtClean="0"/>
              <a:t>Increase food safety/utilization</a:t>
            </a:r>
          </a:p>
          <a:p>
            <a:r>
              <a:rPr lang="en-US" smtClean="0"/>
              <a:t>Increase stability/resilience</a:t>
            </a:r>
          </a:p>
          <a:p>
            <a:r>
              <a:rPr lang="en-US" smtClean="0"/>
              <a:t>Improve sustainability (production/consumption)</a:t>
            </a:r>
          </a:p>
          <a:p>
            <a:r>
              <a:rPr lang="en-US" smtClean="0"/>
              <a:t>Address issues of under and over nutrition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1600200" y="0"/>
            <a:ext cx="5943600" cy="6858000"/>
            <a:chOff x="1538" y="7480"/>
            <a:chExt cx="8880" cy="9360"/>
          </a:xfrm>
        </p:grpSpPr>
        <p:grpSp>
          <p:nvGrpSpPr>
            <p:cNvPr id="9220" name="Group 3"/>
            <p:cNvGrpSpPr>
              <a:grpSpLocks/>
            </p:cNvGrpSpPr>
            <p:nvPr/>
          </p:nvGrpSpPr>
          <p:grpSpPr bwMode="auto">
            <a:xfrm>
              <a:off x="1538" y="7480"/>
              <a:ext cx="8880" cy="9360"/>
              <a:chOff x="1800" y="1440"/>
              <a:chExt cx="8460" cy="9360"/>
            </a:xfrm>
          </p:grpSpPr>
          <p:pic>
            <p:nvPicPr>
              <p:cNvPr id="9222" name="Picture 4" descr="energy_protein198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120" y="1440"/>
                <a:ext cx="4140" cy="4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23" name="Picture 5" descr="energy_protein2030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120" y="6120"/>
                <a:ext cx="4140" cy="4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24" name="Picture 6" descr="energy_protein1999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800" y="6120"/>
                <a:ext cx="4140" cy="4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25" name="Picture 7" descr="energy_protein1961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1800" y="1440"/>
                <a:ext cx="4140" cy="4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9221" name="Text Box 8"/>
            <p:cNvSpPr txBox="1">
              <a:spLocks noChangeArrowheads="1"/>
            </p:cNvSpPr>
            <p:nvPr/>
          </p:nvSpPr>
          <p:spPr bwMode="auto">
            <a:xfrm>
              <a:off x="1538" y="16120"/>
              <a:ext cx="888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>
                <a:spcBef>
                  <a:spcPts val="600"/>
                </a:spcBef>
                <a:spcAft>
                  <a:spcPts val="600"/>
                </a:spcAft>
              </a:pPr>
              <a:r>
                <a:rPr lang="en-GB" altLang="en-US" sz="1000">
                  <a:latin typeface="Times New Roman" pitchFamily="18" charset="0"/>
                </a:rPr>
                <a:t>Figure 4a/b/c/d: Energy and protein availability, 1961, 1981, 1999, 2030</a:t>
              </a:r>
              <a:endParaRPr lang="en-GB" altLang="en-US" sz="1000" noProof="1">
                <a:latin typeface="Times New Roman" pitchFamily="18" charset="0"/>
              </a:endParaRPr>
            </a:p>
          </p:txBody>
        </p:sp>
      </p:grpSp>
      <p:sp>
        <p:nvSpPr>
          <p:cNvPr id="9219" name="TextBox 8"/>
          <p:cNvSpPr txBox="1">
            <a:spLocks noChangeArrowheads="1"/>
          </p:cNvSpPr>
          <p:nvPr/>
        </p:nvSpPr>
        <p:spPr bwMode="auto">
          <a:xfrm>
            <a:off x="5064125" y="6396038"/>
            <a:ext cx="4079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400"/>
              <a:t>Schmidhuber &amp; Shetty,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47050" cy="1092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3200" b="1" dirty="0" smtClean="0"/>
              <a:t>Changes in the structure of diets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000" b="1" dirty="0" smtClean="0"/>
              <a:t>(1960 – 2030)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000" dirty="0" smtClean="0"/>
              <a:t>(</a:t>
            </a:r>
            <a:r>
              <a:rPr lang="en-GB" altLang="en-US" sz="2000" b="1" i="1" dirty="0" smtClean="0"/>
              <a:t>World agriculture: towards 2015/2030</a:t>
            </a:r>
            <a:r>
              <a:rPr lang="en-GB" altLang="en-US" sz="2000" dirty="0" smtClean="0"/>
              <a:t>)</a:t>
            </a:r>
            <a:endParaRPr lang="en-US" altLang="en-US" sz="2000" dirty="0" smtClean="0"/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268413"/>
            <a:ext cx="8186738" cy="5329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ani-veg_high.avi" descr="/Users/psshetty/Desktop/McGill JS PS 2010 animations/ani-veg_high.avi">
            <a:hlinkClick r:id="" action="ppaction://media"/>
          </p:cNvPr>
          <p:cNvPicPr>
            <a:picLocks noRot="1" noChangeAspect="1" noChangeArrowheads="1"/>
          </p:cNvPicPr>
          <p:nvPr>
            <a:quickTime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7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37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79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379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</TotalTime>
  <Words>882</Words>
  <Application>Microsoft Office PowerPoint</Application>
  <PresentationFormat>On-screen Show (4:3)</PresentationFormat>
  <Paragraphs>156</Paragraphs>
  <Slides>26</Slides>
  <Notes>26</Notes>
  <HiddenSlides>0</HiddenSlides>
  <MMClips>4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Office Theme</vt:lpstr>
      <vt:lpstr>Chart</vt:lpstr>
      <vt:lpstr>Worksheet</vt:lpstr>
      <vt:lpstr>Population nutrient and dietary goals for health</vt:lpstr>
      <vt:lpstr>PowerPoint Presentation</vt:lpstr>
      <vt:lpstr>http://www.fao.org/docrep/005/ac911e/ac911e00.htm</vt:lpstr>
      <vt:lpstr>Recommended Dietary Guidelines (WHO, 2004)</vt:lpstr>
      <vt:lpstr>Recommended Dietary Guidelines</vt:lpstr>
      <vt:lpstr>Priority of objectives</vt:lpstr>
      <vt:lpstr>PowerPoint Presentation</vt:lpstr>
      <vt:lpstr>Changes in the structure of diets (1960 – 2030) (World agriculture: towards 2015/2030)</vt:lpstr>
      <vt:lpstr>PowerPoint Presentation</vt:lpstr>
      <vt:lpstr>PowerPoint Presentation</vt:lpstr>
      <vt:lpstr>Per capita meat consumption increases with income</vt:lpstr>
      <vt:lpstr>PowerPoint Presentation</vt:lpstr>
      <vt:lpstr>PowerPoint Presentation</vt:lpstr>
      <vt:lpstr>PowerPoint Presentation</vt:lpstr>
      <vt:lpstr>PowerPoint Presentation</vt:lpstr>
      <vt:lpstr>Global and regional trends in supply of vegetables  (kg/capita/year)</vt:lpstr>
      <vt:lpstr>PowerPoint Presentation</vt:lpstr>
      <vt:lpstr>PowerPoint Presentation</vt:lpstr>
      <vt:lpstr>Monitoring requires information of the distribution: e.g. the 10% sat fat goal</vt:lpstr>
      <vt:lpstr>Agriculture vs Food Systems</vt:lpstr>
      <vt:lpstr>National average ‘apparent’ food consumption trends from FAOSTAT indicate:</vt:lpstr>
      <vt:lpstr>Agriculture and food  policies and nutritional guidelines</vt:lpstr>
      <vt:lpstr>Influencing the role of agriculture in nutrition in this century</vt:lpstr>
      <vt:lpstr>PowerPoint Presentation</vt:lpstr>
      <vt:lpstr>PowerPoint Presentation</vt:lpstr>
      <vt:lpstr>Concluding comments</vt:lpstr>
    </vt:vector>
  </TitlesOfParts>
  <Company>FAO of the 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Josef Schmidhuber</dc:creator>
  <cp:lastModifiedBy>psshetty</cp:lastModifiedBy>
  <cp:revision>1076</cp:revision>
  <dcterms:created xsi:type="dcterms:W3CDTF">2010-09-27T08:28:02Z</dcterms:created>
  <dcterms:modified xsi:type="dcterms:W3CDTF">2013-11-13T06:33:04Z</dcterms:modified>
</cp:coreProperties>
</file>