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76" r:id="rId3"/>
    <p:sldId id="281" r:id="rId4"/>
    <p:sldId id="266" r:id="rId5"/>
    <p:sldId id="273" r:id="rId6"/>
    <p:sldId id="282" r:id="rId7"/>
    <p:sldId id="278" r:id="rId8"/>
    <p:sldId id="279" r:id="rId9"/>
    <p:sldId id="277" r:id="rId10"/>
    <p:sldId id="274" r:id="rId11"/>
    <p:sldId id="280"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4529" autoAdjust="0"/>
  </p:normalViewPr>
  <p:slideViewPr>
    <p:cSldViewPr>
      <p:cViewPr>
        <p:scale>
          <a:sx n="60" d="100"/>
          <a:sy n="60" d="100"/>
        </p:scale>
        <p:origin x="-1656" y="-72"/>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8751CC0-B214-419D-8DF8-73415A00D38F}" type="datetimeFigureOut">
              <a:rPr lang="en-US" smtClean="0"/>
              <a:t>11/13/2013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02CBBF6-4257-4D84-AC63-77BD55C5ADE6}" type="slidenum">
              <a:rPr lang="en-US" smtClean="0"/>
              <a:t>‹#›</a:t>
            </a:fld>
            <a:endParaRPr lang="en-US"/>
          </a:p>
        </p:txBody>
      </p:sp>
    </p:spTree>
    <p:extLst>
      <p:ext uri="{BB962C8B-B14F-4D97-AF65-F5344CB8AC3E}">
        <p14:creationId xmlns:p14="http://schemas.microsoft.com/office/powerpoint/2010/main" val="3718111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50868CA-771D-44F3-8040-29AC5922B2F2}" type="datetimeFigureOut">
              <a:rPr lang="en-US" smtClean="0"/>
              <a:t>11/13/2013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D98E547-DC2C-42C6-B496-54E9CB3A5578}" type="slidenum">
              <a:rPr lang="en-US" smtClean="0"/>
              <a:t>‹#›</a:t>
            </a:fld>
            <a:endParaRPr lang="en-US"/>
          </a:p>
        </p:txBody>
      </p:sp>
    </p:spTree>
    <p:extLst>
      <p:ext uri="{BB962C8B-B14F-4D97-AF65-F5344CB8AC3E}">
        <p14:creationId xmlns:p14="http://schemas.microsoft.com/office/powerpoint/2010/main" val="1014317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a:t>
            </a:r>
            <a:r>
              <a:rPr lang="en-US" baseline="0" dirty="0" smtClean="0"/>
              <a:t> to </a:t>
            </a:r>
            <a:r>
              <a:rPr lang="en-US" baseline="0" dirty="0" smtClean="0"/>
              <a:t>WHO and FAO for the invitation to speak and to Franco for organizing this session. Even though it’s the end of a long two days and I’m feeling the 9-hour time difference, I think this is a very important session. I will tip my hand and say that I think we need to infuse economics into all aspects of ICN2 and not save it for the very end.</a:t>
            </a:r>
          </a:p>
          <a:p>
            <a:endParaRPr lang="en-US" baseline="0" dirty="0" smtClean="0"/>
          </a:p>
          <a:p>
            <a:r>
              <a:rPr lang="en-US" baseline="0" dirty="0" smtClean="0"/>
              <a:t>I was asked to speak about the costs of supply side changes for improving the food supply. </a:t>
            </a:r>
          </a:p>
          <a:p>
            <a:endParaRPr lang="en-US" baseline="0" dirty="0" smtClean="0"/>
          </a:p>
          <a:p>
            <a:r>
              <a:rPr lang="en-US" baseline="0" dirty="0" smtClean="0"/>
              <a:t>I want to make two points first about the topic before sharing some thoughts.</a:t>
            </a:r>
          </a:p>
          <a:p>
            <a:endParaRPr lang="en-US" baseline="0" dirty="0" smtClean="0"/>
          </a:p>
          <a:p>
            <a:pPr marL="228600" indent="-228600">
              <a:buAutoNum type="arabicPeriod"/>
            </a:pPr>
            <a:r>
              <a:rPr lang="en-US" baseline="0" dirty="0" smtClean="0"/>
              <a:t>it’s better to talk about investments than costs. The words go down more easily, and we need to think about this effort in investment terms: over time, what are the returns and how do we measure them, and who benefits? </a:t>
            </a:r>
          </a:p>
          <a:p>
            <a:pPr marL="228600" indent="-228600">
              <a:buAutoNum type="arabicPeriod"/>
            </a:pPr>
            <a:r>
              <a:rPr lang="en-US" baseline="0" dirty="0" smtClean="0"/>
              <a:t>Point two: we ought to be talking about the costs of NOT changing the food supply. It’s really a societal issue, not just a farming issue. So I’m going to talk about supporting farming for the benefit of society, and a few ideas for doing that. </a:t>
            </a:r>
            <a:endParaRPr lang="en-US" dirty="0"/>
          </a:p>
        </p:txBody>
      </p:sp>
      <p:sp>
        <p:nvSpPr>
          <p:cNvPr id="4" name="Slide Number Placeholder 3"/>
          <p:cNvSpPr>
            <a:spLocks noGrp="1"/>
          </p:cNvSpPr>
          <p:nvPr>
            <p:ph type="sldNum" sz="quarter" idx="10"/>
          </p:nvPr>
        </p:nvSpPr>
        <p:spPr/>
        <p:txBody>
          <a:bodyPr/>
          <a:lstStyle/>
          <a:p>
            <a:fld id="{4D98E547-DC2C-42C6-B496-54E9CB3A5578}" type="slidenum">
              <a:rPr lang="en-US" smtClean="0"/>
              <a:t>1</a:t>
            </a:fld>
            <a:endParaRPr lang="en-US"/>
          </a:p>
        </p:txBody>
      </p:sp>
    </p:spTree>
    <p:extLst>
      <p:ext uri="{BB962C8B-B14F-4D97-AF65-F5344CB8AC3E}">
        <p14:creationId xmlns:p14="http://schemas.microsoft.com/office/powerpoint/2010/main" val="2858101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analyze these aspects in order to come up with good policy design. </a:t>
            </a:r>
          </a:p>
          <a:p>
            <a:endParaRPr lang="en-US" dirty="0" smtClean="0"/>
          </a:p>
          <a:p>
            <a:r>
              <a:rPr lang="en-US" dirty="0" smtClean="0"/>
              <a:t>And,</a:t>
            </a:r>
            <a:r>
              <a:rPr lang="en-US" baseline="0" dirty="0" smtClean="0"/>
              <a:t> we need to do costing – in situ. We have all kinds of programs in place in </a:t>
            </a:r>
            <a:r>
              <a:rPr lang="en-US" baseline="0" dirty="0" err="1" smtClean="0"/>
              <a:t>ag</a:t>
            </a:r>
            <a:r>
              <a:rPr lang="en-US" baseline="0" dirty="0" smtClean="0"/>
              <a:t> and nutrition (and health too) that we have virtually no cost-benefit analysis for, not even cost-effectiveness, </a:t>
            </a:r>
            <a:r>
              <a:rPr lang="en-US" b="1" baseline="0" dirty="0" smtClean="0"/>
              <a:t>in fact, not even costing</a:t>
            </a:r>
            <a:r>
              <a:rPr lang="en-US" baseline="0" dirty="0" smtClean="0"/>
              <a:t>! We simply can’t afford to not know the costs, which takes me to where I started: what are the costs of changing the food supply, and what are the returns?</a:t>
            </a:r>
            <a:endParaRPr lang="en-US" dirty="0"/>
          </a:p>
        </p:txBody>
      </p:sp>
      <p:sp>
        <p:nvSpPr>
          <p:cNvPr id="4" name="Slide Number Placeholder 3"/>
          <p:cNvSpPr>
            <a:spLocks noGrp="1"/>
          </p:cNvSpPr>
          <p:nvPr>
            <p:ph type="sldNum" sz="quarter" idx="10"/>
          </p:nvPr>
        </p:nvSpPr>
        <p:spPr/>
        <p:txBody>
          <a:bodyPr/>
          <a:lstStyle/>
          <a:p>
            <a:fld id="{4D98E547-DC2C-42C6-B496-54E9CB3A5578}" type="slidenum">
              <a:rPr lang="en-US" smtClean="0"/>
              <a:t>10</a:t>
            </a:fld>
            <a:endParaRPr lang="en-US"/>
          </a:p>
        </p:txBody>
      </p:sp>
    </p:spTree>
    <p:extLst>
      <p:ext uri="{BB962C8B-B14F-4D97-AF65-F5344CB8AC3E}">
        <p14:creationId xmlns:p14="http://schemas.microsoft.com/office/powerpoint/2010/main" val="564560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conclusions – changing the food supply doesn’t happen overnight. It took a lot of bad decisions to get where we are today!</a:t>
            </a:r>
            <a:endParaRPr lang="en-US" dirty="0"/>
          </a:p>
        </p:txBody>
      </p:sp>
      <p:sp>
        <p:nvSpPr>
          <p:cNvPr id="4" name="Slide Number Placeholder 3"/>
          <p:cNvSpPr>
            <a:spLocks noGrp="1"/>
          </p:cNvSpPr>
          <p:nvPr>
            <p:ph type="sldNum" sz="quarter" idx="10"/>
          </p:nvPr>
        </p:nvSpPr>
        <p:spPr/>
        <p:txBody>
          <a:bodyPr/>
          <a:lstStyle/>
          <a:p>
            <a:fld id="{4D98E547-DC2C-42C6-B496-54E9CB3A5578}" type="slidenum">
              <a:rPr lang="en-US" smtClean="0"/>
              <a:t>11</a:t>
            </a:fld>
            <a:endParaRPr lang="en-US"/>
          </a:p>
        </p:txBody>
      </p:sp>
    </p:spTree>
    <p:extLst>
      <p:ext uri="{BB962C8B-B14F-4D97-AF65-F5344CB8AC3E}">
        <p14:creationId xmlns:p14="http://schemas.microsoft.com/office/powerpoint/2010/main" val="1142155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Francesco and others</a:t>
            </a:r>
            <a:r>
              <a:rPr lang="en-US" baseline="0" dirty="0" smtClean="0"/>
              <a:t> said yesterday: the healthy-ness of the food supply is a development issue. </a:t>
            </a:r>
          </a:p>
          <a:p>
            <a:r>
              <a:rPr lang="en-US" dirty="0" smtClean="0"/>
              <a:t>In 30 years obesity has doubled</a:t>
            </a:r>
            <a:r>
              <a:rPr lang="en-US" baseline="0" dirty="0" smtClean="0"/>
              <a:t> around the world:</a:t>
            </a:r>
          </a:p>
          <a:p>
            <a:r>
              <a:rPr lang="en-US" baseline="0" dirty="0" smtClean="0"/>
              <a:t>15% adults in China</a:t>
            </a:r>
          </a:p>
          <a:p>
            <a:r>
              <a:rPr lang="en-US" baseline="0" dirty="0" smtClean="0"/>
              <a:t>10% adults in India</a:t>
            </a:r>
          </a:p>
          <a:p>
            <a:r>
              <a:rPr lang="en-US" baseline="0" dirty="0" smtClean="0"/>
              <a:t>28% women in SA</a:t>
            </a:r>
          </a:p>
          <a:p>
            <a:r>
              <a:rPr lang="en-US" baseline="0" dirty="0" smtClean="0"/>
              <a:t>49% women in Russia</a:t>
            </a:r>
          </a:p>
          <a:p>
            <a:r>
              <a:rPr lang="en-US" baseline="0" dirty="0" smtClean="0"/>
              <a:t>47% adults in Brazil</a:t>
            </a:r>
          </a:p>
          <a:p>
            <a:r>
              <a:rPr lang="en-US" baseline="0" dirty="0" smtClean="0"/>
              <a:t>Not to mention US, Mexico, other countries that are supposed to be already developed</a:t>
            </a:r>
          </a:p>
          <a:p>
            <a:endParaRPr lang="en-US" baseline="0" dirty="0" smtClean="0"/>
          </a:p>
          <a:p>
            <a:r>
              <a:rPr lang="en-US" baseline="0" dirty="0" smtClean="0"/>
              <a:t>If this is what transpires as countries develop, what kind of development is this? And why are we working toward it? A paper coming out soon on obesity in BRICS with nationally representative and comparable data shows clearly the associations of o/w and obesity with HT, angina, arthritis, and diabetes. </a:t>
            </a:r>
          </a:p>
          <a:p>
            <a:endParaRPr lang="en-US" baseline="0" dirty="0" smtClean="0"/>
          </a:p>
          <a:p>
            <a:r>
              <a:rPr lang="en-US" baseline="0" dirty="0" smtClean="0"/>
              <a:t>What are the costs of these health conditions? $47 trillion from NCDs globally between now and 2030 (Bloom et al), CVD costs in US are $273 billion direct per year and $172 billion in productivity losses. Projected to grow to $818 by 2015. </a:t>
            </a:r>
          </a:p>
          <a:p>
            <a:endParaRPr lang="en-US" baseline="0" dirty="0" smtClean="0"/>
          </a:p>
          <a:p>
            <a:r>
              <a:rPr lang="en-US" baseline="0" dirty="0" smtClean="0"/>
              <a:t>And there are multiple ways to deal with these diseases. For instance, many low-cost drugs available to treat hypertension, diabetes, and heart disease. But even cheap drugs are not always available and affordable. </a:t>
            </a:r>
          </a:p>
          <a:p>
            <a:endParaRPr lang="en-US" baseline="0" dirty="0" smtClean="0"/>
          </a:p>
          <a:p>
            <a:r>
              <a:rPr lang="en-US" baseline="0" dirty="0" smtClean="0"/>
              <a:t>So what else can we do? We always know that more F&amp;V are good—for problems of both under- and over-nutrition, to answer one of Jeff </a:t>
            </a:r>
            <a:r>
              <a:rPr lang="en-US" baseline="0" dirty="0" err="1" smtClean="0"/>
              <a:t>Waage’s</a:t>
            </a:r>
            <a:r>
              <a:rPr lang="en-US" baseline="0" dirty="0" smtClean="0"/>
              <a:t> points yesterday. So I’ll just focus on that in my suggestions about agricultural investment in supply-side change, but a main point I’m making is: there are opportunities for agriculture if we provide the enabling environment and incentives for the right investments to be made – we can’t just rely on health solutions to achieve the kind of development people want. </a:t>
            </a:r>
          </a:p>
          <a:p>
            <a:endParaRPr lang="en-US" baseline="0" dirty="0" smtClean="0"/>
          </a:p>
          <a:p>
            <a:r>
              <a:rPr lang="en-US" baseline="0" dirty="0" smtClean="0"/>
              <a:t>What should we do?</a:t>
            </a:r>
            <a:endParaRPr lang="en-US" dirty="0"/>
          </a:p>
        </p:txBody>
      </p:sp>
      <p:sp>
        <p:nvSpPr>
          <p:cNvPr id="4" name="Slide Number Placeholder 3"/>
          <p:cNvSpPr>
            <a:spLocks noGrp="1"/>
          </p:cNvSpPr>
          <p:nvPr>
            <p:ph type="sldNum" sz="quarter" idx="10"/>
          </p:nvPr>
        </p:nvSpPr>
        <p:spPr/>
        <p:txBody>
          <a:bodyPr/>
          <a:lstStyle/>
          <a:p>
            <a:fld id="{4D98E547-DC2C-42C6-B496-54E9CB3A5578}" type="slidenum">
              <a:rPr lang="en-US" smtClean="0"/>
              <a:t>2</a:t>
            </a:fld>
            <a:endParaRPr lang="en-US"/>
          </a:p>
        </p:txBody>
      </p:sp>
    </p:spTree>
    <p:extLst>
      <p:ext uri="{BB962C8B-B14F-4D97-AF65-F5344CB8AC3E}">
        <p14:creationId xmlns:p14="http://schemas.microsoft.com/office/powerpoint/2010/main" val="2858101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illustrates the need to understand the costs</a:t>
            </a:r>
            <a:r>
              <a:rPr lang="en-US" baseline="0" dirty="0" smtClean="0"/>
              <a:t> of NOT changing the food supply. </a:t>
            </a:r>
          </a:p>
          <a:p>
            <a:endParaRPr lang="en-US" baseline="0" dirty="0" smtClean="0"/>
          </a:p>
          <a:p>
            <a:r>
              <a:rPr lang="en-US" b="1" i="1" baseline="0" dirty="0" smtClean="0"/>
              <a:t>If we meet the RDAs for F&amp;V, we will gain lives, health, money.</a:t>
            </a:r>
          </a:p>
          <a:p>
            <a:endParaRPr lang="en-US" baseline="0" dirty="0" smtClean="0"/>
          </a:p>
          <a:p>
            <a:r>
              <a:rPr lang="en-US" baseline="0" dirty="0" smtClean="0"/>
              <a:t>And in the US, demand is rising for agriculture to contribute to health: </a:t>
            </a:r>
          </a:p>
          <a:p>
            <a:r>
              <a:rPr lang="en-US" baseline="0" dirty="0" smtClean="0"/>
              <a:t>Farmers markets rose from 340 in 1970 to 7864 in 2012 (AMS)</a:t>
            </a:r>
          </a:p>
          <a:p>
            <a:r>
              <a:rPr lang="en-US" baseline="0" dirty="0" smtClean="0"/>
              <a:t>Farm-to-school programs rose from 6 in 2001 to 10,000 in 2013</a:t>
            </a:r>
          </a:p>
          <a:p>
            <a:endParaRPr lang="en-US" baseline="0" dirty="0" smtClean="0"/>
          </a:p>
          <a:p>
            <a:r>
              <a:rPr lang="en-US" dirty="0" smtClean="0"/>
              <a:t>So that’s a bit of encouraging news, and Sergio gave us a</a:t>
            </a:r>
            <a:r>
              <a:rPr lang="en-US" baseline="0" dirty="0" smtClean="0"/>
              <a:t> nice framework earlier for understanding the implications. </a:t>
            </a:r>
            <a:endParaRPr lang="en-US" dirty="0"/>
          </a:p>
        </p:txBody>
      </p:sp>
      <p:sp>
        <p:nvSpPr>
          <p:cNvPr id="4" name="Slide Number Placeholder 3"/>
          <p:cNvSpPr>
            <a:spLocks noGrp="1"/>
          </p:cNvSpPr>
          <p:nvPr>
            <p:ph type="sldNum" sz="quarter" idx="10"/>
          </p:nvPr>
        </p:nvSpPr>
        <p:spPr/>
        <p:txBody>
          <a:bodyPr/>
          <a:lstStyle/>
          <a:p>
            <a:fld id="{4D98E547-DC2C-42C6-B496-54E9CB3A5578}" type="slidenum">
              <a:rPr lang="en-US" smtClean="0"/>
              <a:t>3</a:t>
            </a:fld>
            <a:endParaRPr lang="en-US"/>
          </a:p>
        </p:txBody>
      </p:sp>
    </p:spTree>
    <p:extLst>
      <p:ext uri="{BB962C8B-B14F-4D97-AF65-F5344CB8AC3E}">
        <p14:creationId xmlns:p14="http://schemas.microsoft.com/office/powerpoint/2010/main" val="3792856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to</a:t>
            </a:r>
            <a:r>
              <a:rPr lang="en-US" baseline="0" dirty="0" smtClean="0"/>
              <a:t> my main points. </a:t>
            </a:r>
          </a:p>
          <a:p>
            <a:endParaRPr lang="en-US" baseline="0" dirty="0" smtClean="0"/>
          </a:p>
          <a:p>
            <a:r>
              <a:rPr lang="en-US" dirty="0" smtClean="0"/>
              <a:t>As Marie pointed out this morning, the economic analysis to be done is not only within the </a:t>
            </a:r>
            <a:r>
              <a:rPr lang="en-US" dirty="0" err="1" smtClean="0"/>
              <a:t>ag</a:t>
            </a:r>
            <a:r>
              <a:rPr lang="en-US" dirty="0" smtClean="0"/>
              <a:t> and food system</a:t>
            </a:r>
          </a:p>
          <a:p>
            <a:endParaRPr lang="en-US" dirty="0" smtClean="0"/>
          </a:p>
          <a:p>
            <a:r>
              <a:rPr lang="en-US" dirty="0" smtClean="0"/>
              <a:t>What</a:t>
            </a:r>
            <a:r>
              <a:rPr lang="en-US" baseline="0" dirty="0" smtClean="0"/>
              <a:t> is the right investment case?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D98E547-DC2C-42C6-B496-54E9CB3A5578}" type="slidenum">
              <a:rPr lang="en-US" smtClean="0"/>
              <a:t>4</a:t>
            </a:fld>
            <a:endParaRPr lang="en-US"/>
          </a:p>
        </p:txBody>
      </p:sp>
    </p:spTree>
    <p:extLst>
      <p:ext uri="{BB962C8B-B14F-4D97-AF65-F5344CB8AC3E}">
        <p14:creationId xmlns:p14="http://schemas.microsoft.com/office/powerpoint/2010/main" val="3054575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It’s useful to remind ourselves that in some places, we are already spending (</a:t>
            </a:r>
            <a:r>
              <a:rPr lang="en-US" b="1" dirty="0" smtClean="0"/>
              <a:t>not investing</a:t>
            </a:r>
            <a:r>
              <a:rPr lang="en-US" dirty="0" smtClean="0"/>
              <a:t>) a lot in agriculture. My point is not to take issue with these particular</a:t>
            </a:r>
            <a:r>
              <a:rPr lang="en-US" baseline="0" dirty="0" smtClean="0"/>
              <a:t> farm subsidy programs (although I do), b</a:t>
            </a:r>
            <a:r>
              <a:rPr lang="en-US" sz="1200" kern="1200" dirty="0" smtClean="0">
                <a:solidFill>
                  <a:schemeClr val="tx1"/>
                </a:solidFill>
                <a:effectLst/>
                <a:latin typeface="+mn-lt"/>
                <a:ea typeface="+mn-ea"/>
                <a:cs typeface="+mn-cs"/>
              </a:rPr>
              <a:t>ut to suggest that because a lot of </a:t>
            </a:r>
            <a:r>
              <a:rPr lang="en-US" sz="1200" kern="1200" dirty="0" err="1" smtClean="0">
                <a:solidFill>
                  <a:schemeClr val="tx1"/>
                </a:solidFill>
                <a:effectLst/>
                <a:latin typeface="+mn-lt"/>
                <a:ea typeface="+mn-ea"/>
                <a:cs typeface="+mn-cs"/>
              </a:rPr>
              <a:t>ag</a:t>
            </a:r>
            <a:r>
              <a:rPr lang="en-US" sz="1200" kern="1200" dirty="0" smtClean="0">
                <a:solidFill>
                  <a:schemeClr val="tx1"/>
                </a:solidFill>
                <a:effectLst/>
                <a:latin typeface="+mn-lt"/>
                <a:ea typeface="+mn-ea"/>
                <a:cs typeface="+mn-cs"/>
              </a:rPr>
              <a:t> inputs are reasonably substitutable in production, there may be some room for shifting </a:t>
            </a:r>
            <a:r>
              <a:rPr lang="en-US" sz="1200" i="1" kern="1200" dirty="0" smtClean="0">
                <a:solidFill>
                  <a:schemeClr val="tx1"/>
                </a:solidFill>
                <a:effectLst/>
                <a:latin typeface="+mn-lt"/>
                <a:ea typeface="+mn-ea"/>
                <a:cs typeface="+mn-cs"/>
              </a:rPr>
              <a:t>within</a:t>
            </a:r>
            <a:r>
              <a:rPr lang="en-US" sz="1200" kern="1200" dirty="0" smtClean="0">
                <a:solidFill>
                  <a:schemeClr val="tx1"/>
                </a:solidFill>
                <a:effectLst/>
                <a:latin typeface="+mn-lt"/>
                <a:ea typeface="+mn-ea"/>
                <a:cs typeface="+mn-cs"/>
              </a:rPr>
              <a:t> the envelope of </a:t>
            </a:r>
            <a:r>
              <a:rPr lang="en-US" sz="1200" kern="1200" dirty="0" err="1" smtClean="0">
                <a:solidFill>
                  <a:schemeClr val="tx1"/>
                </a:solidFill>
                <a:effectLst/>
                <a:latin typeface="+mn-lt"/>
                <a:ea typeface="+mn-ea"/>
                <a:cs typeface="+mn-cs"/>
              </a:rPr>
              <a:t>ag</a:t>
            </a:r>
            <a:r>
              <a:rPr lang="en-US" sz="1200" kern="1200" dirty="0" smtClean="0">
                <a:solidFill>
                  <a:schemeClr val="tx1"/>
                </a:solidFill>
                <a:effectLst/>
                <a:latin typeface="+mn-lt"/>
                <a:ea typeface="+mn-ea"/>
                <a:cs typeface="+mn-cs"/>
              </a:rPr>
              <a:t> subsidies.  </a:t>
            </a:r>
            <a:endParaRPr lang="en-US" dirty="0" smtClean="0"/>
          </a:p>
          <a:p>
            <a:endParaRPr lang="en-US" dirty="0" smtClean="0"/>
          </a:p>
          <a:p>
            <a:r>
              <a:rPr lang="en-US" dirty="0" smtClean="0"/>
              <a:t>An important new point is that this is increasingly happening in MICs.</a:t>
            </a:r>
          </a:p>
          <a:p>
            <a:endParaRPr lang="en-US" dirty="0" smtClean="0"/>
          </a:p>
          <a:p>
            <a:r>
              <a:rPr lang="en-US" dirty="0" smtClean="0"/>
              <a:t>Anderson/</a:t>
            </a:r>
            <a:r>
              <a:rPr lang="en-US" dirty="0" err="1" smtClean="0"/>
              <a:t>Rausser</a:t>
            </a:r>
            <a:r>
              <a:rPr lang="en-US" dirty="0" smtClean="0"/>
              <a:t>/</a:t>
            </a:r>
            <a:r>
              <a:rPr lang="en-US" dirty="0" err="1" smtClean="0"/>
              <a:t>Swinnen</a:t>
            </a:r>
            <a:r>
              <a:rPr lang="en-US" baseline="0" dirty="0" smtClean="0"/>
              <a:t> give </a:t>
            </a:r>
            <a:r>
              <a:rPr lang="en-US" sz="1200" kern="1200" dirty="0" smtClean="0">
                <a:solidFill>
                  <a:schemeClr val="tx1"/>
                </a:solidFill>
                <a:effectLst/>
                <a:latin typeface="+mn-lt"/>
                <a:ea typeface="+mn-ea"/>
                <a:cs typeface="+mn-cs"/>
              </a:rPr>
              <a:t>good empirical evidence that the anti-agricultural policies of the past in LMICs are disappearing. They attribute the changes to income growth, (some) political reform, and growth in mass media (Anderson, </a:t>
            </a:r>
            <a:r>
              <a:rPr lang="en-US" sz="1200" kern="1200" dirty="0" err="1" smtClean="0">
                <a:solidFill>
                  <a:schemeClr val="tx1"/>
                </a:solidFill>
                <a:effectLst/>
                <a:latin typeface="+mn-lt"/>
                <a:ea typeface="+mn-ea"/>
                <a:cs typeface="+mn-cs"/>
              </a:rPr>
              <a:t>Rausser</a:t>
            </a:r>
            <a:r>
              <a:rPr lang="en-US" sz="1200" kern="1200" dirty="0" smtClean="0">
                <a:solidFill>
                  <a:schemeClr val="tx1"/>
                </a:solidFill>
                <a:effectLst/>
                <a:latin typeface="+mn-lt"/>
                <a:ea typeface="+mn-ea"/>
                <a:cs typeface="+mn-cs"/>
              </a:rPr>
              <a:t>, et al, 2013). It’s not that there is no interference in the </a:t>
            </a:r>
            <a:r>
              <a:rPr lang="en-US" sz="1200" kern="1200" dirty="0" err="1" smtClean="0">
                <a:solidFill>
                  <a:schemeClr val="tx1"/>
                </a:solidFill>
                <a:effectLst/>
                <a:latin typeface="+mn-lt"/>
                <a:ea typeface="+mn-ea"/>
                <a:cs typeface="+mn-cs"/>
              </a:rPr>
              <a:t>ag</a:t>
            </a:r>
            <a:r>
              <a:rPr lang="en-US" sz="1200" kern="1200" dirty="0" smtClean="0">
                <a:solidFill>
                  <a:schemeClr val="tx1"/>
                </a:solidFill>
                <a:effectLst/>
                <a:latin typeface="+mn-lt"/>
                <a:ea typeface="+mn-ea"/>
                <a:cs typeface="+mn-cs"/>
              </a:rPr>
              <a:t> sector, rather, it appears that </a:t>
            </a:r>
            <a:r>
              <a:rPr lang="en-US" sz="1200" kern="1200" dirty="0" err="1" smtClean="0">
                <a:solidFill>
                  <a:schemeClr val="tx1"/>
                </a:solidFill>
                <a:effectLst/>
                <a:latin typeface="+mn-lt"/>
                <a:ea typeface="+mn-ea"/>
                <a:cs typeface="+mn-cs"/>
              </a:rPr>
              <a:t>ag</a:t>
            </a:r>
            <a:r>
              <a:rPr lang="en-US" sz="1200" kern="1200" dirty="0" smtClean="0">
                <a:solidFill>
                  <a:schemeClr val="tx1"/>
                </a:solidFill>
                <a:effectLst/>
                <a:latin typeface="+mn-lt"/>
                <a:ea typeface="+mn-ea"/>
                <a:cs typeface="+mn-cs"/>
              </a:rPr>
              <a:t> taxation shifts to become </a:t>
            </a:r>
            <a:r>
              <a:rPr lang="en-US" sz="1200" kern="1200" dirty="0" err="1" smtClean="0">
                <a:solidFill>
                  <a:schemeClr val="tx1"/>
                </a:solidFill>
                <a:effectLst/>
                <a:latin typeface="+mn-lt"/>
                <a:ea typeface="+mn-ea"/>
                <a:cs typeface="+mn-cs"/>
              </a:rPr>
              <a:t>ag</a:t>
            </a:r>
            <a:r>
              <a:rPr lang="en-US" sz="1200" kern="1200" dirty="0" smtClean="0">
                <a:solidFill>
                  <a:schemeClr val="tx1"/>
                </a:solidFill>
                <a:effectLst/>
                <a:latin typeface="+mn-lt"/>
                <a:ea typeface="+mn-ea"/>
                <a:cs typeface="+mn-cs"/>
              </a:rPr>
              <a:t> subsidization, reflecting a new political equilibrium in some countries. We see this in India, Indonesia, and China,</a:t>
            </a:r>
            <a:r>
              <a:rPr lang="en-US" sz="1200" kern="1200" baseline="0" dirty="0" smtClean="0">
                <a:solidFill>
                  <a:schemeClr val="tx1"/>
                </a:solidFill>
                <a:effectLst/>
                <a:latin typeface="+mn-lt"/>
                <a:ea typeface="+mn-ea"/>
                <a:cs typeface="+mn-cs"/>
              </a:rPr>
              <a:t> and elsewhere. </a:t>
            </a:r>
            <a:endParaRPr lang="en-US" sz="1200" kern="1200" dirty="0" smtClean="0">
              <a:solidFill>
                <a:schemeClr val="tx1"/>
              </a:solidFill>
              <a:effectLst/>
              <a:latin typeface="+mn-lt"/>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fld id="{4D98E547-DC2C-42C6-B496-54E9CB3A5578}" type="slidenum">
              <a:rPr lang="en-US" smtClean="0"/>
              <a:t>5</a:t>
            </a:fld>
            <a:endParaRPr lang="en-US"/>
          </a:p>
        </p:txBody>
      </p:sp>
    </p:spTree>
    <p:extLst>
      <p:ext uri="{BB962C8B-B14F-4D97-AF65-F5344CB8AC3E}">
        <p14:creationId xmlns:p14="http://schemas.microsoft.com/office/powerpoint/2010/main" val="3138417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look at all these examples, how</a:t>
            </a:r>
            <a:r>
              <a:rPr lang="en-US" baseline="0" dirty="0" smtClean="0"/>
              <a:t> should we understand the role of </a:t>
            </a:r>
            <a:r>
              <a:rPr lang="en-US" baseline="0" dirty="0" err="1" smtClean="0"/>
              <a:t>ag</a:t>
            </a:r>
            <a:r>
              <a:rPr lang="en-US" baseline="0" dirty="0" smtClean="0"/>
              <a:t> investment? </a:t>
            </a:r>
            <a:endParaRPr lang="en-US" baseline="0" dirty="0" smtClean="0"/>
          </a:p>
          <a:p>
            <a:r>
              <a:rPr lang="en-US" baseline="0" dirty="0" smtClean="0"/>
              <a:t>In the strictest sense, </a:t>
            </a:r>
            <a:r>
              <a:rPr lang="en-US" baseline="0" dirty="0" smtClean="0"/>
              <a:t>investment is </a:t>
            </a:r>
            <a:r>
              <a:rPr lang="en-US" baseline="0" dirty="0" smtClean="0"/>
              <a:t>spending that produces some return – a benefit in the future. </a:t>
            </a:r>
            <a:r>
              <a:rPr lang="en-US" baseline="0" dirty="0" smtClean="0"/>
              <a:t>For instance, longer lives.</a:t>
            </a:r>
            <a:endParaRPr lang="en-US" baseline="0" dirty="0" smtClean="0"/>
          </a:p>
          <a:p>
            <a:r>
              <a:rPr lang="en-US" baseline="0" dirty="0" smtClean="0"/>
              <a:t>In order to compare and prioritize investments, that return must be </a:t>
            </a:r>
            <a:r>
              <a:rPr lang="en-US" baseline="0" dirty="0" smtClean="0"/>
              <a:t>measurable, and we should measure it with the right factors included.</a:t>
            </a:r>
          </a:p>
          <a:p>
            <a:r>
              <a:rPr lang="en-US" baseline="0" dirty="0" smtClean="0"/>
              <a:t> </a:t>
            </a:r>
            <a:endParaRPr lang="en-US" baseline="0" dirty="0" smtClean="0"/>
          </a:p>
          <a:p>
            <a:r>
              <a:rPr lang="en-US" baseline="0" dirty="0" smtClean="0"/>
              <a:t>The main point here is that private and public investments have different goals, but both are necessary.</a:t>
            </a:r>
            <a:endParaRPr lang="en-US" dirty="0" smtClean="0"/>
          </a:p>
          <a:p>
            <a:r>
              <a:rPr lang="en-US" dirty="0" smtClean="0"/>
              <a:t>Don’t neglect private sector. </a:t>
            </a:r>
            <a:r>
              <a:rPr lang="en-US" baseline="0" dirty="0" smtClean="0"/>
              <a:t>But government funded research </a:t>
            </a:r>
            <a:r>
              <a:rPr lang="en-US" b="1" baseline="0" dirty="0" smtClean="0"/>
              <a:t>and</a:t>
            </a:r>
            <a:r>
              <a:rPr lang="en-US" baseline="0" dirty="0" smtClean="0"/>
              <a:t> demand-creation can also help inform where the private sector spends its money</a:t>
            </a:r>
          </a:p>
          <a:p>
            <a:endParaRPr lang="en-US" baseline="0" dirty="0" smtClean="0"/>
          </a:p>
          <a:p>
            <a:r>
              <a:rPr lang="en-US" baseline="0" dirty="0" smtClean="0"/>
              <a:t>In discussing a few specific investments needed for changing the food supply, as I said, I’m going to focus on F&amp;V–there are BIG opportunities here, and some encouraging signs. It’s the proverbial “low-hanging fruit (and vegetables)”</a:t>
            </a:r>
          </a:p>
          <a:p>
            <a:endParaRPr lang="en-US" baseline="0" dirty="0" smtClean="0"/>
          </a:p>
          <a:p>
            <a:r>
              <a:rPr lang="en-US" dirty="0" smtClean="0"/>
              <a:t>Where do we start? We know we need more. A majority of Americans, on average, are eating half as many vegetables as they should. We eat less than half the recommended amount of fruits. (</a:t>
            </a:r>
            <a:r>
              <a:rPr lang="en-US" dirty="0" smtClean="0"/>
              <a:t>2010 assessment published jointly by the Departments of Agriculture and Health and Human Services)</a:t>
            </a:r>
          </a:p>
          <a:p>
            <a:endParaRPr lang="en-US" dirty="0" smtClean="0"/>
          </a:p>
          <a:p>
            <a:r>
              <a:rPr lang="en-US" dirty="0" smtClean="0"/>
              <a:t>And work being undertaken at Emory University on F&amp;V</a:t>
            </a:r>
            <a:r>
              <a:rPr lang="en-US" baseline="0" dirty="0" smtClean="0"/>
              <a:t> supply relative to need </a:t>
            </a:r>
            <a:r>
              <a:rPr lang="en-US" dirty="0" smtClean="0"/>
              <a:t>is showing that is true in almost all countries. And this is consistent with the findings of the 2010 GBD, based on hundreds of surveys gathered from countries across the world. So, while the opportunities to produce F&amp;V vary (</a:t>
            </a:r>
            <a:r>
              <a:rPr lang="en-US" dirty="0" err="1" smtClean="0"/>
              <a:t>Per’s</a:t>
            </a:r>
            <a:r>
              <a:rPr lang="en-US" dirty="0" smtClean="0"/>
              <a:t> point about</a:t>
            </a:r>
            <a:r>
              <a:rPr lang="en-US" baseline="0" dirty="0" smtClean="0"/>
              <a:t> needing to contextualize), with the right investments, we can get closer to meeting needs almost everywhere. And we need to try even in the difficult environments, not with autarky, but by increasing capacity.</a:t>
            </a:r>
            <a:endParaRPr lang="en-US" dirty="0"/>
          </a:p>
        </p:txBody>
      </p:sp>
      <p:sp>
        <p:nvSpPr>
          <p:cNvPr id="4" name="Slide Number Placeholder 3"/>
          <p:cNvSpPr>
            <a:spLocks noGrp="1"/>
          </p:cNvSpPr>
          <p:nvPr>
            <p:ph type="sldNum" sz="quarter" idx="10"/>
          </p:nvPr>
        </p:nvSpPr>
        <p:spPr/>
        <p:txBody>
          <a:bodyPr/>
          <a:lstStyle/>
          <a:p>
            <a:fld id="{4D98E547-DC2C-42C6-B496-54E9CB3A5578}" type="slidenum">
              <a:rPr lang="en-US" smtClean="0"/>
              <a:t>6</a:t>
            </a:fld>
            <a:endParaRPr lang="en-US"/>
          </a:p>
        </p:txBody>
      </p:sp>
    </p:spTree>
    <p:extLst>
      <p:ext uri="{BB962C8B-B14F-4D97-AF65-F5344CB8AC3E}">
        <p14:creationId xmlns:p14="http://schemas.microsoft.com/office/powerpoint/2010/main" val="746425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examples of what’s relevant for farm-level and for societal-level ways to increase F&amp;V production. </a:t>
            </a:r>
          </a:p>
          <a:p>
            <a:endParaRPr lang="en-US" dirty="0" smtClean="0"/>
          </a:p>
          <a:p>
            <a:r>
              <a:rPr lang="en-US" dirty="0" smtClean="0"/>
              <a:t>For instance, the traditional markets and distributional infrastructure</a:t>
            </a:r>
            <a:r>
              <a:rPr lang="en-US" baseline="0" dirty="0" smtClean="0"/>
              <a:t> </a:t>
            </a:r>
            <a:r>
              <a:rPr lang="en-US" dirty="0" smtClean="0"/>
              <a:t>that Miguel mentioned this morning. We don’t have much of this kind of investment available for F&amp;V farmers in the US – therefore, it’s not a surprise that in the US there are 97 million acres planted</a:t>
            </a:r>
            <a:r>
              <a:rPr lang="en-US" baseline="0" dirty="0" smtClean="0"/>
              <a:t> in maize, 240,000 acres planted in green leafy veg. AFT estimates we need 13 million more acres of farmland planted in veg to produce sufficient supply to meet RDAs.</a:t>
            </a:r>
          </a:p>
          <a:p>
            <a:endParaRPr lang="en-US" baseline="0" dirty="0" smtClean="0"/>
          </a:p>
          <a:p>
            <a:r>
              <a:rPr lang="en-US" dirty="0" smtClean="0"/>
              <a:t>Investment</a:t>
            </a:r>
            <a:r>
              <a:rPr lang="en-US" baseline="0" dirty="0" smtClean="0"/>
              <a:t> in traditional markets is </a:t>
            </a:r>
            <a:r>
              <a:rPr lang="en-US" dirty="0" smtClean="0"/>
              <a:t>growing as I’ll mention</a:t>
            </a:r>
            <a:r>
              <a:rPr lang="en-US" baseline="0" dirty="0" smtClean="0"/>
              <a:t> momentarily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D98E547-DC2C-42C6-B496-54E9CB3A5578}" type="slidenum">
              <a:rPr lang="en-US" smtClean="0"/>
              <a:t>7</a:t>
            </a:fld>
            <a:endParaRPr lang="en-US"/>
          </a:p>
        </p:txBody>
      </p:sp>
    </p:spTree>
    <p:extLst>
      <p:ext uri="{BB962C8B-B14F-4D97-AF65-F5344CB8AC3E}">
        <p14:creationId xmlns:p14="http://schemas.microsoft.com/office/powerpoint/2010/main" val="2163588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a:t>
            </a:r>
            <a:r>
              <a:rPr lang="en-US" b="1" baseline="0" dirty="0" smtClean="0"/>
              <a:t>are</a:t>
            </a:r>
            <a:r>
              <a:rPr lang="en-US" baseline="0" dirty="0" smtClean="0"/>
              <a:t> we doing? (apologies for all the US examples ….) For F&amp;V, these two areas are vital.</a:t>
            </a:r>
          </a:p>
          <a:p>
            <a:endParaRPr lang="en-US" baseline="0" dirty="0" smtClean="0"/>
          </a:p>
          <a:p>
            <a:r>
              <a:rPr lang="en-US" baseline="0" dirty="0" smtClean="0"/>
              <a:t>Productivity-enhancing R&amp;D – most of the funds coming from private sector, where should the government strategically invest? Have they taken advantage of all opportunities? There are numerous efforts that can be examples at the ICN2 next year. For instance, BMGF is leveraging additional social R&amp;D by partnering with private sector to support smallholders to participate in value chains – the traditional to modern ones we heard about earlier. </a:t>
            </a:r>
          </a:p>
          <a:p>
            <a:endParaRPr lang="en-US" baseline="0" dirty="0" smtClean="0"/>
          </a:p>
          <a:p>
            <a:r>
              <a:rPr lang="en-US" baseline="0" dirty="0" smtClean="0"/>
              <a:t>Marketing:</a:t>
            </a:r>
          </a:p>
          <a:p>
            <a:r>
              <a:rPr lang="en-US" baseline="0" dirty="0" smtClean="0"/>
              <a:t>The private sector spends millions for certain commodity marketing programs. </a:t>
            </a:r>
            <a:endParaRPr lang="en-US" baseline="0" dirty="0" smtClean="0"/>
          </a:p>
          <a:p>
            <a:r>
              <a:rPr lang="en-US" baseline="0" dirty="0" smtClean="0"/>
              <a:t>The Government’s 5-a-Day program is also in the millions – tens of millions of $$, not hundreds of millions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Check-offs, there just hasn’t been enough money for marketing fresh F&amp;V.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2009, the produce industry weighed a proposal to create a much bigger kitty, a $30 million annual fund that would require a minuscule 0.047 percent levy on their crops. The farmers rejected the plan for various reasons, including the worry that it still paled by comparison with the livestock and dairy industries’ $300 million.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However, there</a:t>
            </a:r>
            <a:r>
              <a:rPr lang="en-US" baseline="0" dirty="0" smtClean="0"/>
              <a:t> is progress here as well. One example is the marketing of </a:t>
            </a:r>
            <a:r>
              <a:rPr lang="en-US" dirty="0" smtClean="0"/>
              <a:t>baby carrots (</a:t>
            </a:r>
            <a:r>
              <a:rPr lang="en-US" dirty="0" smtClean="0">
                <a:effectLst/>
              </a:rPr>
              <a:t>Baby Carrots: Eat ‘</a:t>
            </a:r>
            <a:r>
              <a:rPr lang="en-US" dirty="0" err="1" smtClean="0">
                <a:effectLst/>
              </a:rPr>
              <a:t>Em</a:t>
            </a:r>
            <a:r>
              <a:rPr lang="en-US" dirty="0" smtClean="0">
                <a:effectLst/>
              </a:rPr>
              <a:t> Like Junk Food.”)</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creator of that program (used to be with Coca-Cola) told a crowd of more than 1,000 at the Produce Marketing Association convention: “We must change the game. We can help solve the obesity crisis by stealing junk food’s playbook, by creating passion for produce, by becoming demand creators, not just growers and processors.” </a:t>
            </a:r>
            <a:r>
              <a:rPr lang="en-US" dirty="0" smtClean="0">
                <a:effectLst/>
              </a:rPr>
              <a:t>The association’s president, has said they soon would announce their new initiative. “We have a unique opportunity now, when the stars have aligned and public opinion is starting to show signs of change in dietary habits,” he said. “This is a real tipping point.” </a:t>
            </a:r>
            <a:endParaRPr lang="en-US" dirty="0" smtClean="0"/>
          </a:p>
          <a:p>
            <a:endParaRPr lang="en-US" dirty="0" smtClean="0"/>
          </a:p>
          <a:p>
            <a:endParaRPr lang="en-US" dirty="0" smtClean="0"/>
          </a:p>
          <a:p>
            <a:endParaRPr lang="en-US" dirty="0" smtClean="0"/>
          </a:p>
          <a:p>
            <a:r>
              <a:rPr lang="en-US" dirty="0" smtClean="0">
                <a:effectLst/>
              </a:rPr>
              <a:t>“</a:t>
            </a:r>
            <a:endParaRPr lang="en-US" dirty="0"/>
          </a:p>
        </p:txBody>
      </p:sp>
      <p:sp>
        <p:nvSpPr>
          <p:cNvPr id="4" name="Slide Number Placeholder 3"/>
          <p:cNvSpPr>
            <a:spLocks noGrp="1"/>
          </p:cNvSpPr>
          <p:nvPr>
            <p:ph type="sldNum" sz="quarter" idx="10"/>
          </p:nvPr>
        </p:nvSpPr>
        <p:spPr/>
        <p:txBody>
          <a:bodyPr/>
          <a:lstStyle/>
          <a:p>
            <a:fld id="{4D98E547-DC2C-42C6-B496-54E9CB3A5578}" type="slidenum">
              <a:rPr lang="en-US" smtClean="0"/>
              <a:t>8</a:t>
            </a:fld>
            <a:endParaRPr lang="en-US"/>
          </a:p>
        </p:txBody>
      </p:sp>
    </p:spTree>
    <p:extLst>
      <p:ext uri="{BB962C8B-B14F-4D97-AF65-F5344CB8AC3E}">
        <p14:creationId xmlns:p14="http://schemas.microsoft.com/office/powerpoint/2010/main" val="2665117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do we answer t</a:t>
            </a:r>
            <a:r>
              <a:rPr lang="en-US" dirty="0" smtClean="0"/>
              <a:t>he “HOW” question that Per raised?</a:t>
            </a:r>
          </a:p>
          <a:p>
            <a:endParaRPr lang="en-US" dirty="0" smtClean="0"/>
          </a:p>
          <a:p>
            <a:r>
              <a:rPr lang="en-US" dirty="0" smtClean="0"/>
              <a:t>In addition to professional</a:t>
            </a:r>
            <a:r>
              <a:rPr lang="en-US" baseline="0" dirty="0" smtClean="0"/>
              <a:t> marketing (sorry, 5-a-day people), w</a:t>
            </a:r>
            <a:r>
              <a:rPr lang="en-US" dirty="0" smtClean="0"/>
              <a:t>e have a lot of tools at our disposal</a:t>
            </a:r>
            <a:r>
              <a:rPr lang="en-US" baseline="0" dirty="0" smtClean="0"/>
              <a:t>. We DO have the instruments. What we don’t have is the political will to use them to achieve our objectives. So, how should we use these policies?</a:t>
            </a:r>
          </a:p>
          <a:p>
            <a:endParaRPr lang="en-US" baseline="0" dirty="0" smtClean="0"/>
          </a:p>
        </p:txBody>
      </p:sp>
      <p:sp>
        <p:nvSpPr>
          <p:cNvPr id="4" name="Slide Number Placeholder 3"/>
          <p:cNvSpPr>
            <a:spLocks noGrp="1"/>
          </p:cNvSpPr>
          <p:nvPr>
            <p:ph type="sldNum" sz="quarter" idx="10"/>
          </p:nvPr>
        </p:nvSpPr>
        <p:spPr/>
        <p:txBody>
          <a:bodyPr/>
          <a:lstStyle/>
          <a:p>
            <a:fld id="{4D98E547-DC2C-42C6-B496-54E9CB3A5578}" type="slidenum">
              <a:rPr lang="en-US" smtClean="0"/>
              <a:t>9</a:t>
            </a:fld>
            <a:endParaRPr lang="en-US"/>
          </a:p>
        </p:txBody>
      </p:sp>
    </p:spTree>
    <p:extLst>
      <p:ext uri="{BB962C8B-B14F-4D97-AF65-F5344CB8AC3E}">
        <p14:creationId xmlns:p14="http://schemas.microsoft.com/office/powerpoint/2010/main" val="3545212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426655-8143-480D-B7D4-669B8FCA215C}" type="datetimeFigureOut">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DB215-F3F0-4C91-9D1D-89F58E3C6D82}" type="slidenum">
              <a:rPr lang="en-US" smtClean="0"/>
              <a:t>‹#›</a:t>
            </a:fld>
            <a:endParaRPr lang="en-US"/>
          </a:p>
        </p:txBody>
      </p:sp>
    </p:spTree>
    <p:extLst>
      <p:ext uri="{BB962C8B-B14F-4D97-AF65-F5344CB8AC3E}">
        <p14:creationId xmlns:p14="http://schemas.microsoft.com/office/powerpoint/2010/main" val="1538321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426655-8143-480D-B7D4-669B8FCA215C}" type="datetimeFigureOut">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DB215-F3F0-4C91-9D1D-89F58E3C6D82}" type="slidenum">
              <a:rPr lang="en-US" smtClean="0"/>
              <a:t>‹#›</a:t>
            </a:fld>
            <a:endParaRPr lang="en-US"/>
          </a:p>
        </p:txBody>
      </p:sp>
    </p:spTree>
    <p:extLst>
      <p:ext uri="{BB962C8B-B14F-4D97-AF65-F5344CB8AC3E}">
        <p14:creationId xmlns:p14="http://schemas.microsoft.com/office/powerpoint/2010/main" val="636977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426655-8143-480D-B7D4-669B8FCA215C}" type="datetimeFigureOut">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DB215-F3F0-4C91-9D1D-89F58E3C6D82}" type="slidenum">
              <a:rPr lang="en-US" smtClean="0"/>
              <a:t>‹#›</a:t>
            </a:fld>
            <a:endParaRPr lang="en-US"/>
          </a:p>
        </p:txBody>
      </p:sp>
    </p:spTree>
    <p:extLst>
      <p:ext uri="{BB962C8B-B14F-4D97-AF65-F5344CB8AC3E}">
        <p14:creationId xmlns:p14="http://schemas.microsoft.com/office/powerpoint/2010/main" val="368955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DB215-F3F0-4C91-9D1D-89F58E3C6D82}" type="slidenum">
              <a:rPr lang="en-US" smtClean="0"/>
              <a:t>‹#›</a:t>
            </a:fld>
            <a:endParaRPr lang="en-US"/>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5759752"/>
            <a:ext cx="2133600" cy="1272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677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426655-8143-480D-B7D4-669B8FCA215C}" type="datetimeFigureOut">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0DB215-F3F0-4C91-9D1D-89F58E3C6D82}" type="slidenum">
              <a:rPr lang="en-US" smtClean="0"/>
              <a:t>‹#›</a:t>
            </a:fld>
            <a:endParaRPr lang="en-US"/>
          </a:p>
        </p:txBody>
      </p:sp>
    </p:spTree>
    <p:extLst>
      <p:ext uri="{BB962C8B-B14F-4D97-AF65-F5344CB8AC3E}">
        <p14:creationId xmlns:p14="http://schemas.microsoft.com/office/powerpoint/2010/main" val="1065551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426655-8143-480D-B7D4-669B8FCA215C}" type="datetimeFigureOut">
              <a:rPr lang="en-US" smtClean="0"/>
              <a:t>11/13/2013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0DB215-F3F0-4C91-9D1D-89F58E3C6D82}" type="slidenum">
              <a:rPr lang="en-US" smtClean="0"/>
              <a:t>‹#›</a:t>
            </a:fld>
            <a:endParaRPr lang="en-US"/>
          </a:p>
        </p:txBody>
      </p:sp>
    </p:spTree>
    <p:extLst>
      <p:ext uri="{BB962C8B-B14F-4D97-AF65-F5344CB8AC3E}">
        <p14:creationId xmlns:p14="http://schemas.microsoft.com/office/powerpoint/2010/main" val="1816637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426655-8143-480D-B7D4-669B8FCA215C}" type="datetimeFigureOut">
              <a:rPr lang="en-US" smtClean="0"/>
              <a:t>11/13/2013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0DB215-F3F0-4C91-9D1D-89F58E3C6D82}" type="slidenum">
              <a:rPr lang="en-US" smtClean="0"/>
              <a:t>‹#›</a:t>
            </a:fld>
            <a:endParaRPr lang="en-US"/>
          </a:p>
        </p:txBody>
      </p:sp>
    </p:spTree>
    <p:extLst>
      <p:ext uri="{BB962C8B-B14F-4D97-AF65-F5344CB8AC3E}">
        <p14:creationId xmlns:p14="http://schemas.microsoft.com/office/powerpoint/2010/main" val="3158800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426655-8143-480D-B7D4-669B8FCA215C}" type="datetimeFigureOut">
              <a:rPr lang="en-US" smtClean="0"/>
              <a:t>11/13/2013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0DB215-F3F0-4C91-9D1D-89F58E3C6D82}" type="slidenum">
              <a:rPr lang="en-US" smtClean="0"/>
              <a:t>‹#›</a:t>
            </a:fld>
            <a:endParaRPr lang="en-US"/>
          </a:p>
        </p:txBody>
      </p:sp>
    </p:spTree>
    <p:extLst>
      <p:ext uri="{BB962C8B-B14F-4D97-AF65-F5344CB8AC3E}">
        <p14:creationId xmlns:p14="http://schemas.microsoft.com/office/powerpoint/2010/main" val="1303145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426655-8143-480D-B7D4-669B8FCA215C}" type="datetimeFigureOut">
              <a:rPr lang="en-US" smtClean="0"/>
              <a:t>11/13/2013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0DB215-F3F0-4C91-9D1D-89F58E3C6D82}" type="slidenum">
              <a:rPr lang="en-US" smtClean="0"/>
              <a:t>‹#›</a:t>
            </a:fld>
            <a:endParaRPr lang="en-US"/>
          </a:p>
        </p:txBody>
      </p:sp>
    </p:spTree>
    <p:extLst>
      <p:ext uri="{BB962C8B-B14F-4D97-AF65-F5344CB8AC3E}">
        <p14:creationId xmlns:p14="http://schemas.microsoft.com/office/powerpoint/2010/main" val="2811929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426655-8143-480D-B7D4-669B8FCA215C}" type="datetimeFigureOut">
              <a:rPr lang="en-US" smtClean="0"/>
              <a:t>11/13/2013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0DB215-F3F0-4C91-9D1D-89F58E3C6D82}" type="slidenum">
              <a:rPr lang="en-US" smtClean="0"/>
              <a:t>‹#›</a:t>
            </a:fld>
            <a:endParaRPr lang="en-US"/>
          </a:p>
        </p:txBody>
      </p:sp>
    </p:spTree>
    <p:extLst>
      <p:ext uri="{BB962C8B-B14F-4D97-AF65-F5344CB8AC3E}">
        <p14:creationId xmlns:p14="http://schemas.microsoft.com/office/powerpoint/2010/main" val="3875902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426655-8143-480D-B7D4-669B8FCA215C}" type="datetimeFigureOut">
              <a:rPr lang="en-US" smtClean="0"/>
              <a:t>11/13/2013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0DB215-F3F0-4C91-9D1D-89F58E3C6D82}" type="slidenum">
              <a:rPr lang="en-US" smtClean="0"/>
              <a:t>‹#›</a:t>
            </a:fld>
            <a:endParaRPr lang="en-US"/>
          </a:p>
        </p:txBody>
      </p:sp>
    </p:spTree>
    <p:extLst>
      <p:ext uri="{BB962C8B-B14F-4D97-AF65-F5344CB8AC3E}">
        <p14:creationId xmlns:p14="http://schemas.microsoft.com/office/powerpoint/2010/main" val="3521745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426655-8143-480D-B7D4-669B8FCA215C}" type="datetimeFigureOut">
              <a:rPr lang="en-US" smtClean="0"/>
              <a:t>11/13/2013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0DB215-F3F0-4C91-9D1D-89F58E3C6D82}" type="slidenum">
              <a:rPr lang="en-US" smtClean="0"/>
              <a:t>‹#›</a:t>
            </a:fld>
            <a:endParaRPr lang="en-US"/>
          </a:p>
        </p:txBody>
      </p:sp>
    </p:spTree>
    <p:extLst>
      <p:ext uri="{BB962C8B-B14F-4D97-AF65-F5344CB8AC3E}">
        <p14:creationId xmlns:p14="http://schemas.microsoft.com/office/powerpoint/2010/main" val="696172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9400"/>
            <a:ext cx="7772400" cy="762000"/>
          </a:xfrm>
        </p:spPr>
        <p:txBody>
          <a:bodyPr>
            <a:normAutofit fontScale="90000"/>
          </a:bodyPr>
          <a:lstStyle/>
          <a:p>
            <a:r>
              <a:rPr lang="en-US" dirty="0" smtClean="0"/>
              <a:t/>
            </a:r>
            <a:br>
              <a:rPr lang="en-US" dirty="0" smtClean="0"/>
            </a:br>
            <a:r>
              <a:rPr lang="en-US" sz="5300" dirty="0" smtClean="0"/>
              <a:t>The Cost of Changing the Food  Supply</a:t>
            </a:r>
            <a:r>
              <a:rPr lang="en-US" sz="5300" dirty="0" smtClean="0"/>
              <a:t/>
            </a:r>
            <a:br>
              <a:rPr lang="en-US" sz="5300" dirty="0" smtClean="0"/>
            </a:br>
            <a:r>
              <a:rPr lang="en-US" dirty="0"/>
              <a:t/>
            </a:r>
            <a:br>
              <a:rPr lang="en-US" dirty="0"/>
            </a:br>
            <a:r>
              <a:rPr lang="en-US" sz="3600" dirty="0" smtClean="0"/>
              <a:t/>
            </a:r>
            <a:br>
              <a:rPr lang="en-US" sz="3600" dirty="0" smtClean="0"/>
            </a:br>
            <a:endParaRPr lang="en-US" sz="3600" dirty="0"/>
          </a:p>
        </p:txBody>
      </p:sp>
      <p:sp>
        <p:nvSpPr>
          <p:cNvPr id="3" name="Subtitle 2"/>
          <p:cNvSpPr>
            <a:spLocks noGrp="1"/>
          </p:cNvSpPr>
          <p:nvPr>
            <p:ph type="subTitle" idx="1"/>
          </p:nvPr>
        </p:nvSpPr>
        <p:spPr>
          <a:xfrm>
            <a:off x="990600" y="4648200"/>
            <a:ext cx="7315200" cy="2057400"/>
          </a:xfrm>
        </p:spPr>
        <p:txBody>
          <a:bodyPr>
            <a:normAutofit fontScale="77500" lnSpcReduction="20000"/>
          </a:bodyPr>
          <a:lstStyle/>
          <a:p>
            <a:r>
              <a:rPr lang="en-US" dirty="0" smtClean="0">
                <a:solidFill>
                  <a:srgbClr val="C00000"/>
                </a:solidFill>
              </a:rPr>
              <a:t>Rachel Nugent, Director, DCPN</a:t>
            </a:r>
          </a:p>
          <a:p>
            <a:r>
              <a:rPr lang="en-US" dirty="0" smtClean="0">
                <a:solidFill>
                  <a:srgbClr val="C00000"/>
                </a:solidFill>
              </a:rPr>
              <a:t>University of Washington</a:t>
            </a:r>
          </a:p>
          <a:p>
            <a:r>
              <a:rPr lang="en-US" dirty="0" smtClean="0">
                <a:solidFill>
                  <a:srgbClr val="C00000"/>
                </a:solidFill>
              </a:rPr>
              <a:t>Department of Global Health</a:t>
            </a:r>
          </a:p>
          <a:p>
            <a:r>
              <a:rPr lang="en-US" dirty="0" smtClean="0">
                <a:solidFill>
                  <a:srgbClr val="C00000"/>
                </a:solidFill>
              </a:rPr>
              <a:t>Seattle, WA</a:t>
            </a:r>
          </a:p>
          <a:p>
            <a:r>
              <a:rPr lang="en-US" dirty="0" smtClean="0">
                <a:solidFill>
                  <a:srgbClr val="C00000"/>
                </a:solidFill>
              </a:rPr>
              <a:t> </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375" y="234978"/>
            <a:ext cx="2974975"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181600" y="414505"/>
            <a:ext cx="3657600" cy="707886"/>
          </a:xfrm>
          <a:prstGeom prst="rect">
            <a:avLst/>
          </a:prstGeom>
        </p:spPr>
        <p:txBody>
          <a:bodyPr wrap="square">
            <a:spAutoFit/>
          </a:bodyPr>
          <a:lstStyle/>
          <a:p>
            <a:pPr algn="r"/>
            <a:r>
              <a:rPr lang="en-US" sz="2000" dirty="0" smtClean="0">
                <a:solidFill>
                  <a:srgbClr val="C00000"/>
                </a:solidFill>
              </a:rPr>
              <a:t>ICN2 Prep Consultation, </a:t>
            </a:r>
            <a:r>
              <a:rPr lang="en-US" sz="2000" dirty="0" smtClean="0">
                <a:solidFill>
                  <a:srgbClr val="C00000"/>
                </a:solidFill>
              </a:rPr>
              <a:t>Rome</a:t>
            </a:r>
            <a:endParaRPr lang="en-US" sz="2000" dirty="0" smtClean="0">
              <a:solidFill>
                <a:srgbClr val="C00000"/>
              </a:solidFill>
            </a:endParaRPr>
          </a:p>
          <a:p>
            <a:pPr algn="r"/>
            <a:r>
              <a:rPr lang="en-US" sz="2000" dirty="0" smtClean="0">
                <a:solidFill>
                  <a:srgbClr val="C00000"/>
                </a:solidFill>
              </a:rPr>
              <a:t>November 14</a:t>
            </a:r>
            <a:r>
              <a:rPr lang="en-US" sz="2000" dirty="0" smtClean="0">
                <a:solidFill>
                  <a:srgbClr val="C00000"/>
                </a:solidFill>
              </a:rPr>
              <a:t>, </a:t>
            </a:r>
            <a:r>
              <a:rPr lang="en-US" sz="2000" dirty="0" smtClean="0">
                <a:solidFill>
                  <a:srgbClr val="C00000"/>
                </a:solidFill>
              </a:rPr>
              <a:t>2013</a:t>
            </a:r>
          </a:p>
        </p:txBody>
      </p:sp>
    </p:spTree>
    <p:extLst>
      <p:ext uri="{BB962C8B-B14F-4D97-AF65-F5344CB8AC3E}">
        <p14:creationId xmlns:p14="http://schemas.microsoft.com/office/powerpoint/2010/main" val="3821739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5400" cy="1143000"/>
          </a:xfrm>
        </p:spPr>
        <p:txBody>
          <a:bodyPr>
            <a:normAutofit fontScale="90000"/>
          </a:bodyPr>
          <a:lstStyle/>
          <a:p>
            <a:r>
              <a:rPr lang="en-US" dirty="0" smtClean="0"/>
              <a:t>Factors influencing </a:t>
            </a:r>
            <a:r>
              <a:rPr lang="en-US" dirty="0" smtClean="0"/>
              <a:t>policy </a:t>
            </a:r>
            <a:r>
              <a:rPr lang="en-US" dirty="0" smtClean="0"/>
              <a:t>impact on health</a:t>
            </a:r>
            <a:endParaRPr lang="en-US" dirty="0"/>
          </a:p>
        </p:txBody>
      </p:sp>
      <p:sp>
        <p:nvSpPr>
          <p:cNvPr id="3" name="Content Placeholder 2"/>
          <p:cNvSpPr>
            <a:spLocks noGrp="1"/>
          </p:cNvSpPr>
          <p:nvPr>
            <p:ph idx="1"/>
          </p:nvPr>
        </p:nvSpPr>
        <p:spPr/>
        <p:txBody>
          <a:bodyPr/>
          <a:lstStyle/>
          <a:p>
            <a:r>
              <a:rPr lang="en-US" dirty="0" smtClean="0"/>
              <a:t>Size </a:t>
            </a:r>
            <a:r>
              <a:rPr lang="en-US" dirty="0"/>
              <a:t>(adequacy and stability of payments</a:t>
            </a:r>
            <a:r>
              <a:rPr lang="en-US" dirty="0" smtClean="0"/>
              <a:t>)</a:t>
            </a:r>
          </a:p>
          <a:p>
            <a:r>
              <a:rPr lang="en-US" dirty="0" smtClean="0"/>
              <a:t>Targeting </a:t>
            </a:r>
            <a:r>
              <a:rPr lang="en-US" dirty="0"/>
              <a:t>(efficiency and equity</a:t>
            </a:r>
            <a:r>
              <a:rPr lang="en-US" dirty="0" smtClean="0"/>
              <a:t>)</a:t>
            </a:r>
          </a:p>
          <a:p>
            <a:r>
              <a:rPr lang="en-US" dirty="0" err="1" smtClean="0"/>
              <a:t>Elasticities</a:t>
            </a:r>
            <a:r>
              <a:rPr lang="en-US" dirty="0" smtClean="0"/>
              <a:t> (substitution effects)</a:t>
            </a:r>
          </a:p>
          <a:p>
            <a:r>
              <a:rPr lang="en-US" dirty="0" smtClean="0"/>
              <a:t>Barriers </a:t>
            </a:r>
            <a:r>
              <a:rPr lang="en-US" dirty="0"/>
              <a:t>to </a:t>
            </a:r>
            <a:r>
              <a:rPr lang="en-US" dirty="0" smtClean="0"/>
              <a:t>altering choice </a:t>
            </a:r>
            <a:r>
              <a:rPr lang="en-US" dirty="0"/>
              <a:t>set </a:t>
            </a:r>
            <a:r>
              <a:rPr lang="en-US" dirty="0" smtClean="0"/>
              <a:t>of producers and consumers</a:t>
            </a:r>
          </a:p>
          <a:p>
            <a:r>
              <a:rPr lang="en-US" dirty="0" smtClean="0"/>
              <a:t>Administrative costs</a:t>
            </a:r>
          </a:p>
          <a:p>
            <a:r>
              <a:rPr lang="en-US" dirty="0" smtClean="0"/>
              <a:t>Political </a:t>
            </a:r>
            <a:r>
              <a:rPr lang="en-US" dirty="0"/>
              <a:t>acceptability</a:t>
            </a:r>
          </a:p>
          <a:p>
            <a:endParaRPr lang="en-US" dirty="0"/>
          </a:p>
        </p:txBody>
      </p:sp>
      <p:sp>
        <p:nvSpPr>
          <p:cNvPr id="4" name="Date Placeholder 3"/>
          <p:cNvSpPr>
            <a:spLocks noGrp="1"/>
          </p:cNvSpPr>
          <p:nvPr>
            <p:ph type="dt" sz="half" idx="10"/>
          </p:nvPr>
        </p:nvSpPr>
        <p:spPr/>
        <p:txBody>
          <a:bodyPr/>
          <a:lstStyle/>
          <a:p>
            <a:fld id="{AA555641-5DD8-4A4E-9FE5-C4A558FCC6B4}" type="datetime1">
              <a:rPr lang="en-US" smtClean="0"/>
              <a:pPr/>
              <a:t>11/13/2013</a:t>
            </a:fld>
            <a:endParaRPr lang="en-US"/>
          </a:p>
        </p:txBody>
      </p:sp>
      <p:sp>
        <p:nvSpPr>
          <p:cNvPr id="5" name="Slide Number Placeholder 4"/>
          <p:cNvSpPr>
            <a:spLocks noGrp="1"/>
          </p:cNvSpPr>
          <p:nvPr>
            <p:ph type="sldNum" sz="quarter" idx="12"/>
          </p:nvPr>
        </p:nvSpPr>
        <p:spPr/>
        <p:txBody>
          <a:bodyPr/>
          <a:lstStyle/>
          <a:p>
            <a:fld id="{A05CFD4A-D6EE-4E99-9A4F-609AB0C64C8E}" type="slidenum">
              <a:rPr lang="en-US" smtClean="0"/>
              <a:pPr/>
              <a:t>10</a:t>
            </a:fld>
            <a:endParaRPr lang="en-US"/>
          </a:p>
        </p:txBody>
      </p:sp>
    </p:spTree>
    <p:extLst>
      <p:ext uri="{BB962C8B-B14F-4D97-AF65-F5344CB8AC3E}">
        <p14:creationId xmlns:p14="http://schemas.microsoft.com/office/powerpoint/2010/main" val="3755584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Conclusions</a:t>
            </a:r>
            <a:endParaRPr lang="en-US" dirty="0"/>
          </a:p>
        </p:txBody>
      </p:sp>
      <p:sp>
        <p:nvSpPr>
          <p:cNvPr id="4" name="Date Placeholder 3"/>
          <p:cNvSpPr>
            <a:spLocks noGrp="1"/>
          </p:cNvSpPr>
          <p:nvPr>
            <p:ph type="dt" sz="half" idx="10"/>
          </p:nvPr>
        </p:nvSpPr>
        <p:spPr/>
        <p:txBody>
          <a:bodyPr/>
          <a:lstStyle/>
          <a:p>
            <a:fld id="{AA555641-5DD8-4A4E-9FE5-C4A558FCC6B4}" type="datetime1">
              <a:rPr lang="en-US" smtClean="0"/>
              <a:pPr/>
              <a:t>11/13/2013</a:t>
            </a:fld>
            <a:endParaRPr lang="en-US"/>
          </a:p>
        </p:txBody>
      </p:sp>
      <p:sp>
        <p:nvSpPr>
          <p:cNvPr id="5" name="Slide Number Placeholder 4"/>
          <p:cNvSpPr>
            <a:spLocks noGrp="1"/>
          </p:cNvSpPr>
          <p:nvPr>
            <p:ph type="sldNum" sz="quarter" idx="12"/>
          </p:nvPr>
        </p:nvSpPr>
        <p:spPr/>
        <p:txBody>
          <a:bodyPr/>
          <a:lstStyle/>
          <a:p>
            <a:fld id="{A05CFD4A-D6EE-4E99-9A4F-609AB0C64C8E}" type="slidenum">
              <a:rPr lang="en-US" smtClean="0"/>
              <a:pPr/>
              <a:t>11</a:t>
            </a:fld>
            <a:endParaRPr lang="en-US"/>
          </a:p>
        </p:txBody>
      </p:sp>
      <p:sp>
        <p:nvSpPr>
          <p:cNvPr id="7" name="Content Placeholder 6"/>
          <p:cNvSpPr>
            <a:spLocks noGrp="1"/>
          </p:cNvSpPr>
          <p:nvPr>
            <p:ph idx="1"/>
          </p:nvPr>
        </p:nvSpPr>
        <p:spPr/>
        <p:txBody>
          <a:bodyPr>
            <a:normAutofit fontScale="92500" lnSpcReduction="20000"/>
          </a:bodyPr>
          <a:lstStyle/>
          <a:p>
            <a:pPr lvl="0"/>
            <a:r>
              <a:rPr lang="en-US" dirty="0"/>
              <a:t>Move </a:t>
            </a:r>
            <a:r>
              <a:rPr lang="en-US" dirty="0" smtClean="0"/>
              <a:t>towards </a:t>
            </a:r>
            <a:r>
              <a:rPr lang="en-US" dirty="0" smtClean="0"/>
              <a:t>a “do no harm” stance </a:t>
            </a:r>
          </a:p>
          <a:p>
            <a:pPr lvl="0"/>
            <a:r>
              <a:rPr lang="en-US" dirty="0" smtClean="0"/>
              <a:t>Urge transparency in policies </a:t>
            </a:r>
            <a:r>
              <a:rPr lang="en-US" dirty="0"/>
              <a:t>(politicians choose inefficient tools if they can be less </a:t>
            </a:r>
            <a:r>
              <a:rPr lang="en-US" dirty="0" smtClean="0"/>
              <a:t>transparent-EWG)</a:t>
            </a:r>
            <a:endParaRPr lang="en-US" dirty="0"/>
          </a:p>
          <a:p>
            <a:r>
              <a:rPr lang="en-US" dirty="0" smtClean="0"/>
              <a:t>Can discriminate among heterogeneous producers, but more distortionary</a:t>
            </a:r>
          </a:p>
          <a:p>
            <a:r>
              <a:rPr lang="en-US" dirty="0" smtClean="0"/>
              <a:t>In the short-run, for health purposes, prefer nutrition subsidies to </a:t>
            </a:r>
            <a:r>
              <a:rPr lang="en-US" dirty="0" err="1" smtClean="0"/>
              <a:t>ag</a:t>
            </a:r>
            <a:r>
              <a:rPr lang="en-US" dirty="0" smtClean="0"/>
              <a:t> </a:t>
            </a:r>
            <a:r>
              <a:rPr lang="en-US" dirty="0"/>
              <a:t>commodity </a:t>
            </a:r>
            <a:r>
              <a:rPr lang="en-US" dirty="0" smtClean="0"/>
              <a:t>subsidies</a:t>
            </a:r>
            <a:endParaRPr lang="en-US" dirty="0"/>
          </a:p>
          <a:p>
            <a:r>
              <a:rPr lang="en-US" dirty="0" smtClean="0"/>
              <a:t>In the long-run, need </a:t>
            </a:r>
            <a:r>
              <a:rPr lang="en-US" dirty="0" err="1" smtClean="0"/>
              <a:t>allocative</a:t>
            </a:r>
            <a:r>
              <a:rPr lang="en-US" dirty="0" smtClean="0"/>
              <a:t> shifts in </a:t>
            </a:r>
            <a:r>
              <a:rPr lang="en-US" dirty="0" err="1" smtClean="0"/>
              <a:t>ag</a:t>
            </a:r>
            <a:r>
              <a:rPr lang="en-US" dirty="0" smtClean="0"/>
              <a:t> (probably not with a health </a:t>
            </a:r>
            <a:r>
              <a:rPr lang="en-US" dirty="0" smtClean="0"/>
              <a:t>rationale, maybe a development one would fly)</a:t>
            </a:r>
            <a:endParaRPr lang="en-US" dirty="0"/>
          </a:p>
          <a:p>
            <a:endParaRPr lang="en-US" dirty="0"/>
          </a:p>
        </p:txBody>
      </p:sp>
    </p:spTree>
    <p:extLst>
      <p:ext uri="{BB962C8B-B14F-4D97-AF65-F5344CB8AC3E}">
        <p14:creationId xmlns:p14="http://schemas.microsoft.com/office/powerpoint/2010/main" val="1272607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9400"/>
            <a:ext cx="7772400" cy="762000"/>
          </a:xfrm>
        </p:spPr>
        <p:txBody>
          <a:bodyPr>
            <a:normAutofit fontScale="90000"/>
          </a:bodyPr>
          <a:lstStyle/>
          <a:p>
            <a:r>
              <a:rPr lang="en-US" dirty="0" smtClean="0"/>
              <a:t/>
            </a:r>
            <a:br>
              <a:rPr lang="en-US" dirty="0" smtClean="0"/>
            </a:br>
            <a:r>
              <a:rPr lang="en-US" dirty="0" smtClean="0"/>
              <a:t/>
            </a:r>
            <a:br>
              <a:rPr lang="en-US" dirty="0" smtClean="0"/>
            </a:br>
            <a:r>
              <a:rPr lang="en-US" sz="5300" dirty="0" smtClean="0"/>
              <a:t>The Cost of Changing the Food  Supply</a:t>
            </a:r>
            <a:r>
              <a:rPr lang="en-US" sz="5300" dirty="0" smtClean="0"/>
              <a:t/>
            </a:r>
            <a:br>
              <a:rPr lang="en-US" sz="5300" dirty="0" smtClean="0"/>
            </a:br>
            <a:r>
              <a:rPr lang="en-US" dirty="0"/>
              <a:t/>
            </a:r>
            <a:br>
              <a:rPr lang="en-US" dirty="0"/>
            </a:br>
            <a:r>
              <a:rPr lang="en-US" sz="3600" dirty="0" smtClean="0"/>
              <a:t/>
            </a:r>
            <a:br>
              <a:rPr lang="en-US" sz="3600" dirty="0" smtClean="0"/>
            </a:br>
            <a:endParaRPr lang="en-US" sz="3600" dirty="0"/>
          </a:p>
        </p:txBody>
      </p:sp>
      <p:sp>
        <p:nvSpPr>
          <p:cNvPr id="3" name="Subtitle 2"/>
          <p:cNvSpPr>
            <a:spLocks noGrp="1"/>
          </p:cNvSpPr>
          <p:nvPr>
            <p:ph type="subTitle" idx="1"/>
          </p:nvPr>
        </p:nvSpPr>
        <p:spPr>
          <a:xfrm>
            <a:off x="990600" y="4648200"/>
            <a:ext cx="7315200" cy="2057400"/>
          </a:xfrm>
        </p:spPr>
        <p:txBody>
          <a:bodyPr>
            <a:normAutofit fontScale="77500" lnSpcReduction="20000"/>
          </a:bodyPr>
          <a:lstStyle/>
          <a:p>
            <a:r>
              <a:rPr lang="en-US" dirty="0" smtClean="0">
                <a:solidFill>
                  <a:srgbClr val="C00000"/>
                </a:solidFill>
              </a:rPr>
              <a:t>Rachel Nugent, Director, DCPN</a:t>
            </a:r>
          </a:p>
          <a:p>
            <a:r>
              <a:rPr lang="en-US" dirty="0" smtClean="0">
                <a:solidFill>
                  <a:srgbClr val="C00000"/>
                </a:solidFill>
              </a:rPr>
              <a:t>University of Washington</a:t>
            </a:r>
          </a:p>
          <a:p>
            <a:r>
              <a:rPr lang="en-US" dirty="0" smtClean="0">
                <a:solidFill>
                  <a:srgbClr val="C00000"/>
                </a:solidFill>
              </a:rPr>
              <a:t>Department of Global Health</a:t>
            </a:r>
          </a:p>
          <a:p>
            <a:r>
              <a:rPr lang="en-US" dirty="0" smtClean="0">
                <a:solidFill>
                  <a:srgbClr val="C00000"/>
                </a:solidFill>
              </a:rPr>
              <a:t>Seattle, WA</a:t>
            </a:r>
          </a:p>
          <a:p>
            <a:r>
              <a:rPr lang="en-US" dirty="0" smtClean="0">
                <a:solidFill>
                  <a:srgbClr val="C00000"/>
                </a:solidFill>
              </a:rPr>
              <a:t> </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375" y="234978"/>
            <a:ext cx="2974975"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181600" y="414505"/>
            <a:ext cx="3657600" cy="707886"/>
          </a:xfrm>
          <a:prstGeom prst="rect">
            <a:avLst/>
          </a:prstGeom>
        </p:spPr>
        <p:txBody>
          <a:bodyPr wrap="square">
            <a:spAutoFit/>
          </a:bodyPr>
          <a:lstStyle/>
          <a:p>
            <a:pPr algn="r"/>
            <a:r>
              <a:rPr lang="en-US" sz="2000" dirty="0" smtClean="0">
                <a:solidFill>
                  <a:srgbClr val="C00000"/>
                </a:solidFill>
              </a:rPr>
              <a:t>ICN2 Prep Consultation, </a:t>
            </a:r>
            <a:r>
              <a:rPr lang="en-US" sz="2000" dirty="0" smtClean="0">
                <a:solidFill>
                  <a:srgbClr val="C00000"/>
                </a:solidFill>
              </a:rPr>
              <a:t>Rome</a:t>
            </a:r>
            <a:endParaRPr lang="en-US" sz="2000" dirty="0" smtClean="0">
              <a:solidFill>
                <a:srgbClr val="C00000"/>
              </a:solidFill>
            </a:endParaRPr>
          </a:p>
          <a:p>
            <a:pPr algn="r"/>
            <a:r>
              <a:rPr lang="en-US" sz="2000" dirty="0" smtClean="0">
                <a:solidFill>
                  <a:srgbClr val="C00000"/>
                </a:solidFill>
              </a:rPr>
              <a:t>November 14</a:t>
            </a:r>
            <a:r>
              <a:rPr lang="en-US" sz="2000" dirty="0" smtClean="0">
                <a:solidFill>
                  <a:srgbClr val="C00000"/>
                </a:solidFill>
              </a:rPr>
              <a:t>, </a:t>
            </a:r>
            <a:r>
              <a:rPr lang="en-US" sz="2000" dirty="0" smtClean="0">
                <a:solidFill>
                  <a:srgbClr val="C00000"/>
                </a:solidFill>
              </a:rPr>
              <a:t>2013</a:t>
            </a:r>
          </a:p>
        </p:txBody>
      </p:sp>
      <p:sp>
        <p:nvSpPr>
          <p:cNvPr id="5" name="Left Brace 4"/>
          <p:cNvSpPr/>
          <p:nvPr/>
        </p:nvSpPr>
        <p:spPr>
          <a:xfrm rot="15914509">
            <a:off x="3265240" y="1426100"/>
            <a:ext cx="838200" cy="162293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3103315" y="1655860"/>
            <a:ext cx="1162050" cy="707886"/>
          </a:xfrm>
          <a:prstGeom prst="rect">
            <a:avLst/>
          </a:prstGeom>
          <a:noFill/>
        </p:spPr>
        <p:txBody>
          <a:bodyPr wrap="square" rtlCol="0">
            <a:spAutoFit/>
          </a:bodyPr>
          <a:lstStyle/>
          <a:p>
            <a:r>
              <a:rPr lang="en-US" sz="4000" dirty="0" smtClean="0">
                <a:solidFill>
                  <a:srgbClr val="FF0000"/>
                </a:solidFill>
              </a:rPr>
              <a:t>NOT</a:t>
            </a:r>
            <a:endParaRPr lang="en-US" sz="4000" dirty="0">
              <a:solidFill>
                <a:srgbClr val="FF0000"/>
              </a:solidFill>
            </a:endParaRPr>
          </a:p>
        </p:txBody>
      </p:sp>
    </p:spTree>
    <p:extLst>
      <p:ext uri="{BB962C8B-B14F-4D97-AF65-F5344CB8AC3E}">
        <p14:creationId xmlns:p14="http://schemas.microsoft.com/office/powerpoint/2010/main" val="577988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Economic and health benefits of changing the food supply</a:t>
            </a:r>
            <a:endParaRPr lang="en-US" dirty="0"/>
          </a:p>
        </p:txBody>
      </p:sp>
      <p:pic>
        <p:nvPicPr>
          <p:cNvPr id="4" name="Picture 2" descr="C:\Users\rnugent2\AppData\Local\Microsoft\Windows\Temporary Internet Files\Content.Outlook\ZDD2F05I\03broccoli1-sfSpan.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600200"/>
            <a:ext cx="3762375" cy="4114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191000" y="1905000"/>
            <a:ext cx="4648200" cy="3970318"/>
          </a:xfrm>
          <a:prstGeom prst="rect">
            <a:avLst/>
          </a:prstGeom>
          <a:noFill/>
        </p:spPr>
        <p:txBody>
          <a:bodyPr wrap="square" rtlCol="0">
            <a:spAutoFit/>
          </a:bodyPr>
          <a:lstStyle/>
          <a:p>
            <a:r>
              <a:rPr lang="en-US" sz="2800" u="sng" dirty="0" smtClean="0"/>
              <a:t>Fruits and vegetables in U.S.</a:t>
            </a:r>
          </a:p>
          <a:p>
            <a:endParaRPr lang="en-US" sz="2800" dirty="0" smtClean="0"/>
          </a:p>
          <a:p>
            <a:pPr marL="285750" indent="-285750">
              <a:buFont typeface="Wingdings" panose="05000000000000000000" pitchFamily="2" charset="2"/>
              <a:buChar char="Ø"/>
            </a:pPr>
            <a:r>
              <a:rPr lang="en-US" sz="2800" dirty="0" smtClean="0"/>
              <a:t>Save 127,000 lives</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US" sz="2800" dirty="0" smtClean="0"/>
              <a:t>Reduce health care costs by $17 billion</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US" sz="2800" dirty="0" smtClean="0"/>
              <a:t>Produce $11 trillion in lives saved (VSL method)</a:t>
            </a:r>
            <a:endParaRPr lang="en-US" sz="2800" dirty="0"/>
          </a:p>
        </p:txBody>
      </p:sp>
      <p:sp>
        <p:nvSpPr>
          <p:cNvPr id="7" name="TextBox 6"/>
          <p:cNvSpPr txBox="1"/>
          <p:nvPr/>
        </p:nvSpPr>
        <p:spPr>
          <a:xfrm>
            <a:off x="3733800" y="6355708"/>
            <a:ext cx="6400800" cy="369332"/>
          </a:xfrm>
          <a:prstGeom prst="rect">
            <a:avLst/>
          </a:prstGeom>
          <a:noFill/>
        </p:spPr>
        <p:txBody>
          <a:bodyPr wrap="square" rtlCol="0">
            <a:spAutoFit/>
          </a:bodyPr>
          <a:lstStyle/>
          <a:p>
            <a:r>
              <a:rPr lang="en-US" dirty="0" smtClean="0"/>
              <a:t>Source: Union of  Concerned Scientists, 2013</a:t>
            </a:r>
            <a:endParaRPr lang="en-US" dirty="0"/>
          </a:p>
        </p:txBody>
      </p:sp>
    </p:spTree>
    <p:extLst>
      <p:ext uri="{BB962C8B-B14F-4D97-AF65-F5344CB8AC3E}">
        <p14:creationId xmlns:p14="http://schemas.microsoft.com/office/powerpoint/2010/main" val="1446938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points</a:t>
            </a:r>
            <a:endParaRPr lang="en-US" dirty="0"/>
          </a:p>
        </p:txBody>
      </p:sp>
      <p:sp>
        <p:nvSpPr>
          <p:cNvPr id="3" name="Content Placeholder 2"/>
          <p:cNvSpPr>
            <a:spLocks noGrp="1"/>
          </p:cNvSpPr>
          <p:nvPr>
            <p:ph idx="1"/>
          </p:nvPr>
        </p:nvSpPr>
        <p:spPr/>
        <p:txBody>
          <a:bodyPr/>
          <a:lstStyle/>
          <a:p>
            <a:r>
              <a:rPr lang="en-US" dirty="0" smtClean="0"/>
              <a:t>Compare the appropriate costs and benefits</a:t>
            </a:r>
          </a:p>
          <a:p>
            <a:pPr lvl="1"/>
            <a:r>
              <a:rPr lang="en-US" dirty="0" smtClean="0"/>
              <a:t>What </a:t>
            </a:r>
            <a:r>
              <a:rPr lang="en-US" i="1" dirty="0" smtClean="0"/>
              <a:t>are</a:t>
            </a:r>
            <a:r>
              <a:rPr lang="en-US" dirty="0" smtClean="0"/>
              <a:t> the possible trade-offs?</a:t>
            </a:r>
            <a:endParaRPr lang="en-US" dirty="0" smtClean="0"/>
          </a:p>
          <a:p>
            <a:pPr lvl="1"/>
            <a:r>
              <a:rPr lang="en-US" dirty="0" smtClean="0"/>
              <a:t>What is the right baseline? </a:t>
            </a:r>
            <a:r>
              <a:rPr lang="en-US" b="1" dirty="0" smtClean="0"/>
              <a:t>Not</a:t>
            </a:r>
            <a:r>
              <a:rPr lang="en-US" dirty="0" smtClean="0"/>
              <a:t> status quo</a:t>
            </a:r>
          </a:p>
          <a:p>
            <a:pPr lvl="1"/>
            <a:r>
              <a:rPr lang="en-US" dirty="0" smtClean="0"/>
              <a:t>Consider not just health benefits, and not just </a:t>
            </a:r>
            <a:r>
              <a:rPr lang="en-US" dirty="0" err="1" smtClean="0"/>
              <a:t>ag</a:t>
            </a:r>
            <a:r>
              <a:rPr lang="en-US" dirty="0" smtClean="0"/>
              <a:t> costs</a:t>
            </a:r>
            <a:endParaRPr lang="en-US" dirty="0" smtClean="0"/>
          </a:p>
          <a:p>
            <a:r>
              <a:rPr lang="en-US" dirty="0" smtClean="0"/>
              <a:t>Make </a:t>
            </a:r>
            <a:r>
              <a:rPr lang="en-US" dirty="0" smtClean="0"/>
              <a:t>the investment case </a:t>
            </a:r>
            <a:r>
              <a:rPr lang="en-US" dirty="0" smtClean="0"/>
              <a:t>(cross-</a:t>
            </a:r>
            <a:r>
              <a:rPr lang="en-US" dirty="0" err="1" smtClean="0"/>
              <a:t>sectorally</a:t>
            </a:r>
            <a:r>
              <a:rPr lang="en-US" dirty="0" smtClean="0"/>
              <a:t>)</a:t>
            </a:r>
          </a:p>
          <a:p>
            <a:r>
              <a:rPr lang="en-US" dirty="0" smtClean="0"/>
              <a:t>Different roles and responsibilities for public </a:t>
            </a:r>
            <a:r>
              <a:rPr lang="en-US" dirty="0" err="1" smtClean="0"/>
              <a:t>vs</a:t>
            </a:r>
            <a:r>
              <a:rPr lang="en-US" dirty="0" smtClean="0"/>
              <a:t> private sector</a:t>
            </a:r>
            <a:endParaRPr lang="en-US" dirty="0" smtClean="0"/>
          </a:p>
          <a:p>
            <a:endParaRPr lang="en-US" dirty="0"/>
          </a:p>
        </p:txBody>
      </p:sp>
    </p:spTree>
    <p:extLst>
      <p:ext uri="{BB962C8B-B14F-4D97-AF65-F5344CB8AC3E}">
        <p14:creationId xmlns:p14="http://schemas.microsoft.com/office/powerpoint/2010/main" val="844714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Expenditures on </a:t>
            </a:r>
            <a:r>
              <a:rPr lang="en-US" dirty="0" err="1" smtClean="0"/>
              <a:t>ag</a:t>
            </a:r>
            <a:r>
              <a:rPr lang="en-US" dirty="0" smtClean="0"/>
              <a:t>/food subsidies</a:t>
            </a:r>
            <a:endParaRPr lang="en-US" dirty="0"/>
          </a:p>
        </p:txBody>
      </p:sp>
      <p:sp>
        <p:nvSpPr>
          <p:cNvPr id="3" name="Content Placeholder 2"/>
          <p:cNvSpPr>
            <a:spLocks noGrp="1"/>
          </p:cNvSpPr>
          <p:nvPr>
            <p:ph idx="1"/>
          </p:nvPr>
        </p:nvSpPr>
        <p:spPr>
          <a:xfrm>
            <a:off x="457200" y="1371600"/>
            <a:ext cx="8153400" cy="4648200"/>
          </a:xfrm>
        </p:spPr>
        <p:txBody>
          <a:bodyPr>
            <a:normAutofit fontScale="92500" lnSpcReduction="10000"/>
          </a:bodyPr>
          <a:lstStyle/>
          <a:p>
            <a:r>
              <a:rPr lang="en-US" dirty="0"/>
              <a:t>HICs spent $252 billion in 2011 on agricultural and food subsidies (EU, US, Japan, So. Korea). </a:t>
            </a:r>
            <a:endParaRPr lang="en-US" dirty="0" smtClean="0"/>
          </a:p>
          <a:p>
            <a:r>
              <a:rPr lang="en-US" dirty="0" smtClean="0"/>
              <a:t>CAP </a:t>
            </a:r>
            <a:r>
              <a:rPr lang="en-US" i="1" dirty="0" smtClean="0"/>
              <a:t>still</a:t>
            </a:r>
            <a:r>
              <a:rPr lang="en-US" dirty="0" smtClean="0"/>
              <a:t> </a:t>
            </a:r>
            <a:r>
              <a:rPr lang="en-US" dirty="0"/>
              <a:t>absorbs 40% of EU budget (Anderson et al, 2013) </a:t>
            </a:r>
            <a:endParaRPr lang="en-US" dirty="0" smtClean="0"/>
          </a:p>
          <a:p>
            <a:r>
              <a:rPr lang="en-US" dirty="0" smtClean="0"/>
              <a:t>2013 US Farm Bill: direct </a:t>
            </a:r>
            <a:r>
              <a:rPr lang="en-US" dirty="0"/>
              <a:t>payments of $4-18 billion/year on commodity </a:t>
            </a:r>
            <a:r>
              <a:rPr lang="en-US" dirty="0" smtClean="0"/>
              <a:t>crops (</a:t>
            </a:r>
            <a:r>
              <a:rPr lang="en-US" dirty="0"/>
              <a:t>corn, wheat, soybeans, cotton, rice), &gt;$9 billion/year in crop insurance subsidies. </a:t>
            </a:r>
            <a:endParaRPr lang="en-US" dirty="0" smtClean="0"/>
          </a:p>
          <a:p>
            <a:r>
              <a:rPr lang="en-US" dirty="0" smtClean="0"/>
              <a:t>Ag </a:t>
            </a:r>
            <a:r>
              <a:rPr lang="en-US" dirty="0"/>
              <a:t>taxation </a:t>
            </a:r>
            <a:r>
              <a:rPr lang="en-US" dirty="0" smtClean="0"/>
              <a:t>shifting </a:t>
            </a:r>
            <a:r>
              <a:rPr lang="en-US" dirty="0"/>
              <a:t>into </a:t>
            </a:r>
            <a:r>
              <a:rPr lang="en-US" dirty="0" err="1"/>
              <a:t>ag</a:t>
            </a:r>
            <a:r>
              <a:rPr lang="en-US" dirty="0"/>
              <a:t> </a:t>
            </a:r>
            <a:r>
              <a:rPr lang="en-US" dirty="0" smtClean="0"/>
              <a:t>subsidization (India, China)</a:t>
            </a:r>
            <a:endParaRPr lang="en-US" dirty="0"/>
          </a:p>
          <a:p>
            <a:endParaRPr lang="en-US" dirty="0" smtClean="0"/>
          </a:p>
          <a:p>
            <a:pPr marL="0" indent="0">
              <a:buNone/>
            </a:pPr>
            <a:endParaRPr lang="en-US" dirty="0"/>
          </a:p>
        </p:txBody>
      </p:sp>
      <p:sp>
        <p:nvSpPr>
          <p:cNvPr id="4" name="Date Placeholder 3"/>
          <p:cNvSpPr>
            <a:spLocks noGrp="1"/>
          </p:cNvSpPr>
          <p:nvPr>
            <p:ph type="dt" sz="half" idx="10"/>
          </p:nvPr>
        </p:nvSpPr>
        <p:spPr>
          <a:xfrm>
            <a:off x="1905000" y="5943600"/>
            <a:ext cx="7010400" cy="822325"/>
          </a:xfrm>
        </p:spPr>
        <p:txBody>
          <a:bodyPr/>
          <a:lstStyle/>
          <a:p>
            <a:r>
              <a:rPr lang="en-US" sz="1600" dirty="0" smtClean="0"/>
              <a:t>Source: </a:t>
            </a:r>
            <a:r>
              <a:rPr lang="en-US" sz="1600" dirty="0" smtClean="0"/>
              <a:t> </a:t>
            </a:r>
            <a:r>
              <a:rPr lang="en-US" sz="1600" dirty="0"/>
              <a:t>Anderson, K., </a:t>
            </a:r>
            <a:r>
              <a:rPr lang="en-US" sz="1600" dirty="0" err="1"/>
              <a:t>Rausser</a:t>
            </a:r>
            <a:r>
              <a:rPr lang="en-US" sz="1600" dirty="0"/>
              <a:t>, G. and J. </a:t>
            </a:r>
            <a:r>
              <a:rPr lang="en-US" sz="1600" dirty="0" err="1"/>
              <a:t>Swinnen</a:t>
            </a:r>
            <a:r>
              <a:rPr lang="en-US" sz="1600" dirty="0"/>
              <a:t>, 2013, "Political Economy of Public Policies: Insights from Distortions to Agricultural and Food Markets," </a:t>
            </a:r>
            <a:r>
              <a:rPr lang="en-US" sz="1600" i="1" dirty="0"/>
              <a:t>Journal of Economic Literature</a:t>
            </a:r>
            <a:r>
              <a:rPr lang="en-US" sz="1600" dirty="0"/>
              <a:t>, 51(2): 423-477. 	</a:t>
            </a:r>
          </a:p>
          <a:p>
            <a:endParaRPr lang="en-US" sz="1600" dirty="0"/>
          </a:p>
        </p:txBody>
      </p:sp>
      <p:sp>
        <p:nvSpPr>
          <p:cNvPr id="5" name="Slide Number Placeholder 4"/>
          <p:cNvSpPr>
            <a:spLocks noGrp="1"/>
          </p:cNvSpPr>
          <p:nvPr>
            <p:ph type="sldNum" sz="quarter" idx="12"/>
          </p:nvPr>
        </p:nvSpPr>
        <p:spPr/>
        <p:txBody>
          <a:bodyPr/>
          <a:lstStyle/>
          <a:p>
            <a:fld id="{A05CFD4A-D6EE-4E99-9A4F-609AB0C64C8E}" type="slidenum">
              <a:rPr lang="en-US" smtClean="0"/>
              <a:pPr/>
              <a:t>5</a:t>
            </a:fld>
            <a:endParaRPr lang="en-US"/>
          </a:p>
        </p:txBody>
      </p:sp>
    </p:spTree>
    <p:extLst>
      <p:ext uri="{BB962C8B-B14F-4D97-AF65-F5344CB8AC3E}">
        <p14:creationId xmlns:p14="http://schemas.microsoft.com/office/powerpoint/2010/main" val="3237254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Ag Investment</a:t>
            </a:r>
            <a:endParaRPr lang="en-US" dirty="0"/>
          </a:p>
        </p:txBody>
      </p:sp>
      <p:sp>
        <p:nvSpPr>
          <p:cNvPr id="3" name="Content Placeholder 2"/>
          <p:cNvSpPr>
            <a:spLocks noGrp="1"/>
          </p:cNvSpPr>
          <p:nvPr>
            <p:ph idx="1"/>
          </p:nvPr>
        </p:nvSpPr>
        <p:spPr>
          <a:xfrm>
            <a:off x="457200" y="1219200"/>
            <a:ext cx="8229600" cy="4906963"/>
          </a:xfrm>
        </p:spPr>
        <p:txBody>
          <a:bodyPr>
            <a:normAutofit lnSpcReduction="10000"/>
          </a:bodyPr>
          <a:lstStyle/>
          <a:p>
            <a:pPr>
              <a:buFont typeface="Wingdings" pitchFamily="2" charset="2"/>
              <a:buChar char="§"/>
            </a:pPr>
            <a:r>
              <a:rPr lang="en-US" dirty="0" smtClean="0"/>
              <a:t>Private sector requires</a:t>
            </a:r>
          </a:p>
          <a:p>
            <a:pPr lvl="1">
              <a:buFont typeface="Wingdings" pitchFamily="2" charset="2"/>
              <a:buChar char="§"/>
            </a:pPr>
            <a:r>
              <a:rPr lang="en-US" dirty="0" smtClean="0">
                <a:solidFill>
                  <a:schemeClr val="accent1">
                    <a:lumMod val="50000"/>
                  </a:schemeClr>
                </a:solidFill>
              </a:rPr>
              <a:t>Competitive returns</a:t>
            </a:r>
          </a:p>
          <a:p>
            <a:pPr lvl="1">
              <a:buFont typeface="Wingdings" pitchFamily="2" charset="2"/>
              <a:buChar char="§"/>
            </a:pPr>
            <a:r>
              <a:rPr lang="en-US" dirty="0" smtClean="0">
                <a:solidFill>
                  <a:schemeClr val="accent1">
                    <a:lumMod val="50000"/>
                  </a:schemeClr>
                </a:solidFill>
              </a:rPr>
              <a:t>Term-limited (usually short)</a:t>
            </a:r>
          </a:p>
          <a:p>
            <a:pPr lvl="1">
              <a:buFont typeface="Wingdings" pitchFamily="2" charset="2"/>
              <a:buChar char="§"/>
            </a:pPr>
            <a:r>
              <a:rPr lang="en-US" dirty="0" err="1" smtClean="0">
                <a:solidFill>
                  <a:schemeClr val="accent1">
                    <a:lumMod val="50000"/>
                  </a:schemeClr>
                </a:solidFill>
              </a:rPr>
              <a:t>Capturable</a:t>
            </a:r>
            <a:r>
              <a:rPr lang="en-US" dirty="0" smtClean="0">
                <a:solidFill>
                  <a:schemeClr val="accent1">
                    <a:lumMod val="50000"/>
                  </a:schemeClr>
                </a:solidFill>
              </a:rPr>
              <a:t> gains</a:t>
            </a:r>
          </a:p>
          <a:p>
            <a:pPr>
              <a:buFont typeface="Wingdings" pitchFamily="2" charset="2"/>
              <a:buChar char="§"/>
            </a:pPr>
            <a:r>
              <a:rPr lang="en-US" dirty="0" smtClean="0"/>
              <a:t>Public sector should produce</a:t>
            </a:r>
          </a:p>
          <a:p>
            <a:pPr lvl="1">
              <a:buFont typeface="Wingdings" pitchFamily="2" charset="2"/>
              <a:buChar char="§"/>
            </a:pPr>
            <a:r>
              <a:rPr lang="en-US" dirty="0" smtClean="0">
                <a:solidFill>
                  <a:schemeClr val="accent1">
                    <a:lumMod val="50000"/>
                  </a:schemeClr>
                </a:solidFill>
              </a:rPr>
              <a:t>Social returns, broadly distributed</a:t>
            </a:r>
          </a:p>
          <a:p>
            <a:pPr lvl="1">
              <a:buFont typeface="Wingdings" pitchFamily="2" charset="2"/>
              <a:buChar char="§"/>
            </a:pPr>
            <a:r>
              <a:rPr lang="en-US" dirty="0" smtClean="0">
                <a:solidFill>
                  <a:schemeClr val="accent1">
                    <a:lumMod val="50000"/>
                  </a:schemeClr>
                </a:solidFill>
              </a:rPr>
              <a:t>Over a long time horizon</a:t>
            </a:r>
          </a:p>
          <a:p>
            <a:pPr lvl="1">
              <a:buFont typeface="Wingdings" pitchFamily="2" charset="2"/>
              <a:buChar char="§"/>
            </a:pPr>
            <a:r>
              <a:rPr lang="en-US" dirty="0" smtClean="0">
                <a:solidFill>
                  <a:schemeClr val="accent1">
                    <a:lumMod val="50000"/>
                  </a:schemeClr>
                </a:solidFill>
              </a:rPr>
              <a:t>“Enabling environment”</a:t>
            </a:r>
          </a:p>
          <a:p>
            <a:pPr lvl="1">
              <a:buFont typeface="Wingdings" pitchFamily="2" charset="2"/>
              <a:buChar char="§"/>
            </a:pPr>
            <a:r>
              <a:rPr lang="en-US" dirty="0" smtClean="0">
                <a:solidFill>
                  <a:schemeClr val="accent1">
                    <a:lumMod val="50000"/>
                  </a:schemeClr>
                </a:solidFill>
              </a:rPr>
              <a:t>Aligned incentives</a:t>
            </a:r>
          </a:p>
          <a:p>
            <a:pPr lvl="1">
              <a:buFont typeface="Wingdings" pitchFamily="2" charset="2"/>
              <a:buChar char="§"/>
            </a:pPr>
            <a:r>
              <a:rPr lang="en-US" dirty="0">
                <a:solidFill>
                  <a:schemeClr val="accent1">
                    <a:lumMod val="50000"/>
                  </a:schemeClr>
                </a:solidFill>
              </a:rPr>
              <a:t>Avoid social harms</a:t>
            </a:r>
          </a:p>
          <a:p>
            <a:pPr lvl="1"/>
            <a:endParaRPr lang="en-US" dirty="0"/>
          </a:p>
        </p:txBody>
      </p:sp>
    </p:spTree>
    <p:extLst>
      <p:ext uri="{BB962C8B-B14F-4D97-AF65-F5344CB8AC3E}">
        <p14:creationId xmlns:p14="http://schemas.microsoft.com/office/powerpoint/2010/main" val="220411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1000"/>
                                        <p:tgtEl>
                                          <p:spTgt spid="3">
                                            <p:txEl>
                                              <p:pRg st="7" end="7"/>
                                            </p:txEl>
                                          </p:spTgt>
                                        </p:tgtEl>
                                      </p:cBhvr>
                                    </p:animEffect>
                                    <p:anim calcmode="lin" valueType="num">
                                      <p:cBhvr>
                                        <p:cTn id="2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anim calcmode="lin" valueType="num">
                                      <p:cBhvr>
                                        <p:cTn id="2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1000"/>
                                        <p:tgtEl>
                                          <p:spTgt spid="3">
                                            <p:txEl>
                                              <p:pRg st="9" end="9"/>
                                            </p:txEl>
                                          </p:spTgt>
                                        </p:tgtEl>
                                      </p:cBhvr>
                                    </p:animEffect>
                                    <p:anim calcmode="lin" valueType="num">
                                      <p:cBhvr>
                                        <p:cTn id="3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investments are needed for F&amp;V Production?</a:t>
            </a:r>
            <a:endParaRPr lang="en-US" dirty="0"/>
          </a:p>
        </p:txBody>
      </p:sp>
      <p:sp>
        <p:nvSpPr>
          <p:cNvPr id="4" name="Text Placeholder 3"/>
          <p:cNvSpPr>
            <a:spLocks noGrp="1"/>
          </p:cNvSpPr>
          <p:nvPr>
            <p:ph type="body" idx="1"/>
          </p:nvPr>
        </p:nvSpPr>
        <p:spPr/>
        <p:txBody>
          <a:bodyPr/>
          <a:lstStyle/>
          <a:p>
            <a:r>
              <a:rPr lang="en-US" dirty="0" smtClean="0"/>
              <a:t>Farm Level </a:t>
            </a:r>
            <a:endParaRPr lang="en-US" dirty="0"/>
          </a:p>
        </p:txBody>
      </p:sp>
      <p:sp>
        <p:nvSpPr>
          <p:cNvPr id="3" name="Content Placeholder 2"/>
          <p:cNvSpPr>
            <a:spLocks noGrp="1"/>
          </p:cNvSpPr>
          <p:nvPr>
            <p:ph sz="half" idx="2"/>
          </p:nvPr>
        </p:nvSpPr>
        <p:spPr/>
        <p:txBody>
          <a:bodyPr/>
          <a:lstStyle/>
          <a:p>
            <a:r>
              <a:rPr lang="en-US" dirty="0" smtClean="0"/>
              <a:t>Labor or labor-saving mechanization</a:t>
            </a:r>
          </a:p>
          <a:p>
            <a:r>
              <a:rPr lang="en-US" dirty="0" smtClean="0"/>
              <a:t>Irrigation</a:t>
            </a:r>
          </a:p>
          <a:p>
            <a:r>
              <a:rPr lang="en-US" dirty="0" smtClean="0"/>
              <a:t>Agribusiness services: financing inputs, technical assistance</a:t>
            </a:r>
          </a:p>
          <a:p>
            <a:r>
              <a:rPr lang="en-US" dirty="0" smtClean="0"/>
              <a:t>Small-scale post-harvest storage and processing</a:t>
            </a:r>
          </a:p>
          <a:p>
            <a:r>
              <a:rPr lang="en-US" dirty="0" smtClean="0"/>
              <a:t>Risk management advice</a:t>
            </a:r>
            <a:endParaRPr lang="en-US" dirty="0"/>
          </a:p>
        </p:txBody>
      </p:sp>
      <p:sp>
        <p:nvSpPr>
          <p:cNvPr id="5" name="Text Placeholder 4"/>
          <p:cNvSpPr>
            <a:spLocks noGrp="1"/>
          </p:cNvSpPr>
          <p:nvPr>
            <p:ph type="body" sz="quarter" idx="3"/>
          </p:nvPr>
        </p:nvSpPr>
        <p:spPr/>
        <p:txBody>
          <a:bodyPr/>
          <a:lstStyle/>
          <a:p>
            <a:r>
              <a:rPr lang="en-US" dirty="0" smtClean="0"/>
              <a:t>Societal Level</a:t>
            </a:r>
            <a:endParaRPr lang="en-US" dirty="0"/>
          </a:p>
        </p:txBody>
      </p:sp>
      <p:sp>
        <p:nvSpPr>
          <p:cNvPr id="6" name="Content Placeholder 5"/>
          <p:cNvSpPr>
            <a:spLocks noGrp="1"/>
          </p:cNvSpPr>
          <p:nvPr>
            <p:ph sz="quarter" idx="4"/>
          </p:nvPr>
        </p:nvSpPr>
        <p:spPr/>
        <p:txBody>
          <a:bodyPr/>
          <a:lstStyle/>
          <a:p>
            <a:r>
              <a:rPr lang="en-US" b="1" dirty="0" smtClean="0"/>
              <a:t>R&amp;D for productivity enhancement</a:t>
            </a:r>
          </a:p>
          <a:p>
            <a:r>
              <a:rPr lang="en-US" dirty="0" smtClean="0"/>
              <a:t>Upgrade traditional markets</a:t>
            </a:r>
          </a:p>
          <a:p>
            <a:r>
              <a:rPr lang="en-US" dirty="0" smtClean="0"/>
              <a:t>Crop insurance</a:t>
            </a:r>
          </a:p>
          <a:p>
            <a:r>
              <a:rPr lang="en-US" dirty="0" smtClean="0"/>
              <a:t>Market infrastructure: distribution facilities, loans, </a:t>
            </a:r>
            <a:r>
              <a:rPr lang="en-US" b="1" dirty="0" smtClean="0"/>
              <a:t>marketing programs</a:t>
            </a:r>
          </a:p>
        </p:txBody>
      </p:sp>
    </p:spTree>
    <p:extLst>
      <p:ext uri="{BB962C8B-B14F-4D97-AF65-F5344CB8AC3E}">
        <p14:creationId xmlns:p14="http://schemas.microsoft.com/office/powerpoint/2010/main" val="2131011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Investments</a:t>
            </a:r>
            <a:endParaRPr lang="en-US" dirty="0"/>
          </a:p>
        </p:txBody>
      </p:sp>
      <p:sp>
        <p:nvSpPr>
          <p:cNvPr id="3" name="Content Placeholder 2"/>
          <p:cNvSpPr>
            <a:spLocks noGrp="1"/>
          </p:cNvSpPr>
          <p:nvPr>
            <p:ph sz="half" idx="1"/>
          </p:nvPr>
        </p:nvSpPr>
        <p:spPr>
          <a:xfrm>
            <a:off x="457200" y="1219200"/>
            <a:ext cx="4038600" cy="4906963"/>
          </a:xfrm>
        </p:spPr>
        <p:txBody>
          <a:bodyPr>
            <a:normAutofit fontScale="77500" lnSpcReduction="20000"/>
          </a:bodyPr>
          <a:lstStyle/>
          <a:p>
            <a:pPr marL="0" indent="0">
              <a:buNone/>
            </a:pPr>
            <a:endParaRPr lang="en-US" b="1" dirty="0" smtClean="0"/>
          </a:p>
          <a:p>
            <a:pPr marL="0" indent="0">
              <a:buNone/>
            </a:pPr>
            <a:r>
              <a:rPr lang="en-US" b="1" dirty="0" smtClean="0"/>
              <a:t>Private Sector</a:t>
            </a:r>
          </a:p>
          <a:p>
            <a:pPr marL="0" indent="0">
              <a:buNone/>
            </a:pPr>
            <a:endParaRPr lang="en-US" dirty="0" smtClean="0"/>
          </a:p>
          <a:p>
            <a:pPr marL="0" indent="0">
              <a:buNone/>
            </a:pPr>
            <a:r>
              <a:rPr lang="en-US" u="sng" dirty="0" smtClean="0"/>
              <a:t>R&amp;D</a:t>
            </a:r>
          </a:p>
          <a:p>
            <a:pPr marL="0" indent="0">
              <a:buNone/>
            </a:pPr>
            <a:r>
              <a:rPr lang="en-US" dirty="0" smtClean="0"/>
              <a:t>$2 billion/year maize (Monsanto, DuPont Pioneer)</a:t>
            </a:r>
          </a:p>
          <a:p>
            <a:pPr marL="0" indent="0">
              <a:buNone/>
            </a:pPr>
            <a:r>
              <a:rPr lang="en-US" dirty="0" smtClean="0"/>
              <a:t>$181 million/year for 22 vegetable crops (Monsanto)</a:t>
            </a:r>
          </a:p>
          <a:p>
            <a:pPr marL="0" indent="0">
              <a:buNone/>
            </a:pPr>
            <a:endParaRPr lang="en-US" dirty="0" smtClean="0"/>
          </a:p>
          <a:p>
            <a:pPr marL="0" indent="0">
              <a:buNone/>
            </a:pPr>
            <a:r>
              <a:rPr lang="en-US" u="sng" dirty="0" smtClean="0"/>
              <a:t>Commodity Marketing </a:t>
            </a:r>
          </a:p>
          <a:p>
            <a:pPr marL="0" indent="0">
              <a:buNone/>
            </a:pPr>
            <a:r>
              <a:rPr lang="en-US" dirty="0" smtClean="0"/>
              <a:t>$300 million/year for dairy and livestock</a:t>
            </a:r>
          </a:p>
          <a:p>
            <a:pPr marL="0" indent="0">
              <a:buNone/>
            </a:pPr>
            <a:endParaRPr lang="en-US" dirty="0"/>
          </a:p>
        </p:txBody>
      </p:sp>
      <p:sp>
        <p:nvSpPr>
          <p:cNvPr id="4" name="Content Placeholder 3"/>
          <p:cNvSpPr>
            <a:spLocks noGrp="1"/>
          </p:cNvSpPr>
          <p:nvPr>
            <p:ph sz="half" idx="2"/>
          </p:nvPr>
        </p:nvSpPr>
        <p:spPr>
          <a:xfrm>
            <a:off x="4648200" y="1219200"/>
            <a:ext cx="4038600" cy="4906963"/>
          </a:xfrm>
        </p:spPr>
        <p:txBody>
          <a:bodyPr>
            <a:normAutofit fontScale="77500" lnSpcReduction="20000"/>
          </a:bodyPr>
          <a:lstStyle/>
          <a:p>
            <a:pPr marL="0" indent="0">
              <a:buNone/>
            </a:pPr>
            <a:endParaRPr lang="en-US" b="1" dirty="0" smtClean="0"/>
          </a:p>
          <a:p>
            <a:pPr marL="0" indent="0">
              <a:buNone/>
            </a:pPr>
            <a:r>
              <a:rPr lang="en-US" b="1" dirty="0" smtClean="0"/>
              <a:t>Public Sector</a:t>
            </a:r>
          </a:p>
          <a:p>
            <a:pPr marL="0" indent="0">
              <a:buNone/>
            </a:pPr>
            <a:endParaRPr lang="en-US" dirty="0"/>
          </a:p>
          <a:p>
            <a:pPr marL="0" indent="0">
              <a:buNone/>
            </a:pPr>
            <a:r>
              <a:rPr lang="en-US" u="sng" dirty="0" smtClean="0"/>
              <a:t>R&amp;D</a:t>
            </a:r>
          </a:p>
          <a:p>
            <a:pPr marL="0" indent="0">
              <a:buNone/>
            </a:pPr>
            <a:r>
              <a:rPr lang="en-US" dirty="0" smtClean="0"/>
              <a:t>$121 million/year for maize</a:t>
            </a:r>
          </a:p>
          <a:p>
            <a:pPr marL="0" indent="0">
              <a:buNone/>
            </a:pPr>
            <a:r>
              <a:rPr lang="en-US" dirty="0" smtClean="0"/>
              <a:t>$13 million/year for green leafy vegetables</a:t>
            </a:r>
          </a:p>
          <a:p>
            <a:pPr marL="0" indent="0">
              <a:buNone/>
            </a:pPr>
            <a:endParaRPr lang="en-US" dirty="0" smtClean="0"/>
          </a:p>
          <a:p>
            <a:pPr marL="0" indent="0">
              <a:buNone/>
            </a:pPr>
            <a:endParaRPr lang="en-US" u="sng" dirty="0" smtClean="0"/>
          </a:p>
          <a:p>
            <a:pPr marL="0" indent="0">
              <a:buNone/>
            </a:pPr>
            <a:r>
              <a:rPr lang="en-US" u="sng" dirty="0" smtClean="0"/>
              <a:t>Commodity Marketing</a:t>
            </a:r>
          </a:p>
          <a:p>
            <a:pPr marL="0" indent="0">
              <a:buNone/>
            </a:pPr>
            <a:r>
              <a:rPr lang="en-US" dirty="0" smtClean="0"/>
              <a:t>5-a-Day</a:t>
            </a:r>
          </a:p>
          <a:p>
            <a:pPr marL="0" indent="0">
              <a:buNone/>
            </a:pPr>
            <a:endParaRPr lang="en-US" dirty="0" smtClean="0"/>
          </a:p>
          <a:p>
            <a:pPr marL="0" indent="0">
              <a:buNone/>
            </a:pPr>
            <a:r>
              <a:rPr lang="en-US" dirty="0" smtClean="0"/>
              <a:t>$7 million (est.) required for a major marketing campaign</a:t>
            </a:r>
            <a:endParaRPr lang="en-US" dirty="0"/>
          </a:p>
        </p:txBody>
      </p:sp>
    </p:spTree>
    <p:extLst>
      <p:ext uri="{BB962C8B-B14F-4D97-AF65-F5344CB8AC3E}">
        <p14:creationId xmlns:p14="http://schemas.microsoft.com/office/powerpoint/2010/main" val="2829601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0"/>
            <a:ext cx="6248400" cy="1417638"/>
          </a:xfrm>
        </p:spPr>
        <p:txBody>
          <a:bodyPr>
            <a:normAutofit/>
          </a:bodyPr>
          <a:lstStyle/>
          <a:p>
            <a:r>
              <a:rPr lang="en-US" dirty="0" smtClean="0"/>
              <a:t>“Good” or “Bad” </a:t>
            </a:r>
            <a:r>
              <a:rPr lang="en-US" dirty="0" smtClean="0"/>
              <a:t>policies? </a:t>
            </a:r>
            <a:endParaRPr lang="en-US" dirty="0"/>
          </a:p>
        </p:txBody>
      </p:sp>
      <p:sp>
        <p:nvSpPr>
          <p:cNvPr id="3" name="Content Placeholder 2"/>
          <p:cNvSpPr>
            <a:spLocks noGrp="1"/>
          </p:cNvSpPr>
          <p:nvPr>
            <p:ph idx="1"/>
          </p:nvPr>
        </p:nvSpPr>
        <p:spPr>
          <a:xfrm>
            <a:off x="3657600" y="1143000"/>
            <a:ext cx="5486400" cy="2743200"/>
          </a:xfrm>
        </p:spPr>
        <p:txBody>
          <a:bodyPr>
            <a:normAutofit fontScale="85000" lnSpcReduction="20000"/>
          </a:bodyPr>
          <a:lstStyle/>
          <a:p>
            <a:pPr marL="0" indent="0">
              <a:buNone/>
            </a:pPr>
            <a:r>
              <a:rPr lang="en-US" b="1" dirty="0" smtClean="0"/>
              <a:t>Consumer</a:t>
            </a:r>
            <a:r>
              <a:rPr lang="en-US" dirty="0" smtClean="0"/>
              <a:t> subsidies</a:t>
            </a:r>
            <a:r>
              <a:rPr lang="en-US" dirty="0"/>
              <a:t>: staple food provision, CCTs, home gardens, food vouchers/credits, school feeding</a:t>
            </a:r>
          </a:p>
          <a:p>
            <a:pPr marL="0" indent="0">
              <a:buNone/>
            </a:pPr>
            <a:endParaRPr lang="en-US" dirty="0"/>
          </a:p>
          <a:p>
            <a:pPr marL="0" indent="0">
              <a:buNone/>
            </a:pPr>
            <a:r>
              <a:rPr lang="en-US" dirty="0" smtClean="0"/>
              <a:t>Regulatory</a:t>
            </a:r>
            <a:r>
              <a:rPr lang="en-US" dirty="0"/>
              <a:t>: nutritional guidelines, institutional nutrition programs (schools, etc.), nutrition education</a:t>
            </a:r>
          </a:p>
          <a:p>
            <a:endParaRPr lang="en-US" dirty="0"/>
          </a:p>
        </p:txBody>
      </p:sp>
      <p:sp>
        <p:nvSpPr>
          <p:cNvPr id="4" name="Date Placeholder 3"/>
          <p:cNvSpPr>
            <a:spLocks noGrp="1"/>
          </p:cNvSpPr>
          <p:nvPr>
            <p:ph type="dt" sz="half" idx="10"/>
          </p:nvPr>
        </p:nvSpPr>
        <p:spPr/>
        <p:txBody>
          <a:bodyPr/>
          <a:lstStyle/>
          <a:p>
            <a:fld id="{AA555641-5DD8-4A4E-9FE5-C4A558FCC6B4}" type="datetime1">
              <a:rPr lang="en-US" smtClean="0"/>
              <a:pPr/>
              <a:t>11/14/2013</a:t>
            </a:fld>
            <a:endParaRPr lang="en-US"/>
          </a:p>
        </p:txBody>
      </p:sp>
      <p:sp>
        <p:nvSpPr>
          <p:cNvPr id="5" name="Slide Number Placeholder 4"/>
          <p:cNvSpPr>
            <a:spLocks noGrp="1"/>
          </p:cNvSpPr>
          <p:nvPr>
            <p:ph type="sldNum" sz="quarter" idx="12"/>
          </p:nvPr>
        </p:nvSpPr>
        <p:spPr/>
        <p:txBody>
          <a:bodyPr/>
          <a:lstStyle/>
          <a:p>
            <a:fld id="{A05CFD4A-D6EE-4E99-9A4F-609AB0C64C8E}" type="slidenum">
              <a:rPr lang="en-US" smtClean="0"/>
              <a:pPr/>
              <a:t>9</a:t>
            </a:fld>
            <a:endParaRPr lang="en-US"/>
          </a:p>
        </p:txBody>
      </p:sp>
      <p:pic>
        <p:nvPicPr>
          <p:cNvPr id="6" name="Picture 2" descr="C:\Users\rnugent2\Pictures\0017539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85" y="-31531"/>
            <a:ext cx="3465785" cy="35604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 y="3527912"/>
            <a:ext cx="4114799" cy="2123658"/>
          </a:xfrm>
          <a:prstGeom prst="rect">
            <a:avLst/>
          </a:prstGeom>
          <a:noFill/>
        </p:spPr>
        <p:txBody>
          <a:bodyPr wrap="square" rtlCol="0">
            <a:spAutoFit/>
          </a:bodyPr>
          <a:lstStyle/>
          <a:p>
            <a:r>
              <a:rPr lang="en-US" sz="2200" b="1" dirty="0" smtClean="0"/>
              <a:t>Producer</a:t>
            </a:r>
            <a:r>
              <a:rPr lang="en-US" sz="2200" dirty="0" smtClean="0"/>
              <a:t>: </a:t>
            </a:r>
            <a:r>
              <a:rPr lang="en-US" sz="2200" dirty="0"/>
              <a:t>price supports, direct income payments, insurance guarantees</a:t>
            </a:r>
          </a:p>
          <a:p>
            <a:endParaRPr lang="en-US" sz="2200" dirty="0" smtClean="0"/>
          </a:p>
          <a:p>
            <a:r>
              <a:rPr lang="en-US" sz="2200" dirty="0" smtClean="0"/>
              <a:t>Regulatory</a:t>
            </a:r>
            <a:r>
              <a:rPr lang="en-US" sz="2200" dirty="0"/>
              <a:t>: land use, production quotas, marketing </a:t>
            </a:r>
            <a:r>
              <a:rPr lang="en-US" sz="2200" dirty="0" smtClean="0"/>
              <a:t>restrictions</a:t>
            </a:r>
            <a:endParaRPr lang="en-US" dirty="0"/>
          </a:p>
        </p:txBody>
      </p:sp>
      <p:pic>
        <p:nvPicPr>
          <p:cNvPr id="8" name="Picture 2"/>
          <p:cNvPicPr>
            <a:picLocks noChangeAspect="1" noChangeArrowheads="1"/>
          </p:cNvPicPr>
          <p:nvPr/>
        </p:nvPicPr>
        <p:blipFill>
          <a:blip r:embed="rId4" cstate="print"/>
          <a:srcRect/>
          <a:stretch>
            <a:fillRect/>
          </a:stretch>
        </p:blipFill>
        <p:spPr bwMode="auto">
          <a:xfrm>
            <a:off x="3886200" y="3733800"/>
            <a:ext cx="5257800" cy="3124200"/>
          </a:xfrm>
          <a:prstGeom prst="rect">
            <a:avLst/>
          </a:prstGeom>
          <a:noFill/>
          <a:ln w="9525">
            <a:noFill/>
            <a:miter lim="800000"/>
            <a:headEnd/>
            <a:tailEnd/>
          </a:ln>
        </p:spPr>
      </p:pic>
    </p:spTree>
    <p:extLst>
      <p:ext uri="{BB962C8B-B14F-4D97-AF65-F5344CB8AC3E}">
        <p14:creationId xmlns:p14="http://schemas.microsoft.com/office/powerpoint/2010/main" val="37086116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2414</TotalTime>
  <Words>2400</Words>
  <Application>Microsoft Office PowerPoint</Application>
  <PresentationFormat>On-screen Show (4:3)</PresentationFormat>
  <Paragraphs>209</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 The Cost of Changing the Food  Supply   </vt:lpstr>
      <vt:lpstr>  The Cost of Changing the Food  Supply   </vt:lpstr>
      <vt:lpstr>Economic and health benefits of changing the food supply</vt:lpstr>
      <vt:lpstr>Main points</vt:lpstr>
      <vt:lpstr>Expenditures on ag/food subsidies</vt:lpstr>
      <vt:lpstr>Role of Ag Investment</vt:lpstr>
      <vt:lpstr>What investments are needed for F&amp;V Production?</vt:lpstr>
      <vt:lpstr>Comparing Investments</vt:lpstr>
      <vt:lpstr>“Good” or “Bad” policies? </vt:lpstr>
      <vt:lpstr>Factors influencing policy impact on health</vt:lpstr>
      <vt:lpstr>Conclusions</vt:lpstr>
    </vt:vector>
  </TitlesOfParts>
  <Company>The 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Volume 3: Child and Adolescent Development</dc:title>
  <dc:creator>Janet Elizabeth Holt</dc:creator>
  <cp:lastModifiedBy>Microsoft Office User</cp:lastModifiedBy>
  <cp:revision>69</cp:revision>
  <cp:lastPrinted>2013-03-11T14:03:37Z</cp:lastPrinted>
  <dcterms:created xsi:type="dcterms:W3CDTF">2013-03-08T20:30:22Z</dcterms:created>
  <dcterms:modified xsi:type="dcterms:W3CDTF">2013-11-14T12:04:31Z</dcterms:modified>
</cp:coreProperties>
</file>