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69" r:id="rId5"/>
    <p:sldId id="271" r:id="rId6"/>
    <p:sldId id="288" r:id="rId7"/>
    <p:sldId id="272" r:id="rId8"/>
    <p:sldId id="276" r:id="rId9"/>
    <p:sldId id="277" r:id="rId10"/>
    <p:sldId id="281" r:id="rId11"/>
    <p:sldId id="282" r:id="rId12"/>
    <p:sldId id="285" r:id="rId13"/>
    <p:sldId id="286" r:id="rId14"/>
    <p:sldId id="280" r:id="rId1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54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pos="499" userDrawn="1">
          <p15:clr>
            <a:srgbClr val="A4A3A4"/>
          </p15:clr>
        </p15:guide>
        <p15:guide id="4" pos="5624" userDrawn="1">
          <p15:clr>
            <a:srgbClr val="A4A3A4"/>
          </p15:clr>
        </p15:guide>
        <p15:guide id="5" orient="horz" pos="1620" userDrawn="1">
          <p15:clr>
            <a:srgbClr val="A4A3A4"/>
          </p15:clr>
        </p15:guide>
        <p15:guide id="6" pos="136" userDrawn="1">
          <p15:clr>
            <a:srgbClr val="A4A3A4"/>
          </p15:clr>
        </p15:guide>
        <p15:guide id="7" pos="5261" userDrawn="1">
          <p15:clr>
            <a:srgbClr val="A4A3A4"/>
          </p15:clr>
        </p15:guide>
        <p15:guide id="8" pos="1746" userDrawn="1">
          <p15:clr>
            <a:srgbClr val="A4A3A4"/>
          </p15:clr>
        </p15:guide>
        <p15:guide id="9" orient="horz" pos="418" userDrawn="1">
          <p15:clr>
            <a:srgbClr val="A4A3A4"/>
          </p15:clr>
        </p15:guide>
        <p15:guide id="10" orient="horz" pos="2573" userDrawn="1">
          <p15:clr>
            <a:srgbClr val="A4A3A4"/>
          </p15:clr>
        </p15:guide>
        <p15:guide id="11" orient="horz" pos="10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7441"/>
    <a:srgbClr val="F89A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67"/>
    <p:restoredTop sz="86395"/>
  </p:normalViewPr>
  <p:slideViewPr>
    <p:cSldViewPr snapToGrid="0" snapToObjects="1">
      <p:cViewPr varScale="1">
        <p:scale>
          <a:sx n="113" d="100"/>
          <a:sy n="113" d="100"/>
        </p:scale>
        <p:origin x="629" y="67"/>
      </p:cViewPr>
      <p:guideLst>
        <p:guide orient="horz" pos="554"/>
        <p:guide pos="2880"/>
        <p:guide pos="499"/>
        <p:guide pos="5624"/>
        <p:guide orient="horz" pos="1620"/>
        <p:guide pos="136"/>
        <p:guide pos="5261"/>
        <p:guide pos="1746"/>
        <p:guide orient="horz" pos="418"/>
        <p:guide orient="horz" pos="2573"/>
        <p:guide orient="horz" pos="105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DFCB-5A02-084F-9823-508D828A4D85}" type="datetimeFigureOut">
              <a:rPr lang="it-IT" smtClean="0"/>
              <a:t>20/07/2021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F2C7A-2CD6-FC4E-ADAB-D6A546ED714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61505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DFCB-5A02-084F-9823-508D828A4D85}" type="datetimeFigureOut">
              <a:rPr lang="it-IT" smtClean="0"/>
              <a:t>20/07/2021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F2C7A-2CD6-FC4E-ADAB-D6A546ED714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11213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DFCB-5A02-084F-9823-508D828A4D85}" type="datetimeFigureOut">
              <a:rPr lang="it-IT" smtClean="0"/>
              <a:t>20/07/2021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F2C7A-2CD6-FC4E-ADAB-D6A546ED714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35899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DFCB-5A02-084F-9823-508D828A4D85}" type="datetimeFigureOut">
              <a:rPr lang="it-IT" smtClean="0"/>
              <a:t>20/07/2021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F2C7A-2CD6-FC4E-ADAB-D6A546ED714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3982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DFCB-5A02-084F-9823-508D828A4D85}" type="datetimeFigureOut">
              <a:rPr lang="it-IT" smtClean="0"/>
              <a:t>20/07/2021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F2C7A-2CD6-FC4E-ADAB-D6A546ED714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12571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DFCB-5A02-084F-9823-508D828A4D85}" type="datetimeFigureOut">
              <a:rPr lang="it-IT" smtClean="0"/>
              <a:t>20/07/2021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F2C7A-2CD6-FC4E-ADAB-D6A546ED714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2057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DFCB-5A02-084F-9823-508D828A4D85}" type="datetimeFigureOut">
              <a:rPr lang="it-IT" smtClean="0"/>
              <a:t>20/07/2021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F2C7A-2CD6-FC4E-ADAB-D6A546ED714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3000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DFCB-5A02-084F-9823-508D828A4D85}" type="datetimeFigureOut">
              <a:rPr lang="it-IT" smtClean="0"/>
              <a:t>20/07/2021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F2C7A-2CD6-FC4E-ADAB-D6A546ED714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37335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DFCB-5A02-084F-9823-508D828A4D85}" type="datetimeFigureOut">
              <a:rPr lang="it-IT" smtClean="0"/>
              <a:t>20/07/2021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F2C7A-2CD6-FC4E-ADAB-D6A546ED714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1057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DFCB-5A02-084F-9823-508D828A4D85}" type="datetimeFigureOut">
              <a:rPr lang="it-IT" smtClean="0"/>
              <a:t>20/07/2021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F2C7A-2CD6-FC4E-ADAB-D6A546ED714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9167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DFCB-5A02-084F-9823-508D828A4D85}" type="datetimeFigureOut">
              <a:rPr lang="it-IT" smtClean="0"/>
              <a:t>20/07/2021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F2C7A-2CD6-FC4E-ADAB-D6A546ED714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8764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88DFCB-5A02-084F-9823-508D828A4D85}" type="datetimeFigureOut">
              <a:rPr lang="it-IT" smtClean="0"/>
              <a:t>20/07/2021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9F2C7A-2CD6-FC4E-ADAB-D6A546ED714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84788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74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26774D20-1DEF-254C-BEF8-29F6EF1A770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" t="1" b="-206"/>
          <a:stretch/>
        </p:blipFill>
        <p:spPr>
          <a:xfrm>
            <a:off x="0" y="0"/>
            <a:ext cx="9143999" cy="5154054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B96803ED-868E-BE47-9003-8EABB2305674}"/>
              </a:ext>
            </a:extLst>
          </p:cNvPr>
          <p:cNvSpPr/>
          <p:nvPr/>
        </p:nvSpPr>
        <p:spPr>
          <a:xfrm>
            <a:off x="0" y="4095192"/>
            <a:ext cx="9144000" cy="1058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9627C836-8AC2-B14F-A73A-B46881E27836}"/>
              </a:ext>
            </a:extLst>
          </p:cNvPr>
          <p:cNvSpPr txBox="1"/>
          <p:nvPr/>
        </p:nvSpPr>
        <p:spPr>
          <a:xfrm>
            <a:off x="792163" y="4123015"/>
            <a:ext cx="7588906" cy="103103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lnSpc>
                <a:spcPts val="2400"/>
              </a:lnSpc>
            </a:pPr>
            <a:r>
              <a:rPr lang="it-IT" sz="2400" b="1">
                <a:solidFill>
                  <a:srgbClr val="F37441"/>
                </a:solidFill>
                <a:latin typeface="Bernina Sans Condensed Exbold" pitchFamily="2" charset="77"/>
              </a:rPr>
              <a:t>Table </a:t>
            </a:r>
            <a:r>
              <a:rPr lang="it-IT" sz="2400" b="1" dirty="0">
                <a:solidFill>
                  <a:srgbClr val="F37441"/>
                </a:solidFill>
                <a:latin typeface="Bernina Sans Condensed Exbold" pitchFamily="2" charset="77"/>
              </a:rPr>
              <a:t>of Representative Commodities Class C (Agenda item 7c)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103AD7EC-AEBB-8E42-A1B1-7C1909219E90}"/>
              </a:ext>
            </a:extLst>
          </p:cNvPr>
          <p:cNvSpPr txBox="1"/>
          <p:nvPr/>
        </p:nvSpPr>
        <p:spPr>
          <a:xfrm>
            <a:off x="792163" y="1602420"/>
            <a:ext cx="2981572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sz="5400" b="1" dirty="0">
                <a:solidFill>
                  <a:schemeClr val="bg1"/>
                </a:solidFill>
                <a:latin typeface="Bernina Sans Condensed" pitchFamily="2" charset="77"/>
              </a:rPr>
              <a:t>CCPR52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C3B682C1-DD6E-3B4B-9BA2-71C532C66CBC}"/>
              </a:ext>
            </a:extLst>
          </p:cNvPr>
          <p:cNvSpPr txBox="1"/>
          <p:nvPr/>
        </p:nvSpPr>
        <p:spPr>
          <a:xfrm>
            <a:off x="792163" y="2402421"/>
            <a:ext cx="389059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sz="1400" b="1" spc="100" dirty="0">
                <a:solidFill>
                  <a:schemeClr val="bg1"/>
                </a:solidFill>
                <a:latin typeface="Bernina Sans Condensed" pitchFamily="2" charset="77"/>
              </a:rPr>
              <a:t>CODEX COMMITTEE</a:t>
            </a:r>
            <a:br>
              <a:rPr lang="it-IT" sz="1400" b="1" spc="100" dirty="0">
                <a:solidFill>
                  <a:schemeClr val="bg1"/>
                </a:solidFill>
                <a:latin typeface="Bernina Sans Condensed" pitchFamily="2" charset="77"/>
              </a:rPr>
            </a:br>
            <a:r>
              <a:rPr lang="it-IT" sz="1400" b="1" spc="100" dirty="0">
                <a:solidFill>
                  <a:schemeClr val="bg1"/>
                </a:solidFill>
                <a:latin typeface="Bernina Sans Condensed" pitchFamily="2" charset="77"/>
              </a:rPr>
              <a:t>ON PESTICIDE RESIDUES</a:t>
            </a:r>
          </a:p>
        </p:txBody>
      </p:sp>
      <p:pic>
        <p:nvPicPr>
          <p:cNvPr id="10" name="Elemento grafico 9">
            <a:extLst>
              <a:ext uri="{FF2B5EF4-FFF2-40B4-BE49-F238E27FC236}">
                <a16:creationId xmlns:a16="http://schemas.microsoft.com/office/drawing/2014/main" id="{0894AE14-4302-4F4D-B7A4-CDFC43A60C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381069" y="4320672"/>
            <a:ext cx="568575" cy="563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215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69D78CA-F57B-BE4B-90BC-151746DCCD7E}"/>
              </a:ext>
            </a:extLst>
          </p:cNvPr>
          <p:cNvSpPr txBox="1"/>
          <p:nvPr/>
        </p:nvSpPr>
        <p:spPr>
          <a:xfrm>
            <a:off x="792163" y="558878"/>
            <a:ext cx="755967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37441"/>
                </a:solidFill>
                <a:effectLst/>
                <a:uLnTx/>
                <a:uFillTx/>
                <a:latin typeface="Bernina Sans Condensed" pitchFamily="2" charset="77"/>
                <a:ea typeface="+mn-ea"/>
                <a:cs typeface="+mn-cs"/>
              </a:rPr>
              <a:t>Recommendation</a:t>
            </a:r>
            <a:endParaRPr kumimoji="0" lang="it-IT" sz="2000" b="1" i="0" u="none" strike="noStrike" kern="1200" cap="none" spc="0" normalizeH="0" baseline="0" noProof="0" dirty="0">
              <a:ln>
                <a:noFill/>
              </a:ln>
              <a:solidFill>
                <a:srgbClr val="F37441"/>
              </a:solidFill>
              <a:effectLst/>
              <a:uLnTx/>
              <a:uFillTx/>
              <a:latin typeface="Bernina Sans Condensed" pitchFamily="2" charset="77"/>
              <a:ea typeface="+mn-ea"/>
              <a:cs typeface="+mn-cs"/>
            </a:endParaRP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AA932476-8D10-41A8-81B5-0ABEB859C0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8183" y="127396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C93FFFB4-EB0A-46D9-9150-4D75F16732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9463" y="1089914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44BC58-F8D4-4D9E-B63C-C8EB4BEDA5E6}"/>
              </a:ext>
            </a:extLst>
          </p:cNvPr>
          <p:cNvSpPr txBox="1"/>
          <p:nvPr/>
        </p:nvSpPr>
        <p:spPr>
          <a:xfrm>
            <a:off x="521971" y="1361837"/>
            <a:ext cx="51782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 Book" panose="02000604040000020004"/>
                <a:ea typeface="+mn-ea"/>
                <a:cs typeface="+mn-cs"/>
              </a:rPr>
              <a:t>Agree with the proposed revisions / proposal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 Book" panose="020006040400000200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062954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9B904B63-C9A9-E14D-9130-2101FD959D65}"/>
              </a:ext>
            </a:extLst>
          </p:cNvPr>
          <p:cNvSpPr txBox="1"/>
          <p:nvPr/>
        </p:nvSpPr>
        <p:spPr>
          <a:xfrm>
            <a:off x="792163" y="1452041"/>
            <a:ext cx="7559675" cy="11695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lvl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it-IT" sz="4000" dirty="0">
                <a:solidFill>
                  <a:prstClr val="black"/>
                </a:solidFill>
                <a:latin typeface="Gotham Book" panose="02000604040000020004"/>
              </a:rPr>
              <a:t>Thank you!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 Book" panose="020006040400000200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 Book" panose="02000604040000020004"/>
              <a:ea typeface="+mn-ea"/>
              <a:cs typeface="+mn-cs"/>
            </a:endParaRP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 Book" panose="02000604040000020004"/>
              <a:ea typeface="+mn-ea"/>
              <a:cs typeface="+mn-cs"/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69D78CA-F57B-BE4B-90BC-151746DCCD7E}"/>
              </a:ext>
            </a:extLst>
          </p:cNvPr>
          <p:cNvSpPr txBox="1"/>
          <p:nvPr/>
        </p:nvSpPr>
        <p:spPr>
          <a:xfrm>
            <a:off x="792163" y="558878"/>
            <a:ext cx="755967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37441"/>
                </a:solidFill>
                <a:effectLst/>
                <a:uLnTx/>
                <a:uFillTx/>
                <a:latin typeface="Bernina Sans Condensed" pitchFamily="2" charset="77"/>
                <a:ea typeface="+mn-ea"/>
                <a:cs typeface="+mn-cs"/>
              </a:rPr>
              <a:t>Pre-Meeting – Class C</a:t>
            </a:r>
            <a:endParaRPr kumimoji="0" lang="it-IT" sz="2400" b="1" i="0" u="none" strike="noStrike" kern="1200" cap="none" spc="0" normalizeH="0" baseline="0" noProof="0" dirty="0">
              <a:ln>
                <a:noFill/>
              </a:ln>
              <a:solidFill>
                <a:srgbClr val="F37441"/>
              </a:solidFill>
              <a:effectLst/>
              <a:uLnTx/>
              <a:uFillTx/>
              <a:latin typeface="Bernina Sans Condensed" pitchFamily="2" charset="77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6148F75-8B65-4FC7-A464-D7C904774079}"/>
              </a:ext>
            </a:extLst>
          </p:cNvPr>
          <p:cNvSpPr txBox="1"/>
          <p:nvPr/>
        </p:nvSpPr>
        <p:spPr>
          <a:xfrm>
            <a:off x="690880" y="3176693"/>
            <a:ext cx="7863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Additional reactions / comments / clarifications can be sent to ccpr@agri.gov.cn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29840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9B904B63-C9A9-E14D-9130-2101FD959D65}"/>
              </a:ext>
            </a:extLst>
          </p:cNvPr>
          <p:cNvSpPr txBox="1"/>
          <p:nvPr/>
        </p:nvSpPr>
        <p:spPr>
          <a:xfrm>
            <a:off x="792163" y="1210069"/>
            <a:ext cx="6766561" cy="28915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marR="0" lvl="0" indent="-34290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180340" algn="l"/>
                <a:tab pos="180340" algn="l"/>
                <a:tab pos="38100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 representative commodity is most likely to contain the highest residues;</a:t>
            </a: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18034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 representative commodity is likely to be major in terms of production and/or consumption;</a:t>
            </a: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18034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 representative commodity is most likely similar in morphology, growth habit, pest problems and edible portion to the related commodities within a group or subgroup.</a:t>
            </a: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fr-FR" dirty="0">
              <a:solidFill>
                <a:prstClr val="black"/>
              </a:solidFill>
              <a:latin typeface="Gotham Book" panose="02000604040000020004"/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69D78CA-F57B-BE4B-90BC-151746DCCD7E}"/>
              </a:ext>
            </a:extLst>
          </p:cNvPr>
          <p:cNvSpPr txBox="1"/>
          <p:nvPr/>
        </p:nvSpPr>
        <p:spPr>
          <a:xfrm>
            <a:off x="792163" y="563216"/>
            <a:ext cx="755967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>
                <a:solidFill>
                  <a:srgbClr val="F37441"/>
                </a:solidFill>
                <a:latin typeface="Bernina Sans Condensed" pitchFamily="2" charset="77"/>
              </a:rPr>
              <a:t>Criteria for Selection of Representative Commodities</a:t>
            </a:r>
            <a:endParaRPr kumimoji="0" lang="it-IT" sz="2400" b="1" i="0" u="none" strike="noStrike" kern="1200" cap="none" spc="0" normalizeH="0" baseline="0" noProof="0" dirty="0">
              <a:ln>
                <a:noFill/>
              </a:ln>
              <a:solidFill>
                <a:srgbClr val="F37441"/>
              </a:solidFill>
              <a:effectLst/>
              <a:uLnTx/>
              <a:uFillTx/>
              <a:latin typeface="Bernina Sans Condensed" pitchFamily="2" charset="77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65035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69D78CA-F57B-BE4B-90BC-151746DCCD7E}"/>
              </a:ext>
            </a:extLst>
          </p:cNvPr>
          <p:cNvSpPr txBox="1"/>
          <p:nvPr/>
        </p:nvSpPr>
        <p:spPr>
          <a:xfrm>
            <a:off x="792163" y="563216"/>
            <a:ext cx="755967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37441"/>
                </a:solidFill>
                <a:effectLst/>
                <a:uLnTx/>
                <a:uFillTx/>
                <a:latin typeface="Bernina Sans Condensed" pitchFamily="2" charset="77"/>
                <a:ea typeface="+mn-ea"/>
                <a:cs typeface="+mn-cs"/>
              </a:rPr>
              <a:t>Commodities Proposed for Transfer from Class D to Class C</a:t>
            </a:r>
            <a:endParaRPr kumimoji="0" lang="it-IT" sz="2400" b="1" i="0" u="none" strike="noStrike" kern="1200" cap="none" spc="0" normalizeH="0" baseline="0" noProof="0" dirty="0">
              <a:ln>
                <a:noFill/>
              </a:ln>
              <a:solidFill>
                <a:srgbClr val="F37441"/>
              </a:solidFill>
              <a:effectLst/>
              <a:uLnTx/>
              <a:uFillTx/>
              <a:latin typeface="Bernina Sans Condensed" pitchFamily="2" charset="77"/>
              <a:ea typeface="+mn-ea"/>
              <a:cs typeface="+mn-cs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E35A1D32-A1F8-46C8-B3DA-E3FA88CD2D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6985539"/>
              </p:ext>
            </p:extLst>
          </p:nvPr>
        </p:nvGraphicFramePr>
        <p:xfrm>
          <a:off x="1708574" y="1269735"/>
          <a:ext cx="5334000" cy="271780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359535">
                  <a:extLst>
                    <a:ext uri="{9D8B030D-6E8A-4147-A177-3AD203B41FA5}">
                      <a16:colId xmlns:a16="http://schemas.microsoft.com/office/drawing/2014/main" val="3188995224"/>
                    </a:ext>
                  </a:extLst>
                </a:gridCol>
                <a:gridCol w="810895">
                  <a:extLst>
                    <a:ext uri="{9D8B030D-6E8A-4147-A177-3AD203B41FA5}">
                      <a16:colId xmlns:a16="http://schemas.microsoft.com/office/drawing/2014/main" val="410065108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1189350036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2704901809"/>
                    </a:ext>
                  </a:extLst>
                </a:gridCol>
                <a:gridCol w="1350010">
                  <a:extLst>
                    <a:ext uri="{9D8B030D-6E8A-4147-A177-3AD203B41FA5}">
                      <a16:colId xmlns:a16="http://schemas.microsoft.com/office/drawing/2014/main" val="3052860563"/>
                    </a:ext>
                  </a:extLst>
                </a:gridCol>
              </a:tblGrid>
              <a:tr h="255270">
                <a:tc>
                  <a:txBody>
                    <a:bodyPr/>
                    <a:lstStyle/>
                    <a:p>
                      <a:pPr marL="67945" marR="0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 spc="-1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Transferring</a:t>
                      </a:r>
                      <a:r>
                        <a:rPr lang="en-US" sz="1000" spc="-3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 spc="-1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commodity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5880" marR="52070"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Existing</a:t>
                      </a:r>
                      <a:r>
                        <a:rPr lang="en-US" sz="1000" spc="-2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code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0" marR="80010"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Number</a:t>
                      </a:r>
                      <a:r>
                        <a:rPr lang="en-US" sz="1000" spc="-1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of</a:t>
                      </a:r>
                      <a:r>
                        <a:rPr lang="en-US" sz="1000" spc="-1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CXLs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 marR="0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New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code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 marR="0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Class C Subgroup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5795155"/>
                  </a:ext>
                </a:extLst>
              </a:tr>
              <a:tr h="257175">
                <a:tc>
                  <a:txBody>
                    <a:bodyPr/>
                    <a:lstStyle/>
                    <a:p>
                      <a:pPr marL="67945" marR="0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Cotton</a:t>
                      </a:r>
                      <a:r>
                        <a:rPr lang="en-US" sz="1000" spc="-2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gin</a:t>
                      </a:r>
                      <a:r>
                        <a:rPr lang="en-US" sz="1000" spc="-2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trash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5880" marR="50165"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AB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1204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" marR="0"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72085" algn="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AM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3578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 marR="0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052C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6193669"/>
                  </a:ext>
                </a:extLst>
              </a:tr>
              <a:tr h="255270">
                <a:tc>
                  <a:txBody>
                    <a:bodyPr/>
                    <a:lstStyle/>
                    <a:p>
                      <a:pPr marL="67945" marR="0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Cotton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seed,</a:t>
                      </a:r>
                      <a:r>
                        <a:rPr lang="en-US" sz="1000" spc="-2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hulls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5880" marR="50165"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AB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0691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" marR="0"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72085" algn="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AM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3579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 marR="0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052C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9928304"/>
                  </a:ext>
                </a:extLst>
              </a:tr>
              <a:tr h="257175">
                <a:tc>
                  <a:txBody>
                    <a:bodyPr/>
                    <a:lstStyle/>
                    <a:p>
                      <a:pPr marL="67945" marR="0">
                        <a:lnSpc>
                          <a:spcPct val="107000"/>
                        </a:lnSpc>
                        <a:spcBef>
                          <a:spcPts val="41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Cotton</a:t>
                      </a:r>
                      <a:r>
                        <a:rPr lang="en-US" sz="1000" spc="-1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seed,</a:t>
                      </a:r>
                      <a:r>
                        <a:rPr lang="en-US" sz="1000" spc="-1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meal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5880" marR="50165" algn="ctr">
                        <a:lnSpc>
                          <a:spcPct val="107000"/>
                        </a:lnSpc>
                        <a:spcBef>
                          <a:spcPts val="41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AB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1203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" marR="0" algn="ctr">
                        <a:lnSpc>
                          <a:spcPct val="107000"/>
                        </a:lnSpc>
                        <a:spcBef>
                          <a:spcPts val="41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72085" algn="r">
                        <a:lnSpc>
                          <a:spcPct val="107000"/>
                        </a:lnSpc>
                        <a:spcBef>
                          <a:spcPts val="41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AM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3580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 marR="0">
                        <a:lnSpc>
                          <a:spcPct val="107000"/>
                        </a:lnSpc>
                        <a:spcBef>
                          <a:spcPts val="41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052C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2690435"/>
                  </a:ext>
                </a:extLst>
              </a:tr>
              <a:tr h="255270">
                <a:tc>
                  <a:txBody>
                    <a:bodyPr/>
                    <a:lstStyle/>
                    <a:p>
                      <a:pPr marL="67945" marR="0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Rice</a:t>
                      </a:r>
                      <a:r>
                        <a:rPr lang="en-US" sz="1000" spc="-2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hulls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5880" marR="50800"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CM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1207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080" marR="0"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96215" algn="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AS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3565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 marR="0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051C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6282829"/>
                  </a:ext>
                </a:extLst>
              </a:tr>
              <a:tr h="257175">
                <a:tc>
                  <a:txBody>
                    <a:bodyPr/>
                    <a:lstStyle/>
                    <a:p>
                      <a:pPr marL="67945" marR="0">
                        <a:lnSpc>
                          <a:spcPct val="107000"/>
                        </a:lnSpc>
                        <a:spcBef>
                          <a:spcPts val="41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Soya</a:t>
                      </a:r>
                      <a:r>
                        <a:rPr lang="en-US" sz="1000" spc="-1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bean</a:t>
                      </a:r>
                      <a:r>
                        <a:rPr lang="en-US" sz="1000" spc="-1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meal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5880" marR="50165" algn="ctr">
                        <a:lnSpc>
                          <a:spcPct val="107000"/>
                        </a:lnSpc>
                        <a:spcBef>
                          <a:spcPts val="41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AB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1265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" marR="0" algn="ctr">
                        <a:lnSpc>
                          <a:spcPct val="107000"/>
                        </a:lnSpc>
                        <a:spcBef>
                          <a:spcPts val="41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99390" algn="r">
                        <a:lnSpc>
                          <a:spcPct val="107000"/>
                        </a:lnSpc>
                        <a:spcBef>
                          <a:spcPts val="41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AL</a:t>
                      </a:r>
                      <a:r>
                        <a:rPr lang="en-US" sz="1000" spc="-1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3534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 marR="0">
                        <a:lnSpc>
                          <a:spcPct val="107000"/>
                        </a:lnSpc>
                        <a:spcBef>
                          <a:spcPts val="41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050C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3223300"/>
                  </a:ext>
                </a:extLst>
              </a:tr>
              <a:tr h="257175">
                <a:tc>
                  <a:txBody>
                    <a:bodyPr/>
                    <a:lstStyle/>
                    <a:p>
                      <a:pPr marL="67945" marR="0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Soya</a:t>
                      </a:r>
                      <a:r>
                        <a:rPr lang="en-US" sz="1000" spc="-1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bean</a:t>
                      </a:r>
                      <a:r>
                        <a:rPr lang="en-US" sz="1000" spc="-1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hulls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5880" marR="50165"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AB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0541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" marR="0"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99390" algn="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AL</a:t>
                      </a:r>
                      <a:r>
                        <a:rPr lang="en-US" sz="1000" spc="-1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3533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 marR="0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050C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0761139"/>
                  </a:ext>
                </a:extLst>
              </a:tr>
              <a:tr h="255270">
                <a:tc>
                  <a:txBody>
                    <a:bodyPr/>
                    <a:lstStyle/>
                    <a:p>
                      <a:pPr marL="67945" marR="0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Sugar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beet,</a:t>
                      </a:r>
                      <a:r>
                        <a:rPr lang="en-US" sz="1000" spc="-1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pulp,</a:t>
                      </a:r>
                      <a:r>
                        <a:rPr lang="en-US" sz="1000" spc="-1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dry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5880" marR="50165"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AB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0596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" marR="0"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72085" algn="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AM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3590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 marR="0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052C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077596"/>
                  </a:ext>
                </a:extLst>
              </a:tr>
              <a:tr h="257175">
                <a:tc>
                  <a:txBody>
                    <a:bodyPr/>
                    <a:lstStyle/>
                    <a:p>
                      <a:pPr marL="67945" marR="0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Sugar</a:t>
                      </a:r>
                      <a:r>
                        <a:rPr lang="en-US" sz="1000" spc="-2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beet,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pulp,</a:t>
                      </a:r>
                      <a:r>
                        <a:rPr lang="en-US" sz="1000" spc="-2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wet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5880" marR="50165"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AB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1201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" marR="0"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72085" algn="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AM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1201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 marR="0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052C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4527135"/>
                  </a:ext>
                </a:extLst>
              </a:tr>
              <a:tr h="410845">
                <a:tc>
                  <a:txBody>
                    <a:bodyPr/>
                    <a:lstStyle/>
                    <a:p>
                      <a:pPr marL="67945" marR="266065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Sweet</a:t>
                      </a:r>
                      <a:r>
                        <a:rPr lang="en-US" sz="1000" spc="-6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corn</a:t>
                      </a:r>
                      <a:r>
                        <a:rPr lang="en-US" sz="1000" spc="-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cannery</a:t>
                      </a:r>
                      <a:r>
                        <a:rPr lang="en-US" sz="1000" spc="-21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waste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5880" marR="50165"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AB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0447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" marR="0"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72085" algn="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AM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3592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 marR="0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0552C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95865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38674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69D78CA-F57B-BE4B-90BC-151746DCCD7E}"/>
              </a:ext>
            </a:extLst>
          </p:cNvPr>
          <p:cNvSpPr txBox="1"/>
          <p:nvPr/>
        </p:nvSpPr>
        <p:spPr>
          <a:xfrm>
            <a:off x="792163" y="558878"/>
            <a:ext cx="755967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37441"/>
                </a:solidFill>
                <a:effectLst/>
                <a:uLnTx/>
                <a:uFillTx/>
                <a:latin typeface="Bernina Sans Condensed" pitchFamily="2" charset="77"/>
                <a:ea typeface="+mn-ea"/>
                <a:cs typeface="+mn-cs"/>
              </a:rPr>
              <a:t>Table 7. Examples of </a:t>
            </a:r>
            <a:r>
              <a:rPr lang="en-GB" sz="2400" b="1" dirty="0">
                <a:solidFill>
                  <a:srgbClr val="F37441"/>
                </a:solidFill>
                <a:latin typeface="Bernina Sans Condensed" pitchFamily="2" charset="77"/>
              </a:rPr>
              <a:t>representative commodities, Class C</a:t>
            </a:r>
            <a:endParaRPr kumimoji="0" lang="it-IT" sz="2400" b="1" i="0" u="none" strike="noStrike" kern="1200" cap="none" spc="0" normalizeH="0" baseline="0" noProof="0" dirty="0">
              <a:ln>
                <a:noFill/>
              </a:ln>
              <a:solidFill>
                <a:srgbClr val="F37441"/>
              </a:solidFill>
              <a:effectLst/>
              <a:uLnTx/>
              <a:uFillTx/>
              <a:latin typeface="Bernina Sans Condensed" pitchFamily="2" charset="77"/>
              <a:ea typeface="+mn-ea"/>
              <a:cs typeface="+mn-cs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BFFA3098-4591-4F8A-A3B7-F5222CC3BC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8636955"/>
              </p:ext>
            </p:extLst>
          </p:nvPr>
        </p:nvGraphicFramePr>
        <p:xfrm>
          <a:off x="839894" y="1022773"/>
          <a:ext cx="6837575" cy="3435149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581989">
                  <a:extLst>
                    <a:ext uri="{9D8B030D-6E8A-4147-A177-3AD203B41FA5}">
                      <a16:colId xmlns:a16="http://schemas.microsoft.com/office/drawing/2014/main" val="1482718192"/>
                    </a:ext>
                  </a:extLst>
                </a:gridCol>
                <a:gridCol w="1688247">
                  <a:extLst>
                    <a:ext uri="{9D8B030D-6E8A-4147-A177-3AD203B41FA5}">
                      <a16:colId xmlns:a16="http://schemas.microsoft.com/office/drawing/2014/main" val="244342350"/>
                    </a:ext>
                  </a:extLst>
                </a:gridCol>
                <a:gridCol w="3567339">
                  <a:extLst>
                    <a:ext uri="{9D8B030D-6E8A-4147-A177-3AD203B41FA5}">
                      <a16:colId xmlns:a16="http://schemas.microsoft.com/office/drawing/2014/main" val="1884265743"/>
                    </a:ext>
                  </a:extLst>
                </a:gridCol>
              </a:tblGrid>
              <a:tr h="5682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Codex Group / Subgroup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Examples of Representative Commodities </a:t>
                      </a:r>
                      <a:r>
                        <a:rPr lang="en-US" sz="1000" b="1" baseline="30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Extrapolation to the following commodities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1484155"/>
                  </a:ext>
                </a:extLst>
              </a:tr>
              <a:tr h="37599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Group 050 </a:t>
                      </a:r>
                      <a:br>
                        <a:rPr lang="en-US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US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Legume feed products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b="1" baseline="30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8529028"/>
                  </a:ext>
                </a:extLst>
              </a:tr>
              <a:tr h="249089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Subgroup 050A </a:t>
                      </a:r>
                      <a:br>
                        <a:rPr lang="en-US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US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Products of legume feeds with high water </a:t>
                      </a:r>
                      <a:r>
                        <a:rPr lang="en-US" sz="1000" b="1" spc="-35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(</a:t>
                      </a:r>
                      <a:r>
                        <a:rPr lang="en-US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≥20%) content (forage and silage)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Bean, forage and pea, vines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Bean, forage and alfalfa forage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Pea, vines and alfalfa forage</a:t>
                      </a:r>
                      <a:r>
                        <a:rPr lang="en-US" sz="1000" baseline="30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Products of legume feeds with high water content (forage) (AL 3300</a:t>
                      </a:r>
                      <a:r>
                        <a:rPr lang="en-US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): Alfalfa, forage; Alfalfa, silage; Bean, forage (</a:t>
                      </a:r>
                      <a:r>
                        <a:rPr lang="en-US" sz="10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Phaseolus</a:t>
                      </a:r>
                      <a:r>
                        <a:rPr lang="en-US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spp.); Bean, forage (</a:t>
                      </a:r>
                      <a:r>
                        <a:rPr lang="en-US" sz="10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Vigna</a:t>
                      </a:r>
                      <a:r>
                        <a:rPr lang="en-US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spp.); </a:t>
                      </a:r>
                      <a:r>
                        <a:rPr lang="en-US" sz="10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Berlandier</a:t>
                      </a:r>
                      <a:r>
                        <a:rPr lang="en-US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acacia, forage; Black medic, forage; Black wattle, forage; Brazilian </a:t>
                      </a:r>
                      <a:r>
                        <a:rPr lang="en-US" sz="10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stylo</a:t>
                      </a:r>
                      <a:r>
                        <a:rPr lang="en-US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, forage; Burclover, forage; Chick-pea, forage; Clover, forage; Clover, silage; Horse bean, forage; </a:t>
                      </a:r>
                      <a:r>
                        <a:rPr lang="en-US" sz="10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Huisache</a:t>
                      </a:r>
                      <a:r>
                        <a:rPr lang="en-US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, forage; Kudzu, forage; Leadplant, forage; Lentil, forage; Lespedeza, forage; Leucaena, forage; Leucaena, silage, Lupin, forage; Pea, silage; Pea, vines; Peanut, forage; Pea, pigeon, forage; Purple prairie clover, forage; Roundleaf cassia, forage; Sainfoin, forage; Sainfoin, silage; Sesbania, forage; Soya bean, forage; Soya bean, silage; Thorn mimosa, forage; Trefoil, forage; Vetch, forage; Vetch silage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27480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10251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69D78CA-F57B-BE4B-90BC-151746DCCD7E}"/>
              </a:ext>
            </a:extLst>
          </p:cNvPr>
          <p:cNvSpPr txBox="1"/>
          <p:nvPr/>
        </p:nvSpPr>
        <p:spPr>
          <a:xfrm>
            <a:off x="677017" y="558878"/>
            <a:ext cx="755967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37441"/>
                </a:solidFill>
                <a:effectLst/>
                <a:uLnTx/>
                <a:uFillTx/>
                <a:latin typeface="Bernina Sans Condensed" pitchFamily="2" charset="77"/>
                <a:ea typeface="+mn-ea"/>
                <a:cs typeface="+mn-cs"/>
              </a:rPr>
              <a:t>Table 7. Examples of representative commodities, Class C</a:t>
            </a:r>
            <a:endParaRPr kumimoji="0" lang="it-IT" sz="2400" b="1" i="0" u="none" strike="noStrike" kern="1200" cap="none" spc="0" normalizeH="0" baseline="0" noProof="0" dirty="0">
              <a:ln>
                <a:noFill/>
              </a:ln>
              <a:solidFill>
                <a:srgbClr val="F37441"/>
              </a:solidFill>
              <a:effectLst/>
              <a:uLnTx/>
              <a:uFillTx/>
              <a:latin typeface="Bernina Sans Condensed" pitchFamily="2" charset="77"/>
              <a:ea typeface="+mn-ea"/>
              <a:cs typeface="+mn-cs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D64D462F-BE1F-4EA9-BD00-F563EC9768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405855"/>
              </p:ext>
            </p:extLst>
          </p:nvPr>
        </p:nvGraphicFramePr>
        <p:xfrm>
          <a:off x="1127865" y="1274445"/>
          <a:ext cx="6210935" cy="259461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437005">
                  <a:extLst>
                    <a:ext uri="{9D8B030D-6E8A-4147-A177-3AD203B41FA5}">
                      <a16:colId xmlns:a16="http://schemas.microsoft.com/office/drawing/2014/main" val="3698466749"/>
                    </a:ext>
                  </a:extLst>
                </a:gridCol>
                <a:gridCol w="1533525">
                  <a:extLst>
                    <a:ext uri="{9D8B030D-6E8A-4147-A177-3AD203B41FA5}">
                      <a16:colId xmlns:a16="http://schemas.microsoft.com/office/drawing/2014/main" val="306934700"/>
                    </a:ext>
                  </a:extLst>
                </a:gridCol>
                <a:gridCol w="3240405">
                  <a:extLst>
                    <a:ext uri="{9D8B030D-6E8A-4147-A177-3AD203B41FA5}">
                      <a16:colId xmlns:a16="http://schemas.microsoft.com/office/drawing/2014/main" val="200571953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Codex Group / Subgroup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Examples of Representative Commodities </a:t>
                      </a:r>
                      <a:r>
                        <a:rPr lang="en-US" sz="1000" b="1" baseline="30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Extrapolation to the following commodities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30207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Subgroup 050B </a:t>
                      </a:r>
                      <a:br>
                        <a:rPr lang="en-US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US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Products of legume feeds with low water </a:t>
                      </a:r>
                      <a:r>
                        <a:rPr lang="en-US" sz="1000" b="1" spc="-30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(&lt;20%) </a:t>
                      </a:r>
                      <a:r>
                        <a:rPr lang="en-US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content (hay)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Bean, hay or </a:t>
                      </a:r>
                      <a:b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pea hay or </a:t>
                      </a:r>
                      <a:b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alfalfa hay</a:t>
                      </a:r>
                      <a:r>
                        <a:rPr lang="en-US" sz="1000" baseline="30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Products of legume feeds with low water content (hay) (AL 3301</a:t>
                      </a:r>
                      <a:r>
                        <a:rPr lang="en-US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): Alfalfa, hay and/or straw; Bean, hay and/or straw (</a:t>
                      </a:r>
                      <a:r>
                        <a:rPr lang="en-US" sz="10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Phaseolus</a:t>
                      </a:r>
                      <a:r>
                        <a:rPr lang="en-US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spp.); Bean, hay and/or straw (</a:t>
                      </a:r>
                      <a:r>
                        <a:rPr lang="en-US" sz="10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Vigna</a:t>
                      </a:r>
                      <a:r>
                        <a:rPr lang="en-US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spp.); Bean, velvet, hay and/or straw; Brazilian </a:t>
                      </a:r>
                      <a:r>
                        <a:rPr lang="en-US" sz="10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stylo</a:t>
                      </a:r>
                      <a:r>
                        <a:rPr lang="en-US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, hay and/or straw; Centurion, hay and/or straw; Chick-pea, hay and/or straw; Clover, hay and/or straw; Crotalaria, hay and/or straw; Guar, hay and/or straw; Horse gram, hay and/or straw; </a:t>
                      </a:r>
                      <a:r>
                        <a:rPr lang="en-US" sz="10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Jackbean</a:t>
                      </a:r>
                      <a:r>
                        <a:rPr lang="en-US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, hay and/or straw; Lespedeza, hay and/or straw; Leucaena, hay and/or straw; Pea, hay and/or straw; Peanut, hay and/or straw; Perennial peanut, hay and/or straw; Purple prairie-clover, hay and/or straw; Sainfoin, hay and/or straw; Soya bean hay and/or straw; Trefoil, hay and/or straw; Vetch, hay and/or straw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2834776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id="{AA932476-8D10-41A8-81B5-0ABEB859C0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8183" y="127396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213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69D78CA-F57B-BE4B-90BC-151746DCCD7E}"/>
              </a:ext>
            </a:extLst>
          </p:cNvPr>
          <p:cNvSpPr txBox="1"/>
          <p:nvPr/>
        </p:nvSpPr>
        <p:spPr>
          <a:xfrm>
            <a:off x="792163" y="558878"/>
            <a:ext cx="755967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37441"/>
                </a:solidFill>
                <a:effectLst/>
                <a:uLnTx/>
                <a:uFillTx/>
                <a:latin typeface="Bernina Sans Condensed" pitchFamily="2" charset="77"/>
                <a:ea typeface="+mn-ea"/>
                <a:cs typeface="+mn-cs"/>
              </a:rPr>
              <a:t>Table 7. Examples of representative commodities, Class C</a:t>
            </a:r>
            <a:endParaRPr kumimoji="0" lang="it-IT" sz="2400" b="1" i="0" u="none" strike="noStrike" kern="1200" cap="none" spc="0" normalizeH="0" baseline="0" noProof="0" dirty="0">
              <a:ln>
                <a:noFill/>
              </a:ln>
              <a:solidFill>
                <a:srgbClr val="F37441"/>
              </a:solidFill>
              <a:effectLst/>
              <a:uLnTx/>
              <a:uFillTx/>
              <a:latin typeface="Bernina Sans Condensed" pitchFamily="2" charset="77"/>
              <a:ea typeface="+mn-ea"/>
              <a:cs typeface="+mn-cs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2881972C-4E1B-40FC-91E2-372A9E8D01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5639393"/>
              </p:ext>
            </p:extLst>
          </p:nvPr>
        </p:nvGraphicFramePr>
        <p:xfrm>
          <a:off x="1371706" y="1245564"/>
          <a:ext cx="6210935" cy="1126998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437005">
                  <a:extLst>
                    <a:ext uri="{9D8B030D-6E8A-4147-A177-3AD203B41FA5}">
                      <a16:colId xmlns:a16="http://schemas.microsoft.com/office/drawing/2014/main" val="1387637851"/>
                    </a:ext>
                  </a:extLst>
                </a:gridCol>
                <a:gridCol w="1533525">
                  <a:extLst>
                    <a:ext uri="{9D8B030D-6E8A-4147-A177-3AD203B41FA5}">
                      <a16:colId xmlns:a16="http://schemas.microsoft.com/office/drawing/2014/main" val="1831073263"/>
                    </a:ext>
                  </a:extLst>
                </a:gridCol>
                <a:gridCol w="3240405">
                  <a:extLst>
                    <a:ext uri="{9D8B030D-6E8A-4147-A177-3AD203B41FA5}">
                      <a16:colId xmlns:a16="http://schemas.microsoft.com/office/drawing/2014/main" val="105847958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Codex Group / Subgroup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Examples of Representative Commodities </a:t>
                      </a:r>
                      <a:r>
                        <a:rPr lang="en-US" sz="1000" b="1" baseline="30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Extrapolation to the following commodities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30542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Subgroup 050C </a:t>
                      </a:r>
                      <a:br>
                        <a:rPr lang="en-US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US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Processed products of legume feeds (such a meal, hulls)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b="1" baseline="30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--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943359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id="{B6F4CCF2-8B1E-49AC-8E2F-E1FCF6F0A3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2024" y="1246294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3010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69D78CA-F57B-BE4B-90BC-151746DCCD7E}"/>
              </a:ext>
            </a:extLst>
          </p:cNvPr>
          <p:cNvSpPr txBox="1"/>
          <p:nvPr/>
        </p:nvSpPr>
        <p:spPr>
          <a:xfrm>
            <a:off x="792163" y="558878"/>
            <a:ext cx="755967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37441"/>
                </a:solidFill>
                <a:effectLst/>
                <a:uLnTx/>
                <a:uFillTx/>
                <a:latin typeface="Bernina Sans Condensed" pitchFamily="2" charset="77"/>
                <a:ea typeface="+mn-ea"/>
                <a:cs typeface="+mn-cs"/>
              </a:rPr>
              <a:t>Table 7. Examples of representative commodities, Class C</a:t>
            </a:r>
            <a:endParaRPr kumimoji="0" lang="it-IT" sz="2400" b="1" i="0" u="none" strike="noStrike" kern="1200" cap="none" spc="0" normalizeH="0" baseline="0" noProof="0" dirty="0">
              <a:ln>
                <a:noFill/>
              </a:ln>
              <a:solidFill>
                <a:srgbClr val="F37441"/>
              </a:solidFill>
              <a:effectLst/>
              <a:uLnTx/>
              <a:uFillTx/>
              <a:latin typeface="Bernina Sans Condensed" pitchFamily="2" charset="77"/>
              <a:ea typeface="+mn-ea"/>
              <a:cs typeface="+mn-cs"/>
            </a:endParaRP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AA932476-8D10-41A8-81B5-0ABEB859C0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8183" y="127396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D9FB5B1-CEC4-4F24-B6DB-5497A9401C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3761177"/>
              </p:ext>
            </p:extLst>
          </p:nvPr>
        </p:nvGraphicFramePr>
        <p:xfrm>
          <a:off x="1209146" y="1090009"/>
          <a:ext cx="6210934" cy="2779522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188448">
                  <a:extLst>
                    <a:ext uri="{9D8B030D-6E8A-4147-A177-3AD203B41FA5}">
                      <a16:colId xmlns:a16="http://schemas.microsoft.com/office/drawing/2014/main" val="3316467894"/>
                    </a:ext>
                  </a:extLst>
                </a:gridCol>
                <a:gridCol w="2511243">
                  <a:extLst>
                    <a:ext uri="{9D8B030D-6E8A-4147-A177-3AD203B41FA5}">
                      <a16:colId xmlns:a16="http://schemas.microsoft.com/office/drawing/2014/main" val="1057847487"/>
                    </a:ext>
                  </a:extLst>
                </a:gridCol>
                <a:gridCol w="2511243">
                  <a:extLst>
                    <a:ext uri="{9D8B030D-6E8A-4147-A177-3AD203B41FA5}">
                      <a16:colId xmlns:a16="http://schemas.microsoft.com/office/drawing/2014/main" val="5180356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Codex Group / Subgroup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Examples of Representative Commodities </a:t>
                      </a:r>
                      <a:r>
                        <a:rPr lang="en-US" sz="1000" b="1" baseline="30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Extrapolation to the following commodities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78391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fontAlgn="base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b="1" kern="15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Group 051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fontAlgn="base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b="1" kern="15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Cereal grains (including pseudocereals) feed product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ase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b="1" baseline="30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ase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5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--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0877924"/>
                  </a:ext>
                </a:extLst>
              </a:tr>
              <a:tr h="0">
                <a:tc rowSpan="4">
                  <a:txBody>
                    <a:bodyPr/>
                    <a:lstStyle/>
                    <a:p>
                      <a:pPr marL="0" marR="0" fontAlgn="base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b="1" kern="15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Subgroup 051A </a:t>
                      </a:r>
                      <a:br>
                        <a:rPr lang="en-US" sz="1000" b="1" kern="15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</a:br>
                      <a:r>
                        <a:rPr lang="en-US" sz="1000" b="1" kern="15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Cereal grains (including pseudocereals) feed products with high water </a:t>
                      </a:r>
                      <a:r>
                        <a:rPr lang="en-US" sz="1000" b="1" spc="-35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(</a:t>
                      </a:r>
                      <a:r>
                        <a:rPr lang="en-US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≥20%) </a:t>
                      </a:r>
                      <a:r>
                        <a:rPr lang="en-US" sz="1000" b="1" kern="15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content (forage and silage)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base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5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Forage of wheat- and barley-type Cereals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base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5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Amaranth, forage; Barley, forage; Barley, silage; Buckwheat, forage; Canarygrass, annual, forage; Oat, forage; Oat, silage; Rye, forage; Rye, silage; Triticale, forage; Triticale, silage; Wheat, forage; Wheat, silage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352332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fontAlgn="base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5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Forage of rice-type cereals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base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5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Hungry rice, forage; Rice, forage; Rice, silage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605284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fontAlgn="base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5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Forage of Sorghum grain-type cereals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base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de-DE" sz="1000" kern="15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Millet, forage; Sorghum, forage; Sorghum, silage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513257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fontAlgn="base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5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Forage of Maize-type cereals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base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50" dirty="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Maize, forage; Maize, silage; Sweet corn, forage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9857495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C93FFFB4-EB0A-46D9-9150-4D75F16732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9463" y="1089914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9718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69D78CA-F57B-BE4B-90BC-151746DCCD7E}"/>
              </a:ext>
            </a:extLst>
          </p:cNvPr>
          <p:cNvSpPr txBox="1"/>
          <p:nvPr/>
        </p:nvSpPr>
        <p:spPr>
          <a:xfrm>
            <a:off x="792163" y="558878"/>
            <a:ext cx="755967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37441"/>
                </a:solidFill>
                <a:effectLst/>
                <a:uLnTx/>
                <a:uFillTx/>
                <a:latin typeface="Bernina Sans Condensed" pitchFamily="2" charset="77"/>
                <a:ea typeface="+mn-ea"/>
                <a:cs typeface="+mn-cs"/>
              </a:rPr>
              <a:t>Table 7. Examples of representative commodities, Class C</a:t>
            </a:r>
            <a:endParaRPr kumimoji="0" lang="it-IT" sz="2400" b="1" i="0" u="none" strike="noStrike" kern="1200" cap="none" spc="0" normalizeH="0" baseline="0" noProof="0" dirty="0">
              <a:ln>
                <a:noFill/>
              </a:ln>
              <a:solidFill>
                <a:srgbClr val="F37441"/>
              </a:solidFill>
              <a:effectLst/>
              <a:uLnTx/>
              <a:uFillTx/>
              <a:latin typeface="Bernina Sans Condensed" pitchFamily="2" charset="77"/>
              <a:ea typeface="+mn-ea"/>
              <a:cs typeface="+mn-cs"/>
            </a:endParaRP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AA932476-8D10-41A8-81B5-0ABEB859C0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8183" y="127396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C93FFFB4-EB0A-46D9-9150-4D75F16732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9463" y="1089914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9EEE60CD-289C-4D58-968E-9FBDB8CD8D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185228"/>
              </p:ext>
            </p:extLst>
          </p:nvPr>
        </p:nvGraphicFramePr>
        <p:xfrm>
          <a:off x="1209463" y="927670"/>
          <a:ext cx="6078644" cy="350209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163134">
                  <a:extLst>
                    <a:ext uri="{9D8B030D-6E8A-4147-A177-3AD203B41FA5}">
                      <a16:colId xmlns:a16="http://schemas.microsoft.com/office/drawing/2014/main" val="2392277940"/>
                    </a:ext>
                  </a:extLst>
                </a:gridCol>
                <a:gridCol w="2457755">
                  <a:extLst>
                    <a:ext uri="{9D8B030D-6E8A-4147-A177-3AD203B41FA5}">
                      <a16:colId xmlns:a16="http://schemas.microsoft.com/office/drawing/2014/main" val="1369299694"/>
                    </a:ext>
                  </a:extLst>
                </a:gridCol>
                <a:gridCol w="2457755">
                  <a:extLst>
                    <a:ext uri="{9D8B030D-6E8A-4147-A177-3AD203B41FA5}">
                      <a16:colId xmlns:a16="http://schemas.microsoft.com/office/drawing/2014/main" val="3246746609"/>
                    </a:ext>
                  </a:extLst>
                </a:gridCol>
              </a:tblGrid>
              <a:tr h="2038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Codex Group / Subgroup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833" marR="408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Examples of Representative Commodities </a:t>
                      </a:r>
                      <a:r>
                        <a:rPr lang="en-US" sz="600" b="1" baseline="30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1)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833" marR="408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Extrapolation to the following commodities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833" marR="408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0465644"/>
                  </a:ext>
                </a:extLst>
              </a:tr>
              <a:tr h="620737">
                <a:tc rowSpan="4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600" b="1" kern="15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Subgroup 051B </a:t>
                      </a:r>
                      <a:br>
                        <a:rPr lang="en-US" sz="600" b="1" kern="15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</a:br>
                      <a:r>
                        <a:rPr lang="en-US" sz="600" b="1" kern="15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Cereal grains (including pseudocereals) feed products with low water </a:t>
                      </a:r>
                      <a:r>
                        <a:rPr lang="en-US" sz="600" b="1" spc="-30"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(&lt;20%) </a:t>
                      </a:r>
                      <a:r>
                        <a:rPr lang="en-US" sz="600" b="1" kern="15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content (hay, straw)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833" marR="40833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base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600" kern="15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Hay of wheat and barley-type cereals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833" marR="40833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base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600" kern="15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Amaranth, hay and/or straw; Barley, hay and/or straw; Buckwheat, hay and/or straw; Canarygrass, annual, hay and/or straw; Oat, hay and/or straw; Rye, hay and/or straw; Triticale, hay and/or straw; Wheat, hay and/or straw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833" marR="40833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5899728"/>
                  </a:ext>
                </a:extLst>
              </a:tr>
              <a:tr h="20382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fontAlgn="base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600" kern="150" dirty="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Hay of Rice-type cereals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833" marR="40833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base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600" kern="15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Hungry rice, hay and/or straw; Rice, hay and/or straw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833" marR="40833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0376314"/>
                  </a:ext>
                </a:extLst>
              </a:tr>
              <a:tr h="30805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fontAlgn="base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600" kern="15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Hay of Sorghum grain-type cereals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833" marR="40833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base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600" kern="15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Millet, hay and/or straw; Sorghum, stover; Sorghum, hay and/or straw; Teff, hay; Teff, straw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833" marR="40833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2526995"/>
                  </a:ext>
                </a:extLst>
              </a:tr>
              <a:tr h="30805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fontAlgn="base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600" kern="15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Hay of Maize-type cereals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833" marR="40833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base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600" kern="15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Maize, hay and/or straw; Maize, stover; Popcorn, stover; Sweet corn, stover; Teosinte, hay and/or straw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833" marR="40833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9998145"/>
                  </a:ext>
                </a:extLst>
              </a:tr>
              <a:tr h="82919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Subgroup 051C </a:t>
                      </a:r>
                      <a:br>
                        <a:rPr lang="en-US" sz="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US" sz="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Cereal grains and grasses (including pseudocereals) feed products processed products (such as silage, bran, hulls)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833" marR="40833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base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600" b="1" baseline="30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3)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833" marR="40833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base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--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833" marR="40833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4095251"/>
                  </a:ext>
                </a:extLst>
              </a:tr>
              <a:tr h="308056">
                <a:tc rowSpan="3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Subgroup 051D </a:t>
                      </a:r>
                      <a:br>
                        <a:rPr lang="en-US" sz="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US" sz="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Grasses for Animal Feed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833" marR="40833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base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600" kern="15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Any grass, hay in this subgroup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833" marR="40833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base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600" u="sng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Hay of grasses, includes all hay of species of grasses in the Poaceae (alt.Gramineae) family in this subgroup (AS 0162</a:t>
                      </a:r>
                      <a:r>
                        <a:rPr lang="en-US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833" marR="40833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8984147"/>
                  </a:ext>
                </a:extLst>
              </a:tr>
              <a:tr h="41228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fontAlgn="base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600" kern="15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Any grass, forage in this subgroup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833" marR="40833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base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600" u="sng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Forage of grasses, includes all forage of species of grasses in the Poaceae (alt.Gramineae) family in this subgroup (AS 0163</a:t>
                      </a:r>
                      <a:r>
                        <a:rPr lang="en-US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833" marR="40833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0926426"/>
                  </a:ext>
                </a:extLst>
              </a:tr>
              <a:tr h="30805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fontAlgn="base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600" kern="15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Any grass, silage in this subgroup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833" marR="40833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base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600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Silage of grasses, includes all hay of species of grasses in the </a:t>
                      </a:r>
                      <a:r>
                        <a:rPr lang="en-US" sz="600" u="sng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Poaceae</a:t>
                      </a:r>
                      <a:r>
                        <a:rPr lang="en-US" sz="600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(</a:t>
                      </a:r>
                      <a:r>
                        <a:rPr lang="en-US" sz="600" u="sng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alt.Gramineae</a:t>
                      </a:r>
                      <a:r>
                        <a:rPr lang="en-US" sz="600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 family in this subgroup (AS 0164</a:t>
                      </a:r>
                      <a:r>
                        <a:rPr lang="en-US" sz="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833" marR="40833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72946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73627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69D78CA-F57B-BE4B-90BC-151746DCCD7E}"/>
              </a:ext>
            </a:extLst>
          </p:cNvPr>
          <p:cNvSpPr txBox="1"/>
          <p:nvPr/>
        </p:nvSpPr>
        <p:spPr>
          <a:xfrm>
            <a:off x="792163" y="446540"/>
            <a:ext cx="755967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37441"/>
                </a:solidFill>
                <a:effectLst/>
                <a:uLnTx/>
                <a:uFillTx/>
                <a:latin typeface="Bernina Sans Condensed" pitchFamily="2" charset="77"/>
                <a:ea typeface="+mn-ea"/>
                <a:cs typeface="+mn-cs"/>
              </a:rPr>
              <a:t>Table 7. Examples of the selection of representative commodities</a:t>
            </a:r>
            <a:endParaRPr kumimoji="0" lang="it-IT" sz="2000" b="1" i="0" u="none" strike="noStrike" kern="1200" cap="none" spc="0" normalizeH="0" baseline="0" noProof="0" dirty="0">
              <a:ln>
                <a:noFill/>
              </a:ln>
              <a:solidFill>
                <a:srgbClr val="F37441"/>
              </a:solidFill>
              <a:effectLst/>
              <a:uLnTx/>
              <a:uFillTx/>
              <a:latin typeface="Bernina Sans Condensed" pitchFamily="2" charset="77"/>
              <a:ea typeface="+mn-ea"/>
              <a:cs typeface="+mn-cs"/>
            </a:endParaRP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AA932476-8D10-41A8-81B5-0ABEB859C0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8183" y="127396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C93FFFB4-EB0A-46D9-9150-4D75F16732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9463" y="1089914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EE1CCEC-1CDB-4E6D-89E3-9EE686A3EF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7370765"/>
              </p:ext>
            </p:extLst>
          </p:nvPr>
        </p:nvGraphicFramePr>
        <p:xfrm>
          <a:off x="1209463" y="784484"/>
          <a:ext cx="6210935" cy="2743200"/>
        </p:xfrm>
        <a:graphic>
          <a:graphicData uri="http://schemas.openxmlformats.org/drawingml/2006/table">
            <a:tbl>
              <a:tblPr/>
              <a:tblGrid>
                <a:gridCol w="1437005">
                  <a:extLst>
                    <a:ext uri="{9D8B030D-6E8A-4147-A177-3AD203B41FA5}">
                      <a16:colId xmlns:a16="http://schemas.microsoft.com/office/drawing/2014/main" val="199090597"/>
                    </a:ext>
                  </a:extLst>
                </a:gridCol>
                <a:gridCol w="1533525">
                  <a:extLst>
                    <a:ext uri="{9D8B030D-6E8A-4147-A177-3AD203B41FA5}">
                      <a16:colId xmlns:a16="http://schemas.microsoft.com/office/drawing/2014/main" val="3960543850"/>
                    </a:ext>
                  </a:extLst>
                </a:gridCol>
                <a:gridCol w="3240405">
                  <a:extLst>
                    <a:ext uri="{9D8B030D-6E8A-4147-A177-3AD203B41FA5}">
                      <a16:colId xmlns:a16="http://schemas.microsoft.com/office/drawing/2014/main" val="375753350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Group 052 </a:t>
                      </a:r>
                      <a:br>
                        <a:rPr lang="en-US" sz="1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US" sz="1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Miscellaneous Feed Products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base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b="1" baseline="30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base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662745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Subgroup 052A </a:t>
                      </a:r>
                      <a:br>
                        <a:rPr lang="en-US" sz="1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US" sz="1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Miscellaneous feed products with high water (≥20%) content (forage, beet tops)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base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b="1" baseline="3000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3)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base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46486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Subgroup 052B </a:t>
                      </a:r>
                      <a:br>
                        <a:rPr lang="en-US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US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Miscellaneous feed products with low water (&lt;20%) content (hay)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base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b="1" baseline="30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base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08154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Subgroup 052C </a:t>
                      </a:r>
                      <a:br>
                        <a:rPr lang="en-US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US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Miscellaneous processed feed products (such as meal, hulls, dried pulp)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base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b="1" baseline="30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base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--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0191525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561BF972-DAEF-48C5-BA78-1AADCEE1BACF}"/>
              </a:ext>
            </a:extLst>
          </p:cNvPr>
          <p:cNvSpPr txBox="1"/>
          <p:nvPr/>
        </p:nvSpPr>
        <p:spPr>
          <a:xfrm>
            <a:off x="1128183" y="3527684"/>
            <a:ext cx="7663604" cy="952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990" marR="0" indent="-17399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9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1)  Alternative representative commodities may be selected based on documented regional/country differences in dietary consumption and/or areas of production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9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2)  A minimum of two representative commodities are needed for this subgroup.</a:t>
            </a:r>
          </a:p>
          <a:p>
            <a:r>
              <a:rPr lang="en-US" sz="9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3)  It is not possible to set a group CXL for this group because of the broad diversity of crops. However, when a group contains a number of processed commodities originating from raw commodities from one subgroup in Class A (primary food commodities), the representative commodity from that subgroup in Class A can be used as a representative crop for the corresponding commodities in processed form</a:t>
            </a:r>
            <a:endParaRPr lang="en-US" sz="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088352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_Codex_Commission_prova" id="{B1334B59-3C67-0945-AA74-838C35B58DD7}" vid="{7692876E-2698-FC4D-A94D-08D7692A3D5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8E627DF0443394FBFE7B08062F1F3A8" ma:contentTypeVersion="11" ma:contentTypeDescription="Create a new document." ma:contentTypeScope="" ma:versionID="a688b2126cc366762924ba8bf3293124">
  <xsd:schema xmlns:xsd="http://www.w3.org/2001/XMLSchema" xmlns:xs="http://www.w3.org/2001/XMLSchema" xmlns:p="http://schemas.microsoft.com/office/2006/metadata/properties" xmlns:ns2="34893d2b-7ba7-4b59-b86f-ae3fc6ba06f1" xmlns:ns3="f65240d6-bbd5-4b2d-a4ed-7acf5cafa170" targetNamespace="http://schemas.microsoft.com/office/2006/metadata/properties" ma:root="true" ma:fieldsID="0b03a7c9fcd87b992c52ba9d16a9ea60" ns2:_="" ns3:_="">
    <xsd:import namespace="34893d2b-7ba7-4b59-b86f-ae3fc6ba06f1"/>
    <xsd:import namespace="f65240d6-bbd5-4b2d-a4ed-7acf5cafa17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893d2b-7ba7-4b59-b86f-ae3fc6ba06f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5240d6-bbd5-4b2d-a4ed-7acf5cafa170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33EBD34-6FDC-4EE3-8FCF-AD89F221B3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893d2b-7ba7-4b59-b86f-ae3fc6ba06f1"/>
    <ds:schemaRef ds:uri="f65240d6-bbd5-4b2d-a4ed-7acf5cafa17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B857FC7-A16D-40B5-A7E6-19C7008DEB9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A6088B7-4D38-4D20-A747-4DA424B46FE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234</TotalTime>
  <Words>1473</Words>
  <Application>Microsoft Office PowerPoint</Application>
  <PresentationFormat>On-screen Show (16:9)</PresentationFormat>
  <Paragraphs>147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Bernina Sans Condensed</vt:lpstr>
      <vt:lpstr>Bernina Sans Condensed Exbold</vt:lpstr>
      <vt:lpstr>Calibri</vt:lpstr>
      <vt:lpstr>Calibri Light</vt:lpstr>
      <vt:lpstr>Gotham Book</vt:lpstr>
      <vt:lpstr>Tema di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Bernina</dc:title>
  <dc:creator>Chiara Petternella</dc:creator>
  <cp:lastModifiedBy>Bill Barney</cp:lastModifiedBy>
  <cp:revision>86</cp:revision>
  <dcterms:created xsi:type="dcterms:W3CDTF">2021-03-31T07:29:24Z</dcterms:created>
  <dcterms:modified xsi:type="dcterms:W3CDTF">2021-07-20T14:28:00Z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0x010100D8E627DF0443394FBFE7B08062F1F3A8</vt:lpwstr>
  </property>
</Properties>
</file>