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9" r:id="rId5"/>
    <p:sldId id="298" r:id="rId6"/>
    <p:sldId id="297" r:id="rId7"/>
    <p:sldId id="271" r:id="rId8"/>
    <p:sldId id="272" r:id="rId9"/>
    <p:sldId id="273" r:id="rId10"/>
    <p:sldId id="275" r:id="rId11"/>
    <p:sldId id="276" r:id="rId12"/>
    <p:sldId id="277" r:id="rId13"/>
    <p:sldId id="290" r:id="rId14"/>
    <p:sldId id="292" r:id="rId15"/>
    <p:sldId id="294" r:id="rId16"/>
    <p:sldId id="288" r:id="rId17"/>
    <p:sldId id="279" r:id="rId18"/>
    <p:sldId id="280" r:id="rId19"/>
  </p:sldIdLst>
  <p:sldSz cx="9144000" cy="5143500" type="screen16x9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499" userDrawn="1">
          <p15:clr>
            <a:srgbClr val="A4A3A4"/>
          </p15:clr>
        </p15:guide>
        <p15:guide id="4" pos="5624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  <p15:guide id="6" pos="136" userDrawn="1">
          <p15:clr>
            <a:srgbClr val="A4A3A4"/>
          </p15:clr>
        </p15:guide>
        <p15:guide id="7" pos="5261" userDrawn="1">
          <p15:clr>
            <a:srgbClr val="A4A3A4"/>
          </p15:clr>
        </p15:guide>
        <p15:guide id="8" pos="1746" userDrawn="1">
          <p15:clr>
            <a:srgbClr val="A4A3A4"/>
          </p15:clr>
        </p15:guide>
        <p15:guide id="9" orient="horz" pos="418" userDrawn="1">
          <p15:clr>
            <a:srgbClr val="A4A3A4"/>
          </p15:clr>
        </p15:guide>
        <p15:guide id="10" orient="horz" pos="2573" userDrawn="1">
          <p15:clr>
            <a:srgbClr val="A4A3A4"/>
          </p15:clr>
        </p15:guide>
        <p15:guide id="11" orient="horz" pos="10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441"/>
    <a:srgbClr val="F89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7"/>
    <p:restoredTop sz="86395"/>
  </p:normalViewPr>
  <p:slideViewPr>
    <p:cSldViewPr snapToGrid="0" snapToObjects="1">
      <p:cViewPr varScale="1">
        <p:scale>
          <a:sx n="113" d="100"/>
          <a:sy n="113" d="100"/>
        </p:scale>
        <p:origin x="629" y="91"/>
      </p:cViewPr>
      <p:guideLst>
        <p:guide orient="horz" pos="554"/>
        <p:guide pos="2880"/>
        <p:guide pos="499"/>
        <p:guide pos="5624"/>
        <p:guide orient="horz" pos="1620"/>
        <p:guide pos="136"/>
        <p:guide pos="5261"/>
        <p:guide pos="1746"/>
        <p:guide orient="horz" pos="418"/>
        <p:guide orient="horz" pos="2573"/>
        <p:guide orient="horz" pos="10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50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21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89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98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57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0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00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33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5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6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6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7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4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6774D20-1DEF-254C-BEF8-29F6EF1A7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" b="-206"/>
          <a:stretch/>
        </p:blipFill>
        <p:spPr>
          <a:xfrm>
            <a:off x="0" y="0"/>
            <a:ext cx="9143999" cy="515405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6803ED-868E-BE47-9003-8EABB2305674}"/>
              </a:ext>
            </a:extLst>
          </p:cNvPr>
          <p:cNvSpPr/>
          <p:nvPr/>
        </p:nvSpPr>
        <p:spPr>
          <a:xfrm>
            <a:off x="0" y="4095192"/>
            <a:ext cx="9144000" cy="1058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27C836-8AC2-B14F-A73A-B46881E27836}"/>
              </a:ext>
            </a:extLst>
          </p:cNvPr>
          <p:cNvSpPr txBox="1"/>
          <p:nvPr/>
        </p:nvSpPr>
        <p:spPr>
          <a:xfrm>
            <a:off x="792163" y="4123015"/>
            <a:ext cx="5686697" cy="103103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ts val="2400"/>
              </a:lnSpc>
            </a:pPr>
            <a:r>
              <a:rPr lang="it-IT" sz="2400" b="1" dirty="0">
                <a:solidFill>
                  <a:srgbClr val="F37441"/>
                </a:solidFill>
                <a:latin typeface="Bernina Sans Condensed Exbold" pitchFamily="2" charset="77"/>
              </a:rPr>
              <a:t>Introduction and Agenda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3AD7EC-AEBB-8E42-A1B1-7C1909219E90}"/>
              </a:ext>
            </a:extLst>
          </p:cNvPr>
          <p:cNvSpPr txBox="1"/>
          <p:nvPr/>
        </p:nvSpPr>
        <p:spPr>
          <a:xfrm>
            <a:off x="792163" y="1602420"/>
            <a:ext cx="29815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Bernina Sans Condensed" pitchFamily="2" charset="77"/>
              </a:rPr>
              <a:t>CCPR52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B682C1-DD6E-3B4B-9BA2-71C532C66CBC}"/>
              </a:ext>
            </a:extLst>
          </p:cNvPr>
          <p:cNvSpPr txBox="1"/>
          <p:nvPr/>
        </p:nvSpPr>
        <p:spPr>
          <a:xfrm>
            <a:off x="792163" y="2402421"/>
            <a:ext cx="38905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CODEX COMMITTEE</a:t>
            </a:r>
            <a:b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</a:br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ON PESTICIDE RESIDUES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0894AE14-4302-4F4D-B7A4-CDFC43A6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69" y="4320672"/>
            <a:ext cx="568575" cy="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Specific comments, Class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u="sng" dirty="0">
                <a:solidFill>
                  <a:prstClr val="black"/>
                </a:solidFill>
                <a:latin typeface="Gotham Book" panose="02000604040000020004"/>
              </a:rPr>
              <a:t>Republic of Korea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Add Italian ryegrass, silage to Subgroup 051A    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not added to Subgroup 051A, as Italian ryegrass is included in Subgroup 051D, Grasses for animal feed, Code No. AS 0164 and included as Darnel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Lollium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 Code No. 5251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Conference Room Document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- Responses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773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989765"/>
            <a:ext cx="7559675" cy="45582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Specific comments, Class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u="sng" dirty="0">
                <a:solidFill>
                  <a:prstClr val="black"/>
                </a:solidFill>
                <a:latin typeface="Gotham Book" panose="02000604040000020004"/>
              </a:rPr>
              <a:t>Thailand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Proposed that the definition for hay, straw and stover be clearly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definted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.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      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the definitions that are currently included in Group 51 as follows: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</a:t>
            </a:r>
          </a:p>
          <a:p>
            <a:pPr marL="540385" marR="0" indent="-540385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tabLst>
                <a:tab pos="628650" algn="l"/>
                <a:tab pos="1440180" algn="l"/>
              </a:tabLst>
            </a:pPr>
            <a:r>
              <a:rPr lang="en-US" sz="1200" b="1" u="sng" kern="70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Hay and Straw</a:t>
            </a:r>
            <a:r>
              <a:rPr lang="en-US" sz="1200" b="1" kern="70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40385" marR="0" indent="-540385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tabLst>
                <a:tab pos="628650" algn="l"/>
                <a:tab pos="1440180" algn="l"/>
              </a:tabLst>
            </a:pPr>
            <a:r>
              <a:rPr lang="en-US" sz="1200" kern="70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	Coarse feed for livestock animals, especially cattle, horses and sheep, such as straw, hay, maize, stalks (stover) etc. e.g.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40385" marR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tabLst>
                <a:tab pos="450215" algn="l"/>
                <a:tab pos="1170305" algn="l"/>
                <a:tab pos="1440180" algn="l"/>
              </a:tabLst>
            </a:pPr>
            <a:r>
              <a:rPr lang="en-US" sz="1200" kern="700" dirty="0">
                <a:solidFill>
                  <a:srgbClr val="3B3838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Maize hay: stover or whole stalks (with ears removed) remaining after the harvest of the mature and sun-dried cobs.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Conference Room Document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- Responses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057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989765"/>
            <a:ext cx="7559675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Specific comments, Class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Thailand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Proposed that the definition for hay, straw and stover be clearly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definted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.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      [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M</a:t>
            </a:r>
            <a:r>
              <a:rPr lang="en-GB" sz="1600" dirty="0">
                <a:solidFill>
                  <a:prstClr val="black"/>
                </a:solidFill>
                <a:highlight>
                  <a:srgbClr val="00FF00"/>
                </a:highlight>
                <a:latin typeface="Gotham Book" panose="02000604040000020004"/>
              </a:rPr>
              <a:t>ore specific definition for hay, straw and stover are proposed as follows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Hay</a:t>
            </a:r>
            <a:r>
              <a:rPr kumimoji="0" lang="en-US" sz="1200" b="1" i="0" u="none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 Dried grasses and other foliage used in animal feed.  Usually, the material is cut in the field while still green and dried in the field or mechanically, typically 20% or less moisture.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700" dirty="0">
              <a:solidFill>
                <a:srgbClr val="3B383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Straw</a:t>
            </a:r>
            <a:r>
              <a:rPr kumimoji="0" lang="en-US" sz="1200" b="1" i="0" u="none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 Straw is the crop residue consisting of the dry stems and leaves left after the harvest of cereals, legumes and other crops.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700" dirty="0">
              <a:solidFill>
                <a:srgbClr val="3B383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Stover</a:t>
            </a:r>
            <a:r>
              <a:rPr kumimoji="0" lang="en-US" sz="1200" b="1" i="0" u="none" strike="noStrike" kern="7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 The dried stalks and leaves of a cereal crop after the grain has been removed.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Conference Room Document 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- Responses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5790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Commodities Proposed for Transfer from Class D to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35A1D32-A1F8-46C8-B3DA-E3FA88CD2DD1}"/>
              </a:ext>
            </a:extLst>
          </p:cNvPr>
          <p:cNvGraphicFramePr>
            <a:graphicFrameLocks noGrp="1"/>
          </p:cNvGraphicFramePr>
          <p:nvPr/>
        </p:nvGraphicFramePr>
        <p:xfrm>
          <a:off x="1708574" y="1269735"/>
          <a:ext cx="5334000" cy="2717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59535">
                  <a:extLst>
                    <a:ext uri="{9D8B030D-6E8A-4147-A177-3AD203B41FA5}">
                      <a16:colId xmlns:a16="http://schemas.microsoft.com/office/drawing/2014/main" val="3188995224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41006510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18935003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704901809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3052860563"/>
                    </a:ext>
                  </a:extLst>
                </a:gridCol>
              </a:tblGrid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Transferring</a:t>
                      </a:r>
                      <a:r>
                        <a:rPr lang="en-US" sz="1000" spc="-3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commodity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207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Existing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8001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CXLs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Class C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79515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gin</a:t>
                      </a:r>
                      <a:r>
                        <a:rPr lang="en-US" sz="10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trash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19366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0691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92830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69043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Rice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80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621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051C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28282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2233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7611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77596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27135"/>
                  </a:ext>
                </a:extLst>
              </a:tr>
              <a:tr h="410845">
                <a:tc>
                  <a:txBody>
                    <a:bodyPr/>
                    <a:lstStyle/>
                    <a:p>
                      <a:pPr marL="67945" marR="266065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Sweet</a:t>
                      </a:r>
                      <a:r>
                        <a:rPr lang="en-US" sz="1000" spc="-6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corn</a:t>
                      </a:r>
                      <a:r>
                        <a:rPr lang="en-US" sz="1000" spc="-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cannery</a:t>
                      </a:r>
                      <a:r>
                        <a:rPr lang="en-US" sz="1000" spc="-2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waste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0552C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586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867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Agreement with the proposed revisions / proposal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Recommendation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88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1169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4000" dirty="0">
                <a:solidFill>
                  <a:prstClr val="black"/>
                </a:solidFill>
                <a:latin typeface="Gotham Book" panose="02000604040000020004"/>
              </a:rPr>
              <a:t>Thank you!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Pre-Meeting –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0E7FEA-CB19-4C5E-94D6-A3994BF7CCAE}"/>
              </a:ext>
            </a:extLst>
          </p:cNvPr>
          <p:cNvSpPr txBox="1"/>
          <p:nvPr/>
        </p:nvSpPr>
        <p:spPr>
          <a:xfrm>
            <a:off x="684106" y="3179895"/>
            <a:ext cx="782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reactions / comments / clarifications can be sent to ccpr@agri.gov.cn</a:t>
            </a:r>
          </a:p>
        </p:txBody>
      </p:sp>
    </p:spTree>
    <p:extLst>
      <p:ext uri="{BB962C8B-B14F-4D97-AF65-F5344CB8AC3E}">
        <p14:creationId xmlns:p14="http://schemas.microsoft.com/office/powerpoint/2010/main" val="162984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53439" y="1186755"/>
            <a:ext cx="6766561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Class C, Primary Animal Feed Commodities (USA)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Table 7, Representative Commodites for Class C (USA)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it-IT" sz="800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Class D, Processed Food of Plant Origin (Netherlands)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Table 8, Representative Commodities for Class D (Netherlands)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it-IT" sz="800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Transfer of Commodities (Netherlands)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Impact of Revised Class C and Class D (USA)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Welcome and Introduction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57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4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6774D20-1DEF-254C-BEF8-29F6EF1A7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" b="-206"/>
          <a:stretch/>
        </p:blipFill>
        <p:spPr>
          <a:xfrm>
            <a:off x="0" y="0"/>
            <a:ext cx="9143999" cy="515405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6803ED-868E-BE47-9003-8EABB2305674}"/>
              </a:ext>
            </a:extLst>
          </p:cNvPr>
          <p:cNvSpPr/>
          <p:nvPr/>
        </p:nvSpPr>
        <p:spPr>
          <a:xfrm>
            <a:off x="0" y="4095192"/>
            <a:ext cx="9144000" cy="1058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27C836-8AC2-B14F-A73A-B46881E27836}"/>
              </a:ext>
            </a:extLst>
          </p:cNvPr>
          <p:cNvSpPr txBox="1"/>
          <p:nvPr/>
        </p:nvSpPr>
        <p:spPr>
          <a:xfrm>
            <a:off x="792163" y="4123015"/>
            <a:ext cx="5686697" cy="103103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 Exbold" pitchFamily="2" charset="77"/>
                <a:ea typeface="+mn-ea"/>
                <a:cs typeface="+mn-cs"/>
              </a:rPr>
              <a:t>Revised Class C (Agenda item 7a)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3AD7EC-AEBB-8E42-A1B1-7C1909219E90}"/>
              </a:ext>
            </a:extLst>
          </p:cNvPr>
          <p:cNvSpPr txBox="1"/>
          <p:nvPr/>
        </p:nvSpPr>
        <p:spPr>
          <a:xfrm>
            <a:off x="792163" y="1602420"/>
            <a:ext cx="29815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CCPR52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B682C1-DD6E-3B4B-9BA2-71C532C66CBC}"/>
              </a:ext>
            </a:extLst>
          </p:cNvPr>
          <p:cNvSpPr txBox="1"/>
          <p:nvPr/>
        </p:nvSpPr>
        <p:spPr>
          <a:xfrm>
            <a:off x="792163" y="2402421"/>
            <a:ext cx="38905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CODEX COMMITTEE</a:t>
            </a:r>
            <a:br>
              <a:rPr kumimoji="0" lang="it-IT" sz="14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</a:br>
            <a:r>
              <a:rPr kumimoji="0" lang="it-IT" sz="14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ON PESTICIDE RESIDUES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0894AE14-4302-4F4D-B7A4-CDFC43A6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69" y="4320672"/>
            <a:ext cx="568575" cy="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59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53439" y="1186755"/>
            <a:ext cx="676656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CCPR49 (2017), Term of Reference:  Start considering the revision of Class C Primary Animal Feed Commodities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Initiated in the EWG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CCPR50 (2018),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Presentation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 of initial Class C version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Re-</a:t>
            </a:r>
            <a:r>
              <a:rPr kumimoji="0" lang="fr-FR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initiated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in EWG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CCPR51 (2019),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Presentation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 of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revised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 Class 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Re-</a:t>
            </a:r>
            <a:r>
              <a:rPr kumimoji="0" lang="fr-FR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initiated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 in EWG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2020, EWG discussions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continued</a:t>
            </a:r>
            <a:endParaRPr lang="fr-FR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CCPR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52 (2021), Class C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revised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 for </a:t>
            </a:r>
            <a:r>
              <a:rPr lang="fr-FR" dirty="0" err="1">
                <a:solidFill>
                  <a:prstClr val="black"/>
                </a:solidFill>
                <a:latin typeface="Gotham Book" panose="02000604040000020004"/>
              </a:rPr>
              <a:t>presentation</a:t>
            </a:r>
            <a:r>
              <a:rPr lang="fr-FR" dirty="0">
                <a:solidFill>
                  <a:prstClr val="black"/>
                </a:solidFill>
                <a:latin typeface="Gotham Book" panose="02000604040000020004"/>
              </a:rPr>
              <a:t> at Pre-meeting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solidFill>
                <a:prstClr val="black"/>
              </a:solidFill>
              <a:latin typeface="Gotham Book" panose="020006040400000200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Background – Class C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0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39893" y="1090507"/>
            <a:ext cx="7511945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400" dirty="0">
                <a:solidFill>
                  <a:prstClr val="black"/>
                </a:solidFill>
                <a:latin typeface="Gotham Book" panose="02000604040000020004"/>
              </a:rPr>
              <a:t>050 Legume feed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050A,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prstClr val="black"/>
                </a:solidFill>
                <a:latin typeface="Gotham Book" panose="02000604040000020004"/>
              </a:rPr>
              <a:t>050B,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050C, Processed products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 </a:t>
            </a:r>
            <a:r>
              <a:rPr lang="en-GB" sz="1400">
                <a:solidFill>
                  <a:prstClr val="black"/>
                </a:solidFill>
                <a:latin typeface="Gotham Book" panose="02000604040000020004"/>
              </a:rPr>
              <a:t>Cereal grains </a:t>
            </a: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including </a:t>
            </a:r>
            <a:r>
              <a:rPr lang="en-GB" sz="1400" dirty="0" err="1">
                <a:solidFill>
                  <a:prstClr val="black"/>
                </a:solidFill>
                <a:latin typeface="Gotham Book" panose="02000604040000020004"/>
              </a:rPr>
              <a:t>pseudocereals</a:t>
            </a:r>
            <a:endParaRPr lang="en-GB" sz="1400" dirty="0">
              <a:solidFill>
                <a:prstClr val="black"/>
              </a:solidFill>
              <a:latin typeface="Gotham Book" panose="02000604040000020004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051A,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051C, Processed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051D, Grasses</a:t>
            </a:r>
          </a:p>
          <a:p>
            <a:pPr lvl="1"/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052 Miscellaneous feed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052A,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052B,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052C, Miscellaneous processed products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lvl="1"/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Class C Revised Structure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025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2019, Agreement reached to create 10 Subgroups in Class 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&gt;100 new commodities added to Class C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Class C:  New subgroups and additional </a:t>
            </a:r>
            <a:r>
              <a:rPr lang="en-GB" sz="2400" b="1" dirty="0" err="1">
                <a:solidFill>
                  <a:srgbClr val="F37441"/>
                </a:solidFill>
                <a:latin typeface="Bernina Sans Condensed" pitchFamily="2" charset="77"/>
              </a:rPr>
              <a:t>commodites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620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Gotham Book" panose="02000604040000020004"/>
              </a:rPr>
              <a:t>The revised Class C will use more specific terms for fodder such as forage, hay, straw and silage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Japan researched and generated a “fodder” document that provides useful background information, describes available data and what MRLs could be recommended when the term “fodder” is removed from the Classification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This document is included as Appendix III to Agenda item 7(d) CX/PR 21/52/9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Thank you Japan!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05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Specific comments, Class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u="sng" dirty="0">
                <a:solidFill>
                  <a:prstClr val="black"/>
                </a:solidFill>
                <a:latin typeface="Gotham Book" panose="02000604040000020004"/>
              </a:rPr>
              <a:t>Iran and EU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:  Agreed with Classification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Japan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Amend turnip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, fodder to turnip, hay and/or straw in subgroup 052B [</a:t>
            </a:r>
            <a:r>
              <a:rPr lang="en-GB" dirty="0">
                <a:solidFill>
                  <a:prstClr val="black"/>
                </a:solidFill>
                <a:highlight>
                  <a:srgbClr val="00FF00"/>
                </a:highlight>
                <a:latin typeface="Gotham Book" panose="02000604040000020004"/>
              </a:rPr>
              <a:t>revised to Turnip forage in subgroup 052A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]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Thailand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Add Sesame, meal  [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already included in 052C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Add Mustard oil, meal  [</a:t>
            </a:r>
            <a:r>
              <a:rPr lang="en-GB" dirty="0">
                <a:solidFill>
                  <a:prstClr val="black"/>
                </a:solidFill>
                <a:highlight>
                  <a:srgbClr val="00FF00"/>
                </a:highlight>
                <a:latin typeface="Gotham Book" panose="02000604040000020004"/>
              </a:rPr>
              <a:t>cross reference added to Rape seed meal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]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Circular Letter CL 2021/37/OCS-PR, May 2021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21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Specific comments, Class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u="sng" dirty="0">
                <a:solidFill>
                  <a:prstClr val="black"/>
                </a:solidFill>
                <a:latin typeface="Gotham Book" panose="02000604040000020004"/>
              </a:rPr>
              <a:t>Kenya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:  Why is code AM used for subgroup 052A?    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this change was made in response to proposal from EU for consistency of codes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Proposal to delete code AM 065   [</a:t>
            </a:r>
            <a:r>
              <a:rPr lang="en-GB" dirty="0">
                <a:solidFill>
                  <a:prstClr val="black"/>
                </a:solidFill>
                <a:highlight>
                  <a:srgbClr val="00FF00"/>
                </a:highlight>
                <a:latin typeface="Gotham Book" panose="02000604040000020004"/>
              </a:rPr>
              <a:t>code maintained for consistency in the Classification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]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Change AM 3583 rape seed meal to AM 3578   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codes have been renumbered</a:t>
            </a: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]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Add Sweet potato vines, hulls and silage to 052A  [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Gotham Book" panose="02000604040000020004"/>
                <a:ea typeface="+mn-ea"/>
                <a:cs typeface="+mn-cs"/>
              </a:rPr>
              <a:t>added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]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Circular Letter CL 2021/37/OCS-PR, May 2021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3010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dex_Commission_prova" id="{B1334B59-3C67-0945-AA74-838C35B58DD7}" vid="{7692876E-2698-FC4D-A94D-08D7692A3D5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E627DF0443394FBFE7B08062F1F3A8" ma:contentTypeVersion="11" ma:contentTypeDescription="Create a new document." ma:contentTypeScope="" ma:versionID="a688b2126cc366762924ba8bf3293124">
  <xsd:schema xmlns:xsd="http://www.w3.org/2001/XMLSchema" xmlns:xs="http://www.w3.org/2001/XMLSchema" xmlns:p="http://schemas.microsoft.com/office/2006/metadata/properties" xmlns:ns2="34893d2b-7ba7-4b59-b86f-ae3fc6ba06f1" xmlns:ns3="f65240d6-bbd5-4b2d-a4ed-7acf5cafa170" targetNamespace="http://schemas.microsoft.com/office/2006/metadata/properties" ma:root="true" ma:fieldsID="0b03a7c9fcd87b992c52ba9d16a9ea60" ns2:_="" ns3:_="">
    <xsd:import namespace="34893d2b-7ba7-4b59-b86f-ae3fc6ba06f1"/>
    <xsd:import namespace="f65240d6-bbd5-4b2d-a4ed-7acf5cafa1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893d2b-7ba7-4b59-b86f-ae3fc6ba06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5240d6-bbd5-4b2d-a4ed-7acf5cafa1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3EBD34-6FDC-4EE3-8FCF-AD89F221B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893d2b-7ba7-4b59-b86f-ae3fc6ba06f1"/>
    <ds:schemaRef ds:uri="f65240d6-bbd5-4b2d-a4ed-7acf5cafa1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6088B7-4D38-4D20-A747-4DA424B46FE0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34893d2b-7ba7-4b59-b86f-ae3fc6ba06f1"/>
    <ds:schemaRef ds:uri="f65240d6-bbd5-4b2d-a4ed-7acf5cafa170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B857FC7-A16D-40B5-A7E6-19C7008DEB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908</Words>
  <Application>Microsoft Office PowerPoint</Application>
  <PresentationFormat>On-screen Show (16:9)</PresentationFormat>
  <Paragraphs>157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Bernina Sans Condensed</vt:lpstr>
      <vt:lpstr>Bernina Sans Condensed Exbold</vt:lpstr>
      <vt:lpstr>Calibri</vt:lpstr>
      <vt:lpstr>Calibri Light</vt:lpstr>
      <vt:lpstr>Gotham Book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Bernina</dc:title>
  <dc:creator>Chiara Petternella</dc:creator>
  <cp:lastModifiedBy>Bill Barney</cp:lastModifiedBy>
  <cp:revision>86</cp:revision>
  <cp:lastPrinted>2021-07-20T14:27:29Z</cp:lastPrinted>
  <dcterms:created xsi:type="dcterms:W3CDTF">2021-03-31T07:29:24Z</dcterms:created>
  <dcterms:modified xsi:type="dcterms:W3CDTF">2021-07-20T14:34:34Z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0x010100D8E627DF0443394FBFE7B08062F1F3A8</vt:lpwstr>
  </property>
</Properties>
</file>