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9" r:id="rId5"/>
    <p:sldId id="271" r:id="rId6"/>
    <p:sldId id="272" r:id="rId7"/>
    <p:sldId id="273" r:id="rId8"/>
    <p:sldId id="275" r:id="rId9"/>
    <p:sldId id="288" r:id="rId10"/>
    <p:sldId id="277" r:id="rId11"/>
    <p:sldId id="291" r:id="rId12"/>
    <p:sldId id="298" r:id="rId13"/>
    <p:sldId id="295" r:id="rId14"/>
    <p:sldId id="294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499" userDrawn="1">
          <p15:clr>
            <a:srgbClr val="A4A3A4"/>
          </p15:clr>
        </p15:guide>
        <p15:guide id="4" pos="5624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  <p15:guide id="6" pos="136" userDrawn="1">
          <p15:clr>
            <a:srgbClr val="A4A3A4"/>
          </p15:clr>
        </p15:guide>
        <p15:guide id="7" pos="5261" userDrawn="1">
          <p15:clr>
            <a:srgbClr val="A4A3A4"/>
          </p15:clr>
        </p15:guide>
        <p15:guide id="8" pos="1746" userDrawn="1">
          <p15:clr>
            <a:srgbClr val="A4A3A4"/>
          </p15:clr>
        </p15:guide>
        <p15:guide id="9" orient="horz" pos="418" userDrawn="1">
          <p15:clr>
            <a:srgbClr val="A4A3A4"/>
          </p15:clr>
        </p15:guide>
        <p15:guide id="10" orient="horz" pos="2573" userDrawn="1">
          <p15:clr>
            <a:srgbClr val="A4A3A4"/>
          </p15:clr>
        </p15:guide>
        <p15:guide id="11" orient="horz" pos="10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441"/>
    <a:srgbClr val="F89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7"/>
    <p:restoredTop sz="86395"/>
  </p:normalViewPr>
  <p:slideViewPr>
    <p:cSldViewPr snapToGrid="0" snapToObjects="1">
      <p:cViewPr varScale="1">
        <p:scale>
          <a:sx n="150" d="100"/>
          <a:sy n="150" d="100"/>
        </p:scale>
        <p:origin x="528" y="126"/>
      </p:cViewPr>
      <p:guideLst>
        <p:guide orient="horz" pos="554"/>
        <p:guide pos="2880"/>
        <p:guide pos="499"/>
        <p:guide pos="5624"/>
        <p:guide orient="horz" pos="1620"/>
        <p:guide pos="136"/>
        <p:guide pos="5261"/>
        <p:guide pos="1746"/>
        <p:guide orient="horz" pos="418"/>
        <p:guide orient="horz" pos="2573"/>
        <p:guide orient="horz" pos="10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50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21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89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98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57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0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00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33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5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6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6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7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4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6774D20-1DEF-254C-BEF8-29F6EF1A7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" b="-206"/>
          <a:stretch/>
        </p:blipFill>
        <p:spPr>
          <a:xfrm>
            <a:off x="0" y="0"/>
            <a:ext cx="9143999" cy="515405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6803ED-868E-BE47-9003-8EABB2305674}"/>
              </a:ext>
            </a:extLst>
          </p:cNvPr>
          <p:cNvSpPr/>
          <p:nvPr/>
        </p:nvSpPr>
        <p:spPr>
          <a:xfrm>
            <a:off x="0" y="4095192"/>
            <a:ext cx="9144000" cy="1058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27C836-8AC2-B14F-A73A-B46881E27836}"/>
              </a:ext>
            </a:extLst>
          </p:cNvPr>
          <p:cNvSpPr txBox="1"/>
          <p:nvPr/>
        </p:nvSpPr>
        <p:spPr>
          <a:xfrm>
            <a:off x="792163" y="4123015"/>
            <a:ext cx="6197917" cy="103103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ts val="2400"/>
              </a:lnSpc>
            </a:pPr>
            <a:r>
              <a:rPr lang="it-IT" sz="2400" b="1" dirty="0">
                <a:solidFill>
                  <a:srgbClr val="F37441"/>
                </a:solidFill>
                <a:latin typeface="Bernina Sans Condensed Exbold" pitchFamily="2" charset="77"/>
              </a:rPr>
              <a:t>Part V: Impact of revised Class C and D on the database</a:t>
            </a:r>
            <a:endParaRPr lang="it-IT" sz="2400" b="1" dirty="0">
              <a:solidFill>
                <a:srgbClr val="FF0000"/>
              </a:solidFill>
              <a:latin typeface="Bernina Sans Condensed Exbold" pitchFamily="2" charset="77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3AD7EC-AEBB-8E42-A1B1-7C1909219E90}"/>
              </a:ext>
            </a:extLst>
          </p:cNvPr>
          <p:cNvSpPr txBox="1"/>
          <p:nvPr/>
        </p:nvSpPr>
        <p:spPr>
          <a:xfrm>
            <a:off x="792163" y="1602420"/>
            <a:ext cx="29815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Bernina Sans Condensed" pitchFamily="2" charset="77"/>
              </a:rPr>
              <a:t>CCPR52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B682C1-DD6E-3B4B-9BA2-71C532C66CBC}"/>
              </a:ext>
            </a:extLst>
          </p:cNvPr>
          <p:cNvSpPr txBox="1"/>
          <p:nvPr/>
        </p:nvSpPr>
        <p:spPr>
          <a:xfrm>
            <a:off x="792163" y="2402421"/>
            <a:ext cx="38905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CODEX COMMITTEE</a:t>
            </a:r>
            <a:b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</a:br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ON PESTICIDE RESIDUES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0894AE14-4302-4F4D-B7A4-CDFC43A6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69" y="4320672"/>
            <a:ext cx="568575" cy="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Class D Processed Foods of Plant Origin – New commodities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ACE012-5DB8-40FF-A966-559DF8D0716B}"/>
              </a:ext>
            </a:extLst>
          </p:cNvPr>
          <p:cNvSpPr txBox="1"/>
          <p:nvPr/>
        </p:nvSpPr>
        <p:spPr>
          <a:xfrm>
            <a:off x="806450" y="1555751"/>
            <a:ext cx="7545388" cy="776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codes</a:t>
            </a:r>
            <a:r>
              <a:rPr lang="en-US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of the new commodities</a:t>
            </a:r>
            <a:r>
              <a:rPr lang="en-US" spc="45" dirty="0">
                <a:latin typeface="Calibri" panose="020F0502020204030204" pitchFamily="34" charset="0"/>
                <a:ea typeface="Calibri" panose="020F0502020204030204" pitchFamily="34" charset="0"/>
              </a:rPr>
              <a:t> need</a:t>
            </a:r>
            <a:r>
              <a:rPr lang="en-US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sz="18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en-US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added</a:t>
            </a:r>
            <a:r>
              <a:rPr lang="en-US" sz="18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sz="18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database</a:t>
            </a:r>
            <a:r>
              <a:rPr lang="en-US" sz="1800" spc="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US" spc="55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D2CAB71-A574-4DB8-9209-D0D407480413}"/>
              </a:ext>
            </a:extLst>
          </p:cNvPr>
          <p:cNvSpPr/>
          <p:nvPr/>
        </p:nvSpPr>
        <p:spPr>
          <a:xfrm>
            <a:off x="723900" y="2248585"/>
            <a:ext cx="78105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Class D Processed Foods of Plant Origin – Code changes</a:t>
            </a:r>
          </a:p>
          <a:p>
            <a:pPr lvl="0">
              <a:defRPr/>
            </a:pPr>
            <a:endParaRPr lang="en-GB" sz="2400" b="1" dirty="0">
              <a:solidFill>
                <a:srgbClr val="F37441"/>
              </a:solidFill>
              <a:latin typeface="Bernina Sans Condensed" pitchFamily="2" charset="77"/>
            </a:endParaRPr>
          </a:p>
          <a:p>
            <a:pPr lvl="0">
              <a:defRPr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 No changes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40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5741987" cy="36317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Thank </a:t>
            </a:r>
            <a:r>
              <a:rPr kumimoji="0" lang="it-IT" sz="4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you</a:t>
            </a:r>
            <a:r>
              <a:rPr kumimoji="0" lang="it-IT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4000" dirty="0">
              <a:solidFill>
                <a:schemeClr val="accent2"/>
              </a:solidFill>
              <a:latin typeface="Gotham Book" panose="02000604040000020004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algn="ctr">
              <a:defRPr/>
            </a:pPr>
            <a:r>
              <a:rPr lang="en-US" sz="2000" dirty="0">
                <a:latin typeface="Gotham Book" panose="02000604040000020004"/>
              </a:rPr>
              <a:t>Additional reactions and/or clarifications can be sent to ccpr@agri.gov.cn </a:t>
            </a:r>
            <a:endParaRPr lang="it-IT" sz="2000" dirty="0">
              <a:solidFill>
                <a:prstClr val="black"/>
              </a:solidFill>
              <a:latin typeface="Gotham Book" panose="02000604040000020004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63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53439" y="1067829"/>
            <a:ext cx="797221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CCPR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agreed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that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changes</a:t>
            </a:r>
            <a:r>
              <a:rPr lang="en-US" sz="1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en-US" sz="1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made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existing</a:t>
            </a:r>
            <a:r>
              <a:rPr lang="en-US" sz="1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CXLs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until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such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time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</a:t>
            </a:r>
            <a:r>
              <a:rPr lang="en-US" sz="1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Joint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FAO/WHO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Meeting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Pesticide Residues (JMPR) reviews were completed as per current procedures for the establishment of Codex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schedules and priority list of pesticides.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F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 relocated commodities a specific CXL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 the level of the old group-CLX will be set, so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relocated commodity will keep its existing CXL. At the same time the commodity will be excluded from the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new group-CXL.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After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evaluation by JMPR, it may be appropriate to implement the CXL of the new (sub)group and withdraw the CXL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old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group.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Appendix III to CX/PR 21/52/9 includes the document on “fodder” prepared by Japan for replacing the term “fodder” for “hay” or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“straw”,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that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provides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useful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background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information,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describes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available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data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MRL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could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recommended</a:t>
            </a:r>
            <a:r>
              <a:rPr lang="en-US" sz="1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term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“fodder”</a:t>
            </a:r>
            <a:r>
              <a:rPr lang="en-US" sz="1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removed</a:t>
            </a:r>
            <a:r>
              <a:rPr lang="en-US" sz="1400" spc="-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Classification.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</a:t>
            </a:r>
            <a:r>
              <a:rPr lang="en-US" sz="1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</a:t>
            </a:r>
            <a:r>
              <a:rPr lang="en-US" sz="1400" spc="-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should</a:t>
            </a:r>
            <a:r>
              <a:rPr lang="en-US" sz="1400" spc="-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en-US" sz="1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especially</a:t>
            </a:r>
            <a:r>
              <a:rPr lang="en-US" sz="1400" spc="-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useful</a:t>
            </a:r>
            <a:r>
              <a:rPr lang="en-US" sz="1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periodic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re-evaluations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by</a:t>
            </a:r>
            <a:r>
              <a:rPr lang="en-US" sz="1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JMPR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support</a:t>
            </a:r>
            <a:r>
              <a:rPr lang="en-US" sz="1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comments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 the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revised Class</a:t>
            </a:r>
            <a:r>
              <a:rPr lang="en-US" sz="1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C.  Thank you Japan for this very useful documentation.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>
              <a:solidFill>
                <a:prstClr val="black"/>
              </a:solidFill>
              <a:latin typeface="Gotham Book" panose="020006040400000200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Background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0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39893" y="1090507"/>
            <a:ext cx="7511945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400" dirty="0">
                <a:solidFill>
                  <a:prstClr val="black"/>
                </a:solidFill>
                <a:latin typeface="Gotham Book" panose="02000604040000020004"/>
              </a:rPr>
              <a:t>050 Legume feed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050A,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prstClr val="black"/>
                </a:solidFill>
                <a:latin typeface="Gotham Book" panose="02000604040000020004"/>
              </a:rPr>
              <a:t>050B,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050C, Processed products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 </a:t>
            </a:r>
            <a:r>
              <a:rPr lang="en-GB" sz="1400">
                <a:solidFill>
                  <a:prstClr val="black"/>
                </a:solidFill>
                <a:latin typeface="Gotham Book" panose="02000604040000020004"/>
              </a:rPr>
              <a:t>Cereal grains </a:t>
            </a: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including </a:t>
            </a:r>
            <a:r>
              <a:rPr lang="en-GB" sz="1400" dirty="0" err="1">
                <a:solidFill>
                  <a:prstClr val="black"/>
                </a:solidFill>
                <a:latin typeface="Gotham Book" panose="02000604040000020004"/>
              </a:rPr>
              <a:t>pseudocereals</a:t>
            </a:r>
            <a:endParaRPr lang="en-GB" sz="1400" dirty="0">
              <a:solidFill>
                <a:prstClr val="black"/>
              </a:solidFill>
              <a:latin typeface="Gotham Book" panose="02000604040000020004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051A,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051C, Processed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051D, Grasses</a:t>
            </a:r>
          </a:p>
          <a:p>
            <a:pPr lvl="1"/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052 Miscellaneous feed products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052A, High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052B, Low water content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052C, Miscellaneous processed products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lvl="1"/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Class C Revised Structure – Added 10 subgroups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025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3" y="1452041"/>
            <a:ext cx="7559675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Gotham Book" panose="02000604040000020004"/>
              </a:rPr>
              <a:t>&gt;100 new commodities added to Class C, these include codes: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Gotham Book" panose="02000604040000020004"/>
              </a:rPr>
              <a:t>Group 050 Legume feed products:  AL 3493 to AL 3534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Gotham Book" panose="02000604040000020004"/>
              </a:rPr>
              <a:t>Group 051 Cereal grains (including </a:t>
            </a:r>
            <a:r>
              <a:rPr lang="en-GB" sz="1600" dirty="0" err="1">
                <a:solidFill>
                  <a:prstClr val="black"/>
                </a:solidFill>
                <a:latin typeface="Gotham Book" panose="02000604040000020004"/>
              </a:rPr>
              <a:t>pseudocereals</a:t>
            </a:r>
            <a:r>
              <a:rPr lang="en-GB" sz="1600" dirty="0">
                <a:solidFill>
                  <a:prstClr val="black"/>
                </a:solidFill>
                <a:latin typeface="Gotham Book" panose="02000604040000020004"/>
              </a:rPr>
              <a:t>) and grasses:  AS 3535 to AS 3566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Gotham Book" panose="02000604040000020004"/>
              </a:rPr>
              <a:t>Group 052 Miscellaneous feed products:  AM 3567 to AM 3593 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Class C:  New commodities added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620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663469" y="1262387"/>
            <a:ext cx="7559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F37441"/>
                </a:solidFill>
                <a:latin typeface="Bernina Sans Condensed" pitchFamily="2" charset="77"/>
              </a:rPr>
              <a:t>Commodities transferring between Class C and Class D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AD7E0-21D8-4B88-94A6-FDBD9CBF649C}"/>
              </a:ext>
            </a:extLst>
          </p:cNvPr>
          <p:cNvSpPr txBox="1"/>
          <p:nvPr/>
        </p:nvSpPr>
        <p:spPr>
          <a:xfrm>
            <a:off x="362672" y="1464155"/>
            <a:ext cx="7485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spcBef>
                <a:spcPts val="410"/>
              </a:spcBef>
              <a:spcAft>
                <a:spcPts val="0"/>
              </a:spcAft>
              <a:buSzPts val="1000"/>
              <a:buFont typeface="Arial" panose="020B0604020202020204" pitchFamily="34" charset="0"/>
              <a:buChar char="-"/>
              <a:tabLst>
                <a:tab pos="528320" algn="l"/>
                <a:tab pos="528955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No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commodities</a:t>
            </a:r>
            <a:r>
              <a:rPr lang="en-US" sz="1800" spc="-3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are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proposed</a:t>
            </a:r>
            <a:r>
              <a:rPr lang="en-US" sz="1800" spc="-2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to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transfer</a:t>
            </a:r>
            <a:r>
              <a:rPr lang="en-US" sz="1800" spc="-2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from</a:t>
            </a:r>
            <a:r>
              <a:rPr lang="en-US" sz="1800" spc="-3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Class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C</a:t>
            </a:r>
            <a:r>
              <a:rPr lang="en-US" sz="1800" spc="-1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(Feed)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to</a:t>
            </a:r>
            <a:r>
              <a:rPr lang="en-US" sz="1800" spc="-2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Class</a:t>
            </a:r>
            <a:r>
              <a:rPr lang="en-US" sz="1800" spc="-2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D</a:t>
            </a:r>
            <a:r>
              <a:rPr lang="en-US" sz="1800" spc="-25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(Food)</a:t>
            </a:r>
            <a:endParaRPr lang="en-US" sz="2400" dirty="0">
              <a:effectLst/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5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Commodities Proposed for Transfer from Class D to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35A1D32-A1F8-46C8-B3DA-E3FA88CD2DD1}"/>
              </a:ext>
            </a:extLst>
          </p:cNvPr>
          <p:cNvGraphicFramePr>
            <a:graphicFrameLocks noGrp="1"/>
          </p:cNvGraphicFramePr>
          <p:nvPr/>
        </p:nvGraphicFramePr>
        <p:xfrm>
          <a:off x="1708574" y="1269735"/>
          <a:ext cx="5334000" cy="2717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59535">
                  <a:extLst>
                    <a:ext uri="{9D8B030D-6E8A-4147-A177-3AD203B41FA5}">
                      <a16:colId xmlns:a16="http://schemas.microsoft.com/office/drawing/2014/main" val="3188995224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41006510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18935003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704901809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3052860563"/>
                    </a:ext>
                  </a:extLst>
                </a:gridCol>
              </a:tblGrid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Transferring</a:t>
                      </a:r>
                      <a:r>
                        <a:rPr lang="en-US" sz="1000" spc="-3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commodity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207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Existing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8001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CXLs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Class C Subgroup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79515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gin</a:t>
                      </a:r>
                      <a:r>
                        <a:rPr lang="en-US" sz="10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trash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19366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0691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928304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Cotton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seed,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69043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Rice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80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621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051C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28282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2233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bean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99390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050C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76113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77596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Sugar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beet,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pulp,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27135"/>
                  </a:ext>
                </a:extLst>
              </a:tr>
              <a:tr h="410845">
                <a:tc>
                  <a:txBody>
                    <a:bodyPr/>
                    <a:lstStyle/>
                    <a:p>
                      <a:pPr marL="67945" marR="266065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Sweet</a:t>
                      </a:r>
                      <a:r>
                        <a:rPr lang="en-US" sz="1000" spc="-6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corn</a:t>
                      </a:r>
                      <a:r>
                        <a:rPr lang="en-US" sz="1000" spc="-5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cannery</a:t>
                      </a:r>
                      <a:r>
                        <a:rPr lang="en-US" sz="1000" spc="-2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waste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50165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 marR="0"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72085" algn="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0552C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586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638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18938" y="998227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Commodities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with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</a:t>
            </a:r>
            <a:r>
              <a:rPr lang="en-US" sz="12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changes</a:t>
            </a:r>
            <a:r>
              <a:rPr lang="en-US" sz="12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(not</a:t>
            </a:r>
            <a:r>
              <a:rPr lang="en-US" sz="12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commodity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codes</a:t>
            </a:r>
            <a:r>
              <a:rPr lang="en-US" sz="12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are</a:t>
            </a:r>
            <a:r>
              <a:rPr lang="en-US" sz="12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used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2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existing</a:t>
            </a:r>
            <a:r>
              <a:rPr lang="en-US" sz="12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classification,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some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codes</a:t>
            </a:r>
            <a:r>
              <a:rPr lang="en-US" sz="12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have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been</a:t>
            </a:r>
            <a:r>
              <a:rPr lang="en-US" sz="12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added</a:t>
            </a:r>
            <a:r>
              <a:rPr lang="en-US" sz="12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over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time).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following</a:t>
            </a:r>
            <a:r>
              <a:rPr lang="en-US" sz="12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commodities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sz="12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database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spc="-20" dirty="0">
                <a:latin typeface="Calibri" panose="020F0502020204030204" pitchFamily="34" charset="0"/>
                <a:ea typeface="Calibri" panose="020F0502020204030204" pitchFamily="34" charset="0"/>
              </a:rPr>
              <a:t>need</a:t>
            </a:r>
            <a:r>
              <a:rPr lang="en-US" sz="12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sz="12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en-US" sz="12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adapted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Commodities with code changes in Class C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6E732C8-864B-4959-98C3-D806CE856F4C}"/>
              </a:ext>
            </a:extLst>
          </p:cNvPr>
          <p:cNvGraphicFramePr>
            <a:graphicFrameLocks noGrp="1"/>
          </p:cNvGraphicFramePr>
          <p:nvPr/>
        </p:nvGraphicFramePr>
        <p:xfrm>
          <a:off x="1823402" y="1513999"/>
          <a:ext cx="5497195" cy="29743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20440">
                  <a:extLst>
                    <a:ext uri="{9D8B030D-6E8A-4147-A177-3AD203B41FA5}">
                      <a16:colId xmlns:a16="http://schemas.microsoft.com/office/drawing/2014/main" val="3854617287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210994247"/>
                    </a:ext>
                  </a:extLst>
                </a:gridCol>
                <a:gridCol w="693420">
                  <a:extLst>
                    <a:ext uri="{9D8B030D-6E8A-4147-A177-3AD203B41FA5}">
                      <a16:colId xmlns:a16="http://schemas.microsoft.com/office/drawing/2014/main" val="3865992979"/>
                    </a:ext>
                  </a:extLst>
                </a:gridCol>
                <a:gridCol w="562610">
                  <a:extLst>
                    <a:ext uri="{9D8B030D-6E8A-4147-A177-3AD203B41FA5}">
                      <a16:colId xmlns:a16="http://schemas.microsoft.com/office/drawing/2014/main" val="2909745994"/>
                    </a:ext>
                  </a:extLst>
                </a:gridCol>
              </a:tblGrid>
              <a:tr h="412115">
                <a:tc>
                  <a:txBody>
                    <a:bodyPr/>
                    <a:lstStyle/>
                    <a:p>
                      <a:pPr marL="6858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Commodity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marR="24257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spc="-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Existing</a:t>
                      </a:r>
                      <a:r>
                        <a:rPr lang="en-US" sz="1000" spc="-2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414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0165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CXLs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40968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Cow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cabbage,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leaves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6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29658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Fodder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beet,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leaves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6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76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802472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Maize,</a:t>
                      </a:r>
                      <a:r>
                        <a:rPr lang="en-US" sz="10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3325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Maize,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hay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and/or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8074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Marrow-stem</a:t>
                      </a:r>
                      <a:r>
                        <a:rPr lang="en-US" sz="10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cabbage</a:t>
                      </a:r>
                      <a:r>
                        <a:rPr lang="en-US" sz="10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1000" spc="-4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Marrow-stem</a:t>
                      </a:r>
                      <a:r>
                        <a:rPr lang="en-US" sz="10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kale,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leaves</a:t>
                      </a:r>
                      <a:r>
                        <a:rPr lang="en-US" sz="1000" spc="-4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6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76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06669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Oat,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hay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and/or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668674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Rye,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hay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and/or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58727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Sorghum,</a:t>
                      </a:r>
                      <a:r>
                        <a:rPr lang="en-US" sz="1000" spc="-4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forage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57764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beet,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leaves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6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057984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cane,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forage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732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68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76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424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301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18938" y="998227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Commodities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with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code</a:t>
            </a:r>
            <a:r>
              <a:rPr kumimoji="0" lang="en-US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changes</a:t>
            </a:r>
            <a:r>
              <a:rPr kumimoji="0" lang="en-US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(not</a:t>
            </a:r>
            <a:r>
              <a:rPr kumimoji="0" lang="en-US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all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commodity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codes</a:t>
            </a:r>
            <a:r>
              <a:rPr kumimoji="0" lang="en-US" sz="12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are</a:t>
            </a:r>
            <a:r>
              <a:rPr kumimoji="0" lang="en-US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used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in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</a:t>
            </a:r>
            <a:r>
              <a:rPr kumimoji="0" lang="en-US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existing</a:t>
            </a:r>
            <a:r>
              <a:rPr kumimoji="0" lang="en-US" sz="12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classification,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some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codes</a:t>
            </a:r>
            <a:r>
              <a:rPr kumimoji="0" lang="en-US" sz="12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have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been</a:t>
            </a:r>
            <a:r>
              <a:rPr kumimoji="0" lang="en-US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added</a:t>
            </a:r>
            <a:r>
              <a:rPr kumimoji="0" lang="en-US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over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time).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For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following</a:t>
            </a:r>
            <a:r>
              <a:rPr kumimoji="0" lang="en-US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commodities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code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in</a:t>
            </a:r>
            <a:r>
              <a:rPr kumimoji="0" lang="en-US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the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database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need</a:t>
            </a:r>
            <a:r>
              <a:rPr kumimoji="0" lang="en-US" sz="12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to</a:t>
            </a:r>
            <a:r>
              <a:rPr kumimoji="0" lang="en-US" sz="12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be</a:t>
            </a: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adapted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37441"/>
                </a:solidFill>
                <a:effectLst/>
                <a:uLnTx/>
                <a:uFillTx/>
                <a:latin typeface="Bernina Sans Condensed" pitchFamily="2" charset="77"/>
                <a:ea typeface="+mn-ea"/>
                <a:cs typeface="+mn-cs"/>
              </a:rPr>
              <a:t>Commodities with code changes in Class C - continued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4372315-9A62-4B85-8122-C4696F5F68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13"/>
              </p:ext>
            </p:extLst>
          </p:nvPr>
        </p:nvGraphicFramePr>
        <p:xfrm>
          <a:off x="1818004" y="1581143"/>
          <a:ext cx="5497195" cy="256413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20440">
                  <a:extLst>
                    <a:ext uri="{9D8B030D-6E8A-4147-A177-3AD203B41FA5}">
                      <a16:colId xmlns:a16="http://schemas.microsoft.com/office/drawing/2014/main" val="296507343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537844818"/>
                    </a:ext>
                  </a:extLst>
                </a:gridCol>
                <a:gridCol w="693420">
                  <a:extLst>
                    <a:ext uri="{9D8B030D-6E8A-4147-A177-3AD203B41FA5}">
                      <a16:colId xmlns:a16="http://schemas.microsoft.com/office/drawing/2014/main" val="1756944110"/>
                    </a:ext>
                  </a:extLst>
                </a:gridCol>
                <a:gridCol w="562610">
                  <a:extLst>
                    <a:ext uri="{9D8B030D-6E8A-4147-A177-3AD203B41FA5}">
                      <a16:colId xmlns:a16="http://schemas.microsoft.com/office/drawing/2014/main" val="2367541383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1000" spc="-3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cane,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hay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and/or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573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611010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Cotton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gin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trash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582343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Cotton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seed,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24760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Cotton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seed,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520965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Rice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890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2080" algn="r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13984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bean</a:t>
                      </a:r>
                      <a:r>
                        <a:rPr lang="en-US" sz="1000" spc="-1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335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083091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Soya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bean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3350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851608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beet,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pulp,</a:t>
                      </a:r>
                      <a:r>
                        <a:rPr lang="en-US" sz="1000" spc="-1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347413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beet,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pulp,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96477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6794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Sweet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corn</a:t>
                      </a:r>
                      <a:r>
                        <a:rPr lang="en-US" sz="1000" spc="-3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cannery</a:t>
                      </a:r>
                      <a:r>
                        <a:rPr lang="en-US" sz="1000" spc="-2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waste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algn="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1000" spc="-2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8285" marR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097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616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839893" y="1090507"/>
            <a:ext cx="7511945" cy="2923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057 Dried herbs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057A, </a:t>
            </a:r>
            <a:r>
              <a:rPr lang="en-US" sz="1400" dirty="0">
                <a:solidFill>
                  <a:prstClr val="black"/>
                </a:solidFill>
                <a:latin typeface="Gotham Book" panose="02000604040000020004"/>
              </a:rPr>
              <a:t>Dried herbs of herbaceous plants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prstClr val="black"/>
                </a:solidFill>
                <a:latin typeface="Gotham Book" panose="02000604040000020004"/>
              </a:rPr>
              <a:t>057B, </a:t>
            </a:r>
            <a:r>
              <a:rPr lang="en-US" sz="1400" dirty="0">
                <a:solidFill>
                  <a:prstClr val="black"/>
                </a:solidFill>
                <a:latin typeface="Gotham Book" panose="02000604040000020004"/>
              </a:rPr>
              <a:t>Dried herbs of woody plants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Gotham Book" panose="020006040400000200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Group 066 Teas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066A, </a:t>
            </a: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Teas from Camellia sinensis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066B, </a:t>
            </a:r>
            <a:r>
              <a:rPr lang="en-US" sz="1400" dirty="0">
                <a:solidFill>
                  <a:prstClr val="black"/>
                </a:solidFill>
                <a:latin typeface="Gotham Book" panose="02000604040000020004"/>
              </a:rPr>
              <a:t>Herbal teas from leaves/blossoms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066C, </a:t>
            </a: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Herbal teas from roots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prstClr val="black"/>
              </a:solidFill>
              <a:latin typeface="Gotham Book" panose="020006040400000200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Group 070 Fruit and Vegetable Juices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070A, Fruit juices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tham Book" panose="02000604040000020004"/>
                <a:ea typeface="+mn-ea"/>
                <a:cs typeface="+mn-cs"/>
              </a:rPr>
              <a:t>070B, </a:t>
            </a:r>
            <a:r>
              <a:rPr lang="en-GB" sz="1400" dirty="0">
                <a:solidFill>
                  <a:prstClr val="black"/>
                </a:solidFill>
                <a:latin typeface="Gotham Book" panose="02000604040000020004"/>
              </a:rPr>
              <a:t>Vegetable juices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  <a:p>
            <a:pPr lvl="1"/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tham Book" panose="02000604040000020004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75596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Class D Revised Structure – Division into subgroups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37441"/>
              </a:solidFill>
              <a:effectLst/>
              <a:uLnTx/>
              <a:uFillTx/>
              <a:latin typeface="Bernina Sans Condensed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265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dex_Commission_prova" id="{B1334B59-3C67-0945-AA74-838C35B58DD7}" vid="{7692876E-2698-FC4D-A94D-08D7692A3D5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E627DF0443394FBFE7B08062F1F3A8" ma:contentTypeVersion="11" ma:contentTypeDescription="Create a new document." ma:contentTypeScope="" ma:versionID="a688b2126cc366762924ba8bf3293124">
  <xsd:schema xmlns:xsd="http://www.w3.org/2001/XMLSchema" xmlns:xs="http://www.w3.org/2001/XMLSchema" xmlns:p="http://schemas.microsoft.com/office/2006/metadata/properties" xmlns:ns2="34893d2b-7ba7-4b59-b86f-ae3fc6ba06f1" xmlns:ns3="f65240d6-bbd5-4b2d-a4ed-7acf5cafa170" targetNamespace="http://schemas.microsoft.com/office/2006/metadata/properties" ma:root="true" ma:fieldsID="0b03a7c9fcd87b992c52ba9d16a9ea60" ns2:_="" ns3:_="">
    <xsd:import namespace="34893d2b-7ba7-4b59-b86f-ae3fc6ba06f1"/>
    <xsd:import namespace="f65240d6-bbd5-4b2d-a4ed-7acf5cafa1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893d2b-7ba7-4b59-b86f-ae3fc6ba06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5240d6-bbd5-4b2d-a4ed-7acf5cafa1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857FC7-A16D-40B5-A7E6-19C7008DEB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6088B7-4D38-4D20-A747-4DA424B46FE0}">
  <ds:schemaRefs>
    <ds:schemaRef ds:uri="f65240d6-bbd5-4b2d-a4ed-7acf5cafa170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34893d2b-7ba7-4b59-b86f-ae3fc6ba06f1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33EBD34-6FDC-4EE3-8FCF-AD89F221B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893d2b-7ba7-4b59-b86f-ae3fc6ba06f1"/>
    <ds:schemaRef ds:uri="f65240d6-bbd5-4b2d-a4ed-7acf5cafa1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908</Words>
  <Application>Microsoft Office PowerPoint</Application>
  <PresentationFormat>Diavoorstelling (16:9)</PresentationFormat>
  <Paragraphs>200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Bernina Sans Condensed</vt:lpstr>
      <vt:lpstr>Bernina Sans Condensed Exbold</vt:lpstr>
      <vt:lpstr>Calibri</vt:lpstr>
      <vt:lpstr>Calibri Light</vt:lpstr>
      <vt:lpstr>Gotham Book</vt:lpstr>
      <vt:lpstr>Tema di Office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Bernina</dc:title>
  <dc:creator>Chiara Petternella</dc:creator>
  <cp:lastModifiedBy>Dorin Poelmans</cp:lastModifiedBy>
  <cp:revision>92</cp:revision>
  <dcterms:created xsi:type="dcterms:W3CDTF">2021-03-31T07:29:24Z</dcterms:created>
  <dcterms:modified xsi:type="dcterms:W3CDTF">2021-07-20T11:39:34Z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0x010100D8E627DF0443394FBFE7B08062F1F3A8</vt:lpwstr>
  </property>
</Properties>
</file>