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2"/>
  </p:sldMasterIdLst>
  <p:notesMasterIdLst>
    <p:notesMasterId r:id="rId15"/>
  </p:notesMasterIdLst>
  <p:sldIdLst>
    <p:sldId id="269" r:id="rId3"/>
    <p:sldId id="264" r:id="rId4"/>
    <p:sldId id="282" r:id="rId5"/>
    <p:sldId id="274" r:id="rId6"/>
    <p:sldId id="277" r:id="rId7"/>
    <p:sldId id="276" r:id="rId8"/>
    <p:sldId id="278" r:id="rId9"/>
    <p:sldId id="279" r:id="rId10"/>
    <p:sldId id="280" r:id="rId11"/>
    <p:sldId id="283" r:id="rId12"/>
    <p:sldId id="281" r:id="rId13"/>
    <p:sldId id="284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4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499" userDrawn="1">
          <p15:clr>
            <a:srgbClr val="A4A3A4"/>
          </p15:clr>
        </p15:guide>
        <p15:guide id="4" pos="5624" userDrawn="1">
          <p15:clr>
            <a:srgbClr val="A4A3A4"/>
          </p15:clr>
        </p15:guide>
        <p15:guide id="5" orient="horz" pos="1620" userDrawn="1">
          <p15:clr>
            <a:srgbClr val="A4A3A4"/>
          </p15:clr>
        </p15:guide>
        <p15:guide id="6" pos="136" userDrawn="1">
          <p15:clr>
            <a:srgbClr val="A4A3A4"/>
          </p15:clr>
        </p15:guide>
        <p15:guide id="7" pos="5261" userDrawn="1">
          <p15:clr>
            <a:srgbClr val="A4A3A4"/>
          </p15:clr>
        </p15:guide>
        <p15:guide id="8" pos="1746" userDrawn="1">
          <p15:clr>
            <a:srgbClr val="A4A3A4"/>
          </p15:clr>
        </p15:guide>
        <p15:guide id="9" orient="horz" pos="418" userDrawn="1">
          <p15:clr>
            <a:srgbClr val="A4A3A4"/>
          </p15:clr>
        </p15:guide>
        <p15:guide id="10" orient="horz" pos="2573" userDrawn="1">
          <p15:clr>
            <a:srgbClr val="A4A3A4"/>
          </p15:clr>
        </p15:guide>
        <p15:guide id="11" orient="horz" pos="10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441"/>
    <a:srgbClr val="F89A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7"/>
    <p:restoredTop sz="86395"/>
  </p:normalViewPr>
  <p:slideViewPr>
    <p:cSldViewPr snapToGrid="0" snapToObjects="1">
      <p:cViewPr varScale="1">
        <p:scale>
          <a:sx n="97" d="100"/>
          <a:sy n="97" d="100"/>
        </p:scale>
        <p:origin x="1080" y="78"/>
      </p:cViewPr>
      <p:guideLst>
        <p:guide orient="horz" pos="554"/>
        <p:guide pos="2880"/>
        <p:guide pos="499"/>
        <p:guide pos="5624"/>
        <p:guide orient="horz" pos="1620"/>
        <p:guide pos="136"/>
        <p:guide pos="5261"/>
        <p:guide pos="1746"/>
        <p:guide orient="horz" pos="418"/>
        <p:guide orient="horz" pos="2573"/>
        <p:guide orient="horz" pos="10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6B50D-5C63-4BB9-8CF4-F6D5EC48CF65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98EE9-D541-410E-93CF-A5E1A756F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7111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298EE9-D541-410E-93CF-A5E1A756F69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2377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150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21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89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98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571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205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00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733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05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916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76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8DFCB-5A02-084F-9823-508D828A4D85}" type="datetimeFigureOut">
              <a:rPr lang="it-IT" smtClean="0"/>
              <a:t>20/07/2021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F2C7A-2CD6-FC4E-ADAB-D6A546ED714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78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4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6774D20-1DEF-254C-BEF8-29F6EF1A77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" b="-206"/>
          <a:stretch/>
        </p:blipFill>
        <p:spPr>
          <a:xfrm>
            <a:off x="0" y="0"/>
            <a:ext cx="9143999" cy="5154054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B96803ED-868E-BE47-9003-8EABB2305674}"/>
              </a:ext>
            </a:extLst>
          </p:cNvPr>
          <p:cNvSpPr/>
          <p:nvPr/>
        </p:nvSpPr>
        <p:spPr>
          <a:xfrm>
            <a:off x="0" y="4095192"/>
            <a:ext cx="9144000" cy="1058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627C836-8AC2-B14F-A73A-B46881E27836}"/>
              </a:ext>
            </a:extLst>
          </p:cNvPr>
          <p:cNvSpPr txBox="1"/>
          <p:nvPr/>
        </p:nvSpPr>
        <p:spPr>
          <a:xfrm>
            <a:off x="792163" y="4123015"/>
            <a:ext cx="5686697" cy="103103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ts val="2400"/>
              </a:lnSpc>
            </a:pPr>
            <a:r>
              <a:rPr lang="it-IT" sz="2400" b="1" dirty="0" err="1">
                <a:solidFill>
                  <a:srgbClr val="F37441"/>
                </a:solidFill>
                <a:latin typeface="Bernina Sans Condensed Exbold" pitchFamily="2" charset="77"/>
              </a:rPr>
              <a:t>Pre</a:t>
            </a:r>
            <a:r>
              <a:rPr lang="it-IT" sz="2400" b="1" dirty="0">
                <a:solidFill>
                  <a:srgbClr val="F37441"/>
                </a:solidFill>
                <a:latin typeface="Bernina Sans Condensed Exbold" pitchFamily="2" charset="77"/>
              </a:rPr>
              <a:t>-meeting </a:t>
            </a:r>
            <a:r>
              <a:rPr lang="it-IT" sz="2400" b="1" dirty="0" err="1">
                <a:solidFill>
                  <a:srgbClr val="F37441"/>
                </a:solidFill>
                <a:latin typeface="Bernina Sans Condensed Exbold" pitchFamily="2" charset="77"/>
              </a:rPr>
              <a:t>July</a:t>
            </a:r>
            <a:r>
              <a:rPr lang="it-IT" sz="2400" b="1" dirty="0">
                <a:solidFill>
                  <a:srgbClr val="F37441"/>
                </a:solidFill>
                <a:latin typeface="Bernina Sans Condensed Exbold" pitchFamily="2" charset="77"/>
              </a:rPr>
              <a:t> 22, 2021</a:t>
            </a:r>
          </a:p>
          <a:p>
            <a:pPr lvl="1">
              <a:lnSpc>
                <a:spcPts val="2400"/>
              </a:lnSpc>
            </a:pPr>
            <a:r>
              <a:rPr lang="it-IT" sz="2400" b="1" i="1" dirty="0" err="1">
                <a:solidFill>
                  <a:srgbClr val="F37441"/>
                </a:solidFill>
                <a:latin typeface="Bernina Sans Condensed Exbold" pitchFamily="2" charset="77"/>
              </a:rPr>
              <a:t>Representative</a:t>
            </a:r>
            <a:r>
              <a:rPr lang="it-IT" sz="2400" b="1" i="1" dirty="0">
                <a:solidFill>
                  <a:srgbClr val="F37441"/>
                </a:solidFill>
                <a:latin typeface="Bernina Sans Condensed Exbold" pitchFamily="2" charset="77"/>
              </a:rPr>
              <a:t> commodities class D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03AD7EC-AEBB-8E42-A1B1-7C1909219E90}"/>
              </a:ext>
            </a:extLst>
          </p:cNvPr>
          <p:cNvSpPr txBox="1"/>
          <p:nvPr/>
        </p:nvSpPr>
        <p:spPr>
          <a:xfrm>
            <a:off x="792163" y="1602420"/>
            <a:ext cx="29815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  <a:latin typeface="Bernina Sans Condensed" pitchFamily="2" charset="77"/>
              </a:rPr>
              <a:t>CCPR52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3B682C1-DD6E-3B4B-9BA2-71C532C66CBC}"/>
              </a:ext>
            </a:extLst>
          </p:cNvPr>
          <p:cNvSpPr txBox="1"/>
          <p:nvPr/>
        </p:nvSpPr>
        <p:spPr>
          <a:xfrm>
            <a:off x="792163" y="2402421"/>
            <a:ext cx="38905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  <a:t>CODEX COMMITTEE</a:t>
            </a:r>
            <a:b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</a:br>
            <a:r>
              <a:rPr lang="it-IT" sz="1400" b="1" spc="100" dirty="0">
                <a:solidFill>
                  <a:schemeClr val="bg1"/>
                </a:solidFill>
                <a:latin typeface="Bernina Sans Condensed" pitchFamily="2" charset="77"/>
              </a:rPr>
              <a:t>ON PESTICIDE RESIDUES</a:t>
            </a:r>
          </a:p>
        </p:txBody>
      </p:sp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0894AE14-4302-4F4D-B7A4-CDFC43A60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1069" y="4320672"/>
            <a:ext cx="568575" cy="56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1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90E0B180-9552-4ABB-B5BA-E3038ED4B7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586844"/>
              </p:ext>
            </p:extLst>
          </p:nvPr>
        </p:nvGraphicFramePr>
        <p:xfrm>
          <a:off x="641321" y="1095735"/>
          <a:ext cx="7861357" cy="295202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047529">
                  <a:extLst>
                    <a:ext uri="{9D8B030D-6E8A-4147-A177-3AD203B41FA5}">
                      <a16:colId xmlns:a16="http://schemas.microsoft.com/office/drawing/2014/main" val="1063329794"/>
                    </a:ext>
                  </a:extLst>
                </a:gridCol>
                <a:gridCol w="1423795">
                  <a:extLst>
                    <a:ext uri="{9D8B030D-6E8A-4147-A177-3AD203B41FA5}">
                      <a16:colId xmlns:a16="http://schemas.microsoft.com/office/drawing/2014/main" val="2724481245"/>
                    </a:ext>
                  </a:extLst>
                </a:gridCol>
                <a:gridCol w="4390033">
                  <a:extLst>
                    <a:ext uri="{9D8B030D-6E8A-4147-A177-3AD203B41FA5}">
                      <a16:colId xmlns:a16="http://schemas.microsoft.com/office/drawing/2014/main" val="3786995173"/>
                    </a:ext>
                  </a:extLst>
                </a:gridCol>
              </a:tblGrid>
              <a:tr h="4088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>
                          <a:effectLst/>
                        </a:rPr>
                        <a:t>Codex Group / Subgroup</a:t>
                      </a:r>
                      <a:endParaRPr lang="nl-NL" sz="105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Examples of Representative Commodities </a:t>
                      </a:r>
                      <a:r>
                        <a:rPr lang="en-US" sz="1050" b="1" baseline="30000" dirty="0">
                          <a:effectLst/>
                        </a:rPr>
                        <a:t>1)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Extrapolation to the following commodities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955244256"/>
                  </a:ext>
                </a:extLst>
              </a:tr>
              <a:tr h="408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dirty="0">
                          <a:effectLst/>
                        </a:rPr>
                        <a:t>Group 067 Vegetable oils, crude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>
                          <a:effectLst/>
                        </a:rPr>
                        <a:t>2)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--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49347906"/>
                  </a:ext>
                </a:extLst>
              </a:tr>
              <a:tr h="408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Group 068 Vegetable oils, edible (or refined)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>
                          <a:effectLst/>
                        </a:rPr>
                        <a:t>2)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--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6308013"/>
                  </a:ext>
                </a:extLst>
              </a:tr>
              <a:tr h="617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Group 069 Miscellaneous derived edible products of plant origin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>
                          <a:effectLst/>
                        </a:rPr>
                        <a:t>2)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--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4006613"/>
                  </a:ext>
                </a:extLst>
              </a:tr>
              <a:tr h="408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Group 070 Fruit and vegetable juices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>
                          <a:effectLst/>
                        </a:rPr>
                        <a:t>2)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--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8523770"/>
                  </a:ext>
                </a:extLst>
              </a:tr>
              <a:tr h="617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dirty="0">
                          <a:effectLst/>
                        </a:rPr>
                        <a:t>Group 071 By-products, derived from fruit and vegetable processing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2)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dirty="0">
                          <a:effectLst/>
                        </a:rPr>
                        <a:t>--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2320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258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835183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2400" b="1" dirty="0" err="1">
                <a:solidFill>
                  <a:srgbClr val="F37441"/>
                </a:solidFill>
                <a:latin typeface="Bernina Sans Condensed" pitchFamily="2" charset="77"/>
              </a:rPr>
              <a:t>Recommendation</a:t>
            </a:r>
            <a:r>
              <a:rPr lang="sv-SE" sz="2400" b="1" dirty="0">
                <a:solidFill>
                  <a:srgbClr val="F37441"/>
                </a:solidFill>
                <a:latin typeface="Bernina Sans Condensed" pitchFamily="2" charset="77"/>
              </a:rPr>
              <a:t> </a:t>
            </a:r>
            <a:endParaRPr lang="it-IT" sz="2400" b="1" dirty="0">
              <a:solidFill>
                <a:srgbClr val="F37441"/>
              </a:solidFill>
              <a:latin typeface="Bernina Sans Condensed" pitchFamily="2" charset="77"/>
            </a:endParaRPr>
          </a:p>
          <a:p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 </a:t>
            </a:r>
            <a:endParaRPr lang="it-IT" sz="2400" b="1" dirty="0">
              <a:solidFill>
                <a:srgbClr val="F37441"/>
              </a:solidFill>
              <a:latin typeface="Bernina Sans Condensed" pitchFamily="2" charset="77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2EDB03D-D77A-4EF4-ADAF-650414357F4A}"/>
              </a:ext>
            </a:extLst>
          </p:cNvPr>
          <p:cNvSpPr/>
          <p:nvPr/>
        </p:nvSpPr>
        <p:spPr>
          <a:xfrm>
            <a:off x="712902" y="1580838"/>
            <a:ext cx="73790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it-IT" sz="2400" dirty="0" err="1">
                <a:solidFill>
                  <a:prstClr val="black"/>
                </a:solidFill>
              </a:rPr>
              <a:t>Agree</a:t>
            </a:r>
            <a:r>
              <a:rPr lang="it-IT" sz="2400" dirty="0">
                <a:solidFill>
                  <a:prstClr val="black"/>
                </a:solidFill>
              </a:rPr>
              <a:t> with the </a:t>
            </a:r>
            <a:r>
              <a:rPr lang="it-IT" sz="2400" dirty="0" err="1">
                <a:solidFill>
                  <a:prstClr val="black"/>
                </a:solidFill>
              </a:rPr>
              <a:t>proposed</a:t>
            </a:r>
            <a:r>
              <a:rPr lang="it-IT" sz="2400" dirty="0">
                <a:solidFill>
                  <a:prstClr val="black"/>
                </a:solidFill>
              </a:rPr>
              <a:t> </a:t>
            </a:r>
            <a:r>
              <a:rPr lang="it-IT" sz="2400" dirty="0" err="1">
                <a:solidFill>
                  <a:prstClr val="black"/>
                </a:solidFill>
              </a:rPr>
              <a:t>table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811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2EDB03D-D77A-4EF4-ADAF-650414357F4A}"/>
              </a:ext>
            </a:extLst>
          </p:cNvPr>
          <p:cNvSpPr/>
          <p:nvPr/>
        </p:nvSpPr>
        <p:spPr>
          <a:xfrm>
            <a:off x="712902" y="1285871"/>
            <a:ext cx="7379045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accent2">
                    <a:lumMod val="75000"/>
                  </a:schemeClr>
                </a:solidFill>
                <a:latin typeface="Gotham Book" panose="02000604040000020004"/>
              </a:rPr>
              <a:t>Thank you! </a:t>
            </a:r>
          </a:p>
          <a:p>
            <a:pPr algn="ctr">
              <a:defRPr/>
            </a:pPr>
            <a:endParaRPr lang="en-US" sz="4800" dirty="0">
              <a:solidFill>
                <a:schemeClr val="accent2">
                  <a:lumMod val="75000"/>
                </a:schemeClr>
              </a:solidFill>
              <a:latin typeface="Gotham Book" panose="02000604040000020004"/>
            </a:endParaRPr>
          </a:p>
          <a:p>
            <a:pPr algn="ctr">
              <a:defRPr/>
            </a:pPr>
            <a:endParaRPr lang="en-US" sz="4800" dirty="0">
              <a:solidFill>
                <a:schemeClr val="accent2">
                  <a:lumMod val="75000"/>
                </a:schemeClr>
              </a:solidFill>
              <a:latin typeface="Gotham Book" panose="02000604040000020004"/>
            </a:endParaRPr>
          </a:p>
          <a:p>
            <a:pPr algn="ctr">
              <a:defRPr/>
            </a:pPr>
            <a:r>
              <a:rPr lang="en-US" sz="2000" dirty="0">
                <a:latin typeface="Gotham Book" panose="02000604040000020004"/>
              </a:rPr>
              <a:t>Additional reactions and/or clarifications can be sent to ccpr@agri.gov.cn </a:t>
            </a:r>
          </a:p>
          <a:p>
            <a:pPr lvl="0" algn="ctr">
              <a:defRPr/>
            </a:pPr>
            <a:r>
              <a:rPr lang="en-US" sz="4800" dirty="0">
                <a:solidFill>
                  <a:schemeClr val="accent2">
                    <a:lumMod val="75000"/>
                  </a:schemeClr>
                </a:solidFill>
                <a:latin typeface="Gotham Book" panose="0200060404000002000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1297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B904B63-C9A9-E14D-9130-2101FD959D65}"/>
              </a:ext>
            </a:extLst>
          </p:cNvPr>
          <p:cNvSpPr txBox="1"/>
          <p:nvPr/>
        </p:nvSpPr>
        <p:spPr>
          <a:xfrm>
            <a:off x="792162" y="1322741"/>
            <a:ext cx="7929807" cy="3477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marR="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180340" algn="l"/>
                <a:tab pos="180340" algn="l"/>
                <a:tab pos="381000" algn="l"/>
              </a:tabLst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representative commodity is most likely to contain the highest residues;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representative commodity is likely to be major in terms of production and/or consumption;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representative commodity is most likely similar in morphology, growth habit, pest problems and edible portion to the related commodities within a group or subgroup.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>
              <a:latin typeface="Gotham Book" panose="02000604040000020004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58878"/>
            <a:ext cx="8184689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800" b="1" dirty="0">
                <a:solidFill>
                  <a:srgbClr val="F37441"/>
                </a:solidFill>
                <a:latin typeface="Bernina Sans Condensed" pitchFamily="2" charset="77"/>
              </a:rPr>
              <a:t>Criteria for Selection of Representative Commodities</a:t>
            </a:r>
            <a:endParaRPr lang="it-IT" sz="2800" b="1" dirty="0">
              <a:solidFill>
                <a:srgbClr val="F37441"/>
              </a:solidFill>
              <a:latin typeface="Bernina Sans Condensed" pitchFamily="2" charset="77"/>
            </a:endParaRPr>
          </a:p>
          <a:p>
            <a:r>
              <a:rPr lang="en-GB" sz="2800" b="1" dirty="0">
                <a:solidFill>
                  <a:srgbClr val="F37441"/>
                </a:solidFill>
                <a:latin typeface="Bernina Sans Condensed" pitchFamily="2" charset="77"/>
              </a:rPr>
              <a:t> </a:t>
            </a:r>
            <a:endParaRPr lang="it-IT" sz="2800" b="1" dirty="0">
              <a:solidFill>
                <a:srgbClr val="F37441"/>
              </a:solidFill>
              <a:latin typeface="Bernina Sans Condense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2861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835183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>
                <a:solidFill>
                  <a:srgbClr val="F37441"/>
                </a:solidFill>
                <a:latin typeface="Bernina Sans Condensed" pitchFamily="2" charset="77"/>
              </a:rPr>
              <a:t>Table 8. Examples of representative commodities, Class D</a:t>
            </a:r>
            <a:endParaRPr lang="it-IT" sz="2400" b="1">
              <a:solidFill>
                <a:srgbClr val="F37441"/>
              </a:solidFill>
              <a:latin typeface="Bernina Sans Condensed" pitchFamily="2" charset="77"/>
            </a:endParaRPr>
          </a:p>
          <a:p>
            <a:r>
              <a:rPr lang="en-GB" sz="2400" b="1">
                <a:solidFill>
                  <a:srgbClr val="F37441"/>
                </a:solidFill>
                <a:latin typeface="Bernina Sans Condensed" pitchFamily="2" charset="77"/>
              </a:rPr>
              <a:t> </a:t>
            </a:r>
            <a:endParaRPr lang="it-IT" sz="2400" b="1" dirty="0">
              <a:solidFill>
                <a:srgbClr val="F37441"/>
              </a:solidFill>
              <a:latin typeface="Bernina Sans Condensed" pitchFamily="2" charset="77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BA98C8BD-F82E-489A-B287-888608FDE03D}"/>
              </a:ext>
            </a:extLst>
          </p:cNvPr>
          <p:cNvSpPr/>
          <p:nvPr/>
        </p:nvSpPr>
        <p:spPr>
          <a:xfrm>
            <a:off x="1037302" y="1580709"/>
            <a:ext cx="7329949" cy="2069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8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Clarification of the reference numbers in the Table  </a:t>
            </a:r>
          </a:p>
          <a:p>
            <a:pPr marL="342900" lvl="0" indent="-34290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en-US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Alternative representative commodities may be selected based on documented regional/country differences in dietary consumption and/or areas of production.</a:t>
            </a:r>
            <a:endParaRPr lang="nl-NL" sz="2000" baseline="30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en-GB" sz="20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It is not possible to set a group CXL for this group because of the broad diversity of crops. However, when a group contains a number of processed commodities originating from raw commodities from one subgroup in Class A (primary food commodities), the representative commodity from that subgroup in Class A can be used as a representative crop for the corresponding commodities in processed form. </a:t>
            </a:r>
            <a:endParaRPr lang="nl-NL" sz="2000" baseline="30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55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69D78CA-F57B-BE4B-90BC-151746DCCD7E}"/>
              </a:ext>
            </a:extLst>
          </p:cNvPr>
          <p:cNvSpPr txBox="1"/>
          <p:nvPr/>
        </p:nvSpPr>
        <p:spPr>
          <a:xfrm>
            <a:off x="792163" y="563216"/>
            <a:ext cx="835183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Table 8. Examples of representative commodities, Class D</a:t>
            </a:r>
            <a:endParaRPr lang="it-IT" sz="2400" b="1" dirty="0">
              <a:solidFill>
                <a:srgbClr val="F37441"/>
              </a:solidFill>
              <a:latin typeface="Bernina Sans Condensed" pitchFamily="2" charset="77"/>
            </a:endParaRPr>
          </a:p>
          <a:p>
            <a:r>
              <a:rPr lang="en-GB" sz="2400" b="1" dirty="0">
                <a:solidFill>
                  <a:srgbClr val="F37441"/>
                </a:solidFill>
                <a:latin typeface="Bernina Sans Condensed" pitchFamily="2" charset="77"/>
              </a:rPr>
              <a:t> </a:t>
            </a:r>
            <a:endParaRPr lang="it-IT" sz="2400" b="1" dirty="0">
              <a:solidFill>
                <a:srgbClr val="F37441"/>
              </a:solidFill>
              <a:latin typeface="Bernina Sans Condensed" pitchFamily="2" charset="77"/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2F57932B-2AE3-4FB8-A946-3A20CE2971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780281"/>
              </p:ext>
            </p:extLst>
          </p:nvPr>
        </p:nvGraphicFramePr>
        <p:xfrm>
          <a:off x="863431" y="1163537"/>
          <a:ext cx="7417137" cy="333362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931830">
                  <a:extLst>
                    <a:ext uri="{9D8B030D-6E8A-4147-A177-3AD203B41FA5}">
                      <a16:colId xmlns:a16="http://schemas.microsoft.com/office/drawing/2014/main" val="2712213775"/>
                    </a:ext>
                  </a:extLst>
                </a:gridCol>
                <a:gridCol w="1343341">
                  <a:extLst>
                    <a:ext uri="{9D8B030D-6E8A-4147-A177-3AD203B41FA5}">
                      <a16:colId xmlns:a16="http://schemas.microsoft.com/office/drawing/2014/main" val="3794938916"/>
                    </a:ext>
                  </a:extLst>
                </a:gridCol>
                <a:gridCol w="4141966">
                  <a:extLst>
                    <a:ext uri="{9D8B030D-6E8A-4147-A177-3AD203B41FA5}">
                      <a16:colId xmlns:a16="http://schemas.microsoft.com/office/drawing/2014/main" val="3230819561"/>
                    </a:ext>
                  </a:extLst>
                </a:gridCol>
              </a:tblGrid>
              <a:tr h="4239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>
                          <a:effectLst/>
                        </a:rPr>
                        <a:t>Codex Group / Subgroup</a:t>
                      </a:r>
                      <a:endParaRPr lang="nl-NL" sz="105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Examples of Representative Commodities </a:t>
                      </a:r>
                      <a:r>
                        <a:rPr lang="en-US" sz="1050" b="1" baseline="30000" dirty="0">
                          <a:effectLst/>
                        </a:rPr>
                        <a:t>1)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Extrapolation to the following commodities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4210968478"/>
                  </a:ext>
                </a:extLst>
              </a:tr>
              <a:tr h="280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Group 055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Dried fruits </a:t>
                      </a:r>
                      <a:endParaRPr lang="nl-NL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2)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--</a:t>
                      </a:r>
                      <a:endParaRPr lang="nl-NL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3194235751"/>
                  </a:ext>
                </a:extLst>
              </a:tr>
              <a:tr h="175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Group 056 Dried vegetables</a:t>
                      </a:r>
                      <a:endParaRPr lang="nl-NL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2)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--</a:t>
                      </a:r>
                      <a:endParaRPr lang="nl-NL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1058640808"/>
                  </a:ext>
                </a:extLst>
              </a:tr>
              <a:tr h="21451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Group 057 Dried herbs</a:t>
                      </a:r>
                      <a:endParaRPr lang="nl-NL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Any commodity of subgroup 057A and 057B </a:t>
                      </a:r>
                      <a:endParaRPr lang="nl-NL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 dirty="0">
                          <a:effectLst/>
                        </a:rPr>
                        <a:t>Group of Dried herbs (DH 0170</a:t>
                      </a:r>
                      <a:r>
                        <a:rPr lang="en-US" sz="1000" dirty="0">
                          <a:effectLst/>
                        </a:rPr>
                        <a:t>): Angelica, including Garden Angelica, dried; Balm leaves, dried; Basil leaves, dried; </a:t>
                      </a:r>
                      <a:r>
                        <a:rPr lang="en-GB" sz="1000" dirty="0">
                          <a:effectLst/>
                        </a:rPr>
                        <a:t>Borage, dried; Burning bush, dried; Cat’s claw, dried; Catmint, dried; Celery leaves, dried; Chinese </a:t>
                      </a:r>
                      <a:r>
                        <a:rPr lang="en-GB" sz="1000" dirty="0" err="1">
                          <a:effectLst/>
                        </a:rPr>
                        <a:t>chastetree</a:t>
                      </a:r>
                      <a:r>
                        <a:rPr lang="en-GB" sz="1000" dirty="0">
                          <a:effectLst/>
                        </a:rPr>
                        <a:t>, dried; Chinese foxglove, dried; Chive, dried; Chive, Chinese, dried;</a:t>
                      </a:r>
                      <a:r>
                        <a:rPr lang="en-US" sz="1000" dirty="0">
                          <a:effectLst/>
                        </a:rPr>
                        <a:t> Coriander leaves, dried; </a:t>
                      </a:r>
                      <a:r>
                        <a:rPr lang="en-GB" sz="1000" dirty="0" err="1">
                          <a:effectLst/>
                        </a:rPr>
                        <a:t>Creat</a:t>
                      </a:r>
                      <a:r>
                        <a:rPr lang="en-GB" sz="1000" dirty="0">
                          <a:effectLst/>
                        </a:rPr>
                        <a:t>, dried; Dillweed, dried; Echinacea, dried; Eucommia, dried; Fennel, dried; Galbanum, dried; </a:t>
                      </a:r>
                      <a:r>
                        <a:rPr lang="en-GB" sz="1000" dirty="0" err="1">
                          <a:effectLst/>
                        </a:rPr>
                        <a:t>Gambir</a:t>
                      </a:r>
                      <a:r>
                        <a:rPr lang="en-GB" sz="1000" dirty="0">
                          <a:effectLst/>
                        </a:rPr>
                        <a:t>, dried; Ginger, dried; </a:t>
                      </a:r>
                      <a:r>
                        <a:rPr lang="en-GB" sz="1000" dirty="0" err="1">
                          <a:effectLst/>
                        </a:rPr>
                        <a:t>Gotu</a:t>
                      </a:r>
                      <a:r>
                        <a:rPr lang="en-GB" sz="1000" dirty="0">
                          <a:effectLst/>
                        </a:rPr>
                        <a:t> kola, dried; </a:t>
                      </a:r>
                      <a:r>
                        <a:rPr lang="en-GB" sz="1000" dirty="0" err="1">
                          <a:effectLst/>
                        </a:rPr>
                        <a:t>Gymnema</a:t>
                      </a:r>
                      <a:r>
                        <a:rPr lang="en-GB" sz="1000" dirty="0">
                          <a:effectLst/>
                        </a:rPr>
                        <a:t>, dried; Horehound, dried; Hyssop, dried; Laurel leaves, dried; Lavender, dried; Lemongrass, dried; Lovage, dried; </a:t>
                      </a:r>
                      <a:r>
                        <a:rPr lang="en-GB" sz="1000" dirty="0" err="1">
                          <a:effectLst/>
                        </a:rPr>
                        <a:t>Mamaki</a:t>
                      </a:r>
                      <a:r>
                        <a:rPr lang="en-GB" sz="1000" dirty="0">
                          <a:effectLst/>
                        </a:rPr>
                        <a:t>, dried; Marjoram, dried; Mints, dried; Mulberry leaves, dried; Parsley, dried; Rosemary, dried; Rue, dried; Sage, dried; </a:t>
                      </a:r>
                      <a:r>
                        <a:rPr lang="en-GB" sz="1000" dirty="0" err="1">
                          <a:effectLst/>
                        </a:rPr>
                        <a:t>Savory</a:t>
                      </a:r>
                      <a:r>
                        <a:rPr lang="en-GB" sz="1000" dirty="0">
                          <a:effectLst/>
                        </a:rPr>
                        <a:t>, Summer, dried; Pepper, leaves, dried; Winter; Squaw vine, dried; Stevia, dried; St. John’s Wort, dried; Winter, dried; Sweet cicely, dried; Tansy and related species, dried; Tarragon, dried; Thyme, dried; </a:t>
                      </a:r>
                      <a:r>
                        <a:rPr lang="en-GB" sz="1000" dirty="0" err="1">
                          <a:effectLst/>
                        </a:rPr>
                        <a:t>Vasaka</a:t>
                      </a:r>
                      <a:r>
                        <a:rPr lang="en-GB" sz="1000" dirty="0">
                          <a:effectLst/>
                        </a:rPr>
                        <a:t>, dried; Wintergreen leaves, dried; Wood betony, dried; Woodruff, dried; Wormwoods, dried</a:t>
                      </a:r>
                      <a:endParaRPr lang="nl-NL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1810205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118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0CC48953-8692-4061-80DA-0BE1D90C9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893080"/>
              </p:ext>
            </p:extLst>
          </p:nvPr>
        </p:nvGraphicFramePr>
        <p:xfrm>
          <a:off x="892611" y="758203"/>
          <a:ext cx="7358778" cy="362709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916629">
                  <a:extLst>
                    <a:ext uri="{9D8B030D-6E8A-4147-A177-3AD203B41FA5}">
                      <a16:colId xmlns:a16="http://schemas.microsoft.com/office/drawing/2014/main" val="3381205755"/>
                    </a:ext>
                  </a:extLst>
                </a:gridCol>
                <a:gridCol w="1332771">
                  <a:extLst>
                    <a:ext uri="{9D8B030D-6E8A-4147-A177-3AD203B41FA5}">
                      <a16:colId xmlns:a16="http://schemas.microsoft.com/office/drawing/2014/main" val="711681843"/>
                    </a:ext>
                  </a:extLst>
                </a:gridCol>
                <a:gridCol w="4109378">
                  <a:extLst>
                    <a:ext uri="{9D8B030D-6E8A-4147-A177-3AD203B41FA5}">
                      <a16:colId xmlns:a16="http://schemas.microsoft.com/office/drawing/2014/main" val="2087161839"/>
                    </a:ext>
                  </a:extLst>
                </a:gridCol>
              </a:tblGrid>
              <a:tr h="5760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>
                          <a:effectLst/>
                        </a:rPr>
                        <a:t>Codex Group / Subgroup</a:t>
                      </a:r>
                      <a:endParaRPr lang="nl-NL" sz="105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Examples of Representative Commodities </a:t>
                      </a:r>
                      <a:r>
                        <a:rPr lang="en-US" sz="1050" b="1" baseline="30000" dirty="0">
                          <a:effectLst/>
                        </a:rPr>
                        <a:t>1)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Extrapolation to the following commodities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22681513"/>
                  </a:ext>
                </a:extLst>
              </a:tr>
              <a:tr h="30510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dirty="0">
                          <a:effectLst/>
                        </a:rPr>
                        <a:t>Group 057A Dried herbs</a:t>
                      </a:r>
                      <a:endParaRPr lang="nl-NL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-"/>
                      </a:pPr>
                      <a:r>
                        <a:rPr lang="en-GB" sz="1000" dirty="0">
                          <a:effectLst/>
                        </a:rPr>
                        <a:t>Subgroup of Dried herbs of herbaceous plants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Any commodity in this subgroup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 dirty="0">
                          <a:effectLst/>
                        </a:rPr>
                        <a:t>Subgroup of Dried herbs of herbaceous plants (DH 2095</a:t>
                      </a:r>
                      <a:r>
                        <a:rPr lang="en-US" sz="1000" dirty="0">
                          <a:effectLst/>
                        </a:rPr>
                        <a:t>): Angelica, including Garden Angelica, dried; Balm leaves, dried; Basil leaves, dried</a:t>
                      </a:r>
                      <a:r>
                        <a:rPr lang="en-GB" sz="1000" dirty="0">
                          <a:effectLst/>
                        </a:rPr>
                        <a:t> , dried; Borage, dried; Burning bush, dried; Catmint, dried; Celery leaves, dried; Chinese foxglove, dried; Chive, dried; Chive, Chinese, dried;</a:t>
                      </a:r>
                      <a:r>
                        <a:rPr lang="en-US" sz="1000" dirty="0">
                          <a:effectLst/>
                        </a:rPr>
                        <a:t> Coriander leaves, dried; </a:t>
                      </a:r>
                      <a:r>
                        <a:rPr lang="en-GB" sz="1000" dirty="0" err="1">
                          <a:effectLst/>
                        </a:rPr>
                        <a:t>Creat</a:t>
                      </a:r>
                      <a:r>
                        <a:rPr lang="en-GB" sz="1000" dirty="0">
                          <a:effectLst/>
                        </a:rPr>
                        <a:t>, dried; Dillweed, dried; Echinacea, dried; Fennel, dried; Galbanum, dried; </a:t>
                      </a:r>
                      <a:r>
                        <a:rPr lang="en-GB" sz="1000" dirty="0" err="1">
                          <a:effectLst/>
                        </a:rPr>
                        <a:t>Gambir</a:t>
                      </a:r>
                      <a:r>
                        <a:rPr lang="en-GB" sz="1000" dirty="0">
                          <a:effectLst/>
                        </a:rPr>
                        <a:t>, dried; Ginger, dried; </a:t>
                      </a:r>
                      <a:r>
                        <a:rPr lang="en-GB" sz="1000" dirty="0" err="1">
                          <a:effectLst/>
                        </a:rPr>
                        <a:t>Gotu</a:t>
                      </a:r>
                      <a:r>
                        <a:rPr lang="en-GB" sz="1000" dirty="0">
                          <a:effectLst/>
                        </a:rPr>
                        <a:t> kola, dried; Horehound, dried; Hyssop, dried; Lavender, dried; Lemongrass, dried; Lovage, dried; </a:t>
                      </a:r>
                      <a:r>
                        <a:rPr lang="en-GB" sz="1000" dirty="0" err="1">
                          <a:effectLst/>
                        </a:rPr>
                        <a:t>Mamaki</a:t>
                      </a:r>
                      <a:r>
                        <a:rPr lang="en-GB" sz="1000" dirty="0">
                          <a:effectLst/>
                        </a:rPr>
                        <a:t>, dried; Marjoram, dried; Mints, dried; Parsley, dried; Pepper, leaves, dried, Rosemary, dried; Sage, dried; </a:t>
                      </a:r>
                      <a:r>
                        <a:rPr lang="en-GB" sz="1000" dirty="0" err="1">
                          <a:effectLst/>
                        </a:rPr>
                        <a:t>Savory</a:t>
                      </a:r>
                      <a:r>
                        <a:rPr lang="en-GB" sz="1000" dirty="0">
                          <a:effectLst/>
                        </a:rPr>
                        <a:t>, Summer, Winter, dried; Stevia, dried; Sweet cicely, dried; Tansy and related species, dried; Tarragon, dried; Thyme, dried; Wintergreen leaves, dried; Wood betony, dried; Woodruff, dried; Wormwoods, dried</a:t>
                      </a:r>
                      <a:endParaRPr lang="nl-NL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50060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862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0AED77C8-C2C4-418C-A32C-7AFBD09F9A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249664"/>
              </p:ext>
            </p:extLst>
          </p:nvPr>
        </p:nvGraphicFramePr>
        <p:xfrm>
          <a:off x="892610" y="501446"/>
          <a:ext cx="7358779" cy="377368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916631">
                  <a:extLst>
                    <a:ext uri="{9D8B030D-6E8A-4147-A177-3AD203B41FA5}">
                      <a16:colId xmlns:a16="http://schemas.microsoft.com/office/drawing/2014/main" val="1877363553"/>
                    </a:ext>
                  </a:extLst>
                </a:gridCol>
                <a:gridCol w="1332771">
                  <a:extLst>
                    <a:ext uri="{9D8B030D-6E8A-4147-A177-3AD203B41FA5}">
                      <a16:colId xmlns:a16="http://schemas.microsoft.com/office/drawing/2014/main" val="2095535095"/>
                    </a:ext>
                  </a:extLst>
                </a:gridCol>
                <a:gridCol w="4109377">
                  <a:extLst>
                    <a:ext uri="{9D8B030D-6E8A-4147-A177-3AD203B41FA5}">
                      <a16:colId xmlns:a16="http://schemas.microsoft.com/office/drawing/2014/main" val="2865433750"/>
                    </a:ext>
                  </a:extLst>
                </a:gridCol>
              </a:tblGrid>
              <a:tr h="4621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Codex Group / Subgroup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Examples of Representative Commodities </a:t>
                      </a:r>
                      <a:r>
                        <a:rPr lang="en-US" sz="1050" b="1" baseline="30000" dirty="0">
                          <a:effectLst/>
                        </a:rPr>
                        <a:t>1)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Extrapolation to the following commodities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3086176667"/>
                  </a:ext>
                </a:extLst>
              </a:tr>
              <a:tr h="7348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dirty="0">
                          <a:effectLst/>
                        </a:rPr>
                        <a:t>Group 057B Dried Herbs</a:t>
                      </a:r>
                      <a:endParaRPr lang="nl-NL" sz="1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-"/>
                      </a:pPr>
                      <a:r>
                        <a:rPr lang="en-GB" sz="900" dirty="0">
                          <a:effectLst/>
                        </a:rPr>
                        <a:t>Subgroup of Dried herbs of woody plants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>
                          <a:effectLst/>
                        </a:rPr>
                        <a:t>Any commodity in this subgroup 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u="sng" dirty="0">
                          <a:effectLst/>
                        </a:rPr>
                        <a:t>Subgroup of Dried herbs of woody plants (DH 2096</a:t>
                      </a:r>
                      <a:r>
                        <a:rPr lang="en-US" sz="900" dirty="0">
                          <a:effectLst/>
                        </a:rPr>
                        <a:t>): </a:t>
                      </a:r>
                      <a:r>
                        <a:rPr lang="en-GB" sz="900" dirty="0">
                          <a:effectLst/>
                        </a:rPr>
                        <a:t>Cat’s claw, dried; Chinese </a:t>
                      </a:r>
                      <a:r>
                        <a:rPr lang="en-GB" sz="900" dirty="0" err="1">
                          <a:effectLst/>
                        </a:rPr>
                        <a:t>chastetree</a:t>
                      </a:r>
                      <a:r>
                        <a:rPr lang="en-GB" sz="900" dirty="0">
                          <a:effectLst/>
                        </a:rPr>
                        <a:t>, dried; Eucommia, dried; </a:t>
                      </a:r>
                      <a:r>
                        <a:rPr lang="en-GB" sz="900" dirty="0" err="1">
                          <a:effectLst/>
                        </a:rPr>
                        <a:t>Gymnema</a:t>
                      </a:r>
                      <a:r>
                        <a:rPr lang="en-GB" sz="900" dirty="0">
                          <a:effectLst/>
                        </a:rPr>
                        <a:t>, dried; Laurel leaves, dried; Mulberry leaves, dried; </a:t>
                      </a:r>
                      <a:r>
                        <a:rPr lang="en-US" sz="900" dirty="0">
                          <a:effectLst/>
                        </a:rPr>
                        <a:t>Rue, dried; </a:t>
                      </a:r>
                      <a:r>
                        <a:rPr lang="en-GB" sz="900" dirty="0">
                          <a:effectLst/>
                        </a:rPr>
                        <a:t>Squaw vine, dried; St. John’s Wort, dried; </a:t>
                      </a:r>
                      <a:r>
                        <a:rPr lang="en-GB" sz="900" dirty="0" err="1">
                          <a:effectLst/>
                        </a:rPr>
                        <a:t>Vasaka</a:t>
                      </a:r>
                      <a:r>
                        <a:rPr lang="en-GB" sz="900" dirty="0">
                          <a:effectLst/>
                        </a:rPr>
                        <a:t>, dried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extLst>
                  <a:ext uri="{0D108BD9-81ED-4DB2-BD59-A6C34878D82A}">
                    <a16:rowId xmlns:a16="http://schemas.microsoft.com/office/drawing/2014/main" val="275381370"/>
                  </a:ext>
                </a:extLst>
              </a:tr>
              <a:tr h="4382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>
                          <a:effectLst/>
                        </a:rPr>
                        <a:t>Group 058 Milled cereal products (early milling stages)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>
                          <a:effectLst/>
                        </a:rPr>
                        <a:t>2)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>
                          <a:effectLst/>
                        </a:rPr>
                        <a:t>--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extLst>
                  <a:ext uri="{0D108BD9-81ED-4DB2-BD59-A6C34878D82A}">
                    <a16:rowId xmlns:a16="http://schemas.microsoft.com/office/drawing/2014/main" val="857210975"/>
                  </a:ext>
                </a:extLst>
              </a:tr>
              <a:tr h="5865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>
                          <a:effectLst/>
                        </a:rPr>
                        <a:t>Group 059 Miscellaneous secondary food commodities of plant origin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2)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>
                          <a:effectLst/>
                        </a:rPr>
                        <a:t>--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extLst>
                  <a:ext uri="{0D108BD9-81ED-4DB2-BD59-A6C34878D82A}">
                    <a16:rowId xmlns:a16="http://schemas.microsoft.com/office/drawing/2014/main" val="3303717434"/>
                  </a:ext>
                </a:extLst>
              </a:tr>
              <a:tr h="1524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>
                          <a:effectLst/>
                        </a:rPr>
                        <a:t>Group 065 Cereal grain milling fractions</a:t>
                      </a:r>
                      <a:endParaRPr lang="nl-NL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-"/>
                      </a:pPr>
                      <a:r>
                        <a:rPr lang="en-GB" sz="900">
                          <a:effectLst/>
                        </a:rPr>
                        <a:t>Subgroup of cereal grains, flour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kern="150">
                          <a:effectLst/>
                        </a:rPr>
                        <a:t>Wheat and</a:t>
                      </a:r>
                      <a:endParaRPr lang="nl-NL" sz="1000">
                        <a:effectLst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kern="150">
                          <a:effectLst/>
                        </a:rPr>
                        <a:t>Barley and</a:t>
                      </a:r>
                      <a:endParaRPr lang="nl-NL" sz="1000">
                        <a:effectLst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kern="150">
                          <a:effectLst/>
                        </a:rPr>
                        <a:t>Rice and</a:t>
                      </a:r>
                      <a:endParaRPr lang="nl-NL" sz="1000">
                        <a:effectLst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kern="150">
                          <a:effectLst/>
                        </a:rPr>
                        <a:t>Sorghum grain and</a:t>
                      </a:r>
                      <a:endParaRPr lang="nl-NL" sz="1000">
                        <a:effectLst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kern="150">
                          <a:effectLst/>
                        </a:rPr>
                        <a:t>Maize and</a:t>
                      </a:r>
                      <a:endParaRPr lang="nl-NL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>
                          <a:effectLst/>
                        </a:rPr>
                        <a:t>sweet corn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900" u="sng" dirty="0">
                          <a:effectLst/>
                        </a:rPr>
                        <a:t>Group of cereal grains, flour (CF 0080</a:t>
                      </a:r>
                      <a:r>
                        <a:rPr lang="en-US" sz="900" dirty="0">
                          <a:effectLst/>
                        </a:rPr>
                        <a:t>): Amaranth, grain; Baby corn (immature corn); Barley; Buckwheat; Buckwheat, </a:t>
                      </a:r>
                      <a:r>
                        <a:rPr lang="en-US" sz="900" dirty="0" err="1">
                          <a:effectLst/>
                        </a:rPr>
                        <a:t>tartary</a:t>
                      </a:r>
                      <a:r>
                        <a:rPr lang="en-US" sz="900" dirty="0">
                          <a:effectLst/>
                        </a:rPr>
                        <a:t>; </a:t>
                      </a:r>
                      <a:r>
                        <a:rPr lang="en-US" sz="900" dirty="0" err="1">
                          <a:effectLst/>
                        </a:rPr>
                        <a:t>Canarygrass</a:t>
                      </a:r>
                      <a:r>
                        <a:rPr lang="en-US" sz="900" dirty="0">
                          <a:effectLst/>
                        </a:rPr>
                        <a:t>, annual; </a:t>
                      </a:r>
                      <a:r>
                        <a:rPr lang="en-US" sz="900" dirty="0" err="1">
                          <a:effectLst/>
                        </a:rPr>
                        <a:t>Cañihua</a:t>
                      </a:r>
                      <a:r>
                        <a:rPr lang="en-US" sz="900" dirty="0">
                          <a:effectLst/>
                        </a:rPr>
                        <a:t>; Chia; Corn-on-the-cob (kernels plus cob with husk removed); Cram-cam; Hungry rice; </a:t>
                      </a:r>
                      <a:r>
                        <a:rPr lang="en-US" sz="900" dirty="0" err="1">
                          <a:effectLst/>
                        </a:rPr>
                        <a:t>Huauzontle</a:t>
                      </a:r>
                      <a:r>
                        <a:rPr lang="en-US" sz="900" dirty="0">
                          <a:effectLst/>
                        </a:rPr>
                        <a:t>; Job’s tears; Maize; Millet; Oats; Popcorn; Psyllium sp., Quinoa; Rice; Rice, African; Rye; Sorghum; Sweet corn (whole kernel without cob or husk); Teff or Tef; Teosinte; Triticale; Wheat; Wild rice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41" marR="62541" marT="0" marB="0" anchor="ctr"/>
                </a:tc>
                <a:extLst>
                  <a:ext uri="{0D108BD9-81ED-4DB2-BD59-A6C34878D82A}">
                    <a16:rowId xmlns:a16="http://schemas.microsoft.com/office/drawing/2014/main" val="3062689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002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BB1FA20B-1380-4F11-A597-299CCF1E27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844590"/>
              </p:ext>
            </p:extLst>
          </p:nvPr>
        </p:nvGraphicFramePr>
        <p:xfrm>
          <a:off x="661552" y="111593"/>
          <a:ext cx="7820896" cy="453409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036991">
                  <a:extLst>
                    <a:ext uri="{9D8B030D-6E8A-4147-A177-3AD203B41FA5}">
                      <a16:colId xmlns:a16="http://schemas.microsoft.com/office/drawing/2014/main" val="1532334148"/>
                    </a:ext>
                  </a:extLst>
                </a:gridCol>
                <a:gridCol w="1416466">
                  <a:extLst>
                    <a:ext uri="{9D8B030D-6E8A-4147-A177-3AD203B41FA5}">
                      <a16:colId xmlns:a16="http://schemas.microsoft.com/office/drawing/2014/main" val="566608202"/>
                    </a:ext>
                  </a:extLst>
                </a:gridCol>
                <a:gridCol w="4367439">
                  <a:extLst>
                    <a:ext uri="{9D8B030D-6E8A-4147-A177-3AD203B41FA5}">
                      <a16:colId xmlns:a16="http://schemas.microsoft.com/office/drawing/2014/main" val="3881985133"/>
                    </a:ext>
                  </a:extLst>
                </a:gridCol>
              </a:tblGrid>
              <a:tr h="4011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Codex Group / Subgroup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Examples of Representative Commodities </a:t>
                      </a:r>
                      <a:r>
                        <a:rPr lang="en-US" sz="1050" b="1" baseline="30000" dirty="0">
                          <a:effectLst/>
                        </a:rPr>
                        <a:t>1)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Extrapolation to the following commodities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3150372081"/>
                  </a:ext>
                </a:extLst>
              </a:tr>
              <a:tr h="11391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dirty="0">
                          <a:effectLst/>
                        </a:rPr>
                        <a:t>Group 065 Cereal grain milling fractions</a:t>
                      </a:r>
                      <a:endParaRPr lang="nl-NL" sz="1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-"/>
                      </a:pPr>
                      <a:r>
                        <a:rPr lang="en-GB" sz="1000" dirty="0">
                          <a:effectLst/>
                        </a:rPr>
                        <a:t>Subgroup of cereal grains, </a:t>
                      </a:r>
                      <a:r>
                        <a:rPr lang="en-US" sz="1000" dirty="0">
                          <a:effectLst/>
                        </a:rPr>
                        <a:t>bran, processed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kern="150">
                          <a:effectLst/>
                        </a:rPr>
                        <a:t>Wheat and</a:t>
                      </a:r>
                      <a:endParaRPr lang="nl-NL" sz="1000">
                        <a:effectLst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kern="150">
                          <a:effectLst/>
                        </a:rPr>
                        <a:t>Barley and</a:t>
                      </a:r>
                      <a:endParaRPr lang="nl-NL" sz="1000">
                        <a:effectLst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kern="150">
                          <a:effectLst/>
                        </a:rPr>
                        <a:t>Rice and</a:t>
                      </a:r>
                      <a:endParaRPr lang="nl-NL" sz="1000">
                        <a:effectLst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kern="150">
                          <a:effectLst/>
                        </a:rPr>
                        <a:t>Sorghum grain and</a:t>
                      </a:r>
                      <a:endParaRPr lang="nl-NL" sz="1000">
                        <a:effectLst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kern="150">
                          <a:effectLst/>
                        </a:rPr>
                        <a:t>Maize and</a:t>
                      </a:r>
                      <a:endParaRPr lang="nl-NL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sweet corn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 dirty="0">
                          <a:effectLst/>
                        </a:rPr>
                        <a:t>Group of cereal grains, </a:t>
                      </a:r>
                      <a:r>
                        <a:rPr lang="en-US" sz="1000" dirty="0">
                          <a:effectLst/>
                        </a:rPr>
                        <a:t>bran, processed</a:t>
                      </a:r>
                      <a:r>
                        <a:rPr lang="en-US" sz="1000" u="sng" dirty="0">
                          <a:effectLst/>
                        </a:rPr>
                        <a:t> (CF 0081</a:t>
                      </a:r>
                      <a:r>
                        <a:rPr lang="en-US" sz="1000" dirty="0">
                          <a:effectLst/>
                        </a:rPr>
                        <a:t>): Amaranth, grain; Baby corn (immature corn); Barley; Buckwheat; Buckwheat, </a:t>
                      </a:r>
                      <a:r>
                        <a:rPr lang="en-US" sz="1000" dirty="0" err="1">
                          <a:effectLst/>
                        </a:rPr>
                        <a:t>tartary</a:t>
                      </a:r>
                      <a:r>
                        <a:rPr lang="en-US" sz="1000" dirty="0">
                          <a:effectLst/>
                        </a:rPr>
                        <a:t>; </a:t>
                      </a:r>
                      <a:r>
                        <a:rPr lang="en-US" sz="1000" dirty="0" err="1">
                          <a:effectLst/>
                        </a:rPr>
                        <a:t>Canarygrass</a:t>
                      </a:r>
                      <a:r>
                        <a:rPr lang="en-US" sz="1000" dirty="0">
                          <a:effectLst/>
                        </a:rPr>
                        <a:t>, annual; </a:t>
                      </a:r>
                      <a:r>
                        <a:rPr lang="en-US" sz="1000" dirty="0" err="1">
                          <a:effectLst/>
                        </a:rPr>
                        <a:t>Cañihua</a:t>
                      </a:r>
                      <a:r>
                        <a:rPr lang="en-US" sz="1000" dirty="0">
                          <a:effectLst/>
                        </a:rPr>
                        <a:t>; Chia; Corn-on-the-cob (kernels plus cob with husk removed); Cram-cam; Hungry rice; </a:t>
                      </a:r>
                      <a:r>
                        <a:rPr lang="en-US" sz="1000" dirty="0" err="1">
                          <a:effectLst/>
                        </a:rPr>
                        <a:t>Huauzontle</a:t>
                      </a:r>
                      <a:r>
                        <a:rPr lang="en-US" sz="1000" dirty="0">
                          <a:effectLst/>
                        </a:rPr>
                        <a:t>; Job’s tears; Maize; Millet; Oats; Popcorn; Psyllium sp., Quinoa; Rice; Rice, African; Rye; Sorghum; Sweet corn (whole kernel without cob or husk); Teff or Tef; Teosinte; Triticale; Wheat; Wild rice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extLst>
                  <a:ext uri="{0D108BD9-81ED-4DB2-BD59-A6C34878D82A}">
                    <a16:rowId xmlns:a16="http://schemas.microsoft.com/office/drawing/2014/main" val="774151801"/>
                  </a:ext>
                </a:extLst>
              </a:tr>
              <a:tr h="7006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Group 065 Cereal grain milling fractions</a:t>
                      </a:r>
                      <a:endParaRPr lang="nl-NL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-"/>
                      </a:pPr>
                      <a:r>
                        <a:rPr lang="en-GB" sz="1000">
                          <a:effectLst/>
                        </a:rPr>
                        <a:t>Subgroup of Barley, similar grains, and pseudocereals with husks, flour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Barley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>
                          <a:effectLst/>
                        </a:rPr>
                        <a:t>Subgroup of Barley, similar grains, and pseudocereals with husks, flour (CF 2087</a:t>
                      </a:r>
                      <a:r>
                        <a:rPr lang="en-US" sz="1000">
                          <a:effectLst/>
                        </a:rPr>
                        <a:t>): Barley; Buckwheat; Buckwheat, tartary; Canarygrass, annual; Oats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extLst>
                  <a:ext uri="{0D108BD9-81ED-4DB2-BD59-A6C34878D82A}">
                    <a16:rowId xmlns:a16="http://schemas.microsoft.com/office/drawing/2014/main" val="3084724635"/>
                  </a:ext>
                </a:extLst>
              </a:tr>
              <a:tr h="574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Group 065 Cereal grain milling fractions</a:t>
                      </a:r>
                      <a:endParaRPr lang="nl-NL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-"/>
                      </a:pPr>
                      <a:r>
                        <a:rPr lang="en-GB" sz="1000">
                          <a:effectLst/>
                        </a:rPr>
                        <a:t>Subgroup of Maize Cereals and sweet corn, flour</a:t>
                      </a:r>
                      <a:endParaRPr lang="nl-NL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Maize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>
                          <a:effectLst/>
                        </a:rPr>
                        <a:t>Subgroup of Maize Cereals and Sweet corn, flour (CF 2090</a:t>
                      </a:r>
                      <a:r>
                        <a:rPr lang="en-US" sz="1000">
                          <a:effectLst/>
                        </a:rPr>
                        <a:t>):</a:t>
                      </a:r>
                      <a:r>
                        <a:rPr lang="en-US" sz="1000" u="sng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Maize; Popcorn; Teosinte, Sweet corn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extLst>
                  <a:ext uri="{0D108BD9-81ED-4DB2-BD59-A6C34878D82A}">
                    <a16:rowId xmlns:a16="http://schemas.microsoft.com/office/drawing/2014/main" val="2667967649"/>
                  </a:ext>
                </a:extLst>
              </a:tr>
              <a:tr h="7006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Group 065 Cereal grain milling fractions</a:t>
                      </a:r>
                      <a:endParaRPr lang="nl-NL" sz="10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-"/>
                      </a:pPr>
                      <a:r>
                        <a:rPr lang="en-GB" sz="1000">
                          <a:effectLst/>
                        </a:rPr>
                        <a:t>Subgroup of Rice cereals, flour</a:t>
                      </a:r>
                      <a:br>
                        <a:rPr lang="en-GB" sz="1000">
                          <a:effectLst/>
                        </a:rPr>
                      </a:br>
                      <a:br>
                        <a:rPr lang="en-GB" sz="1000">
                          <a:effectLst/>
                        </a:rPr>
                      </a:b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Rice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 dirty="0">
                          <a:effectLst/>
                        </a:rPr>
                        <a:t>Subgroup of Rice cereals, flour (CF 2088</a:t>
                      </a:r>
                      <a:r>
                        <a:rPr lang="en-US" sz="1000" dirty="0">
                          <a:effectLst/>
                        </a:rPr>
                        <a:t>): Rice; Rice, African; Wild rice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78" marR="47478" marT="0" marB="0" anchor="ctr"/>
                </a:tc>
                <a:extLst>
                  <a:ext uri="{0D108BD9-81ED-4DB2-BD59-A6C34878D82A}">
                    <a16:rowId xmlns:a16="http://schemas.microsoft.com/office/drawing/2014/main" val="257204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310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2DBDE6EB-FE08-41D7-B3C1-2CEDC35750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380796"/>
              </p:ext>
            </p:extLst>
          </p:nvPr>
        </p:nvGraphicFramePr>
        <p:xfrm>
          <a:off x="805779" y="750149"/>
          <a:ext cx="7532442" cy="31486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961861">
                  <a:extLst>
                    <a:ext uri="{9D8B030D-6E8A-4147-A177-3AD203B41FA5}">
                      <a16:colId xmlns:a16="http://schemas.microsoft.com/office/drawing/2014/main" val="861071034"/>
                    </a:ext>
                  </a:extLst>
                </a:gridCol>
                <a:gridCol w="1364224">
                  <a:extLst>
                    <a:ext uri="{9D8B030D-6E8A-4147-A177-3AD203B41FA5}">
                      <a16:colId xmlns:a16="http://schemas.microsoft.com/office/drawing/2014/main" val="1035077265"/>
                    </a:ext>
                  </a:extLst>
                </a:gridCol>
                <a:gridCol w="4206357">
                  <a:extLst>
                    <a:ext uri="{9D8B030D-6E8A-4147-A177-3AD203B41FA5}">
                      <a16:colId xmlns:a16="http://schemas.microsoft.com/office/drawing/2014/main" val="2817942412"/>
                    </a:ext>
                  </a:extLst>
                </a:gridCol>
              </a:tblGrid>
              <a:tr h="7640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>
                          <a:effectLst/>
                        </a:rPr>
                        <a:t>Codex Group / Subgroup</a:t>
                      </a:r>
                      <a:endParaRPr lang="nl-NL" sz="105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Examples of Representative Commodities </a:t>
                      </a:r>
                      <a:r>
                        <a:rPr lang="en-US" sz="1050" b="1" baseline="30000" dirty="0">
                          <a:effectLst/>
                        </a:rPr>
                        <a:t>1)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Extrapolation to the following commodities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3628197262"/>
                  </a:ext>
                </a:extLst>
              </a:tr>
              <a:tr h="10947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dirty="0">
                          <a:effectLst/>
                        </a:rPr>
                        <a:t>Group 065 Cereal grain milling fractions</a:t>
                      </a:r>
                      <a:endParaRPr lang="nl-NL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-"/>
                      </a:pPr>
                      <a:r>
                        <a:rPr lang="en-GB" sz="1000" dirty="0">
                          <a:effectLst/>
                        </a:rPr>
                        <a:t>Subgroup of Sorghum Grain and Millet, flour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Sorghum grain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>
                          <a:effectLst/>
                        </a:rPr>
                        <a:t>Subgroup of Sorghum Grain and Millet, flour (CF 2089</a:t>
                      </a:r>
                      <a:r>
                        <a:rPr lang="en-US" sz="1000">
                          <a:effectLst/>
                        </a:rPr>
                        <a:t>):</a:t>
                      </a:r>
                      <a:r>
                        <a:rPr lang="en-US" sz="1000" u="sng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Hungry rice; Job’s tears; Millet; Sorghum Grain; Teff or Tef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2833037"/>
                  </a:ext>
                </a:extLst>
              </a:tr>
              <a:tr h="1289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dirty="0">
                          <a:effectLst/>
                        </a:rPr>
                        <a:t>Group 065 Cereal grain milling fractions</a:t>
                      </a:r>
                      <a:endParaRPr lang="nl-NL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Font typeface="Arial" panose="020B0604020202020204" pitchFamily="34" charset="0"/>
                        <a:buChar char="-"/>
                      </a:pPr>
                      <a:r>
                        <a:rPr lang="en-GB" sz="1000" dirty="0">
                          <a:effectLst/>
                        </a:rPr>
                        <a:t>Subgroup of Wheat, similar grains, and </a:t>
                      </a:r>
                      <a:r>
                        <a:rPr lang="en-GB" sz="1000" dirty="0" err="1">
                          <a:effectLst/>
                        </a:rPr>
                        <a:t>pseudocereals</a:t>
                      </a:r>
                      <a:r>
                        <a:rPr lang="en-GB" sz="1000" dirty="0">
                          <a:effectLst/>
                        </a:rPr>
                        <a:t> without husks, flour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Wheat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 dirty="0">
                          <a:effectLst/>
                        </a:rPr>
                        <a:t>Subgroup of Wheat, similar grains, and </a:t>
                      </a:r>
                      <a:r>
                        <a:rPr lang="en-US" sz="1000" u="sng" dirty="0" err="1">
                          <a:effectLst/>
                        </a:rPr>
                        <a:t>pseudocereals</a:t>
                      </a:r>
                      <a:r>
                        <a:rPr lang="en-US" sz="1000" u="sng" dirty="0">
                          <a:effectLst/>
                        </a:rPr>
                        <a:t> without husks, flour (CF 2086)</a:t>
                      </a:r>
                      <a:r>
                        <a:rPr lang="en-US" sz="1000" dirty="0">
                          <a:effectLst/>
                        </a:rPr>
                        <a:t>: Amaranth, grain; </a:t>
                      </a:r>
                      <a:r>
                        <a:rPr lang="en-US" sz="1000" dirty="0" err="1">
                          <a:effectLst/>
                        </a:rPr>
                        <a:t>Cañihua</a:t>
                      </a:r>
                      <a:r>
                        <a:rPr lang="en-US" sz="1000" dirty="0">
                          <a:effectLst/>
                        </a:rPr>
                        <a:t>; Chia; Cram-cam; </a:t>
                      </a:r>
                      <a:r>
                        <a:rPr lang="en-US" sz="1000" dirty="0" err="1">
                          <a:effectLst/>
                        </a:rPr>
                        <a:t>Huauzontle</a:t>
                      </a:r>
                      <a:r>
                        <a:rPr lang="en-US" sz="1000" dirty="0">
                          <a:effectLst/>
                        </a:rPr>
                        <a:t>; Psyllium sp., Quinoa; Rye; Triticale; Wheat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3619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178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ED3D58A-57FB-42D0-8930-258B8CB104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316314"/>
              </p:ext>
            </p:extLst>
          </p:nvPr>
        </p:nvGraphicFramePr>
        <p:xfrm>
          <a:off x="762000" y="859809"/>
          <a:ext cx="7620000" cy="323235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984666">
                  <a:extLst>
                    <a:ext uri="{9D8B030D-6E8A-4147-A177-3AD203B41FA5}">
                      <a16:colId xmlns:a16="http://schemas.microsoft.com/office/drawing/2014/main" val="1779413907"/>
                    </a:ext>
                  </a:extLst>
                </a:gridCol>
                <a:gridCol w="1380082">
                  <a:extLst>
                    <a:ext uri="{9D8B030D-6E8A-4147-A177-3AD203B41FA5}">
                      <a16:colId xmlns:a16="http://schemas.microsoft.com/office/drawing/2014/main" val="1194525457"/>
                    </a:ext>
                  </a:extLst>
                </a:gridCol>
                <a:gridCol w="4255252">
                  <a:extLst>
                    <a:ext uri="{9D8B030D-6E8A-4147-A177-3AD203B41FA5}">
                      <a16:colId xmlns:a16="http://schemas.microsoft.com/office/drawing/2014/main" val="231027866"/>
                    </a:ext>
                  </a:extLst>
                </a:gridCol>
              </a:tblGrid>
              <a:tr h="1766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>
                          <a:effectLst/>
                        </a:rPr>
                        <a:t>Codex Group / Subgroup</a:t>
                      </a:r>
                      <a:endParaRPr lang="nl-NL" sz="105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Examples of Representative Commodities </a:t>
                      </a:r>
                      <a:r>
                        <a:rPr lang="en-US" sz="1050" b="1" baseline="30000" dirty="0">
                          <a:effectLst/>
                        </a:rPr>
                        <a:t>1)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b="1" dirty="0">
                          <a:effectLst/>
                        </a:rPr>
                        <a:t>Extrapolation to the following commodities</a:t>
                      </a:r>
                      <a:endParaRPr lang="nl-NL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593" marR="57593" marT="0" marB="0" anchor="ctr"/>
                </a:tc>
                <a:extLst>
                  <a:ext uri="{0D108BD9-81ED-4DB2-BD59-A6C34878D82A}">
                    <a16:rowId xmlns:a16="http://schemas.microsoft.com/office/drawing/2014/main" val="3780290547"/>
                  </a:ext>
                </a:extLst>
              </a:tr>
              <a:tr h="176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dirty="0">
                          <a:effectLst/>
                        </a:rPr>
                        <a:t>Group 066 Teas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2)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1135538"/>
                  </a:ext>
                </a:extLst>
              </a:tr>
              <a:tr h="661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Subgroup 66A Teas - Teas from Camellia sinensis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Camellia sinensis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GB" sz="1000" u="sng">
                          <a:effectLst/>
                        </a:rPr>
                        <a:t>Tea, Black, Green (fermented and dried);</a:t>
                      </a:r>
                      <a:r>
                        <a:rPr lang="en-US" sz="1000" u="sng">
                          <a:effectLst/>
                        </a:rPr>
                        <a:t> (DT 1114</a:t>
                      </a:r>
                      <a:r>
                        <a:rPr lang="en-US" sz="1000">
                          <a:effectLst/>
                        </a:rPr>
                        <a:t>): </a:t>
                      </a:r>
                      <a:r>
                        <a:rPr lang="en-GB" sz="1000">
                          <a:effectLst/>
                        </a:rPr>
                        <a:t>Tea, Green, dried; Tea, Black, dried and fermented</a:t>
                      </a:r>
                      <a:endParaRPr lang="nl-NL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189723"/>
                  </a:ext>
                </a:extLst>
              </a:tr>
              <a:tr h="1285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Subgroup 66B Teas - Herbal teas from leaves/blossoms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kern="150">
                          <a:effectLst/>
                        </a:rPr>
                        <a:t>Any herbal tea from leaves/blossoms in this subgroup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 dirty="0">
                          <a:effectLst/>
                        </a:rPr>
                        <a:t>Teas - Herbal teas from leaves/blossoms (DT 0172</a:t>
                      </a:r>
                      <a:r>
                        <a:rPr lang="en-US" sz="1000" dirty="0">
                          <a:effectLst/>
                        </a:rPr>
                        <a:t>): </a:t>
                      </a:r>
                      <a:r>
                        <a:rPr lang="en-GB" sz="1000" dirty="0">
                          <a:effectLst/>
                        </a:rPr>
                        <a:t>Camomile or Chamomile, dried leaves/blossoms; Chrysanthemum, dried blossoms; </a:t>
                      </a:r>
                      <a:r>
                        <a:rPr lang="en-GB" sz="1000" dirty="0" err="1">
                          <a:effectLst/>
                        </a:rPr>
                        <a:t>Cyclocarya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dirty="0" err="1">
                          <a:effectLst/>
                        </a:rPr>
                        <a:t>paliarius</a:t>
                      </a:r>
                      <a:r>
                        <a:rPr lang="en-GB" sz="1000" dirty="0">
                          <a:effectLst/>
                        </a:rPr>
                        <a:t>, dried leaves; Leaves and blossoms from other crops used for herbal teas, dried; Lemon verbena, dried leaves; Lime/Linden dried blossoms; </a:t>
                      </a:r>
                      <a:r>
                        <a:rPr lang="en-GB" sz="1000" dirty="0" err="1">
                          <a:effectLst/>
                        </a:rPr>
                        <a:t>Maté</a:t>
                      </a:r>
                      <a:r>
                        <a:rPr lang="en-GB" sz="1000" dirty="0">
                          <a:effectLst/>
                        </a:rPr>
                        <a:t>, dried leaves; Noble dendrobium, dried leaves; Rooibos; Roselle, calyxes/ blossoms, dried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7912380"/>
                  </a:ext>
                </a:extLst>
              </a:tr>
              <a:tr h="54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>
                          <a:effectLst/>
                        </a:rPr>
                        <a:t>Subgroup 66C Teas - Herbal teas from roots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kern="150">
                          <a:effectLst/>
                        </a:rPr>
                        <a:t>Any herbal tea from roots in this subgroup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00" u="sng" dirty="0">
                          <a:effectLst/>
                        </a:rPr>
                        <a:t>Teas - Herbal teas from roots (DT 0173</a:t>
                      </a:r>
                      <a:r>
                        <a:rPr lang="en-US" sz="1000" dirty="0">
                          <a:effectLst/>
                        </a:rPr>
                        <a:t>):Ginseng, dried; </a:t>
                      </a:r>
                      <a:r>
                        <a:rPr lang="en-US" sz="1000" dirty="0" err="1">
                          <a:effectLst/>
                        </a:rPr>
                        <a:t>Valeriaan</a:t>
                      </a:r>
                      <a:r>
                        <a:rPr lang="en-US" sz="1000" dirty="0">
                          <a:effectLst/>
                        </a:rPr>
                        <a:t> root, dried; Roots from other crops used for herbal teas, dried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86782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1657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Codex_Commission_prova" id="{B1334B59-3C67-0945-AA74-838C35B58DD7}" vid="{7692876E-2698-FC4D-A94D-08D7692A3D5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857FC7-A16D-40B5-A7E6-19C7008DEB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1645</Words>
  <Application>Microsoft Office PowerPoint</Application>
  <PresentationFormat>Diavoorstelling (16:9)</PresentationFormat>
  <Paragraphs>136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Bernina Sans Condensed</vt:lpstr>
      <vt:lpstr>Bernina Sans Condensed Exbold</vt:lpstr>
      <vt:lpstr>Calibri</vt:lpstr>
      <vt:lpstr>Calibri Light</vt:lpstr>
      <vt:lpstr>Gotham Book</vt:lpstr>
      <vt:lpstr>Times New Roman</vt:lpstr>
      <vt:lpstr>Tema di Office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Bernina</dc:title>
  <dc:creator>Chiara Petternella</dc:creator>
  <cp:lastModifiedBy>Brouwer, S.M. (Sophie)</cp:lastModifiedBy>
  <cp:revision>80</cp:revision>
  <dcterms:created xsi:type="dcterms:W3CDTF">2021-03-31T07:29:24Z</dcterms:created>
  <dcterms:modified xsi:type="dcterms:W3CDTF">2021-07-20T09:26:09Z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0x010100D8E627DF0443394FBFE7B08062F1F3A8</vt:lpwstr>
  </property>
</Properties>
</file>