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2"/>
  </p:sldMasterIdLst>
  <p:notesMasterIdLst>
    <p:notesMasterId r:id="rId12"/>
  </p:notesMasterIdLst>
  <p:sldIdLst>
    <p:sldId id="269" r:id="rId3"/>
    <p:sldId id="264" r:id="rId4"/>
    <p:sldId id="265" r:id="rId5"/>
    <p:sldId id="288" r:id="rId6"/>
    <p:sldId id="271" r:id="rId7"/>
    <p:sldId id="272" r:id="rId8"/>
    <p:sldId id="266" r:id="rId9"/>
    <p:sldId id="273" r:id="rId10"/>
    <p:sldId id="274"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4" userDrawn="1">
          <p15:clr>
            <a:srgbClr val="A4A3A4"/>
          </p15:clr>
        </p15:guide>
        <p15:guide id="2" pos="2880" userDrawn="1">
          <p15:clr>
            <a:srgbClr val="A4A3A4"/>
          </p15:clr>
        </p15:guide>
        <p15:guide id="3" pos="499" userDrawn="1">
          <p15:clr>
            <a:srgbClr val="A4A3A4"/>
          </p15:clr>
        </p15:guide>
        <p15:guide id="4" pos="5624" userDrawn="1">
          <p15:clr>
            <a:srgbClr val="A4A3A4"/>
          </p15:clr>
        </p15:guide>
        <p15:guide id="5" orient="horz" pos="1620" userDrawn="1">
          <p15:clr>
            <a:srgbClr val="A4A3A4"/>
          </p15:clr>
        </p15:guide>
        <p15:guide id="6" pos="136" userDrawn="1">
          <p15:clr>
            <a:srgbClr val="A4A3A4"/>
          </p15:clr>
        </p15:guide>
        <p15:guide id="7" pos="5261" userDrawn="1">
          <p15:clr>
            <a:srgbClr val="A4A3A4"/>
          </p15:clr>
        </p15:guide>
        <p15:guide id="8" pos="1746" userDrawn="1">
          <p15:clr>
            <a:srgbClr val="A4A3A4"/>
          </p15:clr>
        </p15:guide>
        <p15:guide id="9" orient="horz" pos="418" userDrawn="1">
          <p15:clr>
            <a:srgbClr val="A4A3A4"/>
          </p15:clr>
        </p15:guide>
        <p15:guide id="10" orient="horz" pos="2573" userDrawn="1">
          <p15:clr>
            <a:srgbClr val="A4A3A4"/>
          </p15:clr>
        </p15:guide>
        <p15:guide id="11" orient="horz" pos="10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441"/>
    <a:srgbClr val="F89A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7"/>
    <p:restoredTop sz="86395"/>
  </p:normalViewPr>
  <p:slideViewPr>
    <p:cSldViewPr snapToGrid="0" snapToObjects="1">
      <p:cViewPr varScale="1">
        <p:scale>
          <a:sx n="97" d="100"/>
          <a:sy n="97" d="100"/>
        </p:scale>
        <p:origin x="780" y="72"/>
      </p:cViewPr>
      <p:guideLst>
        <p:guide orient="horz" pos="554"/>
        <p:guide pos="2880"/>
        <p:guide pos="499"/>
        <p:guide pos="5624"/>
        <p:guide orient="horz" pos="1620"/>
        <p:guide pos="136"/>
        <p:guide pos="5261"/>
        <p:guide pos="1746"/>
        <p:guide orient="horz" pos="418"/>
        <p:guide orient="horz" pos="2573"/>
        <p:guide orient="horz" pos="105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66B50D-5C63-4BB9-8CF4-F6D5EC48CF65}" type="datetimeFigureOut">
              <a:rPr lang="nl-NL" smtClean="0"/>
              <a:t>20-7-2021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298EE9-D541-410E-93CF-A5E1A756F69A}" type="slidenum">
              <a:rPr lang="nl-NL" smtClean="0"/>
              <a:t>‹nr.›</a:t>
            </a:fld>
            <a:endParaRPr lang="nl-NL"/>
          </a:p>
        </p:txBody>
      </p:sp>
    </p:spTree>
    <p:extLst>
      <p:ext uri="{BB962C8B-B14F-4D97-AF65-F5344CB8AC3E}">
        <p14:creationId xmlns:p14="http://schemas.microsoft.com/office/powerpoint/2010/main" val="3227111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Ik zal proberen je vraag te beantwoorden.</a:t>
            </a:r>
          </a:p>
          <a:p>
            <a:r>
              <a:rPr lang="nl-NL" sz="1200" kern="1200" dirty="0">
                <a:solidFill>
                  <a:schemeClr val="tx1"/>
                </a:solidFill>
                <a:effectLst/>
                <a:latin typeface="+mn-lt"/>
                <a:ea typeface="+mn-ea"/>
                <a:cs typeface="+mn-cs"/>
              </a:rPr>
              <a:t>Voor de humane intake kijken we naar de </a:t>
            </a:r>
            <a:r>
              <a:rPr lang="nl-NL" sz="1200" kern="1200" dirty="0" err="1">
                <a:solidFill>
                  <a:schemeClr val="tx1"/>
                </a:solidFill>
                <a:effectLst/>
                <a:latin typeface="+mn-lt"/>
                <a:ea typeface="+mn-ea"/>
                <a:cs typeface="+mn-cs"/>
              </a:rPr>
              <a:t>RACs</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raw</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agricultural</a:t>
            </a:r>
            <a:r>
              <a:rPr lang="nl-NL" sz="1200" kern="1200" dirty="0">
                <a:solidFill>
                  <a:schemeClr val="tx1"/>
                </a:solidFill>
                <a:effectLst/>
                <a:latin typeface="+mn-lt"/>
                <a:ea typeface="+mn-ea"/>
                <a:cs typeface="+mn-cs"/>
              </a:rPr>
              <a:t> commodity), dus niet expliciet naar </a:t>
            </a:r>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meal</a:t>
            </a:r>
            <a:r>
              <a:rPr lang="nl-NL" sz="1200" kern="1200" dirty="0">
                <a:solidFill>
                  <a:schemeClr val="tx1"/>
                </a:solidFill>
                <a:effectLst/>
                <a:latin typeface="+mn-lt"/>
                <a:ea typeface="+mn-ea"/>
                <a:cs typeface="+mn-cs"/>
              </a:rPr>
              <a:t>. Die intake van de RAC omvat (ook) de </a:t>
            </a:r>
            <a:r>
              <a:rPr lang="nl-NL" sz="1200" kern="1200" dirty="0" err="1">
                <a:solidFill>
                  <a:schemeClr val="tx1"/>
                </a:solidFill>
                <a:effectLst/>
                <a:latin typeface="+mn-lt"/>
                <a:ea typeface="+mn-ea"/>
                <a:cs typeface="+mn-cs"/>
              </a:rPr>
              <a:t>geprocesste</a:t>
            </a:r>
            <a:r>
              <a:rPr lang="nl-NL" sz="1200" kern="1200" dirty="0">
                <a:solidFill>
                  <a:schemeClr val="tx1"/>
                </a:solidFill>
                <a:effectLst/>
                <a:latin typeface="+mn-lt"/>
                <a:ea typeface="+mn-ea"/>
                <a:cs typeface="+mn-cs"/>
              </a:rPr>
              <a:t> intake (in het geval van </a:t>
            </a:r>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bestaat de RAC dus uit rauw/verse en verwerkte </a:t>
            </a:r>
            <a:r>
              <a:rPr lang="nl-NL" sz="1200" kern="1200" dirty="0" err="1">
                <a:solidFill>
                  <a:schemeClr val="tx1"/>
                </a:solidFill>
                <a:effectLst/>
                <a:latin typeface="+mn-lt"/>
                <a:ea typeface="+mn-ea"/>
                <a:cs typeface="+mn-cs"/>
              </a:rPr>
              <a:t>soyabonen</a:t>
            </a:r>
            <a:r>
              <a:rPr lang="nl-NL" sz="1200" kern="1200" dirty="0">
                <a:solidFill>
                  <a:schemeClr val="tx1"/>
                </a:solidFill>
                <a:effectLst/>
                <a:latin typeface="+mn-lt"/>
                <a:ea typeface="+mn-ea"/>
                <a:cs typeface="+mn-cs"/>
              </a:rPr>
              <a:t>). In sommige gevallen wordt er ook naar verwerkte producten gekeken, als een extra stap (bij </a:t>
            </a:r>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drink en </a:t>
            </a:r>
            <a:r>
              <a:rPr lang="nl-NL" sz="1200" kern="1200" dirty="0" err="1">
                <a:solidFill>
                  <a:schemeClr val="tx1"/>
                </a:solidFill>
                <a:effectLst/>
                <a:latin typeface="+mn-lt"/>
                <a:ea typeface="+mn-ea"/>
                <a:cs typeface="+mn-cs"/>
              </a:rPr>
              <a:t>boiled</a:t>
            </a:r>
            <a:r>
              <a:rPr lang="nl-NL" sz="1200" kern="1200" dirty="0">
                <a:solidFill>
                  <a:schemeClr val="tx1"/>
                </a:solidFill>
                <a:effectLst/>
                <a:latin typeface="+mn-lt"/>
                <a:ea typeface="+mn-ea"/>
                <a:cs typeface="+mn-cs"/>
              </a:rPr>
              <a:t>), maar dan alleen bij de acute </a:t>
            </a:r>
            <a:r>
              <a:rPr lang="nl-NL" sz="1200" kern="1200" dirty="0" err="1">
                <a:solidFill>
                  <a:schemeClr val="tx1"/>
                </a:solidFill>
                <a:effectLst/>
                <a:latin typeface="+mn-lt"/>
                <a:ea typeface="+mn-ea"/>
                <a:cs typeface="+mn-cs"/>
              </a:rPr>
              <a:t>risicobeo</a:t>
            </a:r>
            <a:r>
              <a:rPr lang="nl-NL" sz="1200" kern="1200" dirty="0">
                <a:solidFill>
                  <a:schemeClr val="tx1"/>
                </a:solidFill>
                <a:effectLst/>
                <a:latin typeface="+mn-lt"/>
                <a:ea typeface="+mn-ea"/>
                <a:cs typeface="+mn-cs"/>
              </a:rPr>
              <a:t>. </a:t>
            </a:r>
          </a:p>
          <a:p>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meal</a:t>
            </a:r>
            <a:r>
              <a:rPr lang="nl-NL" sz="1200" kern="1200" dirty="0">
                <a:solidFill>
                  <a:schemeClr val="tx1"/>
                </a:solidFill>
                <a:effectLst/>
                <a:latin typeface="+mn-lt"/>
                <a:ea typeface="+mn-ea"/>
                <a:cs typeface="+mn-cs"/>
              </a:rPr>
              <a:t> staat bij ons overigens als diervoeder bekend; ik weet niet of zoiets ook bekend staat als humane voeding?</a:t>
            </a:r>
          </a:p>
          <a:p>
            <a:r>
              <a:rPr lang="nl-NL" sz="1200" kern="1200" dirty="0" err="1">
                <a:solidFill>
                  <a:schemeClr val="tx1"/>
                </a:solidFill>
                <a:effectLst/>
                <a:latin typeface="+mn-lt"/>
                <a:ea typeface="+mn-ea"/>
                <a:cs typeface="+mn-cs"/>
              </a:rPr>
              <a:t>Soya</a:t>
            </a:r>
            <a:r>
              <a:rPr lang="nl-NL" sz="1200" kern="1200" dirty="0">
                <a:solidFill>
                  <a:schemeClr val="tx1"/>
                </a:solidFill>
                <a:effectLst/>
                <a:latin typeface="+mn-lt"/>
                <a:ea typeface="+mn-ea"/>
                <a:cs typeface="+mn-cs"/>
              </a:rPr>
              <a:t> </a:t>
            </a:r>
            <a:r>
              <a:rPr lang="nl-NL" sz="1200" kern="1200" dirty="0" err="1">
                <a:solidFill>
                  <a:schemeClr val="tx1"/>
                </a:solidFill>
                <a:effectLst/>
                <a:latin typeface="+mn-lt"/>
                <a:ea typeface="+mn-ea"/>
                <a:cs typeface="+mn-cs"/>
              </a:rPr>
              <a:t>meal</a:t>
            </a:r>
            <a:r>
              <a:rPr lang="nl-NL" sz="1200" kern="1200" dirty="0">
                <a:solidFill>
                  <a:schemeClr val="tx1"/>
                </a:solidFill>
                <a:effectLst/>
                <a:latin typeface="+mn-lt"/>
                <a:ea typeface="+mn-ea"/>
                <a:cs typeface="+mn-cs"/>
              </a:rPr>
              <a:t> is in ieder geval geen los specifiek ‘item’ in onze </a:t>
            </a:r>
            <a:r>
              <a:rPr lang="nl-NL" sz="1200" kern="1200" dirty="0" err="1">
                <a:solidFill>
                  <a:schemeClr val="tx1"/>
                </a:solidFill>
                <a:effectLst/>
                <a:latin typeface="+mn-lt"/>
                <a:ea typeface="+mn-ea"/>
                <a:cs typeface="+mn-cs"/>
              </a:rPr>
              <a:t>risicobeo</a:t>
            </a:r>
            <a:r>
              <a:rPr lang="nl-NL" sz="1200" kern="1200" dirty="0">
                <a:solidFill>
                  <a:schemeClr val="tx1"/>
                </a:solidFill>
                <a:effectLst/>
                <a:latin typeface="+mn-lt"/>
                <a:ea typeface="+mn-ea"/>
                <a:cs typeface="+mn-cs"/>
              </a:rPr>
              <a:t> voor mensen.</a:t>
            </a:r>
          </a:p>
          <a:p>
            <a:r>
              <a:rPr lang="nl-NL" sz="1200" kern="1200" dirty="0">
                <a:solidFill>
                  <a:schemeClr val="tx1"/>
                </a:solidFill>
                <a:effectLst/>
                <a:latin typeface="+mn-lt"/>
                <a:ea typeface="+mn-ea"/>
                <a:cs typeface="+mn-cs"/>
              </a:rPr>
              <a:t>Maar ik weet niet hoe dit bij de JMPR zit.</a:t>
            </a:r>
          </a:p>
          <a:p>
            <a:endParaRPr lang="nl-NL" dirty="0"/>
          </a:p>
        </p:txBody>
      </p:sp>
      <p:sp>
        <p:nvSpPr>
          <p:cNvPr id="4" name="Tijdelijke aanduiding voor dianummer 3"/>
          <p:cNvSpPr>
            <a:spLocks noGrp="1"/>
          </p:cNvSpPr>
          <p:nvPr>
            <p:ph type="sldNum" sz="quarter" idx="5"/>
          </p:nvPr>
        </p:nvSpPr>
        <p:spPr/>
        <p:txBody>
          <a:bodyPr/>
          <a:lstStyle/>
          <a:p>
            <a:fld id="{D8298EE9-D541-410E-93CF-A5E1A756F69A}" type="slidenum">
              <a:rPr lang="nl-NL" smtClean="0"/>
              <a:t>8</a:t>
            </a:fld>
            <a:endParaRPr lang="nl-NL"/>
          </a:p>
        </p:txBody>
      </p:sp>
    </p:spTree>
    <p:extLst>
      <p:ext uri="{BB962C8B-B14F-4D97-AF65-F5344CB8AC3E}">
        <p14:creationId xmlns:p14="http://schemas.microsoft.com/office/powerpoint/2010/main" val="3022265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188DFCB-5A02-084F-9823-508D828A4D85}" type="datetimeFigureOut">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26150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188DFCB-5A02-084F-9823-508D828A4D85}" type="datetimeFigureOut">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411213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188DFCB-5A02-084F-9823-508D828A4D85}" type="datetimeFigureOut">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335899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188DFCB-5A02-084F-9823-508D828A4D85}" type="datetimeFigureOut">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893982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6188DFCB-5A02-084F-9823-508D828A4D85}" type="datetimeFigureOut">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41257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6188DFCB-5A02-084F-9823-508D828A4D85}" type="datetimeFigureOut">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312057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6188DFCB-5A02-084F-9823-508D828A4D85}" type="datetimeFigureOut">
              <a:rPr lang="it-IT" smtClean="0"/>
              <a:t>20/07/2021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3603000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6188DFCB-5A02-084F-9823-508D828A4D85}" type="datetimeFigureOut">
              <a:rPr lang="it-IT" smtClean="0"/>
              <a:t>20/07/2021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4037335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88DFCB-5A02-084F-9823-508D828A4D85}" type="datetimeFigureOut">
              <a:rPr lang="it-IT" smtClean="0"/>
              <a:t>20/07/2021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3105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188DFCB-5A02-084F-9823-508D828A4D85}" type="datetimeFigureOut">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009167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188DFCB-5A02-084F-9823-508D828A4D85}" type="datetimeFigureOut">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598764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88DFCB-5A02-084F-9823-508D828A4D85}" type="datetimeFigureOut">
              <a:rPr lang="it-IT" smtClean="0"/>
              <a:t>20/07/2021</a:t>
            </a:fld>
            <a:endParaRPr lang="it-IT"/>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89F2C7A-2CD6-FC4E-ADAB-D6A546ED714E}" type="slidenum">
              <a:rPr lang="it-IT" smtClean="0"/>
              <a:t>‹nr.›</a:t>
            </a:fld>
            <a:endParaRPr lang="it-IT"/>
          </a:p>
        </p:txBody>
      </p:sp>
    </p:spTree>
    <p:extLst>
      <p:ext uri="{BB962C8B-B14F-4D97-AF65-F5344CB8AC3E}">
        <p14:creationId xmlns:p14="http://schemas.microsoft.com/office/powerpoint/2010/main" val="2284788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eb.archive.org/web/20170112075924/http:/www.soyatech.com/soy_facts.htm" TargetMode="External"/><Relationship Id="rId5" Type="http://schemas.openxmlformats.org/officeDocument/2006/relationships/hyperlink" Target="https://theanimalnutrition.com/use-of-soybean-products-in-animal-feeding-part-i-nutritional-value/" TargetMode="External"/><Relationship Id="rId4" Type="http://schemas.openxmlformats.org/officeDocument/2006/relationships/hyperlink" Target="https://www.nutritime.com.br/arquivos_internos/artigos/soyandsbm.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7441"/>
        </a:solidFill>
        <a:effectLst/>
      </p:bgPr>
    </p:bg>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6774D20-1DEF-254C-BEF8-29F6EF1A770E}"/>
              </a:ext>
            </a:extLst>
          </p:cNvPr>
          <p:cNvPicPr>
            <a:picLocks noChangeAspect="1"/>
          </p:cNvPicPr>
          <p:nvPr/>
        </p:nvPicPr>
        <p:blipFill rotWithShape="1">
          <a:blip r:embed="rId2"/>
          <a:srcRect l="1" t="1" b="-206"/>
          <a:stretch/>
        </p:blipFill>
        <p:spPr>
          <a:xfrm>
            <a:off x="0" y="0"/>
            <a:ext cx="9143999" cy="5154054"/>
          </a:xfrm>
          <a:prstGeom prst="rect">
            <a:avLst/>
          </a:prstGeom>
        </p:spPr>
      </p:pic>
      <p:sp>
        <p:nvSpPr>
          <p:cNvPr id="9" name="Rettangolo 8">
            <a:extLst>
              <a:ext uri="{FF2B5EF4-FFF2-40B4-BE49-F238E27FC236}">
                <a16:creationId xmlns:a16="http://schemas.microsoft.com/office/drawing/2014/main" id="{B96803ED-868E-BE47-9003-8EABB2305674}"/>
              </a:ext>
            </a:extLst>
          </p:cNvPr>
          <p:cNvSpPr/>
          <p:nvPr/>
        </p:nvSpPr>
        <p:spPr>
          <a:xfrm>
            <a:off x="0" y="4095192"/>
            <a:ext cx="9144000" cy="1058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CasellaDiTesto 10">
            <a:extLst>
              <a:ext uri="{FF2B5EF4-FFF2-40B4-BE49-F238E27FC236}">
                <a16:creationId xmlns:a16="http://schemas.microsoft.com/office/drawing/2014/main" id="{9627C836-8AC2-B14F-A73A-B46881E27836}"/>
              </a:ext>
            </a:extLst>
          </p:cNvPr>
          <p:cNvSpPr txBox="1"/>
          <p:nvPr/>
        </p:nvSpPr>
        <p:spPr>
          <a:xfrm>
            <a:off x="792163" y="4123015"/>
            <a:ext cx="5686697" cy="1031039"/>
          </a:xfrm>
          <a:prstGeom prst="rect">
            <a:avLst/>
          </a:prstGeom>
          <a:noFill/>
        </p:spPr>
        <p:txBody>
          <a:bodyPr wrap="square" lIns="0" tIns="0" rIns="0" bIns="0" rtlCol="0" anchor="ctr" anchorCtr="0">
            <a:noAutofit/>
          </a:bodyPr>
          <a:lstStyle/>
          <a:p>
            <a:pPr>
              <a:lnSpc>
                <a:spcPts val="2400"/>
              </a:lnSpc>
            </a:pPr>
            <a:r>
              <a:rPr lang="it-IT" sz="2400" b="1" dirty="0" err="1">
                <a:solidFill>
                  <a:srgbClr val="F37441"/>
                </a:solidFill>
                <a:latin typeface="Bernina Sans Condensed Exbold" pitchFamily="2" charset="77"/>
              </a:rPr>
              <a:t>Pre</a:t>
            </a:r>
            <a:r>
              <a:rPr lang="it-IT" sz="2400" b="1" dirty="0">
                <a:solidFill>
                  <a:srgbClr val="F37441"/>
                </a:solidFill>
                <a:latin typeface="Bernina Sans Condensed Exbold" pitchFamily="2" charset="77"/>
              </a:rPr>
              <a:t>-meeting </a:t>
            </a:r>
            <a:r>
              <a:rPr lang="it-IT" sz="2400" b="1" dirty="0" err="1">
                <a:solidFill>
                  <a:srgbClr val="F37441"/>
                </a:solidFill>
                <a:latin typeface="Bernina Sans Condensed Exbold" pitchFamily="2" charset="77"/>
              </a:rPr>
              <a:t>July</a:t>
            </a:r>
            <a:r>
              <a:rPr lang="it-IT" sz="2400" b="1" dirty="0">
                <a:solidFill>
                  <a:srgbClr val="F37441"/>
                </a:solidFill>
                <a:latin typeface="Bernina Sans Condensed Exbold" pitchFamily="2" charset="77"/>
              </a:rPr>
              <a:t> 22, 2021 </a:t>
            </a:r>
          </a:p>
          <a:p>
            <a:pPr lvl="1">
              <a:lnSpc>
                <a:spcPts val="2400"/>
              </a:lnSpc>
            </a:pPr>
            <a:r>
              <a:rPr lang="it-IT" sz="2400" b="1" i="1" dirty="0">
                <a:solidFill>
                  <a:srgbClr val="F37441"/>
                </a:solidFill>
                <a:latin typeface="Bernina Sans Condensed Exbold" pitchFamily="2" charset="77"/>
              </a:rPr>
              <a:t>Transfer of commodities from class D to C </a:t>
            </a:r>
          </a:p>
        </p:txBody>
      </p:sp>
      <p:sp>
        <p:nvSpPr>
          <p:cNvPr id="14" name="CasellaDiTesto 13">
            <a:extLst>
              <a:ext uri="{FF2B5EF4-FFF2-40B4-BE49-F238E27FC236}">
                <a16:creationId xmlns:a16="http://schemas.microsoft.com/office/drawing/2014/main" id="{103AD7EC-AEBB-8E42-A1B1-7C1909219E90}"/>
              </a:ext>
            </a:extLst>
          </p:cNvPr>
          <p:cNvSpPr txBox="1"/>
          <p:nvPr/>
        </p:nvSpPr>
        <p:spPr>
          <a:xfrm>
            <a:off x="792163" y="1602420"/>
            <a:ext cx="2981572" cy="830997"/>
          </a:xfrm>
          <a:prstGeom prst="rect">
            <a:avLst/>
          </a:prstGeom>
          <a:noFill/>
        </p:spPr>
        <p:txBody>
          <a:bodyPr wrap="square" lIns="0" tIns="0" rIns="0" bIns="0" rtlCol="0">
            <a:spAutoFit/>
          </a:bodyPr>
          <a:lstStyle/>
          <a:p>
            <a:r>
              <a:rPr lang="it-IT" sz="5400" b="1" dirty="0">
                <a:solidFill>
                  <a:schemeClr val="bg1"/>
                </a:solidFill>
                <a:latin typeface="Bernina Sans Condensed" pitchFamily="2" charset="77"/>
              </a:rPr>
              <a:t>CCPR52</a:t>
            </a:r>
          </a:p>
        </p:txBody>
      </p:sp>
      <p:sp>
        <p:nvSpPr>
          <p:cNvPr id="15" name="CasellaDiTesto 14">
            <a:extLst>
              <a:ext uri="{FF2B5EF4-FFF2-40B4-BE49-F238E27FC236}">
                <a16:creationId xmlns:a16="http://schemas.microsoft.com/office/drawing/2014/main" id="{C3B682C1-DD6E-3B4B-9BA2-71C532C66CBC}"/>
              </a:ext>
            </a:extLst>
          </p:cNvPr>
          <p:cNvSpPr txBox="1"/>
          <p:nvPr/>
        </p:nvSpPr>
        <p:spPr>
          <a:xfrm>
            <a:off x="792163" y="2402421"/>
            <a:ext cx="3890598" cy="430887"/>
          </a:xfrm>
          <a:prstGeom prst="rect">
            <a:avLst/>
          </a:prstGeom>
          <a:noFill/>
        </p:spPr>
        <p:txBody>
          <a:bodyPr wrap="square" lIns="0" tIns="0" rIns="0" bIns="0" rtlCol="0">
            <a:spAutoFit/>
          </a:bodyPr>
          <a:lstStyle/>
          <a:p>
            <a:r>
              <a:rPr lang="it-IT" sz="1400" b="1" spc="100" dirty="0">
                <a:solidFill>
                  <a:schemeClr val="bg1"/>
                </a:solidFill>
                <a:latin typeface="Bernina Sans Condensed" pitchFamily="2" charset="77"/>
              </a:rPr>
              <a:t>CODEX COMMITTEE</a:t>
            </a:r>
            <a:br>
              <a:rPr lang="it-IT" sz="1400" b="1" spc="100" dirty="0">
                <a:solidFill>
                  <a:schemeClr val="bg1"/>
                </a:solidFill>
                <a:latin typeface="Bernina Sans Condensed" pitchFamily="2" charset="77"/>
              </a:rPr>
            </a:br>
            <a:r>
              <a:rPr lang="it-IT" sz="1400" b="1" spc="100" dirty="0">
                <a:solidFill>
                  <a:schemeClr val="bg1"/>
                </a:solidFill>
                <a:latin typeface="Bernina Sans Condensed" pitchFamily="2" charset="77"/>
              </a:rPr>
              <a:t>ON PESTICIDE RESIDUES</a:t>
            </a:r>
          </a:p>
        </p:txBody>
      </p:sp>
      <p:pic>
        <p:nvPicPr>
          <p:cNvPr id="10" name="Elemento grafico 9">
            <a:extLst>
              <a:ext uri="{FF2B5EF4-FFF2-40B4-BE49-F238E27FC236}">
                <a16:creationId xmlns:a16="http://schemas.microsoft.com/office/drawing/2014/main" id="{0894AE14-4302-4F4D-B7A4-CDFC43A60C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81069" y="4320672"/>
            <a:ext cx="568575" cy="563108"/>
          </a:xfrm>
          <a:prstGeom prst="rect">
            <a:avLst/>
          </a:prstGeom>
        </p:spPr>
      </p:pic>
    </p:spTree>
    <p:extLst>
      <p:ext uri="{BB962C8B-B14F-4D97-AF65-F5344CB8AC3E}">
        <p14:creationId xmlns:p14="http://schemas.microsoft.com/office/powerpoint/2010/main" val="219521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2" y="1740753"/>
            <a:ext cx="7929807" cy="2215991"/>
          </a:xfrm>
          <a:prstGeom prst="rect">
            <a:avLst/>
          </a:prstGeom>
          <a:noFill/>
        </p:spPr>
        <p:txBody>
          <a:bodyPr wrap="square" lIns="0" tIns="0" rIns="0" bIns="0" rtlCol="0">
            <a:spAutoFit/>
          </a:bodyPr>
          <a:lstStyle/>
          <a:p>
            <a:r>
              <a:rPr lang="en-US" sz="2400" dirty="0"/>
              <a:t>In 2018 it was decided to:</a:t>
            </a:r>
          </a:p>
          <a:p>
            <a:pPr marL="800100" lvl="1" indent="-342900">
              <a:buFont typeface="Arial" panose="020B0604020202020204" pitchFamily="34" charset="0"/>
              <a:buChar char="•"/>
            </a:pPr>
            <a:r>
              <a:rPr lang="en-GB" sz="2400" dirty="0"/>
              <a:t>group all feed commodities in Class C</a:t>
            </a:r>
          </a:p>
          <a:p>
            <a:pPr marL="800100" lvl="1" indent="-342900">
              <a:buFont typeface="Arial" panose="020B0604020202020204" pitchFamily="34" charset="0"/>
              <a:buChar char="•"/>
            </a:pPr>
            <a:r>
              <a:rPr lang="en-GB" sz="2400" dirty="0"/>
              <a:t>and consequently, transfer processed feed commodities from Class D (Processed Food of Plant Origin) to Class C </a:t>
            </a:r>
          </a:p>
          <a:p>
            <a:pPr marL="800100" lvl="1" indent="-342900">
              <a:buFont typeface="Arial" panose="020B0604020202020204" pitchFamily="34" charset="0"/>
              <a:buChar char="•"/>
            </a:pPr>
            <a:endParaRPr lang="nl-NL" sz="2400" dirty="0"/>
          </a:p>
          <a:p>
            <a:pPr marL="342900" indent="-342900">
              <a:buFont typeface="Arial" panose="020B0604020202020204" pitchFamily="34" charset="0"/>
              <a:buChar char="•"/>
            </a:pPr>
            <a:endParaRPr lang="it-IT" sz="2400" dirty="0">
              <a:latin typeface="Gotham Book" panose="02000604040000020004"/>
            </a:endParaRPr>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58878"/>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Background </a:t>
            </a:r>
            <a:endParaRPr lang="it-IT" sz="2800" b="1" dirty="0">
              <a:solidFill>
                <a:srgbClr val="F37441"/>
              </a:solidFill>
              <a:latin typeface="Bernina Sans Condensed" pitchFamily="2" charset="77"/>
            </a:endParaRPr>
          </a:p>
        </p:txBody>
      </p:sp>
    </p:spTree>
    <p:extLst>
      <p:ext uri="{BB962C8B-B14F-4D97-AF65-F5344CB8AC3E}">
        <p14:creationId xmlns:p14="http://schemas.microsoft.com/office/powerpoint/2010/main" val="1728614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2" y="1253473"/>
            <a:ext cx="7839371" cy="2708434"/>
          </a:xfrm>
          <a:prstGeom prst="rect">
            <a:avLst/>
          </a:prstGeom>
          <a:noFill/>
        </p:spPr>
        <p:txBody>
          <a:bodyPr wrap="square" lIns="0" tIns="0" rIns="0" bIns="0" rtlCol="0">
            <a:spAutoFit/>
          </a:bodyPr>
          <a:lstStyle/>
          <a:p>
            <a:r>
              <a:rPr lang="en-US" sz="2200" dirty="0"/>
              <a:t>In 2019 a </a:t>
            </a:r>
            <a:r>
              <a:rPr lang="en-US" sz="2200" u="sng" dirty="0"/>
              <a:t>working principle</a:t>
            </a:r>
            <a:r>
              <a:rPr lang="en-US" sz="2200" dirty="0"/>
              <a:t> for transferring commodities from Class D to Class C was agreed to facilitate this exercise:</a:t>
            </a:r>
          </a:p>
          <a:p>
            <a:endParaRPr lang="nl-NL" sz="2200" dirty="0"/>
          </a:p>
          <a:p>
            <a:pPr lvl="1" algn="ctr"/>
            <a:r>
              <a:rPr lang="en-US" sz="2200" i="1" dirty="0"/>
              <a:t>A commodity used as food cannot be included in the group feed. Also when only a small part of the total quantity of a product is used as food and most of it is intended as animal feed, the commodity will be included in processed food and not classified as a feed commodity. </a:t>
            </a:r>
            <a:endParaRPr lang="nl-NL" sz="2200" dirty="0"/>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6040"/>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Background</a:t>
            </a:r>
            <a:endParaRPr lang="it-IT" sz="2800" b="1" dirty="0">
              <a:solidFill>
                <a:srgbClr val="F37441"/>
              </a:solidFill>
              <a:latin typeface="Bernina Sans Condensed" pitchFamily="2" charset="77"/>
            </a:endParaRPr>
          </a:p>
        </p:txBody>
      </p:sp>
    </p:spTree>
    <p:extLst>
      <p:ext uri="{BB962C8B-B14F-4D97-AF65-F5344CB8AC3E}">
        <p14:creationId xmlns:p14="http://schemas.microsoft.com/office/powerpoint/2010/main" val="1077173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369332"/>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37441"/>
                </a:solidFill>
                <a:effectLst/>
                <a:uLnTx/>
                <a:uFillTx/>
                <a:latin typeface="Bernina Sans Condensed" pitchFamily="2" charset="77"/>
                <a:ea typeface="+mn-ea"/>
                <a:cs typeface="+mn-cs"/>
              </a:rPr>
              <a:t>Commodities Proposed for Transfer from Class D to Class C</a:t>
            </a:r>
            <a:endParaRPr kumimoji="0" lang="it-IT" sz="2400" b="1" i="0" u="none" strike="noStrike" kern="1200" cap="none" spc="0" normalizeH="0" baseline="0" noProof="0" dirty="0">
              <a:ln>
                <a:noFill/>
              </a:ln>
              <a:solidFill>
                <a:srgbClr val="F37441"/>
              </a:solidFill>
              <a:effectLst/>
              <a:uLnTx/>
              <a:uFillTx/>
              <a:latin typeface="Bernina Sans Condensed" pitchFamily="2" charset="77"/>
              <a:ea typeface="+mn-ea"/>
              <a:cs typeface="+mn-cs"/>
            </a:endParaRPr>
          </a:p>
        </p:txBody>
      </p:sp>
      <p:graphicFrame>
        <p:nvGraphicFramePr>
          <p:cNvPr id="2" name="Table 1">
            <a:extLst>
              <a:ext uri="{FF2B5EF4-FFF2-40B4-BE49-F238E27FC236}">
                <a16:creationId xmlns:a16="http://schemas.microsoft.com/office/drawing/2014/main" id="{E35A1D32-A1F8-46C8-B3DA-E3FA88CD2DD1}"/>
              </a:ext>
            </a:extLst>
          </p:cNvPr>
          <p:cNvGraphicFramePr>
            <a:graphicFrameLocks noGrp="1"/>
          </p:cNvGraphicFramePr>
          <p:nvPr>
            <p:extLst>
              <p:ext uri="{D42A27DB-BD31-4B8C-83A1-F6EECF244321}">
                <p14:modId xmlns:p14="http://schemas.microsoft.com/office/powerpoint/2010/main" val="612516244"/>
              </p:ext>
            </p:extLst>
          </p:nvPr>
        </p:nvGraphicFramePr>
        <p:xfrm>
          <a:off x="1708574" y="1269735"/>
          <a:ext cx="5334000" cy="2717800"/>
        </p:xfrm>
        <a:graphic>
          <a:graphicData uri="http://schemas.openxmlformats.org/drawingml/2006/table">
            <a:tbl>
              <a:tblPr firstRow="1" firstCol="1" lastRow="1" lastCol="1" bandRow="1" bandCol="1"/>
              <a:tblGrid>
                <a:gridCol w="1359535">
                  <a:extLst>
                    <a:ext uri="{9D8B030D-6E8A-4147-A177-3AD203B41FA5}">
                      <a16:colId xmlns:a16="http://schemas.microsoft.com/office/drawing/2014/main" val="3188995224"/>
                    </a:ext>
                  </a:extLst>
                </a:gridCol>
                <a:gridCol w="810895">
                  <a:extLst>
                    <a:ext uri="{9D8B030D-6E8A-4147-A177-3AD203B41FA5}">
                      <a16:colId xmlns:a16="http://schemas.microsoft.com/office/drawing/2014/main" val="410065108"/>
                    </a:ext>
                  </a:extLst>
                </a:gridCol>
                <a:gridCol w="990600">
                  <a:extLst>
                    <a:ext uri="{9D8B030D-6E8A-4147-A177-3AD203B41FA5}">
                      <a16:colId xmlns:a16="http://schemas.microsoft.com/office/drawing/2014/main" val="1189350036"/>
                    </a:ext>
                  </a:extLst>
                </a:gridCol>
                <a:gridCol w="822960">
                  <a:extLst>
                    <a:ext uri="{9D8B030D-6E8A-4147-A177-3AD203B41FA5}">
                      <a16:colId xmlns:a16="http://schemas.microsoft.com/office/drawing/2014/main" val="2704901809"/>
                    </a:ext>
                  </a:extLst>
                </a:gridCol>
                <a:gridCol w="1350010">
                  <a:extLst>
                    <a:ext uri="{9D8B030D-6E8A-4147-A177-3AD203B41FA5}">
                      <a16:colId xmlns:a16="http://schemas.microsoft.com/office/drawing/2014/main" val="3052860563"/>
                    </a:ext>
                  </a:extLst>
                </a:gridCol>
              </a:tblGrid>
              <a:tr h="255270">
                <a:tc>
                  <a:txBody>
                    <a:bodyPr/>
                    <a:lstStyle/>
                    <a:p>
                      <a:pPr marL="67945" marR="0">
                        <a:lnSpc>
                          <a:spcPct val="107000"/>
                        </a:lnSpc>
                        <a:spcBef>
                          <a:spcPts val="400"/>
                        </a:spcBef>
                        <a:spcAft>
                          <a:spcPts val="0"/>
                        </a:spcAft>
                      </a:pPr>
                      <a:r>
                        <a:rPr lang="en-US" sz="1000" spc="-10" dirty="0">
                          <a:effectLst/>
                          <a:latin typeface="Calibri" panose="020F0502020204030204" pitchFamily="34" charset="0"/>
                          <a:ea typeface="Calibri" panose="020F0502020204030204" pitchFamily="34" charset="0"/>
                          <a:cs typeface="Calibri" panose="020F0502020204030204" pitchFamily="34" charset="0"/>
                        </a:rPr>
                        <a:t>Transferring</a:t>
                      </a:r>
                      <a:r>
                        <a:rPr lang="en-US" sz="1000" spc="-35" dirty="0">
                          <a:effectLst/>
                          <a:latin typeface="Calibri" panose="020F0502020204030204" pitchFamily="34" charset="0"/>
                          <a:ea typeface="Calibri" panose="020F0502020204030204" pitchFamily="34" charset="0"/>
                          <a:cs typeface="Calibri" panose="020F0502020204030204" pitchFamily="34" charset="0"/>
                        </a:rPr>
                        <a:t> </a:t>
                      </a:r>
                      <a:r>
                        <a:rPr lang="en-US" sz="1000" spc="-10" dirty="0">
                          <a:effectLst/>
                          <a:latin typeface="Calibri" panose="020F0502020204030204" pitchFamily="34" charset="0"/>
                          <a:ea typeface="Calibri" panose="020F0502020204030204" pitchFamily="34" charset="0"/>
                          <a:cs typeface="Calibri" panose="020F0502020204030204" pitchFamily="34" charset="0"/>
                        </a:rPr>
                        <a:t>commodity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207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Existing</a:t>
                      </a:r>
                      <a:r>
                        <a:rPr lang="en-US" sz="1000" spc="-2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code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0" marR="8001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Number</a:t>
                      </a:r>
                      <a:r>
                        <a:rPr lang="en-US" sz="1000" spc="-1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of</a:t>
                      </a:r>
                      <a:r>
                        <a:rPr lang="en-US" sz="1000" spc="-1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CXLs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New</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code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Class C Subgroup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5795155"/>
                  </a:ext>
                </a:extLst>
              </a:tr>
              <a:tr h="257175">
                <a:tc>
                  <a:txBody>
                    <a:bodyPr/>
                    <a:lstStyle/>
                    <a:p>
                      <a:pPr marL="67945" marR="0">
                        <a:lnSpc>
                          <a:spcPct val="107000"/>
                        </a:lnSpc>
                        <a:spcBef>
                          <a:spcPts val="400"/>
                        </a:spcBef>
                        <a:spcAft>
                          <a:spcPts val="0"/>
                        </a:spcAft>
                      </a:pPr>
                      <a:r>
                        <a:rPr lang="en-US" sz="1000" dirty="0">
                          <a:effectLst/>
                          <a:latin typeface="Calibri" panose="020F0502020204030204" pitchFamily="34" charset="0"/>
                          <a:ea typeface="Calibri" panose="020F0502020204030204" pitchFamily="34" charset="0"/>
                          <a:cs typeface="Calibri" panose="020F0502020204030204" pitchFamily="34" charset="0"/>
                        </a:rPr>
                        <a:t>Cotton</a:t>
                      </a:r>
                      <a:r>
                        <a:rPr lang="en-US" sz="1000" spc="-25" dirty="0">
                          <a:effectLst/>
                          <a:latin typeface="Calibri" panose="020F0502020204030204" pitchFamily="34" charset="0"/>
                          <a:ea typeface="Calibri" panose="020F0502020204030204" pitchFamily="34" charset="0"/>
                          <a:cs typeface="Calibri" panose="020F0502020204030204" pitchFamily="34" charset="0"/>
                        </a:rPr>
                        <a:t> </a:t>
                      </a:r>
                      <a:r>
                        <a:rPr lang="en-US" sz="1000" dirty="0">
                          <a:effectLst/>
                          <a:latin typeface="Calibri" panose="020F0502020204030204" pitchFamily="34" charset="0"/>
                          <a:ea typeface="Calibri" panose="020F0502020204030204" pitchFamily="34" charset="0"/>
                          <a:cs typeface="Calibri" panose="020F0502020204030204" pitchFamily="34" charset="0"/>
                        </a:rPr>
                        <a:t>gin</a:t>
                      </a:r>
                      <a:r>
                        <a:rPr lang="en-US" sz="1000" spc="-20" dirty="0">
                          <a:effectLst/>
                          <a:latin typeface="Calibri" panose="020F0502020204030204" pitchFamily="34" charset="0"/>
                          <a:ea typeface="Calibri" panose="020F0502020204030204" pitchFamily="34" charset="0"/>
                          <a:cs typeface="Calibri" panose="020F0502020204030204" pitchFamily="34" charset="0"/>
                        </a:rPr>
                        <a:t> </a:t>
                      </a:r>
                      <a:r>
                        <a:rPr lang="en-US" sz="1000" dirty="0">
                          <a:effectLst/>
                          <a:latin typeface="Calibri" panose="020F0502020204030204" pitchFamily="34" charset="0"/>
                          <a:ea typeface="Calibri" panose="020F0502020204030204" pitchFamily="34" charset="0"/>
                          <a:cs typeface="Calibri" panose="020F0502020204030204" pitchFamily="34" charset="0"/>
                        </a:rPr>
                        <a:t>trash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3578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052C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6193669"/>
                  </a:ext>
                </a:extLst>
              </a:tr>
              <a:tr h="255270">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Cotton</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seed,</a:t>
                      </a:r>
                      <a:r>
                        <a:rPr lang="en-US" sz="1000" spc="-2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hulls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0691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052C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928304"/>
                  </a:ext>
                </a:extLst>
              </a:tr>
              <a:tr h="257175">
                <a:tc>
                  <a:txBody>
                    <a:bodyPr/>
                    <a:lstStyle/>
                    <a:p>
                      <a:pPr marL="67945" marR="0">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Cotton</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seed,</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meal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1203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052C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2690435"/>
                  </a:ext>
                </a:extLst>
              </a:tr>
              <a:tr h="255270">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Rice</a:t>
                      </a:r>
                      <a:r>
                        <a:rPr lang="en-US" sz="1000" spc="-2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hulls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80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CM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1207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080"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9621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AS</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051C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6282829"/>
                  </a:ext>
                </a:extLst>
              </a:tr>
              <a:tr h="257175">
                <a:tc>
                  <a:txBody>
                    <a:bodyPr/>
                    <a:lstStyle/>
                    <a:p>
                      <a:pPr marL="67945" marR="0">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Soya</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bean</a:t>
                      </a:r>
                      <a:r>
                        <a:rPr lang="en-US" sz="1000" spc="-1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meal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1265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99390" algn="r">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AL</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15"/>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050C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3223300"/>
                  </a:ext>
                </a:extLst>
              </a:tr>
              <a:tr h="257175">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Soya</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bean</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hulls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0541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99390"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AL</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3533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050C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0761139"/>
                  </a:ext>
                </a:extLst>
              </a:tr>
              <a:tr h="255270">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Sugar</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beet,</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pulp,</a:t>
                      </a:r>
                      <a:r>
                        <a:rPr lang="en-US" sz="1000" spc="-1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dry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0596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3590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052C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77596"/>
                  </a:ext>
                </a:extLst>
              </a:tr>
              <a:tr h="257175">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Sugar</a:t>
                      </a:r>
                      <a:r>
                        <a:rPr lang="en-US" sz="1000" spc="-2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beet,</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pulp,</a:t>
                      </a:r>
                      <a:r>
                        <a:rPr lang="en-US" sz="1000" spc="-25">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wet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1201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052C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4527135"/>
                  </a:ext>
                </a:extLst>
              </a:tr>
              <a:tr h="410845">
                <a:tc>
                  <a:txBody>
                    <a:bodyPr/>
                    <a:lstStyle/>
                    <a:p>
                      <a:pPr marL="67945" marR="266065">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Sweet</a:t>
                      </a:r>
                      <a:r>
                        <a:rPr lang="en-US" sz="1000" spc="-6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corn</a:t>
                      </a:r>
                      <a:r>
                        <a:rPr lang="en-US" sz="1000" spc="-5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cannery</a:t>
                      </a:r>
                      <a:r>
                        <a:rPr lang="en-US" sz="1000" spc="-21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waste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880" marR="50165"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AB</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0447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715" marR="0" algn="ct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2085" algn="r">
                        <a:lnSpc>
                          <a:spcPct val="107000"/>
                        </a:lnSpc>
                        <a:spcBef>
                          <a:spcPts val="400"/>
                        </a:spcBef>
                        <a:spcAft>
                          <a:spcPts val="0"/>
                        </a:spcAft>
                      </a:pPr>
                      <a:r>
                        <a:rPr lang="en-US" sz="1000">
                          <a:effectLst/>
                          <a:latin typeface="Calibri" panose="020F0502020204030204" pitchFamily="34" charset="0"/>
                          <a:ea typeface="Calibri" panose="020F0502020204030204" pitchFamily="34" charset="0"/>
                          <a:cs typeface="Calibri" panose="020F0502020204030204" pitchFamily="34" charset="0"/>
                        </a:rPr>
                        <a:t>AM</a:t>
                      </a:r>
                      <a:r>
                        <a:rPr lang="en-US" sz="1000" spc="-20">
                          <a:effectLst/>
                          <a:latin typeface="Calibri" panose="020F0502020204030204" pitchFamily="34" charset="0"/>
                          <a:ea typeface="Calibri" panose="020F0502020204030204" pitchFamily="34" charset="0"/>
                          <a:cs typeface="Calibri" panose="020F0502020204030204" pitchFamily="34" charset="0"/>
                        </a:rPr>
                        <a:t> </a:t>
                      </a:r>
                      <a:r>
                        <a:rPr lang="en-US" sz="1000">
                          <a:effectLst/>
                          <a:latin typeface="Calibri" panose="020F0502020204030204" pitchFamily="34" charset="0"/>
                          <a:ea typeface="Calibri" panose="020F0502020204030204" pitchFamily="34" charset="0"/>
                          <a:cs typeface="Calibri" panose="020F0502020204030204" pitchFamily="34" charset="0"/>
                        </a:rPr>
                        <a:t>3592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945" marR="0">
                        <a:lnSpc>
                          <a:spcPct val="107000"/>
                        </a:lnSpc>
                        <a:spcBef>
                          <a:spcPts val="400"/>
                        </a:spcBef>
                        <a:spcAft>
                          <a:spcPts val="0"/>
                        </a:spcAft>
                      </a:pPr>
                      <a:r>
                        <a:rPr lang="en-US" sz="1000" dirty="0">
                          <a:effectLst/>
                          <a:latin typeface="Calibri" panose="020F0502020204030204" pitchFamily="34" charset="0"/>
                          <a:ea typeface="Calibri" panose="020F0502020204030204" pitchFamily="34" charset="0"/>
                          <a:cs typeface="Calibri" panose="020F0502020204030204" pitchFamily="34" charset="0"/>
                        </a:rPr>
                        <a:t>052C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9586587"/>
                  </a:ext>
                </a:extLst>
              </a:tr>
            </a:tbl>
          </a:graphicData>
        </a:graphic>
      </p:graphicFrame>
    </p:spTree>
    <p:extLst>
      <p:ext uri="{BB962C8B-B14F-4D97-AF65-F5344CB8AC3E}">
        <p14:creationId xmlns:p14="http://schemas.microsoft.com/office/powerpoint/2010/main" val="3663867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3" y="1623242"/>
            <a:ext cx="6827838" cy="2215991"/>
          </a:xfrm>
          <a:prstGeom prst="rect">
            <a:avLst/>
          </a:prstGeom>
          <a:noFill/>
        </p:spPr>
        <p:txBody>
          <a:bodyPr wrap="square" lIns="0" tIns="0" rIns="0" bIns="0" rtlCol="0">
            <a:spAutoFit/>
          </a:bodyPr>
          <a:lstStyle/>
          <a:p>
            <a:r>
              <a:rPr lang="en-US" sz="2400" dirty="0"/>
              <a:t>For some commodities the classification in class C  (feed) was clear:</a:t>
            </a:r>
          </a:p>
          <a:p>
            <a:pPr lvl="1"/>
            <a:r>
              <a:rPr lang="en-US" sz="2400" dirty="0"/>
              <a:t> e.g. cotton gin trash and sugar beet pulp</a:t>
            </a:r>
          </a:p>
          <a:p>
            <a:pPr lvl="1"/>
            <a:endParaRPr lang="nl-NL" sz="2400" dirty="0"/>
          </a:p>
          <a:p>
            <a:r>
              <a:rPr lang="en-US" sz="2400" dirty="0"/>
              <a:t>Some ambiguity about the meals of oilseeds and </a:t>
            </a:r>
          </a:p>
          <a:p>
            <a:r>
              <a:rPr lang="en-US" sz="2400" dirty="0"/>
              <a:t>meals of legume commodities</a:t>
            </a:r>
            <a:endParaRPr lang="nl-NL" sz="2400" dirty="0"/>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1292662"/>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Transfer of Commodities </a:t>
            </a:r>
            <a:r>
              <a:rPr lang="en-US" sz="2800" b="1" dirty="0">
                <a:solidFill>
                  <a:srgbClr val="F37441"/>
                </a:solidFill>
                <a:latin typeface="Bernina Sans Condensed" pitchFamily="2" charset="77"/>
              </a:rPr>
              <a:t>and classification of new commodities</a:t>
            </a:r>
          </a:p>
          <a:p>
            <a:r>
              <a:rPr lang="en-GB" sz="2800" b="1" dirty="0">
                <a:solidFill>
                  <a:srgbClr val="F37441"/>
                </a:solidFill>
                <a:latin typeface="Bernina Sans Condensed" pitchFamily="2" charset="77"/>
              </a:rPr>
              <a:t> </a:t>
            </a:r>
          </a:p>
        </p:txBody>
      </p:sp>
    </p:spTree>
    <p:extLst>
      <p:ext uri="{BB962C8B-B14F-4D97-AF65-F5344CB8AC3E}">
        <p14:creationId xmlns:p14="http://schemas.microsoft.com/office/powerpoint/2010/main" val="42402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3" y="1623242"/>
            <a:ext cx="7457102" cy="2154436"/>
          </a:xfrm>
          <a:prstGeom prst="rect">
            <a:avLst/>
          </a:prstGeom>
          <a:noFill/>
        </p:spPr>
        <p:txBody>
          <a:bodyPr wrap="square" lIns="0" tIns="0" rIns="0" bIns="0" rtlCol="0">
            <a:spAutoFit/>
          </a:bodyPr>
          <a:lstStyle/>
          <a:p>
            <a:pPr lvl="0"/>
            <a:r>
              <a:rPr lang="en-US" sz="2000" dirty="0"/>
              <a:t>In several meals of oilseeds and of legume commodities specific amino-acids and proteins are present which make them suitable as a source for nutritional additives in dietary items for human food. </a:t>
            </a:r>
          </a:p>
          <a:p>
            <a:pPr lvl="0"/>
            <a:endParaRPr lang="en-US" sz="2000" dirty="0"/>
          </a:p>
          <a:p>
            <a:pPr lvl="0"/>
            <a:endParaRPr lang="en-US" sz="2000" dirty="0"/>
          </a:p>
          <a:p>
            <a:pPr lvl="0"/>
            <a:endParaRPr lang="en-US" sz="2000" dirty="0"/>
          </a:p>
          <a:p>
            <a:pPr lvl="0"/>
            <a:endParaRPr lang="nl-NL" sz="2000" dirty="0"/>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889613" cy="861774"/>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Arguments for classification in Class D (Processed Foods)</a:t>
            </a:r>
            <a:endParaRPr lang="it-IT" sz="2800" b="1" dirty="0">
              <a:solidFill>
                <a:srgbClr val="F37441"/>
              </a:solidFill>
              <a:latin typeface="Bernina Sans Condensed" pitchFamily="2" charset="77"/>
            </a:endParaRPr>
          </a:p>
        </p:txBody>
      </p:sp>
    </p:spTree>
    <p:extLst>
      <p:ext uri="{BB962C8B-B14F-4D97-AF65-F5344CB8AC3E}">
        <p14:creationId xmlns:p14="http://schemas.microsoft.com/office/powerpoint/2010/main" val="3619736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3" y="1623242"/>
            <a:ext cx="6827838" cy="2585323"/>
          </a:xfrm>
          <a:prstGeom prst="rect">
            <a:avLst/>
          </a:prstGeom>
          <a:noFill/>
        </p:spPr>
        <p:txBody>
          <a:bodyPr wrap="square" lIns="0" tIns="0" rIns="0" bIns="0" rtlCol="0">
            <a:spAutoFit/>
          </a:bodyPr>
          <a:lstStyle/>
          <a:p>
            <a:pPr lvl="0"/>
            <a:r>
              <a:rPr lang="en-US" dirty="0"/>
              <a:t>The quantities of these meals going to feed are huge.  Even if the meal is further processed to obtain the higher value amino acids and proteins, the leftover meal will still end up as a feed commodity. The likelihood is that most pesticide residues will remain with the leftover meal and not with the isolates (comment from Canada in EWG) </a:t>
            </a:r>
          </a:p>
          <a:p>
            <a:pPr lvl="0"/>
            <a:endParaRPr lang="en-US" dirty="0"/>
          </a:p>
          <a:p>
            <a:pPr lvl="0"/>
            <a:r>
              <a:rPr lang="en-US" sz="2000" b="1" dirty="0">
                <a:latin typeface="Bernina Sans Condensed"/>
              </a:rPr>
              <a:t>Result of discussion in EWG: </a:t>
            </a:r>
          </a:p>
          <a:p>
            <a:pPr marL="342900" lvl="0" indent="-342900">
              <a:buFont typeface="Wingdings" panose="05000000000000000000" pitchFamily="2" charset="2"/>
              <a:buChar char="Ø"/>
            </a:pPr>
            <a:r>
              <a:rPr lang="en-US" sz="2000" b="1" dirty="0">
                <a:latin typeface="Bernina Sans Condensed"/>
              </a:rPr>
              <a:t>Classify meals of oilseeds and of legume commodities in Class C (Animal feed)</a:t>
            </a:r>
            <a:endParaRPr lang="nl-NL" sz="2000" b="1" dirty="0">
              <a:latin typeface="Bernina Sans Condensed"/>
            </a:endParaRPr>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861774"/>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Arguments for classification in Class C (Animal Feed)  </a:t>
            </a:r>
            <a:endParaRPr lang="it-IT" sz="2800" b="1" dirty="0">
              <a:solidFill>
                <a:srgbClr val="F37441"/>
              </a:solidFill>
              <a:latin typeface="Bernina Sans Condensed" pitchFamily="2" charset="77"/>
            </a:endParaRPr>
          </a:p>
        </p:txBody>
      </p:sp>
    </p:spTree>
    <p:extLst>
      <p:ext uri="{BB962C8B-B14F-4D97-AF65-F5344CB8AC3E}">
        <p14:creationId xmlns:p14="http://schemas.microsoft.com/office/powerpoint/2010/main" val="1989919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792163" y="1216742"/>
            <a:ext cx="7811728" cy="3662541"/>
          </a:xfrm>
          <a:prstGeom prst="rect">
            <a:avLst/>
          </a:prstGeom>
          <a:noFill/>
        </p:spPr>
        <p:txBody>
          <a:bodyPr wrap="square" lIns="0" tIns="0" rIns="0" bIns="0" rtlCol="0">
            <a:spAutoFit/>
          </a:bodyPr>
          <a:lstStyle/>
          <a:p>
            <a:r>
              <a:rPr lang="en-US" dirty="0"/>
              <a:t>Thailand proposes to keep soyabean meal in Class D (Processed food</a:t>
            </a:r>
            <a:r>
              <a:rPr lang="en-US" i="1" dirty="0"/>
              <a:t>), </a:t>
            </a:r>
            <a:r>
              <a:rPr lang="en-US" dirty="0"/>
              <a:t>since it is processed for human food such as textured vegetable soya protein. </a:t>
            </a:r>
          </a:p>
          <a:p>
            <a:endParaRPr lang="en-US" dirty="0"/>
          </a:p>
          <a:p>
            <a:r>
              <a:rPr lang="en-US" dirty="0"/>
              <a:t>Because:</a:t>
            </a:r>
            <a:endParaRPr lang="en-US" dirty="0">
              <a:solidFill>
                <a:srgbClr val="FF0000"/>
              </a:solidFill>
            </a:endParaRPr>
          </a:p>
          <a:p>
            <a:pPr marL="742950" lvl="1" indent="-285750">
              <a:buFont typeface="Arial" panose="020B0604020202020204" pitchFamily="34" charset="0"/>
              <a:buChar char="•"/>
            </a:pPr>
            <a:r>
              <a:rPr lang="nl-NL" sz="1600" dirty="0" err="1"/>
              <a:t>Soya</a:t>
            </a:r>
            <a:r>
              <a:rPr lang="nl-NL" sz="1600" dirty="0"/>
              <a:t> </a:t>
            </a:r>
            <a:r>
              <a:rPr lang="nl-NL" sz="1600" dirty="0" err="1"/>
              <a:t>CXLs</a:t>
            </a:r>
            <a:r>
              <a:rPr lang="nl-NL" sz="1600" dirty="0"/>
              <a:t> </a:t>
            </a:r>
            <a:r>
              <a:rPr lang="nl-NL" sz="1600" dirty="0" err="1"/>
              <a:t>for</a:t>
            </a:r>
            <a:r>
              <a:rPr lang="nl-NL" sz="1600" dirty="0"/>
              <a:t> human </a:t>
            </a:r>
            <a:r>
              <a:rPr lang="nl-NL" sz="1600" dirty="0" err="1"/>
              <a:t>consumption</a:t>
            </a:r>
            <a:r>
              <a:rPr lang="nl-NL" sz="1600" dirty="0"/>
              <a:t> are </a:t>
            </a:r>
            <a:r>
              <a:rPr lang="nl-NL" sz="1600" dirty="0" err="1"/>
              <a:t>determined</a:t>
            </a:r>
            <a:r>
              <a:rPr lang="nl-NL" sz="1600" dirty="0"/>
              <a:t> </a:t>
            </a:r>
            <a:r>
              <a:rPr lang="nl-NL" sz="1600" dirty="0" err="1"/>
              <a:t>for</a:t>
            </a:r>
            <a:r>
              <a:rPr lang="nl-NL" sz="1600" dirty="0"/>
              <a:t> </a:t>
            </a:r>
            <a:r>
              <a:rPr lang="nl-NL" sz="1600" dirty="0" err="1"/>
              <a:t>the</a:t>
            </a:r>
            <a:r>
              <a:rPr lang="nl-NL" sz="1600" dirty="0"/>
              <a:t> RAC (</a:t>
            </a:r>
            <a:r>
              <a:rPr lang="nl-NL" sz="1600" dirty="0" err="1"/>
              <a:t>raw</a:t>
            </a:r>
            <a:r>
              <a:rPr lang="nl-NL" sz="1600" dirty="0"/>
              <a:t> </a:t>
            </a:r>
            <a:r>
              <a:rPr lang="nl-NL" sz="1600" dirty="0" err="1"/>
              <a:t>agricultural</a:t>
            </a:r>
            <a:r>
              <a:rPr lang="nl-NL" sz="1600" dirty="0"/>
              <a:t> commodity). The intake of </a:t>
            </a:r>
            <a:r>
              <a:rPr lang="nl-NL" sz="1600" dirty="0" err="1"/>
              <a:t>the</a:t>
            </a:r>
            <a:r>
              <a:rPr lang="nl-NL" sz="1600" dirty="0"/>
              <a:t> RAC </a:t>
            </a:r>
            <a:r>
              <a:rPr lang="nl-NL" sz="1600" dirty="0" err="1"/>
              <a:t>also</a:t>
            </a:r>
            <a:r>
              <a:rPr lang="nl-NL" sz="1600" dirty="0"/>
              <a:t> </a:t>
            </a:r>
            <a:r>
              <a:rPr lang="nl-NL" sz="1600" dirty="0" err="1"/>
              <a:t>includes</a:t>
            </a:r>
            <a:r>
              <a:rPr lang="nl-NL" sz="1600" dirty="0"/>
              <a:t> </a:t>
            </a:r>
            <a:r>
              <a:rPr lang="nl-NL" sz="1600" dirty="0" err="1"/>
              <a:t>processed</a:t>
            </a:r>
            <a:r>
              <a:rPr lang="nl-NL" sz="1600" dirty="0"/>
              <a:t> intake but does </a:t>
            </a:r>
            <a:r>
              <a:rPr lang="nl-NL" sz="1600" dirty="0" err="1"/>
              <a:t>not</a:t>
            </a:r>
            <a:r>
              <a:rPr lang="nl-NL" sz="1600" dirty="0"/>
              <a:t> </a:t>
            </a:r>
            <a:r>
              <a:rPr lang="nl-NL" sz="1600" dirty="0" err="1"/>
              <a:t>include</a:t>
            </a:r>
            <a:r>
              <a:rPr lang="nl-NL" sz="1600" dirty="0"/>
              <a:t> a </a:t>
            </a:r>
            <a:r>
              <a:rPr lang="nl-NL" sz="1600" dirty="0" err="1"/>
              <a:t>specific</a:t>
            </a:r>
            <a:r>
              <a:rPr lang="nl-NL" sz="1600" dirty="0"/>
              <a:t> risk </a:t>
            </a:r>
            <a:r>
              <a:rPr lang="nl-NL" sz="1600" dirty="0" err="1"/>
              <a:t>assesment</a:t>
            </a:r>
            <a:r>
              <a:rPr lang="nl-NL" sz="1600" dirty="0"/>
              <a:t> </a:t>
            </a:r>
            <a:r>
              <a:rPr lang="nl-NL" sz="1600" dirty="0" err="1"/>
              <a:t>for</a:t>
            </a:r>
            <a:r>
              <a:rPr lang="nl-NL" sz="1600" dirty="0"/>
              <a:t> human </a:t>
            </a:r>
            <a:r>
              <a:rPr lang="nl-NL" sz="1600" dirty="0" err="1"/>
              <a:t>soyabean</a:t>
            </a:r>
            <a:r>
              <a:rPr lang="nl-NL" sz="1600" dirty="0"/>
              <a:t> </a:t>
            </a:r>
            <a:r>
              <a:rPr lang="nl-NL" sz="1600" dirty="0" err="1"/>
              <a:t>meal</a:t>
            </a:r>
            <a:r>
              <a:rPr lang="nl-NL" sz="1600" dirty="0"/>
              <a:t> </a:t>
            </a:r>
            <a:r>
              <a:rPr lang="nl-NL" sz="1600" dirty="0" err="1"/>
              <a:t>consumption</a:t>
            </a:r>
            <a:endParaRPr lang="nl-NL" sz="1600" dirty="0"/>
          </a:p>
          <a:p>
            <a:pPr marL="742950" lvl="1" indent="-285750">
              <a:buFont typeface="Arial" panose="020B0604020202020204" pitchFamily="34" charset="0"/>
              <a:buChar char="•"/>
            </a:pPr>
            <a:r>
              <a:rPr lang="nl-NL" sz="1600" dirty="0" err="1"/>
              <a:t>Soyabean</a:t>
            </a:r>
            <a:r>
              <a:rPr lang="nl-NL" sz="1600" dirty="0"/>
              <a:t> </a:t>
            </a:r>
            <a:r>
              <a:rPr lang="nl-NL" sz="1600" dirty="0" err="1"/>
              <a:t>meal</a:t>
            </a:r>
            <a:r>
              <a:rPr lang="nl-NL" sz="1600" dirty="0"/>
              <a:t> is </a:t>
            </a:r>
            <a:r>
              <a:rPr lang="nl-NL" sz="1600" dirty="0" err="1"/>
              <a:t>the</a:t>
            </a:r>
            <a:r>
              <a:rPr lang="nl-NL" sz="1600" dirty="0"/>
              <a:t> </a:t>
            </a:r>
            <a:r>
              <a:rPr lang="nl-NL" sz="1600" dirty="0" err="1"/>
              <a:t>main</a:t>
            </a:r>
            <a:r>
              <a:rPr lang="nl-NL" sz="1600" dirty="0"/>
              <a:t> source of </a:t>
            </a:r>
            <a:r>
              <a:rPr lang="nl-NL" sz="1600" dirty="0" err="1"/>
              <a:t>protein</a:t>
            </a:r>
            <a:r>
              <a:rPr lang="nl-NL" sz="1600" dirty="0"/>
              <a:t> in </a:t>
            </a:r>
            <a:r>
              <a:rPr lang="nl-NL" sz="1600" dirty="0" err="1"/>
              <a:t>animal</a:t>
            </a:r>
            <a:r>
              <a:rPr lang="nl-NL" sz="1600" dirty="0"/>
              <a:t> feed worldwide </a:t>
            </a:r>
            <a:r>
              <a:rPr lang="nl-NL" sz="1600" baseline="30000" dirty="0"/>
              <a:t>1,2</a:t>
            </a:r>
            <a:r>
              <a:rPr lang="nl-NL" sz="1600" dirty="0"/>
              <a:t> </a:t>
            </a:r>
            <a:r>
              <a:rPr lang="nl-NL" sz="1600" dirty="0" err="1"/>
              <a:t>and</a:t>
            </a:r>
            <a:r>
              <a:rPr lang="nl-NL" sz="1600" dirty="0"/>
              <a:t> </a:t>
            </a:r>
            <a:r>
              <a:rPr lang="nl-NL" sz="1600" dirty="0" err="1"/>
              <a:t>appoximately</a:t>
            </a:r>
            <a:r>
              <a:rPr lang="nl-NL" sz="1600" dirty="0"/>
              <a:t> 98% of </a:t>
            </a:r>
            <a:r>
              <a:rPr lang="nl-NL" sz="1600" dirty="0" err="1"/>
              <a:t>soyabean</a:t>
            </a:r>
            <a:r>
              <a:rPr lang="nl-NL" sz="1600" dirty="0"/>
              <a:t> </a:t>
            </a:r>
            <a:r>
              <a:rPr lang="nl-NL" sz="1600" dirty="0" err="1"/>
              <a:t>meal</a:t>
            </a:r>
            <a:r>
              <a:rPr lang="nl-NL" sz="1600" dirty="0"/>
              <a:t> is </a:t>
            </a:r>
            <a:r>
              <a:rPr lang="nl-NL" sz="1600" dirty="0" err="1"/>
              <a:t>processed</a:t>
            </a:r>
            <a:r>
              <a:rPr lang="nl-NL" sz="1600" dirty="0"/>
              <a:t> </a:t>
            </a:r>
            <a:r>
              <a:rPr lang="nl-NL" sz="1600" dirty="0" err="1"/>
              <a:t>into</a:t>
            </a:r>
            <a:r>
              <a:rPr lang="nl-NL" sz="1600" dirty="0"/>
              <a:t> </a:t>
            </a:r>
            <a:r>
              <a:rPr lang="nl-NL" sz="1600" dirty="0" err="1"/>
              <a:t>animal</a:t>
            </a:r>
            <a:r>
              <a:rPr lang="nl-NL" sz="1600" dirty="0"/>
              <a:t> feed </a:t>
            </a:r>
            <a:r>
              <a:rPr lang="nl-NL" sz="1600" baseline="30000" dirty="0"/>
              <a:t>3</a:t>
            </a:r>
          </a:p>
          <a:p>
            <a:pPr marL="742950" lvl="1" indent="-285750">
              <a:buFont typeface="Arial" panose="020B0604020202020204" pitchFamily="34" charset="0"/>
              <a:buChar char="•"/>
            </a:pPr>
            <a:r>
              <a:rPr lang="nl-NL" sz="1600" dirty="0" err="1"/>
              <a:t>All</a:t>
            </a:r>
            <a:r>
              <a:rPr lang="nl-NL" sz="1600" dirty="0"/>
              <a:t> </a:t>
            </a:r>
            <a:r>
              <a:rPr lang="nl-NL" sz="1600" dirty="0" err="1"/>
              <a:t>other</a:t>
            </a:r>
            <a:r>
              <a:rPr lang="nl-NL" sz="1600" dirty="0"/>
              <a:t> </a:t>
            </a:r>
            <a:r>
              <a:rPr lang="nl-NL" sz="1600" dirty="0" err="1"/>
              <a:t>meals</a:t>
            </a:r>
            <a:r>
              <a:rPr lang="nl-NL" sz="1600" dirty="0"/>
              <a:t> of </a:t>
            </a:r>
            <a:r>
              <a:rPr lang="nl-NL" sz="1600" dirty="0" err="1"/>
              <a:t>oilseeds</a:t>
            </a:r>
            <a:r>
              <a:rPr lang="nl-NL" sz="1600" dirty="0"/>
              <a:t> </a:t>
            </a:r>
            <a:r>
              <a:rPr lang="nl-NL" sz="1600" dirty="0" err="1"/>
              <a:t>and</a:t>
            </a:r>
            <a:r>
              <a:rPr lang="nl-NL" sz="1600" dirty="0"/>
              <a:t> of </a:t>
            </a:r>
            <a:r>
              <a:rPr lang="nl-NL" sz="1600" dirty="0" err="1"/>
              <a:t>legume</a:t>
            </a:r>
            <a:r>
              <a:rPr lang="nl-NL" sz="1600" dirty="0"/>
              <a:t> </a:t>
            </a:r>
            <a:r>
              <a:rPr lang="nl-NL" sz="1600" dirty="0" err="1"/>
              <a:t>commodities</a:t>
            </a:r>
            <a:r>
              <a:rPr lang="nl-NL" sz="1600" dirty="0"/>
              <a:t> are </a:t>
            </a:r>
            <a:r>
              <a:rPr lang="nl-NL" sz="1600" dirty="0" err="1"/>
              <a:t>classified</a:t>
            </a:r>
            <a:r>
              <a:rPr lang="nl-NL" sz="1600" dirty="0"/>
              <a:t> in Class C</a:t>
            </a:r>
          </a:p>
          <a:p>
            <a:pPr marL="742950" lvl="1" indent="-285750">
              <a:buFont typeface="Arial" panose="020B0604020202020204" pitchFamily="34" charset="0"/>
              <a:buChar char="•"/>
            </a:pPr>
            <a:endParaRPr lang="nl-NL" sz="1600" dirty="0"/>
          </a:p>
          <a:p>
            <a:pPr lvl="0"/>
            <a:r>
              <a:rPr lang="nl-NL" b="1" i="1" dirty="0" err="1"/>
              <a:t>Recommendation</a:t>
            </a:r>
            <a:r>
              <a:rPr lang="nl-NL" b="1" i="1" dirty="0"/>
              <a:t>: </a:t>
            </a:r>
            <a:r>
              <a:rPr lang="nl-NL" dirty="0" err="1"/>
              <a:t>Classify</a:t>
            </a:r>
            <a:r>
              <a:rPr lang="nl-NL" dirty="0"/>
              <a:t> </a:t>
            </a:r>
            <a:r>
              <a:rPr lang="nl-NL" dirty="0" err="1"/>
              <a:t>soyabean</a:t>
            </a:r>
            <a:r>
              <a:rPr lang="nl-NL" dirty="0"/>
              <a:t> </a:t>
            </a:r>
            <a:r>
              <a:rPr lang="nl-NL" dirty="0" err="1"/>
              <a:t>meal</a:t>
            </a:r>
            <a:r>
              <a:rPr lang="nl-NL" dirty="0"/>
              <a:t> in Class C</a:t>
            </a:r>
          </a:p>
          <a:p>
            <a:pPr lvl="0"/>
            <a:endParaRPr lang="nl-NL" dirty="0"/>
          </a:p>
          <a:p>
            <a:pPr marL="285750" lvl="0" indent="-285750">
              <a:buFont typeface="Arial" panose="020B0604020202020204" pitchFamily="34" charset="0"/>
              <a:buChar char="•"/>
            </a:pPr>
            <a:endParaRPr lang="nl-NL" dirty="0"/>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889613"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Reaction to CL on classification of soyabean meal</a:t>
            </a:r>
            <a:endParaRPr lang="it-IT" sz="2800" b="1" dirty="0">
              <a:solidFill>
                <a:srgbClr val="F37441"/>
              </a:solidFill>
              <a:latin typeface="Bernina Sans Condensed" pitchFamily="2" charset="77"/>
            </a:endParaRPr>
          </a:p>
        </p:txBody>
      </p:sp>
      <p:sp>
        <p:nvSpPr>
          <p:cNvPr id="2" name="Tekstvak 1">
            <a:extLst>
              <a:ext uri="{FF2B5EF4-FFF2-40B4-BE49-F238E27FC236}">
                <a16:creationId xmlns:a16="http://schemas.microsoft.com/office/drawing/2014/main" id="{9194EA31-2725-4691-8FB7-2F3F1925C8CC}"/>
              </a:ext>
            </a:extLst>
          </p:cNvPr>
          <p:cNvSpPr txBox="1"/>
          <p:nvPr/>
        </p:nvSpPr>
        <p:spPr>
          <a:xfrm>
            <a:off x="2556386" y="4580284"/>
            <a:ext cx="8721214" cy="900246"/>
          </a:xfrm>
          <a:prstGeom prst="rect">
            <a:avLst/>
          </a:prstGeom>
          <a:noFill/>
        </p:spPr>
        <p:txBody>
          <a:bodyPr wrap="square" rtlCol="0">
            <a:spAutoFit/>
          </a:bodyPr>
          <a:lstStyle/>
          <a:p>
            <a:r>
              <a:rPr lang="sv-SE" sz="1050" baseline="30000" dirty="0"/>
              <a:t>1 </a:t>
            </a:r>
            <a:r>
              <a:rPr lang="sv-SE" sz="1050" dirty="0">
                <a:hlinkClick r:id="rId4"/>
              </a:rPr>
              <a:t>https://www.nutritime.com.br/arquivos_internos/artigos/soyandsbm.pdf</a:t>
            </a:r>
            <a:endParaRPr lang="sv-SE" sz="1050" dirty="0"/>
          </a:p>
          <a:p>
            <a:r>
              <a:rPr lang="sv-SE" sz="1050" baseline="30000" dirty="0"/>
              <a:t>2 </a:t>
            </a:r>
            <a:r>
              <a:rPr lang="sv-SE" sz="1050" dirty="0">
                <a:hlinkClick r:id="rId5"/>
              </a:rPr>
              <a:t>https://theanimalnutrition.com/use-of-soybean-products-in-animal-feeding-part-i-nutritional-value/</a:t>
            </a:r>
            <a:endParaRPr lang="sv-SE" sz="1050" dirty="0"/>
          </a:p>
          <a:p>
            <a:r>
              <a:rPr lang="sv-SE" sz="1050" baseline="30000" dirty="0"/>
              <a:t>3 </a:t>
            </a:r>
            <a:r>
              <a:rPr lang="sv-SE" sz="1050" dirty="0">
                <a:hlinkClick r:id="rId6"/>
              </a:rPr>
              <a:t>https://web.archive.org/web/20170112075924/http://www.soyatech.com/soy_facts.htm</a:t>
            </a:r>
            <a:endParaRPr lang="sv-SE" sz="1050" dirty="0"/>
          </a:p>
          <a:p>
            <a:endParaRPr lang="sv-SE" sz="1050" dirty="0"/>
          </a:p>
          <a:p>
            <a:endParaRPr lang="nl-NL" sz="1050" dirty="0"/>
          </a:p>
        </p:txBody>
      </p:sp>
    </p:spTree>
    <p:extLst>
      <p:ext uri="{BB962C8B-B14F-4D97-AF65-F5344CB8AC3E}">
        <p14:creationId xmlns:p14="http://schemas.microsoft.com/office/powerpoint/2010/main" val="642672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B2840BD8-2028-4B67-8D8A-5EF17E692FAC}"/>
              </a:ext>
            </a:extLst>
          </p:cNvPr>
          <p:cNvSpPr/>
          <p:nvPr/>
        </p:nvSpPr>
        <p:spPr>
          <a:xfrm>
            <a:off x="712902" y="1728322"/>
            <a:ext cx="7379045" cy="2923877"/>
          </a:xfrm>
          <a:prstGeom prst="rect">
            <a:avLst/>
          </a:prstGeom>
        </p:spPr>
        <p:txBody>
          <a:bodyPr wrap="square">
            <a:spAutoFit/>
          </a:bodyPr>
          <a:lstStyle/>
          <a:p>
            <a:pPr lvl="0" algn="ctr">
              <a:defRPr/>
            </a:pPr>
            <a:r>
              <a:rPr lang="en-US" sz="4800" dirty="0">
                <a:solidFill>
                  <a:schemeClr val="accent2">
                    <a:lumMod val="75000"/>
                  </a:schemeClr>
                </a:solidFill>
                <a:latin typeface="Gotham Book" panose="02000604040000020004"/>
              </a:rPr>
              <a:t>Thank you!</a:t>
            </a:r>
          </a:p>
          <a:p>
            <a:pPr lvl="0" algn="ctr">
              <a:defRPr/>
            </a:pPr>
            <a:endParaRPr lang="en-US" sz="4800" dirty="0">
              <a:solidFill>
                <a:schemeClr val="accent2">
                  <a:lumMod val="75000"/>
                </a:schemeClr>
              </a:solidFill>
              <a:latin typeface="Gotham Book" panose="02000604040000020004"/>
            </a:endParaRPr>
          </a:p>
          <a:p>
            <a:pPr algn="ctr">
              <a:defRPr/>
            </a:pPr>
            <a:r>
              <a:rPr lang="en-US" sz="2000" dirty="0">
                <a:latin typeface="Gotham Book" panose="02000604040000020004"/>
              </a:rPr>
              <a:t>Additional reactions and/or clarifications can be sent to ccpr@agri.gov.cn </a:t>
            </a:r>
          </a:p>
          <a:p>
            <a:pPr lvl="0" algn="ctr">
              <a:defRPr/>
            </a:pPr>
            <a:r>
              <a:rPr lang="en-US" sz="4800" dirty="0">
                <a:solidFill>
                  <a:schemeClr val="accent2">
                    <a:lumMod val="75000"/>
                  </a:schemeClr>
                </a:solidFill>
                <a:latin typeface="Gotham Book" panose="02000604040000020004"/>
              </a:rPr>
              <a:t> </a:t>
            </a:r>
          </a:p>
        </p:txBody>
      </p:sp>
    </p:spTree>
    <p:extLst>
      <p:ext uri="{BB962C8B-B14F-4D97-AF65-F5344CB8AC3E}">
        <p14:creationId xmlns:p14="http://schemas.microsoft.com/office/powerpoint/2010/main" val="1262118153"/>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Codex_Commission_prova" id="{B1334B59-3C67-0945-AA74-838C35B58DD7}" vid="{7692876E-2698-FC4D-A94D-08D7692A3D5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857FC7-A16D-40B5-A7E6-19C7008DEB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770</Words>
  <Application>Microsoft Office PowerPoint</Application>
  <PresentationFormat>Diavoorstelling (16:9)</PresentationFormat>
  <Paragraphs>101</Paragraphs>
  <Slides>9</Slides>
  <Notes>1</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9</vt:i4>
      </vt:variant>
    </vt:vector>
  </HeadingPairs>
  <TitlesOfParts>
    <vt:vector size="17" baseType="lpstr">
      <vt:lpstr>Arial</vt:lpstr>
      <vt:lpstr>Bernina Sans Condensed</vt:lpstr>
      <vt:lpstr>Bernina Sans Condensed Exbold</vt:lpstr>
      <vt:lpstr>Calibri</vt:lpstr>
      <vt:lpstr>Calibri Light</vt:lpstr>
      <vt:lpstr>Gotham Book</vt:lpstr>
      <vt:lpstr>Wingdings</vt:lpstr>
      <vt:lpstr>Tema di Office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Bernina</dc:title>
  <dc:creator>Chiara Petternella</dc:creator>
  <cp:lastModifiedBy>Brouwer, S.M. (Sophie)</cp:lastModifiedBy>
  <cp:revision>87</cp:revision>
  <dcterms:created xsi:type="dcterms:W3CDTF">2021-03-31T07:29:24Z</dcterms:created>
  <dcterms:modified xsi:type="dcterms:W3CDTF">2021-07-20T09:23:03Z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0x010100D8E627DF0443394FBFE7B08062F1F3A8</vt:lpwstr>
  </property>
</Properties>
</file>