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2"/>
  </p:sldMasterIdLst>
  <p:notesMasterIdLst>
    <p:notesMasterId r:id="rId18"/>
  </p:notesMasterIdLst>
  <p:sldIdLst>
    <p:sldId id="269" r:id="rId3"/>
    <p:sldId id="264" r:id="rId4"/>
    <p:sldId id="283" r:id="rId5"/>
    <p:sldId id="265" r:id="rId6"/>
    <p:sldId id="266" r:id="rId7"/>
    <p:sldId id="273" r:id="rId8"/>
    <p:sldId id="274" r:id="rId9"/>
    <p:sldId id="285" r:id="rId10"/>
    <p:sldId id="278" r:id="rId11"/>
    <p:sldId id="277" r:id="rId12"/>
    <p:sldId id="282" r:id="rId13"/>
    <p:sldId id="275" r:id="rId14"/>
    <p:sldId id="284" r:id="rId15"/>
    <p:sldId id="280" r:id="rId16"/>
    <p:sldId id="281" r:id="rId1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54" userDrawn="1">
          <p15:clr>
            <a:srgbClr val="A4A3A4"/>
          </p15:clr>
        </p15:guide>
        <p15:guide id="2" pos="2880" userDrawn="1">
          <p15:clr>
            <a:srgbClr val="A4A3A4"/>
          </p15:clr>
        </p15:guide>
        <p15:guide id="3" pos="499" userDrawn="1">
          <p15:clr>
            <a:srgbClr val="A4A3A4"/>
          </p15:clr>
        </p15:guide>
        <p15:guide id="4" pos="5624" userDrawn="1">
          <p15:clr>
            <a:srgbClr val="A4A3A4"/>
          </p15:clr>
        </p15:guide>
        <p15:guide id="5" orient="horz" pos="1620" userDrawn="1">
          <p15:clr>
            <a:srgbClr val="A4A3A4"/>
          </p15:clr>
        </p15:guide>
        <p15:guide id="6" pos="136" userDrawn="1">
          <p15:clr>
            <a:srgbClr val="A4A3A4"/>
          </p15:clr>
        </p15:guide>
        <p15:guide id="7" pos="5261" userDrawn="1">
          <p15:clr>
            <a:srgbClr val="A4A3A4"/>
          </p15:clr>
        </p15:guide>
        <p15:guide id="8" pos="1746" userDrawn="1">
          <p15:clr>
            <a:srgbClr val="A4A3A4"/>
          </p15:clr>
        </p15:guide>
        <p15:guide id="9" orient="horz" pos="418" userDrawn="1">
          <p15:clr>
            <a:srgbClr val="A4A3A4"/>
          </p15:clr>
        </p15:guide>
        <p15:guide id="10" orient="horz" pos="2573" userDrawn="1">
          <p15:clr>
            <a:srgbClr val="A4A3A4"/>
          </p15:clr>
        </p15:guide>
        <p15:guide id="11" orient="horz" pos="105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ouwer, S.M. (Sophie)" initials="BS(" lastIdx="5" clrIdx="0">
    <p:extLst>
      <p:ext uri="{19B8F6BF-5375-455C-9EA6-DF929625EA0E}">
        <p15:presenceInfo xmlns:p15="http://schemas.microsoft.com/office/powerpoint/2012/main" userId="S::s.m.brouwer@nvwa.nl::b750aafcb9755c05" providerId="AD"/>
      </p:ext>
    </p:extLst>
  </p:cmAuthor>
  <p:cmAuthor id="2" name="Dorin Poelmans" initials="DP" lastIdx="1" clrIdx="1">
    <p:extLst>
      <p:ext uri="{19B8F6BF-5375-455C-9EA6-DF929625EA0E}">
        <p15:presenceInfo xmlns:p15="http://schemas.microsoft.com/office/powerpoint/2012/main" userId="Dorin Poelman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7441"/>
    <a:srgbClr val="F89A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67"/>
    <p:restoredTop sz="86395"/>
  </p:normalViewPr>
  <p:slideViewPr>
    <p:cSldViewPr snapToGrid="0" snapToObjects="1">
      <p:cViewPr varScale="1">
        <p:scale>
          <a:sx n="130" d="100"/>
          <a:sy n="130" d="100"/>
        </p:scale>
        <p:origin x="1128" y="114"/>
      </p:cViewPr>
      <p:guideLst>
        <p:guide orient="horz" pos="554"/>
        <p:guide pos="2880"/>
        <p:guide pos="499"/>
        <p:guide pos="5624"/>
        <p:guide orient="horz" pos="1620"/>
        <p:guide pos="136"/>
        <p:guide pos="5261"/>
        <p:guide pos="1746"/>
        <p:guide orient="horz" pos="418"/>
        <p:guide orient="horz" pos="2573"/>
        <p:guide orient="horz" pos="1053"/>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076D6C-F180-44B4-A97A-5EEBDE5E58C0}" type="datetimeFigureOut">
              <a:rPr lang="nl-NL" smtClean="0"/>
              <a:t>20-7-2021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0529DB-083E-4B3E-941B-03A060BF33D9}" type="slidenum">
              <a:rPr lang="nl-NL" smtClean="0"/>
              <a:t>‹nr.›</a:t>
            </a:fld>
            <a:endParaRPr lang="nl-NL"/>
          </a:p>
        </p:txBody>
      </p:sp>
    </p:spTree>
    <p:extLst>
      <p:ext uri="{BB962C8B-B14F-4D97-AF65-F5344CB8AC3E}">
        <p14:creationId xmlns:p14="http://schemas.microsoft.com/office/powerpoint/2010/main" val="96167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en.wikipedia.org/wiki/Paprika_oleoresin#cite_note-1"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en.wikipedia.org/wiki/Paprika_oleoresin"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F37441"/>
                </a:solidFill>
                <a:latin typeface="Bernina Sans Condensed" pitchFamily="2" charset="77"/>
              </a:rPr>
              <a:t>examples: flour from pea, peanut and lupin</a:t>
            </a:r>
          </a:p>
          <a:p>
            <a:endParaRPr lang="nl-NL" dirty="0"/>
          </a:p>
        </p:txBody>
      </p:sp>
      <p:sp>
        <p:nvSpPr>
          <p:cNvPr id="4" name="Tijdelijke aanduiding voor dianummer 3"/>
          <p:cNvSpPr>
            <a:spLocks noGrp="1"/>
          </p:cNvSpPr>
          <p:nvPr>
            <p:ph type="sldNum" sz="quarter" idx="5"/>
          </p:nvPr>
        </p:nvSpPr>
        <p:spPr/>
        <p:txBody>
          <a:bodyPr/>
          <a:lstStyle/>
          <a:p>
            <a:fld id="{0D0529DB-083E-4B3E-941B-03A060BF33D9}" type="slidenum">
              <a:rPr lang="nl-NL" smtClean="0"/>
              <a:t>4</a:t>
            </a:fld>
            <a:endParaRPr lang="nl-NL"/>
          </a:p>
        </p:txBody>
      </p:sp>
    </p:spTree>
    <p:extLst>
      <p:ext uri="{BB962C8B-B14F-4D97-AF65-F5344CB8AC3E}">
        <p14:creationId xmlns:p14="http://schemas.microsoft.com/office/powerpoint/2010/main" val="15046978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ctr"/>
            <a:r>
              <a:rPr lang="en-US" sz="1200" b="1" dirty="0">
                <a:solidFill>
                  <a:srgbClr val="FF0000"/>
                </a:solidFill>
              </a:rPr>
              <a:t>‘Paprika oleoresin</a:t>
            </a:r>
            <a:r>
              <a:rPr lang="en-US" sz="1200" dirty="0">
                <a:solidFill>
                  <a:srgbClr val="FF0000"/>
                </a:solidFill>
              </a:rPr>
              <a:t> (also known as </a:t>
            </a:r>
            <a:r>
              <a:rPr lang="en-US" sz="1200" b="1" dirty="0">
                <a:solidFill>
                  <a:srgbClr val="FF0000"/>
                </a:solidFill>
              </a:rPr>
              <a:t>paprika extract</a:t>
            </a:r>
            <a:r>
              <a:rPr lang="en-US" sz="1200" dirty="0">
                <a:solidFill>
                  <a:srgbClr val="FF0000"/>
                </a:solidFill>
              </a:rPr>
              <a:t> and </a:t>
            </a:r>
            <a:r>
              <a:rPr lang="en-US" sz="1200" b="1" dirty="0">
                <a:solidFill>
                  <a:srgbClr val="FF0000"/>
                </a:solidFill>
              </a:rPr>
              <a:t>oleoresin paprika</a:t>
            </a:r>
            <a:r>
              <a:rPr lang="en-US" sz="1200" dirty="0">
                <a:solidFill>
                  <a:srgbClr val="FF0000"/>
                </a:solidFill>
              </a:rPr>
              <a:t>) is an oil-soluble extract from the fruits of </a:t>
            </a:r>
            <a:r>
              <a:rPr lang="en-US" sz="1200" i="1" dirty="0">
                <a:solidFill>
                  <a:srgbClr val="FF0000"/>
                </a:solidFill>
              </a:rPr>
              <a:t>Capsicum annuum</a:t>
            </a:r>
            <a:r>
              <a:rPr lang="en-US" sz="1200" dirty="0">
                <a:solidFill>
                  <a:srgbClr val="FF0000"/>
                </a:solidFill>
              </a:rPr>
              <a:t> or </a:t>
            </a:r>
            <a:r>
              <a:rPr lang="en-US" sz="1200" i="1" dirty="0">
                <a:solidFill>
                  <a:srgbClr val="FF0000"/>
                </a:solidFill>
              </a:rPr>
              <a:t>Capsicum frutescens</a:t>
            </a:r>
            <a:r>
              <a:rPr lang="en-US" sz="1200" dirty="0">
                <a:solidFill>
                  <a:srgbClr val="FF0000"/>
                </a:solidFill>
              </a:rPr>
              <a:t>, and is primarily used as a </a:t>
            </a:r>
            <a:r>
              <a:rPr lang="en-US" sz="1200" dirty="0" err="1">
                <a:solidFill>
                  <a:srgbClr val="FF0000"/>
                </a:solidFill>
              </a:rPr>
              <a:t>colouring</a:t>
            </a:r>
            <a:r>
              <a:rPr lang="en-US" sz="1200" dirty="0">
                <a:solidFill>
                  <a:srgbClr val="FF0000"/>
                </a:solidFill>
              </a:rPr>
              <a:t> and/or </a:t>
            </a:r>
            <a:r>
              <a:rPr lang="en-US" sz="1200" dirty="0" err="1">
                <a:solidFill>
                  <a:srgbClr val="FF0000"/>
                </a:solidFill>
              </a:rPr>
              <a:t>flavouring</a:t>
            </a:r>
            <a:r>
              <a:rPr lang="en-US" sz="1200" dirty="0">
                <a:solidFill>
                  <a:srgbClr val="FF0000"/>
                </a:solidFill>
              </a:rPr>
              <a:t> in food products. It is composed of vegetable oil (often in the range of 97% to 98%), capsaicin, the main </a:t>
            </a:r>
            <a:r>
              <a:rPr lang="en-US" sz="1200" dirty="0" err="1">
                <a:solidFill>
                  <a:srgbClr val="FF0000"/>
                </a:solidFill>
              </a:rPr>
              <a:t>flavouring</a:t>
            </a:r>
            <a:r>
              <a:rPr lang="en-US" sz="1200" dirty="0">
                <a:solidFill>
                  <a:srgbClr val="FF0000"/>
                </a:solidFill>
              </a:rPr>
              <a:t> compound giving pungency in higher concentrations, and capsanthin and </a:t>
            </a:r>
            <a:r>
              <a:rPr lang="en-US" sz="1200" dirty="0" err="1">
                <a:solidFill>
                  <a:srgbClr val="FF0000"/>
                </a:solidFill>
              </a:rPr>
              <a:t>capsorubin</a:t>
            </a:r>
            <a:r>
              <a:rPr lang="en-US" sz="1200" dirty="0">
                <a:solidFill>
                  <a:srgbClr val="FF0000"/>
                </a:solidFill>
              </a:rPr>
              <a:t>, the main </a:t>
            </a:r>
            <a:r>
              <a:rPr lang="en-US" sz="1200" dirty="0" err="1">
                <a:solidFill>
                  <a:srgbClr val="FF0000"/>
                </a:solidFill>
              </a:rPr>
              <a:t>colouring</a:t>
            </a:r>
            <a:r>
              <a:rPr lang="en-US" sz="1200" dirty="0">
                <a:solidFill>
                  <a:srgbClr val="FF0000"/>
                </a:solidFill>
              </a:rPr>
              <a:t> compounds (among other carotenoids).</a:t>
            </a:r>
            <a:r>
              <a:rPr lang="en-US" sz="1200" baseline="30000" dirty="0">
                <a:solidFill>
                  <a:srgbClr val="FF0000"/>
                </a:solidFill>
                <a:hlinkClick r:id="rId3">
                  <a:extLst>
                    <a:ext uri="{A12FA001-AC4F-418D-AE19-62706E023703}">
                      <ahyp:hlinkClr xmlns:ahyp="http://schemas.microsoft.com/office/drawing/2018/hyperlinkcolor" val="tx"/>
                    </a:ext>
                  </a:extLst>
                </a:hlinkClick>
              </a:rPr>
              <a:t>[1]</a:t>
            </a:r>
            <a:r>
              <a:rPr lang="en-US" sz="1200" dirty="0">
                <a:solidFill>
                  <a:srgbClr val="FF0000"/>
                </a:solidFill>
              </a:rPr>
              <a:t> It is much milder than capsicum oleoresin, often containing no capsaicin at all.’ </a:t>
            </a:r>
          </a:p>
          <a:p>
            <a:pPr algn="ctr"/>
            <a:r>
              <a:rPr lang="en-US" sz="1100" dirty="0">
                <a:solidFill>
                  <a:srgbClr val="FF0000"/>
                </a:solidFill>
              </a:rPr>
              <a:t>source: </a:t>
            </a:r>
            <a:r>
              <a:rPr lang="en-US" sz="1100" dirty="0">
                <a:solidFill>
                  <a:srgbClr val="FF0000"/>
                </a:solidFill>
                <a:hlinkClick r:id="rId4">
                  <a:extLst>
                    <a:ext uri="{A12FA001-AC4F-418D-AE19-62706E023703}">
                      <ahyp:hlinkClr xmlns:ahyp="http://schemas.microsoft.com/office/drawing/2018/hyperlinkcolor" val="tx"/>
                    </a:ext>
                  </a:extLst>
                </a:hlinkClick>
              </a:rPr>
              <a:t>https://en.wikipedia.org/wiki/Paprika_oleoresin</a:t>
            </a:r>
            <a:endParaRPr lang="nl-NL" sz="1100" dirty="0">
              <a:solidFill>
                <a:srgbClr val="FF0000"/>
              </a:solidFill>
            </a:endParaRPr>
          </a:p>
          <a:p>
            <a:endParaRPr lang="nl-NL" dirty="0"/>
          </a:p>
        </p:txBody>
      </p:sp>
      <p:sp>
        <p:nvSpPr>
          <p:cNvPr id="4" name="Tijdelijke aanduiding voor dianummer 3"/>
          <p:cNvSpPr>
            <a:spLocks noGrp="1"/>
          </p:cNvSpPr>
          <p:nvPr>
            <p:ph type="sldNum" sz="quarter" idx="5"/>
          </p:nvPr>
        </p:nvSpPr>
        <p:spPr/>
        <p:txBody>
          <a:bodyPr/>
          <a:lstStyle/>
          <a:p>
            <a:fld id="{0D0529DB-083E-4B3E-941B-03A060BF33D9}" type="slidenum">
              <a:rPr lang="nl-NL" smtClean="0"/>
              <a:t>12</a:t>
            </a:fld>
            <a:endParaRPr lang="nl-NL"/>
          </a:p>
        </p:txBody>
      </p:sp>
    </p:spTree>
    <p:extLst>
      <p:ext uri="{BB962C8B-B14F-4D97-AF65-F5344CB8AC3E}">
        <p14:creationId xmlns:p14="http://schemas.microsoft.com/office/powerpoint/2010/main" val="2322317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5FBC9CD9-C6D5-4B1B-ACA0-FAD9D692136C}" type="datetime1">
              <a:rPr lang="it-IT" smtClean="0"/>
              <a:t>20/07/2021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89F2C7A-2CD6-FC4E-ADAB-D6A546ED714E}" type="slidenum">
              <a:rPr lang="it-IT" smtClean="0"/>
              <a:t>‹nr.›</a:t>
            </a:fld>
            <a:endParaRPr lang="it-IT"/>
          </a:p>
        </p:txBody>
      </p:sp>
    </p:spTree>
    <p:extLst>
      <p:ext uri="{BB962C8B-B14F-4D97-AF65-F5344CB8AC3E}">
        <p14:creationId xmlns:p14="http://schemas.microsoft.com/office/powerpoint/2010/main" val="1261505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D46126BE-BEE9-4FD0-B8F1-BE7167255F9B}" type="datetime1">
              <a:rPr lang="it-IT" smtClean="0"/>
              <a:t>20/07/2021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89F2C7A-2CD6-FC4E-ADAB-D6A546ED714E}" type="slidenum">
              <a:rPr lang="it-IT" smtClean="0"/>
              <a:t>‹nr.›</a:t>
            </a:fld>
            <a:endParaRPr lang="it-IT"/>
          </a:p>
        </p:txBody>
      </p:sp>
    </p:spTree>
    <p:extLst>
      <p:ext uri="{BB962C8B-B14F-4D97-AF65-F5344CB8AC3E}">
        <p14:creationId xmlns:p14="http://schemas.microsoft.com/office/powerpoint/2010/main" val="24112134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9CB314A8-F366-45BF-8290-1FC1F0834686}" type="datetime1">
              <a:rPr lang="it-IT" smtClean="0"/>
              <a:t>20/07/2021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89F2C7A-2CD6-FC4E-ADAB-D6A546ED714E}" type="slidenum">
              <a:rPr lang="it-IT" smtClean="0"/>
              <a:t>‹nr.›</a:t>
            </a:fld>
            <a:endParaRPr lang="it-IT"/>
          </a:p>
        </p:txBody>
      </p:sp>
    </p:spTree>
    <p:extLst>
      <p:ext uri="{BB962C8B-B14F-4D97-AF65-F5344CB8AC3E}">
        <p14:creationId xmlns:p14="http://schemas.microsoft.com/office/powerpoint/2010/main" val="1335899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25ED2463-D2CC-4733-8322-FF63AFE78AF2}" type="datetime1">
              <a:rPr lang="it-IT" smtClean="0"/>
              <a:t>20/07/2021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89F2C7A-2CD6-FC4E-ADAB-D6A546ED714E}" type="slidenum">
              <a:rPr lang="it-IT" smtClean="0"/>
              <a:t>‹nr.›</a:t>
            </a:fld>
            <a:endParaRPr lang="it-IT"/>
          </a:p>
        </p:txBody>
      </p:sp>
    </p:spTree>
    <p:extLst>
      <p:ext uri="{BB962C8B-B14F-4D97-AF65-F5344CB8AC3E}">
        <p14:creationId xmlns:p14="http://schemas.microsoft.com/office/powerpoint/2010/main" val="893982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A5136113-3337-4F90-89E4-F6DD48B0F015}" type="datetime1">
              <a:rPr lang="it-IT" smtClean="0"/>
              <a:t>20/07/2021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89F2C7A-2CD6-FC4E-ADAB-D6A546ED714E}" type="slidenum">
              <a:rPr lang="it-IT" smtClean="0"/>
              <a:t>‹nr.›</a:t>
            </a:fld>
            <a:endParaRPr lang="it-IT"/>
          </a:p>
        </p:txBody>
      </p:sp>
    </p:spTree>
    <p:extLst>
      <p:ext uri="{BB962C8B-B14F-4D97-AF65-F5344CB8AC3E}">
        <p14:creationId xmlns:p14="http://schemas.microsoft.com/office/powerpoint/2010/main" val="2412571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94B25194-AD92-4D82-9DC5-68D760FF2FDB}" type="datetime1">
              <a:rPr lang="it-IT" smtClean="0"/>
              <a:t>20/07/2021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689F2C7A-2CD6-FC4E-ADAB-D6A546ED714E}" type="slidenum">
              <a:rPr lang="it-IT" smtClean="0"/>
              <a:t>‹nr.›</a:t>
            </a:fld>
            <a:endParaRPr lang="it-IT"/>
          </a:p>
        </p:txBody>
      </p:sp>
    </p:spTree>
    <p:extLst>
      <p:ext uri="{BB962C8B-B14F-4D97-AF65-F5344CB8AC3E}">
        <p14:creationId xmlns:p14="http://schemas.microsoft.com/office/powerpoint/2010/main" val="13120574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4" name="Content Placeholder 3"/>
          <p:cNvSpPr>
            <a:spLocks noGrp="1"/>
          </p:cNvSpPr>
          <p:nvPr>
            <p:ph sz="half" idx="2"/>
          </p:nvPr>
        </p:nvSpPr>
        <p:spPr>
          <a:xfrm>
            <a:off x="629842" y="1878806"/>
            <a:ext cx="3868340" cy="276344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6" name="Content Placeholder 5"/>
          <p:cNvSpPr>
            <a:spLocks noGrp="1"/>
          </p:cNvSpPr>
          <p:nvPr>
            <p:ph sz="quarter" idx="4"/>
          </p:nvPr>
        </p:nvSpPr>
        <p:spPr>
          <a:xfrm>
            <a:off x="4629150" y="1878806"/>
            <a:ext cx="3887391" cy="276344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E3D880CE-FB83-4472-B1C1-98162000C0C5}" type="datetime1">
              <a:rPr lang="it-IT" smtClean="0"/>
              <a:t>20/07/2021</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689F2C7A-2CD6-FC4E-ADAB-D6A546ED714E}" type="slidenum">
              <a:rPr lang="it-IT" smtClean="0"/>
              <a:t>‹nr.›</a:t>
            </a:fld>
            <a:endParaRPr lang="it-IT"/>
          </a:p>
        </p:txBody>
      </p:sp>
    </p:spTree>
    <p:extLst>
      <p:ext uri="{BB962C8B-B14F-4D97-AF65-F5344CB8AC3E}">
        <p14:creationId xmlns:p14="http://schemas.microsoft.com/office/powerpoint/2010/main" val="3603000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D9177C9E-5705-473C-8B8A-5936B4071323}" type="datetime1">
              <a:rPr lang="it-IT" smtClean="0"/>
              <a:t>20/07/2021</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689F2C7A-2CD6-FC4E-ADAB-D6A546ED714E}" type="slidenum">
              <a:rPr lang="it-IT" smtClean="0"/>
              <a:t>‹nr.›</a:t>
            </a:fld>
            <a:endParaRPr lang="it-IT"/>
          </a:p>
        </p:txBody>
      </p:sp>
    </p:spTree>
    <p:extLst>
      <p:ext uri="{BB962C8B-B14F-4D97-AF65-F5344CB8AC3E}">
        <p14:creationId xmlns:p14="http://schemas.microsoft.com/office/powerpoint/2010/main" val="4037335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4112DE-462F-4BCA-ADF5-6375558E1915}" type="datetime1">
              <a:rPr lang="it-IT" smtClean="0"/>
              <a:t>20/07/2021</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689F2C7A-2CD6-FC4E-ADAB-D6A546ED714E}" type="slidenum">
              <a:rPr lang="it-IT" smtClean="0"/>
              <a:t>‹nr.›</a:t>
            </a:fld>
            <a:endParaRPr lang="it-IT"/>
          </a:p>
        </p:txBody>
      </p:sp>
    </p:spTree>
    <p:extLst>
      <p:ext uri="{BB962C8B-B14F-4D97-AF65-F5344CB8AC3E}">
        <p14:creationId xmlns:p14="http://schemas.microsoft.com/office/powerpoint/2010/main" val="231057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5F8AACB-AD7F-41AA-9E9D-32F645F065FA}" type="datetime1">
              <a:rPr lang="it-IT" smtClean="0"/>
              <a:t>20/07/2021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689F2C7A-2CD6-FC4E-ADAB-D6A546ED714E}" type="slidenum">
              <a:rPr lang="it-IT" smtClean="0"/>
              <a:t>‹nr.›</a:t>
            </a:fld>
            <a:endParaRPr lang="it-IT"/>
          </a:p>
        </p:txBody>
      </p:sp>
    </p:spTree>
    <p:extLst>
      <p:ext uri="{BB962C8B-B14F-4D97-AF65-F5344CB8AC3E}">
        <p14:creationId xmlns:p14="http://schemas.microsoft.com/office/powerpoint/2010/main" val="2009167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274A9414-8643-4583-B6F5-B0D1BAD7D987}" type="datetime1">
              <a:rPr lang="it-IT" smtClean="0"/>
              <a:t>20/07/2021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689F2C7A-2CD6-FC4E-ADAB-D6A546ED714E}" type="slidenum">
              <a:rPr lang="it-IT" smtClean="0"/>
              <a:t>‹nr.›</a:t>
            </a:fld>
            <a:endParaRPr lang="it-IT"/>
          </a:p>
        </p:txBody>
      </p:sp>
    </p:spTree>
    <p:extLst>
      <p:ext uri="{BB962C8B-B14F-4D97-AF65-F5344CB8AC3E}">
        <p14:creationId xmlns:p14="http://schemas.microsoft.com/office/powerpoint/2010/main" val="5987643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BC98871-7D68-4380-BBD8-7B590C826E87}" type="datetime1">
              <a:rPr lang="it-IT" smtClean="0"/>
              <a:t>20/07/2021</a:t>
            </a:fld>
            <a:endParaRPr lang="it-IT"/>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89F2C7A-2CD6-FC4E-ADAB-D6A546ED714E}" type="slidenum">
              <a:rPr lang="it-IT" smtClean="0"/>
              <a:t>‹nr.›</a:t>
            </a:fld>
            <a:endParaRPr lang="it-IT"/>
          </a:p>
        </p:txBody>
      </p:sp>
    </p:spTree>
    <p:extLst>
      <p:ext uri="{BB962C8B-B14F-4D97-AF65-F5344CB8AC3E}">
        <p14:creationId xmlns:p14="http://schemas.microsoft.com/office/powerpoint/2010/main" val="22847881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37441"/>
        </a:solidFill>
        <a:effectLst/>
      </p:bgPr>
    </p:bg>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26774D20-1DEF-254C-BEF8-29F6EF1A770E}"/>
              </a:ext>
            </a:extLst>
          </p:cNvPr>
          <p:cNvPicPr>
            <a:picLocks noChangeAspect="1"/>
          </p:cNvPicPr>
          <p:nvPr/>
        </p:nvPicPr>
        <p:blipFill rotWithShape="1">
          <a:blip r:embed="rId2"/>
          <a:srcRect l="1" t="1" b="-206"/>
          <a:stretch/>
        </p:blipFill>
        <p:spPr>
          <a:xfrm>
            <a:off x="0" y="0"/>
            <a:ext cx="9143999" cy="5154054"/>
          </a:xfrm>
          <a:prstGeom prst="rect">
            <a:avLst/>
          </a:prstGeom>
        </p:spPr>
      </p:pic>
      <p:sp>
        <p:nvSpPr>
          <p:cNvPr id="9" name="Rettangolo 8">
            <a:extLst>
              <a:ext uri="{FF2B5EF4-FFF2-40B4-BE49-F238E27FC236}">
                <a16:creationId xmlns:a16="http://schemas.microsoft.com/office/drawing/2014/main" id="{B96803ED-868E-BE47-9003-8EABB2305674}"/>
              </a:ext>
            </a:extLst>
          </p:cNvPr>
          <p:cNvSpPr/>
          <p:nvPr/>
        </p:nvSpPr>
        <p:spPr>
          <a:xfrm>
            <a:off x="0" y="4095192"/>
            <a:ext cx="9144000" cy="10588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1" name="CasellaDiTesto 10">
            <a:extLst>
              <a:ext uri="{FF2B5EF4-FFF2-40B4-BE49-F238E27FC236}">
                <a16:creationId xmlns:a16="http://schemas.microsoft.com/office/drawing/2014/main" id="{9627C836-8AC2-B14F-A73A-B46881E27836}"/>
              </a:ext>
            </a:extLst>
          </p:cNvPr>
          <p:cNvSpPr txBox="1"/>
          <p:nvPr/>
        </p:nvSpPr>
        <p:spPr>
          <a:xfrm>
            <a:off x="792163" y="4123015"/>
            <a:ext cx="6954837" cy="1031039"/>
          </a:xfrm>
          <a:prstGeom prst="rect">
            <a:avLst/>
          </a:prstGeom>
          <a:noFill/>
        </p:spPr>
        <p:txBody>
          <a:bodyPr wrap="square" lIns="0" tIns="0" rIns="0" bIns="0" rtlCol="0" anchor="ctr" anchorCtr="0">
            <a:noAutofit/>
          </a:bodyPr>
          <a:lstStyle/>
          <a:p>
            <a:r>
              <a:rPr lang="it-IT" sz="2400" b="1" i="1" dirty="0" err="1">
                <a:solidFill>
                  <a:srgbClr val="F37441"/>
                </a:solidFill>
                <a:latin typeface="Bernina Sans Condensed Exbold" pitchFamily="2" charset="77"/>
              </a:rPr>
              <a:t>Classification</a:t>
            </a:r>
            <a:r>
              <a:rPr lang="it-IT" sz="2400" b="1" i="1" dirty="0">
                <a:solidFill>
                  <a:srgbClr val="F37441"/>
                </a:solidFill>
                <a:latin typeface="Bernina Sans Condensed Exbold" pitchFamily="2" charset="77"/>
              </a:rPr>
              <a:t> Class D: </a:t>
            </a:r>
            <a:r>
              <a:rPr lang="it-IT" sz="2400" b="1" i="1" dirty="0" err="1">
                <a:solidFill>
                  <a:srgbClr val="F37441"/>
                </a:solidFill>
                <a:latin typeface="Bernina Sans Condensed Exbold" pitchFamily="2" charset="77"/>
              </a:rPr>
              <a:t>Processed</a:t>
            </a:r>
            <a:r>
              <a:rPr lang="it-IT" sz="2400" b="1" i="1" dirty="0">
                <a:solidFill>
                  <a:srgbClr val="F37441"/>
                </a:solidFill>
                <a:latin typeface="Bernina Sans Condensed Exbold" pitchFamily="2" charset="77"/>
              </a:rPr>
              <a:t> Foods of </a:t>
            </a:r>
            <a:r>
              <a:rPr lang="it-IT" sz="2400" b="1" i="1" dirty="0" err="1">
                <a:solidFill>
                  <a:srgbClr val="F37441"/>
                </a:solidFill>
                <a:latin typeface="Bernina Sans Condensed Exbold" pitchFamily="2" charset="77"/>
              </a:rPr>
              <a:t>plant</a:t>
            </a:r>
            <a:r>
              <a:rPr lang="it-IT" sz="2400" b="1" i="1" dirty="0">
                <a:solidFill>
                  <a:srgbClr val="F37441"/>
                </a:solidFill>
                <a:latin typeface="Bernina Sans Condensed Exbold" pitchFamily="2" charset="77"/>
              </a:rPr>
              <a:t> </a:t>
            </a:r>
            <a:r>
              <a:rPr lang="it-IT" sz="2400" b="1" i="1" dirty="0" err="1">
                <a:solidFill>
                  <a:srgbClr val="F37441"/>
                </a:solidFill>
                <a:latin typeface="Bernina Sans Condensed Exbold" pitchFamily="2" charset="77"/>
              </a:rPr>
              <a:t>Origin</a:t>
            </a:r>
            <a:r>
              <a:rPr lang="it-IT" sz="2400" b="1" i="1" dirty="0">
                <a:solidFill>
                  <a:srgbClr val="F37441"/>
                </a:solidFill>
                <a:latin typeface="Bernina Sans Condensed Exbold" pitchFamily="2" charset="77"/>
              </a:rPr>
              <a:t> </a:t>
            </a:r>
          </a:p>
          <a:p>
            <a:pPr>
              <a:lnSpc>
                <a:spcPts val="2400"/>
              </a:lnSpc>
            </a:pPr>
            <a:r>
              <a:rPr lang="it-IT" sz="2400" b="1" dirty="0">
                <a:solidFill>
                  <a:srgbClr val="F37441"/>
                </a:solidFill>
                <a:latin typeface="Bernina Sans Condensed Exbold" pitchFamily="2" charset="77"/>
              </a:rPr>
              <a:t>	</a:t>
            </a:r>
            <a:r>
              <a:rPr lang="it-IT" sz="2400" b="1" i="1" dirty="0" err="1">
                <a:solidFill>
                  <a:srgbClr val="F37441"/>
                </a:solidFill>
                <a:latin typeface="Bernina Sans Condensed Exbold" pitchFamily="2" charset="77"/>
              </a:rPr>
              <a:t>July</a:t>
            </a:r>
            <a:r>
              <a:rPr lang="it-IT" sz="2400" b="1" i="1" dirty="0">
                <a:solidFill>
                  <a:srgbClr val="F37441"/>
                </a:solidFill>
                <a:latin typeface="Bernina Sans Condensed Exbold" pitchFamily="2" charset="77"/>
              </a:rPr>
              <a:t> 22, 2021</a:t>
            </a:r>
          </a:p>
        </p:txBody>
      </p:sp>
      <p:sp>
        <p:nvSpPr>
          <p:cNvPr id="14" name="CasellaDiTesto 13">
            <a:extLst>
              <a:ext uri="{FF2B5EF4-FFF2-40B4-BE49-F238E27FC236}">
                <a16:creationId xmlns:a16="http://schemas.microsoft.com/office/drawing/2014/main" id="{103AD7EC-AEBB-8E42-A1B1-7C1909219E90}"/>
              </a:ext>
            </a:extLst>
          </p:cNvPr>
          <p:cNvSpPr txBox="1"/>
          <p:nvPr/>
        </p:nvSpPr>
        <p:spPr>
          <a:xfrm>
            <a:off x="792163" y="1602420"/>
            <a:ext cx="2981572" cy="830997"/>
          </a:xfrm>
          <a:prstGeom prst="rect">
            <a:avLst/>
          </a:prstGeom>
          <a:noFill/>
        </p:spPr>
        <p:txBody>
          <a:bodyPr wrap="square" lIns="0" tIns="0" rIns="0" bIns="0" rtlCol="0">
            <a:spAutoFit/>
          </a:bodyPr>
          <a:lstStyle/>
          <a:p>
            <a:r>
              <a:rPr lang="it-IT" sz="5400" b="1" dirty="0">
                <a:solidFill>
                  <a:schemeClr val="bg1"/>
                </a:solidFill>
                <a:latin typeface="Bernina Sans Condensed" pitchFamily="2" charset="77"/>
              </a:rPr>
              <a:t>CCPR52</a:t>
            </a:r>
          </a:p>
        </p:txBody>
      </p:sp>
      <p:sp>
        <p:nvSpPr>
          <p:cNvPr id="15" name="CasellaDiTesto 14">
            <a:extLst>
              <a:ext uri="{FF2B5EF4-FFF2-40B4-BE49-F238E27FC236}">
                <a16:creationId xmlns:a16="http://schemas.microsoft.com/office/drawing/2014/main" id="{C3B682C1-DD6E-3B4B-9BA2-71C532C66CBC}"/>
              </a:ext>
            </a:extLst>
          </p:cNvPr>
          <p:cNvSpPr txBox="1"/>
          <p:nvPr/>
        </p:nvSpPr>
        <p:spPr>
          <a:xfrm>
            <a:off x="792163" y="2402421"/>
            <a:ext cx="3890598" cy="430887"/>
          </a:xfrm>
          <a:prstGeom prst="rect">
            <a:avLst/>
          </a:prstGeom>
          <a:noFill/>
        </p:spPr>
        <p:txBody>
          <a:bodyPr wrap="square" lIns="0" tIns="0" rIns="0" bIns="0" rtlCol="0">
            <a:spAutoFit/>
          </a:bodyPr>
          <a:lstStyle/>
          <a:p>
            <a:r>
              <a:rPr lang="it-IT" sz="1400" b="1" spc="100" dirty="0">
                <a:solidFill>
                  <a:schemeClr val="bg1"/>
                </a:solidFill>
                <a:latin typeface="Bernina Sans Condensed" pitchFamily="2" charset="77"/>
              </a:rPr>
              <a:t>CODEX COMMITTEE</a:t>
            </a:r>
            <a:br>
              <a:rPr lang="it-IT" sz="1400" b="1" spc="100" dirty="0">
                <a:solidFill>
                  <a:schemeClr val="bg1"/>
                </a:solidFill>
                <a:latin typeface="Bernina Sans Condensed" pitchFamily="2" charset="77"/>
              </a:rPr>
            </a:br>
            <a:r>
              <a:rPr lang="it-IT" sz="1400" b="1" spc="100" dirty="0">
                <a:solidFill>
                  <a:schemeClr val="bg1"/>
                </a:solidFill>
                <a:latin typeface="Bernina Sans Condensed" pitchFamily="2" charset="77"/>
              </a:rPr>
              <a:t>ON PESTICIDE RESIDUES</a:t>
            </a:r>
          </a:p>
        </p:txBody>
      </p:sp>
      <p:pic>
        <p:nvPicPr>
          <p:cNvPr id="10" name="Elemento grafico 9">
            <a:extLst>
              <a:ext uri="{FF2B5EF4-FFF2-40B4-BE49-F238E27FC236}">
                <a16:creationId xmlns:a16="http://schemas.microsoft.com/office/drawing/2014/main" id="{0894AE14-4302-4F4D-B7A4-CDFC43A60CB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381069" y="4320672"/>
            <a:ext cx="568575" cy="563108"/>
          </a:xfrm>
          <a:prstGeom prst="rect">
            <a:avLst/>
          </a:prstGeom>
        </p:spPr>
      </p:pic>
      <p:sp>
        <p:nvSpPr>
          <p:cNvPr id="2" name="Tijdelijke aanduiding voor dianummer 1">
            <a:extLst>
              <a:ext uri="{FF2B5EF4-FFF2-40B4-BE49-F238E27FC236}">
                <a16:creationId xmlns:a16="http://schemas.microsoft.com/office/drawing/2014/main" id="{5E6631F9-61A2-44BF-870E-A9889B6C210B}"/>
              </a:ext>
            </a:extLst>
          </p:cNvPr>
          <p:cNvSpPr>
            <a:spLocks noGrp="1"/>
          </p:cNvSpPr>
          <p:nvPr>
            <p:ph type="sldNum" sz="quarter" idx="12"/>
          </p:nvPr>
        </p:nvSpPr>
        <p:spPr/>
        <p:txBody>
          <a:bodyPr/>
          <a:lstStyle/>
          <a:p>
            <a:fld id="{689F2C7A-2CD6-FC4E-ADAB-D6A546ED714E}" type="slidenum">
              <a:rPr lang="it-IT" smtClean="0"/>
              <a:t>1</a:t>
            </a:fld>
            <a:endParaRPr lang="it-IT"/>
          </a:p>
        </p:txBody>
      </p:sp>
    </p:spTree>
    <p:extLst>
      <p:ext uri="{BB962C8B-B14F-4D97-AF65-F5344CB8AC3E}">
        <p14:creationId xmlns:p14="http://schemas.microsoft.com/office/powerpoint/2010/main" val="2195215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CasellaDiTesto 13">
            <a:extLst>
              <a:ext uri="{FF2B5EF4-FFF2-40B4-BE49-F238E27FC236}">
                <a16:creationId xmlns:a16="http://schemas.microsoft.com/office/drawing/2014/main" id="{769D78CA-F57B-BE4B-90BC-151746DCCD7E}"/>
              </a:ext>
            </a:extLst>
          </p:cNvPr>
          <p:cNvSpPr txBox="1"/>
          <p:nvPr/>
        </p:nvSpPr>
        <p:spPr>
          <a:xfrm>
            <a:off x="792163" y="563216"/>
            <a:ext cx="7559675" cy="430887"/>
          </a:xfrm>
          <a:prstGeom prst="rect">
            <a:avLst/>
          </a:prstGeom>
          <a:noFill/>
        </p:spPr>
        <p:txBody>
          <a:bodyPr wrap="square" lIns="0" tIns="0" rIns="0" bIns="0" rtlCol="0">
            <a:spAutoFit/>
          </a:bodyPr>
          <a:lstStyle/>
          <a:p>
            <a:r>
              <a:rPr lang="en-GB" sz="2800" b="1" dirty="0">
                <a:solidFill>
                  <a:srgbClr val="F37441"/>
                </a:solidFill>
                <a:latin typeface="Bernina Sans Condensed" pitchFamily="2" charset="77"/>
              </a:rPr>
              <a:t>Group 070 Fruit Juices 							 (2/3)</a:t>
            </a:r>
            <a:endParaRPr lang="it-IT" sz="2800" b="1" dirty="0">
              <a:solidFill>
                <a:srgbClr val="F37441"/>
              </a:solidFill>
              <a:latin typeface="Bernina Sans Condensed" pitchFamily="2" charset="77"/>
            </a:endParaRPr>
          </a:p>
        </p:txBody>
      </p:sp>
      <p:sp>
        <p:nvSpPr>
          <p:cNvPr id="4" name="Tijdelijke aanduiding voor inhoud 1">
            <a:extLst>
              <a:ext uri="{FF2B5EF4-FFF2-40B4-BE49-F238E27FC236}">
                <a16:creationId xmlns:a16="http://schemas.microsoft.com/office/drawing/2014/main" id="{C4F7329D-7BFF-4DB8-AB90-E39BC214B1AB}"/>
              </a:ext>
            </a:extLst>
          </p:cNvPr>
          <p:cNvSpPr>
            <a:spLocks noGrp="1"/>
          </p:cNvSpPr>
          <p:nvPr>
            <p:ph idx="1"/>
          </p:nvPr>
        </p:nvSpPr>
        <p:spPr>
          <a:xfrm>
            <a:off x="628650" y="1369219"/>
            <a:ext cx="7886700" cy="3263504"/>
          </a:xfrm>
        </p:spPr>
        <p:txBody>
          <a:bodyPr numCol="1">
            <a:normAutofit/>
          </a:bodyPr>
          <a:lstStyle/>
          <a:p>
            <a:pPr marL="0" indent="0">
              <a:buNone/>
            </a:pPr>
            <a:r>
              <a:rPr lang="nl-NL" b="1" i="1" dirty="0"/>
              <a:t>CL </a:t>
            </a:r>
            <a:r>
              <a:rPr lang="nl-NL" b="1" i="1" dirty="0" err="1"/>
              <a:t>Recommendation</a:t>
            </a:r>
            <a:r>
              <a:rPr lang="nl-NL" b="1" i="1" dirty="0"/>
              <a:t> 4: </a:t>
            </a:r>
            <a:r>
              <a:rPr lang="en-US" dirty="0"/>
              <a:t>To rename Class D, Type 13, Group 070 “Fruit juices” into “Fruit and vegetable juices”</a:t>
            </a:r>
          </a:p>
          <a:p>
            <a:pPr marL="0" indent="0">
              <a:buNone/>
            </a:pPr>
            <a:r>
              <a:rPr lang="en-US" dirty="0"/>
              <a:t>Comment from IFU: suggestions to bring the introduction text in line with the General standard for fruit juices and nectars (CODEX STAN 247-2005): </a:t>
            </a:r>
          </a:p>
          <a:p>
            <a:pPr marL="234900" lvl="1" indent="0">
              <a:buNone/>
            </a:pPr>
            <a:r>
              <a:rPr lang="en-US" sz="1400" dirty="0"/>
              <a:t>Fruit and vegetable juices, Group 070, are pressed from the edible part of mature fruits or from vegetable commodities. Juices are often prepared for international trade in a concentrated form, which is reconstituted for wholesale or retail distribution. Fruit juice concentrates should be reconstituted to the relevant provision listed in the appendix of CODEX STAN 247-2005. In processing vegetables, a small amount of preserving agent(s) may be added. Vegetable juice concentrates should be reconstituted to about the original juice concentration as obtained by the pressing process.</a:t>
            </a:r>
            <a:endParaRPr lang="nl-NL" sz="1400" dirty="0"/>
          </a:p>
        </p:txBody>
      </p:sp>
      <p:sp>
        <p:nvSpPr>
          <p:cNvPr id="2" name="Tijdelijke aanduiding voor dianummer 1">
            <a:extLst>
              <a:ext uri="{FF2B5EF4-FFF2-40B4-BE49-F238E27FC236}">
                <a16:creationId xmlns:a16="http://schemas.microsoft.com/office/drawing/2014/main" id="{ADB1B26D-8163-48AE-8911-688B8DEAD708}"/>
              </a:ext>
            </a:extLst>
          </p:cNvPr>
          <p:cNvSpPr>
            <a:spLocks noGrp="1"/>
          </p:cNvSpPr>
          <p:nvPr>
            <p:ph type="sldNum" sz="quarter" idx="12"/>
          </p:nvPr>
        </p:nvSpPr>
        <p:spPr/>
        <p:txBody>
          <a:bodyPr/>
          <a:lstStyle/>
          <a:p>
            <a:fld id="{689F2C7A-2CD6-FC4E-ADAB-D6A546ED714E}" type="slidenum">
              <a:rPr lang="it-IT" smtClean="0"/>
              <a:t>10</a:t>
            </a:fld>
            <a:endParaRPr lang="it-IT"/>
          </a:p>
        </p:txBody>
      </p:sp>
    </p:spTree>
    <p:extLst>
      <p:ext uri="{BB962C8B-B14F-4D97-AF65-F5344CB8AC3E}">
        <p14:creationId xmlns:p14="http://schemas.microsoft.com/office/powerpoint/2010/main" val="2085273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CasellaDiTesto 13">
            <a:extLst>
              <a:ext uri="{FF2B5EF4-FFF2-40B4-BE49-F238E27FC236}">
                <a16:creationId xmlns:a16="http://schemas.microsoft.com/office/drawing/2014/main" id="{769D78CA-F57B-BE4B-90BC-151746DCCD7E}"/>
              </a:ext>
            </a:extLst>
          </p:cNvPr>
          <p:cNvSpPr txBox="1"/>
          <p:nvPr/>
        </p:nvSpPr>
        <p:spPr>
          <a:xfrm>
            <a:off x="792163" y="563216"/>
            <a:ext cx="7559675" cy="430887"/>
          </a:xfrm>
          <a:prstGeom prst="rect">
            <a:avLst/>
          </a:prstGeom>
          <a:noFill/>
        </p:spPr>
        <p:txBody>
          <a:bodyPr wrap="square" lIns="0" tIns="0" rIns="0" bIns="0" rtlCol="0">
            <a:spAutoFit/>
          </a:bodyPr>
          <a:lstStyle/>
          <a:p>
            <a:r>
              <a:rPr lang="en-GB" sz="2800" b="1" dirty="0">
                <a:solidFill>
                  <a:srgbClr val="F37441"/>
                </a:solidFill>
                <a:latin typeface="Bernina Sans Condensed" pitchFamily="2" charset="77"/>
              </a:rPr>
              <a:t>Group 070 Fruit Juices 							 (3/3)</a:t>
            </a:r>
            <a:endParaRPr lang="it-IT" sz="2800" b="1" dirty="0">
              <a:solidFill>
                <a:srgbClr val="F37441"/>
              </a:solidFill>
              <a:latin typeface="Bernina Sans Condensed" pitchFamily="2" charset="77"/>
            </a:endParaRPr>
          </a:p>
        </p:txBody>
      </p:sp>
      <p:sp>
        <p:nvSpPr>
          <p:cNvPr id="4" name="Tijdelijke aanduiding voor inhoud 1">
            <a:extLst>
              <a:ext uri="{FF2B5EF4-FFF2-40B4-BE49-F238E27FC236}">
                <a16:creationId xmlns:a16="http://schemas.microsoft.com/office/drawing/2014/main" id="{C4F7329D-7BFF-4DB8-AB90-E39BC214B1AB}"/>
              </a:ext>
            </a:extLst>
          </p:cNvPr>
          <p:cNvSpPr>
            <a:spLocks noGrp="1"/>
          </p:cNvSpPr>
          <p:nvPr>
            <p:ph idx="1"/>
          </p:nvPr>
        </p:nvSpPr>
        <p:spPr>
          <a:xfrm>
            <a:off x="628650" y="1369219"/>
            <a:ext cx="7886700" cy="3263504"/>
          </a:xfrm>
        </p:spPr>
        <p:txBody>
          <a:bodyPr numCol="1">
            <a:normAutofit/>
          </a:bodyPr>
          <a:lstStyle/>
          <a:p>
            <a:pPr marL="0" indent="0">
              <a:buNone/>
            </a:pPr>
            <a:r>
              <a:rPr lang="nl-NL" sz="2400" b="1" i="1" dirty="0"/>
              <a:t>New </a:t>
            </a:r>
            <a:r>
              <a:rPr lang="nl-NL" sz="2400" b="1" i="1" dirty="0" err="1"/>
              <a:t>Recommendation</a:t>
            </a:r>
            <a:r>
              <a:rPr lang="nl-NL" sz="2400" b="1" i="1" dirty="0"/>
              <a:t>:</a:t>
            </a:r>
          </a:p>
          <a:p>
            <a:pPr lvl="1"/>
            <a:r>
              <a:rPr lang="nl-NL" sz="2000" dirty="0" err="1"/>
              <a:t>To</a:t>
            </a:r>
            <a:r>
              <a:rPr lang="nl-NL" sz="2000" dirty="0"/>
              <a:t> </a:t>
            </a:r>
            <a:r>
              <a:rPr lang="nl-NL" sz="2000" dirty="0" err="1"/>
              <a:t>agree</a:t>
            </a:r>
            <a:r>
              <a:rPr lang="nl-NL" sz="2000" dirty="0"/>
              <a:t> </a:t>
            </a:r>
            <a:r>
              <a:rPr lang="nl-NL" sz="2000" dirty="0" err="1"/>
              <a:t>with</a:t>
            </a:r>
            <a:r>
              <a:rPr lang="nl-NL" sz="2000" dirty="0"/>
              <a:t> </a:t>
            </a:r>
            <a:r>
              <a:rPr lang="nl-NL" sz="2000" dirty="0" err="1"/>
              <a:t>the</a:t>
            </a:r>
            <a:r>
              <a:rPr lang="nl-NL" sz="2000" dirty="0"/>
              <a:t> new </a:t>
            </a:r>
            <a:r>
              <a:rPr lang="nl-NL" sz="2000" dirty="0" err="1"/>
              <a:t>structure</a:t>
            </a:r>
            <a:r>
              <a:rPr lang="nl-NL" sz="2000" dirty="0"/>
              <a:t> of </a:t>
            </a:r>
            <a:r>
              <a:rPr lang="nl-NL" sz="2000" dirty="0" err="1"/>
              <a:t>group</a:t>
            </a:r>
            <a:r>
              <a:rPr lang="nl-NL" sz="2000" dirty="0"/>
              <a:t> 070 </a:t>
            </a:r>
            <a:r>
              <a:rPr lang="nl-NL" sz="2000" dirty="0" err="1"/>
              <a:t>with</a:t>
            </a:r>
            <a:r>
              <a:rPr lang="nl-NL" sz="2000" dirty="0"/>
              <a:t> </a:t>
            </a:r>
            <a:r>
              <a:rPr lang="nl-NL" sz="2000" dirty="0" err="1"/>
              <a:t>two</a:t>
            </a:r>
            <a:r>
              <a:rPr lang="nl-NL" sz="2000" dirty="0"/>
              <a:t> </a:t>
            </a:r>
            <a:r>
              <a:rPr lang="nl-NL" sz="2000" dirty="0" err="1"/>
              <a:t>subgroups</a:t>
            </a:r>
            <a:r>
              <a:rPr lang="nl-NL" sz="2000" dirty="0"/>
              <a:t>: 	</a:t>
            </a:r>
          </a:p>
          <a:p>
            <a:pPr marL="342900" lvl="1" indent="0">
              <a:buNone/>
            </a:pPr>
            <a:r>
              <a:rPr lang="nl-NL" sz="2000" dirty="0"/>
              <a:t>	070A </a:t>
            </a:r>
            <a:r>
              <a:rPr lang="nl-NL" sz="2000" dirty="0" err="1"/>
              <a:t>for</a:t>
            </a:r>
            <a:r>
              <a:rPr lang="nl-NL" sz="2000" dirty="0"/>
              <a:t> </a:t>
            </a:r>
            <a:r>
              <a:rPr lang="nl-NL" sz="2000" dirty="0" err="1"/>
              <a:t>Juices</a:t>
            </a:r>
            <a:r>
              <a:rPr lang="nl-NL" sz="2000" dirty="0"/>
              <a:t> of </a:t>
            </a:r>
            <a:r>
              <a:rPr lang="nl-NL" sz="2000" dirty="0" err="1"/>
              <a:t>fruits</a:t>
            </a:r>
            <a:r>
              <a:rPr lang="nl-NL" sz="2000" dirty="0"/>
              <a:t> </a:t>
            </a:r>
          </a:p>
          <a:p>
            <a:pPr marL="342900" lvl="1" indent="0">
              <a:buNone/>
            </a:pPr>
            <a:r>
              <a:rPr lang="nl-NL" sz="2000" dirty="0"/>
              <a:t>	070B </a:t>
            </a:r>
            <a:r>
              <a:rPr lang="nl-NL" sz="2000" dirty="0" err="1"/>
              <a:t>for</a:t>
            </a:r>
            <a:r>
              <a:rPr lang="nl-NL" sz="2000" dirty="0"/>
              <a:t> </a:t>
            </a:r>
            <a:r>
              <a:rPr lang="nl-NL" sz="2000" dirty="0" err="1"/>
              <a:t>Juices</a:t>
            </a:r>
            <a:r>
              <a:rPr lang="nl-NL" sz="2000" dirty="0"/>
              <a:t> of </a:t>
            </a:r>
            <a:r>
              <a:rPr lang="nl-NL" sz="2000" dirty="0" err="1"/>
              <a:t>vegetables</a:t>
            </a:r>
            <a:endParaRPr lang="nl-NL" sz="2000" dirty="0"/>
          </a:p>
          <a:p>
            <a:pPr marL="342900" lvl="1" indent="0">
              <a:buNone/>
            </a:pPr>
            <a:endParaRPr lang="nl-NL" sz="2000" dirty="0"/>
          </a:p>
          <a:p>
            <a:pPr lvl="1"/>
            <a:r>
              <a:rPr lang="nl-NL" sz="2000" dirty="0" err="1"/>
              <a:t>To</a:t>
            </a:r>
            <a:r>
              <a:rPr lang="nl-NL" sz="2000" dirty="0"/>
              <a:t> </a:t>
            </a:r>
            <a:r>
              <a:rPr lang="nl-NL" sz="2000" dirty="0" err="1"/>
              <a:t>agree</a:t>
            </a:r>
            <a:r>
              <a:rPr lang="nl-NL" sz="2000" dirty="0"/>
              <a:t> </a:t>
            </a:r>
            <a:r>
              <a:rPr lang="nl-NL" sz="2000" dirty="0" err="1"/>
              <a:t>with</a:t>
            </a:r>
            <a:r>
              <a:rPr lang="nl-NL" sz="2000" dirty="0"/>
              <a:t> </a:t>
            </a:r>
            <a:r>
              <a:rPr lang="nl-NL" sz="2000" dirty="0" err="1"/>
              <a:t>the</a:t>
            </a:r>
            <a:r>
              <a:rPr lang="nl-NL" sz="2000" dirty="0"/>
              <a:t> change in </a:t>
            </a:r>
            <a:r>
              <a:rPr lang="nl-NL" sz="2000" dirty="0" err="1"/>
              <a:t>the</a:t>
            </a:r>
            <a:r>
              <a:rPr lang="nl-NL" sz="2000" dirty="0"/>
              <a:t> </a:t>
            </a:r>
            <a:r>
              <a:rPr lang="nl-NL" sz="2000" dirty="0" err="1"/>
              <a:t>introduction</a:t>
            </a:r>
            <a:r>
              <a:rPr lang="nl-NL" sz="2000" dirty="0"/>
              <a:t> tekst </a:t>
            </a:r>
            <a:r>
              <a:rPr lang="nl-NL" sz="2000" dirty="0" err="1"/>
              <a:t>according</a:t>
            </a:r>
            <a:r>
              <a:rPr lang="nl-NL" sz="2000" dirty="0"/>
              <a:t> </a:t>
            </a:r>
            <a:r>
              <a:rPr lang="nl-NL" sz="2000" dirty="0" err="1"/>
              <a:t>to</a:t>
            </a:r>
            <a:r>
              <a:rPr lang="nl-NL" sz="2000" dirty="0"/>
              <a:t> </a:t>
            </a:r>
            <a:r>
              <a:rPr lang="nl-NL" sz="2000" dirty="0" err="1"/>
              <a:t>existing</a:t>
            </a:r>
            <a:r>
              <a:rPr lang="nl-NL" sz="2000" dirty="0"/>
              <a:t> Codex </a:t>
            </a:r>
            <a:r>
              <a:rPr lang="nl-NL" sz="2000" dirty="0" err="1"/>
              <a:t>standards</a:t>
            </a:r>
            <a:r>
              <a:rPr lang="nl-NL" sz="2000" dirty="0"/>
              <a:t> </a:t>
            </a:r>
            <a:r>
              <a:rPr lang="nl-NL" sz="2000" dirty="0" err="1"/>
              <a:t>and</a:t>
            </a:r>
            <a:r>
              <a:rPr lang="nl-NL" sz="2000" dirty="0"/>
              <a:t> </a:t>
            </a:r>
            <a:r>
              <a:rPr lang="nl-NL" sz="2000" dirty="0" err="1"/>
              <a:t>the</a:t>
            </a:r>
            <a:r>
              <a:rPr lang="nl-NL" sz="2000" dirty="0"/>
              <a:t> new </a:t>
            </a:r>
            <a:r>
              <a:rPr lang="nl-NL" sz="2000" dirty="0" err="1"/>
              <a:t>structure</a:t>
            </a:r>
            <a:endParaRPr lang="nl-NL" sz="2000" dirty="0"/>
          </a:p>
          <a:p>
            <a:endParaRPr lang="nl-NL" dirty="0"/>
          </a:p>
        </p:txBody>
      </p:sp>
      <p:sp>
        <p:nvSpPr>
          <p:cNvPr id="2" name="Tijdelijke aanduiding voor dianummer 1">
            <a:extLst>
              <a:ext uri="{FF2B5EF4-FFF2-40B4-BE49-F238E27FC236}">
                <a16:creationId xmlns:a16="http://schemas.microsoft.com/office/drawing/2014/main" id="{2364C474-AFD3-4F84-8F08-9E699CB09784}"/>
              </a:ext>
            </a:extLst>
          </p:cNvPr>
          <p:cNvSpPr>
            <a:spLocks noGrp="1"/>
          </p:cNvSpPr>
          <p:nvPr>
            <p:ph type="sldNum" sz="quarter" idx="12"/>
          </p:nvPr>
        </p:nvSpPr>
        <p:spPr/>
        <p:txBody>
          <a:bodyPr/>
          <a:lstStyle/>
          <a:p>
            <a:fld id="{689F2C7A-2CD6-FC4E-ADAB-D6A546ED714E}" type="slidenum">
              <a:rPr lang="it-IT" smtClean="0"/>
              <a:t>11</a:t>
            </a:fld>
            <a:endParaRPr lang="it-IT"/>
          </a:p>
        </p:txBody>
      </p:sp>
    </p:spTree>
    <p:extLst>
      <p:ext uri="{BB962C8B-B14F-4D97-AF65-F5344CB8AC3E}">
        <p14:creationId xmlns:p14="http://schemas.microsoft.com/office/powerpoint/2010/main" val="24671902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9B904B63-C9A9-E14D-9130-2101FD959D65}"/>
              </a:ext>
            </a:extLst>
          </p:cNvPr>
          <p:cNvSpPr txBox="1"/>
          <p:nvPr/>
        </p:nvSpPr>
        <p:spPr>
          <a:xfrm>
            <a:off x="822308" y="1301695"/>
            <a:ext cx="6827838" cy="2954655"/>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US" sz="1600" dirty="0"/>
              <a:t>New commodity suggestion from Egypt: Add </a:t>
            </a:r>
            <a:r>
              <a:rPr lang="en-GB" sz="1600" dirty="0"/>
              <a:t>Oleoresin Capsicum - Paprika Oleoresin to  Class D  Group 068 (Oils and fats of plant origin, edible)</a:t>
            </a:r>
          </a:p>
          <a:p>
            <a:endParaRPr lang="en-US" sz="1600" b="1" dirty="0"/>
          </a:p>
          <a:p>
            <a:r>
              <a:rPr lang="en-US" dirty="0"/>
              <a:t>Paprika Oleoresin is an oil-soluble substance that is not used as a food, but as a </a:t>
            </a:r>
            <a:r>
              <a:rPr lang="en-US" dirty="0" err="1"/>
              <a:t>colouring</a:t>
            </a:r>
            <a:r>
              <a:rPr lang="en-US" dirty="0"/>
              <a:t> and </a:t>
            </a:r>
            <a:r>
              <a:rPr lang="en-US" dirty="0" err="1"/>
              <a:t>flavouring</a:t>
            </a:r>
            <a:r>
              <a:rPr lang="en-US" dirty="0"/>
              <a:t> compound.</a:t>
            </a:r>
          </a:p>
          <a:p>
            <a:r>
              <a:rPr lang="en-US" dirty="0"/>
              <a:t>It is a composed product of vegetable oil and </a:t>
            </a:r>
            <a:r>
              <a:rPr lang="en-US" dirty="0" err="1"/>
              <a:t>cartenoids</a:t>
            </a:r>
            <a:r>
              <a:rPr lang="en-US" dirty="0"/>
              <a:t> from Capsicum annum</a:t>
            </a:r>
          </a:p>
          <a:p>
            <a:endParaRPr lang="en-US" dirty="0"/>
          </a:p>
          <a:p>
            <a:r>
              <a:rPr lang="nl-NL" b="1" i="1" dirty="0"/>
              <a:t>New </a:t>
            </a:r>
            <a:r>
              <a:rPr lang="nl-NL" b="1" i="1" dirty="0" err="1"/>
              <a:t>Recommendation</a:t>
            </a:r>
            <a:r>
              <a:rPr lang="nl-NL" b="1" i="1" dirty="0"/>
              <a:t> </a:t>
            </a:r>
            <a:r>
              <a:rPr lang="en-US" dirty="0"/>
              <a:t>: To not include Oleoresin Capsicum - Paprika Oleoresin in the Classification because it is a composed product and only used for </a:t>
            </a:r>
            <a:r>
              <a:rPr lang="en-US" dirty="0" err="1"/>
              <a:t>colouring</a:t>
            </a:r>
            <a:r>
              <a:rPr lang="en-US" dirty="0"/>
              <a:t> and/or </a:t>
            </a:r>
            <a:r>
              <a:rPr lang="en-US" dirty="0" err="1"/>
              <a:t>flavouring</a:t>
            </a:r>
            <a:endParaRPr lang="nl-NL" dirty="0">
              <a:highlight>
                <a:srgbClr val="FFFF00"/>
              </a:highlight>
            </a:endParaRPr>
          </a:p>
        </p:txBody>
      </p:sp>
      <p:sp>
        <p:nvSpPr>
          <p:cNvPr id="14" name="CasellaDiTesto 13">
            <a:extLst>
              <a:ext uri="{FF2B5EF4-FFF2-40B4-BE49-F238E27FC236}">
                <a16:creationId xmlns:a16="http://schemas.microsoft.com/office/drawing/2014/main" id="{769D78CA-F57B-BE4B-90BC-151746DCCD7E}"/>
              </a:ext>
            </a:extLst>
          </p:cNvPr>
          <p:cNvSpPr txBox="1"/>
          <p:nvPr/>
        </p:nvSpPr>
        <p:spPr>
          <a:xfrm>
            <a:off x="792163" y="563216"/>
            <a:ext cx="7559675" cy="430887"/>
          </a:xfrm>
          <a:prstGeom prst="rect">
            <a:avLst/>
          </a:prstGeom>
          <a:noFill/>
        </p:spPr>
        <p:txBody>
          <a:bodyPr wrap="square" lIns="0" tIns="0" rIns="0" bIns="0" rtlCol="0">
            <a:spAutoFit/>
          </a:bodyPr>
          <a:lstStyle/>
          <a:p>
            <a:r>
              <a:rPr lang="en-GB" sz="2800" b="1" dirty="0">
                <a:solidFill>
                  <a:srgbClr val="F37441"/>
                </a:solidFill>
                <a:latin typeface="Bernina Sans Condensed" pitchFamily="2" charset="77"/>
              </a:rPr>
              <a:t>Oleoresin Capsicum - Paprika Oleoresin </a:t>
            </a:r>
            <a:endParaRPr lang="it-IT" sz="2800" b="1" dirty="0">
              <a:solidFill>
                <a:srgbClr val="F37441"/>
              </a:solidFill>
              <a:latin typeface="Bernina Sans Condensed" pitchFamily="2" charset="77"/>
            </a:endParaRPr>
          </a:p>
        </p:txBody>
      </p:sp>
      <p:sp>
        <p:nvSpPr>
          <p:cNvPr id="2" name="Tijdelijke aanduiding voor dianummer 1">
            <a:extLst>
              <a:ext uri="{FF2B5EF4-FFF2-40B4-BE49-F238E27FC236}">
                <a16:creationId xmlns:a16="http://schemas.microsoft.com/office/drawing/2014/main" id="{5A1C8815-2F65-4BEC-A946-C0471E7704FE}"/>
              </a:ext>
            </a:extLst>
          </p:cNvPr>
          <p:cNvSpPr>
            <a:spLocks noGrp="1"/>
          </p:cNvSpPr>
          <p:nvPr>
            <p:ph type="sldNum" sz="quarter" idx="12"/>
          </p:nvPr>
        </p:nvSpPr>
        <p:spPr/>
        <p:txBody>
          <a:bodyPr/>
          <a:lstStyle/>
          <a:p>
            <a:fld id="{689F2C7A-2CD6-FC4E-ADAB-D6A546ED714E}" type="slidenum">
              <a:rPr lang="it-IT" smtClean="0"/>
              <a:t>12</a:t>
            </a:fld>
            <a:endParaRPr lang="it-IT"/>
          </a:p>
        </p:txBody>
      </p:sp>
    </p:spTree>
    <p:extLst>
      <p:ext uri="{BB962C8B-B14F-4D97-AF65-F5344CB8AC3E}">
        <p14:creationId xmlns:p14="http://schemas.microsoft.com/office/powerpoint/2010/main" val="25353593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9B904B63-C9A9-E14D-9130-2101FD959D65}"/>
              </a:ext>
            </a:extLst>
          </p:cNvPr>
          <p:cNvSpPr txBox="1"/>
          <p:nvPr/>
        </p:nvSpPr>
        <p:spPr>
          <a:xfrm>
            <a:off x="822308" y="1301695"/>
            <a:ext cx="7771086" cy="1846659"/>
          </a:xfrm>
          <a:prstGeom prst="rect">
            <a:avLst/>
          </a:prstGeom>
          <a:noFill/>
        </p:spPr>
        <p:txBody>
          <a:bodyPr wrap="square" lIns="0" tIns="0" rIns="0" bIns="0" rtlCol="0">
            <a:spAutoFit/>
          </a:bodyPr>
          <a:lstStyle/>
          <a:p>
            <a:pPr marL="285750" indent="-285750">
              <a:buFont typeface="Arial" panose="020B0604020202020204" pitchFamily="34" charset="0"/>
              <a:buChar char="•"/>
            </a:pPr>
            <a:r>
              <a:rPr lang="nl-NL" sz="2400" dirty="0" err="1"/>
              <a:t>Several</a:t>
            </a:r>
            <a:r>
              <a:rPr lang="nl-NL" sz="2400" dirty="0"/>
              <a:t> new </a:t>
            </a:r>
            <a:r>
              <a:rPr lang="nl-NL" sz="2400" dirty="0" err="1"/>
              <a:t>commodities</a:t>
            </a:r>
            <a:r>
              <a:rPr lang="nl-NL" sz="2400" dirty="0"/>
              <a:t> </a:t>
            </a:r>
            <a:r>
              <a:rPr lang="nl-NL" sz="2400" dirty="0" err="1"/>
              <a:t>were</a:t>
            </a:r>
            <a:r>
              <a:rPr lang="nl-NL" sz="2400" dirty="0"/>
              <a:t> </a:t>
            </a:r>
            <a:r>
              <a:rPr lang="nl-NL" sz="2400" dirty="0" err="1"/>
              <a:t>added</a:t>
            </a:r>
            <a:r>
              <a:rPr lang="nl-NL" sz="2400" dirty="0"/>
              <a:t> </a:t>
            </a:r>
            <a:r>
              <a:rPr lang="nl-NL" sz="2400" dirty="0" err="1"/>
              <a:t>during</a:t>
            </a:r>
            <a:r>
              <a:rPr lang="nl-NL" sz="2400" dirty="0"/>
              <a:t> </a:t>
            </a:r>
            <a:r>
              <a:rPr lang="nl-NL" sz="2400" dirty="0" err="1"/>
              <a:t>the</a:t>
            </a:r>
            <a:r>
              <a:rPr lang="nl-NL" sz="2400" dirty="0"/>
              <a:t> EWG </a:t>
            </a:r>
            <a:r>
              <a:rPr lang="nl-NL" sz="2400" dirty="0" err="1"/>
              <a:t>discussions</a:t>
            </a:r>
            <a:r>
              <a:rPr lang="nl-NL" sz="2400" dirty="0"/>
              <a:t> </a:t>
            </a:r>
          </a:p>
          <a:p>
            <a:pPr marL="285750" indent="-285750">
              <a:buFont typeface="Arial" panose="020B0604020202020204" pitchFamily="34" charset="0"/>
              <a:buChar char="•"/>
            </a:pPr>
            <a:r>
              <a:rPr lang="nl-NL" sz="2400" dirty="0" err="1"/>
              <a:t>Based</a:t>
            </a:r>
            <a:r>
              <a:rPr lang="nl-NL" sz="2400" dirty="0"/>
              <a:t> on </a:t>
            </a:r>
            <a:r>
              <a:rPr lang="nl-NL" sz="2400" dirty="0" err="1"/>
              <a:t>reactions</a:t>
            </a:r>
            <a:r>
              <a:rPr lang="nl-NL" sz="2400" dirty="0"/>
              <a:t> on </a:t>
            </a:r>
            <a:r>
              <a:rPr lang="nl-NL" sz="2400" dirty="0" err="1"/>
              <a:t>the</a:t>
            </a:r>
            <a:r>
              <a:rPr lang="nl-NL" sz="2400" dirty="0"/>
              <a:t> last CL 41 new </a:t>
            </a:r>
            <a:r>
              <a:rPr lang="nl-NL" sz="2400" dirty="0" err="1"/>
              <a:t>commodities</a:t>
            </a:r>
            <a:r>
              <a:rPr lang="nl-NL" sz="2400" dirty="0"/>
              <a:t> (1 </a:t>
            </a:r>
            <a:r>
              <a:rPr lang="nl-NL" sz="2400" dirty="0" err="1"/>
              <a:t>dried</a:t>
            </a:r>
            <a:r>
              <a:rPr lang="nl-NL" sz="2400" dirty="0"/>
              <a:t> fruit </a:t>
            </a:r>
            <a:r>
              <a:rPr lang="nl-NL" sz="2400" dirty="0" err="1"/>
              <a:t>and</a:t>
            </a:r>
            <a:r>
              <a:rPr lang="nl-NL" sz="2400" dirty="0"/>
              <a:t> 40 </a:t>
            </a:r>
            <a:r>
              <a:rPr lang="nl-NL" sz="2400" dirty="0" err="1"/>
              <a:t>dried</a:t>
            </a:r>
            <a:r>
              <a:rPr lang="nl-NL" sz="2400" dirty="0"/>
              <a:t> </a:t>
            </a:r>
            <a:r>
              <a:rPr lang="nl-NL" sz="2400" dirty="0" err="1"/>
              <a:t>vegetables</a:t>
            </a:r>
            <a:r>
              <a:rPr lang="nl-NL" sz="2400" dirty="0"/>
              <a:t>) have been </a:t>
            </a:r>
            <a:r>
              <a:rPr lang="nl-NL" sz="2400" dirty="0" err="1"/>
              <a:t>added</a:t>
            </a:r>
            <a:r>
              <a:rPr lang="nl-NL" sz="2400" dirty="0"/>
              <a:t>,</a:t>
            </a:r>
          </a:p>
          <a:p>
            <a:r>
              <a:rPr lang="nl-NL" sz="2400" dirty="0"/>
              <a:t>	 </a:t>
            </a:r>
            <a:r>
              <a:rPr lang="nl-NL" sz="2400" dirty="0" err="1"/>
              <a:t>they</a:t>
            </a:r>
            <a:r>
              <a:rPr lang="nl-NL" sz="2400" dirty="0"/>
              <a:t> are </a:t>
            </a:r>
            <a:r>
              <a:rPr lang="nl-NL" sz="2400" dirty="0" err="1"/>
              <a:t>yellow</a:t>
            </a:r>
            <a:r>
              <a:rPr lang="nl-NL" sz="2400" dirty="0"/>
              <a:t> </a:t>
            </a:r>
            <a:r>
              <a:rPr lang="nl-NL" sz="2400" dirty="0" err="1"/>
              <a:t>highlighted</a:t>
            </a:r>
            <a:endParaRPr lang="nl-NL" sz="2400" dirty="0"/>
          </a:p>
        </p:txBody>
      </p:sp>
      <p:sp>
        <p:nvSpPr>
          <p:cNvPr id="14" name="CasellaDiTesto 13">
            <a:extLst>
              <a:ext uri="{FF2B5EF4-FFF2-40B4-BE49-F238E27FC236}">
                <a16:creationId xmlns:a16="http://schemas.microsoft.com/office/drawing/2014/main" id="{769D78CA-F57B-BE4B-90BC-151746DCCD7E}"/>
              </a:ext>
            </a:extLst>
          </p:cNvPr>
          <p:cNvSpPr txBox="1"/>
          <p:nvPr/>
        </p:nvSpPr>
        <p:spPr>
          <a:xfrm>
            <a:off x="792163" y="563216"/>
            <a:ext cx="7559675" cy="430887"/>
          </a:xfrm>
          <a:prstGeom prst="rect">
            <a:avLst/>
          </a:prstGeom>
          <a:noFill/>
        </p:spPr>
        <p:txBody>
          <a:bodyPr wrap="square" lIns="0" tIns="0" rIns="0" bIns="0" rtlCol="0">
            <a:spAutoFit/>
          </a:bodyPr>
          <a:lstStyle/>
          <a:p>
            <a:r>
              <a:rPr lang="en-GB" sz="2800" b="1" dirty="0">
                <a:solidFill>
                  <a:srgbClr val="F37441"/>
                </a:solidFill>
                <a:latin typeface="Bernina Sans Condensed" pitchFamily="2" charset="77"/>
              </a:rPr>
              <a:t>New commodities</a:t>
            </a:r>
            <a:endParaRPr lang="it-IT" sz="2800" b="1" dirty="0">
              <a:solidFill>
                <a:srgbClr val="F37441"/>
              </a:solidFill>
              <a:latin typeface="Bernina Sans Condensed" pitchFamily="2" charset="77"/>
            </a:endParaRPr>
          </a:p>
        </p:txBody>
      </p:sp>
      <p:sp>
        <p:nvSpPr>
          <p:cNvPr id="2" name="Tijdelijke aanduiding voor dianummer 1">
            <a:extLst>
              <a:ext uri="{FF2B5EF4-FFF2-40B4-BE49-F238E27FC236}">
                <a16:creationId xmlns:a16="http://schemas.microsoft.com/office/drawing/2014/main" id="{BA3A66CE-9657-4CD6-BD0D-3249521DB808}"/>
              </a:ext>
            </a:extLst>
          </p:cNvPr>
          <p:cNvSpPr>
            <a:spLocks noGrp="1"/>
          </p:cNvSpPr>
          <p:nvPr>
            <p:ph type="sldNum" sz="quarter" idx="12"/>
          </p:nvPr>
        </p:nvSpPr>
        <p:spPr/>
        <p:txBody>
          <a:bodyPr/>
          <a:lstStyle/>
          <a:p>
            <a:fld id="{689F2C7A-2CD6-FC4E-ADAB-D6A546ED714E}" type="slidenum">
              <a:rPr lang="it-IT" smtClean="0"/>
              <a:t>13</a:t>
            </a:fld>
            <a:endParaRPr lang="it-IT"/>
          </a:p>
        </p:txBody>
      </p:sp>
    </p:spTree>
    <p:extLst>
      <p:ext uri="{BB962C8B-B14F-4D97-AF65-F5344CB8AC3E}">
        <p14:creationId xmlns:p14="http://schemas.microsoft.com/office/powerpoint/2010/main" val="20874797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CasellaDiTesto 13">
            <a:extLst>
              <a:ext uri="{FF2B5EF4-FFF2-40B4-BE49-F238E27FC236}">
                <a16:creationId xmlns:a16="http://schemas.microsoft.com/office/drawing/2014/main" id="{769D78CA-F57B-BE4B-90BC-151746DCCD7E}"/>
              </a:ext>
            </a:extLst>
          </p:cNvPr>
          <p:cNvSpPr txBox="1"/>
          <p:nvPr/>
        </p:nvSpPr>
        <p:spPr>
          <a:xfrm>
            <a:off x="792163" y="563216"/>
            <a:ext cx="7559675" cy="430887"/>
          </a:xfrm>
          <a:prstGeom prst="rect">
            <a:avLst/>
          </a:prstGeom>
          <a:noFill/>
        </p:spPr>
        <p:txBody>
          <a:bodyPr wrap="square" lIns="0" tIns="0" rIns="0" bIns="0" rtlCol="0">
            <a:spAutoFit/>
          </a:bodyPr>
          <a:lstStyle/>
          <a:p>
            <a:r>
              <a:rPr lang="en-GB" sz="2800" b="1" dirty="0">
                <a:solidFill>
                  <a:srgbClr val="F37441"/>
                </a:solidFill>
                <a:latin typeface="Bernina Sans Condensed" pitchFamily="2" charset="77"/>
              </a:rPr>
              <a:t>Editorial comments </a:t>
            </a:r>
            <a:endParaRPr lang="it-IT" sz="2800" b="1" dirty="0">
              <a:solidFill>
                <a:srgbClr val="F37441"/>
              </a:solidFill>
              <a:latin typeface="Bernina Sans Condensed" pitchFamily="2" charset="77"/>
            </a:endParaRPr>
          </a:p>
        </p:txBody>
      </p:sp>
      <p:sp>
        <p:nvSpPr>
          <p:cNvPr id="5" name="Tijdelijke aanduiding voor inhoud 1">
            <a:extLst>
              <a:ext uri="{FF2B5EF4-FFF2-40B4-BE49-F238E27FC236}">
                <a16:creationId xmlns:a16="http://schemas.microsoft.com/office/drawing/2014/main" id="{70F1B2FB-1CAE-4854-950C-F50FE3D4F424}"/>
              </a:ext>
            </a:extLst>
          </p:cNvPr>
          <p:cNvSpPr>
            <a:spLocks noGrp="1"/>
          </p:cNvSpPr>
          <p:nvPr>
            <p:ph idx="1"/>
          </p:nvPr>
        </p:nvSpPr>
        <p:spPr>
          <a:xfrm>
            <a:off x="628650" y="1369219"/>
            <a:ext cx="7886700" cy="3263504"/>
          </a:xfrm>
        </p:spPr>
        <p:txBody>
          <a:bodyPr numCol="1">
            <a:normAutofit/>
          </a:bodyPr>
          <a:lstStyle/>
          <a:p>
            <a:r>
              <a:rPr lang="nl-NL" sz="2800" dirty="0" err="1"/>
              <a:t>Where</a:t>
            </a:r>
            <a:r>
              <a:rPr lang="nl-NL" sz="2800" dirty="0"/>
              <a:t> missing, </a:t>
            </a:r>
            <a:r>
              <a:rPr lang="nl-NL" sz="2800" dirty="0" err="1"/>
              <a:t>the</a:t>
            </a:r>
            <a:r>
              <a:rPr lang="nl-NL" sz="2800" dirty="0"/>
              <a:t> word ‘</a:t>
            </a:r>
            <a:r>
              <a:rPr lang="nl-NL" sz="2800" dirty="0" err="1"/>
              <a:t>dried</a:t>
            </a:r>
            <a:r>
              <a:rPr lang="nl-NL" sz="2800" dirty="0"/>
              <a:t>’ has </a:t>
            </a:r>
            <a:r>
              <a:rPr lang="nl-NL" sz="2800" dirty="0" err="1"/>
              <a:t>now</a:t>
            </a:r>
            <a:r>
              <a:rPr lang="nl-NL" sz="2800" dirty="0"/>
              <a:t> been </a:t>
            </a:r>
            <a:r>
              <a:rPr lang="nl-NL" sz="2800" dirty="0" err="1"/>
              <a:t>added</a:t>
            </a:r>
            <a:r>
              <a:rPr lang="nl-NL" sz="2800" dirty="0"/>
              <a:t> </a:t>
            </a:r>
            <a:r>
              <a:rPr lang="nl-NL" sz="2800" dirty="0" err="1"/>
              <a:t>to</a:t>
            </a:r>
            <a:r>
              <a:rPr lang="nl-NL" sz="2800" dirty="0"/>
              <a:t> </a:t>
            </a:r>
            <a:r>
              <a:rPr lang="nl-NL" sz="2800" dirty="0" err="1"/>
              <a:t>some</a:t>
            </a:r>
            <a:r>
              <a:rPr lang="nl-NL" sz="2800" dirty="0"/>
              <a:t> </a:t>
            </a:r>
            <a:r>
              <a:rPr lang="nl-NL" sz="2800" dirty="0" err="1"/>
              <a:t>commodities</a:t>
            </a:r>
            <a:endParaRPr lang="nl-NL" sz="2800" dirty="0"/>
          </a:p>
          <a:p>
            <a:endParaRPr lang="nl-NL" sz="2800" dirty="0"/>
          </a:p>
          <a:p>
            <a:r>
              <a:rPr lang="en-US" sz="2800" dirty="0"/>
              <a:t>Some commodities were included twice, the duplicates have now been crossed out </a:t>
            </a:r>
          </a:p>
          <a:p>
            <a:endParaRPr lang="nl-NL" sz="2800" dirty="0"/>
          </a:p>
        </p:txBody>
      </p:sp>
      <p:sp>
        <p:nvSpPr>
          <p:cNvPr id="2" name="Tijdelijke aanduiding voor dianummer 1">
            <a:extLst>
              <a:ext uri="{FF2B5EF4-FFF2-40B4-BE49-F238E27FC236}">
                <a16:creationId xmlns:a16="http://schemas.microsoft.com/office/drawing/2014/main" id="{E1F9AA55-1E7D-4349-8AF3-E68D6E85B54F}"/>
              </a:ext>
            </a:extLst>
          </p:cNvPr>
          <p:cNvSpPr>
            <a:spLocks noGrp="1"/>
          </p:cNvSpPr>
          <p:nvPr>
            <p:ph type="sldNum" sz="quarter" idx="12"/>
          </p:nvPr>
        </p:nvSpPr>
        <p:spPr/>
        <p:txBody>
          <a:bodyPr/>
          <a:lstStyle/>
          <a:p>
            <a:fld id="{689F2C7A-2CD6-FC4E-ADAB-D6A546ED714E}" type="slidenum">
              <a:rPr lang="it-IT" smtClean="0"/>
              <a:t>14</a:t>
            </a:fld>
            <a:endParaRPr lang="it-IT"/>
          </a:p>
        </p:txBody>
      </p:sp>
    </p:spTree>
    <p:extLst>
      <p:ext uri="{BB962C8B-B14F-4D97-AF65-F5344CB8AC3E}">
        <p14:creationId xmlns:p14="http://schemas.microsoft.com/office/powerpoint/2010/main" val="32988022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F2EDB03D-D77A-4EF4-ADAF-650414357F4A}"/>
              </a:ext>
            </a:extLst>
          </p:cNvPr>
          <p:cNvSpPr/>
          <p:nvPr/>
        </p:nvSpPr>
        <p:spPr>
          <a:xfrm>
            <a:off x="882477" y="2156251"/>
            <a:ext cx="7379045" cy="2185214"/>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ctr">
              <a:defRPr/>
            </a:pPr>
            <a:r>
              <a:rPr lang="en-US" sz="4800" dirty="0">
                <a:solidFill>
                  <a:schemeClr val="accent2">
                    <a:lumMod val="75000"/>
                  </a:schemeClr>
                </a:solidFill>
                <a:latin typeface="Gotham Book" panose="02000604040000020004"/>
              </a:rPr>
              <a:t>Thank you! </a:t>
            </a:r>
          </a:p>
          <a:p>
            <a:pPr lvl="0" algn="ctr">
              <a:defRPr/>
            </a:pPr>
            <a:endParaRPr lang="en-US" sz="4800" dirty="0">
              <a:solidFill>
                <a:schemeClr val="accent2">
                  <a:lumMod val="75000"/>
                </a:schemeClr>
              </a:solidFill>
              <a:latin typeface="Gotham Book" panose="02000604040000020004"/>
            </a:endParaRPr>
          </a:p>
          <a:p>
            <a:pPr lvl="0" algn="ctr">
              <a:defRPr/>
            </a:pPr>
            <a:r>
              <a:rPr lang="en-US" sz="2000" dirty="0">
                <a:latin typeface="Gotham Book" panose="02000604040000020004"/>
              </a:rPr>
              <a:t>Additional reactions and/or clarifications can be sent to ccpr@agri.gov.cn </a:t>
            </a:r>
          </a:p>
        </p:txBody>
      </p:sp>
      <p:sp>
        <p:nvSpPr>
          <p:cNvPr id="2" name="Titel 1">
            <a:extLst>
              <a:ext uri="{FF2B5EF4-FFF2-40B4-BE49-F238E27FC236}">
                <a16:creationId xmlns:a16="http://schemas.microsoft.com/office/drawing/2014/main" id="{820645EF-F396-420D-B0E9-A7558900E304}"/>
              </a:ext>
            </a:extLst>
          </p:cNvPr>
          <p:cNvSpPr>
            <a:spLocks noGrp="1"/>
          </p:cNvSpPr>
          <p:nvPr>
            <p:ph type="title"/>
          </p:nvPr>
        </p:nvSpPr>
        <p:spPr/>
        <p:txBody>
          <a:bodyPr/>
          <a:lstStyle/>
          <a:p>
            <a:endParaRPr lang="nl-NL"/>
          </a:p>
        </p:txBody>
      </p:sp>
      <p:sp>
        <p:nvSpPr>
          <p:cNvPr id="3" name="Tijdelijke aanduiding voor dianummer 2">
            <a:extLst>
              <a:ext uri="{FF2B5EF4-FFF2-40B4-BE49-F238E27FC236}">
                <a16:creationId xmlns:a16="http://schemas.microsoft.com/office/drawing/2014/main" id="{A4E46C5F-E7F8-4282-ABDB-7A2CC5AD8882}"/>
              </a:ext>
            </a:extLst>
          </p:cNvPr>
          <p:cNvSpPr>
            <a:spLocks noGrp="1"/>
          </p:cNvSpPr>
          <p:nvPr>
            <p:ph type="sldNum" sz="quarter" idx="12"/>
          </p:nvPr>
        </p:nvSpPr>
        <p:spPr/>
        <p:txBody>
          <a:bodyPr/>
          <a:lstStyle/>
          <a:p>
            <a:fld id="{689F2C7A-2CD6-FC4E-ADAB-D6A546ED714E}" type="slidenum">
              <a:rPr lang="it-IT" smtClean="0"/>
              <a:t>15</a:t>
            </a:fld>
            <a:endParaRPr lang="it-IT"/>
          </a:p>
        </p:txBody>
      </p:sp>
    </p:spTree>
    <p:extLst>
      <p:ext uri="{BB962C8B-B14F-4D97-AF65-F5344CB8AC3E}">
        <p14:creationId xmlns:p14="http://schemas.microsoft.com/office/powerpoint/2010/main" val="1405493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9B904B63-C9A9-E14D-9130-2101FD959D65}"/>
              </a:ext>
            </a:extLst>
          </p:cNvPr>
          <p:cNvSpPr txBox="1"/>
          <p:nvPr/>
        </p:nvSpPr>
        <p:spPr>
          <a:xfrm>
            <a:off x="651486" y="1452041"/>
            <a:ext cx="7559675" cy="1538883"/>
          </a:xfrm>
          <a:prstGeom prst="rect">
            <a:avLst/>
          </a:prstGeom>
          <a:noFill/>
        </p:spPr>
        <p:txBody>
          <a:bodyPr wrap="square" lIns="0" tIns="0" rIns="0" bIns="0" rtlCol="0">
            <a:spAutoFit/>
          </a:bodyPr>
          <a:lstStyle/>
          <a:p>
            <a:pPr marL="342900" indent="-342900">
              <a:buFont typeface="Arial" panose="020B0604020202020204" pitchFamily="34" charset="0"/>
              <a:buChar char="•"/>
            </a:pPr>
            <a:r>
              <a:rPr lang="en-US" sz="2000" dirty="0">
                <a:latin typeface="Gotham Book" panose="02000604040000020004"/>
              </a:rPr>
              <a:t>Electronic Working Group (EWG) initiated in 2018</a:t>
            </a:r>
          </a:p>
          <a:p>
            <a:pPr marL="342900" indent="-342900">
              <a:buFont typeface="Arial" panose="020B0604020202020204" pitchFamily="34" charset="0"/>
              <a:buChar char="•"/>
            </a:pPr>
            <a:r>
              <a:rPr lang="en-US" sz="2000" dirty="0">
                <a:latin typeface="Gotham Book" panose="02000604040000020004"/>
              </a:rPr>
              <a:t>At the CCPR51(2019) a first revision of the review of Class D was presented </a:t>
            </a:r>
          </a:p>
          <a:p>
            <a:pPr marL="342900" indent="-342900">
              <a:buFont typeface="Arial" panose="020B0604020202020204" pitchFamily="34" charset="0"/>
              <a:buChar char="•"/>
            </a:pPr>
            <a:r>
              <a:rPr lang="en-US" sz="2000" dirty="0">
                <a:latin typeface="Gotham Book" panose="02000604040000020004"/>
              </a:rPr>
              <a:t>The EWG and the re-initiated EWG have discussed several items</a:t>
            </a:r>
          </a:p>
          <a:p>
            <a:pPr marL="342900" indent="-342900">
              <a:buFont typeface="Arial" panose="020B0604020202020204" pitchFamily="34" charset="0"/>
              <a:buChar char="•"/>
            </a:pPr>
            <a:r>
              <a:rPr lang="en-US" sz="2000" dirty="0">
                <a:latin typeface="Gotham Book" panose="02000604040000020004"/>
              </a:rPr>
              <a:t>Result of EWG discussions: proposal from May 2021 </a:t>
            </a:r>
          </a:p>
        </p:txBody>
      </p:sp>
      <p:sp>
        <p:nvSpPr>
          <p:cNvPr id="14" name="CasellaDiTesto 13">
            <a:extLst>
              <a:ext uri="{FF2B5EF4-FFF2-40B4-BE49-F238E27FC236}">
                <a16:creationId xmlns:a16="http://schemas.microsoft.com/office/drawing/2014/main" id="{769D78CA-F57B-BE4B-90BC-151746DCCD7E}"/>
              </a:ext>
            </a:extLst>
          </p:cNvPr>
          <p:cNvSpPr txBox="1"/>
          <p:nvPr/>
        </p:nvSpPr>
        <p:spPr>
          <a:xfrm>
            <a:off x="792163" y="558878"/>
            <a:ext cx="7559675" cy="430887"/>
          </a:xfrm>
          <a:prstGeom prst="rect">
            <a:avLst/>
          </a:prstGeom>
          <a:noFill/>
        </p:spPr>
        <p:txBody>
          <a:bodyPr wrap="square" lIns="0" tIns="0" rIns="0" bIns="0" rtlCol="0">
            <a:spAutoFit/>
          </a:bodyPr>
          <a:lstStyle/>
          <a:p>
            <a:r>
              <a:rPr lang="en-GB" sz="2800" b="1" dirty="0">
                <a:solidFill>
                  <a:srgbClr val="F37441"/>
                </a:solidFill>
                <a:latin typeface="Bernina Sans Condensed" pitchFamily="2" charset="77"/>
              </a:rPr>
              <a:t>Background</a:t>
            </a:r>
            <a:endParaRPr lang="it-IT" sz="2800" b="1" dirty="0">
              <a:solidFill>
                <a:srgbClr val="F37441"/>
              </a:solidFill>
              <a:latin typeface="Bernina Sans Condensed" pitchFamily="2" charset="77"/>
            </a:endParaRPr>
          </a:p>
        </p:txBody>
      </p:sp>
      <p:sp>
        <p:nvSpPr>
          <p:cNvPr id="2" name="Tijdelijke aanduiding voor dianummer 1">
            <a:extLst>
              <a:ext uri="{FF2B5EF4-FFF2-40B4-BE49-F238E27FC236}">
                <a16:creationId xmlns:a16="http://schemas.microsoft.com/office/drawing/2014/main" id="{50F00E3C-0B4D-40EC-B8B7-C88EA1C7EE3B}"/>
              </a:ext>
            </a:extLst>
          </p:cNvPr>
          <p:cNvSpPr>
            <a:spLocks noGrp="1"/>
          </p:cNvSpPr>
          <p:nvPr>
            <p:ph type="sldNum" sz="quarter" idx="12"/>
          </p:nvPr>
        </p:nvSpPr>
        <p:spPr/>
        <p:txBody>
          <a:bodyPr/>
          <a:lstStyle/>
          <a:p>
            <a:fld id="{689F2C7A-2CD6-FC4E-ADAB-D6A546ED714E}" type="slidenum">
              <a:rPr lang="it-IT" smtClean="0"/>
              <a:t>2</a:t>
            </a:fld>
            <a:endParaRPr lang="it-IT"/>
          </a:p>
        </p:txBody>
      </p:sp>
    </p:spTree>
    <p:extLst>
      <p:ext uri="{BB962C8B-B14F-4D97-AF65-F5344CB8AC3E}">
        <p14:creationId xmlns:p14="http://schemas.microsoft.com/office/powerpoint/2010/main" val="1728614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9B904B63-C9A9-E14D-9130-2101FD959D65}"/>
              </a:ext>
            </a:extLst>
          </p:cNvPr>
          <p:cNvSpPr txBox="1"/>
          <p:nvPr/>
        </p:nvSpPr>
        <p:spPr>
          <a:xfrm>
            <a:off x="651486" y="1452041"/>
            <a:ext cx="7559675" cy="1538883"/>
          </a:xfrm>
          <a:prstGeom prst="rect">
            <a:avLst/>
          </a:prstGeom>
          <a:noFill/>
        </p:spPr>
        <p:txBody>
          <a:bodyPr wrap="square" lIns="0" tIns="0" rIns="0" bIns="0" rtlCol="0">
            <a:spAutoFit/>
          </a:bodyPr>
          <a:lstStyle/>
          <a:p>
            <a:pPr marL="342900" indent="-342900">
              <a:buFont typeface="Arial" panose="020B0604020202020204" pitchFamily="34" charset="0"/>
              <a:buChar char="•"/>
            </a:pPr>
            <a:r>
              <a:rPr lang="en-US" sz="2000" dirty="0">
                <a:latin typeface="Gotham Book" panose="02000604040000020004"/>
              </a:rPr>
              <a:t>Received comments on CL2021/37/OCS-PR from: Australia, Canada, Egypt, European Union, Iran, Japan, Kenya, Republic of Korea, Thailand and IFU (International Fruit and Vegetable Juice Association) </a:t>
            </a:r>
          </a:p>
          <a:p>
            <a:pPr marL="342900" indent="-342900">
              <a:buFont typeface="Arial" panose="020B0604020202020204" pitchFamily="34" charset="0"/>
              <a:buChar char="•"/>
            </a:pPr>
            <a:r>
              <a:rPr lang="en-US" sz="2000" dirty="0">
                <a:latin typeface="Gotham Book" panose="02000604040000020004"/>
              </a:rPr>
              <a:t>Those comments are incorporated in </a:t>
            </a:r>
            <a:r>
              <a:rPr lang="en-US" sz="2000" dirty="0" err="1">
                <a:highlight>
                  <a:srgbClr val="FFFF00"/>
                </a:highlight>
                <a:latin typeface="Gotham Book" panose="02000604040000020004"/>
              </a:rPr>
              <a:t>CRDxx</a:t>
            </a:r>
            <a:r>
              <a:rPr lang="en-US" sz="2000" dirty="0">
                <a:highlight>
                  <a:srgbClr val="FFFF00"/>
                </a:highlight>
                <a:latin typeface="Gotham Book" panose="02000604040000020004"/>
              </a:rPr>
              <a:t>  </a:t>
            </a:r>
            <a:r>
              <a:rPr lang="en-US" sz="2000" dirty="0">
                <a:latin typeface="Gotham Book" panose="02000604040000020004"/>
              </a:rPr>
              <a:t>and yellow highlighted</a:t>
            </a:r>
          </a:p>
          <a:p>
            <a:endParaRPr lang="en-US" sz="2000" dirty="0">
              <a:solidFill>
                <a:srgbClr val="FF0000"/>
              </a:solidFill>
              <a:latin typeface="Gotham Book" panose="02000604040000020004"/>
            </a:endParaRPr>
          </a:p>
        </p:txBody>
      </p:sp>
      <p:sp>
        <p:nvSpPr>
          <p:cNvPr id="14" name="CasellaDiTesto 13">
            <a:extLst>
              <a:ext uri="{FF2B5EF4-FFF2-40B4-BE49-F238E27FC236}">
                <a16:creationId xmlns:a16="http://schemas.microsoft.com/office/drawing/2014/main" id="{769D78CA-F57B-BE4B-90BC-151746DCCD7E}"/>
              </a:ext>
            </a:extLst>
          </p:cNvPr>
          <p:cNvSpPr txBox="1"/>
          <p:nvPr/>
        </p:nvSpPr>
        <p:spPr>
          <a:xfrm>
            <a:off x="792163" y="558878"/>
            <a:ext cx="7559675" cy="430887"/>
          </a:xfrm>
          <a:prstGeom prst="rect">
            <a:avLst/>
          </a:prstGeom>
          <a:noFill/>
        </p:spPr>
        <p:txBody>
          <a:bodyPr wrap="square" lIns="0" tIns="0" rIns="0" bIns="0" rtlCol="0">
            <a:spAutoFit/>
          </a:bodyPr>
          <a:lstStyle/>
          <a:p>
            <a:r>
              <a:rPr lang="en-GB" sz="2800" b="1" dirty="0">
                <a:solidFill>
                  <a:srgbClr val="F37441"/>
                </a:solidFill>
                <a:latin typeface="Bernina Sans Condensed" pitchFamily="2" charset="77"/>
              </a:rPr>
              <a:t>Background</a:t>
            </a:r>
            <a:endParaRPr lang="it-IT" sz="2800" b="1" dirty="0">
              <a:solidFill>
                <a:srgbClr val="F37441"/>
              </a:solidFill>
              <a:latin typeface="Bernina Sans Condensed" pitchFamily="2" charset="77"/>
            </a:endParaRPr>
          </a:p>
        </p:txBody>
      </p:sp>
      <p:sp>
        <p:nvSpPr>
          <p:cNvPr id="2" name="Tijdelijke aanduiding voor dianummer 1">
            <a:extLst>
              <a:ext uri="{FF2B5EF4-FFF2-40B4-BE49-F238E27FC236}">
                <a16:creationId xmlns:a16="http://schemas.microsoft.com/office/drawing/2014/main" id="{148F9E88-9F83-48BF-AC21-E65659F67785}"/>
              </a:ext>
            </a:extLst>
          </p:cNvPr>
          <p:cNvSpPr>
            <a:spLocks noGrp="1"/>
          </p:cNvSpPr>
          <p:nvPr>
            <p:ph type="sldNum" sz="quarter" idx="12"/>
          </p:nvPr>
        </p:nvSpPr>
        <p:spPr/>
        <p:txBody>
          <a:bodyPr/>
          <a:lstStyle/>
          <a:p>
            <a:fld id="{689F2C7A-2CD6-FC4E-ADAB-D6A546ED714E}" type="slidenum">
              <a:rPr lang="it-IT" smtClean="0"/>
              <a:t>3</a:t>
            </a:fld>
            <a:endParaRPr lang="it-IT"/>
          </a:p>
        </p:txBody>
      </p:sp>
    </p:spTree>
    <p:extLst>
      <p:ext uri="{BB962C8B-B14F-4D97-AF65-F5344CB8AC3E}">
        <p14:creationId xmlns:p14="http://schemas.microsoft.com/office/powerpoint/2010/main" val="27070726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4" name="CasellaDiTesto 13">
            <a:extLst>
              <a:ext uri="{FF2B5EF4-FFF2-40B4-BE49-F238E27FC236}">
                <a16:creationId xmlns:a16="http://schemas.microsoft.com/office/drawing/2014/main" id="{769D78CA-F57B-BE4B-90BC-151746DCCD7E}"/>
              </a:ext>
            </a:extLst>
          </p:cNvPr>
          <p:cNvSpPr txBox="1"/>
          <p:nvPr/>
        </p:nvSpPr>
        <p:spPr>
          <a:xfrm>
            <a:off x="792163" y="566040"/>
            <a:ext cx="7559675" cy="2646878"/>
          </a:xfrm>
          <a:prstGeom prst="rect">
            <a:avLst/>
          </a:prstGeom>
          <a:noFill/>
        </p:spPr>
        <p:txBody>
          <a:bodyPr wrap="square" lIns="0" tIns="0" rIns="0" bIns="0" rtlCol="0">
            <a:spAutoFit/>
          </a:bodyPr>
          <a:lstStyle/>
          <a:p>
            <a:r>
              <a:rPr lang="en-US" sz="2800" b="1" dirty="0">
                <a:solidFill>
                  <a:srgbClr val="F37441"/>
                </a:solidFill>
                <a:latin typeface="Bernina Sans Condensed" pitchFamily="2" charset="77"/>
              </a:rPr>
              <a:t>Group 069 Miscellaneous derived edible products of plant origin</a:t>
            </a:r>
          </a:p>
          <a:p>
            <a:pPr algn="ctr"/>
            <a:r>
              <a:rPr lang="en-US" sz="2000" b="1" dirty="0">
                <a:solidFill>
                  <a:srgbClr val="F37441"/>
                </a:solidFill>
                <a:latin typeface="Bernina Sans Condensed" pitchFamily="2" charset="77"/>
              </a:rPr>
              <a:t>New flour commodities not originating from cereals</a:t>
            </a:r>
          </a:p>
          <a:p>
            <a:pPr algn="ctr"/>
            <a:r>
              <a:rPr lang="en-US" sz="2000" i="1" dirty="0"/>
              <a:t>examples: flour from pea, peanut and lupin</a:t>
            </a:r>
          </a:p>
          <a:p>
            <a:pPr algn="ctr"/>
            <a:endParaRPr lang="en-US" sz="2000" b="1" dirty="0">
              <a:solidFill>
                <a:srgbClr val="F37441"/>
              </a:solidFill>
              <a:latin typeface="Bernina Sans Condensed" pitchFamily="2" charset="77"/>
            </a:endParaRPr>
          </a:p>
          <a:p>
            <a:endParaRPr lang="en-US" sz="2800" b="1" dirty="0">
              <a:solidFill>
                <a:srgbClr val="F37441"/>
              </a:solidFill>
              <a:latin typeface="Bernina Sans Condensed" pitchFamily="2" charset="77"/>
            </a:endParaRPr>
          </a:p>
          <a:p>
            <a:endParaRPr lang="it-IT" sz="2800" b="1" dirty="0">
              <a:solidFill>
                <a:srgbClr val="F37441"/>
              </a:solidFill>
              <a:latin typeface="Bernina Sans Condensed" pitchFamily="2" charset="77"/>
            </a:endParaRPr>
          </a:p>
        </p:txBody>
      </p:sp>
      <p:sp>
        <p:nvSpPr>
          <p:cNvPr id="4" name="Tijdelijke aanduiding voor inhoud 1">
            <a:extLst>
              <a:ext uri="{FF2B5EF4-FFF2-40B4-BE49-F238E27FC236}">
                <a16:creationId xmlns:a16="http://schemas.microsoft.com/office/drawing/2014/main" id="{685CF70F-2727-4594-B9ED-C57F21C85061}"/>
              </a:ext>
            </a:extLst>
          </p:cNvPr>
          <p:cNvSpPr>
            <a:spLocks noGrp="1"/>
          </p:cNvSpPr>
          <p:nvPr>
            <p:ph idx="1"/>
          </p:nvPr>
        </p:nvSpPr>
        <p:spPr>
          <a:xfrm>
            <a:off x="628650" y="1685301"/>
            <a:ext cx="7886700" cy="3263504"/>
          </a:xfrm>
        </p:spPr>
        <p:txBody>
          <a:bodyPr numCol="1">
            <a:normAutofit/>
          </a:bodyPr>
          <a:lstStyle/>
          <a:p>
            <a:pPr marL="0" indent="0" algn="ctr">
              <a:buNone/>
            </a:pPr>
            <a:endParaRPr lang="nl-NL" dirty="0"/>
          </a:p>
          <a:p>
            <a:r>
              <a:rPr lang="en-US" dirty="0"/>
              <a:t>In the EWG it was discussed that it is preferable to keep flour from cereals </a:t>
            </a:r>
            <a:r>
              <a:rPr lang="en-US" b="1" dirty="0"/>
              <a:t>separated</a:t>
            </a:r>
            <a:r>
              <a:rPr lang="en-US" dirty="0"/>
              <a:t> from other flours, since the group of cereal flour is aligned with Class A commodities cereal group</a:t>
            </a:r>
            <a:endParaRPr lang="nl-NL" b="1" dirty="0"/>
          </a:p>
          <a:p>
            <a:pPr marL="0" indent="0">
              <a:buNone/>
            </a:pPr>
            <a:r>
              <a:rPr lang="en-US" b="1" i="1" dirty="0"/>
              <a:t>CL Recommendation 1</a:t>
            </a:r>
            <a:r>
              <a:rPr lang="en-US" i="1" dirty="0"/>
              <a:t>: </a:t>
            </a:r>
            <a:r>
              <a:rPr lang="en-US" dirty="0"/>
              <a:t>To include flour commodities not originating from cereals separated from the flour from cereals and to classify them in Class D, Type 13, Group 069 (Miscellaneous derived edible products from plant origin).</a:t>
            </a:r>
            <a:endParaRPr lang="nl-NL" dirty="0"/>
          </a:p>
        </p:txBody>
      </p:sp>
      <p:sp>
        <p:nvSpPr>
          <p:cNvPr id="2" name="Tijdelijke aanduiding voor dianummer 1">
            <a:extLst>
              <a:ext uri="{FF2B5EF4-FFF2-40B4-BE49-F238E27FC236}">
                <a16:creationId xmlns:a16="http://schemas.microsoft.com/office/drawing/2014/main" id="{390DAA55-F29F-4522-BBA7-F01B226D29C3}"/>
              </a:ext>
            </a:extLst>
          </p:cNvPr>
          <p:cNvSpPr>
            <a:spLocks noGrp="1"/>
          </p:cNvSpPr>
          <p:nvPr>
            <p:ph type="sldNum" sz="quarter" idx="12"/>
          </p:nvPr>
        </p:nvSpPr>
        <p:spPr/>
        <p:txBody>
          <a:bodyPr/>
          <a:lstStyle/>
          <a:p>
            <a:fld id="{689F2C7A-2CD6-FC4E-ADAB-D6A546ED714E}" type="slidenum">
              <a:rPr lang="it-IT" smtClean="0"/>
              <a:t>4</a:t>
            </a:fld>
            <a:endParaRPr lang="it-IT"/>
          </a:p>
        </p:txBody>
      </p:sp>
    </p:spTree>
    <p:extLst>
      <p:ext uri="{BB962C8B-B14F-4D97-AF65-F5344CB8AC3E}">
        <p14:creationId xmlns:p14="http://schemas.microsoft.com/office/powerpoint/2010/main" val="10771736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CasellaDiTesto 13">
            <a:extLst>
              <a:ext uri="{FF2B5EF4-FFF2-40B4-BE49-F238E27FC236}">
                <a16:creationId xmlns:a16="http://schemas.microsoft.com/office/drawing/2014/main" id="{769D78CA-F57B-BE4B-90BC-151746DCCD7E}"/>
              </a:ext>
            </a:extLst>
          </p:cNvPr>
          <p:cNvSpPr txBox="1"/>
          <p:nvPr/>
        </p:nvSpPr>
        <p:spPr>
          <a:xfrm>
            <a:off x="792163" y="563216"/>
            <a:ext cx="7559675" cy="861774"/>
          </a:xfrm>
          <a:prstGeom prst="rect">
            <a:avLst/>
          </a:prstGeom>
          <a:noFill/>
        </p:spPr>
        <p:txBody>
          <a:bodyPr wrap="square" lIns="0" tIns="0" rIns="0" bIns="0" rtlCol="0">
            <a:spAutoFit/>
          </a:bodyPr>
          <a:lstStyle/>
          <a:p>
            <a:r>
              <a:rPr lang="en-US" sz="2800" b="1" dirty="0">
                <a:solidFill>
                  <a:srgbClr val="F37441"/>
                </a:solidFill>
                <a:latin typeface="Bernina Sans Condensed" pitchFamily="2" charset="77"/>
              </a:rPr>
              <a:t>Group 078 </a:t>
            </a:r>
          </a:p>
          <a:p>
            <a:r>
              <a:rPr lang="en-US" sz="2800" b="1" dirty="0">
                <a:solidFill>
                  <a:srgbClr val="F37441"/>
                </a:solidFill>
                <a:latin typeface="Bernina Sans Condensed" pitchFamily="2" charset="77"/>
              </a:rPr>
              <a:t>Manufactured foods (multi-ingredient) of plant</a:t>
            </a:r>
            <a:endParaRPr lang="it-IT" sz="2800" b="1" dirty="0">
              <a:solidFill>
                <a:srgbClr val="F37441"/>
              </a:solidFill>
              <a:latin typeface="Bernina Sans Condensed" pitchFamily="2" charset="77"/>
            </a:endParaRPr>
          </a:p>
        </p:txBody>
      </p:sp>
      <p:sp>
        <p:nvSpPr>
          <p:cNvPr id="4" name="Tijdelijke aanduiding voor inhoud 1">
            <a:extLst>
              <a:ext uri="{FF2B5EF4-FFF2-40B4-BE49-F238E27FC236}">
                <a16:creationId xmlns:a16="http://schemas.microsoft.com/office/drawing/2014/main" id="{917009DB-3254-453C-AC0A-9FC69CE71CE7}"/>
              </a:ext>
            </a:extLst>
          </p:cNvPr>
          <p:cNvSpPr>
            <a:spLocks noGrp="1"/>
          </p:cNvSpPr>
          <p:nvPr>
            <p:ph idx="1"/>
          </p:nvPr>
        </p:nvSpPr>
        <p:spPr>
          <a:xfrm>
            <a:off x="628650" y="1369219"/>
            <a:ext cx="7886700" cy="3263504"/>
          </a:xfrm>
        </p:spPr>
        <p:txBody>
          <a:bodyPr numCol="1">
            <a:normAutofit fontScale="92500" lnSpcReduction="10000"/>
          </a:bodyPr>
          <a:lstStyle/>
          <a:p>
            <a:endParaRPr lang="en-US" dirty="0"/>
          </a:p>
          <a:p>
            <a:r>
              <a:rPr lang="en-US" dirty="0"/>
              <a:t>It is not expected that CXLs will be required for these products to allow trade, due to the varying composition of the commodities Furthermore, it is not expected that a notifier will have a dossier for those multi-ingredient commodities. </a:t>
            </a:r>
          </a:p>
          <a:p>
            <a:r>
              <a:rPr lang="en-US" dirty="0"/>
              <a:t>No commodities proposed to be classified at this moment, but group will be maintained for the possibility to add in future commodities. </a:t>
            </a:r>
          </a:p>
          <a:p>
            <a:endParaRPr lang="nl-NL" dirty="0"/>
          </a:p>
          <a:p>
            <a:pPr marL="0" indent="0">
              <a:buNone/>
            </a:pPr>
            <a:r>
              <a:rPr lang="en-US" b="1" i="1" dirty="0"/>
              <a:t>CL Recommendation 2</a:t>
            </a:r>
            <a:r>
              <a:rPr lang="en-US" i="1" dirty="0"/>
              <a:t>: </a:t>
            </a:r>
            <a:r>
              <a:rPr lang="en-US" dirty="0"/>
              <a:t>To keep Class D, Type 15, Group 078 (Manufactured foods (multi-ingredient) of plant origin), and classify no commodities in this Group.</a:t>
            </a:r>
            <a:endParaRPr lang="nl-NL" dirty="0"/>
          </a:p>
          <a:p>
            <a:endParaRPr lang="nl-NL" dirty="0"/>
          </a:p>
        </p:txBody>
      </p:sp>
      <p:sp>
        <p:nvSpPr>
          <p:cNvPr id="2" name="Tijdelijke aanduiding voor dianummer 1">
            <a:extLst>
              <a:ext uri="{FF2B5EF4-FFF2-40B4-BE49-F238E27FC236}">
                <a16:creationId xmlns:a16="http://schemas.microsoft.com/office/drawing/2014/main" id="{4B58EDD3-566C-4A38-8846-E6122FA4A04D}"/>
              </a:ext>
            </a:extLst>
          </p:cNvPr>
          <p:cNvSpPr>
            <a:spLocks noGrp="1"/>
          </p:cNvSpPr>
          <p:nvPr>
            <p:ph type="sldNum" sz="quarter" idx="12"/>
          </p:nvPr>
        </p:nvSpPr>
        <p:spPr/>
        <p:txBody>
          <a:bodyPr/>
          <a:lstStyle/>
          <a:p>
            <a:fld id="{689F2C7A-2CD6-FC4E-ADAB-D6A546ED714E}" type="slidenum">
              <a:rPr lang="it-IT" smtClean="0"/>
              <a:t>5</a:t>
            </a:fld>
            <a:endParaRPr lang="it-IT"/>
          </a:p>
        </p:txBody>
      </p:sp>
    </p:spTree>
    <p:extLst>
      <p:ext uri="{BB962C8B-B14F-4D97-AF65-F5344CB8AC3E}">
        <p14:creationId xmlns:p14="http://schemas.microsoft.com/office/powerpoint/2010/main" val="19899192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CasellaDiTesto 13">
            <a:extLst>
              <a:ext uri="{FF2B5EF4-FFF2-40B4-BE49-F238E27FC236}">
                <a16:creationId xmlns:a16="http://schemas.microsoft.com/office/drawing/2014/main" id="{769D78CA-F57B-BE4B-90BC-151746DCCD7E}"/>
              </a:ext>
            </a:extLst>
          </p:cNvPr>
          <p:cNvSpPr txBox="1"/>
          <p:nvPr/>
        </p:nvSpPr>
        <p:spPr>
          <a:xfrm>
            <a:off x="792163" y="563216"/>
            <a:ext cx="7559675" cy="738664"/>
          </a:xfrm>
          <a:prstGeom prst="rect">
            <a:avLst/>
          </a:prstGeom>
          <a:noFill/>
        </p:spPr>
        <p:txBody>
          <a:bodyPr wrap="square" lIns="0" tIns="0" rIns="0" bIns="0" rtlCol="0">
            <a:spAutoFit/>
          </a:bodyPr>
          <a:lstStyle/>
          <a:p>
            <a:r>
              <a:rPr lang="en-US" sz="2800" b="1" dirty="0">
                <a:solidFill>
                  <a:srgbClr val="F37441"/>
                </a:solidFill>
                <a:latin typeface="Bernina Sans Condensed" pitchFamily="2" charset="77"/>
              </a:rPr>
              <a:t>Group 065 Cereal grain milling fractions </a:t>
            </a:r>
            <a:endParaRPr lang="en-US" sz="2000" b="1" dirty="0">
              <a:solidFill>
                <a:srgbClr val="F37441"/>
              </a:solidFill>
              <a:latin typeface="Bernina Sans Condensed" pitchFamily="2" charset="77"/>
            </a:endParaRPr>
          </a:p>
          <a:p>
            <a:r>
              <a:rPr lang="en-US" sz="2000" b="1" dirty="0">
                <a:solidFill>
                  <a:srgbClr val="F37441"/>
                </a:solidFill>
                <a:latin typeface="Bernina Sans Condensed" pitchFamily="2" charset="77"/>
              </a:rPr>
              <a:t>No </a:t>
            </a:r>
            <a:r>
              <a:rPr lang="en-US" sz="2000" b="1" dirty="0" err="1">
                <a:solidFill>
                  <a:srgbClr val="F37441"/>
                </a:solidFill>
                <a:latin typeface="Bernina Sans Condensed" pitchFamily="2" charset="77"/>
              </a:rPr>
              <a:t>wholemeal</a:t>
            </a:r>
            <a:r>
              <a:rPr lang="en-US" sz="2000" b="1" dirty="0">
                <a:solidFill>
                  <a:srgbClr val="F37441"/>
                </a:solidFill>
                <a:latin typeface="Bernina Sans Condensed" pitchFamily="2" charset="77"/>
              </a:rPr>
              <a:t> groups analogous to groups for flour from cereals </a:t>
            </a:r>
            <a:endParaRPr lang="it-IT" sz="2000" b="1" dirty="0">
              <a:solidFill>
                <a:srgbClr val="F37441"/>
              </a:solidFill>
              <a:latin typeface="Bernina Sans Condensed" pitchFamily="2" charset="77"/>
            </a:endParaRPr>
          </a:p>
        </p:txBody>
      </p:sp>
      <p:sp>
        <p:nvSpPr>
          <p:cNvPr id="5" name="Tijdelijke aanduiding voor inhoud 1">
            <a:extLst>
              <a:ext uri="{FF2B5EF4-FFF2-40B4-BE49-F238E27FC236}">
                <a16:creationId xmlns:a16="http://schemas.microsoft.com/office/drawing/2014/main" id="{444F573C-EBFF-43C1-B2F5-C0597EF602C6}"/>
              </a:ext>
            </a:extLst>
          </p:cNvPr>
          <p:cNvSpPr>
            <a:spLocks noGrp="1"/>
          </p:cNvSpPr>
          <p:nvPr>
            <p:ph idx="1"/>
          </p:nvPr>
        </p:nvSpPr>
        <p:spPr>
          <a:xfrm>
            <a:off x="628650" y="1369219"/>
            <a:ext cx="7886700" cy="3263504"/>
          </a:xfrm>
        </p:spPr>
        <p:txBody>
          <a:bodyPr numCol="1">
            <a:normAutofit lnSpcReduction="10000"/>
          </a:bodyPr>
          <a:lstStyle/>
          <a:p>
            <a:pPr marL="0" indent="0">
              <a:buNone/>
            </a:pPr>
            <a:endParaRPr lang="en-US" dirty="0">
              <a:solidFill>
                <a:srgbClr val="FF0000"/>
              </a:solidFill>
            </a:endParaRPr>
          </a:p>
          <a:p>
            <a:pPr marL="0" indent="0">
              <a:buNone/>
            </a:pPr>
            <a:r>
              <a:rPr lang="en-US" dirty="0"/>
              <a:t>In the EWG there was no support to create a subgroup</a:t>
            </a:r>
            <a:endParaRPr lang="en-US" b="1" dirty="0"/>
          </a:p>
          <a:p>
            <a:pPr marL="0" indent="0">
              <a:buNone/>
            </a:pPr>
            <a:endParaRPr lang="en-US" b="1" i="1" dirty="0"/>
          </a:p>
          <a:p>
            <a:pPr marL="0" indent="0">
              <a:buNone/>
            </a:pPr>
            <a:r>
              <a:rPr lang="en-US" b="1" i="1" dirty="0"/>
              <a:t>CL Recommendation 3</a:t>
            </a:r>
            <a:r>
              <a:rPr lang="en-US" i="1" dirty="0"/>
              <a:t>: </a:t>
            </a:r>
            <a:r>
              <a:rPr lang="en-US" dirty="0"/>
              <a:t>To not create subgroups for </a:t>
            </a:r>
            <a:r>
              <a:rPr lang="en-US" dirty="0" err="1"/>
              <a:t>wholemeal</a:t>
            </a:r>
            <a:r>
              <a:rPr lang="en-US" dirty="0"/>
              <a:t> analogous to subgroups for flour from cereals.</a:t>
            </a:r>
          </a:p>
          <a:p>
            <a:pPr marL="0" indent="0">
              <a:buNone/>
            </a:pPr>
            <a:endParaRPr lang="en-US" dirty="0"/>
          </a:p>
          <a:p>
            <a:pPr marL="0" indent="0">
              <a:buNone/>
            </a:pPr>
            <a:r>
              <a:rPr lang="en-GB" dirty="0"/>
              <a:t>Comment from Kenya: discuss further at CCPR52 how residues of pesticides in these commodities are accommodated in the future. </a:t>
            </a:r>
          </a:p>
          <a:p>
            <a:pPr>
              <a:buFont typeface="Wingdings" panose="05000000000000000000" pitchFamily="2" charset="2"/>
              <a:buChar char="Ø"/>
            </a:pPr>
            <a:r>
              <a:rPr lang="en-US" dirty="0"/>
              <a:t>Individual CXLs can be set for specific </a:t>
            </a:r>
            <a:r>
              <a:rPr lang="en-US" dirty="0" err="1"/>
              <a:t>wholemeals</a:t>
            </a:r>
            <a:r>
              <a:rPr lang="en-US" dirty="0"/>
              <a:t>. </a:t>
            </a:r>
            <a:endParaRPr lang="nl-NL" dirty="0"/>
          </a:p>
          <a:p>
            <a:pPr marL="0" indent="0">
              <a:buNone/>
            </a:pPr>
            <a:endParaRPr lang="nl-NL" dirty="0"/>
          </a:p>
        </p:txBody>
      </p:sp>
      <p:sp>
        <p:nvSpPr>
          <p:cNvPr id="2" name="Tijdelijke aanduiding voor dianummer 1">
            <a:extLst>
              <a:ext uri="{FF2B5EF4-FFF2-40B4-BE49-F238E27FC236}">
                <a16:creationId xmlns:a16="http://schemas.microsoft.com/office/drawing/2014/main" id="{FFDBF2B3-A41D-4019-AE89-B960989D5CCA}"/>
              </a:ext>
            </a:extLst>
          </p:cNvPr>
          <p:cNvSpPr>
            <a:spLocks noGrp="1"/>
          </p:cNvSpPr>
          <p:nvPr>
            <p:ph type="sldNum" sz="quarter" idx="12"/>
          </p:nvPr>
        </p:nvSpPr>
        <p:spPr/>
        <p:txBody>
          <a:bodyPr/>
          <a:lstStyle/>
          <a:p>
            <a:fld id="{689F2C7A-2CD6-FC4E-ADAB-D6A546ED714E}" type="slidenum">
              <a:rPr lang="it-IT" smtClean="0"/>
              <a:t>6</a:t>
            </a:fld>
            <a:endParaRPr lang="it-IT"/>
          </a:p>
        </p:txBody>
      </p:sp>
    </p:spTree>
    <p:extLst>
      <p:ext uri="{BB962C8B-B14F-4D97-AF65-F5344CB8AC3E}">
        <p14:creationId xmlns:p14="http://schemas.microsoft.com/office/powerpoint/2010/main" val="25177857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CasellaDiTesto 13">
            <a:extLst>
              <a:ext uri="{FF2B5EF4-FFF2-40B4-BE49-F238E27FC236}">
                <a16:creationId xmlns:a16="http://schemas.microsoft.com/office/drawing/2014/main" id="{769D78CA-F57B-BE4B-90BC-151746DCCD7E}"/>
              </a:ext>
            </a:extLst>
          </p:cNvPr>
          <p:cNvSpPr txBox="1"/>
          <p:nvPr/>
        </p:nvSpPr>
        <p:spPr>
          <a:xfrm>
            <a:off x="792163" y="563216"/>
            <a:ext cx="7559675" cy="430887"/>
          </a:xfrm>
          <a:prstGeom prst="rect">
            <a:avLst/>
          </a:prstGeom>
          <a:noFill/>
        </p:spPr>
        <p:txBody>
          <a:bodyPr wrap="square" lIns="0" tIns="0" rIns="0" bIns="0" rtlCol="0">
            <a:spAutoFit/>
          </a:bodyPr>
          <a:lstStyle/>
          <a:p>
            <a:r>
              <a:rPr lang="en-GB" sz="2800" b="1" dirty="0">
                <a:solidFill>
                  <a:srgbClr val="F37441"/>
                </a:solidFill>
                <a:latin typeface="Bernina Sans Condensed" pitchFamily="2" charset="77"/>
              </a:rPr>
              <a:t>Group 066 Teas 									(1/2)</a:t>
            </a:r>
            <a:endParaRPr lang="it-IT" sz="2800" b="1" dirty="0">
              <a:solidFill>
                <a:srgbClr val="FF0000"/>
              </a:solidFill>
              <a:latin typeface="Bernina Sans Condensed" pitchFamily="2" charset="77"/>
            </a:endParaRPr>
          </a:p>
        </p:txBody>
      </p:sp>
      <p:sp>
        <p:nvSpPr>
          <p:cNvPr id="5" name="Tijdelijke aanduiding voor inhoud 1">
            <a:extLst>
              <a:ext uri="{FF2B5EF4-FFF2-40B4-BE49-F238E27FC236}">
                <a16:creationId xmlns:a16="http://schemas.microsoft.com/office/drawing/2014/main" id="{093AC88C-A0C2-449D-A587-B83196F824D9}"/>
              </a:ext>
            </a:extLst>
          </p:cNvPr>
          <p:cNvSpPr>
            <a:spLocks noGrp="1"/>
          </p:cNvSpPr>
          <p:nvPr>
            <p:ph idx="1"/>
          </p:nvPr>
        </p:nvSpPr>
        <p:spPr>
          <a:xfrm>
            <a:off x="584200" y="998072"/>
            <a:ext cx="7886700" cy="3485028"/>
          </a:xfrm>
        </p:spPr>
        <p:txBody>
          <a:bodyPr numCol="1">
            <a:normAutofit/>
          </a:bodyPr>
          <a:lstStyle/>
          <a:p>
            <a:r>
              <a:rPr lang="en-US" dirty="0"/>
              <a:t>During the EWG of 2019 suggestions were made to adapt ‘group 066 Teas’ as follows:</a:t>
            </a:r>
          </a:p>
          <a:p>
            <a:pPr lvl="1">
              <a:buFont typeface="Wingdings" panose="05000000000000000000" pitchFamily="2" charset="2"/>
              <a:buChar char="§"/>
            </a:pPr>
            <a:r>
              <a:rPr lang="en-US" dirty="0"/>
              <a:t>First: create 3 subgroups in the group of teas</a:t>
            </a:r>
            <a:endParaRPr lang="nl-NL" dirty="0"/>
          </a:p>
          <a:p>
            <a:pPr lvl="3">
              <a:buFont typeface="Wingdings" panose="05000000000000000000" pitchFamily="2" charset="2"/>
              <a:buChar char="§"/>
            </a:pPr>
            <a:r>
              <a:rPr lang="en-US" dirty="0"/>
              <a:t>066A Teas from Camellia sinensis</a:t>
            </a:r>
            <a:endParaRPr lang="nl-NL" dirty="0"/>
          </a:p>
          <a:p>
            <a:pPr lvl="3">
              <a:buFont typeface="Wingdings" panose="05000000000000000000" pitchFamily="2" charset="2"/>
              <a:buChar char="§"/>
            </a:pPr>
            <a:r>
              <a:rPr lang="en-US" dirty="0"/>
              <a:t>066B Teas-Herbal leaves from leaves/blossoms</a:t>
            </a:r>
            <a:endParaRPr lang="nl-NL" dirty="0"/>
          </a:p>
          <a:p>
            <a:pPr lvl="3">
              <a:buFont typeface="Wingdings" panose="05000000000000000000" pitchFamily="2" charset="2"/>
              <a:buChar char="§"/>
            </a:pPr>
            <a:r>
              <a:rPr lang="en-US" dirty="0"/>
              <a:t>066C Teas-Herbal teas from roots</a:t>
            </a:r>
            <a:endParaRPr lang="nl-NL" dirty="0"/>
          </a:p>
          <a:p>
            <a:pPr lvl="1">
              <a:buFont typeface="Wingdings" panose="05000000000000000000" pitchFamily="2" charset="2"/>
              <a:buChar char="§"/>
            </a:pPr>
            <a:r>
              <a:rPr lang="en-US" dirty="0"/>
              <a:t>Second: cover minor commodities with a single code</a:t>
            </a:r>
            <a:endParaRPr lang="nl-NL" dirty="0"/>
          </a:p>
          <a:p>
            <a:pPr lvl="2">
              <a:buFont typeface="Wingdings" panose="05000000000000000000" pitchFamily="2" charset="2"/>
              <a:buChar char="§"/>
            </a:pPr>
            <a:r>
              <a:rPr lang="en-US" dirty="0"/>
              <a:t>Since herbal teas can be derived from over 400 different plant and parts, it is not possible to classify all specific species in the Codex system. Only the most important are mentioned separately, the minor ones are covered by the codes: </a:t>
            </a:r>
            <a:endParaRPr lang="nl-NL" dirty="0"/>
          </a:p>
          <a:p>
            <a:pPr lvl="3">
              <a:buFont typeface="Wingdings" panose="05000000000000000000" pitchFamily="2" charset="2"/>
              <a:buChar char="§"/>
            </a:pPr>
            <a:r>
              <a:rPr lang="en-US" dirty="0"/>
              <a:t>DT 9999               Leaves and blossoms from other crops used for herbal teas, dried</a:t>
            </a:r>
            <a:endParaRPr lang="nl-NL" dirty="0"/>
          </a:p>
          <a:p>
            <a:pPr lvl="3">
              <a:buFont typeface="Wingdings" panose="05000000000000000000" pitchFamily="2" charset="2"/>
              <a:buChar char="§"/>
            </a:pPr>
            <a:r>
              <a:rPr lang="en-US" dirty="0"/>
              <a:t>DT 9998               Roots from other crops used for herbal teas, dried  </a:t>
            </a:r>
            <a:endParaRPr lang="nl-NL" dirty="0"/>
          </a:p>
          <a:p>
            <a:endParaRPr lang="nl-NL" dirty="0"/>
          </a:p>
        </p:txBody>
      </p:sp>
      <p:sp>
        <p:nvSpPr>
          <p:cNvPr id="2" name="Tijdelijke aanduiding voor dianummer 1">
            <a:extLst>
              <a:ext uri="{FF2B5EF4-FFF2-40B4-BE49-F238E27FC236}">
                <a16:creationId xmlns:a16="http://schemas.microsoft.com/office/drawing/2014/main" id="{C2F22903-2683-4EE4-AC11-B904C5612BF8}"/>
              </a:ext>
            </a:extLst>
          </p:cNvPr>
          <p:cNvSpPr>
            <a:spLocks noGrp="1"/>
          </p:cNvSpPr>
          <p:nvPr>
            <p:ph type="sldNum" sz="quarter" idx="12"/>
          </p:nvPr>
        </p:nvSpPr>
        <p:spPr/>
        <p:txBody>
          <a:bodyPr/>
          <a:lstStyle/>
          <a:p>
            <a:fld id="{689F2C7A-2CD6-FC4E-ADAB-D6A546ED714E}" type="slidenum">
              <a:rPr lang="it-IT" smtClean="0"/>
              <a:t>7</a:t>
            </a:fld>
            <a:endParaRPr lang="it-IT"/>
          </a:p>
        </p:txBody>
      </p:sp>
    </p:spTree>
    <p:extLst>
      <p:ext uri="{BB962C8B-B14F-4D97-AF65-F5344CB8AC3E}">
        <p14:creationId xmlns:p14="http://schemas.microsoft.com/office/powerpoint/2010/main" val="2585742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CasellaDiTesto 13">
            <a:extLst>
              <a:ext uri="{FF2B5EF4-FFF2-40B4-BE49-F238E27FC236}">
                <a16:creationId xmlns:a16="http://schemas.microsoft.com/office/drawing/2014/main" id="{769D78CA-F57B-BE4B-90BC-151746DCCD7E}"/>
              </a:ext>
            </a:extLst>
          </p:cNvPr>
          <p:cNvSpPr txBox="1"/>
          <p:nvPr/>
        </p:nvSpPr>
        <p:spPr>
          <a:xfrm>
            <a:off x="792163" y="563216"/>
            <a:ext cx="7559675" cy="430887"/>
          </a:xfrm>
          <a:prstGeom prst="rect">
            <a:avLst/>
          </a:prstGeom>
          <a:noFill/>
        </p:spPr>
        <p:txBody>
          <a:bodyPr wrap="square" lIns="0" tIns="0" rIns="0" bIns="0" rtlCol="0">
            <a:spAutoFit/>
          </a:bodyPr>
          <a:lstStyle/>
          <a:p>
            <a:r>
              <a:rPr lang="en-GB" sz="2800" b="1" dirty="0">
                <a:solidFill>
                  <a:srgbClr val="F37441"/>
                </a:solidFill>
                <a:latin typeface="Bernina Sans Condensed" pitchFamily="2" charset="77"/>
              </a:rPr>
              <a:t>Group 066 Teas										(2/2)</a:t>
            </a:r>
            <a:endParaRPr lang="it-IT" sz="2800" b="1" dirty="0">
              <a:solidFill>
                <a:srgbClr val="FF0000"/>
              </a:solidFill>
              <a:latin typeface="Bernina Sans Condensed" pitchFamily="2" charset="77"/>
            </a:endParaRPr>
          </a:p>
        </p:txBody>
      </p:sp>
      <p:sp>
        <p:nvSpPr>
          <p:cNvPr id="5" name="Tijdelijke aanduiding voor inhoud 1">
            <a:extLst>
              <a:ext uri="{FF2B5EF4-FFF2-40B4-BE49-F238E27FC236}">
                <a16:creationId xmlns:a16="http://schemas.microsoft.com/office/drawing/2014/main" id="{093AC88C-A0C2-449D-A587-B83196F824D9}"/>
              </a:ext>
            </a:extLst>
          </p:cNvPr>
          <p:cNvSpPr>
            <a:spLocks noGrp="1"/>
          </p:cNvSpPr>
          <p:nvPr>
            <p:ph idx="1"/>
          </p:nvPr>
        </p:nvSpPr>
        <p:spPr>
          <a:xfrm>
            <a:off x="584200" y="998072"/>
            <a:ext cx="7886700" cy="3485028"/>
          </a:xfrm>
        </p:spPr>
        <p:txBody>
          <a:bodyPr numCol="1">
            <a:normAutofit/>
          </a:bodyPr>
          <a:lstStyle/>
          <a:p>
            <a:endParaRPr lang="en-US" dirty="0">
              <a:solidFill>
                <a:srgbClr val="FF0000"/>
              </a:solidFill>
            </a:endParaRPr>
          </a:p>
          <a:p>
            <a:r>
              <a:rPr lang="en-US" dirty="0"/>
              <a:t>No comments on the revision of the group of teas</a:t>
            </a:r>
            <a:r>
              <a:rPr lang="nl-NL" dirty="0"/>
              <a:t> </a:t>
            </a:r>
            <a:r>
              <a:rPr lang="nl-NL" dirty="0" err="1"/>
              <a:t>were</a:t>
            </a:r>
            <a:r>
              <a:rPr lang="nl-NL" dirty="0"/>
              <a:t> </a:t>
            </a:r>
            <a:r>
              <a:rPr lang="nl-NL" dirty="0" err="1"/>
              <a:t>received</a:t>
            </a:r>
            <a:r>
              <a:rPr lang="nl-NL" dirty="0"/>
              <a:t> in </a:t>
            </a:r>
            <a:r>
              <a:rPr lang="nl-NL" dirty="0" err="1"/>
              <a:t>the</a:t>
            </a:r>
            <a:r>
              <a:rPr lang="nl-NL" dirty="0"/>
              <a:t> re-</a:t>
            </a:r>
            <a:r>
              <a:rPr lang="nl-NL" dirty="0" err="1"/>
              <a:t>initiated</a:t>
            </a:r>
            <a:r>
              <a:rPr lang="nl-NL" dirty="0"/>
              <a:t> EWG or on </a:t>
            </a:r>
            <a:r>
              <a:rPr lang="nl-NL" dirty="0" err="1"/>
              <a:t>the</a:t>
            </a:r>
            <a:r>
              <a:rPr lang="nl-NL" dirty="0"/>
              <a:t> CL</a:t>
            </a:r>
          </a:p>
          <a:p>
            <a:pPr marL="0" indent="0">
              <a:buNone/>
            </a:pPr>
            <a:endParaRPr lang="nl-NL" dirty="0"/>
          </a:p>
          <a:p>
            <a:pPr marL="0" indent="0">
              <a:buNone/>
            </a:pPr>
            <a:r>
              <a:rPr lang="nl-NL" b="1" i="1" dirty="0"/>
              <a:t>CL </a:t>
            </a:r>
            <a:r>
              <a:rPr lang="nl-NL" b="1" i="1" dirty="0" err="1"/>
              <a:t>Recommendation</a:t>
            </a:r>
            <a:r>
              <a:rPr lang="nl-NL" b="1" i="1" dirty="0"/>
              <a:t> 5: </a:t>
            </a:r>
            <a:r>
              <a:rPr lang="en-US" dirty="0"/>
              <a:t>To agree with: </a:t>
            </a:r>
          </a:p>
          <a:p>
            <a:pPr lvl="1"/>
            <a:r>
              <a:rPr lang="en-US" dirty="0"/>
              <a:t>(</a:t>
            </a:r>
            <a:r>
              <a:rPr lang="en-US" dirty="0" err="1"/>
              <a:t>i</a:t>
            </a:r>
            <a:r>
              <a:rPr lang="en-US" dirty="0"/>
              <a:t>) the structure, locations of commodities </a:t>
            </a:r>
          </a:p>
          <a:p>
            <a:pPr lvl="1"/>
            <a:r>
              <a:rPr lang="en-US" dirty="0"/>
              <a:t>(ii) the approach taken for herbal teas to mention the most important ones separately and to cover minor ones under two single codes</a:t>
            </a:r>
            <a:endParaRPr lang="nl-NL" dirty="0"/>
          </a:p>
          <a:p>
            <a:endParaRPr lang="nl-NL" dirty="0"/>
          </a:p>
        </p:txBody>
      </p:sp>
      <p:sp>
        <p:nvSpPr>
          <p:cNvPr id="2" name="Tijdelijke aanduiding voor dianummer 1">
            <a:extLst>
              <a:ext uri="{FF2B5EF4-FFF2-40B4-BE49-F238E27FC236}">
                <a16:creationId xmlns:a16="http://schemas.microsoft.com/office/drawing/2014/main" id="{C2F22903-2683-4EE4-AC11-B904C5612BF8}"/>
              </a:ext>
            </a:extLst>
          </p:cNvPr>
          <p:cNvSpPr>
            <a:spLocks noGrp="1"/>
          </p:cNvSpPr>
          <p:nvPr>
            <p:ph type="sldNum" sz="quarter" idx="12"/>
          </p:nvPr>
        </p:nvSpPr>
        <p:spPr/>
        <p:txBody>
          <a:bodyPr/>
          <a:lstStyle/>
          <a:p>
            <a:fld id="{689F2C7A-2CD6-FC4E-ADAB-D6A546ED714E}" type="slidenum">
              <a:rPr lang="it-IT" smtClean="0"/>
              <a:t>8</a:t>
            </a:fld>
            <a:endParaRPr lang="it-IT"/>
          </a:p>
        </p:txBody>
      </p:sp>
    </p:spTree>
    <p:extLst>
      <p:ext uri="{BB962C8B-B14F-4D97-AF65-F5344CB8AC3E}">
        <p14:creationId xmlns:p14="http://schemas.microsoft.com/office/powerpoint/2010/main" val="3755744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CasellaDiTesto 13">
            <a:extLst>
              <a:ext uri="{FF2B5EF4-FFF2-40B4-BE49-F238E27FC236}">
                <a16:creationId xmlns:a16="http://schemas.microsoft.com/office/drawing/2014/main" id="{769D78CA-F57B-BE4B-90BC-151746DCCD7E}"/>
              </a:ext>
            </a:extLst>
          </p:cNvPr>
          <p:cNvSpPr txBox="1"/>
          <p:nvPr/>
        </p:nvSpPr>
        <p:spPr>
          <a:xfrm>
            <a:off x="792163" y="563216"/>
            <a:ext cx="7559675" cy="430887"/>
          </a:xfrm>
          <a:prstGeom prst="rect">
            <a:avLst/>
          </a:prstGeom>
          <a:noFill/>
        </p:spPr>
        <p:txBody>
          <a:bodyPr wrap="square" lIns="0" tIns="0" rIns="0" bIns="0" rtlCol="0">
            <a:spAutoFit/>
          </a:bodyPr>
          <a:lstStyle/>
          <a:p>
            <a:r>
              <a:rPr lang="en-GB" sz="2800" b="1" dirty="0">
                <a:solidFill>
                  <a:srgbClr val="F37441"/>
                </a:solidFill>
                <a:latin typeface="Bernina Sans Condensed" pitchFamily="2" charset="77"/>
              </a:rPr>
              <a:t>Group 070 Fruit Juices							 (1/3)</a:t>
            </a:r>
            <a:endParaRPr lang="it-IT" sz="2800" b="1" dirty="0">
              <a:solidFill>
                <a:srgbClr val="F37441"/>
              </a:solidFill>
              <a:latin typeface="Bernina Sans Condensed" pitchFamily="2" charset="77"/>
            </a:endParaRPr>
          </a:p>
        </p:txBody>
      </p:sp>
      <p:sp>
        <p:nvSpPr>
          <p:cNvPr id="4" name="Tijdelijke aanduiding voor inhoud 1">
            <a:extLst>
              <a:ext uri="{FF2B5EF4-FFF2-40B4-BE49-F238E27FC236}">
                <a16:creationId xmlns:a16="http://schemas.microsoft.com/office/drawing/2014/main" id="{AD23626F-708F-4CB3-95EC-9924780FD237}"/>
              </a:ext>
            </a:extLst>
          </p:cNvPr>
          <p:cNvSpPr>
            <a:spLocks noGrp="1"/>
          </p:cNvSpPr>
          <p:nvPr>
            <p:ph idx="1"/>
          </p:nvPr>
        </p:nvSpPr>
        <p:spPr>
          <a:xfrm>
            <a:off x="628650" y="1369219"/>
            <a:ext cx="7886700" cy="3263504"/>
          </a:xfrm>
        </p:spPr>
        <p:txBody>
          <a:bodyPr numCol="1">
            <a:normAutofit/>
          </a:bodyPr>
          <a:lstStyle/>
          <a:p>
            <a:r>
              <a:rPr lang="en-US" dirty="0"/>
              <a:t>The existing classification includes several fruit juices and tomato juice</a:t>
            </a:r>
            <a:endParaRPr lang="nl-NL" dirty="0"/>
          </a:p>
          <a:p>
            <a:r>
              <a:rPr lang="en-US" dirty="0"/>
              <a:t>During the EWG several new juices of fruit and vegetables were suggested. Since the group includes fruit and vegetable juices is seemed correct to change the name of this group into Fruit and Vegetable juices.</a:t>
            </a:r>
            <a:endParaRPr lang="nl-NL" dirty="0"/>
          </a:p>
          <a:p>
            <a:r>
              <a:rPr lang="en-US" dirty="0"/>
              <a:t>However, the IFU (International Fruit and Vegetable Juice Association) suggested two separate Subgroups: </a:t>
            </a:r>
            <a:endParaRPr lang="nl-NL" dirty="0"/>
          </a:p>
          <a:p>
            <a:pPr lvl="2"/>
            <a:r>
              <a:rPr lang="fr-FR" dirty="0" err="1"/>
              <a:t>Subgroup</a:t>
            </a:r>
            <a:r>
              <a:rPr lang="fr-FR" dirty="0"/>
              <a:t> 070A		Fruit </a:t>
            </a:r>
            <a:r>
              <a:rPr lang="fr-FR" dirty="0" err="1"/>
              <a:t>Juices</a:t>
            </a:r>
            <a:endParaRPr lang="nl-NL" dirty="0"/>
          </a:p>
          <a:p>
            <a:pPr lvl="2"/>
            <a:r>
              <a:rPr lang="fr-FR" dirty="0" err="1"/>
              <a:t>Subgroup</a:t>
            </a:r>
            <a:r>
              <a:rPr lang="fr-FR" dirty="0"/>
              <a:t> 070B 	</a:t>
            </a:r>
            <a:r>
              <a:rPr lang="fr-FR" dirty="0" err="1"/>
              <a:t>Vegetable</a:t>
            </a:r>
            <a:r>
              <a:rPr lang="fr-FR" dirty="0"/>
              <a:t> </a:t>
            </a:r>
            <a:r>
              <a:rPr lang="fr-FR" dirty="0" err="1"/>
              <a:t>Juices</a:t>
            </a:r>
            <a:endParaRPr lang="nl-NL" dirty="0"/>
          </a:p>
          <a:p>
            <a:endParaRPr lang="nl-NL" dirty="0"/>
          </a:p>
          <a:p>
            <a:endParaRPr lang="nl-NL" dirty="0"/>
          </a:p>
        </p:txBody>
      </p:sp>
      <p:sp>
        <p:nvSpPr>
          <p:cNvPr id="2" name="Tijdelijke aanduiding voor dianummer 1">
            <a:extLst>
              <a:ext uri="{FF2B5EF4-FFF2-40B4-BE49-F238E27FC236}">
                <a16:creationId xmlns:a16="http://schemas.microsoft.com/office/drawing/2014/main" id="{5330CFC3-8F96-42FA-B15B-D1289EC878E6}"/>
              </a:ext>
            </a:extLst>
          </p:cNvPr>
          <p:cNvSpPr>
            <a:spLocks noGrp="1"/>
          </p:cNvSpPr>
          <p:nvPr>
            <p:ph type="sldNum" sz="quarter" idx="12"/>
          </p:nvPr>
        </p:nvSpPr>
        <p:spPr/>
        <p:txBody>
          <a:bodyPr/>
          <a:lstStyle/>
          <a:p>
            <a:fld id="{689F2C7A-2CD6-FC4E-ADAB-D6A546ED714E}" type="slidenum">
              <a:rPr lang="it-IT" smtClean="0"/>
              <a:t>9</a:t>
            </a:fld>
            <a:endParaRPr lang="it-IT"/>
          </a:p>
        </p:txBody>
      </p:sp>
    </p:spTree>
    <p:extLst>
      <p:ext uri="{BB962C8B-B14F-4D97-AF65-F5344CB8AC3E}">
        <p14:creationId xmlns:p14="http://schemas.microsoft.com/office/powerpoint/2010/main" val="2350727825"/>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Codex_Commission_prova" id="{B1334B59-3C67-0945-AA74-838C35B58DD7}" vid="{7692876E-2698-FC4D-A94D-08D7692A3D54}"/>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B857FC7-A16D-40B5-A7E6-19C7008DEB9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1257</Words>
  <Application>Microsoft Office PowerPoint</Application>
  <PresentationFormat>Diavoorstelling (16:9)</PresentationFormat>
  <Paragraphs>107</Paragraphs>
  <Slides>15</Slides>
  <Notes>2</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15</vt:i4>
      </vt:variant>
    </vt:vector>
  </HeadingPairs>
  <TitlesOfParts>
    <vt:vector size="23" baseType="lpstr">
      <vt:lpstr>Arial</vt:lpstr>
      <vt:lpstr>Bernina Sans Condensed</vt:lpstr>
      <vt:lpstr>Bernina Sans Condensed Exbold</vt:lpstr>
      <vt:lpstr>Calibri</vt:lpstr>
      <vt:lpstr>Calibri Light</vt:lpstr>
      <vt:lpstr>Gotham Book</vt:lpstr>
      <vt:lpstr>Wingdings</vt:lpstr>
      <vt:lpstr>Tema di Office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Bernina</dc:title>
  <dc:creator>Chiara Petternella</dc:creator>
  <cp:lastModifiedBy>Dorin Poelmans</cp:lastModifiedBy>
  <cp:revision>93</cp:revision>
  <dcterms:created xsi:type="dcterms:W3CDTF">2021-03-31T07:29:24Z</dcterms:created>
  <dcterms:modified xsi:type="dcterms:W3CDTF">2021-07-20T10:50:35Z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0x010100D8E627DF0443394FBFE7B08062F1F3A8</vt:lpwstr>
  </property>
</Properties>
</file>