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2" r:id="rId2"/>
    <p:sldId id="317" r:id="rId3"/>
    <p:sldId id="313" r:id="rId4"/>
    <p:sldId id="314" r:id="rId5"/>
    <p:sldId id="264" r:id="rId6"/>
    <p:sldId id="265" r:id="rId7"/>
    <p:sldId id="272" r:id="rId8"/>
    <p:sldId id="286" r:id="rId9"/>
    <p:sldId id="315" r:id="rId10"/>
    <p:sldId id="309" r:id="rId11"/>
    <p:sldId id="308" r:id="rId12"/>
    <p:sldId id="310" r:id="rId13"/>
    <p:sldId id="293" r:id="rId14"/>
    <p:sldId id="302" r:id="rId15"/>
    <p:sldId id="306" r:id="rId16"/>
  </p:sldIdLst>
  <p:sldSz cx="9144000" cy="6858000" type="screen4x3"/>
  <p:notesSz cx="6819900" cy="9931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8080"/>
    <a:srgbClr val="006666"/>
    <a:srgbClr val="009999"/>
    <a:srgbClr val="FF0000"/>
    <a:srgbClr val="EDF6F7"/>
    <a:srgbClr val="33CCFF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85" autoAdjust="0"/>
  </p:normalViewPr>
  <p:slideViewPr>
    <p:cSldViewPr>
      <p:cViewPr>
        <p:scale>
          <a:sx n="60" d="100"/>
          <a:sy n="60" d="100"/>
        </p:scale>
        <p:origin x="-156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623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4283B50-DA8D-47E2-AF80-37957334763C}" type="datetimeFigureOut">
              <a:rPr lang="es-AR"/>
              <a:pPr>
                <a:defRPr/>
              </a:pPr>
              <a:t>27/10/2014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2625" y="4718050"/>
            <a:ext cx="545465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62388" y="9432925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2892290-834B-4080-8EE8-AAC0F0D8638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pt-BR" smtClean="0"/>
          </a:p>
        </p:txBody>
      </p:sp>
      <p:sp>
        <p:nvSpPr>
          <p:cNvPr id="43012" name="3 Marcador de número de diapositiva"/>
          <p:cNvSpPr txBox="1">
            <a:spLocks noGrp="1"/>
          </p:cNvSpPr>
          <p:nvPr/>
        </p:nvSpPr>
        <p:spPr bwMode="auto">
          <a:xfrm>
            <a:off x="3862388" y="9432925"/>
            <a:ext cx="29559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FDB1831-9CEB-47B1-8373-1612AFA00528}" type="slidenum">
              <a:rPr lang="es-AR" altLang="pt-BR" sz="1200"/>
              <a:pPr algn="r"/>
              <a:t>2</a:t>
            </a:fld>
            <a:endParaRPr lang="es-AR" altLang="pt-B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pt-BR" smtClean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25B08A-AA8F-4BB9-A3FA-9E02BFD26CD0}" type="slidenum">
              <a:rPr lang="es-AR" altLang="pt-BR" smtClean="0"/>
              <a:pPr/>
              <a:t>6</a:t>
            </a:fld>
            <a:endParaRPr lang="es-AR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pt-BR" smtClean="0"/>
          </a:p>
        </p:txBody>
      </p:sp>
      <p:sp>
        <p:nvSpPr>
          <p:cNvPr id="47108" name="3 Marcador de número de diapositiva"/>
          <p:cNvSpPr txBox="1">
            <a:spLocks noGrp="1"/>
          </p:cNvSpPr>
          <p:nvPr/>
        </p:nvSpPr>
        <p:spPr bwMode="auto">
          <a:xfrm>
            <a:off x="3862388" y="9432925"/>
            <a:ext cx="29559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605B4B3-699C-4F5E-B010-04A19541CE86}" type="slidenum">
              <a:rPr lang="es-AR" altLang="pt-BR" sz="1200"/>
              <a:pPr algn="r"/>
              <a:t>8</a:t>
            </a:fld>
            <a:endParaRPr lang="es-AR" altLang="pt-BR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pt-BR" smtClean="0"/>
          </a:p>
        </p:txBody>
      </p:sp>
      <p:sp>
        <p:nvSpPr>
          <p:cNvPr id="48132" name="3 Marcador de número de diapositiva"/>
          <p:cNvSpPr txBox="1">
            <a:spLocks noGrp="1"/>
          </p:cNvSpPr>
          <p:nvPr/>
        </p:nvSpPr>
        <p:spPr bwMode="auto">
          <a:xfrm>
            <a:off x="3862388" y="9432925"/>
            <a:ext cx="29559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673CEE8-1DA6-4F9B-AC42-4D393CDE9A5B}" type="slidenum">
              <a:rPr lang="es-AR" altLang="pt-BR" sz="1200"/>
              <a:pPr algn="r"/>
              <a:t>12</a:t>
            </a:fld>
            <a:endParaRPr lang="es-AR" altLang="pt-BR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pt-BR" smtClean="0"/>
          </a:p>
        </p:txBody>
      </p:sp>
      <p:sp>
        <p:nvSpPr>
          <p:cNvPr id="49156" name="3 Marcador de número de diapositiva"/>
          <p:cNvSpPr txBox="1">
            <a:spLocks noGrp="1"/>
          </p:cNvSpPr>
          <p:nvPr/>
        </p:nvSpPr>
        <p:spPr bwMode="auto">
          <a:xfrm>
            <a:off x="3862388" y="9432925"/>
            <a:ext cx="29559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7A55E5B-4702-4CEB-AC5B-F78468FC0B64}" type="slidenum">
              <a:rPr lang="es-AR" altLang="pt-BR" sz="1200"/>
              <a:pPr algn="r"/>
              <a:t>13</a:t>
            </a:fld>
            <a:endParaRPr lang="es-AR" altLang="pt-BR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pt-BR" smtClean="0"/>
          </a:p>
        </p:txBody>
      </p:sp>
      <p:sp>
        <p:nvSpPr>
          <p:cNvPr id="51204" name="3 Marcador de número de diapositiva"/>
          <p:cNvSpPr txBox="1">
            <a:spLocks noGrp="1"/>
          </p:cNvSpPr>
          <p:nvPr/>
        </p:nvSpPr>
        <p:spPr bwMode="auto">
          <a:xfrm>
            <a:off x="3862388" y="9432925"/>
            <a:ext cx="29559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91A684-5813-4F02-85B3-656F73DA22C4}" type="slidenum">
              <a:rPr lang="es-AR" altLang="pt-BR" sz="1200"/>
              <a:pPr algn="r"/>
              <a:t>14</a:t>
            </a:fld>
            <a:endParaRPr lang="es-AR" altLang="pt-BR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pt-BR" smtClean="0"/>
          </a:p>
        </p:txBody>
      </p:sp>
      <p:sp>
        <p:nvSpPr>
          <p:cNvPr id="54276" name="3 Marcador de número de diapositiva"/>
          <p:cNvSpPr txBox="1">
            <a:spLocks noGrp="1"/>
          </p:cNvSpPr>
          <p:nvPr/>
        </p:nvSpPr>
        <p:spPr bwMode="auto">
          <a:xfrm>
            <a:off x="3862388" y="9432925"/>
            <a:ext cx="29559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500AC13-995F-4273-8987-F6FEB59DA57A}" type="slidenum">
              <a:rPr lang="es-AR" altLang="pt-BR" sz="1200"/>
              <a:pPr algn="r"/>
              <a:t>15</a:t>
            </a:fld>
            <a:endParaRPr lang="es-AR" altLang="pt-B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22099-A629-4BA7-9A60-A523D7EDCC08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AAD9D-B30D-4554-BF40-F30D120CA2D9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5A231-972D-4AD7-8A99-10B36E5A4D9B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70F90-E0DE-4224-B746-5CE567A700A4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D59DA-77D8-4955-9C34-19F92C91CB98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F07D6-2FAC-4CEA-9804-B043ECE17655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D068F-BE65-4375-A979-1CE91AB3279C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A4E6-17A1-4DFB-9610-CDF911ED28F3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370B6-5172-4BE4-B08B-101585A9CFC6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05DA9-EA97-44EF-AD76-B9DACCBD3986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FCFF9-60FF-46CC-8A85-1039F3D84C1D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texto del patrón</a:t>
            </a:r>
          </a:p>
          <a:p>
            <a:pPr lvl="1"/>
            <a:r>
              <a:rPr lang="es-ES" altLang="es-AR" smtClean="0"/>
              <a:t>Segundo nivel</a:t>
            </a:r>
          </a:p>
          <a:p>
            <a:pPr lvl="2"/>
            <a:r>
              <a:rPr lang="es-ES" altLang="es-AR" smtClean="0"/>
              <a:t>Tercer nivel</a:t>
            </a:r>
          </a:p>
          <a:p>
            <a:pPr lvl="3"/>
            <a:r>
              <a:rPr lang="es-ES" altLang="es-AR" smtClean="0"/>
              <a:t>Cuarto nivel</a:t>
            </a:r>
          </a:p>
          <a:p>
            <a:pPr lvl="4"/>
            <a:r>
              <a:rPr lang="es-ES" altLang="es-AR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CF1477D-5D96-425D-AE70-9D3BAE3D6C70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Secretaria de agricutura, gan y pesca-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683568" y="3338989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AR" altLang="es-AR" sz="2800" dirty="0" smtClean="0">
                <a:solidFill>
                  <a:srgbClr val="006666"/>
                </a:solidFill>
              </a:rPr>
              <a:t>Secretaria </a:t>
            </a:r>
            <a:r>
              <a:rPr lang="es-AR" altLang="es-AR" sz="2800" dirty="0" smtClean="0">
                <a:solidFill>
                  <a:srgbClr val="006666"/>
                </a:solidFill>
              </a:rPr>
              <a:t>de Agricultura Familiar  </a:t>
            </a:r>
            <a:r>
              <a:rPr lang="es-AR" altLang="es-AR" sz="2800" dirty="0" smtClean="0">
                <a:solidFill>
                  <a:srgbClr val="006666"/>
                </a:solidFill>
              </a:rPr>
              <a:t>   Avances y </a:t>
            </a:r>
            <a:r>
              <a:rPr lang="es-AR" altLang="es-AR" sz="2800" dirty="0" smtClean="0">
                <a:solidFill>
                  <a:srgbClr val="006666"/>
                </a:solidFill>
              </a:rPr>
              <a:t>Propuestas</a:t>
            </a:r>
            <a:endParaRPr lang="es-ES" altLang="es-AR" sz="2800" b="0" dirty="0">
              <a:solidFill>
                <a:srgbClr val="00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Imagen 3" descr="plantilla-power_2012_pagi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323528" y="1844824"/>
            <a:ext cx="8568952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 algn="just">
              <a:buFont typeface="Arial" pitchFamily="34" charset="0"/>
              <a:buChar char="•"/>
            </a:pPr>
            <a:r>
              <a:rPr lang="pt-BR" altLang="pt-BR" sz="2400" u="sng" dirty="0" smtClean="0">
                <a:solidFill>
                  <a:srgbClr val="006666"/>
                </a:solidFill>
              </a:rPr>
              <a:t>Programa </a:t>
            </a:r>
            <a:r>
              <a:rPr lang="pt-BR" altLang="pt-BR" sz="2400" u="sng" dirty="0">
                <a:solidFill>
                  <a:srgbClr val="006666"/>
                </a:solidFill>
              </a:rPr>
              <a:t>Nacional de </a:t>
            </a:r>
            <a:r>
              <a:rPr lang="pt-BR" altLang="pt-BR" sz="2400" u="sng" dirty="0" err="1">
                <a:solidFill>
                  <a:srgbClr val="006666"/>
                </a:solidFill>
              </a:rPr>
              <a:t>Municipios</a:t>
            </a:r>
            <a:r>
              <a:rPr lang="pt-BR" altLang="pt-BR" sz="2400" u="sng" dirty="0">
                <a:solidFill>
                  <a:srgbClr val="006666"/>
                </a:solidFill>
              </a:rPr>
              <a:t> </a:t>
            </a:r>
            <a:r>
              <a:rPr lang="pt-BR" altLang="pt-BR" sz="2400" u="sng" dirty="0" err="1">
                <a:solidFill>
                  <a:srgbClr val="006666"/>
                </a:solidFill>
              </a:rPr>
              <a:t>Sustentables</a:t>
            </a:r>
            <a:endParaRPr lang="pt-BR" altLang="pt-BR" sz="2400" u="sng" dirty="0">
              <a:solidFill>
                <a:srgbClr val="006666"/>
              </a:solidFill>
            </a:endParaRPr>
          </a:p>
          <a:p>
            <a:r>
              <a:rPr lang="pt-BR" altLang="pt-BR" b="0" dirty="0"/>
              <a:t>	</a:t>
            </a:r>
            <a:endParaRPr lang="pt-BR" altLang="pt-BR" b="0" dirty="0" smtClean="0"/>
          </a:p>
          <a:p>
            <a:r>
              <a:rPr lang="pt-BR" altLang="pt-BR" sz="2000" b="0" dirty="0" smtClean="0"/>
              <a:t> </a:t>
            </a:r>
            <a:r>
              <a:rPr lang="pt-BR" altLang="pt-BR" sz="2000" b="0" dirty="0" smtClean="0"/>
              <a:t>            *</a:t>
            </a:r>
            <a:r>
              <a:rPr lang="pt-BR" altLang="pt-BR" sz="2000" b="0" dirty="0" err="1" smtClean="0"/>
              <a:t>Industrialización</a:t>
            </a:r>
            <a:r>
              <a:rPr lang="pt-BR" altLang="pt-BR" sz="2000" b="0" dirty="0" smtClean="0"/>
              <a:t> </a:t>
            </a:r>
            <a:r>
              <a:rPr lang="pt-BR" altLang="pt-BR" sz="2000" b="0" dirty="0"/>
              <a:t>y agregado de valor </a:t>
            </a:r>
            <a:r>
              <a:rPr lang="pt-BR" altLang="pt-BR" sz="2000" b="0" dirty="0" err="1"/>
              <a:t>en</a:t>
            </a:r>
            <a:r>
              <a:rPr lang="pt-BR" altLang="pt-BR" sz="2000" b="0" dirty="0"/>
              <a:t> </a:t>
            </a:r>
            <a:r>
              <a:rPr lang="pt-BR" altLang="pt-BR" sz="2000" b="0" dirty="0" err="1"/>
              <a:t>origen</a:t>
            </a:r>
            <a:endParaRPr lang="pt-BR" altLang="pt-BR" sz="2000" b="0" dirty="0"/>
          </a:p>
          <a:p>
            <a:r>
              <a:rPr lang="pt-BR" altLang="pt-BR" sz="2000" b="0" dirty="0"/>
              <a:t>	*</a:t>
            </a:r>
            <a:r>
              <a:rPr lang="pt-BR" altLang="pt-BR" sz="2000" b="0" dirty="0" err="1"/>
              <a:t>Desarrollo</a:t>
            </a:r>
            <a:r>
              <a:rPr lang="pt-BR" altLang="pt-BR" sz="2000" b="0" dirty="0"/>
              <a:t> local</a:t>
            </a:r>
          </a:p>
          <a:p>
            <a:r>
              <a:rPr lang="pt-BR" altLang="pt-BR" sz="2000" b="0" dirty="0"/>
              <a:t>	*</a:t>
            </a:r>
            <a:r>
              <a:rPr lang="pt-BR" altLang="pt-BR" sz="2000" b="0" dirty="0" err="1"/>
              <a:t>Fuente</a:t>
            </a:r>
            <a:r>
              <a:rPr lang="pt-BR" altLang="pt-BR" sz="2000" b="0" dirty="0"/>
              <a:t> </a:t>
            </a:r>
            <a:r>
              <a:rPr lang="pt-BR" altLang="pt-BR" sz="2000" b="0" dirty="0" err="1"/>
              <a:t>trabajo</a:t>
            </a:r>
            <a:r>
              <a:rPr lang="pt-BR" altLang="pt-BR" sz="2000" b="0" dirty="0"/>
              <a:t> </a:t>
            </a:r>
            <a:r>
              <a:rPr lang="pt-BR" altLang="pt-BR" sz="2000" b="0" dirty="0" err="1"/>
              <a:t>genuino</a:t>
            </a:r>
            <a:endParaRPr lang="pt-BR" altLang="pt-BR" sz="2000" b="0" dirty="0"/>
          </a:p>
          <a:p>
            <a:r>
              <a:rPr lang="pt-BR" altLang="pt-BR" sz="2000" b="0" dirty="0"/>
              <a:t>	*</a:t>
            </a:r>
            <a:r>
              <a:rPr lang="pt-BR" altLang="pt-BR" sz="2000" b="0" dirty="0" err="1"/>
              <a:t>Precios</a:t>
            </a:r>
            <a:r>
              <a:rPr lang="pt-BR" altLang="pt-BR" sz="2000" b="0" dirty="0"/>
              <a:t> reales </a:t>
            </a:r>
            <a:r>
              <a:rPr lang="pt-BR" altLang="pt-BR" sz="2000" b="0" dirty="0" err="1"/>
              <a:t>sin</a:t>
            </a:r>
            <a:r>
              <a:rPr lang="pt-BR" altLang="pt-BR" sz="2000" b="0" dirty="0"/>
              <a:t> </a:t>
            </a:r>
            <a:r>
              <a:rPr lang="pt-BR" altLang="pt-BR" sz="2000" b="0" dirty="0" err="1"/>
              <a:t>especulación</a:t>
            </a:r>
            <a:endParaRPr lang="pt-BR" altLang="pt-BR" sz="2000" b="0" dirty="0"/>
          </a:p>
          <a:p>
            <a:r>
              <a:rPr lang="pt-BR" altLang="pt-BR" sz="2000" b="0" dirty="0"/>
              <a:t>	*</a:t>
            </a:r>
            <a:r>
              <a:rPr lang="pt-BR" altLang="pt-BR" sz="2000" b="0" dirty="0" err="1"/>
              <a:t>Organización</a:t>
            </a:r>
            <a:r>
              <a:rPr lang="pt-BR" altLang="pt-BR" sz="2000" b="0" dirty="0"/>
              <a:t> y </a:t>
            </a:r>
            <a:r>
              <a:rPr lang="pt-BR" altLang="pt-BR" sz="2000" b="0" dirty="0" err="1"/>
              <a:t>participación</a:t>
            </a:r>
            <a:r>
              <a:rPr lang="pt-BR" altLang="pt-BR" sz="2000" b="0" dirty="0"/>
              <a:t> </a:t>
            </a:r>
            <a:r>
              <a:rPr lang="pt-BR" altLang="pt-BR" sz="2000" b="0" dirty="0" err="1"/>
              <a:t>ciudadana</a:t>
            </a:r>
            <a:endParaRPr lang="pt-BR" altLang="pt-BR" sz="2000" b="0" dirty="0"/>
          </a:p>
          <a:p>
            <a:r>
              <a:rPr lang="pt-BR" altLang="pt-BR" sz="2000" b="0" dirty="0"/>
              <a:t>	*</a:t>
            </a:r>
            <a:r>
              <a:rPr lang="pt-BR" altLang="pt-BR" sz="2000" b="0" dirty="0" err="1"/>
              <a:t>Financiamiento</a:t>
            </a:r>
            <a:r>
              <a:rPr lang="pt-BR" altLang="pt-BR" sz="2000" b="0" dirty="0"/>
              <a:t> </a:t>
            </a:r>
            <a:r>
              <a:rPr lang="pt-BR" altLang="pt-BR" sz="2000" b="0" dirty="0" err="1"/>
              <a:t>propio</a:t>
            </a:r>
            <a:r>
              <a:rPr lang="pt-BR" altLang="pt-BR" sz="2000" b="0" dirty="0"/>
              <a:t> (créditos, </a:t>
            </a:r>
            <a:r>
              <a:rPr lang="pt-BR" altLang="pt-BR" sz="2000" b="0" dirty="0" err="1"/>
              <a:t>fondos</a:t>
            </a:r>
            <a:r>
              <a:rPr lang="pt-BR" altLang="pt-BR" sz="2000" b="0" dirty="0"/>
              <a:t> </a:t>
            </a:r>
            <a:r>
              <a:rPr lang="pt-BR" altLang="pt-BR" sz="2000" b="0" dirty="0" err="1"/>
              <a:t>rotatorios</a:t>
            </a:r>
            <a:r>
              <a:rPr lang="pt-BR" altLang="pt-BR" sz="2000" b="0" dirty="0"/>
              <a:t>)</a:t>
            </a:r>
          </a:p>
          <a:p>
            <a:endParaRPr lang="pt-BR" altLang="pt-BR" b="0" dirty="0"/>
          </a:p>
          <a:p>
            <a:pPr marL="173038" indent="-173038" algn="just">
              <a:buFont typeface="Arial" pitchFamily="34" charset="0"/>
              <a:buChar char="•"/>
            </a:pPr>
            <a:r>
              <a:rPr lang="pt-BR" altLang="pt-BR" sz="2400" u="sng" dirty="0" smtClean="0">
                <a:solidFill>
                  <a:srgbClr val="006666"/>
                </a:solidFill>
              </a:rPr>
              <a:t>Programa </a:t>
            </a:r>
            <a:r>
              <a:rPr lang="pt-BR" altLang="pt-BR" sz="2400" u="sng" dirty="0" smtClean="0">
                <a:solidFill>
                  <a:srgbClr val="006666"/>
                </a:solidFill>
              </a:rPr>
              <a:t>para </a:t>
            </a:r>
            <a:r>
              <a:rPr lang="pt-BR" altLang="pt-BR" sz="2400" u="sng" dirty="0" err="1" smtClean="0">
                <a:solidFill>
                  <a:srgbClr val="006666"/>
                </a:solidFill>
              </a:rPr>
              <a:t>la</a:t>
            </a:r>
            <a:r>
              <a:rPr lang="pt-BR" altLang="pt-BR" sz="2400" u="sng" dirty="0" smtClean="0">
                <a:solidFill>
                  <a:srgbClr val="006666"/>
                </a:solidFill>
              </a:rPr>
              <a:t> </a:t>
            </a:r>
            <a:r>
              <a:rPr lang="pt-BR" altLang="pt-BR" sz="2400" u="sng" dirty="0" err="1" smtClean="0">
                <a:solidFill>
                  <a:srgbClr val="006666"/>
                </a:solidFill>
              </a:rPr>
              <a:t>Regularización</a:t>
            </a:r>
            <a:r>
              <a:rPr lang="pt-BR" altLang="pt-BR" sz="2400" u="sng" dirty="0" smtClean="0">
                <a:solidFill>
                  <a:srgbClr val="006666"/>
                </a:solidFill>
              </a:rPr>
              <a:t> y </a:t>
            </a:r>
            <a:r>
              <a:rPr lang="pt-BR" altLang="pt-BR" sz="2400" u="sng" dirty="0" err="1" smtClean="0">
                <a:solidFill>
                  <a:srgbClr val="006666"/>
                </a:solidFill>
              </a:rPr>
              <a:t>formalización</a:t>
            </a:r>
            <a:r>
              <a:rPr lang="pt-BR" altLang="pt-BR" sz="2400" u="sng" dirty="0" smtClean="0">
                <a:solidFill>
                  <a:srgbClr val="006666"/>
                </a:solidFill>
              </a:rPr>
              <a:t> de </a:t>
            </a:r>
            <a:r>
              <a:rPr lang="pt-BR" altLang="pt-BR" sz="2400" u="sng" dirty="0" err="1" smtClean="0">
                <a:solidFill>
                  <a:srgbClr val="006666"/>
                </a:solidFill>
              </a:rPr>
              <a:t>personerías</a:t>
            </a:r>
            <a:r>
              <a:rPr lang="pt-BR" altLang="pt-BR" sz="2400" u="sng" dirty="0" smtClean="0">
                <a:solidFill>
                  <a:srgbClr val="006666"/>
                </a:solidFill>
              </a:rPr>
              <a:t> jurídicas para </a:t>
            </a:r>
            <a:r>
              <a:rPr lang="pt-BR" altLang="pt-BR" sz="2400" u="sng" dirty="0" err="1" smtClean="0">
                <a:solidFill>
                  <a:srgbClr val="006666"/>
                </a:solidFill>
              </a:rPr>
              <a:t>Organizaciones</a:t>
            </a:r>
            <a:r>
              <a:rPr lang="pt-BR" altLang="pt-BR" sz="2400" u="sng" dirty="0" smtClean="0">
                <a:solidFill>
                  <a:srgbClr val="006666"/>
                </a:solidFill>
              </a:rPr>
              <a:t> de </a:t>
            </a:r>
            <a:r>
              <a:rPr lang="pt-BR" altLang="pt-BR" sz="2400" u="sng" dirty="0" err="1" smtClean="0">
                <a:solidFill>
                  <a:srgbClr val="006666"/>
                </a:solidFill>
              </a:rPr>
              <a:t>la</a:t>
            </a:r>
            <a:r>
              <a:rPr lang="pt-BR" altLang="pt-BR" sz="2400" u="sng" dirty="0" smtClean="0">
                <a:solidFill>
                  <a:srgbClr val="006666"/>
                </a:solidFill>
              </a:rPr>
              <a:t> Agricultura Familiar.</a:t>
            </a:r>
          </a:p>
          <a:p>
            <a:pPr algn="just">
              <a:buFont typeface="Arial" pitchFamily="34" charset="0"/>
              <a:buChar char="•"/>
            </a:pPr>
            <a:endParaRPr lang="pt-BR" altLang="pt-BR" sz="2000" u="sng" dirty="0">
              <a:solidFill>
                <a:schemeClr val="accent6"/>
              </a:solidFill>
            </a:endParaRPr>
          </a:p>
          <a:p>
            <a:pPr marL="173038" indent="-173038" algn="just" eaLnBrk="0" hangingPunct="0">
              <a:buFont typeface="Arial" pitchFamily="34" charset="0"/>
              <a:buChar char="•"/>
            </a:pPr>
            <a:r>
              <a:rPr lang="pt-BR" altLang="pt-BR" sz="2400" u="sng" dirty="0" err="1" smtClean="0">
                <a:solidFill>
                  <a:srgbClr val="006666"/>
                </a:solidFill>
              </a:rPr>
              <a:t>Sello</a:t>
            </a:r>
            <a:r>
              <a:rPr lang="pt-BR" altLang="pt-BR" sz="2400" u="sng" dirty="0" smtClean="0">
                <a:solidFill>
                  <a:srgbClr val="006666"/>
                </a:solidFill>
              </a:rPr>
              <a:t> de </a:t>
            </a:r>
            <a:r>
              <a:rPr lang="pt-BR" altLang="pt-BR" sz="2400" u="sng" dirty="0" err="1" smtClean="0">
                <a:solidFill>
                  <a:srgbClr val="006666"/>
                </a:solidFill>
              </a:rPr>
              <a:t>la</a:t>
            </a:r>
            <a:r>
              <a:rPr lang="pt-BR" altLang="pt-BR" sz="2400" u="sng" dirty="0" smtClean="0">
                <a:solidFill>
                  <a:srgbClr val="006666"/>
                </a:solidFill>
              </a:rPr>
              <a:t> </a:t>
            </a:r>
            <a:r>
              <a:rPr lang="pt-BR" altLang="pt-BR" sz="2400" u="sng" dirty="0" smtClean="0">
                <a:solidFill>
                  <a:srgbClr val="006666"/>
                </a:solidFill>
              </a:rPr>
              <a:t>Agricultura Familiar </a:t>
            </a:r>
            <a:r>
              <a:rPr lang="pt-BR" altLang="pt-BR" sz="2400" u="sng" dirty="0" smtClean="0">
                <a:solidFill>
                  <a:srgbClr val="006666"/>
                </a:solidFill>
              </a:rPr>
              <a:t>y Campesina</a:t>
            </a:r>
          </a:p>
          <a:p>
            <a:endParaRPr lang="pt-BR" altLang="pt-BR" b="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Imagen 3" descr="plantilla-power_2012_pagina.jpg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395536" y="1916113"/>
            <a:ext cx="8424936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pt-BR" sz="2400" u="sng" dirty="0" err="1" smtClean="0">
                <a:solidFill>
                  <a:srgbClr val="006666"/>
                </a:solidFill>
              </a:rPr>
              <a:t>Promoción</a:t>
            </a:r>
            <a:r>
              <a:rPr lang="pt-BR" altLang="pt-BR" sz="2400" u="sng" dirty="0" smtClean="0">
                <a:solidFill>
                  <a:srgbClr val="006666"/>
                </a:solidFill>
              </a:rPr>
              <a:t> </a:t>
            </a:r>
            <a:r>
              <a:rPr lang="pt-BR" altLang="pt-BR" sz="2400" u="sng" dirty="0">
                <a:solidFill>
                  <a:srgbClr val="006666"/>
                </a:solidFill>
              </a:rPr>
              <a:t>de </a:t>
            </a:r>
            <a:r>
              <a:rPr lang="pt-BR" altLang="pt-BR" sz="2400" u="sng" dirty="0" err="1">
                <a:solidFill>
                  <a:srgbClr val="006666"/>
                </a:solidFill>
              </a:rPr>
              <a:t>la</a:t>
            </a:r>
            <a:r>
              <a:rPr lang="pt-BR" altLang="pt-BR" sz="2400" u="sng" dirty="0">
                <a:solidFill>
                  <a:srgbClr val="006666"/>
                </a:solidFill>
              </a:rPr>
              <a:t> </a:t>
            </a:r>
            <a:r>
              <a:rPr lang="pt-BR" altLang="pt-BR" sz="2400" u="sng" dirty="0" err="1">
                <a:solidFill>
                  <a:srgbClr val="006666"/>
                </a:solidFill>
              </a:rPr>
              <a:t>comercialización</a:t>
            </a:r>
            <a:r>
              <a:rPr lang="pt-BR" altLang="pt-BR" sz="2400" u="sng" dirty="0">
                <a:solidFill>
                  <a:srgbClr val="006666"/>
                </a:solidFill>
              </a:rPr>
              <a:t>  de </a:t>
            </a:r>
            <a:r>
              <a:rPr lang="pt-BR" altLang="pt-BR" sz="2400" u="sng" dirty="0" err="1">
                <a:solidFill>
                  <a:srgbClr val="006666"/>
                </a:solidFill>
              </a:rPr>
              <a:t>los</a:t>
            </a:r>
            <a:r>
              <a:rPr lang="pt-BR" altLang="pt-BR" sz="2400" u="sng" dirty="0">
                <a:solidFill>
                  <a:srgbClr val="006666"/>
                </a:solidFill>
              </a:rPr>
              <a:t> </a:t>
            </a:r>
            <a:r>
              <a:rPr lang="pt-BR" altLang="pt-BR" sz="2400" u="sng" dirty="0" err="1">
                <a:solidFill>
                  <a:srgbClr val="006666"/>
                </a:solidFill>
              </a:rPr>
              <a:t>Productos</a:t>
            </a:r>
            <a:r>
              <a:rPr lang="pt-BR" altLang="pt-BR" sz="2400" u="sng" dirty="0">
                <a:solidFill>
                  <a:srgbClr val="006666"/>
                </a:solidFill>
              </a:rPr>
              <a:t> de </a:t>
            </a:r>
            <a:r>
              <a:rPr lang="pt-BR" altLang="pt-BR" sz="2400" u="sng" dirty="0" err="1">
                <a:solidFill>
                  <a:srgbClr val="006666"/>
                </a:solidFill>
              </a:rPr>
              <a:t>la</a:t>
            </a:r>
            <a:r>
              <a:rPr lang="pt-BR" altLang="pt-BR" sz="2400" u="sng" dirty="0">
                <a:solidFill>
                  <a:srgbClr val="006666"/>
                </a:solidFill>
              </a:rPr>
              <a:t> Agricultura </a:t>
            </a:r>
            <a:r>
              <a:rPr lang="pt-BR" altLang="pt-BR" sz="2400" u="sng" dirty="0" smtClean="0">
                <a:solidFill>
                  <a:srgbClr val="006666"/>
                </a:solidFill>
              </a:rPr>
              <a:t>Familiar</a:t>
            </a:r>
          </a:p>
          <a:p>
            <a:endParaRPr lang="pt-BR" altLang="pt-BR" sz="1400" u="sng" dirty="0">
              <a:solidFill>
                <a:schemeClr val="accent6"/>
              </a:solidFill>
            </a:endParaRPr>
          </a:p>
          <a:p>
            <a:r>
              <a:rPr lang="pt-BR" altLang="pt-BR" b="0" dirty="0"/>
              <a:t>	*Ferias Francas y Mercados </a:t>
            </a:r>
            <a:r>
              <a:rPr lang="pt-BR" altLang="pt-BR" b="0" dirty="0" err="1"/>
              <a:t>Solidarios</a:t>
            </a:r>
            <a:r>
              <a:rPr lang="pt-BR" altLang="pt-BR" b="0" dirty="0"/>
              <a:t>, </a:t>
            </a:r>
          </a:p>
          <a:p>
            <a:r>
              <a:rPr lang="pt-BR" altLang="pt-BR" b="0" dirty="0"/>
              <a:t>	*</a:t>
            </a:r>
            <a:r>
              <a:rPr lang="pt-BR" altLang="pt-BR" b="0" dirty="0" err="1"/>
              <a:t>Creación</a:t>
            </a:r>
            <a:r>
              <a:rPr lang="pt-BR" altLang="pt-BR" b="0" dirty="0"/>
              <a:t> de Mercados </a:t>
            </a:r>
            <a:r>
              <a:rPr lang="pt-BR" altLang="pt-BR" b="0" dirty="0" err="1"/>
              <a:t>Regionales</a:t>
            </a:r>
            <a:endParaRPr lang="pt-BR" altLang="pt-BR" b="0" dirty="0"/>
          </a:p>
          <a:p>
            <a:pPr algn="ctr"/>
            <a:endParaRPr lang="pt-BR" altLang="pt-BR" b="0" dirty="0"/>
          </a:p>
          <a:p>
            <a:r>
              <a:rPr lang="pt-BR" altLang="pt-BR" sz="2400" u="sng" dirty="0" err="1" smtClean="0">
                <a:solidFill>
                  <a:srgbClr val="006666"/>
                </a:solidFill>
              </a:rPr>
              <a:t>Apoyo</a:t>
            </a:r>
            <a:r>
              <a:rPr lang="pt-BR" altLang="pt-BR" sz="2400" u="sng" dirty="0" smtClean="0">
                <a:solidFill>
                  <a:srgbClr val="006666"/>
                </a:solidFill>
              </a:rPr>
              <a:t> </a:t>
            </a:r>
            <a:r>
              <a:rPr lang="pt-BR" altLang="pt-BR" sz="2400" u="sng" dirty="0" err="1">
                <a:solidFill>
                  <a:srgbClr val="006666"/>
                </a:solidFill>
              </a:rPr>
              <a:t>económico</a:t>
            </a:r>
            <a:r>
              <a:rPr lang="pt-BR" altLang="pt-BR" sz="2400" u="sng" dirty="0">
                <a:solidFill>
                  <a:srgbClr val="006666"/>
                </a:solidFill>
              </a:rPr>
              <a:t> y técnico para </a:t>
            </a:r>
            <a:r>
              <a:rPr lang="pt-BR" altLang="pt-BR" sz="2400" u="sng" dirty="0" err="1">
                <a:solidFill>
                  <a:srgbClr val="006666"/>
                </a:solidFill>
              </a:rPr>
              <a:t>el</a:t>
            </a:r>
            <a:r>
              <a:rPr lang="pt-BR" altLang="pt-BR" sz="2400" u="sng" dirty="0">
                <a:solidFill>
                  <a:srgbClr val="006666"/>
                </a:solidFill>
              </a:rPr>
              <a:t> </a:t>
            </a:r>
            <a:r>
              <a:rPr lang="pt-BR" altLang="pt-BR" sz="2400" u="sng" dirty="0" err="1">
                <a:solidFill>
                  <a:srgbClr val="006666"/>
                </a:solidFill>
              </a:rPr>
              <a:t>fortalecimiento</a:t>
            </a:r>
            <a:r>
              <a:rPr lang="pt-BR" altLang="pt-BR" sz="2400" u="sng" dirty="0">
                <a:solidFill>
                  <a:srgbClr val="006666"/>
                </a:solidFill>
              </a:rPr>
              <a:t> de CADENAS </a:t>
            </a:r>
            <a:r>
              <a:rPr lang="pt-BR" altLang="pt-BR" sz="2400" u="sng" dirty="0" smtClean="0">
                <a:solidFill>
                  <a:srgbClr val="006666"/>
                </a:solidFill>
              </a:rPr>
              <a:t>PRODUCTIVAS</a:t>
            </a:r>
          </a:p>
          <a:p>
            <a:pPr algn="ctr"/>
            <a:endParaRPr lang="pt-BR" altLang="pt-BR" sz="1400" u="sng" dirty="0">
              <a:solidFill>
                <a:srgbClr val="006666"/>
              </a:solidFill>
            </a:endParaRPr>
          </a:p>
          <a:p>
            <a:r>
              <a:rPr lang="pt-BR" altLang="pt-BR" b="0" dirty="0"/>
              <a:t>	*</a:t>
            </a:r>
            <a:r>
              <a:rPr lang="pt-BR" altLang="pt-BR" b="0" dirty="0" err="1"/>
              <a:t>Quínoa</a:t>
            </a:r>
            <a:r>
              <a:rPr lang="pt-BR" altLang="pt-BR" b="0" dirty="0"/>
              <a:t> </a:t>
            </a:r>
            <a:r>
              <a:rPr lang="pt-BR" altLang="pt-BR" b="0" dirty="0" err="1"/>
              <a:t>en</a:t>
            </a:r>
            <a:r>
              <a:rPr lang="pt-BR" altLang="pt-BR" b="0" dirty="0"/>
              <a:t> </a:t>
            </a:r>
            <a:r>
              <a:rPr lang="pt-BR" altLang="pt-BR" b="0" dirty="0" err="1"/>
              <a:t>el</a:t>
            </a:r>
            <a:r>
              <a:rPr lang="pt-BR" altLang="pt-BR" b="0" dirty="0"/>
              <a:t> NOA</a:t>
            </a:r>
          </a:p>
          <a:p>
            <a:r>
              <a:rPr lang="pt-BR" altLang="pt-BR" b="0" dirty="0"/>
              <a:t>	*</a:t>
            </a:r>
            <a:r>
              <a:rPr lang="pt-BR" altLang="pt-BR" b="0" dirty="0" err="1"/>
              <a:t>Yerba</a:t>
            </a:r>
            <a:r>
              <a:rPr lang="pt-BR" altLang="pt-BR" b="0" dirty="0"/>
              <a:t> </a:t>
            </a:r>
            <a:r>
              <a:rPr lang="pt-BR" altLang="pt-BR" b="0" dirty="0" err="1" smtClean="0"/>
              <a:t>Mateen</a:t>
            </a:r>
            <a:r>
              <a:rPr lang="pt-BR" altLang="pt-BR" b="0" dirty="0" smtClean="0"/>
              <a:t> </a:t>
            </a:r>
            <a:r>
              <a:rPr lang="pt-BR" altLang="pt-BR" b="0" dirty="0" err="1"/>
              <a:t>el</a:t>
            </a:r>
            <a:r>
              <a:rPr lang="pt-BR" altLang="pt-BR" b="0" dirty="0"/>
              <a:t> NEA</a:t>
            </a:r>
          </a:p>
          <a:p>
            <a:r>
              <a:rPr lang="pt-BR" altLang="pt-BR" b="0" dirty="0"/>
              <a:t>	*</a:t>
            </a:r>
            <a:r>
              <a:rPr lang="pt-BR" altLang="pt-BR" b="0" dirty="0" err="1"/>
              <a:t>Cuero</a:t>
            </a:r>
            <a:r>
              <a:rPr lang="pt-BR" altLang="pt-BR" b="0" dirty="0"/>
              <a:t> Caprino NOA, </a:t>
            </a:r>
            <a:r>
              <a:rPr lang="pt-BR" altLang="pt-BR" b="0" dirty="0" err="1"/>
              <a:t>Cuyo</a:t>
            </a:r>
            <a:r>
              <a:rPr lang="pt-BR" altLang="pt-BR" b="0" dirty="0"/>
              <a:t> y Centro.</a:t>
            </a:r>
          </a:p>
          <a:p>
            <a:r>
              <a:rPr lang="pt-BR" altLang="pt-BR" b="0" dirty="0"/>
              <a:t>	*Apícola </a:t>
            </a:r>
            <a:r>
              <a:rPr lang="pt-BR" altLang="pt-BR" b="0" dirty="0" err="1"/>
              <a:t>en</a:t>
            </a:r>
            <a:r>
              <a:rPr lang="pt-BR" altLang="pt-BR" b="0" dirty="0"/>
              <a:t> </a:t>
            </a:r>
            <a:r>
              <a:rPr lang="pt-BR" altLang="pt-BR" b="0" dirty="0" err="1"/>
              <a:t>el</a:t>
            </a:r>
            <a:r>
              <a:rPr lang="pt-BR" altLang="pt-BR" b="0" dirty="0"/>
              <a:t> NEA</a:t>
            </a:r>
          </a:p>
          <a:p>
            <a:r>
              <a:rPr lang="pt-BR" altLang="pt-BR" b="0" dirty="0"/>
              <a:t>	*Avícola </a:t>
            </a:r>
            <a:r>
              <a:rPr lang="pt-BR" altLang="pt-BR" b="0" dirty="0" err="1"/>
              <a:t>en</a:t>
            </a:r>
            <a:r>
              <a:rPr lang="pt-BR" altLang="pt-BR" b="0" dirty="0"/>
              <a:t> Santa Fe y </a:t>
            </a:r>
            <a:r>
              <a:rPr lang="pt-BR" altLang="pt-BR" b="0" dirty="0" err="1"/>
              <a:t>Chaco</a:t>
            </a:r>
            <a:endParaRPr lang="pt-BR" altLang="pt-BR" b="0" dirty="0"/>
          </a:p>
          <a:p>
            <a:r>
              <a:rPr lang="pt-BR" altLang="pt-BR" b="0" dirty="0"/>
              <a:t>	*Porcina, Ovina </a:t>
            </a:r>
            <a:r>
              <a:rPr lang="pt-BR" altLang="pt-BR" b="0" dirty="0" err="1"/>
              <a:t>en</a:t>
            </a:r>
            <a:r>
              <a:rPr lang="pt-BR" altLang="pt-BR" b="0" dirty="0"/>
              <a:t> todo </a:t>
            </a:r>
            <a:r>
              <a:rPr lang="pt-BR" altLang="pt-BR" b="0" dirty="0" err="1"/>
              <a:t>el</a:t>
            </a:r>
            <a:r>
              <a:rPr lang="pt-BR" altLang="pt-BR" b="0" dirty="0"/>
              <a:t> País</a:t>
            </a:r>
            <a:r>
              <a:rPr lang="pt-BR" altLang="pt-BR" b="0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s-AR" altLang="es-AR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s-AR" altLang="es-AR" smtClean="0"/>
          </a:p>
        </p:txBody>
      </p:sp>
      <p:pic>
        <p:nvPicPr>
          <p:cNvPr id="26628" name="Imagen 3" descr="plantilla-power_2012_pagin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79388" y="1916113"/>
            <a:ext cx="8785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AR" altLang="es-AR" b="0"/>
          </a:p>
          <a:p>
            <a:pPr algn="just"/>
            <a:endParaRPr lang="es-AR" altLang="es-AR" sz="2200" b="0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25065" y="2214731"/>
            <a:ext cx="8567415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 algn="just" eaLnBrk="0" hangingPunct="0"/>
            <a:r>
              <a:rPr lang="pt-BR" altLang="pt-BR" sz="2400" u="sng" dirty="0" err="1" smtClean="0">
                <a:solidFill>
                  <a:srgbClr val="006666"/>
                </a:solidFill>
              </a:rPr>
              <a:t>Comisión</a:t>
            </a:r>
            <a:r>
              <a:rPr lang="pt-BR" altLang="pt-BR" sz="2400" u="sng" dirty="0" smtClean="0">
                <a:solidFill>
                  <a:srgbClr val="006666"/>
                </a:solidFill>
              </a:rPr>
              <a:t> de Agricultura Familiar </a:t>
            </a:r>
            <a:r>
              <a:rPr lang="pt-BR" altLang="pt-BR" sz="2400" u="sng" dirty="0" err="1" smtClean="0">
                <a:solidFill>
                  <a:srgbClr val="006666"/>
                </a:solidFill>
              </a:rPr>
              <a:t>del</a:t>
            </a:r>
            <a:r>
              <a:rPr lang="pt-BR" altLang="pt-BR" sz="2400" u="sng" dirty="0" smtClean="0">
                <a:solidFill>
                  <a:srgbClr val="006666"/>
                </a:solidFill>
              </a:rPr>
              <a:t> SENASA</a:t>
            </a:r>
          </a:p>
          <a:p>
            <a:pPr algn="just" eaLnBrk="0" hangingPunct="0">
              <a:buFont typeface="Symbol" pitchFamily="18" charset="2"/>
              <a:buNone/>
            </a:pPr>
            <a:r>
              <a:rPr lang="pt-BR" altLang="pt-BR" sz="2000" b="0" dirty="0" err="1" smtClean="0"/>
              <a:t>Inclusión</a:t>
            </a:r>
            <a:r>
              <a:rPr lang="pt-BR" altLang="pt-BR" sz="2000" b="0" dirty="0" smtClean="0"/>
              <a:t> </a:t>
            </a:r>
            <a:r>
              <a:rPr lang="pt-BR" altLang="pt-BR" sz="2000" b="0" dirty="0"/>
              <a:t>de agricultores familiares </a:t>
            </a:r>
            <a:r>
              <a:rPr lang="pt-BR" altLang="pt-BR" sz="2000" b="0" dirty="0" err="1"/>
              <a:t>en</a:t>
            </a:r>
            <a:r>
              <a:rPr lang="pt-BR" altLang="pt-BR" sz="2000" b="0" dirty="0"/>
              <a:t> </a:t>
            </a:r>
            <a:r>
              <a:rPr lang="pt-BR" altLang="pt-BR" sz="2000" b="0" dirty="0" err="1"/>
              <a:t>las</a:t>
            </a:r>
            <a:r>
              <a:rPr lang="pt-BR" altLang="pt-BR" sz="2000" b="0" dirty="0"/>
              <a:t> normas que </a:t>
            </a:r>
            <a:r>
              <a:rPr lang="pt-BR" altLang="pt-BR" sz="2000" b="0" dirty="0" err="1"/>
              <a:t>regulan</a:t>
            </a:r>
            <a:r>
              <a:rPr lang="pt-BR" altLang="pt-BR" sz="2000" b="0" dirty="0"/>
              <a:t> </a:t>
            </a:r>
            <a:r>
              <a:rPr lang="pt-BR" altLang="pt-BR" sz="2000" b="0" dirty="0" err="1"/>
              <a:t>la</a:t>
            </a:r>
            <a:r>
              <a:rPr lang="pt-BR" altLang="pt-BR" sz="2000" b="0" dirty="0"/>
              <a:t> </a:t>
            </a:r>
            <a:r>
              <a:rPr lang="pt-BR" altLang="pt-BR" sz="2000" b="0" dirty="0" err="1"/>
              <a:t>producción</a:t>
            </a:r>
            <a:r>
              <a:rPr lang="pt-BR" altLang="pt-BR" sz="2000" b="0" dirty="0"/>
              <a:t> de alimentos, </a:t>
            </a:r>
            <a:r>
              <a:rPr lang="pt-BR" altLang="pt-BR" sz="2000" b="0" dirty="0" err="1"/>
              <a:t>garantizando</a:t>
            </a:r>
            <a:r>
              <a:rPr lang="pt-BR" altLang="pt-BR" sz="2000" b="0" dirty="0"/>
              <a:t> </a:t>
            </a:r>
            <a:r>
              <a:rPr lang="pt-BR" altLang="pt-BR" sz="2000" b="0" dirty="0" err="1"/>
              <a:t>calidad</a:t>
            </a:r>
            <a:r>
              <a:rPr lang="pt-BR" altLang="pt-BR" sz="2000" b="0" dirty="0"/>
              <a:t> y </a:t>
            </a:r>
            <a:r>
              <a:rPr lang="pt-BR" altLang="pt-BR" sz="2000" b="0" dirty="0" err="1"/>
              <a:t>favoreciendo</a:t>
            </a:r>
            <a:r>
              <a:rPr lang="pt-BR" altLang="pt-BR" sz="2000" b="0" dirty="0"/>
              <a:t> </a:t>
            </a:r>
            <a:r>
              <a:rPr lang="pt-BR" altLang="pt-BR" sz="2000" b="0" dirty="0" err="1"/>
              <a:t>la</a:t>
            </a:r>
            <a:r>
              <a:rPr lang="pt-BR" altLang="pt-BR" sz="2000" b="0" dirty="0"/>
              <a:t> </a:t>
            </a:r>
            <a:r>
              <a:rPr lang="pt-BR" altLang="pt-BR" sz="2000" b="0" dirty="0" err="1"/>
              <a:t>comercialización</a:t>
            </a:r>
            <a:r>
              <a:rPr lang="pt-BR" altLang="pt-BR" sz="2000" b="0" dirty="0"/>
              <a:t> de </a:t>
            </a:r>
            <a:r>
              <a:rPr lang="pt-BR" altLang="pt-BR" sz="2000" b="0" dirty="0" err="1"/>
              <a:t>sus</a:t>
            </a:r>
            <a:r>
              <a:rPr lang="pt-BR" altLang="pt-BR" sz="2000" b="0" dirty="0"/>
              <a:t> </a:t>
            </a:r>
            <a:r>
              <a:rPr lang="pt-BR" altLang="pt-BR" sz="2000" b="0" dirty="0" err="1"/>
              <a:t>productos</a:t>
            </a:r>
            <a:r>
              <a:rPr lang="pt-BR" altLang="pt-BR" sz="2000" b="0" dirty="0"/>
              <a:t>.</a:t>
            </a:r>
          </a:p>
          <a:p>
            <a:pPr algn="just" eaLnBrk="0" hangingPunct="0">
              <a:buFont typeface="Symbol" pitchFamily="18" charset="2"/>
              <a:buNone/>
            </a:pPr>
            <a:endParaRPr lang="pt-BR" altLang="pt-BR" sz="1200" b="0" dirty="0" smtClean="0"/>
          </a:p>
          <a:p>
            <a:pPr algn="just" eaLnBrk="0" hangingPunct="0">
              <a:buFont typeface="Symbol" pitchFamily="18" charset="2"/>
              <a:buNone/>
            </a:pPr>
            <a:endParaRPr lang="es-ES" altLang="pt-BR" sz="1200" dirty="0"/>
          </a:p>
          <a:p>
            <a:pPr algn="just" eaLnBrk="0" hangingPunct="0"/>
            <a:r>
              <a:rPr lang="es-AR" altLang="es-AR" sz="2400" u="sng" dirty="0" smtClean="0">
                <a:solidFill>
                  <a:srgbClr val="006666"/>
                </a:solidFill>
              </a:rPr>
              <a:t>Fortalecimiento </a:t>
            </a:r>
            <a:r>
              <a:rPr lang="es-AR" altLang="es-AR" sz="2400" u="sng" dirty="0">
                <a:solidFill>
                  <a:srgbClr val="006666"/>
                </a:solidFill>
              </a:rPr>
              <a:t>y apoyo a las Organizaciones del </a:t>
            </a:r>
            <a:r>
              <a:rPr lang="es-AR" altLang="es-AR" sz="2400" u="sng" dirty="0" smtClean="0">
                <a:solidFill>
                  <a:srgbClr val="006666"/>
                </a:solidFill>
              </a:rPr>
              <a:t>sector</a:t>
            </a:r>
            <a:endParaRPr lang="es-AR" altLang="es-AR" sz="2400" u="sng" dirty="0">
              <a:solidFill>
                <a:srgbClr val="006666"/>
              </a:solidFill>
            </a:endParaRPr>
          </a:p>
          <a:p>
            <a:pPr algn="just" eaLnBrk="0" hangingPunct="0">
              <a:buFont typeface="Symbol" pitchFamily="18" charset="2"/>
              <a:buNone/>
            </a:pPr>
            <a:r>
              <a:rPr lang="es-ES" altLang="es-AR" sz="2000" b="0" dirty="0"/>
              <a:t>Con el fin de  mejorar el ejercicio de sus derechos, la gestión de recursos para el proceso de formalización de sus organizaciones y Federaciones, para eventos, intercambios y encuentros</a:t>
            </a:r>
            <a:r>
              <a:rPr lang="es-AR" altLang="es-AR" sz="2000" b="0" dirty="0"/>
              <a:t> entre agricultores familiares y talleres de formación en lo referido a los derechos a la Tierra, al Agua y al </a:t>
            </a:r>
            <a:r>
              <a:rPr lang="es-AR" altLang="es-AR" sz="2000" b="0" dirty="0" smtClean="0"/>
              <a:t>Hábitat</a:t>
            </a:r>
            <a:endParaRPr lang="es-AR" altLang="pt-BR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s-AR" altLang="es-AR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s-AR" altLang="es-AR" smtClean="0"/>
          </a:p>
        </p:txBody>
      </p:sp>
      <p:pic>
        <p:nvPicPr>
          <p:cNvPr id="27652" name="Imagen 3" descr="plantilla-power_2012_pagin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79388" y="1916113"/>
            <a:ext cx="8785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AR" altLang="es-AR" b="0"/>
          </a:p>
          <a:p>
            <a:pPr algn="just"/>
            <a:endParaRPr lang="es-AR" altLang="es-AR" sz="2200" b="0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39750" y="2205038"/>
            <a:ext cx="8207375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Symbol" pitchFamily="18" charset="2"/>
              <a:buNone/>
            </a:pPr>
            <a:r>
              <a:rPr lang="es-ES" altLang="pt-BR" sz="2400" u="sng" dirty="0" smtClean="0">
                <a:solidFill>
                  <a:srgbClr val="006666"/>
                </a:solidFill>
              </a:rPr>
              <a:t>Mapeos Participativos en el ámbito rural</a:t>
            </a:r>
          </a:p>
          <a:p>
            <a:pPr algn="just" eaLnBrk="0" hangingPunct="0">
              <a:buFont typeface="Symbol" pitchFamily="18" charset="2"/>
              <a:buNone/>
            </a:pPr>
            <a:r>
              <a:rPr lang="es-ES" altLang="pt-BR" sz="2400" b="0" dirty="0" smtClean="0"/>
              <a:t>Ejecución de </a:t>
            </a:r>
            <a:r>
              <a:rPr lang="es-ES" altLang="pt-BR" sz="2400" i="1" dirty="0" smtClean="0"/>
              <a:t>sistema de monitoreo y relevamiento de las problemáticas </a:t>
            </a:r>
            <a:r>
              <a:rPr lang="es-ES" altLang="pt-BR" sz="2400" b="0" dirty="0" smtClean="0"/>
              <a:t>del sector</a:t>
            </a:r>
          </a:p>
          <a:p>
            <a:pPr algn="just" eaLnBrk="0" hangingPunct="0"/>
            <a:endParaRPr lang="es-AR" altLang="pt-BR" sz="2400" u="sng" dirty="0" smtClean="0">
              <a:solidFill>
                <a:srgbClr val="006666"/>
              </a:solidFill>
            </a:endParaRPr>
          </a:p>
          <a:p>
            <a:pPr algn="just" eaLnBrk="0" hangingPunct="0"/>
            <a:r>
              <a:rPr lang="es-AR" altLang="pt-BR" sz="2400" u="sng" dirty="0" smtClean="0">
                <a:solidFill>
                  <a:srgbClr val="006666"/>
                </a:solidFill>
              </a:rPr>
              <a:t>Creación </a:t>
            </a:r>
            <a:r>
              <a:rPr lang="es-AR" altLang="pt-BR" sz="2400" u="sng" dirty="0" smtClean="0">
                <a:solidFill>
                  <a:srgbClr val="006666"/>
                </a:solidFill>
              </a:rPr>
              <a:t>de la Banca Rural para la Agricultura Familiar</a:t>
            </a:r>
            <a:endParaRPr lang="es-AR" altLang="es-AR" sz="2400" u="sng" dirty="0">
              <a:solidFill>
                <a:srgbClr val="006666"/>
              </a:solidFill>
            </a:endParaRPr>
          </a:p>
          <a:p>
            <a:pPr algn="just" eaLnBrk="0" hangingPunct="0"/>
            <a:endParaRPr lang="es-AR" altLang="es-AR" b="0" dirty="0" smtClean="0"/>
          </a:p>
          <a:p>
            <a:pPr algn="just" eaLnBrk="0" hangingPunct="0"/>
            <a:r>
              <a:rPr lang="es-AR" altLang="es-AR" sz="2400" b="0" dirty="0" smtClean="0"/>
              <a:t>Proyecto presentado al Banco de la Nación Argentina con el objeto de crear mecanismo para el acceso al crédito para la producción diversificada de la Agricultura Familiar.</a:t>
            </a:r>
            <a:endParaRPr lang="es-AR" altLang="pt-BR" sz="2200" u="sng" dirty="0">
              <a:solidFill>
                <a:schemeClr val="accent2"/>
              </a:solidFill>
            </a:endParaRPr>
          </a:p>
          <a:p>
            <a:pPr algn="just"/>
            <a:endParaRPr lang="es-AR" altLang="es-AR" sz="2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s-AR" altLang="es-AR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s-AR" altLang="es-AR" smtClean="0"/>
          </a:p>
        </p:txBody>
      </p:sp>
      <p:pic>
        <p:nvPicPr>
          <p:cNvPr id="29700" name="Imagen 3" descr="plantilla-power_2012_pagin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79388" y="1916113"/>
            <a:ext cx="8785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AR" altLang="es-AR" b="0"/>
          </a:p>
          <a:p>
            <a:pPr algn="just"/>
            <a:endParaRPr lang="es-AR" altLang="es-AR" sz="2200" b="0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23528" y="1844824"/>
            <a:ext cx="849694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buFont typeface="Symbol" pitchFamily="18" charset="2"/>
              <a:buNone/>
            </a:pPr>
            <a:r>
              <a:rPr lang="es-AR" altLang="pt-BR" sz="2400" u="sng" dirty="0">
                <a:solidFill>
                  <a:srgbClr val="006666"/>
                </a:solidFill>
              </a:rPr>
              <a:t>Acciones desarrolladas </a:t>
            </a:r>
            <a:r>
              <a:rPr lang="es-AR" altLang="pt-BR" sz="2400" u="sng" dirty="0" smtClean="0">
                <a:solidFill>
                  <a:srgbClr val="006666"/>
                </a:solidFill>
              </a:rPr>
              <a:t>junto a las Provincias</a:t>
            </a:r>
            <a:endParaRPr lang="es-AR" altLang="pt-BR" sz="2400" u="sng" dirty="0">
              <a:solidFill>
                <a:srgbClr val="006666"/>
              </a:solidFill>
            </a:endParaRPr>
          </a:p>
          <a:p>
            <a:pPr algn="ctr" eaLnBrk="0" hangingPunct="0">
              <a:buFont typeface="Symbol" pitchFamily="18" charset="2"/>
              <a:buNone/>
            </a:pPr>
            <a:r>
              <a:rPr lang="es-AR" altLang="pt-BR" sz="2400" u="sng" dirty="0" smtClean="0">
                <a:solidFill>
                  <a:srgbClr val="006666"/>
                </a:solidFill>
              </a:rPr>
              <a:t>Promoviendo mejoras </a:t>
            </a:r>
            <a:r>
              <a:rPr lang="es-AR" altLang="pt-BR" sz="2400" u="sng" dirty="0" smtClean="0">
                <a:solidFill>
                  <a:srgbClr val="006666"/>
                </a:solidFill>
              </a:rPr>
              <a:t>para la </a:t>
            </a:r>
            <a:endParaRPr lang="es-AR" altLang="pt-BR" sz="2400" u="sng" dirty="0">
              <a:solidFill>
                <a:srgbClr val="006666"/>
              </a:solidFill>
            </a:endParaRPr>
          </a:p>
          <a:p>
            <a:pPr algn="ctr" eaLnBrk="0" hangingPunct="0">
              <a:buFont typeface="Symbol" pitchFamily="18" charset="2"/>
              <a:buNone/>
            </a:pPr>
            <a:r>
              <a:rPr lang="es-AR" altLang="pt-BR" sz="2400" u="sng" dirty="0" smtClean="0">
                <a:solidFill>
                  <a:srgbClr val="006666"/>
                </a:solidFill>
              </a:rPr>
              <a:t> </a:t>
            </a:r>
            <a:r>
              <a:rPr lang="es-AR" altLang="pt-BR" sz="2400" u="sng" dirty="0">
                <a:solidFill>
                  <a:srgbClr val="006666"/>
                </a:solidFill>
              </a:rPr>
              <a:t>Agricultura Familiar  </a:t>
            </a:r>
          </a:p>
          <a:p>
            <a:pPr algn="just" eaLnBrk="0" hangingPunct="0">
              <a:spcAft>
                <a:spcPts val="800"/>
              </a:spcAft>
              <a:buFont typeface="Symbol" pitchFamily="18" charset="2"/>
              <a:buChar char=""/>
            </a:pPr>
            <a:endParaRPr lang="es-AR" altLang="es-AR" sz="1400" b="0" dirty="0"/>
          </a:p>
          <a:p>
            <a:pPr marL="268288" indent="-268288" algn="just" eaLnBrk="0" hangingPunct="0">
              <a:spcAft>
                <a:spcPts val="800"/>
              </a:spcAft>
              <a:buFont typeface="Wingdings" pitchFamily="2" charset="2"/>
              <a:buChar char="Ø"/>
            </a:pPr>
            <a:r>
              <a:rPr lang="es-AR" altLang="es-AR" b="0" dirty="0" smtClean="0"/>
              <a:t> Dictado de normas que </a:t>
            </a:r>
            <a:r>
              <a:rPr lang="es-AR" altLang="es-AR" dirty="0" smtClean="0"/>
              <a:t>suspenden los desalojos</a:t>
            </a:r>
            <a:r>
              <a:rPr lang="es-AR" altLang="es-AR" b="0" dirty="0" smtClean="0"/>
              <a:t> en predios rurales (La     Pampa, Salta y Santa Fe)</a:t>
            </a:r>
          </a:p>
          <a:p>
            <a:pPr marL="268288" indent="-268288" algn="just" eaLnBrk="0" hangingPunct="0">
              <a:spcAft>
                <a:spcPts val="800"/>
              </a:spcAft>
              <a:buFont typeface="Wingdings" pitchFamily="2" charset="2"/>
              <a:buChar char="Ø"/>
            </a:pPr>
            <a:r>
              <a:rPr lang="es-AR" altLang="es-AR" b="0" dirty="0" smtClean="0"/>
              <a:t>Promulgación de Ley de Agricultura Familiar     (Salta, Santa Fe y Rio Negro) </a:t>
            </a:r>
          </a:p>
          <a:p>
            <a:pPr marL="268288" indent="-268288" algn="just" eaLnBrk="0" hangingPunct="0">
              <a:spcAft>
                <a:spcPts val="800"/>
              </a:spcAft>
              <a:buFont typeface="Wingdings" pitchFamily="2" charset="2"/>
              <a:buChar char="Ø"/>
            </a:pPr>
            <a:r>
              <a:rPr lang="es-AR" altLang="es-AR" b="0" dirty="0" smtClean="0"/>
              <a:t> Dictado de normas sobre </a:t>
            </a:r>
            <a:r>
              <a:rPr lang="es-ES" altLang="es-AR" dirty="0" smtClean="0"/>
              <a:t>regularización </a:t>
            </a:r>
            <a:r>
              <a:rPr lang="es-ES" altLang="es-AR" dirty="0" err="1" smtClean="0"/>
              <a:t>dominial</a:t>
            </a:r>
            <a:r>
              <a:rPr lang="es-ES" altLang="es-AR" dirty="0" smtClean="0"/>
              <a:t> o saneamiento de     títulos</a:t>
            </a:r>
            <a:r>
              <a:rPr lang="es-ES" altLang="es-AR" b="0" dirty="0" smtClean="0"/>
              <a:t> (Mendoza</a:t>
            </a:r>
            <a:r>
              <a:rPr lang="es-AR" altLang="es-AR" b="0" dirty="0" smtClean="0"/>
              <a:t> y </a:t>
            </a:r>
            <a:r>
              <a:rPr lang="es-ES" altLang="es-AR" b="0" dirty="0" smtClean="0"/>
              <a:t>La Rioja).</a:t>
            </a:r>
          </a:p>
          <a:p>
            <a:pPr marL="268288" indent="-268288" algn="just" eaLnBrk="0" hangingPunct="0">
              <a:spcAft>
                <a:spcPts val="800"/>
              </a:spcAft>
              <a:buFont typeface="Wingdings" pitchFamily="2" charset="2"/>
              <a:buChar char="Ø"/>
            </a:pPr>
            <a:r>
              <a:rPr lang="es-AR" altLang="es-AR" b="0" dirty="0" smtClean="0"/>
              <a:t> Creación de </a:t>
            </a:r>
            <a:r>
              <a:rPr lang="es-AR" altLang="es-AR" dirty="0" smtClean="0"/>
              <a:t>Registros de Poseedores de Inmuebles</a:t>
            </a:r>
            <a:r>
              <a:rPr lang="es-AR" altLang="es-AR" b="0" dirty="0" smtClean="0"/>
              <a:t> (Córdoba y Santiago     del Estero).</a:t>
            </a:r>
          </a:p>
          <a:p>
            <a:pPr marL="268288" indent="-268288" algn="just" eaLnBrk="0" hangingPunct="0">
              <a:spcAft>
                <a:spcPts val="800"/>
              </a:spcAft>
              <a:buFont typeface="Wingdings" pitchFamily="2" charset="2"/>
              <a:buChar char="Ø"/>
            </a:pPr>
            <a:r>
              <a:rPr lang="es-ES" altLang="es-AR" b="0" dirty="0" smtClean="0"/>
              <a:t> Creación del </a:t>
            </a:r>
            <a:r>
              <a:rPr lang="es-ES" altLang="es-AR" dirty="0" smtClean="0"/>
              <a:t>Instituto de Desarrollo Rural y Agricultura Familiar</a:t>
            </a:r>
            <a:r>
              <a:rPr lang="es-ES" altLang="es-AR" b="0" dirty="0" smtClean="0"/>
              <a:t> </a:t>
            </a:r>
            <a:r>
              <a:rPr lang="es-AR" altLang="es-AR" b="0" dirty="0" smtClean="0"/>
              <a:t>(Chaco).</a:t>
            </a:r>
          </a:p>
          <a:p>
            <a:pPr marL="268288" indent="-268288" algn="just" eaLnBrk="0" hangingPunct="0">
              <a:spcAft>
                <a:spcPts val="800"/>
              </a:spcAft>
              <a:buFont typeface="Wingdings" pitchFamily="2" charset="2"/>
              <a:buChar char="Ø"/>
            </a:pPr>
            <a:r>
              <a:rPr lang="es-AR" altLang="es-AR" b="0" dirty="0" smtClean="0"/>
              <a:t> Proyecto de ley de creación de un “</a:t>
            </a:r>
            <a:r>
              <a:rPr lang="es-AR" altLang="es-AR" dirty="0" smtClean="0"/>
              <a:t>Banco de Tierras</a:t>
            </a:r>
            <a:r>
              <a:rPr lang="es-AR" altLang="es-AR" b="0" dirty="0" smtClean="0"/>
              <a:t>” (Chaco).  </a:t>
            </a:r>
            <a:endParaRPr lang="es-AR" altLang="es-AR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s-AR" altLang="es-AR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s-AR" altLang="es-AR" smtClean="0"/>
          </a:p>
        </p:txBody>
      </p:sp>
      <p:pic>
        <p:nvPicPr>
          <p:cNvPr id="32772" name="Imagen 3" descr="plantilla-power_2012_pagin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79388" y="1916113"/>
            <a:ext cx="8785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AR" altLang="es-AR" b="0"/>
          </a:p>
          <a:p>
            <a:pPr algn="just"/>
            <a:endParaRPr lang="es-AR" altLang="es-AR" sz="2200" b="0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39750" y="2205038"/>
            <a:ext cx="8207375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Font typeface="Symbol" pitchFamily="18" charset="2"/>
              <a:buNone/>
            </a:pPr>
            <a:endParaRPr lang="es-ES" altLang="es-AR" sz="2800" b="0" dirty="0">
              <a:solidFill>
                <a:schemeClr val="accent2"/>
              </a:solidFill>
            </a:endParaRPr>
          </a:p>
          <a:p>
            <a:pPr algn="ctr" eaLnBrk="0" hangingPunct="0">
              <a:buFont typeface="Symbol" pitchFamily="18" charset="2"/>
              <a:buNone/>
            </a:pPr>
            <a:endParaRPr lang="es-AR" altLang="es-AR" sz="2800" b="0" dirty="0">
              <a:solidFill>
                <a:srgbClr val="006666"/>
              </a:solidFill>
            </a:endParaRPr>
          </a:p>
          <a:p>
            <a:pPr algn="ctr" eaLnBrk="0" hangingPunct="0">
              <a:buFont typeface="Symbol" pitchFamily="18" charset="2"/>
              <a:buNone/>
            </a:pPr>
            <a:r>
              <a:rPr lang="es-ES" altLang="es-AR" sz="2800" b="0" dirty="0">
                <a:solidFill>
                  <a:srgbClr val="006666"/>
                </a:solidFill>
              </a:rPr>
              <a:t>Muchas gracias</a:t>
            </a:r>
            <a:r>
              <a:rPr lang="es-ES" altLang="es-AR" b="0" dirty="0" smtClean="0">
                <a:solidFill>
                  <a:srgbClr val="006666"/>
                </a:solidFill>
              </a:rPr>
              <a:t>.</a:t>
            </a:r>
          </a:p>
          <a:p>
            <a:pPr algn="ctr" eaLnBrk="0" hangingPunct="0">
              <a:buFont typeface="Symbol" pitchFamily="18" charset="2"/>
              <a:buNone/>
            </a:pPr>
            <a:endParaRPr lang="es-ES" altLang="es-AR" b="0" dirty="0" smtClean="0"/>
          </a:p>
          <a:p>
            <a:pPr algn="ctr" eaLnBrk="0" hangingPunct="0">
              <a:buFont typeface="Symbol" pitchFamily="18" charset="2"/>
              <a:buNone/>
            </a:pPr>
            <a:endParaRPr lang="es-ES" altLang="es-AR" b="0" dirty="0" smtClean="0"/>
          </a:p>
          <a:p>
            <a:pPr algn="ctr" eaLnBrk="0" hangingPunct="0">
              <a:buFont typeface="Symbol" pitchFamily="18" charset="2"/>
              <a:buNone/>
            </a:pPr>
            <a:endParaRPr lang="es-ES" altLang="es-AR" b="0" dirty="0" smtClean="0"/>
          </a:p>
          <a:p>
            <a:pPr algn="ctr" eaLnBrk="0" hangingPunct="0">
              <a:buFont typeface="Symbol" pitchFamily="18" charset="2"/>
              <a:buNone/>
            </a:pPr>
            <a:endParaRPr lang="es-ES" altLang="es-AR" b="0" dirty="0" smtClean="0"/>
          </a:p>
          <a:p>
            <a:pPr algn="ctr" eaLnBrk="0" hangingPunct="0">
              <a:buFont typeface="Symbol" pitchFamily="18" charset="2"/>
              <a:buNone/>
            </a:pPr>
            <a:endParaRPr lang="es-ES" altLang="es-AR" b="0" dirty="0" smtClean="0"/>
          </a:p>
          <a:p>
            <a:pPr algn="ctr" eaLnBrk="0" hangingPunct="0">
              <a:buFont typeface="Symbol" pitchFamily="18" charset="2"/>
              <a:buNone/>
            </a:pPr>
            <a:r>
              <a:rPr lang="es-ES" altLang="es-AR" i="1" dirty="0" smtClean="0">
                <a:solidFill>
                  <a:srgbClr val="006666"/>
                </a:solidFill>
              </a:rPr>
              <a:t>Dr. Ramiro Fresneda</a:t>
            </a:r>
          </a:p>
          <a:p>
            <a:pPr algn="ctr" eaLnBrk="0" hangingPunct="0">
              <a:buFont typeface="Symbol" pitchFamily="18" charset="2"/>
              <a:buNone/>
            </a:pPr>
            <a:r>
              <a:rPr lang="es-ES" altLang="es-AR" i="1" dirty="0" smtClean="0">
                <a:solidFill>
                  <a:srgbClr val="006666"/>
                </a:solidFill>
              </a:rPr>
              <a:t>Subsecretario de Fortalecimiento Institucional </a:t>
            </a:r>
          </a:p>
          <a:p>
            <a:pPr algn="ctr" eaLnBrk="0" hangingPunct="0">
              <a:buFont typeface="Symbol" pitchFamily="18" charset="2"/>
              <a:buNone/>
            </a:pPr>
            <a:r>
              <a:rPr lang="es-ES" altLang="es-AR" i="1" dirty="0" smtClean="0">
                <a:solidFill>
                  <a:srgbClr val="006666"/>
                </a:solidFill>
              </a:rPr>
              <a:t>Secretaria de Agricultura Familiar de la Nación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s-AR" altLang="es-AR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s-AR" altLang="es-AR" smtClean="0"/>
          </a:p>
        </p:txBody>
      </p:sp>
      <p:pic>
        <p:nvPicPr>
          <p:cNvPr id="18436" name="Imagen 3" descr="plantilla-power_2012_pagin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79388" y="1916113"/>
            <a:ext cx="8785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AR" altLang="es-AR" b="0"/>
          </a:p>
          <a:p>
            <a:pPr algn="just"/>
            <a:endParaRPr lang="es-AR" altLang="es-AR" sz="2200" b="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68313" y="1988840"/>
            <a:ext cx="820737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es-AR" altLang="es-AR" sz="2800" u="sng" dirty="0" smtClean="0">
                <a:solidFill>
                  <a:srgbClr val="006666"/>
                </a:solidFill>
              </a:rPr>
              <a:t>Leyes Nacionales </a:t>
            </a:r>
          </a:p>
          <a:p>
            <a:pPr lvl="1" algn="ctr"/>
            <a:endParaRPr lang="es-AR" altLang="es-AR" sz="2000" u="sng" dirty="0">
              <a:solidFill>
                <a:schemeClr val="accent2"/>
              </a:solidFill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s-AR" altLang="es-AR" sz="2000" i="1" dirty="0" smtClean="0"/>
              <a:t>Ley </a:t>
            </a:r>
            <a:r>
              <a:rPr lang="es-AR" altLang="es-AR" sz="2000" i="1" dirty="0"/>
              <a:t>26.737 sobre Régimen de Protección al Dominio Nacional sobre la Propiedad, Posesión o Tenencia de las Tierras </a:t>
            </a:r>
            <a:r>
              <a:rPr lang="es-AR" altLang="es-AR" sz="2000" i="1" dirty="0" smtClean="0"/>
              <a:t>Rurales (limite a la extranjerización de la Tierra)</a:t>
            </a:r>
            <a:r>
              <a:rPr lang="es-AR" altLang="es-AR" sz="2000" i="1" dirty="0" smtClean="0"/>
              <a:t>. </a:t>
            </a:r>
          </a:p>
          <a:p>
            <a:pPr lvl="1" algn="just">
              <a:buFont typeface="Wingdings" pitchFamily="2" charset="2"/>
              <a:buChar char="Ø"/>
            </a:pPr>
            <a:endParaRPr lang="es-AR" altLang="es-AR" sz="2000" i="1" dirty="0" smtClean="0"/>
          </a:p>
          <a:p>
            <a:pPr lvl="1" algn="just">
              <a:buFont typeface="Wingdings" pitchFamily="2" charset="2"/>
              <a:buChar char="Ø"/>
            </a:pPr>
            <a:r>
              <a:rPr lang="es-AR" altLang="es-AR" sz="2000" i="1" dirty="0" smtClean="0"/>
              <a:t>Ley </a:t>
            </a:r>
            <a:r>
              <a:rPr lang="es-AR" altLang="es-AR" sz="2000" i="1" dirty="0" smtClean="0"/>
              <a:t>26.331 de Ordenamiento Territorial de Bosques Nativos</a:t>
            </a:r>
            <a:r>
              <a:rPr lang="es-AR" altLang="es-AR" sz="2000" i="1" dirty="0" smtClean="0"/>
              <a:t>.</a:t>
            </a:r>
          </a:p>
          <a:p>
            <a:pPr lvl="1" algn="just">
              <a:buFont typeface="Wingdings" pitchFamily="2" charset="2"/>
              <a:buChar char="Ø"/>
            </a:pPr>
            <a:endParaRPr lang="es-AR" altLang="es-AR" sz="2000" i="1" dirty="0" smtClean="0"/>
          </a:p>
          <a:p>
            <a:pPr lvl="1" algn="just">
              <a:buFont typeface="Wingdings" pitchFamily="2" charset="2"/>
              <a:buChar char="Ø"/>
            </a:pPr>
            <a:r>
              <a:rPr lang="es-AR" altLang="es-AR" sz="2000" i="1" dirty="0" smtClean="0"/>
              <a:t>Ley  </a:t>
            </a:r>
            <a:r>
              <a:rPr lang="es-AR" altLang="es-AR" sz="2000" i="1" dirty="0" smtClean="0"/>
              <a:t>26.160 y su prórroga 26.554 (Pueblos Originarios</a:t>
            </a:r>
            <a:r>
              <a:rPr lang="es-AR" altLang="es-AR" sz="2000" i="1" dirty="0" smtClean="0"/>
              <a:t>)</a:t>
            </a:r>
          </a:p>
          <a:p>
            <a:pPr lvl="1" algn="just">
              <a:buFont typeface="Wingdings" pitchFamily="2" charset="2"/>
              <a:buChar char="Ø"/>
            </a:pPr>
            <a:endParaRPr lang="es-AR" altLang="es-AR" sz="2000" i="1" dirty="0"/>
          </a:p>
          <a:p>
            <a:pPr lvl="1" algn="just">
              <a:buFont typeface="Wingdings" pitchFamily="2" charset="2"/>
              <a:buChar char="Ø"/>
            </a:pPr>
            <a:r>
              <a:rPr lang="es-AR" altLang="es-AR" sz="2000" i="1" dirty="0"/>
              <a:t>Ley 26. 727 sobre el Régimen de Trabajo Agrario (Nuevo Estatuto del Peón Rural</a:t>
            </a:r>
            <a:r>
              <a:rPr lang="es-AR" altLang="es-AR" sz="2000" i="1" dirty="0" smtClean="0"/>
              <a:t>).</a:t>
            </a:r>
            <a:r>
              <a:rPr lang="es-AR" altLang="es-AR" sz="2400" i="1" dirty="0" smtClean="0"/>
              <a:t> </a:t>
            </a:r>
            <a:endParaRPr lang="es-AR" altLang="es-AR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s-AR" altLang="es-AR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s-AR" altLang="es-AR" smtClean="0"/>
          </a:p>
        </p:txBody>
      </p:sp>
      <p:pic>
        <p:nvPicPr>
          <p:cNvPr id="4100" name="Imagen 3" descr="plantilla-power_2012_pagi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95536" y="1857013"/>
            <a:ext cx="842493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altLang="pt-BR" sz="2800" u="sng" dirty="0" smtClean="0">
                <a:solidFill>
                  <a:srgbClr val="006666"/>
                </a:solidFill>
              </a:rPr>
              <a:t>Principales Problemáticas del Sector</a:t>
            </a:r>
            <a:r>
              <a:rPr lang="es-AR" altLang="pt-BR" sz="2400" u="sng" dirty="0" smtClean="0">
                <a:solidFill>
                  <a:srgbClr val="006666"/>
                </a:solidFill>
              </a:rPr>
              <a:t> </a:t>
            </a:r>
          </a:p>
          <a:p>
            <a:pPr algn="ctr"/>
            <a:endParaRPr lang="es-AR" altLang="pt-BR" sz="800" u="sng" dirty="0">
              <a:solidFill>
                <a:schemeClr val="accent2"/>
              </a:solidFill>
            </a:endParaRPr>
          </a:p>
          <a:p>
            <a:pPr marL="268288" indent="-268288" algn="just">
              <a:buFont typeface="Wingdings" pitchFamily="2" charset="2"/>
              <a:buChar char="Ø"/>
            </a:pPr>
            <a:r>
              <a:rPr lang="es-ES" altLang="pt-BR" sz="2200" dirty="0" smtClean="0">
                <a:solidFill>
                  <a:srgbClr val="008080"/>
                </a:solidFill>
              </a:rPr>
              <a:t> Inseguridad Jurídica en </a:t>
            </a:r>
            <a:r>
              <a:rPr lang="es-ES" altLang="pt-BR" sz="2200" dirty="0">
                <a:solidFill>
                  <a:srgbClr val="008080"/>
                </a:solidFill>
              </a:rPr>
              <a:t>la </a:t>
            </a:r>
            <a:r>
              <a:rPr lang="es-ES" altLang="pt-BR" sz="2200" dirty="0" smtClean="0">
                <a:solidFill>
                  <a:srgbClr val="008080"/>
                </a:solidFill>
              </a:rPr>
              <a:t>tenencia: </a:t>
            </a:r>
            <a:r>
              <a:rPr lang="es-ES" altLang="pt-BR" sz="2200" dirty="0" smtClean="0">
                <a:solidFill>
                  <a:srgbClr val="008080"/>
                </a:solidFill>
              </a:rPr>
              <a:t>desalojos por carencia de políticas publicas Provinciales sobre saneamiento de títulos. </a:t>
            </a:r>
            <a:endParaRPr lang="es-ES" altLang="pt-BR" sz="2200" dirty="0" smtClean="0">
              <a:solidFill>
                <a:srgbClr val="008080"/>
              </a:solidFill>
            </a:endParaRPr>
          </a:p>
          <a:p>
            <a:pPr marL="268288" indent="-268288" algn="just">
              <a:buFont typeface="Wingdings" pitchFamily="2" charset="2"/>
              <a:buChar char="Ø"/>
            </a:pPr>
            <a:r>
              <a:rPr lang="es-ES" altLang="pt-BR" sz="2200" dirty="0" smtClean="0">
                <a:solidFill>
                  <a:srgbClr val="008080"/>
                </a:solidFill>
              </a:rPr>
              <a:t> </a:t>
            </a:r>
            <a:r>
              <a:rPr lang="es-ES" altLang="pt-BR" sz="2200" dirty="0" smtClean="0">
                <a:solidFill>
                  <a:srgbClr val="008080"/>
                </a:solidFill>
              </a:rPr>
              <a:t>Éxodo</a:t>
            </a:r>
            <a:r>
              <a:rPr lang="es-ES" altLang="es-AR" sz="2200" dirty="0" smtClean="0">
                <a:solidFill>
                  <a:srgbClr val="008080"/>
                </a:solidFill>
              </a:rPr>
              <a:t> de los Jóvenes a los cordones pobres de las grandes ciudades, generando mayor concentración de población urbana, con falta de acceso a las condiciones mínimas de habitabilidad.</a:t>
            </a:r>
            <a:endParaRPr lang="es-ES" altLang="pt-BR" sz="2200" dirty="0">
              <a:solidFill>
                <a:srgbClr val="008080"/>
              </a:solidFill>
            </a:endParaRPr>
          </a:p>
          <a:p>
            <a:pPr marL="268288" indent="-268288" algn="just">
              <a:buFont typeface="Wingdings" pitchFamily="2" charset="2"/>
              <a:buChar char="Ø"/>
            </a:pPr>
            <a:r>
              <a:rPr lang="es-ES" altLang="pt-BR" sz="2200" dirty="0">
                <a:solidFill>
                  <a:srgbClr val="008080"/>
                </a:solidFill>
              </a:rPr>
              <a:t>Vulnerabilidad: dificultad o imposibilidad de acceso a la tierra y al </a:t>
            </a:r>
            <a:r>
              <a:rPr lang="es-ES" altLang="pt-BR" sz="2200" dirty="0" smtClean="0">
                <a:solidFill>
                  <a:srgbClr val="008080"/>
                </a:solidFill>
              </a:rPr>
              <a:t>agua para producción y consumo. </a:t>
            </a:r>
            <a:endParaRPr lang="es-ES" altLang="pt-BR" sz="2200" dirty="0" smtClean="0">
              <a:solidFill>
                <a:srgbClr val="008080"/>
              </a:solidFill>
            </a:endParaRPr>
          </a:p>
          <a:p>
            <a:pPr marL="268288" indent="-268288" algn="just">
              <a:buFont typeface="Wingdings" pitchFamily="2" charset="2"/>
              <a:buChar char="Ø"/>
            </a:pPr>
            <a:r>
              <a:rPr lang="es-ES" altLang="pt-BR" sz="2200" dirty="0" smtClean="0">
                <a:solidFill>
                  <a:srgbClr val="008080"/>
                </a:solidFill>
              </a:rPr>
              <a:t> Dificultad para acceder a la Justicia.</a:t>
            </a:r>
            <a:endParaRPr lang="es-ES" altLang="pt-BR" sz="2200" dirty="0">
              <a:solidFill>
                <a:srgbClr val="008080"/>
              </a:solidFill>
            </a:endParaRPr>
          </a:p>
          <a:p>
            <a:pPr marL="268288" indent="-268288" algn="just">
              <a:buFont typeface="Wingdings" pitchFamily="2" charset="2"/>
              <a:buChar char="Ø"/>
            </a:pPr>
            <a:r>
              <a:rPr lang="es-ES" altLang="pt-BR" sz="2200" dirty="0" smtClean="0">
                <a:solidFill>
                  <a:srgbClr val="008080"/>
                </a:solidFill>
              </a:rPr>
              <a:t> </a:t>
            </a:r>
            <a:r>
              <a:rPr lang="es-ES" altLang="pt-BR" sz="2200" dirty="0" smtClean="0">
                <a:solidFill>
                  <a:srgbClr val="008080"/>
                </a:solidFill>
              </a:rPr>
              <a:t>Dificultad para acceder al Crédito para Producción y </a:t>
            </a:r>
            <a:r>
              <a:rPr lang="es-ES" altLang="pt-BR" sz="2200" dirty="0" err="1" smtClean="0">
                <a:solidFill>
                  <a:srgbClr val="008080"/>
                </a:solidFill>
              </a:rPr>
              <a:t>Comercializacion</a:t>
            </a:r>
            <a:r>
              <a:rPr lang="es-ES" altLang="pt-BR" sz="2200" dirty="0" smtClean="0">
                <a:solidFill>
                  <a:srgbClr val="008080"/>
                </a:solidFill>
              </a:rPr>
              <a:t>.  </a:t>
            </a:r>
            <a:endParaRPr lang="es-AR" altLang="es-AR" sz="2400" b="0" i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AR" altLang="es-AR" smtClean="0"/>
          </a:p>
        </p:txBody>
      </p:sp>
      <p:pic>
        <p:nvPicPr>
          <p:cNvPr id="5124" name="Imagen 3" descr="plantilla-power_2012_pagi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95288" y="1844824"/>
            <a:ext cx="835342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/>
            <a:r>
              <a:rPr lang="es-AR" altLang="pt-BR" sz="2800" u="sng" dirty="0" smtClean="0">
                <a:solidFill>
                  <a:srgbClr val="006666"/>
                </a:solidFill>
              </a:rPr>
              <a:t>Relevamiento </a:t>
            </a:r>
            <a:r>
              <a:rPr lang="es-AR" altLang="pt-BR" sz="2800" u="sng" dirty="0">
                <a:solidFill>
                  <a:srgbClr val="006666"/>
                </a:solidFill>
              </a:rPr>
              <a:t>y Sistematización de Problemas de Tierra de los Agricultores Familiares en </a:t>
            </a:r>
            <a:r>
              <a:rPr lang="es-AR" altLang="pt-BR" sz="2800" u="sng" dirty="0" smtClean="0">
                <a:solidFill>
                  <a:srgbClr val="006666"/>
                </a:solidFill>
              </a:rPr>
              <a:t>Argentina</a:t>
            </a:r>
            <a:endParaRPr lang="es-AR" altLang="pt-BR" sz="2800" u="sng" dirty="0" smtClean="0">
              <a:solidFill>
                <a:srgbClr val="006666"/>
              </a:solidFill>
            </a:endParaRPr>
          </a:p>
          <a:p>
            <a:pPr marL="342900" indent="-342900" algn="ctr"/>
            <a:endParaRPr lang="es-AR" altLang="es-AR" sz="1600" dirty="0">
              <a:solidFill>
                <a:schemeClr val="accent2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AR" altLang="pt-BR" sz="2000" dirty="0"/>
              <a:t>Problemas relevados: 857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AR" altLang="pt-BR" sz="2000" dirty="0"/>
              <a:t>Familias afectadas: 63.843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AR" altLang="pt-BR" sz="2000" dirty="0"/>
              <a:t>Superficie cubierta: 9.293.234 ha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AR" altLang="pt-BR" sz="2000" dirty="0"/>
              <a:t>Distribución regional:</a:t>
            </a:r>
          </a:p>
          <a:p>
            <a:pPr marL="342900" indent="-342900"/>
            <a:endParaRPr lang="es-AR" altLang="es-AR" dirty="0"/>
          </a:p>
          <a:p>
            <a:pPr marL="342900" indent="-342900"/>
            <a:endParaRPr lang="es-AR" altLang="es-AR" b="0" dirty="0"/>
          </a:p>
          <a:p>
            <a:pPr marL="342900" indent="-342900"/>
            <a:endParaRPr lang="es-AR" altLang="es-AR" b="0" dirty="0"/>
          </a:p>
          <a:p>
            <a:pPr marL="342900" indent="-342900"/>
            <a:endParaRPr lang="es-AR" altLang="es-AR" b="0" dirty="0"/>
          </a:p>
          <a:p>
            <a:pPr marL="342900" indent="-342900"/>
            <a:endParaRPr lang="es-AR" altLang="es-AR" dirty="0">
              <a:solidFill>
                <a:srgbClr val="003399"/>
              </a:solidFill>
            </a:endParaRPr>
          </a:p>
          <a:p>
            <a:pPr marL="342900" indent="-342900" algn="ctr"/>
            <a:endParaRPr lang="es-AR" altLang="es-AR" dirty="0">
              <a:solidFill>
                <a:srgbClr val="003399"/>
              </a:solidFill>
            </a:endParaRPr>
          </a:p>
        </p:txBody>
      </p:sp>
      <p:pic>
        <p:nvPicPr>
          <p:cNvPr id="5127" name="Gráfico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4797152"/>
            <a:ext cx="6048375" cy="1295400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1547664" y="6165304"/>
            <a:ext cx="6912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0" dirty="0" smtClean="0"/>
              <a:t>Fuente: Subsecretaria de Agricultura Familiar, Ministerio de Agricultura, </a:t>
            </a:r>
            <a:r>
              <a:rPr lang="es-AR" sz="1200" b="0" dirty="0" err="1" smtClean="0"/>
              <a:t>Ganaderia</a:t>
            </a:r>
            <a:r>
              <a:rPr lang="es-AR" sz="1200" b="0" dirty="0" smtClean="0"/>
              <a:t> y Pesca</a:t>
            </a:r>
            <a:endParaRPr lang="es-AR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6148" name="Imagen 3" descr="plantilla-power_2012_pagi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95288" y="1844675"/>
            <a:ext cx="8353425" cy="4265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es-AR" altLang="pt-BR" sz="800" u="sng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20000"/>
              </a:spcBef>
              <a:defRPr/>
            </a:pPr>
            <a:r>
              <a:rPr lang="es-AR" altLang="pt-BR" sz="2800" u="sng" dirty="0" smtClean="0">
                <a:solidFill>
                  <a:srgbClr val="006666"/>
                </a:solidFill>
              </a:rPr>
              <a:t>Condición de Dominio de  las tierras afectadas </a:t>
            </a:r>
          </a:p>
          <a:p>
            <a:pPr algn="ctr">
              <a:spcBef>
                <a:spcPct val="20000"/>
              </a:spcBef>
              <a:defRPr/>
            </a:pPr>
            <a:r>
              <a:rPr lang="es-AR" altLang="pt-BR" sz="2800" u="sng" dirty="0" smtClean="0">
                <a:solidFill>
                  <a:srgbClr val="006666"/>
                </a:solidFill>
              </a:rPr>
              <a:t>según los problemas relevados</a:t>
            </a:r>
          </a:p>
          <a:p>
            <a:pPr algn="just">
              <a:spcBef>
                <a:spcPct val="20000"/>
              </a:spcBef>
              <a:defRPr/>
            </a:pPr>
            <a:endParaRPr lang="es-ES" altLang="pt-BR" sz="2800" dirty="0" smtClean="0">
              <a:solidFill>
                <a:schemeClr val="accent2"/>
              </a:solidFill>
            </a:endParaRPr>
          </a:p>
          <a:p>
            <a:pPr lvl="1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s-AR" altLang="pt-BR" sz="2800" b="0" dirty="0" smtClean="0"/>
              <a:t>Tierras privadas 49%</a:t>
            </a:r>
          </a:p>
          <a:p>
            <a:pPr lvl="1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s-AR" altLang="pt-BR" sz="2800" b="0" dirty="0" smtClean="0"/>
              <a:t>Tierras fiscales (provinciales, municipales y nacionales, en ese orden de importancia) 34%</a:t>
            </a:r>
          </a:p>
          <a:p>
            <a:pPr lvl="1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s-AR" altLang="pt-BR" sz="2800" b="0" dirty="0" smtClean="0"/>
              <a:t>Tierras privadas y fiscales 17%.</a:t>
            </a:r>
            <a:endParaRPr lang="es-ES" altLang="pt-BR" sz="2800" b="0" dirty="0" smtClean="0"/>
          </a:p>
          <a:p>
            <a:pPr lvl="1">
              <a:spcBef>
                <a:spcPct val="20000"/>
              </a:spcBef>
              <a:buFontTx/>
              <a:buChar char="•"/>
              <a:defRPr/>
            </a:pPr>
            <a:endParaRPr lang="es-AR" altLang="pt-BR" sz="28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AR" altLang="es-AR" smtClean="0"/>
          </a:p>
        </p:txBody>
      </p:sp>
      <p:pic>
        <p:nvPicPr>
          <p:cNvPr id="7172" name="Imagen 3" descr="plantilla-power_2012_pagin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58775" y="1988840"/>
            <a:ext cx="8461697" cy="3960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AR" altLang="pt-BR" sz="2800" u="sng" dirty="0" smtClean="0">
                <a:solidFill>
                  <a:srgbClr val="006666"/>
                </a:solidFill>
              </a:rPr>
              <a:t>Principales </a:t>
            </a:r>
            <a:r>
              <a:rPr lang="es-AR" altLang="pt-BR" sz="2800" u="sng" dirty="0" smtClean="0">
                <a:solidFill>
                  <a:srgbClr val="006666"/>
                </a:solidFill>
              </a:rPr>
              <a:t>razones que originan los </a:t>
            </a:r>
            <a:r>
              <a:rPr lang="es-AR" altLang="pt-BR" sz="2800" u="sng" dirty="0" smtClean="0">
                <a:solidFill>
                  <a:srgbClr val="006666"/>
                </a:solidFill>
              </a:rPr>
              <a:t>problemas</a:t>
            </a:r>
          </a:p>
          <a:p>
            <a:pPr algn="ctr" eaLnBrk="1" hangingPunct="1">
              <a:defRPr/>
            </a:pPr>
            <a:endParaRPr lang="es-AR" altLang="pt-BR" sz="14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just" eaLnBrk="1" hangingPunct="1">
              <a:spcAft>
                <a:spcPts val="800"/>
              </a:spcAft>
              <a:buFont typeface="Wingdings" pitchFamily="2" charset="2"/>
              <a:buChar char="Ø"/>
              <a:defRPr/>
            </a:pPr>
            <a:r>
              <a:rPr lang="es-AR" altLang="pt-BR" sz="2200" dirty="0" smtClean="0"/>
              <a:t>Títulos incompletos e inexistencia de títulos (18,25%)</a:t>
            </a:r>
          </a:p>
          <a:p>
            <a:pPr lvl="1" algn="just" eaLnBrk="1" hangingPunct="1">
              <a:spcAft>
                <a:spcPts val="800"/>
              </a:spcAft>
              <a:buFont typeface="Wingdings" pitchFamily="2" charset="2"/>
              <a:buChar char="Ø"/>
              <a:defRPr/>
            </a:pPr>
            <a:r>
              <a:rPr lang="es-AR" altLang="pt-BR" sz="2200" dirty="0" smtClean="0"/>
              <a:t>Usurpación </a:t>
            </a:r>
            <a:r>
              <a:rPr lang="es-AR" altLang="pt-BR" sz="2200" dirty="0" smtClean="0"/>
              <a:t>de tierras campesinas e indígenas (8,95%) </a:t>
            </a:r>
          </a:p>
          <a:p>
            <a:pPr lvl="1" algn="just" eaLnBrk="1" hangingPunct="1">
              <a:spcAft>
                <a:spcPts val="800"/>
              </a:spcAft>
              <a:buFont typeface="Wingdings" pitchFamily="2" charset="2"/>
              <a:buChar char="Ø"/>
              <a:defRPr/>
            </a:pPr>
            <a:r>
              <a:rPr lang="es-AR" altLang="pt-BR" sz="2200" dirty="0" smtClean="0"/>
              <a:t>Despojo </a:t>
            </a:r>
            <a:r>
              <a:rPr lang="es-AR" altLang="pt-BR" sz="2200" dirty="0" smtClean="0"/>
              <a:t>(8,15%)</a:t>
            </a:r>
          </a:p>
          <a:p>
            <a:pPr lvl="1" algn="just" eaLnBrk="1" hangingPunct="1">
              <a:spcAft>
                <a:spcPts val="800"/>
              </a:spcAft>
              <a:buFont typeface="Wingdings" pitchFamily="2" charset="2"/>
              <a:buChar char="Ø"/>
              <a:defRPr/>
            </a:pPr>
            <a:r>
              <a:rPr lang="es-AR" altLang="pt-BR" sz="2200" dirty="0" smtClean="0"/>
              <a:t>Pedido </a:t>
            </a:r>
            <a:r>
              <a:rPr lang="es-AR" altLang="pt-BR" sz="2200" dirty="0" smtClean="0"/>
              <a:t>de reconocimiento de territorio indígena (7,89%); </a:t>
            </a:r>
          </a:p>
          <a:p>
            <a:pPr lvl="1" algn="just" eaLnBrk="1" hangingPunct="1">
              <a:spcAft>
                <a:spcPts val="800"/>
              </a:spcAft>
              <a:buFont typeface="Wingdings" pitchFamily="2" charset="2"/>
              <a:buChar char="Ø"/>
              <a:defRPr/>
            </a:pPr>
            <a:r>
              <a:rPr lang="es-AR" altLang="pt-BR" sz="2200" dirty="0" smtClean="0"/>
              <a:t>Falta </a:t>
            </a:r>
            <a:r>
              <a:rPr lang="es-AR" altLang="pt-BR" sz="2200" dirty="0" smtClean="0"/>
              <a:t>de tierra (6,57%); problemas relacionados con territorios fiscales a nivel provincial (6,39%), fraude (6,13%) y falta de información (6,8</a:t>
            </a:r>
            <a:r>
              <a:rPr lang="es-AR" altLang="pt-BR" sz="2200" dirty="0" smtClean="0"/>
              <a:t>%)</a:t>
            </a:r>
            <a:endParaRPr lang="es-AR" altLang="pt-BR" sz="2200" dirty="0" smtClean="0"/>
          </a:p>
          <a:p>
            <a:pPr lvl="1" algn="just" eaLnBrk="1" hangingPunct="1">
              <a:spcAft>
                <a:spcPts val="800"/>
              </a:spcAft>
              <a:buFont typeface="Wingdings" pitchFamily="2" charset="2"/>
              <a:buChar char="Ø"/>
              <a:defRPr/>
            </a:pPr>
            <a:r>
              <a:rPr lang="es-AR" altLang="pt-BR" sz="2200" dirty="0" smtClean="0"/>
              <a:t>Otros (9,17%)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AR" altLang="es-AR" smtClean="0"/>
          </a:p>
        </p:txBody>
      </p:sp>
      <p:pic>
        <p:nvPicPr>
          <p:cNvPr id="9220" name="Imagen 3" descr="plantilla-power_2012_pagi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323528" y="2646392"/>
            <a:ext cx="8496944" cy="351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lvl="1" indent="-285750">
              <a:buFont typeface="Wingdings" pitchFamily="2" charset="2"/>
              <a:buChar char="Ø"/>
            </a:pPr>
            <a:endParaRPr lang="es-AR" altLang="pt-BR" sz="2800" b="0" dirty="0"/>
          </a:p>
          <a:p>
            <a:pPr marL="536575" lvl="1" indent="-363538" algn="just">
              <a:spcAft>
                <a:spcPts val="800"/>
              </a:spcAft>
              <a:buFont typeface="Wingdings" pitchFamily="2" charset="2"/>
              <a:buChar char="Ø"/>
              <a:defRPr/>
            </a:pPr>
            <a:r>
              <a:rPr lang="es-AR" altLang="pt-BR" sz="2400" dirty="0"/>
              <a:t>El 77,6% de los poseedores tienen más de 20 años de posesión.</a:t>
            </a:r>
          </a:p>
          <a:p>
            <a:pPr marL="536575" lvl="1" indent="-363538" algn="just">
              <a:spcAft>
                <a:spcPts val="800"/>
              </a:spcAft>
              <a:buFont typeface="Wingdings" pitchFamily="2" charset="2"/>
              <a:buChar char="Ø"/>
              <a:defRPr/>
            </a:pPr>
            <a:endParaRPr lang="es-AR" altLang="pt-BR" sz="2400" dirty="0"/>
          </a:p>
          <a:p>
            <a:pPr marL="536575" lvl="1" indent="-363538" algn="just">
              <a:spcAft>
                <a:spcPts val="800"/>
              </a:spcAft>
              <a:buFont typeface="Wingdings" pitchFamily="2" charset="2"/>
              <a:buChar char="Ø"/>
              <a:defRPr/>
            </a:pPr>
            <a:r>
              <a:rPr lang="es-AR" altLang="pt-BR" sz="2400" dirty="0"/>
              <a:t>Un 87% afirma la existencia de límites claros de posesión.</a:t>
            </a:r>
          </a:p>
          <a:p>
            <a:pPr marL="536575" lvl="1" indent="-363538" algn="just">
              <a:spcAft>
                <a:spcPts val="800"/>
              </a:spcAft>
              <a:buFont typeface="Wingdings" pitchFamily="2" charset="2"/>
              <a:buChar char="Ø"/>
              <a:defRPr/>
            </a:pPr>
            <a:endParaRPr lang="es-AR" altLang="pt-BR" sz="2400" dirty="0"/>
          </a:p>
          <a:p>
            <a:pPr marL="536575" lvl="1" indent="-363538" algn="just">
              <a:spcAft>
                <a:spcPts val="800"/>
              </a:spcAft>
              <a:buFont typeface="Wingdings" pitchFamily="2" charset="2"/>
              <a:buChar char="Ø"/>
              <a:defRPr/>
            </a:pPr>
            <a:r>
              <a:rPr lang="es-AR" altLang="pt-BR" sz="2400" dirty="0"/>
              <a:t>El 60,9% no posee mensura de las tierras que posee</a:t>
            </a:r>
            <a:r>
              <a:rPr lang="es-AR" altLang="pt-BR" sz="2400" dirty="0" smtClean="0"/>
              <a:t>.</a:t>
            </a:r>
            <a:endParaRPr lang="es-ES" altLang="es-AR" sz="2400" b="0" dirty="0"/>
          </a:p>
        </p:txBody>
      </p:sp>
      <p:sp>
        <p:nvSpPr>
          <p:cNvPr id="9222" name="AutoShape 5"/>
          <p:cNvSpPr>
            <a:spLocks noChangeArrowheads="1"/>
          </p:cNvSpPr>
          <p:nvPr/>
        </p:nvSpPr>
        <p:spPr bwMode="auto">
          <a:xfrm>
            <a:off x="467544" y="2132856"/>
            <a:ext cx="360362" cy="215900"/>
          </a:xfrm>
          <a:prstGeom prst="homePlate">
            <a:avLst>
              <a:gd name="adj" fmla="val 41728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 altLang="pt-BR"/>
          </a:p>
        </p:txBody>
      </p:sp>
      <p:sp>
        <p:nvSpPr>
          <p:cNvPr id="8" name="7 CuadroTexto"/>
          <p:cNvSpPr txBox="1"/>
          <p:nvPr/>
        </p:nvSpPr>
        <p:spPr>
          <a:xfrm>
            <a:off x="899592" y="1969676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altLang="pt-BR" sz="2800" u="sng" dirty="0" smtClean="0">
                <a:solidFill>
                  <a:srgbClr val="006666"/>
                </a:solidFill>
              </a:rPr>
              <a:t>Resultados de los Datos Relevados en territorio</a:t>
            </a:r>
            <a:endParaRPr lang="es-AR" altLang="pt-BR" sz="2800" u="sng" dirty="0" smtClean="0">
              <a:solidFill>
                <a:srgbClr val="00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s-AR" altLang="es-AR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s-AR" altLang="es-AR" smtClean="0"/>
          </a:p>
        </p:txBody>
      </p:sp>
      <p:pic>
        <p:nvPicPr>
          <p:cNvPr id="22532" name="Imagen 3" descr="plantilla-power_2012_pagin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79388" y="1916113"/>
            <a:ext cx="8785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AR" altLang="es-AR" b="0"/>
          </a:p>
          <a:p>
            <a:pPr algn="just"/>
            <a:endParaRPr lang="es-AR" altLang="es-AR" sz="2200" b="0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323528" y="1844824"/>
            <a:ext cx="8640960" cy="469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AR" altLang="es-AR" sz="2300" u="sng" dirty="0">
                <a:solidFill>
                  <a:srgbClr val="006666"/>
                </a:solidFill>
              </a:rPr>
              <a:t>Mesa Nacional de Diálogo para la Agricultura Sustentable</a:t>
            </a:r>
          </a:p>
          <a:p>
            <a:pPr algn="ctr">
              <a:defRPr/>
            </a:pPr>
            <a:endParaRPr lang="es-AR" altLang="es-AR" sz="1400" u="sng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defRPr/>
            </a:pPr>
            <a:r>
              <a:rPr lang="es-AR" altLang="es-AR" dirty="0" smtClean="0"/>
              <a:t>C</a:t>
            </a:r>
            <a:r>
              <a:rPr lang="es-ES" altLang="es-AR" dirty="0"/>
              <a:t>omisión permanente de trabajo y de diálogo, impulsada desde la acción mancomunada de la</a:t>
            </a:r>
            <a:r>
              <a:rPr lang="es-AR" altLang="es-AR" dirty="0"/>
              <a:t> </a:t>
            </a:r>
            <a:r>
              <a:rPr lang="es-AR" altLang="es-AR" dirty="0" err="1"/>
              <a:t>Sec</a:t>
            </a:r>
            <a:r>
              <a:rPr lang="es-ES" altLang="es-AR" dirty="0"/>
              <a:t>retaría de Agricultura Familiar del </a:t>
            </a:r>
            <a:r>
              <a:rPr lang="es-AR" altLang="es-AR" dirty="0"/>
              <a:t>Ministerio de Agricultura, Ganadería y Pesca de la Nación</a:t>
            </a:r>
            <a:r>
              <a:rPr lang="es-ES" altLang="es-AR" dirty="0"/>
              <a:t> y la Pastoral Social de la Iglesia Católica, que convoca a Organizaciones </a:t>
            </a:r>
            <a:r>
              <a:rPr lang="es-AR" altLang="es-AR" dirty="0"/>
              <a:t>de productores de la agricultura familiar, campesina e indígena y representantes de entidades empresariales del sector agroindustrial. </a:t>
            </a:r>
            <a:r>
              <a:rPr lang="es-ES" altLang="es-AR" dirty="0"/>
              <a:t> </a:t>
            </a:r>
            <a:endParaRPr lang="es-AR" altLang="es-AR" u="sng" dirty="0"/>
          </a:p>
          <a:p>
            <a:pPr>
              <a:defRPr/>
            </a:pPr>
            <a:endParaRPr lang="es-AR" altLang="es-AR" sz="1400" u="sng" dirty="0"/>
          </a:p>
          <a:p>
            <a:pPr algn="just">
              <a:defRPr/>
            </a:pPr>
            <a:r>
              <a:rPr lang="es-AR" altLang="es-AR" u="sng" dirty="0"/>
              <a:t>Objetivo</a:t>
            </a:r>
            <a:r>
              <a:rPr lang="es-AR" altLang="es-AR" dirty="0"/>
              <a:t>:</a:t>
            </a:r>
            <a:r>
              <a:rPr lang="es-AR" altLang="es-AR" b="0" dirty="0"/>
              <a:t> Buscar </a:t>
            </a:r>
            <a:r>
              <a:rPr lang="es-ES" altLang="es-AR" b="0" dirty="0"/>
              <a:t>el intercambio y conocimiento de prácticas diversas que tiendan al </a:t>
            </a:r>
            <a:r>
              <a:rPr lang="es-ES" altLang="es-AR" b="0" dirty="0" smtClean="0"/>
              <a:t>desarrollo productivo </a:t>
            </a:r>
            <a:r>
              <a:rPr lang="es-ES" altLang="es-AR" b="0" dirty="0"/>
              <a:t>sustentable, </a:t>
            </a:r>
            <a:r>
              <a:rPr lang="es-ES" altLang="es-AR" dirty="0"/>
              <a:t>y la resolución  pacífica de conflictos socio- territoriales, a erradicar la violencia y a evitar la expulsión de los pobladores de sus territorios rurales. </a:t>
            </a:r>
          </a:p>
          <a:p>
            <a:pPr algn="just">
              <a:defRPr/>
            </a:pPr>
            <a:endParaRPr lang="es-AR" altLang="es-AR" sz="1400" dirty="0"/>
          </a:p>
          <a:p>
            <a:pPr algn="just">
              <a:defRPr/>
            </a:pPr>
            <a:r>
              <a:rPr lang="es-AR" altLang="es-AR" u="sng" dirty="0"/>
              <a:t>Participantes</a:t>
            </a:r>
            <a:r>
              <a:rPr lang="es-AR" altLang="es-AR" dirty="0"/>
              <a:t>: </a:t>
            </a:r>
            <a:r>
              <a:rPr lang="es-ES" altLang="pt-BR" b="0" dirty="0"/>
              <a:t>Comisión Episcopal de la Pastoral Social de la Iglesia Católica</a:t>
            </a:r>
            <a:r>
              <a:rPr lang="es-AR" altLang="es-AR" b="0" dirty="0"/>
              <a:t>, Secretaria de Agricultura Familiar, Entidades Empresariales y Organizaciones </a:t>
            </a:r>
            <a:r>
              <a:rPr lang="es-AR" altLang="es-AR" b="0" dirty="0" smtClean="0"/>
              <a:t>de la Agricultura Familiar de alcance nacional</a:t>
            </a:r>
            <a:r>
              <a:rPr lang="es-AR" altLang="es-AR" b="0" dirty="0" smtClean="0"/>
              <a:t>.</a:t>
            </a:r>
            <a:endParaRPr lang="es-AR" altLang="es-AR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916113"/>
            <a:ext cx="8229600" cy="4392612"/>
          </a:xfrm>
        </p:spPr>
        <p:txBody>
          <a:bodyPr/>
          <a:lstStyle/>
          <a:p>
            <a:endParaRPr lang="es-AR" smtClean="0"/>
          </a:p>
        </p:txBody>
      </p:sp>
      <p:pic>
        <p:nvPicPr>
          <p:cNvPr id="23555" name="Imagen 3" descr="plantilla-power_2012_pagina.jpg"/>
          <p:cNvPicPr>
            <a:picLocks noGrp="1" noChangeAspect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26988"/>
            <a:ext cx="9144000" cy="6859588"/>
          </a:xfrm>
          <a:noFill/>
        </p:spPr>
      </p:pic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95536" y="1916832"/>
            <a:ext cx="82804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AR" altLang="es-AR" sz="2400" u="sng" dirty="0">
                <a:solidFill>
                  <a:srgbClr val="006666"/>
                </a:solidFill>
              </a:rPr>
              <a:t>Consejo de Agricultura Familiar, Campesina e </a:t>
            </a:r>
            <a:r>
              <a:rPr lang="es-AR" altLang="es-AR" sz="2400" u="sng" dirty="0" smtClean="0">
                <a:solidFill>
                  <a:srgbClr val="006666"/>
                </a:solidFill>
              </a:rPr>
              <a:t>Indígena </a:t>
            </a:r>
            <a:r>
              <a:rPr lang="es-AR" altLang="es-AR" sz="2400" u="sng" dirty="0" err="1" smtClean="0">
                <a:solidFill>
                  <a:srgbClr val="006666"/>
                </a:solidFill>
              </a:rPr>
              <a:t>Resolucion</a:t>
            </a:r>
            <a:r>
              <a:rPr lang="es-AR" altLang="es-AR" sz="2400" u="sng" dirty="0" smtClean="0">
                <a:solidFill>
                  <a:srgbClr val="006666"/>
                </a:solidFill>
              </a:rPr>
              <a:t> 571 </a:t>
            </a:r>
            <a:r>
              <a:rPr lang="es-AR" altLang="es-AR" sz="2400" u="sng" dirty="0" err="1" smtClean="0">
                <a:solidFill>
                  <a:srgbClr val="006666"/>
                </a:solidFill>
              </a:rPr>
              <a:t>MAGyP</a:t>
            </a:r>
            <a:r>
              <a:rPr lang="es-AR" altLang="es-AR" sz="2400" u="sng" dirty="0" smtClean="0">
                <a:solidFill>
                  <a:srgbClr val="006666"/>
                </a:solidFill>
              </a:rPr>
              <a:t> </a:t>
            </a:r>
          </a:p>
          <a:p>
            <a:pPr algn="ctr">
              <a:defRPr/>
            </a:pPr>
            <a:endParaRPr lang="es-AR" altLang="es-AR" sz="800" dirty="0" smtClean="0"/>
          </a:p>
          <a:p>
            <a:pPr algn="just">
              <a:defRPr/>
            </a:pPr>
            <a:r>
              <a:rPr lang="es-AR" altLang="es-AR" dirty="0" smtClean="0"/>
              <a:t>Es </a:t>
            </a:r>
            <a:r>
              <a:rPr lang="es-AR" altLang="es-AR" dirty="0" smtClean="0"/>
              <a:t>un </a:t>
            </a:r>
            <a:r>
              <a:rPr lang="es-AR" altLang="es-AR" dirty="0" smtClean="0"/>
              <a:t>Espacio </a:t>
            </a:r>
            <a:r>
              <a:rPr lang="es-AR" altLang="es-AR" dirty="0"/>
              <a:t>conformado por diferentes autoridades pertenecientes al Ministerio de Agricultura Ganadería y Pesca, entre ellos el Secretaría de Agricultura Familiar, el INTA, SENASA y UCAR y representantes de </a:t>
            </a:r>
            <a:r>
              <a:rPr lang="es-ES" altLang="es-AR" dirty="0"/>
              <a:t>cada organización Campesina, Indígena y de la Agricultura Familiar de alcance nacional.</a:t>
            </a:r>
          </a:p>
          <a:p>
            <a:pPr algn="just">
              <a:defRPr/>
            </a:pPr>
            <a:endParaRPr lang="es-AR" altLang="es-AR" dirty="0"/>
          </a:p>
          <a:p>
            <a:pPr algn="just">
              <a:defRPr/>
            </a:pPr>
            <a:r>
              <a:rPr lang="es-AR" altLang="es-AR" u="sng" dirty="0"/>
              <a:t>Objetivo</a:t>
            </a:r>
            <a:r>
              <a:rPr lang="es-AR" altLang="es-AR" b="0" dirty="0"/>
              <a:t>: Debatir y generar acuerdos sobre la diagramación e implementación de políticas públicas y otros instrumentos, con el fin de fortalecer el sector.</a:t>
            </a:r>
          </a:p>
          <a:p>
            <a:pPr algn="just">
              <a:defRPr/>
            </a:pPr>
            <a:endParaRPr lang="es-AR" altLang="es-AR" dirty="0"/>
          </a:p>
          <a:p>
            <a:pPr algn="just">
              <a:defRPr/>
            </a:pPr>
            <a:r>
              <a:rPr lang="es-AR" altLang="es-AR" u="sng" dirty="0"/>
              <a:t>Participantes</a:t>
            </a:r>
            <a:r>
              <a:rPr lang="es-AR" altLang="es-AR" dirty="0"/>
              <a:t>: </a:t>
            </a:r>
            <a:r>
              <a:rPr lang="es-AR" altLang="es-AR" b="0" dirty="0" smtClean="0"/>
              <a:t>Jefatura de Gabinete de Ministro,</a:t>
            </a:r>
            <a:r>
              <a:rPr lang="es-AR" altLang="es-AR" dirty="0" smtClean="0"/>
              <a:t> </a:t>
            </a:r>
            <a:r>
              <a:rPr lang="es-AR" altLang="es-AR" b="0" dirty="0" smtClean="0"/>
              <a:t>Secretaria </a:t>
            </a:r>
            <a:r>
              <a:rPr lang="es-AR" altLang="es-AR" b="0" dirty="0"/>
              <a:t>de Agricultura Familiar, </a:t>
            </a:r>
            <a:r>
              <a:rPr lang="es-AR" altLang="es-AR" b="0" dirty="0" smtClean="0"/>
              <a:t>Organizaciones </a:t>
            </a:r>
            <a:r>
              <a:rPr lang="es-AR" altLang="es-AR" b="0" dirty="0"/>
              <a:t>de la </a:t>
            </a:r>
            <a:r>
              <a:rPr lang="es-AR" altLang="es-AR" b="0" dirty="0" smtClean="0"/>
              <a:t>Agricultura Familiar de alcance Nacional, </a:t>
            </a:r>
            <a:r>
              <a:rPr lang="es-AR" altLang="es-AR" b="0" dirty="0"/>
              <a:t>representantes de organismos dependientes del </a:t>
            </a:r>
            <a:r>
              <a:rPr lang="es-AR" altLang="es-AR" b="0" dirty="0" err="1"/>
              <a:t>MAGyP</a:t>
            </a:r>
            <a:r>
              <a:rPr lang="es-AR" altLang="es-AR" b="0" dirty="0"/>
              <a:t>, </a:t>
            </a:r>
            <a:r>
              <a:rPr lang="es-AR" altLang="es-AR" b="0" dirty="0" smtClean="0"/>
              <a:t>e</a:t>
            </a:r>
            <a:r>
              <a:rPr lang="es-AR" altLang="es-AR" b="0" dirty="0" smtClean="0"/>
              <a:t> </a:t>
            </a:r>
            <a:r>
              <a:rPr lang="es-AR" altLang="es-AR" b="0" dirty="0"/>
              <a:t>invitados especializados en la temática a </a:t>
            </a:r>
            <a:r>
              <a:rPr lang="es-AR" altLang="es-AR" b="0" dirty="0" smtClean="0"/>
              <a:t>debatir.</a:t>
            </a:r>
            <a:endParaRPr lang="es-ES" altLang="es-AR" b="0" dirty="0"/>
          </a:p>
          <a:p>
            <a:pPr>
              <a:defRPr/>
            </a:pPr>
            <a:r>
              <a:rPr lang="es-AR" altLang="es-AR" dirty="0"/>
              <a:t> </a:t>
            </a:r>
            <a:r>
              <a:rPr lang="es-ES" altLang="es-AR" dirty="0"/>
              <a:t> </a:t>
            </a:r>
            <a:endParaRPr lang="es-AR" alt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es-A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es-A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</TotalTime>
  <Words>926</Words>
  <Application>Microsoft Office PowerPoint</Application>
  <PresentationFormat>Presentación en pantalla (4:3)</PresentationFormat>
  <Paragraphs>130</Paragraphs>
  <Slides>15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Company>MECON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mmele_minagri</dc:creator>
  <cp:lastModifiedBy>Administrador</cp:lastModifiedBy>
  <cp:revision>120</cp:revision>
  <cp:lastPrinted>2014-08-29T12:18:02Z</cp:lastPrinted>
  <dcterms:created xsi:type="dcterms:W3CDTF">2012-09-11T21:10:30Z</dcterms:created>
  <dcterms:modified xsi:type="dcterms:W3CDTF">2014-10-27T15:06:50Z</dcterms:modified>
</cp:coreProperties>
</file>