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95" r:id="rId3"/>
    <p:sldId id="260" r:id="rId4"/>
    <p:sldId id="289" r:id="rId5"/>
    <p:sldId id="288" r:id="rId6"/>
    <p:sldId id="290" r:id="rId7"/>
    <p:sldId id="266" r:id="rId8"/>
    <p:sldId id="265" r:id="rId9"/>
    <p:sldId id="268" r:id="rId10"/>
    <p:sldId id="269" r:id="rId11"/>
    <p:sldId id="270" r:id="rId12"/>
    <p:sldId id="279" r:id="rId13"/>
    <p:sldId id="291" r:id="rId14"/>
    <p:sldId id="292" r:id="rId15"/>
    <p:sldId id="293" r:id="rId16"/>
    <p:sldId id="278" r:id="rId17"/>
    <p:sldId id="280" r:id="rId18"/>
    <p:sldId id="294" r:id="rId19"/>
    <p:sldId id="285" r:id="rId20"/>
    <p:sldId id="28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MT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3.82MT, 70%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1.59MT, 30%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0.23 MT, 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0.52MT, 10%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1.59MT, 29%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Production</c:v>
                </c:pt>
                <c:pt idx="1">
                  <c:v>Import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3.82</c:v>
                </c:pt>
                <c:pt idx="1">
                  <c:v>1.59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MT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2.21 MT,</a:t>
                    </a:r>
                    <a:r>
                      <a:rPr lang="en-US" baseline="0" smtClean="0"/>
                      <a:t> 67%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0.86 MT,26%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0.23 MT,7%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Export</c:v>
                </c:pt>
                <c:pt idx="2">
                  <c:v> Feed Industry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2.21</c:v>
                </c:pt>
                <c:pt idx="1">
                  <c:v>0.86000000000000065</c:v>
                </c:pt>
                <c:pt idx="2">
                  <c:v>0.23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Marine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Capture</c:v>
                </c:pt>
                <c:pt idx="1">
                  <c:v>Culture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Water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Capture</c:v>
                </c:pt>
                <c:pt idx="1">
                  <c:v>Culture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</c:ser>
        <c:gapWidth val="100"/>
        <c:shape val="pyramid"/>
        <c:axId val="80465280"/>
        <c:axId val="80463744"/>
        <c:axId val="0"/>
      </c:bar3DChart>
      <c:valAx>
        <c:axId val="80463744"/>
        <c:scaling>
          <c:orientation val="minMax"/>
        </c:scaling>
        <c:axPos val="l"/>
        <c:majorGridlines/>
        <c:numFmt formatCode="General" sourceLinked="1"/>
        <c:tickLblPos val="nextTo"/>
        <c:crossAx val="80465280"/>
        <c:crosses val="autoZero"/>
        <c:crossBetween val="between"/>
      </c:valAx>
      <c:catAx>
        <c:axId val="80465280"/>
        <c:scaling>
          <c:orientation val="minMax"/>
        </c:scaling>
        <c:axPos val="b"/>
        <c:tickLblPos val="nextTo"/>
        <c:crossAx val="8046374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Capture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62%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Fish</c:v>
                </c:pt>
                <c:pt idx="1">
                  <c:v>Crustaceans</c:v>
                </c:pt>
                <c:pt idx="2">
                  <c:v>Cepalopod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21</c:v>
                </c:pt>
                <c:pt idx="2">
                  <c:v>17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Main</a:t>
            </a:r>
            <a:r>
              <a:rPr lang="en-US" baseline="0" dirty="0" smtClean="0"/>
              <a:t> Fish Species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86%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Indo Pacific Mackerel</c:v>
                </c:pt>
                <c:pt idx="1">
                  <c:v>Anchovy</c:v>
                </c:pt>
                <c:pt idx="2">
                  <c:v>Big Eyes</c:v>
                </c:pt>
                <c:pt idx="3">
                  <c:v>&gt; 100 species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86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Marine Culture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Shrimp</c:v>
                </c:pt>
                <c:pt idx="1">
                  <c:v>Shellfish</c:v>
                </c:pt>
                <c:pt idx="2">
                  <c:v>Fish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36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Fresh Water Culture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Tilapia</c:v>
                </c:pt>
                <c:pt idx="1">
                  <c:v>Catfish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19</c:v>
                </c:pt>
                <c:pt idx="2">
                  <c:v>49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Import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Tuna</c:v>
                </c:pt>
                <c:pt idx="1">
                  <c:v>Fish</c:v>
                </c:pt>
                <c:pt idx="2">
                  <c:v>Cepalopod</c:v>
                </c:pt>
                <c:pt idx="3">
                  <c:v>Others Products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38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Fish  Agents</a:t>
          </a:r>
        </a:p>
        <a:p>
          <a:r>
            <a:rPr lang="en-US" dirty="0" smtClean="0"/>
            <a:t>(1.3$)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Wholesale</a:t>
          </a:r>
        </a:p>
        <a:p>
          <a:r>
            <a:rPr lang="en-US" dirty="0" smtClean="0"/>
            <a:t>(1.4$)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Retailers</a:t>
          </a:r>
        </a:p>
        <a:p>
          <a:r>
            <a:rPr lang="en-US" dirty="0" smtClean="0"/>
            <a:t>(1.8$)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smtClean="0"/>
            <a:t>Tilapia</a:t>
          </a:r>
        </a:p>
        <a:p>
          <a:r>
            <a:rPr lang="en-US" dirty="0" err="1" smtClean="0"/>
            <a:t>Culturelists</a:t>
          </a:r>
          <a:endParaRPr lang="en-US" dirty="0" smtClean="0"/>
        </a:p>
        <a:p>
          <a:r>
            <a:rPr lang="en-US" dirty="0" smtClean="0"/>
            <a:t>(1.2$)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8789C6F-11A8-45C1-98AF-5997F3EE4D5E}" type="presOf" srcId="{0BDAFDBC-038D-4DDC-9891-1C0237F4E26E}" destId="{5D6EF060-CCB6-450F-A184-AC60F5C30088}" srcOrd="0" destOrd="0" presId="urn:microsoft.com/office/officeart/2005/8/layout/arrow2"/>
    <dgm:cxn modelId="{9FCA2B57-0327-4D6E-A771-A9E3413D1535}" type="presOf" srcId="{B381DBE9-7955-490D-B69A-5BE910B5D0A6}" destId="{2AA597C5-1812-4848-A238-37385048CF85}" srcOrd="0" destOrd="0" presId="urn:microsoft.com/office/officeart/2005/8/layout/arrow2"/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7D157169-CFF4-404D-90F1-4FAB2ADE4714}" type="presOf" srcId="{5CB9D5BE-137E-4784-98A3-E0D736B2E6F5}" destId="{63429529-84E8-4A29-A4A7-B005DE174A99}" srcOrd="0" destOrd="0" presId="urn:microsoft.com/office/officeart/2005/8/layout/arrow2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975AB8A0-F812-4729-9688-7F2C31675A9A}" type="presOf" srcId="{791C50B7-1293-4963-87D3-8C909430F100}" destId="{27970EAF-B950-4903-82B3-9B7B7F977C19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586EF569-C272-463A-96E9-BB76E689B14D}" type="presOf" srcId="{3A8AFA38-2BE7-4242-B00F-CD5AC8B327D6}" destId="{273D08DB-ED05-493D-B6B0-ECC2A0FCF592}" srcOrd="0" destOrd="0" presId="urn:microsoft.com/office/officeart/2005/8/layout/arrow2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6790FBD6-3BB9-4F5F-9196-2E38FD6132D6}" type="presParOf" srcId="{5D6EF060-CCB6-450F-A184-AC60F5C30088}" destId="{D7EF8126-C869-4876-BCF5-4F5AC61ADA31}" srcOrd="0" destOrd="0" presId="urn:microsoft.com/office/officeart/2005/8/layout/arrow2"/>
    <dgm:cxn modelId="{7B4198A8-2E1E-4DC7-BFB9-F674654F4072}" type="presParOf" srcId="{5D6EF060-CCB6-450F-A184-AC60F5C30088}" destId="{DE12E791-52FC-476E-B61C-0ED4E38C3C9F}" srcOrd="1" destOrd="0" presId="urn:microsoft.com/office/officeart/2005/8/layout/arrow2"/>
    <dgm:cxn modelId="{58050235-3E7E-40D3-9E86-028901655AA5}" type="presParOf" srcId="{DE12E791-52FC-476E-B61C-0ED4E38C3C9F}" destId="{FD2E856E-4CD9-426E-BE17-7ACA95E10D91}" srcOrd="0" destOrd="0" presId="urn:microsoft.com/office/officeart/2005/8/layout/arrow2"/>
    <dgm:cxn modelId="{BA105AF2-8C6E-4DE0-B189-A5B129C87907}" type="presParOf" srcId="{DE12E791-52FC-476E-B61C-0ED4E38C3C9F}" destId="{273D08DB-ED05-493D-B6B0-ECC2A0FCF592}" srcOrd="1" destOrd="0" presId="urn:microsoft.com/office/officeart/2005/8/layout/arrow2"/>
    <dgm:cxn modelId="{A3B8A641-FB2D-436F-8208-6EEF9B38EE09}" type="presParOf" srcId="{DE12E791-52FC-476E-B61C-0ED4E38C3C9F}" destId="{E958DBE2-99A2-45E2-8334-48065C7F8C42}" srcOrd="2" destOrd="0" presId="urn:microsoft.com/office/officeart/2005/8/layout/arrow2"/>
    <dgm:cxn modelId="{F4D21806-EDFA-4EDB-8BC5-93C6E97FF7ED}" type="presParOf" srcId="{DE12E791-52FC-476E-B61C-0ED4E38C3C9F}" destId="{63429529-84E8-4A29-A4A7-B005DE174A99}" srcOrd="3" destOrd="0" presId="urn:microsoft.com/office/officeart/2005/8/layout/arrow2"/>
    <dgm:cxn modelId="{E8C5896D-6135-4E2E-9FF1-173943586BB5}" type="presParOf" srcId="{DE12E791-52FC-476E-B61C-0ED4E38C3C9F}" destId="{080D7FB0-44F9-44CA-89AC-8DB1FADC6830}" srcOrd="4" destOrd="0" presId="urn:microsoft.com/office/officeart/2005/8/layout/arrow2"/>
    <dgm:cxn modelId="{D398C193-E29B-42C4-BAB8-E69B227B152E}" type="presParOf" srcId="{DE12E791-52FC-476E-B61C-0ED4E38C3C9F}" destId="{2AA597C5-1812-4848-A238-37385048CF85}" srcOrd="5" destOrd="0" presId="urn:microsoft.com/office/officeart/2005/8/layout/arrow2"/>
    <dgm:cxn modelId="{F1FBE5F2-489B-400C-9291-6AEB25A92765}" type="presParOf" srcId="{DE12E791-52FC-476E-B61C-0ED4E38C3C9F}" destId="{3F5781DE-C5A4-426C-B46D-29C5750CD2C7}" srcOrd="6" destOrd="0" presId="urn:microsoft.com/office/officeart/2005/8/layout/arrow2"/>
    <dgm:cxn modelId="{6B43A083-4940-4E91-8FAB-C700BD507A8C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Fish  Agents</a:t>
          </a:r>
        </a:p>
        <a:p>
          <a:r>
            <a:rPr lang="en-US" dirty="0" smtClean="0"/>
            <a:t>(1.5$)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Wholesale</a:t>
          </a:r>
        </a:p>
        <a:p>
          <a:r>
            <a:rPr lang="en-US" dirty="0" smtClean="0"/>
            <a:t>(1.6$)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Retailers</a:t>
          </a:r>
        </a:p>
        <a:p>
          <a:r>
            <a:rPr lang="en-US" dirty="0" smtClean="0"/>
            <a:t>(2$)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smtClean="0"/>
            <a:t>Catfish </a:t>
          </a:r>
          <a:r>
            <a:rPr lang="en-US" dirty="0" err="1" smtClean="0"/>
            <a:t>Culturelists</a:t>
          </a:r>
          <a:endParaRPr lang="en-US" dirty="0" smtClean="0"/>
        </a:p>
        <a:p>
          <a:r>
            <a:rPr lang="en-US" dirty="0" smtClean="0"/>
            <a:t>(1.3$)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C4720923-8867-44E0-A668-A613D0542136}" type="presOf" srcId="{0BDAFDBC-038D-4DDC-9891-1C0237F4E26E}" destId="{5D6EF060-CCB6-450F-A184-AC60F5C30088}" srcOrd="0" destOrd="0" presId="urn:microsoft.com/office/officeart/2005/8/layout/arrow2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CBC78995-BB26-40E5-8C06-84CA6349E127}" type="presOf" srcId="{B381DBE9-7955-490D-B69A-5BE910B5D0A6}" destId="{2AA597C5-1812-4848-A238-37385048CF85}" srcOrd="0" destOrd="0" presId="urn:microsoft.com/office/officeart/2005/8/layout/arrow2"/>
    <dgm:cxn modelId="{DE62C06E-F507-4C8D-86D3-5AFE5A02019A}" type="presOf" srcId="{5CB9D5BE-137E-4784-98A3-E0D736B2E6F5}" destId="{63429529-84E8-4A29-A4A7-B005DE174A99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5A24F4BD-47E3-436A-BFD5-C2F689815B4B}" type="presOf" srcId="{3A8AFA38-2BE7-4242-B00F-CD5AC8B327D6}" destId="{273D08DB-ED05-493D-B6B0-ECC2A0FCF592}" srcOrd="0" destOrd="0" presId="urn:microsoft.com/office/officeart/2005/8/layout/arrow2"/>
    <dgm:cxn modelId="{F53DAC5A-3703-4BD7-9FFF-4F70C3EFA55D}" type="presOf" srcId="{791C50B7-1293-4963-87D3-8C909430F100}" destId="{27970EAF-B950-4903-82B3-9B7B7F977C19}" srcOrd="0" destOrd="0" presId="urn:microsoft.com/office/officeart/2005/8/layout/arrow2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8535D235-EB7F-4722-A438-C40B99B947F1}" type="presParOf" srcId="{5D6EF060-CCB6-450F-A184-AC60F5C30088}" destId="{D7EF8126-C869-4876-BCF5-4F5AC61ADA31}" srcOrd="0" destOrd="0" presId="urn:microsoft.com/office/officeart/2005/8/layout/arrow2"/>
    <dgm:cxn modelId="{0F672BBA-BBAA-427A-BBCE-2ACF09A937C2}" type="presParOf" srcId="{5D6EF060-CCB6-450F-A184-AC60F5C30088}" destId="{DE12E791-52FC-476E-B61C-0ED4E38C3C9F}" srcOrd="1" destOrd="0" presId="urn:microsoft.com/office/officeart/2005/8/layout/arrow2"/>
    <dgm:cxn modelId="{32174C2C-7906-449E-8B0B-037CF39060C2}" type="presParOf" srcId="{DE12E791-52FC-476E-B61C-0ED4E38C3C9F}" destId="{FD2E856E-4CD9-426E-BE17-7ACA95E10D91}" srcOrd="0" destOrd="0" presId="urn:microsoft.com/office/officeart/2005/8/layout/arrow2"/>
    <dgm:cxn modelId="{E0E9CAC1-C0D2-4365-8E24-1C457EAFBEA8}" type="presParOf" srcId="{DE12E791-52FC-476E-B61C-0ED4E38C3C9F}" destId="{273D08DB-ED05-493D-B6B0-ECC2A0FCF592}" srcOrd="1" destOrd="0" presId="urn:microsoft.com/office/officeart/2005/8/layout/arrow2"/>
    <dgm:cxn modelId="{25711D45-33E7-44CA-BE8D-6BD637E69117}" type="presParOf" srcId="{DE12E791-52FC-476E-B61C-0ED4E38C3C9F}" destId="{E958DBE2-99A2-45E2-8334-48065C7F8C42}" srcOrd="2" destOrd="0" presId="urn:microsoft.com/office/officeart/2005/8/layout/arrow2"/>
    <dgm:cxn modelId="{F14751F3-53BF-4A44-80E5-37B67281DCE2}" type="presParOf" srcId="{DE12E791-52FC-476E-B61C-0ED4E38C3C9F}" destId="{63429529-84E8-4A29-A4A7-B005DE174A99}" srcOrd="3" destOrd="0" presId="urn:microsoft.com/office/officeart/2005/8/layout/arrow2"/>
    <dgm:cxn modelId="{48601A90-9569-4072-ACED-C506A69FD449}" type="presParOf" srcId="{DE12E791-52FC-476E-B61C-0ED4E38C3C9F}" destId="{080D7FB0-44F9-44CA-89AC-8DB1FADC6830}" srcOrd="4" destOrd="0" presId="urn:microsoft.com/office/officeart/2005/8/layout/arrow2"/>
    <dgm:cxn modelId="{2890E350-E5F2-4964-BF7A-64ADD9FCD5AA}" type="presParOf" srcId="{DE12E791-52FC-476E-B61C-0ED4E38C3C9F}" destId="{2AA597C5-1812-4848-A238-37385048CF85}" srcOrd="5" destOrd="0" presId="urn:microsoft.com/office/officeart/2005/8/layout/arrow2"/>
    <dgm:cxn modelId="{BEDF8379-3345-401B-B413-4C7EF6592DCE}" type="presParOf" srcId="{DE12E791-52FC-476E-B61C-0ED4E38C3C9F}" destId="{3F5781DE-C5A4-426C-B46D-29C5750CD2C7}" srcOrd="6" destOrd="0" presId="urn:microsoft.com/office/officeart/2005/8/layout/arrow2"/>
    <dgm:cxn modelId="{2E6E4168-FD9B-4BDE-ADE0-B9984A1891C4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Fish  Agents</a:t>
          </a:r>
        </a:p>
        <a:p>
          <a:r>
            <a:rPr lang="en-US" dirty="0" smtClean="0"/>
            <a:t>(3$)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Wholesale</a:t>
          </a:r>
        </a:p>
        <a:p>
          <a:r>
            <a:rPr lang="en-US" dirty="0" smtClean="0"/>
            <a:t>(3.2$)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Retailers</a:t>
          </a:r>
        </a:p>
        <a:p>
          <a:r>
            <a:rPr lang="en-US" dirty="0" smtClean="0"/>
            <a:t>(4.5$)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err="1" smtClean="0"/>
            <a:t>Seabass</a:t>
          </a:r>
          <a:r>
            <a:rPr lang="en-US" dirty="0" smtClean="0"/>
            <a:t> </a:t>
          </a:r>
          <a:r>
            <a:rPr lang="en-US" dirty="0" err="1" smtClean="0"/>
            <a:t>Culturelists</a:t>
          </a:r>
          <a:endParaRPr lang="en-US" dirty="0" smtClean="0"/>
        </a:p>
        <a:p>
          <a:r>
            <a:rPr lang="en-US" dirty="0" smtClean="0"/>
            <a:t>(2.7$)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 custScaleX="85439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1C6DD5F-3754-4C9F-BD8A-89A0FCB14851}" type="presOf" srcId="{0BDAFDBC-038D-4DDC-9891-1C0237F4E26E}" destId="{5D6EF060-CCB6-450F-A184-AC60F5C30088}" srcOrd="0" destOrd="0" presId="urn:microsoft.com/office/officeart/2005/8/layout/arrow2"/>
    <dgm:cxn modelId="{E304D75C-EA2E-4890-B91C-37D1E2DB3CD9}" type="presOf" srcId="{791C50B7-1293-4963-87D3-8C909430F100}" destId="{27970EAF-B950-4903-82B3-9B7B7F977C19}" srcOrd="0" destOrd="0" presId="urn:microsoft.com/office/officeart/2005/8/layout/arrow2"/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98C0BC76-6031-4737-885F-7376796846DC}" type="presOf" srcId="{5CB9D5BE-137E-4784-98A3-E0D736B2E6F5}" destId="{63429529-84E8-4A29-A4A7-B005DE174A99}" srcOrd="0" destOrd="0" presId="urn:microsoft.com/office/officeart/2005/8/layout/arrow2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56D0251E-950D-4E96-A578-1F5FA2A2D592}" type="presOf" srcId="{3A8AFA38-2BE7-4242-B00F-CD5AC8B327D6}" destId="{273D08DB-ED05-493D-B6B0-ECC2A0FCF592}" srcOrd="0" destOrd="0" presId="urn:microsoft.com/office/officeart/2005/8/layout/arrow2"/>
    <dgm:cxn modelId="{F3B2F738-9177-4F35-8CAC-2FBF93D27D31}" type="presOf" srcId="{B381DBE9-7955-490D-B69A-5BE910B5D0A6}" destId="{2AA597C5-1812-4848-A238-37385048CF85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C49AE43C-02E2-474F-B12B-7F03173BD598}" type="presParOf" srcId="{5D6EF060-CCB6-450F-A184-AC60F5C30088}" destId="{D7EF8126-C869-4876-BCF5-4F5AC61ADA31}" srcOrd="0" destOrd="0" presId="urn:microsoft.com/office/officeart/2005/8/layout/arrow2"/>
    <dgm:cxn modelId="{54562C17-1A23-43D7-BC34-AD07440C084A}" type="presParOf" srcId="{5D6EF060-CCB6-450F-A184-AC60F5C30088}" destId="{DE12E791-52FC-476E-B61C-0ED4E38C3C9F}" srcOrd="1" destOrd="0" presId="urn:microsoft.com/office/officeart/2005/8/layout/arrow2"/>
    <dgm:cxn modelId="{B604FD94-2E50-4EC5-B8BA-A27040120A8A}" type="presParOf" srcId="{DE12E791-52FC-476E-B61C-0ED4E38C3C9F}" destId="{FD2E856E-4CD9-426E-BE17-7ACA95E10D91}" srcOrd="0" destOrd="0" presId="urn:microsoft.com/office/officeart/2005/8/layout/arrow2"/>
    <dgm:cxn modelId="{018CD031-78C6-470A-B0C7-8B5A406200B1}" type="presParOf" srcId="{DE12E791-52FC-476E-B61C-0ED4E38C3C9F}" destId="{273D08DB-ED05-493D-B6B0-ECC2A0FCF592}" srcOrd="1" destOrd="0" presId="urn:microsoft.com/office/officeart/2005/8/layout/arrow2"/>
    <dgm:cxn modelId="{88079735-2E0A-4397-A6A5-D9B69A872DC8}" type="presParOf" srcId="{DE12E791-52FC-476E-B61C-0ED4E38C3C9F}" destId="{E958DBE2-99A2-45E2-8334-48065C7F8C42}" srcOrd="2" destOrd="0" presId="urn:microsoft.com/office/officeart/2005/8/layout/arrow2"/>
    <dgm:cxn modelId="{2CE605C1-7388-4E35-921F-EB728B0C84E8}" type="presParOf" srcId="{DE12E791-52FC-476E-B61C-0ED4E38C3C9F}" destId="{63429529-84E8-4A29-A4A7-B005DE174A99}" srcOrd="3" destOrd="0" presId="urn:microsoft.com/office/officeart/2005/8/layout/arrow2"/>
    <dgm:cxn modelId="{CE080B9D-3083-4F7D-8E39-4CB18846FF8D}" type="presParOf" srcId="{DE12E791-52FC-476E-B61C-0ED4E38C3C9F}" destId="{080D7FB0-44F9-44CA-89AC-8DB1FADC6830}" srcOrd="4" destOrd="0" presId="urn:microsoft.com/office/officeart/2005/8/layout/arrow2"/>
    <dgm:cxn modelId="{CFBC7DBC-D64A-4704-9651-7B94C59ADA0A}" type="presParOf" srcId="{DE12E791-52FC-476E-B61C-0ED4E38C3C9F}" destId="{2AA597C5-1812-4848-A238-37385048CF85}" srcOrd="5" destOrd="0" presId="urn:microsoft.com/office/officeart/2005/8/layout/arrow2"/>
    <dgm:cxn modelId="{3B9CF7D7-F6DE-4A5B-8C65-1DF54F097A0C}" type="presParOf" srcId="{DE12E791-52FC-476E-B61C-0ED4E38C3C9F}" destId="{3F5781DE-C5A4-426C-B46D-29C5750CD2C7}" srcOrd="6" destOrd="0" presId="urn:microsoft.com/office/officeart/2005/8/layout/arrow2"/>
    <dgm:cxn modelId="{5567539B-EF52-4197-BB51-5A8D90E2ACAB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Fish Agents</a:t>
          </a:r>
        </a:p>
        <a:p>
          <a:r>
            <a:rPr lang="en-US" dirty="0" smtClean="0"/>
            <a:t>(0.22$)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Processing Plants</a:t>
          </a:r>
        </a:p>
        <a:p>
          <a:r>
            <a:rPr lang="en-US" dirty="0" smtClean="0"/>
            <a:t>(0.33$)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Retailers</a:t>
          </a:r>
        </a:p>
        <a:p>
          <a:r>
            <a:rPr lang="en-US" dirty="0" smtClean="0"/>
            <a:t>(1.0$)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smtClean="0"/>
            <a:t>Fishermen</a:t>
          </a:r>
        </a:p>
        <a:p>
          <a:r>
            <a:rPr lang="en-US" dirty="0" smtClean="0"/>
            <a:t>(Large and small scale)</a:t>
          </a:r>
        </a:p>
        <a:p>
          <a:r>
            <a:rPr lang="en-US" dirty="0" smtClean="0"/>
            <a:t>(0.2$)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 custLinFactNeighborX="1092" custLinFactNeighborY="-9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2D23A5E-3E7C-4C22-A1F8-E1226DF6407E}" type="presOf" srcId="{0BDAFDBC-038D-4DDC-9891-1C0237F4E26E}" destId="{5D6EF060-CCB6-450F-A184-AC60F5C30088}" srcOrd="0" destOrd="0" presId="urn:microsoft.com/office/officeart/2005/8/layout/arrow2"/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D605BBB9-9045-440A-9A1C-691DB3CFFDE9}" type="presOf" srcId="{5CB9D5BE-137E-4784-98A3-E0D736B2E6F5}" destId="{63429529-84E8-4A29-A4A7-B005DE174A99}" srcOrd="0" destOrd="0" presId="urn:microsoft.com/office/officeart/2005/8/layout/arrow2"/>
    <dgm:cxn modelId="{7092C8A3-C5F8-48BC-9232-55367C7598D4}" type="presOf" srcId="{3A8AFA38-2BE7-4242-B00F-CD5AC8B327D6}" destId="{273D08DB-ED05-493D-B6B0-ECC2A0FCF592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910A6BB3-DC20-489C-91D6-89D00C057766}" type="presOf" srcId="{791C50B7-1293-4963-87D3-8C909430F100}" destId="{27970EAF-B950-4903-82B3-9B7B7F977C19}" srcOrd="0" destOrd="0" presId="urn:microsoft.com/office/officeart/2005/8/layout/arrow2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1B6C209D-6DF7-419F-9CCA-579E76C1F457}" type="presOf" srcId="{B381DBE9-7955-490D-B69A-5BE910B5D0A6}" destId="{2AA597C5-1812-4848-A238-37385048CF85}" srcOrd="0" destOrd="0" presId="urn:microsoft.com/office/officeart/2005/8/layout/arrow2"/>
    <dgm:cxn modelId="{0DEB987C-5AE1-4928-80AF-2CE2EE93111F}" type="presParOf" srcId="{5D6EF060-CCB6-450F-A184-AC60F5C30088}" destId="{D7EF8126-C869-4876-BCF5-4F5AC61ADA31}" srcOrd="0" destOrd="0" presId="urn:microsoft.com/office/officeart/2005/8/layout/arrow2"/>
    <dgm:cxn modelId="{979259C7-BE43-44F5-846A-4416856AFECA}" type="presParOf" srcId="{5D6EF060-CCB6-450F-A184-AC60F5C30088}" destId="{DE12E791-52FC-476E-B61C-0ED4E38C3C9F}" srcOrd="1" destOrd="0" presId="urn:microsoft.com/office/officeart/2005/8/layout/arrow2"/>
    <dgm:cxn modelId="{CF2D28C6-1D75-4AE5-A59C-EF83CEF0C0F0}" type="presParOf" srcId="{DE12E791-52FC-476E-B61C-0ED4E38C3C9F}" destId="{FD2E856E-4CD9-426E-BE17-7ACA95E10D91}" srcOrd="0" destOrd="0" presId="urn:microsoft.com/office/officeart/2005/8/layout/arrow2"/>
    <dgm:cxn modelId="{97881BA3-0170-4E3B-847E-96D18D9EE167}" type="presParOf" srcId="{DE12E791-52FC-476E-B61C-0ED4E38C3C9F}" destId="{273D08DB-ED05-493D-B6B0-ECC2A0FCF592}" srcOrd="1" destOrd="0" presId="urn:microsoft.com/office/officeart/2005/8/layout/arrow2"/>
    <dgm:cxn modelId="{9AFFC842-6BCB-4331-B7AF-0262F7910C8C}" type="presParOf" srcId="{DE12E791-52FC-476E-B61C-0ED4E38C3C9F}" destId="{E958DBE2-99A2-45E2-8334-48065C7F8C42}" srcOrd="2" destOrd="0" presId="urn:microsoft.com/office/officeart/2005/8/layout/arrow2"/>
    <dgm:cxn modelId="{72685193-58DF-4609-A087-EE68ABECEF0C}" type="presParOf" srcId="{DE12E791-52FC-476E-B61C-0ED4E38C3C9F}" destId="{63429529-84E8-4A29-A4A7-B005DE174A99}" srcOrd="3" destOrd="0" presId="urn:microsoft.com/office/officeart/2005/8/layout/arrow2"/>
    <dgm:cxn modelId="{35EBFDD5-CF30-456B-9272-4084A10B61C9}" type="presParOf" srcId="{DE12E791-52FC-476E-B61C-0ED4E38C3C9F}" destId="{080D7FB0-44F9-44CA-89AC-8DB1FADC6830}" srcOrd="4" destOrd="0" presId="urn:microsoft.com/office/officeart/2005/8/layout/arrow2"/>
    <dgm:cxn modelId="{E35E1F25-A7D6-4171-8A54-8629B57F015C}" type="presParOf" srcId="{DE12E791-52FC-476E-B61C-0ED4E38C3C9F}" destId="{2AA597C5-1812-4848-A238-37385048CF85}" srcOrd="5" destOrd="0" presId="urn:microsoft.com/office/officeart/2005/8/layout/arrow2"/>
    <dgm:cxn modelId="{4E7E3398-79BD-426D-9B8F-1A072DEDEB91}" type="presParOf" srcId="{DE12E791-52FC-476E-B61C-0ED4E38C3C9F}" destId="{3F5781DE-C5A4-426C-B46D-29C5750CD2C7}" srcOrd="6" destOrd="0" presId="urn:microsoft.com/office/officeart/2005/8/layout/arrow2"/>
    <dgm:cxn modelId="{EDA293C0-9DDC-4660-85BF-EC5CADBE0C47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Processing Plants</a:t>
          </a:r>
        </a:p>
        <a:p>
          <a:r>
            <a:rPr lang="en-US" dirty="0" smtClean="0"/>
            <a:t>(1.21$)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Exporters</a:t>
          </a:r>
        </a:p>
        <a:p>
          <a:r>
            <a:rPr lang="en-US" dirty="0" smtClean="0"/>
            <a:t>(1.25$)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Retailers</a:t>
          </a:r>
        </a:p>
        <a:p>
          <a:r>
            <a:rPr lang="en-US" dirty="0" smtClean="0"/>
            <a:t>(1.35$)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smtClean="0"/>
            <a:t>Tuna</a:t>
          </a:r>
        </a:p>
        <a:p>
          <a:r>
            <a:rPr lang="en-US" dirty="0" smtClean="0"/>
            <a:t>Importers</a:t>
          </a:r>
        </a:p>
        <a:p>
          <a:r>
            <a:rPr lang="en-US" dirty="0" smtClean="0"/>
            <a:t>(1.2$)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A781A6C-A089-4AD8-B4F3-92AA4B01B151}" type="presOf" srcId="{791C50B7-1293-4963-87D3-8C909430F100}" destId="{27970EAF-B950-4903-82B3-9B7B7F977C19}" srcOrd="0" destOrd="0" presId="urn:microsoft.com/office/officeart/2005/8/layout/arrow2"/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475F8EBC-31A1-4CA2-A2E5-C1A39D519013}" type="presOf" srcId="{5CB9D5BE-137E-4784-98A3-E0D736B2E6F5}" destId="{63429529-84E8-4A29-A4A7-B005DE174A99}" srcOrd="0" destOrd="0" presId="urn:microsoft.com/office/officeart/2005/8/layout/arrow2"/>
    <dgm:cxn modelId="{F8AD90C7-331F-44F8-A6D1-E09074873168}" type="presOf" srcId="{B381DBE9-7955-490D-B69A-5BE910B5D0A6}" destId="{2AA597C5-1812-4848-A238-37385048CF85}" srcOrd="0" destOrd="0" presId="urn:microsoft.com/office/officeart/2005/8/layout/arrow2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A63C2438-F434-48B7-90DE-272766B06798}" type="presOf" srcId="{3A8AFA38-2BE7-4242-B00F-CD5AC8B327D6}" destId="{273D08DB-ED05-493D-B6B0-ECC2A0FCF592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E3AD8D1D-9958-4376-8EFF-42FEC32B6981}" type="presOf" srcId="{0BDAFDBC-038D-4DDC-9891-1C0237F4E26E}" destId="{5D6EF060-CCB6-450F-A184-AC60F5C30088}" srcOrd="0" destOrd="0" presId="urn:microsoft.com/office/officeart/2005/8/layout/arrow2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10C72F03-331F-42E0-829B-405DDBF1223E}" type="presParOf" srcId="{5D6EF060-CCB6-450F-A184-AC60F5C30088}" destId="{D7EF8126-C869-4876-BCF5-4F5AC61ADA31}" srcOrd="0" destOrd="0" presId="urn:microsoft.com/office/officeart/2005/8/layout/arrow2"/>
    <dgm:cxn modelId="{24222B8B-D666-4212-945E-90BA163420F8}" type="presParOf" srcId="{5D6EF060-CCB6-450F-A184-AC60F5C30088}" destId="{DE12E791-52FC-476E-B61C-0ED4E38C3C9F}" srcOrd="1" destOrd="0" presId="urn:microsoft.com/office/officeart/2005/8/layout/arrow2"/>
    <dgm:cxn modelId="{7BDFFA35-8787-46DE-8276-96AC2E8EEBEA}" type="presParOf" srcId="{DE12E791-52FC-476E-B61C-0ED4E38C3C9F}" destId="{FD2E856E-4CD9-426E-BE17-7ACA95E10D91}" srcOrd="0" destOrd="0" presId="urn:microsoft.com/office/officeart/2005/8/layout/arrow2"/>
    <dgm:cxn modelId="{57981CE8-DB30-453E-9D66-8922241F0AF0}" type="presParOf" srcId="{DE12E791-52FC-476E-B61C-0ED4E38C3C9F}" destId="{273D08DB-ED05-493D-B6B0-ECC2A0FCF592}" srcOrd="1" destOrd="0" presId="urn:microsoft.com/office/officeart/2005/8/layout/arrow2"/>
    <dgm:cxn modelId="{AE34D64B-5BD0-4D6A-B003-5F90A1010CE3}" type="presParOf" srcId="{DE12E791-52FC-476E-B61C-0ED4E38C3C9F}" destId="{E958DBE2-99A2-45E2-8334-48065C7F8C42}" srcOrd="2" destOrd="0" presId="urn:microsoft.com/office/officeart/2005/8/layout/arrow2"/>
    <dgm:cxn modelId="{D1CD93C8-18AD-4478-91A7-D902C8740BA8}" type="presParOf" srcId="{DE12E791-52FC-476E-B61C-0ED4E38C3C9F}" destId="{63429529-84E8-4A29-A4A7-B005DE174A99}" srcOrd="3" destOrd="0" presId="urn:microsoft.com/office/officeart/2005/8/layout/arrow2"/>
    <dgm:cxn modelId="{5447263E-D080-4120-BC93-609AB1CD0CF2}" type="presParOf" srcId="{DE12E791-52FC-476E-B61C-0ED4E38C3C9F}" destId="{080D7FB0-44F9-44CA-89AC-8DB1FADC6830}" srcOrd="4" destOrd="0" presId="urn:microsoft.com/office/officeart/2005/8/layout/arrow2"/>
    <dgm:cxn modelId="{5CACEE2E-FED6-4136-AB89-0C6DB7B1743D}" type="presParOf" srcId="{DE12E791-52FC-476E-B61C-0ED4E38C3C9F}" destId="{2AA597C5-1812-4848-A238-37385048CF85}" srcOrd="5" destOrd="0" presId="urn:microsoft.com/office/officeart/2005/8/layout/arrow2"/>
    <dgm:cxn modelId="{B18403F8-D18B-4EBF-85D0-041D5D2075BA}" type="presParOf" srcId="{DE12E791-52FC-476E-B61C-0ED4E38C3C9F}" destId="{3F5781DE-C5A4-426C-B46D-29C5750CD2C7}" srcOrd="6" destOrd="0" presId="urn:microsoft.com/office/officeart/2005/8/layout/arrow2"/>
    <dgm:cxn modelId="{C6236083-D7C7-4D80-A0DC-769389ABA447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DAFDBC-038D-4DDC-9891-1C0237F4E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B9D5BE-137E-4784-98A3-E0D736B2E6F5}">
      <dgm:prSet phldrT="[ข้อความ]"/>
      <dgm:spPr/>
      <dgm:t>
        <a:bodyPr/>
        <a:lstStyle/>
        <a:p>
          <a:r>
            <a:rPr lang="en-US" dirty="0" smtClean="0"/>
            <a:t>Shrimp Agents</a:t>
          </a:r>
        </a:p>
        <a:p>
          <a:r>
            <a:rPr lang="en-US" dirty="0" smtClean="0"/>
            <a:t>(3.5$)</a:t>
          </a:r>
          <a:endParaRPr lang="th-TH" dirty="0"/>
        </a:p>
      </dgm:t>
    </dgm:pt>
    <dgm:pt modelId="{C6D88550-9267-4F30-A0EC-F3ED4DD64D83}" type="parTrans" cxnId="{0AF67976-C1E6-4F48-AF72-291622BC4FF2}">
      <dgm:prSet/>
      <dgm:spPr/>
      <dgm:t>
        <a:bodyPr/>
        <a:lstStyle/>
        <a:p>
          <a:endParaRPr lang="th-TH"/>
        </a:p>
      </dgm:t>
    </dgm:pt>
    <dgm:pt modelId="{DD151275-C410-4F3C-8CF9-75FE8B80DE6D}" type="sibTrans" cxnId="{0AF67976-C1E6-4F48-AF72-291622BC4FF2}">
      <dgm:prSet/>
      <dgm:spPr/>
      <dgm:t>
        <a:bodyPr/>
        <a:lstStyle/>
        <a:p>
          <a:endParaRPr lang="th-TH"/>
        </a:p>
      </dgm:t>
    </dgm:pt>
    <dgm:pt modelId="{B381DBE9-7955-490D-B69A-5BE910B5D0A6}">
      <dgm:prSet phldrT="[ข้อความ]"/>
      <dgm:spPr/>
      <dgm:t>
        <a:bodyPr/>
        <a:lstStyle/>
        <a:p>
          <a:r>
            <a:rPr lang="en-US" dirty="0" smtClean="0"/>
            <a:t>Processing Plants</a:t>
          </a:r>
        </a:p>
        <a:p>
          <a:r>
            <a:rPr lang="en-US" dirty="0" smtClean="0"/>
            <a:t>(4.5$)</a:t>
          </a:r>
          <a:endParaRPr lang="th-TH" dirty="0"/>
        </a:p>
      </dgm:t>
    </dgm:pt>
    <dgm:pt modelId="{36F9AA88-529B-455C-9850-A257082E3A84}" type="parTrans" cxnId="{3A9F1134-E869-4B4B-9EBF-6BE5C0A26B87}">
      <dgm:prSet/>
      <dgm:spPr/>
      <dgm:t>
        <a:bodyPr/>
        <a:lstStyle/>
        <a:p>
          <a:endParaRPr lang="th-TH"/>
        </a:p>
      </dgm:t>
    </dgm:pt>
    <dgm:pt modelId="{B4B69AD7-DF8D-44A3-9FF1-26935EF94113}" type="sibTrans" cxnId="{3A9F1134-E869-4B4B-9EBF-6BE5C0A26B87}">
      <dgm:prSet/>
      <dgm:spPr/>
      <dgm:t>
        <a:bodyPr/>
        <a:lstStyle/>
        <a:p>
          <a:endParaRPr lang="th-TH"/>
        </a:p>
      </dgm:t>
    </dgm:pt>
    <dgm:pt modelId="{791C50B7-1293-4963-87D3-8C909430F100}">
      <dgm:prSet phldrT="[ข้อความ]"/>
      <dgm:spPr/>
      <dgm:t>
        <a:bodyPr/>
        <a:lstStyle/>
        <a:p>
          <a:r>
            <a:rPr lang="en-US" dirty="0" smtClean="0"/>
            <a:t>Exporters</a:t>
          </a:r>
        </a:p>
        <a:p>
          <a:r>
            <a:rPr lang="en-US" dirty="0" smtClean="0"/>
            <a:t>(6$)</a:t>
          </a:r>
          <a:endParaRPr lang="th-TH" dirty="0"/>
        </a:p>
      </dgm:t>
    </dgm:pt>
    <dgm:pt modelId="{17BB63D9-5A96-4B3F-BB38-061C71825675}" type="parTrans" cxnId="{26E3FE9D-F8F4-4920-BB67-D21E7C223635}">
      <dgm:prSet/>
      <dgm:spPr/>
      <dgm:t>
        <a:bodyPr/>
        <a:lstStyle/>
        <a:p>
          <a:endParaRPr lang="th-TH"/>
        </a:p>
      </dgm:t>
    </dgm:pt>
    <dgm:pt modelId="{7E0B5330-7A64-4D43-9824-80819E1FEC0E}" type="sibTrans" cxnId="{26E3FE9D-F8F4-4920-BB67-D21E7C223635}">
      <dgm:prSet/>
      <dgm:spPr/>
      <dgm:t>
        <a:bodyPr/>
        <a:lstStyle/>
        <a:p>
          <a:endParaRPr lang="th-TH"/>
        </a:p>
      </dgm:t>
    </dgm:pt>
    <dgm:pt modelId="{3A8AFA38-2BE7-4242-B00F-CD5AC8B327D6}">
      <dgm:prSet/>
      <dgm:spPr/>
      <dgm:t>
        <a:bodyPr/>
        <a:lstStyle/>
        <a:p>
          <a:r>
            <a:rPr lang="en-US" dirty="0" smtClean="0"/>
            <a:t>Shrimp </a:t>
          </a:r>
          <a:r>
            <a:rPr lang="en-US" dirty="0" err="1" smtClean="0"/>
            <a:t>Culturelists</a:t>
          </a:r>
          <a:endParaRPr lang="en-US" dirty="0" smtClean="0"/>
        </a:p>
        <a:p>
          <a:r>
            <a:rPr lang="en-US" dirty="0" smtClean="0"/>
            <a:t>(3$)</a:t>
          </a:r>
          <a:endParaRPr lang="th-TH" dirty="0"/>
        </a:p>
      </dgm:t>
    </dgm:pt>
    <dgm:pt modelId="{EF55E96F-FAB0-4EC6-BD9F-DCC13815AFC9}" type="parTrans" cxnId="{759627A3-01D8-48C2-AD74-EDAF9AF39BA9}">
      <dgm:prSet/>
      <dgm:spPr/>
      <dgm:t>
        <a:bodyPr/>
        <a:lstStyle/>
        <a:p>
          <a:endParaRPr lang="th-TH"/>
        </a:p>
      </dgm:t>
    </dgm:pt>
    <dgm:pt modelId="{35F69B9B-A00B-44A8-A359-0F662719D840}" type="sibTrans" cxnId="{759627A3-01D8-48C2-AD74-EDAF9AF39BA9}">
      <dgm:prSet/>
      <dgm:spPr/>
      <dgm:t>
        <a:bodyPr/>
        <a:lstStyle/>
        <a:p>
          <a:endParaRPr lang="th-TH"/>
        </a:p>
      </dgm:t>
    </dgm:pt>
    <dgm:pt modelId="{5D6EF060-CCB6-450F-A184-AC60F5C30088}" type="pres">
      <dgm:prSet presAssocID="{0BDAFDBC-038D-4DDC-9891-1C0237F4E26E}" presName="arrowDiagram" presStyleCnt="0">
        <dgm:presLayoutVars>
          <dgm:chMax val="5"/>
          <dgm:dir/>
          <dgm:resizeHandles val="exact"/>
        </dgm:presLayoutVars>
      </dgm:prSet>
      <dgm:spPr/>
    </dgm:pt>
    <dgm:pt modelId="{D7EF8126-C869-4876-BCF5-4F5AC61ADA31}" type="pres">
      <dgm:prSet presAssocID="{0BDAFDBC-038D-4DDC-9891-1C0237F4E26E}" presName="arrow" presStyleLbl="bgShp" presStyleIdx="0" presStyleCnt="1"/>
      <dgm:spPr/>
    </dgm:pt>
    <dgm:pt modelId="{DE12E791-52FC-476E-B61C-0ED4E38C3C9F}" type="pres">
      <dgm:prSet presAssocID="{0BDAFDBC-038D-4DDC-9891-1C0237F4E26E}" presName="arrowDiagram4" presStyleCnt="0"/>
      <dgm:spPr/>
    </dgm:pt>
    <dgm:pt modelId="{FD2E856E-4CD9-426E-BE17-7ACA95E10D91}" type="pres">
      <dgm:prSet presAssocID="{3A8AFA38-2BE7-4242-B00F-CD5AC8B327D6}" presName="bullet4a" presStyleLbl="node1" presStyleIdx="0" presStyleCnt="4"/>
      <dgm:spPr/>
    </dgm:pt>
    <dgm:pt modelId="{273D08DB-ED05-493D-B6B0-ECC2A0FCF592}" type="pres">
      <dgm:prSet presAssocID="{3A8AFA38-2BE7-4242-B00F-CD5AC8B327D6}" presName="textBox4a" presStyleLbl="revTx" presStyleIdx="0" presStyleCnt="4" custLinFactNeighborX="1092" custLinFactNeighborY="-9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58DBE2-99A2-45E2-8334-48065C7F8C42}" type="pres">
      <dgm:prSet presAssocID="{5CB9D5BE-137E-4784-98A3-E0D736B2E6F5}" presName="bullet4b" presStyleLbl="node1" presStyleIdx="1" presStyleCnt="4"/>
      <dgm:spPr/>
    </dgm:pt>
    <dgm:pt modelId="{63429529-84E8-4A29-A4A7-B005DE174A99}" type="pres">
      <dgm:prSet presAssocID="{5CB9D5BE-137E-4784-98A3-E0D736B2E6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0D7FB0-44F9-44CA-89AC-8DB1FADC6830}" type="pres">
      <dgm:prSet presAssocID="{B381DBE9-7955-490D-B69A-5BE910B5D0A6}" presName="bullet4c" presStyleLbl="node1" presStyleIdx="2" presStyleCnt="4"/>
      <dgm:spPr/>
    </dgm:pt>
    <dgm:pt modelId="{2AA597C5-1812-4848-A238-37385048CF85}" type="pres">
      <dgm:prSet presAssocID="{B381DBE9-7955-490D-B69A-5BE910B5D0A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5781DE-C5A4-426C-B46D-29C5750CD2C7}" type="pres">
      <dgm:prSet presAssocID="{791C50B7-1293-4963-87D3-8C909430F100}" presName="bullet4d" presStyleLbl="node1" presStyleIdx="3" presStyleCnt="4"/>
      <dgm:spPr/>
    </dgm:pt>
    <dgm:pt modelId="{27970EAF-B950-4903-82B3-9B7B7F977C19}" type="pres">
      <dgm:prSet presAssocID="{791C50B7-1293-4963-87D3-8C909430F1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B33D90-7F29-4E9B-9980-488B37497832}" type="presOf" srcId="{B381DBE9-7955-490D-B69A-5BE910B5D0A6}" destId="{2AA597C5-1812-4848-A238-37385048CF85}" srcOrd="0" destOrd="0" presId="urn:microsoft.com/office/officeart/2005/8/layout/arrow2"/>
    <dgm:cxn modelId="{759627A3-01D8-48C2-AD74-EDAF9AF39BA9}" srcId="{0BDAFDBC-038D-4DDC-9891-1C0237F4E26E}" destId="{3A8AFA38-2BE7-4242-B00F-CD5AC8B327D6}" srcOrd="0" destOrd="0" parTransId="{EF55E96F-FAB0-4EC6-BD9F-DCC13815AFC9}" sibTransId="{35F69B9B-A00B-44A8-A359-0F662719D840}"/>
    <dgm:cxn modelId="{3A46BC05-D134-4E9B-85EE-8B0FFBE208D1}" type="presOf" srcId="{791C50B7-1293-4963-87D3-8C909430F100}" destId="{27970EAF-B950-4903-82B3-9B7B7F977C19}" srcOrd="0" destOrd="0" presId="urn:microsoft.com/office/officeart/2005/8/layout/arrow2"/>
    <dgm:cxn modelId="{98620DFB-4CEB-4438-886E-F3D573EA005B}" type="presOf" srcId="{0BDAFDBC-038D-4DDC-9891-1C0237F4E26E}" destId="{5D6EF060-CCB6-450F-A184-AC60F5C30088}" srcOrd="0" destOrd="0" presId="urn:microsoft.com/office/officeart/2005/8/layout/arrow2"/>
    <dgm:cxn modelId="{26E3FE9D-F8F4-4920-BB67-D21E7C223635}" srcId="{0BDAFDBC-038D-4DDC-9891-1C0237F4E26E}" destId="{791C50B7-1293-4963-87D3-8C909430F100}" srcOrd="3" destOrd="0" parTransId="{17BB63D9-5A96-4B3F-BB38-061C71825675}" sibTransId="{7E0B5330-7A64-4D43-9824-80819E1FEC0E}"/>
    <dgm:cxn modelId="{E0CD8166-CC02-46ED-927B-79600C5A4F58}" type="presOf" srcId="{5CB9D5BE-137E-4784-98A3-E0D736B2E6F5}" destId="{63429529-84E8-4A29-A4A7-B005DE174A99}" srcOrd="0" destOrd="0" presId="urn:microsoft.com/office/officeart/2005/8/layout/arrow2"/>
    <dgm:cxn modelId="{632015E7-AE7F-4A44-834D-F0137B8AC1FC}" type="presOf" srcId="{3A8AFA38-2BE7-4242-B00F-CD5AC8B327D6}" destId="{273D08DB-ED05-493D-B6B0-ECC2A0FCF592}" srcOrd="0" destOrd="0" presId="urn:microsoft.com/office/officeart/2005/8/layout/arrow2"/>
    <dgm:cxn modelId="{3A9F1134-E869-4B4B-9EBF-6BE5C0A26B87}" srcId="{0BDAFDBC-038D-4DDC-9891-1C0237F4E26E}" destId="{B381DBE9-7955-490D-B69A-5BE910B5D0A6}" srcOrd="2" destOrd="0" parTransId="{36F9AA88-529B-455C-9850-A257082E3A84}" sibTransId="{B4B69AD7-DF8D-44A3-9FF1-26935EF94113}"/>
    <dgm:cxn modelId="{0AF67976-C1E6-4F48-AF72-291622BC4FF2}" srcId="{0BDAFDBC-038D-4DDC-9891-1C0237F4E26E}" destId="{5CB9D5BE-137E-4784-98A3-E0D736B2E6F5}" srcOrd="1" destOrd="0" parTransId="{C6D88550-9267-4F30-A0EC-F3ED4DD64D83}" sibTransId="{DD151275-C410-4F3C-8CF9-75FE8B80DE6D}"/>
    <dgm:cxn modelId="{E9F057C2-6010-41CC-985C-D3FE83379B8A}" type="presParOf" srcId="{5D6EF060-CCB6-450F-A184-AC60F5C30088}" destId="{D7EF8126-C869-4876-BCF5-4F5AC61ADA31}" srcOrd="0" destOrd="0" presId="urn:microsoft.com/office/officeart/2005/8/layout/arrow2"/>
    <dgm:cxn modelId="{C254CE4B-4AA7-49BF-91FF-4F917749614C}" type="presParOf" srcId="{5D6EF060-CCB6-450F-A184-AC60F5C30088}" destId="{DE12E791-52FC-476E-B61C-0ED4E38C3C9F}" srcOrd="1" destOrd="0" presId="urn:microsoft.com/office/officeart/2005/8/layout/arrow2"/>
    <dgm:cxn modelId="{1C581495-78C5-449A-8678-2E34E51DF0AD}" type="presParOf" srcId="{DE12E791-52FC-476E-B61C-0ED4E38C3C9F}" destId="{FD2E856E-4CD9-426E-BE17-7ACA95E10D91}" srcOrd="0" destOrd="0" presId="urn:microsoft.com/office/officeart/2005/8/layout/arrow2"/>
    <dgm:cxn modelId="{10B2859A-4F47-452A-9E26-BF26355A8C01}" type="presParOf" srcId="{DE12E791-52FC-476E-B61C-0ED4E38C3C9F}" destId="{273D08DB-ED05-493D-B6B0-ECC2A0FCF592}" srcOrd="1" destOrd="0" presId="urn:microsoft.com/office/officeart/2005/8/layout/arrow2"/>
    <dgm:cxn modelId="{A417655D-17C8-4E7E-AC70-5E7D31047C47}" type="presParOf" srcId="{DE12E791-52FC-476E-B61C-0ED4E38C3C9F}" destId="{E958DBE2-99A2-45E2-8334-48065C7F8C42}" srcOrd="2" destOrd="0" presId="urn:microsoft.com/office/officeart/2005/8/layout/arrow2"/>
    <dgm:cxn modelId="{A3EB4898-26B6-4E46-AA31-A180D65520E8}" type="presParOf" srcId="{DE12E791-52FC-476E-B61C-0ED4E38C3C9F}" destId="{63429529-84E8-4A29-A4A7-B005DE174A99}" srcOrd="3" destOrd="0" presId="urn:microsoft.com/office/officeart/2005/8/layout/arrow2"/>
    <dgm:cxn modelId="{C1825A36-2809-4757-89B5-9212FA6BF71F}" type="presParOf" srcId="{DE12E791-52FC-476E-B61C-0ED4E38C3C9F}" destId="{080D7FB0-44F9-44CA-89AC-8DB1FADC6830}" srcOrd="4" destOrd="0" presId="urn:microsoft.com/office/officeart/2005/8/layout/arrow2"/>
    <dgm:cxn modelId="{BE0B23C7-2671-4857-9D9E-AD3B564DBA26}" type="presParOf" srcId="{DE12E791-52FC-476E-B61C-0ED4E38C3C9F}" destId="{2AA597C5-1812-4848-A238-37385048CF85}" srcOrd="5" destOrd="0" presId="urn:microsoft.com/office/officeart/2005/8/layout/arrow2"/>
    <dgm:cxn modelId="{70988A9F-F0CB-4062-B366-40E9A84208CC}" type="presParOf" srcId="{DE12E791-52FC-476E-B61C-0ED4E38C3C9F}" destId="{3F5781DE-C5A4-426C-B46D-29C5750CD2C7}" srcOrd="6" destOrd="0" presId="urn:microsoft.com/office/officeart/2005/8/layout/arrow2"/>
    <dgm:cxn modelId="{66F2EC49-790A-47D9-BEC8-F8C9AFECF8CB}" type="presParOf" srcId="{DE12E791-52FC-476E-B61C-0ED4E38C3C9F}" destId="{27970EAF-B950-4903-82B3-9B7B7F977C19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3C44-E18D-41E4-A4FE-85D80AE85E1B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8A80-7A64-438C-A5DF-C64FEDC55CA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8A5B45-A699-46D2-A8BF-43D325082DF7}" type="datetime1">
              <a:rPr lang="en-US"/>
              <a:pPr/>
              <a:t>12/9/2010</a:t>
            </a:fld>
            <a:endParaRPr lang="th-TH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สี่เหลี่ยมผืนผ้า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ตัวยึดเนื้อหา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ตัวยึดเนื้อหา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เนื้อหา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วงรี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วงรี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ตัวยึดเนื้อหา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เชื่อมต่อตรง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67265A-5E15-4D4B-95F9-522867FAFF80}" type="datetimeFigureOut">
              <a:rPr lang="th-TH" smtClean="0"/>
              <a:pPr/>
              <a:t>09/12/53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4B7DC9-1B8F-4A0B-87C9-843BD70352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714776"/>
          </a:xfrm>
        </p:spPr>
        <p:txBody>
          <a:bodyPr>
            <a:normAutofit/>
          </a:bodyPr>
          <a:lstStyle/>
          <a:p>
            <a:r>
              <a:rPr lang="en-US" dirty="0" err="1" smtClean="0"/>
              <a:t>Amporn</a:t>
            </a:r>
            <a:r>
              <a:rPr lang="en-US" dirty="0" smtClean="0"/>
              <a:t>  </a:t>
            </a:r>
            <a:r>
              <a:rPr lang="en-US" dirty="0" err="1" smtClean="0"/>
              <a:t>Laowapong</a:t>
            </a:r>
            <a:endParaRPr lang="en-US" dirty="0" smtClean="0"/>
          </a:p>
          <a:p>
            <a:r>
              <a:rPr lang="en-US" dirty="0" smtClean="0"/>
              <a:t>Economist, Senior Professional</a:t>
            </a:r>
          </a:p>
          <a:p>
            <a:r>
              <a:rPr lang="en-US" dirty="0" smtClean="0"/>
              <a:t>Department of Fisheries</a:t>
            </a:r>
          </a:p>
          <a:p>
            <a:r>
              <a:rPr lang="en-US" dirty="0" smtClean="0"/>
              <a:t>Ministry of Agriculture and cooperative</a:t>
            </a:r>
          </a:p>
          <a:p>
            <a:r>
              <a:rPr lang="en-US" dirty="0" smtClean="0"/>
              <a:t>Thailand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FAO Value chain project workshop</a:t>
            </a:r>
          </a:p>
          <a:p>
            <a:r>
              <a:rPr lang="en-US" dirty="0" smtClean="0"/>
              <a:t>The university of Tokyo</a:t>
            </a:r>
          </a:p>
          <a:p>
            <a:r>
              <a:rPr lang="en-US" dirty="0" smtClean="0"/>
              <a:t>9-11 December 2011</a:t>
            </a:r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chain : THAILAND</a:t>
            </a:r>
            <a:br>
              <a:rPr lang="en-US" dirty="0" smtClean="0"/>
            </a:br>
            <a:r>
              <a:rPr lang="en-US" dirty="0" smtClean="0"/>
              <a:t>Back Ground Study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Production :Fresh Water  Culture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1. Tilapia 32%</a:t>
            </a:r>
          </a:p>
          <a:p>
            <a:endParaRPr lang="en-US" dirty="0" smtClean="0"/>
          </a:p>
          <a:p>
            <a:r>
              <a:rPr lang="en-US" dirty="0" smtClean="0"/>
              <a:t>2. Cat Fish 19%</a:t>
            </a:r>
          </a:p>
          <a:p>
            <a:endParaRPr lang="en-US" dirty="0" smtClean="0"/>
          </a:p>
          <a:p>
            <a:r>
              <a:rPr lang="en-US" dirty="0" smtClean="0"/>
              <a:t>3. Others ( Carp, snake head, prawn) 49%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Import : Products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1. Frozen Tuna 52% for Canning </a:t>
            </a:r>
          </a:p>
          <a:p>
            <a:endParaRPr lang="en-US" dirty="0" smtClean="0"/>
          </a:p>
          <a:p>
            <a:r>
              <a:rPr lang="en-US" dirty="0" smtClean="0"/>
              <a:t>2. Chill &amp; Frozen Fish 38% for </a:t>
            </a:r>
            <a:r>
              <a:rPr lang="en-US" dirty="0" err="1" smtClean="0"/>
              <a:t>surimi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3. Chill &amp; Frozen Cephalopod 4% for  Frozen</a:t>
            </a:r>
          </a:p>
          <a:p>
            <a:r>
              <a:rPr lang="en-US" dirty="0" smtClean="0"/>
              <a:t>4. Others Products 6% for domestic market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2714644" cy="1500198"/>
          </a:xfrm>
        </p:spPr>
        <p:txBody>
          <a:bodyPr/>
          <a:lstStyle/>
          <a:p>
            <a:r>
              <a:rPr lang="en-US" dirty="0" smtClean="0"/>
              <a:t>3. Criteria to selected Species : 3 level of  price collected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214282" y="2071678"/>
            <a:ext cx="2714644" cy="421484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000" dirty="0" smtClean="0">
                <a:solidFill>
                  <a:schemeClr val="tx1"/>
                </a:solidFill>
              </a:rPr>
              <a:t>1. Species  mainly for</a:t>
            </a:r>
          </a:p>
          <a:p>
            <a:pPr marL="457200" indent="-457200"/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Domestic Consume</a:t>
            </a:r>
          </a:p>
          <a:p>
            <a:pPr marL="891540" lvl="1" indent="-342900"/>
            <a:r>
              <a:rPr lang="en-US" sz="2000" dirty="0" smtClean="0"/>
              <a:t>1.1 Tilapia</a:t>
            </a:r>
          </a:p>
          <a:p>
            <a:pPr marL="891540" lvl="1" indent="-342900"/>
            <a:r>
              <a:rPr lang="en-US" sz="2000" dirty="0" smtClean="0"/>
              <a:t>1.2 Catfish</a:t>
            </a:r>
          </a:p>
          <a:p>
            <a:pPr marL="891540" lvl="1" indent="-342900"/>
            <a:r>
              <a:rPr lang="en-US" sz="2000" dirty="0" smtClean="0"/>
              <a:t>1.3 Sea  bass</a:t>
            </a:r>
          </a:p>
          <a:p>
            <a:pPr marL="891540" lvl="1" indent="-342900"/>
            <a:r>
              <a:rPr lang="en-US" sz="2000" dirty="0" smtClean="0"/>
              <a:t>1.4 Indo Pacific Mackerel</a:t>
            </a:r>
          </a:p>
          <a:p>
            <a:pPr marL="342900" indent="-342900"/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2. Species  mainly For Export</a:t>
            </a:r>
          </a:p>
          <a:p>
            <a:pPr marL="891540" lvl="1" indent="-342900"/>
            <a:r>
              <a:rPr lang="en-US" sz="2000" dirty="0" smtClean="0"/>
              <a:t>2.1</a:t>
            </a:r>
            <a:r>
              <a:rPr lang="en-US" dirty="0" smtClean="0"/>
              <a:t>  </a:t>
            </a:r>
            <a:r>
              <a:rPr lang="en-US" sz="2000" dirty="0" smtClean="0"/>
              <a:t>Shrimp</a:t>
            </a:r>
          </a:p>
          <a:p>
            <a:pPr marL="891540" lvl="1" indent="-342900"/>
            <a:r>
              <a:rPr lang="en-US" sz="2000" dirty="0" smtClean="0"/>
              <a:t>2.2 Tuna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Value Chain : </a:t>
            </a:r>
          </a:p>
          <a:p>
            <a:r>
              <a:rPr lang="en-US" dirty="0" smtClean="0"/>
              <a:t>1. Wild Capture</a:t>
            </a:r>
          </a:p>
          <a:p>
            <a:pPr lvl="1"/>
            <a:r>
              <a:rPr lang="en-US" dirty="0" smtClean="0"/>
              <a:t>1.1 Production</a:t>
            </a:r>
          </a:p>
          <a:p>
            <a:pPr lvl="2"/>
            <a:r>
              <a:rPr lang="en-US" dirty="0" smtClean="0"/>
              <a:t>Indo Pacific Mackerel</a:t>
            </a:r>
          </a:p>
          <a:p>
            <a:pPr lvl="1"/>
            <a:r>
              <a:rPr lang="en-US" dirty="0" smtClean="0"/>
              <a:t>1.2 Import</a:t>
            </a:r>
          </a:p>
          <a:p>
            <a:pPr lvl="2"/>
            <a:r>
              <a:rPr lang="en-US" dirty="0" smtClean="0"/>
              <a:t>Tuna</a:t>
            </a:r>
          </a:p>
          <a:p>
            <a:r>
              <a:rPr lang="en-US" dirty="0" smtClean="0"/>
              <a:t>2. Culture</a:t>
            </a:r>
          </a:p>
          <a:p>
            <a:pPr lvl="1"/>
            <a:r>
              <a:rPr lang="en-US" dirty="0" smtClean="0"/>
              <a:t>2.1 Marine Culture</a:t>
            </a:r>
          </a:p>
          <a:p>
            <a:pPr lvl="2"/>
            <a:r>
              <a:rPr lang="en-US" dirty="0" smtClean="0"/>
              <a:t>Sea bass</a:t>
            </a:r>
          </a:p>
          <a:p>
            <a:pPr lvl="2"/>
            <a:r>
              <a:rPr lang="en-US" dirty="0" err="1" smtClean="0"/>
              <a:t>Vannamie</a:t>
            </a:r>
            <a:r>
              <a:rPr lang="en-US" dirty="0" smtClean="0"/>
              <a:t>   Shrimp</a:t>
            </a:r>
          </a:p>
          <a:p>
            <a:pPr lvl="1"/>
            <a:r>
              <a:rPr lang="en-US" dirty="0" smtClean="0"/>
              <a:t>2.2 Fresh Water Culture</a:t>
            </a:r>
          </a:p>
          <a:p>
            <a:pPr lvl="2"/>
            <a:r>
              <a:rPr lang="en-US" dirty="0" smtClean="0"/>
              <a:t>Tilapia</a:t>
            </a:r>
          </a:p>
          <a:p>
            <a:pPr lvl="2"/>
            <a:r>
              <a:rPr lang="en-US" dirty="0" smtClean="0"/>
              <a:t>Catfish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: Tilapia (</a:t>
            </a:r>
            <a:r>
              <a:rPr lang="en-US" dirty="0" err="1" smtClean="0"/>
              <a:t>Oreochromis</a:t>
            </a:r>
            <a:r>
              <a:rPr lang="en-US" dirty="0" smtClean="0"/>
              <a:t>  </a:t>
            </a:r>
            <a:r>
              <a:rPr lang="en-US" dirty="0" err="1" smtClean="0"/>
              <a:t>nilotica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p-an161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571612"/>
            <a:ext cx="2500330" cy="1705705"/>
          </a:xfrm>
          <a:prstGeom prst="rect">
            <a:avLst/>
          </a:prstGeom>
        </p:spPr>
      </p:pic>
      <p:pic>
        <p:nvPicPr>
          <p:cNvPr id="6" name="รูปภาพ 5" descr="Jobjobhotguide_20090916_1[1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857628"/>
            <a:ext cx="238125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: Catfish (</a:t>
            </a:r>
            <a:r>
              <a:rPr lang="en-US" dirty="0" err="1" smtClean="0"/>
              <a:t>Claras</a:t>
            </a:r>
            <a:r>
              <a:rPr lang="en-US" dirty="0" smtClean="0"/>
              <a:t> </a:t>
            </a:r>
            <a:r>
              <a:rPr lang="en-US" dirty="0" err="1" smtClean="0"/>
              <a:t>batrachus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fish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071810"/>
            <a:ext cx="2095500" cy="1600200"/>
          </a:xfrm>
          <a:prstGeom prst="rect">
            <a:avLst/>
          </a:prstGeom>
        </p:spPr>
      </p:pic>
      <p:pic>
        <p:nvPicPr>
          <p:cNvPr id="6" name="รูปภาพ 5" descr="h1(1)[1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4139439"/>
            <a:ext cx="3105153" cy="2193498"/>
          </a:xfrm>
          <a:prstGeom prst="rect">
            <a:avLst/>
          </a:prstGeom>
        </p:spPr>
      </p:pic>
      <p:pic>
        <p:nvPicPr>
          <p:cNvPr id="7" name="รูปภาพ 6" descr="0000015[1]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1428736"/>
            <a:ext cx="385765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: </a:t>
            </a:r>
            <a:r>
              <a:rPr lang="en-US" dirty="0" err="1" smtClean="0"/>
              <a:t>Seabass</a:t>
            </a:r>
            <a:r>
              <a:rPr lang="en-US" dirty="0" smtClean="0"/>
              <a:t> (</a:t>
            </a:r>
            <a:r>
              <a:rPr lang="en-US" dirty="0" err="1" smtClean="0"/>
              <a:t>Lates</a:t>
            </a:r>
            <a:r>
              <a:rPr lang="en-US" dirty="0" smtClean="0"/>
              <a:t> </a:t>
            </a:r>
            <a:r>
              <a:rPr lang="en-US" dirty="0" err="1" smtClean="0"/>
              <a:t>calcarifer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Mf013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16" y="1500174"/>
            <a:ext cx="3037931" cy="1748663"/>
          </a:xfrm>
          <a:prstGeom prst="rect">
            <a:avLst/>
          </a:prstGeom>
        </p:spPr>
      </p:pic>
      <p:pic>
        <p:nvPicPr>
          <p:cNvPr id="7" name="รูปภาพ 6" descr="images[2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4357694"/>
            <a:ext cx="22288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: Indo Pacific Mackerel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12243386211224831057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14" y="3714758"/>
            <a:ext cx="1714504" cy="128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chain : TUNA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Thaiunionmanuf1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1500174"/>
            <a:ext cx="1976442" cy="1503508"/>
          </a:xfrm>
          <a:prstGeom prst="rect">
            <a:avLst/>
          </a:prstGeom>
        </p:spPr>
      </p:pic>
      <p:pic>
        <p:nvPicPr>
          <p:cNvPr id="7" name="รูปภาพ 6" descr="songka%20CAN2[1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5" y="3714752"/>
            <a:ext cx="1716965" cy="1143008"/>
          </a:xfrm>
          <a:prstGeom prst="rect">
            <a:avLst/>
          </a:prstGeom>
        </p:spPr>
      </p:pic>
      <p:pic>
        <p:nvPicPr>
          <p:cNvPr id="8" name="รูปภาพ 7" descr="AsianPasific1[1]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4429132"/>
            <a:ext cx="2000264" cy="158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 : </a:t>
            </a:r>
            <a:r>
              <a:rPr lang="en-US" dirty="0" err="1" smtClean="0"/>
              <a:t>Vannamie</a:t>
            </a:r>
            <a:r>
              <a:rPr lang="en-US" dirty="0" smtClean="0"/>
              <a:t> Shrimp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2009218_60671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285860"/>
            <a:ext cx="2990854" cy="2287460"/>
          </a:xfrm>
          <a:prstGeom prst="rect">
            <a:avLst/>
          </a:prstGeom>
        </p:spPr>
      </p:pic>
      <p:pic>
        <p:nvPicPr>
          <p:cNvPr id="6" name="รูปภาพ 5" descr="Shirmps%205480[1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714752"/>
            <a:ext cx="2671770" cy="177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: Species  for  The Study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Domestic Consumed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Tilapia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 Fish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Sea bass</a:t>
            </a:r>
          </a:p>
          <a:p>
            <a:pPr lvl="1"/>
            <a:r>
              <a:rPr lang="en-US" dirty="0" smtClean="0"/>
              <a:t>Indo Pacific Mackerel ????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 Exported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Vannamie</a:t>
            </a:r>
            <a:r>
              <a:rPr lang="en-US" dirty="0" smtClean="0">
                <a:solidFill>
                  <a:srgbClr val="FF0000"/>
                </a:solidFill>
              </a:rPr>
              <a:t> shrimp </a:t>
            </a:r>
            <a:r>
              <a:rPr lang="en-US" dirty="0" smtClean="0"/>
              <a:t>:  impact to small scale fisheries in case of shrimp price, shrimp gill net gear and other fish price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Tuna </a:t>
            </a:r>
            <a:r>
              <a:rPr lang="en-US" dirty="0" smtClean="0"/>
              <a:t>Canned ?????</a:t>
            </a:r>
          </a:p>
          <a:p>
            <a:pPr lvl="1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*****What are you interest ?</a:t>
            </a:r>
          </a:p>
          <a:p>
            <a:pPr lvl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 Impact to Small scale Fishermen?********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for Today : Selected species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1. Fishery Industry of Thailand : Supply &amp; Utilization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Main species of Thai Production and Import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Species of the study ???? </a:t>
            </a:r>
          </a:p>
          <a:p>
            <a:pPr>
              <a:buNone/>
            </a:pPr>
            <a:r>
              <a:rPr lang="en-US" dirty="0" smtClean="0"/>
              <a:t>Are impact to small scale of </a:t>
            </a:r>
            <a:r>
              <a:rPr lang="en-US" dirty="0" smtClean="0">
                <a:solidFill>
                  <a:srgbClr val="FF0000"/>
                </a:solidFill>
              </a:rPr>
              <a:t>Thai fisherman or others 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( I need your </a:t>
            </a:r>
            <a:r>
              <a:rPr lang="en-US" dirty="0" err="1" smtClean="0"/>
              <a:t>commentation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 for your attention</a:t>
            </a:r>
            <a:endParaRPr lang="th-TH" dirty="0"/>
          </a:p>
        </p:txBody>
      </p:sp>
      <p:pic>
        <p:nvPicPr>
          <p:cNvPr id="4" name="ตัวยึดเนื้อหา 3" descr="DSC069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357298"/>
            <a:ext cx="3452835" cy="2589626"/>
          </a:xfrm>
        </p:spPr>
      </p:pic>
      <p:pic>
        <p:nvPicPr>
          <p:cNvPr id="5" name="รูปภาพ 4" descr="T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4071934" cy="3053951"/>
          </a:xfrm>
          <a:prstGeom prst="rect">
            <a:avLst/>
          </a:prstGeom>
        </p:spPr>
      </p:pic>
      <p:pic>
        <p:nvPicPr>
          <p:cNvPr id="6" name="รูปภาพ 5" descr="Tu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357562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1.Supply(Production +Import)</a:t>
            </a:r>
            <a:br>
              <a:rPr lang="en-US" dirty="0" smtClean="0"/>
            </a:br>
            <a:r>
              <a:rPr lang="en-US" dirty="0" smtClean="0"/>
              <a:t> 3.82 +</a:t>
            </a:r>
            <a:r>
              <a:rPr lang="en-US" sz="3100" dirty="0" smtClean="0"/>
              <a:t>1.59=5.41MT</a:t>
            </a:r>
            <a:endParaRPr lang="th-TH" sz="31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UTILIZATION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Amporn 2010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188913"/>
            <a:ext cx="2232025" cy="9366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Supply</a:t>
            </a:r>
          </a:p>
          <a:p>
            <a:pPr algn="ctr"/>
            <a:r>
              <a:rPr lang="en-US" sz="1600" b="1" i="1" dirty="0">
                <a:latin typeface="Times New Roman" pitchFamily="18" charset="0"/>
              </a:rPr>
              <a:t>(Prod 3.8 MT</a:t>
            </a:r>
            <a:r>
              <a:rPr lang="th-TH" sz="1600" b="1" i="1" dirty="0">
                <a:latin typeface="Times New Roman" pitchFamily="18" charset="0"/>
              </a:rPr>
              <a:t>+ </a:t>
            </a:r>
            <a:endParaRPr lang="en-US" sz="1600" b="1" i="1" dirty="0">
              <a:latin typeface="Times New Roman" pitchFamily="18" charset="0"/>
            </a:endParaRPr>
          </a:p>
          <a:p>
            <a:pPr algn="ctr"/>
            <a:r>
              <a:rPr lang="en-US" sz="1600" b="1" i="1" dirty="0" err="1">
                <a:latin typeface="Times New Roman" pitchFamily="18" charset="0"/>
              </a:rPr>
              <a:t>Im</a:t>
            </a:r>
            <a:r>
              <a:rPr lang="en-US" sz="1600" b="1" i="1" dirty="0">
                <a:latin typeface="Times New Roman" pitchFamily="18" charset="0"/>
              </a:rPr>
              <a:t> 1.59 MT)=5.39 MT</a:t>
            </a:r>
            <a:endParaRPr lang="th-TH" sz="1600" b="1" i="1" dirty="0"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24300" y="188913"/>
            <a:ext cx="2087563" cy="1079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Intermediated</a:t>
            </a:r>
            <a:endParaRPr lang="th-TH" sz="2400" b="1">
              <a:latin typeface="Times New Roman" pitchFamily="18" charset="0"/>
            </a:endParaRPr>
          </a:p>
          <a:p>
            <a:pPr algn="ctr"/>
            <a:endParaRPr lang="th-TH" sz="2400"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019925" y="188913"/>
            <a:ext cx="1801813" cy="1079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b="1">
              <a:latin typeface="Times New Roman" pitchFamily="18" charset="0"/>
            </a:endParaRPr>
          </a:p>
          <a:p>
            <a:pPr algn="ctr"/>
            <a:r>
              <a:rPr lang="en-US" sz="2400" b="1" i="1">
                <a:latin typeface="Times New Roman" pitchFamily="18" charset="0"/>
              </a:rPr>
              <a:t>Demand</a:t>
            </a:r>
          </a:p>
          <a:p>
            <a:pPr algn="ctr"/>
            <a:r>
              <a:rPr lang="en-US" sz="1600" b="1" i="1">
                <a:latin typeface="Times New Roman" pitchFamily="18" charset="0"/>
              </a:rPr>
              <a:t>Do2.68 +Ex1.78 +</a:t>
            </a:r>
          </a:p>
          <a:p>
            <a:pPr algn="ctr"/>
            <a:r>
              <a:rPr lang="en-US" sz="1600" b="1" i="1">
                <a:latin typeface="Times New Roman" pitchFamily="18" charset="0"/>
              </a:rPr>
              <a:t>Fmeal 0.93=5.39MT)</a:t>
            </a:r>
            <a:endParaRPr lang="th-TH" sz="1600" b="1" i="1">
              <a:latin typeface="Times New Roman" pitchFamily="18" charset="0"/>
            </a:endParaRPr>
          </a:p>
          <a:p>
            <a:pPr algn="ctr"/>
            <a:endParaRPr lang="th-TH" sz="2400" b="1">
              <a:latin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3" y="1268413"/>
            <a:ext cx="2303462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/>
            <a:r>
              <a:rPr lang="en-US" sz="1600">
                <a:latin typeface="Times New Roman" pitchFamily="18" charset="0"/>
              </a:rPr>
              <a:t>1.Marine Capture 2.2 MT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  (57.9%) (Food 1.6 MT+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  Trash Fish 0.6MT) 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2.Marine Culture 0.9 MT 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  (23.7%)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3.FreshWater Culture 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   0.5MT(13.2%)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4. Fresh water Capture</a:t>
            </a:r>
          </a:p>
          <a:p>
            <a:pPr marL="533400" indent="-533400"/>
            <a:r>
              <a:rPr lang="en-US" sz="1600">
                <a:latin typeface="Times New Roman" pitchFamily="18" charset="0"/>
              </a:rPr>
              <a:t>    0.2 MT (5.2%)</a:t>
            </a:r>
          </a:p>
          <a:p>
            <a:pPr marL="533400" indent="-533400"/>
            <a:endParaRPr lang="th-TH" sz="1600">
              <a:latin typeface="Times New Roman" pitchFamily="18" charset="0"/>
            </a:endParaRPr>
          </a:p>
          <a:p>
            <a:pPr marL="533400" indent="-533400"/>
            <a:r>
              <a:rPr lang="en-US" sz="1600">
                <a:latin typeface="Times New Roman" pitchFamily="18" charset="0"/>
              </a:rPr>
              <a:t>   </a:t>
            </a:r>
            <a:r>
              <a:rPr lang="en-US" sz="1600" b="1" i="1">
                <a:latin typeface="Times New Roman" pitchFamily="18" charset="0"/>
              </a:rPr>
              <a:t>(1.62+1.56 +0.02+0.6</a:t>
            </a:r>
          </a:p>
          <a:p>
            <a:pPr marL="533400" indent="-533400"/>
            <a:r>
              <a:rPr lang="en-US" sz="1600" b="1" i="1">
                <a:latin typeface="Times New Roman" pitchFamily="18" charset="0"/>
              </a:rPr>
              <a:t>       = 3.8 MT)</a:t>
            </a:r>
            <a:endParaRPr lang="th-TH" sz="1600" b="1" i="1">
              <a:latin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667625" y="1484313"/>
            <a:ext cx="1296988" cy="3673475"/>
          </a:xfrm>
          <a:prstGeom prst="rect">
            <a:avLst/>
          </a:prstGeom>
          <a:solidFill>
            <a:srgbClr val="FECB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r>
              <a:rPr lang="en-US" sz="1800" b="1">
                <a:latin typeface="Times New Roman" pitchFamily="18" charset="0"/>
              </a:rPr>
              <a:t>Domestic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 Consumed</a:t>
            </a: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r>
              <a:rPr lang="en-US" sz="1800" b="1">
                <a:latin typeface="Times New Roman" pitchFamily="18" charset="0"/>
              </a:rPr>
              <a:t>(1.81</a:t>
            </a:r>
            <a:endParaRPr lang="en-US" sz="1800" b="1">
              <a:solidFill>
                <a:srgbClr val="E8FBA3"/>
              </a:solidFill>
              <a:latin typeface="Times New Roman" pitchFamily="18" charset="0"/>
            </a:endParaRPr>
          </a:p>
          <a:p>
            <a:pPr algn="ctr"/>
            <a:r>
              <a:rPr lang="en-US" sz="1800" b="1">
                <a:latin typeface="Times New Roman" pitchFamily="18" charset="0"/>
              </a:rPr>
              <a:t>+</a:t>
            </a:r>
            <a:r>
              <a:rPr lang="en-US" sz="1800" b="1">
                <a:solidFill>
                  <a:srgbClr val="FF3300"/>
                </a:solidFill>
                <a:latin typeface="Times New Roman" pitchFamily="18" charset="0"/>
              </a:rPr>
              <a:t>0.88</a:t>
            </a:r>
            <a:r>
              <a:rPr lang="en-US" sz="1800" b="1">
                <a:latin typeface="Times New Roman" pitchFamily="18" charset="0"/>
              </a:rPr>
              <a:t> +</a:t>
            </a:r>
            <a:r>
              <a:rPr lang="en-US" sz="1800" b="1">
                <a:solidFill>
                  <a:srgbClr val="FF3300"/>
                </a:solidFill>
                <a:latin typeface="Times New Roman" pitchFamily="18" charset="0"/>
              </a:rPr>
              <a:t>0.08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=2.77MT)</a:t>
            </a: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th-TH" sz="1800" b="1"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659563" y="2349500"/>
            <a:ext cx="936625" cy="2376488"/>
          </a:xfrm>
          <a:prstGeom prst="rect">
            <a:avLst/>
          </a:prstGeom>
          <a:solidFill>
            <a:srgbClr val="FCA2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r>
              <a:rPr lang="en-US" sz="1800" b="1">
                <a:latin typeface="Times New Roman" pitchFamily="18" charset="0"/>
              </a:rPr>
              <a:t>Exported</a:t>
            </a: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r>
              <a:rPr lang="en-US" sz="1600" b="1">
                <a:latin typeface="Times New Roman" pitchFamily="18" charset="0"/>
              </a:rPr>
              <a:t>(0.02+</a:t>
            </a:r>
          </a:p>
          <a:p>
            <a:pPr algn="ctr"/>
            <a:r>
              <a:rPr lang="en-US" sz="1600" b="1">
                <a:solidFill>
                  <a:srgbClr val="FF3300"/>
                </a:solidFill>
                <a:latin typeface="Times New Roman" pitchFamily="18" charset="0"/>
              </a:rPr>
              <a:t>0.65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+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</a:rPr>
              <a:t>1.11 </a:t>
            </a:r>
            <a:r>
              <a:rPr lang="en-US" sz="1600" b="1">
                <a:latin typeface="Times New Roman" pitchFamily="18" charset="0"/>
              </a:rPr>
              <a:t>MT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=1.78)</a:t>
            </a:r>
          </a:p>
          <a:p>
            <a:pPr algn="ctr"/>
            <a:endParaRPr lang="en-US" sz="16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en-US" sz="1800" b="1">
              <a:latin typeface="Times New Roman" pitchFamily="18" charset="0"/>
            </a:endParaRPr>
          </a:p>
          <a:p>
            <a:pPr algn="ctr"/>
            <a:endParaRPr lang="th-TH" sz="1800" b="1">
              <a:latin typeface="Times New Roman" pitchFamily="18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635375" y="1557338"/>
            <a:ext cx="2305050" cy="1295400"/>
          </a:xfrm>
          <a:prstGeom prst="rect">
            <a:avLst/>
          </a:prstGeom>
          <a:solidFill>
            <a:srgbClr val="A0EE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Domestic Market</a:t>
            </a:r>
          </a:p>
          <a:p>
            <a:pPr algn="ctr"/>
            <a:r>
              <a:rPr lang="en-US" sz="1600" b="1" i="1">
                <a:latin typeface="Times New Roman" pitchFamily="18" charset="0"/>
              </a:rPr>
              <a:t>(1.62+</a:t>
            </a:r>
            <a:r>
              <a:rPr lang="en-US" sz="1600" b="1" i="1">
                <a:solidFill>
                  <a:srgbClr val="E8FBA3"/>
                </a:solidFill>
                <a:latin typeface="Times New Roman" pitchFamily="18" charset="0"/>
              </a:rPr>
              <a:t>0.19</a:t>
            </a:r>
            <a:r>
              <a:rPr lang="en-US" sz="1600" b="1" i="1">
                <a:latin typeface="Times New Roman" pitchFamily="18" charset="0"/>
              </a:rPr>
              <a:t>=1.81MT)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779838" y="3141663"/>
            <a:ext cx="2520950" cy="1295400"/>
          </a:xfrm>
          <a:prstGeom prst="rect">
            <a:avLst/>
          </a:prstGeom>
          <a:solidFill>
            <a:srgbClr val="B2BCE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Processing Plants</a:t>
            </a:r>
          </a:p>
          <a:p>
            <a:pPr algn="ctr"/>
            <a:r>
              <a:rPr lang="en-US" sz="1600" b="1" i="1">
                <a:latin typeface="Times New Roman" pitchFamily="18" charset="0"/>
              </a:rPr>
              <a:t>(1.56+</a:t>
            </a:r>
            <a:r>
              <a:rPr lang="en-US" sz="1600" b="1" i="1">
                <a:solidFill>
                  <a:srgbClr val="E8FBA3"/>
                </a:solidFill>
                <a:latin typeface="Times New Roman" pitchFamily="18" charset="0"/>
              </a:rPr>
              <a:t>1.4</a:t>
            </a:r>
            <a:r>
              <a:rPr lang="en-US" sz="1600" b="1" i="1">
                <a:latin typeface="Times New Roman" pitchFamily="18" charset="0"/>
              </a:rPr>
              <a:t>=</a:t>
            </a:r>
            <a:r>
              <a:rPr lang="en-US" sz="1600" b="1" i="1">
                <a:solidFill>
                  <a:srgbClr val="FF3300"/>
                </a:solidFill>
                <a:latin typeface="Times New Roman" pitchFamily="18" charset="0"/>
              </a:rPr>
              <a:t>2.96</a:t>
            </a:r>
            <a:r>
              <a:rPr lang="en-US" sz="1600" b="1" i="1">
                <a:latin typeface="Times New Roman" pitchFamily="18" charset="0"/>
              </a:rPr>
              <a:t> MT)</a:t>
            </a:r>
          </a:p>
          <a:p>
            <a:pPr algn="ctr"/>
            <a:r>
              <a:rPr lang="en-US" sz="1600" b="1" i="1">
                <a:solidFill>
                  <a:srgbClr val="FF3300"/>
                </a:solidFill>
                <a:latin typeface="Times New Roman" pitchFamily="18" charset="0"/>
              </a:rPr>
              <a:t>(0.88+0.08+0.65+1.11+0.24</a:t>
            </a:r>
          </a:p>
          <a:p>
            <a:pPr algn="ctr"/>
            <a:r>
              <a:rPr lang="en-US" sz="1600" b="1" i="1">
                <a:solidFill>
                  <a:srgbClr val="FF3300"/>
                </a:solidFill>
                <a:latin typeface="Times New Roman" pitchFamily="18" charset="0"/>
              </a:rPr>
              <a:t>= 2.96 MT)</a:t>
            </a:r>
            <a:endParaRPr lang="th-TH" sz="16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6227763" y="5084763"/>
            <a:ext cx="129698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latin typeface="Times New Roman" pitchFamily="18" charset="0"/>
              </a:rPr>
              <a:t>Fish Meal </a:t>
            </a:r>
          </a:p>
          <a:p>
            <a:pPr algn="ctr"/>
            <a:r>
              <a:rPr lang="en-US" sz="1800" b="1">
                <a:latin typeface="Times New Roman" pitchFamily="18" charset="0"/>
              </a:rPr>
              <a:t>Industry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(</a:t>
            </a: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0.6+</a:t>
            </a:r>
            <a:r>
              <a:rPr lang="en-US" sz="1600" b="1">
                <a:solidFill>
                  <a:srgbClr val="FF3300"/>
                </a:solidFill>
                <a:latin typeface="Times New Roman" pitchFamily="18" charset="0"/>
              </a:rPr>
              <a:t>0.24</a:t>
            </a:r>
          </a:p>
          <a:p>
            <a:pPr algn="ctr"/>
            <a:r>
              <a:rPr lang="en-US" sz="16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= 0.84 MT)</a:t>
            </a:r>
            <a:endParaRPr lang="th-TH" sz="1600" b="1">
              <a:latin typeface="Times New Roman" pitchFamily="18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68313" y="4941888"/>
            <a:ext cx="2303462" cy="936625"/>
          </a:xfrm>
          <a:prstGeom prst="rect">
            <a:avLst/>
          </a:prstGeom>
          <a:solidFill>
            <a:srgbClr val="E8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Imported 1.59 MT</a:t>
            </a:r>
          </a:p>
          <a:p>
            <a:pPr algn="ctr"/>
            <a:r>
              <a:rPr lang="en-US" sz="1600" b="1" i="1">
                <a:latin typeface="Times New Roman" pitchFamily="18" charset="0"/>
              </a:rPr>
              <a:t>(0.19 + 1.4 =1.59 MT)</a:t>
            </a:r>
            <a:endParaRPr lang="th-TH" sz="1600" b="1" i="1">
              <a:latin typeface="Times New Roman" pitchFamily="18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2771775" y="5445125"/>
            <a:ext cx="5048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3276600" y="2492375"/>
            <a:ext cx="0" cy="2952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276600" y="2492375"/>
            <a:ext cx="3587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276600" y="3860800"/>
            <a:ext cx="5032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5076825" y="4437063"/>
            <a:ext cx="0" cy="936625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5076825" y="5373688"/>
            <a:ext cx="10795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2771775" y="19891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3059113" y="1989138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3059113" y="5805488"/>
            <a:ext cx="309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059113" y="22050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3059113" y="36449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5724525" y="4437063"/>
            <a:ext cx="0" cy="433387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5724525" y="4868863"/>
            <a:ext cx="201612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5724525" y="4652963"/>
            <a:ext cx="935038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940425" y="213360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3059113" y="2997200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2700338" y="148431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  <a:latin typeface="Times New Roman" pitchFamily="18" charset="0"/>
              </a:rPr>
              <a:t>3.8 MT</a:t>
            </a:r>
            <a:endParaRPr lang="th-TH" sz="12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2987675" y="1989138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1.62 MT</a:t>
            </a:r>
            <a:endParaRPr lang="th-TH" sz="1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3132138" y="2781300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0.02 MT</a:t>
            </a:r>
            <a:endParaRPr lang="th-TH" sz="1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348038" y="54451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0.6 MT</a:t>
            </a:r>
            <a:endParaRPr lang="th-TH" sz="1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2916238" y="3284538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 1.56 MT</a:t>
            </a:r>
            <a:endParaRPr lang="th-TH" sz="1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3203575" y="39338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Times New Roman" pitchFamily="18" charset="0"/>
              </a:rPr>
              <a:t>1.4 MT</a:t>
            </a:r>
            <a:endParaRPr lang="th-TH" sz="1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916238" y="2205038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  <a:latin typeface="Times New Roman" pitchFamily="18" charset="0"/>
              </a:rPr>
              <a:t>    0.19 MT</a:t>
            </a:r>
            <a:endParaRPr lang="th-TH" sz="1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5003800" y="4581525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1000" b="1">
                <a:solidFill>
                  <a:srgbClr val="FF3300"/>
                </a:solidFill>
                <a:latin typeface="Times New Roman" pitchFamily="18" charset="0"/>
              </a:rPr>
              <a:t>0.24 MT</a:t>
            </a:r>
            <a:endParaRPr lang="th-TH" sz="1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227763" y="1844675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1.81 MT</a:t>
            </a:r>
            <a:endParaRPr lang="th-TH" sz="1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5724525" y="4652963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1000" b="1">
                <a:solidFill>
                  <a:srgbClr val="FF3300"/>
                </a:solidFill>
                <a:latin typeface="Times New Roman" pitchFamily="18" charset="0"/>
              </a:rPr>
              <a:t>0.96 MT</a:t>
            </a:r>
            <a:endParaRPr lang="th-TH" sz="1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724525" y="4437063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1000" b="1">
                <a:solidFill>
                  <a:srgbClr val="FF3300"/>
                </a:solidFill>
                <a:latin typeface="Times New Roman" pitchFamily="18" charset="0"/>
              </a:rPr>
              <a:t>1.76 MT</a:t>
            </a:r>
            <a:endParaRPr lang="th-TH" sz="1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763713" y="6165850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619250" y="616585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1619250" y="6021388"/>
            <a:ext cx="4392613" cy="8937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Fisheries Supply Chain of THAILAND</a:t>
            </a:r>
            <a:r>
              <a:rPr lang="en-US"/>
              <a:t> 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1.Production 3.82 MT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2528918" cy="928694"/>
          </a:xfrm>
        </p:spPr>
        <p:txBody>
          <a:bodyPr/>
          <a:lstStyle/>
          <a:p>
            <a:r>
              <a:rPr lang="en-US" dirty="0" smtClean="0"/>
              <a:t>1.1 Production : Marine Capture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214282" y="1981201"/>
            <a:ext cx="2528918" cy="2519370"/>
          </a:xfrm>
        </p:spPr>
        <p:txBody>
          <a:bodyPr/>
          <a:lstStyle/>
          <a:p>
            <a:r>
              <a:rPr lang="en-US" dirty="0" smtClean="0"/>
              <a:t>1. Fish 62%</a:t>
            </a:r>
          </a:p>
          <a:p>
            <a:endParaRPr lang="en-US" dirty="0" smtClean="0"/>
          </a:p>
          <a:p>
            <a:r>
              <a:rPr lang="en-US" dirty="0" smtClean="0"/>
              <a:t>2. Crustaceans 21%</a:t>
            </a:r>
          </a:p>
          <a:p>
            <a:endParaRPr lang="en-US" dirty="0" smtClean="0"/>
          </a:p>
          <a:p>
            <a:r>
              <a:rPr lang="en-US" dirty="0" smtClean="0"/>
              <a:t>3. Cephalopod 17%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2643206" cy="1285884"/>
          </a:xfrm>
        </p:spPr>
        <p:txBody>
          <a:bodyPr/>
          <a:lstStyle/>
          <a:p>
            <a:r>
              <a:rPr lang="en-US" dirty="0" smtClean="0"/>
              <a:t>1.2 Production :Marine Capture  Species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1. Indo Pacific Mackerel : Fresh , Frozen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2. Anchovy : Fish sauce and dried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3. Big eyes : </a:t>
            </a:r>
            <a:r>
              <a:rPr lang="en-US" dirty="0" err="1" smtClean="0"/>
              <a:t>Surimi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914400"/>
            <a:ext cx="2528918" cy="871526"/>
          </a:xfrm>
        </p:spPr>
        <p:txBody>
          <a:bodyPr/>
          <a:lstStyle/>
          <a:p>
            <a:r>
              <a:rPr lang="en-US" dirty="0" smtClean="0"/>
              <a:t>1.3 Production : Marine Culture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1. Shrimp (</a:t>
            </a:r>
            <a:r>
              <a:rPr lang="en-US" dirty="0" err="1" smtClean="0"/>
              <a:t>Vannamie</a:t>
            </a:r>
            <a:r>
              <a:rPr lang="en-US" dirty="0" smtClean="0"/>
              <a:t> , Black Tiger) 60%</a:t>
            </a:r>
          </a:p>
          <a:p>
            <a:endParaRPr lang="en-US" dirty="0" smtClean="0"/>
          </a:p>
          <a:p>
            <a:r>
              <a:rPr lang="en-US" dirty="0" smtClean="0"/>
              <a:t>2. Shell Fish (Green Mussel, Bloody Cocker ) 36%</a:t>
            </a:r>
          </a:p>
          <a:p>
            <a:endParaRPr lang="en-US" dirty="0" smtClean="0"/>
          </a:p>
          <a:p>
            <a:r>
              <a:rPr lang="en-US" dirty="0" smtClean="0"/>
              <a:t>3. Fish (</a:t>
            </a:r>
            <a:r>
              <a:rPr lang="en-US" dirty="0" err="1" smtClean="0"/>
              <a:t>Seabass</a:t>
            </a:r>
            <a:r>
              <a:rPr lang="en-US" dirty="0" smtClean="0"/>
              <a:t>, Grouper)4%</a:t>
            </a:r>
            <a:endParaRPr lang="th-TH" dirty="0"/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ทศบาล">
  <a:themeElements>
    <a:clrScheme name="เทศบาล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เทศบาล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490</TotalTime>
  <Words>801</Words>
  <Application>Microsoft Office PowerPoint</Application>
  <PresentationFormat>นำเสนอทางหน้าจอ (4:3)</PresentationFormat>
  <Paragraphs>271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เทศบาล</vt:lpstr>
      <vt:lpstr>Value chain : THAILAND Back Ground Study </vt:lpstr>
      <vt:lpstr>Content for Today : Selected species </vt:lpstr>
      <vt:lpstr>1.Supply(Production +Import)  3.82 +1.59=5.41MT</vt:lpstr>
      <vt:lpstr>2. UTILIZATION</vt:lpstr>
      <vt:lpstr>ภาพนิ่ง 5</vt:lpstr>
      <vt:lpstr>1.Production 3.82 MT</vt:lpstr>
      <vt:lpstr>1.1 Production : Marine Capture</vt:lpstr>
      <vt:lpstr>1.2 Production :Marine Capture  Species</vt:lpstr>
      <vt:lpstr>1.3 Production : Marine Culture</vt:lpstr>
      <vt:lpstr>1.4 Production :Fresh Water  Culture</vt:lpstr>
      <vt:lpstr>2. Import : Products</vt:lpstr>
      <vt:lpstr>3. Criteria to selected Species : 3 level of  price collected</vt:lpstr>
      <vt:lpstr>Value chain : Tilapia (Oreochromis  nilotica)</vt:lpstr>
      <vt:lpstr>Value chain : Catfish (Claras batrachus)</vt:lpstr>
      <vt:lpstr>Value chain : Seabass (Lates calcarifer)</vt:lpstr>
      <vt:lpstr>Value chain : Indo Pacific Mackerel</vt:lpstr>
      <vt:lpstr>Value chain : TUNA</vt:lpstr>
      <vt:lpstr>Value chain : Vannamie Shrimp</vt:lpstr>
      <vt:lpstr>Conclusion : Species  for  The Study</vt:lpstr>
      <vt:lpstr>Thank you very much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Ground Study : THAILAND</dc:title>
  <dc:creator>computer</dc:creator>
  <cp:lastModifiedBy>computer</cp:lastModifiedBy>
  <cp:revision>52</cp:revision>
  <dcterms:created xsi:type="dcterms:W3CDTF">2010-11-27T12:39:36Z</dcterms:created>
  <dcterms:modified xsi:type="dcterms:W3CDTF">2010-12-09T06:11:52Z</dcterms:modified>
</cp:coreProperties>
</file>