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57" r:id="rId4"/>
    <p:sldId id="258" r:id="rId5"/>
    <p:sldId id="259" r:id="rId6"/>
    <p:sldId id="260" r:id="rId7"/>
    <p:sldId id="270" r:id="rId8"/>
    <p:sldId id="271" r:id="rId9"/>
    <p:sldId id="272" r:id="rId10"/>
    <p:sldId id="277" r:id="rId11"/>
    <p:sldId id="278" r:id="rId12"/>
    <p:sldId id="273" r:id="rId13"/>
    <p:sldId id="274" r:id="rId14"/>
    <p:sldId id="275" r:id="rId15"/>
    <p:sldId id="279" r:id="rId16"/>
    <p:sldId id="280" r:id="rId17"/>
    <p:sldId id="281" r:id="rId18"/>
    <p:sldId id="282" r:id="rId19"/>
    <p:sldId id="261" r:id="rId20"/>
    <p:sldId id="262" r:id="rId21"/>
    <p:sldId id="264" r:id="rId22"/>
    <p:sldId id="267" r:id="rId23"/>
    <p:sldId id="265" r:id="rId24"/>
    <p:sldId id="283" r:id="rId25"/>
    <p:sldId id="284" r:id="rId26"/>
    <p:sldId id="285" r:id="rId27"/>
    <p:sldId id="286" r:id="rId28"/>
    <p:sldId id="287" r:id="rId29"/>
    <p:sldId id="288" r:id="rId30"/>
    <p:sldId id="289" r:id="rId31"/>
    <p:sldId id="290" r:id="rId32"/>
    <p:sldId id="291" r:id="rId33"/>
    <p:sldId id="293" r:id="rId34"/>
    <p:sldId id="294" r:id="rId35"/>
    <p:sldId id="295" r:id="rId36"/>
    <p:sldId id="296"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FF"/>
    <a:srgbClr val="FF6600"/>
    <a:srgbClr val="FF9933"/>
    <a:srgbClr val="FFFF66"/>
    <a:srgbClr val="FF99FF"/>
    <a:srgbClr val="FF66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ell\Desktop\FAOGraph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manualLayout>
          <c:layoutTarget val="inner"/>
          <c:xMode val="edge"/>
          <c:yMode val="edge"/>
          <c:x val="9.6722857582799165E-2"/>
          <c:y val="1.5067844377875462E-2"/>
          <c:w val="0.67308027840325113"/>
          <c:h val="0.87645989062777097"/>
        </c:manualLayout>
      </c:layout>
      <c:lineChart>
        <c:grouping val="standard"/>
        <c:ser>
          <c:idx val="0"/>
          <c:order val="0"/>
          <c:tx>
            <c:strRef>
              <c:f>Sheet1!$B$1</c:f>
              <c:strCache>
                <c:ptCount val="1"/>
                <c:pt idx="0">
                  <c:v>Primary market</c:v>
                </c:pt>
              </c:strCache>
            </c:strRef>
          </c:tx>
          <c:spPr>
            <a:ln w="50800" cmpd="sng">
              <a:solidFill>
                <a:srgbClr val="00B050"/>
              </a:solidFill>
            </a:ln>
          </c:spPr>
          <c:marker>
            <c:spPr>
              <a:ln>
                <a:solidFill>
                  <a:srgbClr val="00B050"/>
                </a:solidFill>
              </a:ln>
            </c:spPr>
          </c:marker>
          <c:cat>
            <c:strRef>
              <c:f>Sheet1!$A$2:$A$6</c:f>
              <c:strCache>
                <c:ptCount val="5"/>
                <c:pt idx="0">
                  <c:v>pp</c:v>
                </c:pt>
                <c:pt idx="1">
                  <c:v>mc</c:v>
                </c:pt>
                <c:pt idx="2">
                  <c:v>sp</c:v>
                </c:pt>
                <c:pt idx="3">
                  <c:v>mm</c:v>
                </c:pt>
                <c:pt idx="4">
                  <c:v>mp</c:v>
                </c:pt>
              </c:strCache>
            </c:strRef>
          </c:cat>
          <c:val>
            <c:numRef>
              <c:f>Sheet1!$B$2:$B$6</c:f>
              <c:numCache>
                <c:formatCode>General</c:formatCode>
                <c:ptCount val="5"/>
                <c:pt idx="0">
                  <c:v>0.88000000000000034</c:v>
                </c:pt>
                <c:pt idx="1">
                  <c:v>5.0000000000000031E-2</c:v>
                </c:pt>
                <c:pt idx="2">
                  <c:v>1.02</c:v>
                </c:pt>
                <c:pt idx="3">
                  <c:v>0.14000000000000001</c:v>
                </c:pt>
                <c:pt idx="4">
                  <c:v>9.0000000000000052E-2</c:v>
                </c:pt>
              </c:numCache>
            </c:numRef>
          </c:val>
        </c:ser>
        <c:ser>
          <c:idx val="1"/>
          <c:order val="1"/>
          <c:tx>
            <c:strRef>
              <c:f>Sheet1!$C$1</c:f>
              <c:strCache>
                <c:ptCount val="1"/>
                <c:pt idx="0">
                  <c:v>Secondary market</c:v>
                </c:pt>
              </c:strCache>
            </c:strRef>
          </c:tx>
          <c:cat>
            <c:strRef>
              <c:f>Sheet1!$A$2:$A$6</c:f>
              <c:strCache>
                <c:ptCount val="5"/>
                <c:pt idx="0">
                  <c:v>pp</c:v>
                </c:pt>
                <c:pt idx="1">
                  <c:v>mc</c:v>
                </c:pt>
                <c:pt idx="2">
                  <c:v>sp</c:v>
                </c:pt>
                <c:pt idx="3">
                  <c:v>mm</c:v>
                </c:pt>
                <c:pt idx="4">
                  <c:v>mp</c:v>
                </c:pt>
              </c:strCache>
            </c:strRef>
          </c:cat>
          <c:val>
            <c:numRef>
              <c:f>Sheet1!$C$2:$C$6</c:f>
              <c:numCache>
                <c:formatCode>General</c:formatCode>
                <c:ptCount val="5"/>
                <c:pt idx="0">
                  <c:v>1.02</c:v>
                </c:pt>
                <c:pt idx="1">
                  <c:v>7.0000000000000034E-2</c:v>
                </c:pt>
                <c:pt idx="2">
                  <c:v>1.3900000000000001</c:v>
                </c:pt>
                <c:pt idx="3">
                  <c:v>0.37000000000000016</c:v>
                </c:pt>
                <c:pt idx="4">
                  <c:v>0.30000000000000016</c:v>
                </c:pt>
              </c:numCache>
            </c:numRef>
          </c:val>
        </c:ser>
        <c:ser>
          <c:idx val="2"/>
          <c:order val="2"/>
          <c:tx>
            <c:strRef>
              <c:f>Sheet1!$D$1</c:f>
              <c:strCache>
                <c:ptCount val="1"/>
                <c:pt idx="0">
                  <c:v>Retail Market</c:v>
                </c:pt>
              </c:strCache>
            </c:strRef>
          </c:tx>
          <c:spPr>
            <a:ln w="47625" cmpd="sng">
              <a:solidFill>
                <a:srgbClr val="FF0000"/>
              </a:solidFill>
            </a:ln>
          </c:spPr>
          <c:cat>
            <c:strRef>
              <c:f>Sheet1!$A$2:$A$6</c:f>
              <c:strCache>
                <c:ptCount val="5"/>
                <c:pt idx="0">
                  <c:v>pp</c:v>
                </c:pt>
                <c:pt idx="1">
                  <c:v>mc</c:v>
                </c:pt>
                <c:pt idx="2">
                  <c:v>sp</c:v>
                </c:pt>
                <c:pt idx="3">
                  <c:v>mm</c:v>
                </c:pt>
                <c:pt idx="4">
                  <c:v>mp</c:v>
                </c:pt>
              </c:strCache>
            </c:strRef>
          </c:cat>
          <c:val>
            <c:numRef>
              <c:f>Sheet1!$D$2:$D$6</c:f>
              <c:numCache>
                <c:formatCode>General</c:formatCode>
                <c:ptCount val="5"/>
                <c:pt idx="0">
                  <c:v>1.3900000000000001</c:v>
                </c:pt>
                <c:pt idx="1">
                  <c:v>4.0000000000000029E-2</c:v>
                </c:pt>
                <c:pt idx="2">
                  <c:v>1.61</c:v>
                </c:pt>
                <c:pt idx="3">
                  <c:v>0.22000000000000008</c:v>
                </c:pt>
                <c:pt idx="4">
                  <c:v>0.18000000000000008</c:v>
                </c:pt>
              </c:numCache>
            </c:numRef>
          </c:val>
        </c:ser>
        <c:marker val="1"/>
        <c:axId val="55895168"/>
        <c:axId val="55896704"/>
      </c:lineChart>
      <c:catAx>
        <c:axId val="55895168"/>
        <c:scaling>
          <c:orientation val="minMax"/>
        </c:scaling>
        <c:axPos val="b"/>
        <c:majorTickMark val="none"/>
        <c:tickLblPos val="nextTo"/>
        <c:txPr>
          <a:bodyPr/>
          <a:lstStyle/>
          <a:p>
            <a:pPr>
              <a:defRPr sz="1300" baseline="0"/>
            </a:pPr>
            <a:endParaRPr lang="it-IT"/>
          </a:p>
        </c:txPr>
        <c:crossAx val="55896704"/>
        <c:crosses val="autoZero"/>
        <c:auto val="1"/>
        <c:lblAlgn val="ctr"/>
        <c:lblOffset val="100"/>
      </c:catAx>
      <c:valAx>
        <c:axId val="55896704"/>
        <c:scaling>
          <c:orientation val="minMax"/>
        </c:scaling>
        <c:axPos val="l"/>
        <c:majorGridlines/>
        <c:title>
          <c:tx>
            <c:rich>
              <a:bodyPr/>
              <a:lstStyle/>
              <a:p>
                <a:pPr>
                  <a:defRPr sz="1300" baseline="0"/>
                </a:pPr>
                <a:r>
                  <a:rPr lang="en-US" sz="1300" baseline="0"/>
                  <a:t>Price US$/Kg</a:t>
                </a:r>
              </a:p>
            </c:rich>
          </c:tx>
        </c:title>
        <c:numFmt formatCode="General" sourceLinked="1"/>
        <c:majorTickMark val="none"/>
        <c:tickLblPos val="nextTo"/>
        <c:crossAx val="55895168"/>
        <c:crosses val="autoZero"/>
        <c:crossBetween val="between"/>
      </c:valAx>
    </c:plotArea>
    <c:legend>
      <c:legendPos val="r"/>
      <c:txPr>
        <a:bodyPr/>
        <a:lstStyle/>
        <a:p>
          <a:pPr>
            <a:defRPr sz="1300" baseline="0"/>
          </a:pPr>
          <a:endParaRPr lang="it-IT"/>
        </a:p>
      </c:txPr>
    </c:legend>
    <c:plotVisOnly val="1"/>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9980526-61A1-4433-B3DB-847EC8886349}" type="datetimeFigureOut">
              <a:rPr lang="en-US" smtClean="0"/>
              <a:pPr/>
              <a:t>12/11/2010</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6BF22AB7-F984-4BD3-B7C5-D15D4B2BAED9}"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980526-61A1-4433-B3DB-847EC8886349}" type="datetimeFigureOut">
              <a:rPr lang="en-US" smtClean="0"/>
              <a:pPr/>
              <a:t>12/11/2010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F22AB7-F984-4BD3-B7C5-D15D4B2BAED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980526-61A1-4433-B3DB-847EC8886349}" type="datetimeFigureOut">
              <a:rPr lang="en-US" smtClean="0"/>
              <a:pPr/>
              <a:t>12/11/2010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F22AB7-F984-4BD3-B7C5-D15D4B2BAED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980526-61A1-4433-B3DB-847EC8886349}" type="datetimeFigureOut">
              <a:rPr lang="en-US" smtClean="0"/>
              <a:pPr/>
              <a:t>12/11/2010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F22AB7-F984-4BD3-B7C5-D15D4B2BAED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9980526-61A1-4433-B3DB-847EC8886349}" type="datetimeFigureOut">
              <a:rPr lang="en-US" smtClean="0"/>
              <a:pPr/>
              <a:t>12/11/2010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F22AB7-F984-4BD3-B7C5-D15D4B2BAED9}"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9980526-61A1-4433-B3DB-847EC8886349}" type="datetimeFigureOut">
              <a:rPr lang="en-US" smtClean="0"/>
              <a:pPr/>
              <a:t>12/11/2010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F22AB7-F984-4BD3-B7C5-D15D4B2BAED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9980526-61A1-4433-B3DB-847EC8886349}" type="datetimeFigureOut">
              <a:rPr lang="en-US" smtClean="0"/>
              <a:pPr/>
              <a:t>12/11/2010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F22AB7-F984-4BD3-B7C5-D15D4B2BAED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9980526-61A1-4433-B3DB-847EC8886349}" type="datetimeFigureOut">
              <a:rPr lang="en-US" smtClean="0"/>
              <a:pPr/>
              <a:t>12/11/2010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F22AB7-F984-4BD3-B7C5-D15D4B2BAED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80526-61A1-4433-B3DB-847EC8886349}" type="datetimeFigureOut">
              <a:rPr lang="en-US" smtClean="0"/>
              <a:pPr/>
              <a:t>12/11/2010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F22AB7-F984-4BD3-B7C5-D15D4B2BAED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9980526-61A1-4433-B3DB-847EC8886349}" type="datetimeFigureOut">
              <a:rPr lang="en-US" smtClean="0"/>
              <a:pPr/>
              <a:t>12/11/2010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F22AB7-F984-4BD3-B7C5-D15D4B2BAED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9980526-61A1-4433-B3DB-847EC8886349}" type="datetimeFigureOut">
              <a:rPr lang="en-US" smtClean="0"/>
              <a:pPr/>
              <a:t>12/11/2010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6BF22AB7-F984-4BD3-B7C5-D15D4B2BAED9}"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9980526-61A1-4433-B3DB-847EC8886349}" type="datetimeFigureOut">
              <a:rPr lang="en-US" smtClean="0"/>
              <a:pPr/>
              <a:t>12/11/2010</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BF22AB7-F984-4BD3-B7C5-D15D4B2BAED9}"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 survey of value chain studies in Asia</a:t>
            </a:r>
          </a:p>
        </p:txBody>
      </p:sp>
      <p:sp>
        <p:nvSpPr>
          <p:cNvPr id="3" name="Subtitle 2"/>
          <p:cNvSpPr>
            <a:spLocks noGrp="1"/>
          </p:cNvSpPr>
          <p:nvPr>
            <p:ph type="subTitle" idx="1"/>
          </p:nvPr>
        </p:nvSpPr>
        <p:spPr>
          <a:xfrm>
            <a:off x="1928794" y="5786454"/>
            <a:ext cx="5772168" cy="495288"/>
          </a:xfrm>
        </p:spPr>
        <p:txBody>
          <a:bodyPr>
            <a:normAutofit/>
          </a:bodyPr>
          <a:lstStyle/>
          <a:p>
            <a:r>
              <a:rPr lang="en-GB" dirty="0" smtClean="0"/>
              <a:t>Dr. D.A.M. De Silva</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53210"/>
          </a:xfrm>
        </p:spPr>
        <p:style>
          <a:lnRef idx="1">
            <a:schemeClr val="accent3"/>
          </a:lnRef>
          <a:fillRef idx="2">
            <a:schemeClr val="accent3"/>
          </a:fillRef>
          <a:effectRef idx="1">
            <a:schemeClr val="accent3"/>
          </a:effectRef>
          <a:fontRef idx="minor">
            <a:schemeClr val="dk1"/>
          </a:fontRef>
        </p:style>
        <p:txBody>
          <a:bodyPr>
            <a:normAutofit/>
          </a:bodyPr>
          <a:lstStyle/>
          <a:p>
            <a:r>
              <a:rPr lang="en-GB" sz="2400" b="1" dirty="0" smtClean="0">
                <a:latin typeface="Comic Sans MS" pitchFamily="66" charset="0"/>
              </a:rPr>
              <a:t>Value chain analysis – </a:t>
            </a:r>
            <a:r>
              <a:rPr lang="en-GB" sz="2400" b="1" dirty="0" err="1" smtClean="0">
                <a:latin typeface="Comic Sans MS" pitchFamily="66" charset="0"/>
              </a:rPr>
              <a:t>Hilsa</a:t>
            </a:r>
            <a:r>
              <a:rPr lang="en-GB" sz="2400" b="1" dirty="0" smtClean="0">
                <a:latin typeface="Comic Sans MS" pitchFamily="66" charset="0"/>
              </a:rPr>
              <a:t> marketing, Bangladesh</a:t>
            </a:r>
            <a:endParaRPr lang="en-GB" sz="2400" b="1" dirty="0">
              <a:latin typeface="Comic Sans MS" pitchFamily="66" charset="0"/>
            </a:endParaRPr>
          </a:p>
        </p:txBody>
      </p:sp>
      <p:sp>
        <p:nvSpPr>
          <p:cNvPr id="3" name="Content Placeholder 2"/>
          <p:cNvSpPr>
            <a:spLocks noGrp="1"/>
          </p:cNvSpPr>
          <p:nvPr>
            <p:ph idx="1"/>
          </p:nvPr>
        </p:nvSpPr>
        <p:spPr/>
        <p:txBody>
          <a:bodyPr/>
          <a:lstStyle/>
          <a:p>
            <a:r>
              <a:rPr lang="en-GB" dirty="0" err="1" smtClean="0"/>
              <a:t>Hilsa</a:t>
            </a:r>
            <a:r>
              <a:rPr lang="en-GB" dirty="0" smtClean="0"/>
              <a:t>  (</a:t>
            </a:r>
            <a:r>
              <a:rPr lang="en-GB" i="1" dirty="0" err="1" smtClean="0"/>
              <a:t>Tenualosa</a:t>
            </a:r>
            <a:r>
              <a:rPr lang="en-GB" i="1" dirty="0" smtClean="0"/>
              <a:t> </a:t>
            </a:r>
            <a:r>
              <a:rPr lang="en-GB" i="1" dirty="0" err="1" smtClean="0"/>
              <a:t>ilisha</a:t>
            </a:r>
            <a:r>
              <a:rPr lang="en-GB" dirty="0" smtClean="0"/>
              <a:t>)  – national fish</a:t>
            </a:r>
          </a:p>
          <a:p>
            <a:r>
              <a:rPr lang="en-GB" dirty="0" smtClean="0"/>
              <a:t>Most important single species, economically and emotionally</a:t>
            </a:r>
          </a:p>
          <a:p>
            <a:r>
              <a:rPr lang="en-GB" dirty="0" smtClean="0"/>
              <a:t>30% of national fisheries </a:t>
            </a:r>
            <a:r>
              <a:rPr lang="en-GB" dirty="0" err="1" smtClean="0"/>
              <a:t>prodcution</a:t>
            </a:r>
            <a:endParaRPr lang="en-GB" dirty="0" smtClean="0"/>
          </a:p>
          <a:p>
            <a:r>
              <a:rPr lang="en-GB" dirty="0" smtClean="0"/>
              <a:t>88% marketed internally  for domestic consumption</a:t>
            </a:r>
          </a:p>
          <a:p>
            <a:r>
              <a:rPr lang="en-GB" dirty="0" smtClean="0"/>
              <a:t>12% exported to ethnic markets</a:t>
            </a:r>
          </a:p>
          <a:p>
            <a:r>
              <a:rPr lang="en-GB" dirty="0" smtClean="0"/>
              <a:t>Fish marketing system are complex, traditional, and less competitive</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8"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85720" y="785794"/>
            <a:ext cx="8501121" cy="55721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500462" cy="500042"/>
          </a:xfrm>
        </p:spPr>
        <p:txBody>
          <a:bodyPr>
            <a:normAutofit/>
          </a:bodyPr>
          <a:lstStyle/>
          <a:p>
            <a:r>
              <a:rPr lang="en-GB" sz="2000" b="1" dirty="0" smtClean="0">
                <a:latin typeface="Comic Sans MS" pitchFamily="66" charset="0"/>
              </a:rPr>
              <a:t>Value chain analysis -</a:t>
            </a:r>
            <a:r>
              <a:rPr lang="en-GB" sz="2000" b="1" dirty="0" err="1" smtClean="0">
                <a:latin typeface="Comic Sans MS" pitchFamily="66" charset="0"/>
              </a:rPr>
              <a:t>Hilsa</a:t>
            </a:r>
            <a:endParaRPr lang="en-GB" sz="2000" b="1" dirty="0">
              <a:latin typeface="Comic Sans MS" pitchFamily="66" charset="0"/>
            </a:endParaRPr>
          </a:p>
        </p:txBody>
      </p:sp>
      <p:sp>
        <p:nvSpPr>
          <p:cNvPr id="4" name="Rectangle 3"/>
          <p:cNvSpPr/>
          <p:nvPr/>
        </p:nvSpPr>
        <p:spPr>
          <a:xfrm>
            <a:off x="2143108" y="642918"/>
            <a:ext cx="5214974" cy="171451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smtClean="0">
              <a:solidFill>
                <a:schemeClr val="tx1"/>
              </a:solidFill>
              <a:latin typeface="Arial" pitchFamily="34" charset="0"/>
              <a:cs typeface="Arial" pitchFamily="34" charset="0"/>
            </a:endParaRPr>
          </a:p>
          <a:p>
            <a:pPr algn="ctr"/>
            <a:endParaRPr lang="en-GB" sz="1600" b="1" dirty="0" smtClean="0">
              <a:solidFill>
                <a:schemeClr val="tx1"/>
              </a:solidFill>
              <a:latin typeface="Arial" pitchFamily="34" charset="0"/>
              <a:cs typeface="Arial" pitchFamily="34" charset="0"/>
            </a:endParaRPr>
          </a:p>
          <a:p>
            <a:pPr algn="ctr"/>
            <a:endParaRPr lang="en-GB" sz="1600" b="1" dirty="0" smtClean="0">
              <a:solidFill>
                <a:schemeClr val="tx1"/>
              </a:solidFill>
              <a:latin typeface="Arial" pitchFamily="34" charset="0"/>
              <a:cs typeface="Arial" pitchFamily="34" charset="0"/>
            </a:endParaRPr>
          </a:p>
          <a:p>
            <a:pPr algn="ctr"/>
            <a:r>
              <a:rPr lang="en-GB" sz="1600" b="1" dirty="0" smtClean="0">
                <a:solidFill>
                  <a:schemeClr val="tx1"/>
                </a:solidFill>
                <a:latin typeface="Arial" pitchFamily="34" charset="0"/>
                <a:cs typeface="Arial" pitchFamily="34" charset="0"/>
              </a:rPr>
              <a:t>Primary market</a:t>
            </a:r>
          </a:p>
          <a:p>
            <a:pPr algn="ctr"/>
            <a:r>
              <a:rPr lang="en-GB" sz="1600" dirty="0" smtClean="0">
                <a:solidFill>
                  <a:schemeClr val="tx1"/>
                </a:solidFill>
                <a:latin typeface="Arial" pitchFamily="34" charset="0"/>
                <a:cs typeface="Arial" pitchFamily="34" charset="0"/>
              </a:rPr>
              <a:t>Purchase price (PP)		0.88</a:t>
            </a:r>
          </a:p>
          <a:p>
            <a:pPr algn="ctr"/>
            <a:r>
              <a:rPr lang="en-GB" sz="1600" dirty="0" smtClean="0">
                <a:solidFill>
                  <a:schemeClr val="tx1"/>
                </a:solidFill>
                <a:latin typeface="Arial" pitchFamily="34" charset="0"/>
                <a:cs typeface="Arial" pitchFamily="34" charset="0"/>
              </a:rPr>
              <a:t>Marketing costs (MC)	0.05</a:t>
            </a:r>
          </a:p>
          <a:p>
            <a:pPr algn="ctr"/>
            <a:r>
              <a:rPr lang="en-GB" sz="1600" dirty="0" smtClean="0">
                <a:solidFill>
                  <a:schemeClr val="tx1"/>
                </a:solidFill>
                <a:latin typeface="Arial" pitchFamily="34" charset="0"/>
                <a:cs typeface="Arial" pitchFamily="34" charset="0"/>
              </a:rPr>
              <a:t>Sales price (SP)		1.02</a:t>
            </a:r>
          </a:p>
          <a:p>
            <a:pPr algn="ctr"/>
            <a:r>
              <a:rPr lang="en-GB" sz="1600" dirty="0" smtClean="0">
                <a:solidFill>
                  <a:schemeClr val="tx1"/>
                </a:solidFill>
                <a:latin typeface="Arial" pitchFamily="34" charset="0"/>
                <a:cs typeface="Arial" pitchFamily="34" charset="0"/>
              </a:rPr>
              <a:t>Market margin (MM=SP-PP)	</a:t>
            </a:r>
            <a:r>
              <a:rPr lang="en-GB" sz="1600" b="1" dirty="0" smtClean="0">
                <a:solidFill>
                  <a:schemeClr val="tx1"/>
                </a:solidFill>
                <a:latin typeface="Arial" pitchFamily="34" charset="0"/>
                <a:cs typeface="Arial" pitchFamily="34" charset="0"/>
              </a:rPr>
              <a:t>0.14 (8%)</a:t>
            </a:r>
          </a:p>
          <a:p>
            <a:pPr algn="ctr"/>
            <a:r>
              <a:rPr lang="en-GB" sz="1600" dirty="0" smtClean="0">
                <a:solidFill>
                  <a:schemeClr val="tx1"/>
                </a:solidFill>
                <a:latin typeface="Arial" pitchFamily="34" charset="0"/>
                <a:cs typeface="Arial" pitchFamily="34" charset="0"/>
              </a:rPr>
              <a:t>Marketing profit (MP=MM-MC)0.09</a:t>
            </a:r>
            <a:endParaRPr lang="en-GB" sz="1600" dirty="0" smtClean="0">
              <a:solidFill>
                <a:schemeClr val="tx1"/>
              </a:solidFill>
            </a:endParaRPr>
          </a:p>
          <a:p>
            <a:pPr algn="ctr"/>
            <a:r>
              <a:rPr lang="en-GB" dirty="0" smtClean="0">
                <a:solidFill>
                  <a:schemeClr val="tx1"/>
                </a:solidFill>
                <a:latin typeface="Arial" pitchFamily="34" charset="0"/>
                <a:cs typeface="Arial" pitchFamily="34" charset="0"/>
              </a:rPr>
              <a:t>								</a:t>
            </a:r>
          </a:p>
          <a:p>
            <a:pPr algn="ctr"/>
            <a:endParaRPr lang="en-GB" dirty="0">
              <a:solidFill>
                <a:schemeClr val="tx1"/>
              </a:solidFill>
            </a:endParaRPr>
          </a:p>
        </p:txBody>
      </p:sp>
      <p:sp>
        <p:nvSpPr>
          <p:cNvPr id="7" name="Rectangle 6"/>
          <p:cNvSpPr/>
          <p:nvPr/>
        </p:nvSpPr>
        <p:spPr>
          <a:xfrm>
            <a:off x="2214546" y="2643182"/>
            <a:ext cx="5143536" cy="185738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smtClean="0">
              <a:solidFill>
                <a:schemeClr val="tx1"/>
              </a:solidFill>
              <a:latin typeface="Arial" pitchFamily="34" charset="0"/>
              <a:cs typeface="Arial" pitchFamily="34" charset="0"/>
            </a:endParaRPr>
          </a:p>
          <a:p>
            <a:pPr algn="ctr"/>
            <a:r>
              <a:rPr lang="en-GB" sz="1600" b="1" dirty="0" smtClean="0">
                <a:solidFill>
                  <a:schemeClr val="tx1"/>
                </a:solidFill>
                <a:latin typeface="Arial" pitchFamily="34" charset="0"/>
                <a:cs typeface="Arial" pitchFamily="34" charset="0"/>
              </a:rPr>
              <a:t>Secondary market</a:t>
            </a:r>
          </a:p>
          <a:p>
            <a:pPr algn="ctr"/>
            <a:r>
              <a:rPr lang="en-GB" sz="1600" dirty="0" smtClean="0">
                <a:solidFill>
                  <a:schemeClr val="tx1"/>
                </a:solidFill>
                <a:latin typeface="Arial" pitchFamily="34" charset="0"/>
                <a:cs typeface="Arial" pitchFamily="34" charset="0"/>
              </a:rPr>
              <a:t>Purchase price (PP)		1.02</a:t>
            </a:r>
          </a:p>
          <a:p>
            <a:pPr algn="ctr"/>
            <a:r>
              <a:rPr lang="en-GB" sz="1600" dirty="0" smtClean="0">
                <a:solidFill>
                  <a:schemeClr val="tx1"/>
                </a:solidFill>
                <a:latin typeface="Arial" pitchFamily="34" charset="0"/>
                <a:cs typeface="Arial" pitchFamily="34" charset="0"/>
              </a:rPr>
              <a:t>Marketing costs (MC)	0.07</a:t>
            </a:r>
          </a:p>
          <a:p>
            <a:pPr algn="ctr"/>
            <a:r>
              <a:rPr lang="en-GB" sz="1600" dirty="0" smtClean="0">
                <a:solidFill>
                  <a:schemeClr val="tx1"/>
                </a:solidFill>
                <a:latin typeface="Arial" pitchFamily="34" charset="0"/>
                <a:cs typeface="Arial" pitchFamily="34" charset="0"/>
              </a:rPr>
              <a:t>Sales price (SP)		1.39</a:t>
            </a:r>
          </a:p>
          <a:p>
            <a:pPr algn="ctr"/>
            <a:r>
              <a:rPr lang="en-GB" sz="1600" dirty="0" smtClean="0">
                <a:solidFill>
                  <a:schemeClr val="tx1"/>
                </a:solidFill>
                <a:latin typeface="Arial" pitchFamily="34" charset="0"/>
                <a:cs typeface="Arial" pitchFamily="34" charset="0"/>
              </a:rPr>
              <a:t>Market margin (MM=SP-PP)     </a:t>
            </a:r>
            <a:r>
              <a:rPr lang="en-GB" sz="1600" b="1" dirty="0" smtClean="0">
                <a:solidFill>
                  <a:schemeClr val="tx1"/>
                </a:solidFill>
                <a:latin typeface="Arial" pitchFamily="34" charset="0"/>
                <a:cs typeface="Arial" pitchFamily="34" charset="0"/>
              </a:rPr>
              <a:t>0.37 (23%)</a:t>
            </a:r>
          </a:p>
          <a:p>
            <a:pPr algn="ctr"/>
            <a:r>
              <a:rPr lang="en-GB" sz="1600" dirty="0" smtClean="0">
                <a:solidFill>
                  <a:schemeClr val="tx1"/>
                </a:solidFill>
                <a:latin typeface="Arial" pitchFamily="34" charset="0"/>
                <a:cs typeface="Arial" pitchFamily="34" charset="0"/>
              </a:rPr>
              <a:t>Market profit (Mp=MM-MC)       0.30 </a:t>
            </a:r>
          </a:p>
          <a:p>
            <a:pPr algn="ctr"/>
            <a:endParaRPr lang="en-GB" sz="1600" dirty="0" smtClean="0">
              <a:solidFill>
                <a:schemeClr val="tx1"/>
              </a:solidFill>
              <a:latin typeface="Arial" pitchFamily="34" charset="0"/>
              <a:cs typeface="Arial" pitchFamily="34" charset="0"/>
            </a:endParaRPr>
          </a:p>
          <a:p>
            <a:pPr algn="ctr"/>
            <a:r>
              <a:rPr lang="en-GB" dirty="0" smtClean="0">
                <a:solidFill>
                  <a:schemeClr val="tx1"/>
                </a:solidFill>
                <a:latin typeface="Arial" pitchFamily="34" charset="0"/>
                <a:cs typeface="Arial" pitchFamily="34" charset="0"/>
              </a:rPr>
              <a:t>	</a:t>
            </a:r>
            <a:endParaRPr lang="en-GB" b="1" dirty="0">
              <a:solidFill>
                <a:schemeClr val="tx1"/>
              </a:solidFill>
              <a:latin typeface="Arial" pitchFamily="34" charset="0"/>
              <a:cs typeface="Arial" pitchFamily="34" charset="0"/>
            </a:endParaRPr>
          </a:p>
        </p:txBody>
      </p:sp>
      <p:sp>
        <p:nvSpPr>
          <p:cNvPr id="8" name="Rectangle 7"/>
          <p:cNvSpPr/>
          <p:nvPr/>
        </p:nvSpPr>
        <p:spPr>
          <a:xfrm>
            <a:off x="2214546" y="4643446"/>
            <a:ext cx="5143536" cy="2000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latin typeface="Arial" pitchFamily="34" charset="0"/>
                <a:cs typeface="Arial" pitchFamily="34" charset="0"/>
              </a:rPr>
              <a:t>Retail market</a:t>
            </a:r>
          </a:p>
          <a:p>
            <a:pPr algn="ctr"/>
            <a:r>
              <a:rPr lang="en-GB" sz="1600" dirty="0" smtClean="0">
                <a:solidFill>
                  <a:schemeClr val="tx1"/>
                </a:solidFill>
                <a:latin typeface="Arial" pitchFamily="34" charset="0"/>
                <a:cs typeface="Arial" pitchFamily="34" charset="0"/>
              </a:rPr>
              <a:t>Purchase price (PP)		1.39</a:t>
            </a:r>
          </a:p>
          <a:p>
            <a:pPr algn="ctr"/>
            <a:r>
              <a:rPr lang="en-GB" sz="1600" dirty="0" smtClean="0">
                <a:solidFill>
                  <a:schemeClr val="tx1"/>
                </a:solidFill>
                <a:latin typeface="Arial" pitchFamily="34" charset="0"/>
                <a:cs typeface="Arial" pitchFamily="34" charset="0"/>
              </a:rPr>
              <a:t>Marketing costs (MC)	0.04</a:t>
            </a:r>
          </a:p>
          <a:p>
            <a:pPr algn="ctr"/>
            <a:r>
              <a:rPr lang="en-GB" sz="1600" dirty="0" smtClean="0">
                <a:solidFill>
                  <a:schemeClr val="tx1"/>
                </a:solidFill>
                <a:latin typeface="Arial" pitchFamily="34" charset="0"/>
                <a:cs typeface="Arial" pitchFamily="34" charset="0"/>
              </a:rPr>
              <a:t>Sales price (SP)		1.61</a:t>
            </a:r>
          </a:p>
          <a:p>
            <a:pPr algn="ctr"/>
            <a:r>
              <a:rPr lang="en-GB" sz="1600" dirty="0" smtClean="0">
                <a:solidFill>
                  <a:schemeClr val="tx1"/>
                </a:solidFill>
                <a:latin typeface="Arial" pitchFamily="34" charset="0"/>
                <a:cs typeface="Arial" pitchFamily="34" charset="0"/>
              </a:rPr>
              <a:t>Market margin (MM=SP-PP)     </a:t>
            </a:r>
            <a:r>
              <a:rPr lang="en-GB" sz="1600" b="1" dirty="0" smtClean="0">
                <a:solidFill>
                  <a:schemeClr val="tx1"/>
                </a:solidFill>
                <a:latin typeface="Arial" pitchFamily="34" charset="0"/>
                <a:cs typeface="Arial" pitchFamily="34" charset="0"/>
              </a:rPr>
              <a:t>0.22 (14%)</a:t>
            </a:r>
          </a:p>
          <a:p>
            <a:pPr algn="ctr"/>
            <a:r>
              <a:rPr lang="en-GB" sz="1600" dirty="0" smtClean="0">
                <a:solidFill>
                  <a:schemeClr val="tx1"/>
                </a:solidFill>
                <a:latin typeface="Arial" pitchFamily="34" charset="0"/>
                <a:cs typeface="Arial" pitchFamily="34" charset="0"/>
              </a:rPr>
              <a:t>Market profit (Mp=MM-MC)       0.18 </a:t>
            </a:r>
            <a:endParaRPr lang="en-GB"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2000"/>
                                        <p:tgtEl>
                                          <p:spTgt spid="7"/>
                                        </p:tgtEl>
                                      </p:cBhvr>
                                    </p:animEffect>
                                  </p:childTnLst>
                                </p:cTn>
                              </p:par>
                            </p:childTnLst>
                          </p:cTn>
                        </p:par>
                        <p:par>
                          <p:cTn id="12" fill="hold">
                            <p:stCondLst>
                              <p:cond delay="4000"/>
                            </p:stCondLst>
                            <p:childTnLst>
                              <p:par>
                                <p:cTn id="13" presetID="5"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4282" y="214290"/>
            <a:ext cx="8305800" cy="438896"/>
          </a:xfrm>
        </p:spPr>
        <p:style>
          <a:lnRef idx="1">
            <a:schemeClr val="accent2"/>
          </a:lnRef>
          <a:fillRef idx="2">
            <a:schemeClr val="accent2"/>
          </a:fillRef>
          <a:effectRef idx="1">
            <a:schemeClr val="accent2"/>
          </a:effectRef>
          <a:fontRef idx="minor">
            <a:schemeClr val="dk1"/>
          </a:fontRef>
        </p:style>
        <p:txBody>
          <a:bodyPr>
            <a:normAutofit/>
          </a:bodyPr>
          <a:lstStyle/>
          <a:p>
            <a:r>
              <a:rPr lang="en-GB" sz="2000" b="1" dirty="0" smtClean="0">
                <a:latin typeface="Comic Sans MS" pitchFamily="66" charset="0"/>
              </a:rPr>
              <a:t>Market margin and Marketing Profit – </a:t>
            </a:r>
            <a:r>
              <a:rPr lang="en-GB" sz="2000" b="1" dirty="0" err="1" smtClean="0">
                <a:latin typeface="Comic Sans MS" pitchFamily="66" charset="0"/>
              </a:rPr>
              <a:t>Hilsa</a:t>
            </a:r>
            <a:r>
              <a:rPr lang="en-GB" sz="2000" b="1" dirty="0" smtClean="0">
                <a:latin typeface="Comic Sans MS" pitchFamily="66" charset="0"/>
              </a:rPr>
              <a:t> marketing</a:t>
            </a:r>
            <a:endParaRPr lang="en-GB" sz="2000" b="1" dirty="0">
              <a:latin typeface="Comic Sans MS" pitchFamily="66" charset="0"/>
            </a:endParaRPr>
          </a:p>
        </p:txBody>
      </p:sp>
      <p:graphicFrame>
        <p:nvGraphicFramePr>
          <p:cNvPr id="7" name="Chart 6"/>
          <p:cNvGraphicFramePr/>
          <p:nvPr/>
        </p:nvGraphicFramePr>
        <p:xfrm>
          <a:off x="571472" y="857232"/>
          <a:ext cx="8001056" cy="5143536"/>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428596" y="6357958"/>
            <a:ext cx="3500462" cy="2857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latin typeface="Arial" pitchFamily="34" charset="0"/>
                <a:cs typeface="Arial" pitchFamily="34" charset="0"/>
              </a:rPr>
              <a:t>Source: (Ahmed, 2005)</a:t>
            </a:r>
            <a:endParaRPr lang="en-GB"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28736"/>
          </a:xfrm>
        </p:spPr>
        <p:style>
          <a:lnRef idx="1">
            <a:schemeClr val="accent3"/>
          </a:lnRef>
          <a:fillRef idx="2">
            <a:schemeClr val="accent3"/>
          </a:fillRef>
          <a:effectRef idx="1">
            <a:schemeClr val="accent3"/>
          </a:effectRef>
          <a:fontRef idx="minor">
            <a:schemeClr val="dk1"/>
          </a:fontRef>
        </p:style>
        <p:txBody>
          <a:bodyPr>
            <a:noAutofit/>
          </a:bodyPr>
          <a:lstStyle/>
          <a:p>
            <a:r>
              <a:rPr lang="en-US" sz="2400" b="1" dirty="0" smtClean="0">
                <a:latin typeface="Comic Sans MS" pitchFamily="66" charset="0"/>
              </a:rPr>
              <a:t>Vietnam’s seafood industry: A socially embedded division of state owned and local Chinese owned enterprises in regional value chains?</a:t>
            </a:r>
            <a:r>
              <a:rPr lang="en-GB" sz="2400" b="1" dirty="0" smtClean="0">
                <a:latin typeface="Comic Sans MS" pitchFamily="66" charset="0"/>
              </a:rPr>
              <a:t/>
            </a:r>
            <a:br>
              <a:rPr lang="en-GB" sz="2400" b="1" dirty="0" smtClean="0">
                <a:latin typeface="Comic Sans MS" pitchFamily="66" charset="0"/>
              </a:rPr>
            </a:br>
            <a:endParaRPr lang="en-GB" sz="2400" b="1" dirty="0">
              <a:latin typeface="Comic Sans MS" pitchFamily="66" charset="0"/>
            </a:endParaRPr>
          </a:p>
        </p:txBody>
      </p:sp>
      <p:sp>
        <p:nvSpPr>
          <p:cNvPr id="3" name="Content Placeholder 2"/>
          <p:cNvSpPr>
            <a:spLocks noGrp="1"/>
          </p:cNvSpPr>
          <p:nvPr>
            <p:ph idx="1"/>
          </p:nvPr>
        </p:nvSpPr>
        <p:spPr>
          <a:xfrm>
            <a:off x="214282" y="1643050"/>
            <a:ext cx="8715436" cy="5000660"/>
          </a:xfrm>
        </p:spPr>
        <p:txBody>
          <a:bodyPr>
            <a:normAutofit lnSpcReduction="10000"/>
          </a:bodyPr>
          <a:lstStyle/>
          <a:p>
            <a:r>
              <a:rPr lang="en-US" sz="1800" dirty="0" smtClean="0">
                <a:latin typeface="Arial" pitchFamily="34" charset="0"/>
                <a:cs typeface="Arial" pitchFamily="34" charset="0"/>
              </a:rPr>
              <a:t>Seafood industry is the country's third largest exporter</a:t>
            </a:r>
          </a:p>
          <a:p>
            <a:r>
              <a:rPr lang="en-US" sz="1800" dirty="0" smtClean="0">
                <a:latin typeface="Arial" pitchFamily="34" charset="0"/>
                <a:cs typeface="Arial" pitchFamily="34" charset="0"/>
              </a:rPr>
              <a:t>Dominating position on the Japanese market and market of Mainland China has increased in importance</a:t>
            </a:r>
          </a:p>
          <a:p>
            <a:r>
              <a:rPr lang="en-US" sz="1800" b="1" dirty="0" smtClean="0">
                <a:solidFill>
                  <a:schemeClr val="accent1">
                    <a:lumMod val="75000"/>
                  </a:schemeClr>
                </a:solidFill>
                <a:latin typeface="Arial" pitchFamily="34" charset="0"/>
                <a:cs typeface="Arial" pitchFamily="34" charset="0"/>
              </a:rPr>
              <a:t>To illustrate how the structures of value chains are embedded in lead firms as well in the supplying firms in the value chain</a:t>
            </a:r>
          </a:p>
          <a:p>
            <a:r>
              <a:rPr lang="en-US" sz="1800" dirty="0" smtClean="0">
                <a:latin typeface="Arial" pitchFamily="34" charset="0"/>
                <a:cs typeface="Arial" pitchFamily="34" charset="0"/>
              </a:rPr>
              <a:t>State owned enterprises (SOEs) and the local Chinese dominated private seafood sector</a:t>
            </a:r>
          </a:p>
          <a:p>
            <a:r>
              <a:rPr lang="en-GB" sz="1800" dirty="0" smtClean="0">
                <a:latin typeface="Arial" pitchFamily="34" charset="0"/>
                <a:cs typeface="Arial" pitchFamily="34" charset="0"/>
              </a:rPr>
              <a:t>Nature of the value chain as shaped by the institutional environments and the social actors, who give specific attributes to the different nodes of the chain in local, national, regional and global spaces</a:t>
            </a:r>
          </a:p>
          <a:p>
            <a:r>
              <a:rPr lang="en-GB" sz="1800" dirty="0" smtClean="0">
                <a:latin typeface="Arial" pitchFamily="34" charset="0"/>
                <a:cs typeface="Arial" pitchFamily="34" charset="0"/>
              </a:rPr>
              <a:t>Shrimp Value chains are three types:</a:t>
            </a:r>
          </a:p>
          <a:p>
            <a:pPr marL="342900" indent="-342900">
              <a:buNone/>
            </a:pPr>
            <a:r>
              <a:rPr lang="en-GB" sz="1800" b="1" dirty="0" smtClean="0">
                <a:solidFill>
                  <a:srgbClr val="FF6600"/>
                </a:solidFill>
                <a:latin typeface="Arial" pitchFamily="34" charset="0"/>
                <a:cs typeface="Arial" pitchFamily="34" charset="0"/>
              </a:rPr>
              <a:t>1. Local Chinese Owned Pvt. Companies: </a:t>
            </a:r>
          </a:p>
          <a:p>
            <a:pPr marL="342900" indent="-342900">
              <a:buNone/>
            </a:pPr>
            <a:r>
              <a:rPr lang="en-GB" sz="1800" b="1" dirty="0" smtClean="0">
                <a:solidFill>
                  <a:srgbClr val="FF6600"/>
                </a:solidFill>
                <a:latin typeface="Arial" pitchFamily="34" charset="0"/>
                <a:cs typeface="Arial" pitchFamily="34" charset="0"/>
              </a:rPr>
              <a:t>      </a:t>
            </a:r>
            <a:r>
              <a:rPr lang="en-GB" sz="1800" b="1" dirty="0" err="1" smtClean="0">
                <a:solidFill>
                  <a:srgbClr val="FF6600"/>
                </a:solidFill>
                <a:latin typeface="Arial" pitchFamily="34" charset="0"/>
                <a:cs typeface="Arial" pitchFamily="34" charset="0"/>
              </a:rPr>
              <a:t>i</a:t>
            </a:r>
            <a:r>
              <a:rPr lang="en-GB" sz="1800" b="1" dirty="0" smtClean="0">
                <a:solidFill>
                  <a:srgbClr val="FF6600"/>
                </a:solidFill>
                <a:latin typeface="Arial" pitchFamily="34" charset="0"/>
                <a:cs typeface="Arial" pitchFamily="34" charset="0"/>
              </a:rPr>
              <a:t>. Marginalized in HACCP standard procedure</a:t>
            </a:r>
          </a:p>
          <a:p>
            <a:pPr marL="342900" indent="-342900">
              <a:buNone/>
            </a:pPr>
            <a:r>
              <a:rPr lang="en-GB" sz="1800" b="1" dirty="0" smtClean="0">
                <a:solidFill>
                  <a:srgbClr val="FF6600"/>
                </a:solidFill>
                <a:latin typeface="Arial" pitchFamily="34" charset="0"/>
                <a:cs typeface="Arial" pitchFamily="34" charset="0"/>
              </a:rPr>
              <a:t>      ii. Minor group of enterprises succeed to upgrade to HACCP</a:t>
            </a:r>
          </a:p>
          <a:p>
            <a:pPr marL="342900" indent="-342900">
              <a:buNone/>
            </a:pPr>
            <a:r>
              <a:rPr lang="en-GB" sz="1800" b="1" dirty="0" smtClean="0">
                <a:solidFill>
                  <a:srgbClr val="FF6600"/>
                </a:solidFill>
                <a:latin typeface="Arial" pitchFamily="34" charset="0"/>
                <a:cs typeface="Arial" pitchFamily="34" charset="0"/>
              </a:rPr>
              <a:t>2.  State Owned Enterprises /SOE</a:t>
            </a:r>
          </a:p>
          <a:p>
            <a:pPr marL="342900" indent="-342900">
              <a:buNone/>
            </a:pPr>
            <a:endParaRPr lang="en-GB" sz="1800" dirty="0" smtClean="0">
              <a:latin typeface="Arial" pitchFamily="34" charset="0"/>
              <a:cs typeface="Arial" pitchFamily="34" charset="0"/>
            </a:endParaRPr>
          </a:p>
          <a:p>
            <a:pPr marL="342900" indent="-342900">
              <a:buNone/>
            </a:pPr>
            <a:r>
              <a:rPr lang="en-GB" sz="1800" dirty="0" smtClean="0">
                <a:latin typeface="Arial" pitchFamily="34" charset="0"/>
                <a:cs typeface="Arial" pitchFamily="34" charset="0"/>
              </a:rPr>
              <a:t>***</a:t>
            </a:r>
            <a:r>
              <a:rPr lang="en-GB" sz="1800" dirty="0" smtClean="0">
                <a:solidFill>
                  <a:srgbClr val="C00000"/>
                </a:solidFill>
                <a:latin typeface="Arial" pitchFamily="34" charset="0"/>
                <a:cs typeface="Arial" pitchFamily="34" charset="0"/>
              </a:rPr>
              <a:t>Overseas Chinese dominated shrimp value chains</a:t>
            </a:r>
            <a:r>
              <a:rPr lang="en-GB" sz="1800" dirty="0" smtClean="0">
                <a:latin typeface="Arial" pitchFamily="34" charset="0"/>
                <a:cs typeface="Arial" pitchFamily="34" charset="0"/>
              </a:rPr>
              <a:t>***</a:t>
            </a:r>
          </a:p>
          <a:p>
            <a:endParaRPr lang="en-US" sz="1800" dirty="0" smtClean="0">
              <a:latin typeface="Arial" pitchFamily="34" charset="0"/>
              <a:cs typeface="Arial" pitchFamily="34" charset="0"/>
            </a:endParaRPr>
          </a:p>
          <a:p>
            <a:endParaRPr lang="en-GB" sz="1800" b="1" dirty="0">
              <a:solidFill>
                <a:schemeClr val="accent1">
                  <a:lumMod val="75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8"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8000"/>
                            </p:stCondLst>
                            <p:childTnLst>
                              <p:par>
                                <p:cTn id="25" presetID="2" presetClass="entr" presetSubtype="8"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10000"/>
                            </p:stCondLst>
                            <p:childTnLst>
                              <p:par>
                                <p:cTn id="30" presetID="2" presetClass="entr" presetSubtype="8"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3" dur="2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12000"/>
                            </p:stCondLst>
                            <p:childTnLst>
                              <p:par>
                                <p:cTn id="35" presetID="2" presetClass="entr" presetSubtype="8"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2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39" fill="hold">
                            <p:stCondLst>
                              <p:cond delay="14000"/>
                            </p:stCondLst>
                            <p:childTnLst>
                              <p:par>
                                <p:cTn id="40" presetID="2" presetClass="entr" presetSubtype="8"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2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3" dur="2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44" fill="hold">
                            <p:stCondLst>
                              <p:cond delay="16000"/>
                            </p:stCondLst>
                            <p:childTnLst>
                              <p:par>
                                <p:cTn id="45" presetID="2" presetClass="entr" presetSubtype="8" fill="hold" grpId="0"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2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8" dur="2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49" fill="hold">
                            <p:stCondLst>
                              <p:cond delay="18000"/>
                            </p:stCondLst>
                            <p:childTnLst>
                              <p:par>
                                <p:cTn id="50" presetID="2" presetClass="entr" presetSubtype="8" fill="hold" grpId="0" nodeType="after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additive="base">
                                        <p:cTn id="52" dur="20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53" dur="20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par>
                          <p:cTn id="54" fill="hold">
                            <p:stCondLst>
                              <p:cond delay="20000"/>
                            </p:stCondLst>
                            <p:childTnLst>
                              <p:par>
                                <p:cTn id="55" presetID="2" presetClass="entr" presetSubtype="8" fill="hold" grpId="0" nodeType="after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20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58" dur="20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7158" y="214290"/>
            <a:ext cx="8229600" cy="428605"/>
          </a:xfrm>
        </p:spPr>
        <p:txBody>
          <a:bodyPr>
            <a:normAutofit fontScale="90000"/>
          </a:bodyPr>
          <a:lstStyle/>
          <a:p>
            <a:r>
              <a:rPr lang="en-GB" sz="2400" b="1" dirty="0" smtClean="0">
                <a:latin typeface="Comic Sans MS" pitchFamily="66" charset="0"/>
              </a:rPr>
              <a:t>Shrimp value chain: SOE or Local Chinese owned </a:t>
            </a:r>
            <a:r>
              <a:rPr lang="en-GB" sz="2400" b="1" dirty="0" err="1" smtClean="0">
                <a:latin typeface="Comic Sans MS" pitchFamily="66" charset="0"/>
              </a:rPr>
              <a:t>pvt</a:t>
            </a:r>
            <a:r>
              <a:rPr lang="en-GB" sz="2400" b="1" dirty="0" smtClean="0">
                <a:latin typeface="Comic Sans MS" pitchFamily="66" charset="0"/>
              </a:rPr>
              <a:t>. Co.</a:t>
            </a:r>
            <a:endParaRPr lang="en-GB" sz="2400" b="1" dirty="0">
              <a:latin typeface="Comic Sans MS" pitchFamily="66" charset="0"/>
            </a:endParaRPr>
          </a:p>
        </p:txBody>
      </p:sp>
      <p:sp>
        <p:nvSpPr>
          <p:cNvPr id="4" name="Rounded Rectangle 3"/>
          <p:cNvSpPr/>
          <p:nvPr/>
        </p:nvSpPr>
        <p:spPr>
          <a:xfrm>
            <a:off x="3286116" y="857232"/>
            <a:ext cx="2143140" cy="71438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Aquaculture</a:t>
            </a:r>
            <a:endParaRPr lang="en-GB" b="1" dirty="0">
              <a:solidFill>
                <a:schemeClr val="tx1"/>
              </a:solidFill>
            </a:endParaRPr>
          </a:p>
        </p:txBody>
      </p:sp>
      <p:sp>
        <p:nvSpPr>
          <p:cNvPr id="5" name="Rounded Rectangle 4"/>
          <p:cNvSpPr/>
          <p:nvPr/>
        </p:nvSpPr>
        <p:spPr>
          <a:xfrm>
            <a:off x="3286116" y="2071678"/>
            <a:ext cx="2143140" cy="71438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Traders</a:t>
            </a:r>
            <a:endParaRPr lang="en-GB" b="1" dirty="0">
              <a:solidFill>
                <a:schemeClr val="tx1"/>
              </a:solidFill>
            </a:endParaRPr>
          </a:p>
        </p:txBody>
      </p:sp>
      <p:sp>
        <p:nvSpPr>
          <p:cNvPr id="6" name="Rounded Rectangle 5"/>
          <p:cNvSpPr/>
          <p:nvPr/>
        </p:nvSpPr>
        <p:spPr>
          <a:xfrm>
            <a:off x="3286116" y="3286124"/>
            <a:ext cx="2143140" cy="71438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Processors</a:t>
            </a:r>
            <a:endParaRPr lang="en-GB" b="1" dirty="0">
              <a:solidFill>
                <a:schemeClr val="tx1"/>
              </a:solidFill>
            </a:endParaRPr>
          </a:p>
        </p:txBody>
      </p:sp>
      <p:sp>
        <p:nvSpPr>
          <p:cNvPr id="7" name="Rounded Rectangle 6"/>
          <p:cNvSpPr/>
          <p:nvPr/>
        </p:nvSpPr>
        <p:spPr>
          <a:xfrm>
            <a:off x="3357554" y="4500570"/>
            <a:ext cx="2143140" cy="71438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Retailers</a:t>
            </a:r>
            <a:endParaRPr lang="en-GB" b="1" dirty="0">
              <a:solidFill>
                <a:schemeClr val="tx1"/>
              </a:solidFill>
            </a:endParaRPr>
          </a:p>
        </p:txBody>
      </p:sp>
      <p:sp>
        <p:nvSpPr>
          <p:cNvPr id="9" name="Smiley Face 8"/>
          <p:cNvSpPr/>
          <p:nvPr/>
        </p:nvSpPr>
        <p:spPr>
          <a:xfrm>
            <a:off x="4000496" y="5715016"/>
            <a:ext cx="914400" cy="9144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a:off x="4071934" y="1643050"/>
            <a:ext cx="571504"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wn Arrow 10"/>
          <p:cNvSpPr/>
          <p:nvPr/>
        </p:nvSpPr>
        <p:spPr>
          <a:xfrm>
            <a:off x="4071934" y="2857496"/>
            <a:ext cx="571504"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own Arrow 11"/>
          <p:cNvSpPr/>
          <p:nvPr/>
        </p:nvSpPr>
        <p:spPr>
          <a:xfrm>
            <a:off x="4143372" y="5286388"/>
            <a:ext cx="571504"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own Arrow 12"/>
          <p:cNvSpPr/>
          <p:nvPr/>
        </p:nvSpPr>
        <p:spPr>
          <a:xfrm>
            <a:off x="4143372" y="4071942"/>
            <a:ext cx="571504"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p:cNvCxnSpPr/>
          <p:nvPr/>
        </p:nvCxnSpPr>
        <p:spPr>
          <a:xfrm rot="10800000">
            <a:off x="5715008" y="4857760"/>
            <a:ext cx="714380" cy="1588"/>
          </a:xfrm>
          <a:prstGeom prst="straightConnector1">
            <a:avLst/>
          </a:prstGeom>
          <a:ln w="31750" cmpd="sng">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572132" y="1214422"/>
            <a:ext cx="857256" cy="1588"/>
          </a:xfrm>
          <a:prstGeom prst="line">
            <a:avLst/>
          </a:prstGeom>
          <a:ln w="31750" cmpd="sng"/>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4607719" y="3036091"/>
            <a:ext cx="3643338" cy="1588"/>
          </a:xfrm>
          <a:prstGeom prst="line">
            <a:avLst/>
          </a:prstGeom>
          <a:ln w="47625" cmpd="sng"/>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14282" y="6215082"/>
            <a:ext cx="2357454" cy="428628"/>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latin typeface="Arial" pitchFamily="34" charset="0"/>
                <a:cs typeface="Arial" pitchFamily="34" charset="0"/>
              </a:rPr>
              <a:t>Source: </a:t>
            </a:r>
            <a:r>
              <a:rPr lang="en-GB" sz="1600" dirty="0" err="1" smtClean="0">
                <a:latin typeface="Arial" pitchFamily="34" charset="0"/>
                <a:cs typeface="Arial" pitchFamily="34" charset="0"/>
              </a:rPr>
              <a:t>Lindhal</a:t>
            </a:r>
            <a:r>
              <a:rPr lang="en-GB" sz="1600" dirty="0" smtClean="0">
                <a:latin typeface="Arial" pitchFamily="34" charset="0"/>
                <a:cs typeface="Arial" pitchFamily="34" charset="0"/>
              </a:rPr>
              <a:t>, 2005</a:t>
            </a:r>
            <a:endParaRPr lang="en-GB" sz="16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heckerboard(across)">
                                      <p:cBhvr>
                                        <p:cTn id="11" dur="2000"/>
                                        <p:tgtEl>
                                          <p:spTgt spid="10"/>
                                        </p:tgtEl>
                                      </p:cBhvr>
                                    </p:animEffect>
                                  </p:childTnLst>
                                </p:cTn>
                              </p:par>
                            </p:childTnLst>
                          </p:cTn>
                        </p:par>
                        <p:par>
                          <p:cTn id="12" fill="hold">
                            <p:stCondLst>
                              <p:cond delay="4000"/>
                            </p:stCondLst>
                            <p:childTnLst>
                              <p:par>
                                <p:cTn id="13" presetID="5"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2000"/>
                                        <p:tgtEl>
                                          <p:spTgt spid="5"/>
                                        </p:tgtEl>
                                      </p:cBhvr>
                                    </p:animEffect>
                                  </p:childTnLst>
                                </p:cTn>
                              </p:par>
                            </p:childTnLst>
                          </p:cTn>
                        </p:par>
                        <p:par>
                          <p:cTn id="16" fill="hold">
                            <p:stCondLst>
                              <p:cond delay="6000"/>
                            </p:stCondLst>
                            <p:childTnLst>
                              <p:par>
                                <p:cTn id="17" presetID="5"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2000"/>
                                        <p:tgtEl>
                                          <p:spTgt spid="11"/>
                                        </p:tgtEl>
                                      </p:cBhvr>
                                    </p:animEffect>
                                  </p:childTnLst>
                                </p:cTn>
                              </p:par>
                            </p:childTnLst>
                          </p:cTn>
                        </p:par>
                        <p:par>
                          <p:cTn id="20" fill="hold">
                            <p:stCondLst>
                              <p:cond delay="8000"/>
                            </p:stCondLst>
                            <p:childTnLst>
                              <p:par>
                                <p:cTn id="21" presetID="5" presetClass="entr" presetSubtype="1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heckerboard(across)">
                                      <p:cBhvr>
                                        <p:cTn id="23" dur="2000"/>
                                        <p:tgtEl>
                                          <p:spTgt spid="6"/>
                                        </p:tgtEl>
                                      </p:cBhvr>
                                    </p:animEffect>
                                  </p:childTnLst>
                                </p:cTn>
                              </p:par>
                            </p:childTnLst>
                          </p:cTn>
                        </p:par>
                        <p:par>
                          <p:cTn id="24" fill="hold">
                            <p:stCondLst>
                              <p:cond delay="10000"/>
                            </p:stCondLst>
                            <p:childTnLst>
                              <p:par>
                                <p:cTn id="25" presetID="5" presetClass="entr" presetSubtype="1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heckerboard(across)">
                                      <p:cBhvr>
                                        <p:cTn id="27" dur="2000"/>
                                        <p:tgtEl>
                                          <p:spTgt spid="13"/>
                                        </p:tgtEl>
                                      </p:cBhvr>
                                    </p:animEffect>
                                  </p:childTnLst>
                                </p:cTn>
                              </p:par>
                            </p:childTnLst>
                          </p:cTn>
                        </p:par>
                        <p:par>
                          <p:cTn id="28" fill="hold">
                            <p:stCondLst>
                              <p:cond delay="12000"/>
                            </p:stCondLst>
                            <p:childTnLst>
                              <p:par>
                                <p:cTn id="29" presetID="5" presetClass="entr" presetSubtype="1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heckerboard(across)">
                                      <p:cBhvr>
                                        <p:cTn id="31" dur="2000"/>
                                        <p:tgtEl>
                                          <p:spTgt spid="7"/>
                                        </p:tgtEl>
                                      </p:cBhvr>
                                    </p:animEffect>
                                  </p:childTnLst>
                                </p:cTn>
                              </p:par>
                            </p:childTnLst>
                          </p:cTn>
                        </p:par>
                        <p:par>
                          <p:cTn id="32" fill="hold">
                            <p:stCondLst>
                              <p:cond delay="14000"/>
                            </p:stCondLst>
                            <p:childTnLst>
                              <p:par>
                                <p:cTn id="33" presetID="5" presetClass="entr" presetSubtype="1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heckerboard(across)">
                                      <p:cBhvr>
                                        <p:cTn id="35" dur="2000"/>
                                        <p:tgtEl>
                                          <p:spTgt spid="12"/>
                                        </p:tgtEl>
                                      </p:cBhvr>
                                    </p:animEffect>
                                  </p:childTnLst>
                                </p:cTn>
                              </p:par>
                            </p:childTnLst>
                          </p:cTn>
                        </p:par>
                        <p:par>
                          <p:cTn id="36" fill="hold">
                            <p:stCondLst>
                              <p:cond delay="16000"/>
                            </p:stCondLst>
                            <p:childTnLst>
                              <p:par>
                                <p:cTn id="37" presetID="5" presetClass="entr" presetSubtype="1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heckerboard(across)">
                                      <p:cBhvr>
                                        <p:cTn id="3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714380"/>
          </a:xfrm>
        </p:spPr>
        <p:txBody>
          <a:bodyPr>
            <a:normAutofit/>
          </a:bodyPr>
          <a:lstStyle/>
          <a:p>
            <a:r>
              <a:rPr lang="en-GB" sz="2400" b="1" dirty="0" smtClean="0">
                <a:solidFill>
                  <a:srgbClr val="FF6600"/>
                </a:solidFill>
                <a:latin typeface="Arial" pitchFamily="34" charset="0"/>
                <a:cs typeface="Arial" pitchFamily="34" charset="0"/>
              </a:rPr>
              <a:t>Local Chinese Owned Pvt. Companies </a:t>
            </a:r>
            <a:r>
              <a:rPr lang="en-GB" sz="2400" b="1" dirty="0" err="1" smtClean="0">
                <a:solidFill>
                  <a:srgbClr val="FF6600"/>
                </a:solidFill>
                <a:latin typeface="Arial" pitchFamily="34" charset="0"/>
                <a:cs typeface="Arial" pitchFamily="34" charset="0"/>
              </a:rPr>
              <a:t>vs</a:t>
            </a:r>
            <a:r>
              <a:rPr lang="en-GB" sz="2400" b="1" dirty="0" smtClean="0">
                <a:solidFill>
                  <a:srgbClr val="FF6600"/>
                </a:solidFill>
                <a:latin typeface="Arial" pitchFamily="34" charset="0"/>
                <a:cs typeface="Arial" pitchFamily="34" charset="0"/>
              </a:rPr>
              <a:t> SOEs</a:t>
            </a:r>
            <a:endParaRPr lang="en-GB" sz="2400" dirty="0"/>
          </a:p>
        </p:txBody>
      </p:sp>
      <p:sp>
        <p:nvSpPr>
          <p:cNvPr id="3" name="Content Placeholder 2"/>
          <p:cNvSpPr>
            <a:spLocks noGrp="1"/>
          </p:cNvSpPr>
          <p:nvPr>
            <p:ph idx="1"/>
          </p:nvPr>
        </p:nvSpPr>
        <p:spPr>
          <a:xfrm>
            <a:off x="214282" y="1357298"/>
            <a:ext cx="8643998" cy="5214974"/>
          </a:xfrm>
        </p:spPr>
        <p:txBody>
          <a:bodyPr/>
          <a:lstStyle/>
          <a:p>
            <a:r>
              <a:rPr lang="en-GB" dirty="0" smtClean="0">
                <a:latin typeface="Arial" pitchFamily="34" charset="0"/>
                <a:cs typeface="Arial" pitchFamily="34" charset="0"/>
              </a:rPr>
              <a:t>Forward linkages with farmers</a:t>
            </a:r>
          </a:p>
          <a:p>
            <a:r>
              <a:rPr lang="en-GB" dirty="0" smtClean="0">
                <a:latin typeface="Arial" pitchFamily="34" charset="0"/>
                <a:cs typeface="Arial" pitchFamily="34" charset="0"/>
              </a:rPr>
              <a:t>Provide feed, capital, antibiotics and other inputs to farmers</a:t>
            </a:r>
          </a:p>
          <a:p>
            <a:r>
              <a:rPr lang="en-GB" dirty="0" smtClean="0">
                <a:latin typeface="Arial" pitchFamily="34" charset="0"/>
                <a:cs typeface="Arial" pitchFamily="34" charset="0"/>
              </a:rPr>
              <a:t>Price is higher  (15%)</a:t>
            </a:r>
          </a:p>
          <a:p>
            <a:r>
              <a:rPr lang="en-GB" dirty="0" smtClean="0">
                <a:latin typeface="Arial" pitchFamily="34" charset="0"/>
                <a:cs typeface="Arial" pitchFamily="34" charset="0"/>
              </a:rPr>
              <a:t>Use new technology; IT, market information, certification</a:t>
            </a:r>
          </a:p>
          <a:p>
            <a:r>
              <a:rPr lang="en-GB" dirty="0" smtClean="0">
                <a:latin typeface="Arial" pitchFamily="34" charset="0"/>
                <a:cs typeface="Arial" pitchFamily="34" charset="0"/>
              </a:rPr>
              <a:t>New processing plants</a:t>
            </a:r>
          </a:p>
          <a:p>
            <a:r>
              <a:rPr lang="en-GB" dirty="0" smtClean="0">
                <a:latin typeface="Arial" pitchFamily="34" charset="0"/>
                <a:cs typeface="Arial" pitchFamily="34" charset="0"/>
              </a:rPr>
              <a:t>Long term supplier contracts</a:t>
            </a:r>
          </a:p>
          <a:p>
            <a:r>
              <a:rPr lang="en-GB" dirty="0" smtClean="0">
                <a:latin typeface="Arial" pitchFamily="34" charset="0"/>
                <a:cs typeface="Arial" pitchFamily="34" charset="0"/>
              </a:rPr>
              <a:t>Use ethnic networks to market products</a:t>
            </a:r>
          </a:p>
          <a:p>
            <a:r>
              <a:rPr lang="en-GB" dirty="0" smtClean="0">
                <a:latin typeface="Arial" pitchFamily="34" charset="0"/>
                <a:cs typeface="Arial" pitchFamily="34" charset="0"/>
              </a:rPr>
              <a:t>Strong ties with </a:t>
            </a:r>
            <a:r>
              <a:rPr lang="en-GB" dirty="0" err="1" smtClean="0">
                <a:latin typeface="Arial" pitchFamily="34" charset="0"/>
                <a:cs typeface="Arial" pitchFamily="34" charset="0"/>
              </a:rPr>
              <a:t>diaspora</a:t>
            </a:r>
            <a:endParaRPr lang="en-GB"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0034" y="214290"/>
            <a:ext cx="8229600" cy="500067"/>
          </a:xfrm>
        </p:spPr>
        <p:txBody>
          <a:bodyPr>
            <a:normAutofit/>
          </a:bodyPr>
          <a:lstStyle/>
          <a:p>
            <a:r>
              <a:rPr lang="en-GB" sz="2400" b="1" dirty="0" smtClean="0">
                <a:latin typeface="Comic Sans MS" pitchFamily="66" charset="0"/>
              </a:rPr>
              <a:t>Shrimp value chains to Japanese market</a:t>
            </a:r>
            <a:endParaRPr lang="en-GB" sz="2400" b="1" dirty="0">
              <a:latin typeface="Comic Sans MS" pitchFamily="66" charset="0"/>
            </a:endParaRPr>
          </a:p>
        </p:txBody>
      </p:sp>
      <p:sp>
        <p:nvSpPr>
          <p:cNvPr id="4" name="Rounded Rectangle 3"/>
          <p:cNvSpPr/>
          <p:nvPr/>
        </p:nvSpPr>
        <p:spPr>
          <a:xfrm>
            <a:off x="1785918" y="928670"/>
            <a:ext cx="1643074"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Arial" pitchFamily="34" charset="0"/>
                <a:cs typeface="Arial" pitchFamily="34" charset="0"/>
              </a:rPr>
              <a:t>Farmers</a:t>
            </a:r>
            <a:endParaRPr lang="en-GB" b="1" dirty="0">
              <a:latin typeface="Arial" pitchFamily="34" charset="0"/>
              <a:cs typeface="Arial" pitchFamily="34" charset="0"/>
            </a:endParaRPr>
          </a:p>
        </p:txBody>
      </p:sp>
      <p:sp>
        <p:nvSpPr>
          <p:cNvPr id="5" name="Rounded Rectangle 4"/>
          <p:cNvSpPr/>
          <p:nvPr/>
        </p:nvSpPr>
        <p:spPr>
          <a:xfrm>
            <a:off x="1857356" y="1928802"/>
            <a:ext cx="1643074"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Arial" pitchFamily="34" charset="0"/>
                <a:cs typeface="Arial" pitchFamily="34" charset="0"/>
              </a:rPr>
              <a:t>Traders</a:t>
            </a:r>
            <a:endParaRPr lang="en-GB" b="1" dirty="0">
              <a:latin typeface="Arial" pitchFamily="34" charset="0"/>
              <a:cs typeface="Arial" pitchFamily="34" charset="0"/>
            </a:endParaRPr>
          </a:p>
        </p:txBody>
      </p:sp>
      <p:sp>
        <p:nvSpPr>
          <p:cNvPr id="6" name="Rounded Rectangle 5"/>
          <p:cNvSpPr/>
          <p:nvPr/>
        </p:nvSpPr>
        <p:spPr>
          <a:xfrm>
            <a:off x="1142976" y="2928934"/>
            <a:ext cx="3000396"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Arial" pitchFamily="34" charset="0"/>
                <a:cs typeface="Arial" pitchFamily="34" charset="0"/>
              </a:rPr>
              <a:t>Trading houses in Hong Kong &amp; Singapore</a:t>
            </a:r>
            <a:endParaRPr lang="en-GB" b="1" dirty="0">
              <a:latin typeface="Arial" pitchFamily="34" charset="0"/>
              <a:cs typeface="Arial" pitchFamily="34" charset="0"/>
            </a:endParaRPr>
          </a:p>
        </p:txBody>
      </p:sp>
      <p:sp>
        <p:nvSpPr>
          <p:cNvPr id="7" name="Rounded Rectangle 6"/>
          <p:cNvSpPr/>
          <p:nvPr/>
        </p:nvSpPr>
        <p:spPr>
          <a:xfrm>
            <a:off x="2000232" y="4143380"/>
            <a:ext cx="1643074"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Arial" pitchFamily="34" charset="0"/>
                <a:cs typeface="Arial" pitchFamily="34" charset="0"/>
              </a:rPr>
              <a:t>Processors in Japan</a:t>
            </a:r>
            <a:endParaRPr lang="en-GB" b="1" dirty="0">
              <a:latin typeface="Arial" pitchFamily="34" charset="0"/>
              <a:cs typeface="Arial" pitchFamily="34" charset="0"/>
            </a:endParaRPr>
          </a:p>
        </p:txBody>
      </p:sp>
      <p:sp>
        <p:nvSpPr>
          <p:cNvPr id="8" name="Rounded Rectangle 7"/>
          <p:cNvSpPr/>
          <p:nvPr/>
        </p:nvSpPr>
        <p:spPr>
          <a:xfrm>
            <a:off x="5786446" y="1000108"/>
            <a:ext cx="1643074"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Arial" pitchFamily="34" charset="0"/>
                <a:cs typeface="Arial" pitchFamily="34" charset="0"/>
              </a:rPr>
              <a:t>Processors</a:t>
            </a:r>
            <a:endParaRPr lang="en-GB" b="1" dirty="0">
              <a:latin typeface="Arial" pitchFamily="34" charset="0"/>
              <a:cs typeface="Arial" pitchFamily="34" charset="0"/>
            </a:endParaRPr>
          </a:p>
        </p:txBody>
      </p:sp>
      <p:sp>
        <p:nvSpPr>
          <p:cNvPr id="9" name="Rounded Rectangle 8"/>
          <p:cNvSpPr/>
          <p:nvPr/>
        </p:nvSpPr>
        <p:spPr>
          <a:xfrm>
            <a:off x="5286380" y="2285992"/>
            <a:ext cx="3071834"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Retail chains in Japan or</a:t>
            </a:r>
          </a:p>
          <a:p>
            <a:pPr algn="ctr"/>
            <a:r>
              <a:rPr lang="en-GB" dirty="0" smtClean="0"/>
              <a:t>Trading Houses</a:t>
            </a:r>
            <a:endParaRPr lang="en-GB" dirty="0"/>
          </a:p>
        </p:txBody>
      </p:sp>
      <p:sp>
        <p:nvSpPr>
          <p:cNvPr id="10" name="Rounded Rectangle 9"/>
          <p:cNvSpPr/>
          <p:nvPr/>
        </p:nvSpPr>
        <p:spPr>
          <a:xfrm>
            <a:off x="2000232" y="5286388"/>
            <a:ext cx="1643074"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Retailers</a:t>
            </a:r>
            <a:endParaRPr lang="en-GB" dirty="0"/>
          </a:p>
        </p:txBody>
      </p:sp>
      <p:sp>
        <p:nvSpPr>
          <p:cNvPr id="11" name="Smiley Face 10"/>
          <p:cNvSpPr/>
          <p:nvPr/>
        </p:nvSpPr>
        <p:spPr>
          <a:xfrm>
            <a:off x="6000760" y="4714884"/>
            <a:ext cx="1143008"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own Arrow 11"/>
          <p:cNvSpPr/>
          <p:nvPr/>
        </p:nvSpPr>
        <p:spPr>
          <a:xfrm>
            <a:off x="2500298" y="1643050"/>
            <a:ext cx="500066" cy="214314"/>
          </a:xfrm>
          <a:prstGeom prst="downArrow">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own Arrow 12"/>
          <p:cNvSpPr/>
          <p:nvPr/>
        </p:nvSpPr>
        <p:spPr>
          <a:xfrm>
            <a:off x="2500298" y="2643182"/>
            <a:ext cx="500066" cy="214314"/>
          </a:xfrm>
          <a:prstGeom prst="downArrow">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wn Arrow 13"/>
          <p:cNvSpPr/>
          <p:nvPr/>
        </p:nvSpPr>
        <p:spPr>
          <a:xfrm>
            <a:off x="2428860" y="3786190"/>
            <a:ext cx="500066" cy="214314"/>
          </a:xfrm>
          <a:prstGeom prst="downArrow">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own Arrow 14"/>
          <p:cNvSpPr/>
          <p:nvPr/>
        </p:nvSpPr>
        <p:spPr>
          <a:xfrm>
            <a:off x="2571736" y="4929198"/>
            <a:ext cx="500066" cy="214314"/>
          </a:xfrm>
          <a:prstGeom prst="downArrow">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a:off x="3929058" y="5357826"/>
            <a:ext cx="1571636" cy="428628"/>
          </a:xfrm>
          <a:prstGeom prst="rightArrow">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flipV="1">
            <a:off x="3857620" y="1214422"/>
            <a:ext cx="1571636" cy="71438"/>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Down Arrow 17"/>
          <p:cNvSpPr/>
          <p:nvPr/>
        </p:nvSpPr>
        <p:spPr>
          <a:xfrm>
            <a:off x="6357950" y="1714488"/>
            <a:ext cx="500066" cy="428628"/>
          </a:xfrm>
          <a:prstGeom prst="downArrow">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Down Arrow 18"/>
          <p:cNvSpPr/>
          <p:nvPr/>
        </p:nvSpPr>
        <p:spPr>
          <a:xfrm>
            <a:off x="6429388" y="3286124"/>
            <a:ext cx="500066" cy="1143008"/>
          </a:xfrm>
          <a:prstGeom prst="downArrow">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214282" y="6215082"/>
            <a:ext cx="2357454" cy="428628"/>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latin typeface="Arial" pitchFamily="34" charset="0"/>
                <a:cs typeface="Arial" pitchFamily="34" charset="0"/>
              </a:rPr>
              <a:t>Source: </a:t>
            </a:r>
            <a:r>
              <a:rPr lang="en-GB" sz="1600" dirty="0" err="1" smtClean="0">
                <a:latin typeface="Arial" pitchFamily="34" charset="0"/>
                <a:cs typeface="Arial" pitchFamily="34" charset="0"/>
              </a:rPr>
              <a:t>Lindhal</a:t>
            </a:r>
            <a:r>
              <a:rPr lang="en-GB" sz="1600" dirty="0" smtClean="0">
                <a:latin typeface="Arial" pitchFamily="34" charset="0"/>
                <a:cs typeface="Arial" pitchFamily="34" charset="0"/>
              </a:rPr>
              <a:t>, 2005</a:t>
            </a:r>
            <a:endParaRPr lang="en-GB" sz="16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heckerboard(across)">
                                      <p:cBhvr>
                                        <p:cTn id="11" dur="1000"/>
                                        <p:tgtEl>
                                          <p:spTgt spid="12"/>
                                        </p:tgtEl>
                                      </p:cBhvr>
                                    </p:animEffect>
                                  </p:childTnLst>
                                </p:cTn>
                              </p:par>
                            </p:childTnLst>
                          </p:cTn>
                        </p:par>
                        <p:par>
                          <p:cTn id="12" fill="hold">
                            <p:stCondLst>
                              <p:cond delay="2000"/>
                            </p:stCondLst>
                            <p:childTnLst>
                              <p:par>
                                <p:cTn id="13" presetID="5"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1000"/>
                                        <p:tgtEl>
                                          <p:spTgt spid="5"/>
                                        </p:tgtEl>
                                      </p:cBhvr>
                                    </p:animEffect>
                                  </p:childTnLst>
                                </p:cTn>
                              </p:par>
                            </p:childTnLst>
                          </p:cTn>
                        </p:par>
                        <p:par>
                          <p:cTn id="16" fill="hold">
                            <p:stCondLst>
                              <p:cond delay="3000"/>
                            </p:stCondLst>
                            <p:childTnLst>
                              <p:par>
                                <p:cTn id="17" presetID="5" presetClass="entr" presetSubtype="1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heckerboard(across)">
                                      <p:cBhvr>
                                        <p:cTn id="19" dur="1000"/>
                                        <p:tgtEl>
                                          <p:spTgt spid="13"/>
                                        </p:tgtEl>
                                      </p:cBhvr>
                                    </p:animEffect>
                                  </p:childTnLst>
                                </p:cTn>
                              </p:par>
                            </p:childTnLst>
                          </p:cTn>
                        </p:par>
                        <p:par>
                          <p:cTn id="20" fill="hold">
                            <p:stCondLst>
                              <p:cond delay="4000"/>
                            </p:stCondLst>
                            <p:childTnLst>
                              <p:par>
                                <p:cTn id="21" presetID="5" presetClass="entr" presetSubtype="1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heckerboard(across)">
                                      <p:cBhvr>
                                        <p:cTn id="23" dur="1000"/>
                                        <p:tgtEl>
                                          <p:spTgt spid="6"/>
                                        </p:tgtEl>
                                      </p:cBhvr>
                                    </p:animEffect>
                                  </p:childTnLst>
                                </p:cTn>
                              </p:par>
                            </p:childTnLst>
                          </p:cTn>
                        </p:par>
                        <p:par>
                          <p:cTn id="24" fill="hold">
                            <p:stCondLst>
                              <p:cond delay="5000"/>
                            </p:stCondLst>
                            <p:childTnLst>
                              <p:par>
                                <p:cTn id="25" presetID="5" presetClass="entr" presetSubtype="1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1000"/>
                                        <p:tgtEl>
                                          <p:spTgt spid="14"/>
                                        </p:tgtEl>
                                      </p:cBhvr>
                                    </p:animEffect>
                                  </p:childTnLst>
                                </p:cTn>
                              </p:par>
                            </p:childTnLst>
                          </p:cTn>
                        </p:par>
                        <p:par>
                          <p:cTn id="28" fill="hold">
                            <p:stCondLst>
                              <p:cond delay="6000"/>
                            </p:stCondLst>
                            <p:childTnLst>
                              <p:par>
                                <p:cTn id="29" presetID="5" presetClass="entr" presetSubtype="1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heckerboard(across)">
                                      <p:cBhvr>
                                        <p:cTn id="31" dur="1000"/>
                                        <p:tgtEl>
                                          <p:spTgt spid="7"/>
                                        </p:tgtEl>
                                      </p:cBhvr>
                                    </p:animEffect>
                                  </p:childTnLst>
                                </p:cTn>
                              </p:par>
                            </p:childTnLst>
                          </p:cTn>
                        </p:par>
                        <p:par>
                          <p:cTn id="32" fill="hold">
                            <p:stCondLst>
                              <p:cond delay="7000"/>
                            </p:stCondLst>
                            <p:childTnLst>
                              <p:par>
                                <p:cTn id="33" presetID="5" presetClass="entr" presetSubtype="1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checkerboard(across)">
                                      <p:cBhvr>
                                        <p:cTn id="35" dur="1000"/>
                                        <p:tgtEl>
                                          <p:spTgt spid="15"/>
                                        </p:tgtEl>
                                      </p:cBhvr>
                                    </p:animEffect>
                                  </p:childTnLst>
                                </p:cTn>
                              </p:par>
                            </p:childTnLst>
                          </p:cTn>
                        </p:par>
                        <p:par>
                          <p:cTn id="36" fill="hold">
                            <p:stCondLst>
                              <p:cond delay="8000"/>
                            </p:stCondLst>
                            <p:childTnLst>
                              <p:par>
                                <p:cTn id="37" presetID="5" presetClass="entr" presetSubtype="1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checkerboard(across)">
                                      <p:cBhvr>
                                        <p:cTn id="39" dur="1000"/>
                                        <p:tgtEl>
                                          <p:spTgt spid="10"/>
                                        </p:tgtEl>
                                      </p:cBhvr>
                                    </p:animEffect>
                                  </p:childTnLst>
                                </p:cTn>
                              </p:par>
                            </p:childTnLst>
                          </p:cTn>
                        </p:par>
                        <p:par>
                          <p:cTn id="40" fill="hold">
                            <p:stCondLst>
                              <p:cond delay="9000"/>
                            </p:stCondLst>
                            <p:childTnLst>
                              <p:par>
                                <p:cTn id="41" presetID="5" presetClass="entr" presetSubtype="1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checkerboard(across)">
                                      <p:cBhvr>
                                        <p:cTn id="43" dur="1000"/>
                                        <p:tgtEl>
                                          <p:spTgt spid="16"/>
                                        </p:tgtEl>
                                      </p:cBhvr>
                                    </p:animEffect>
                                  </p:childTnLst>
                                </p:cTn>
                              </p:par>
                            </p:childTnLst>
                          </p:cTn>
                        </p:par>
                        <p:par>
                          <p:cTn id="44" fill="hold">
                            <p:stCondLst>
                              <p:cond delay="10000"/>
                            </p:stCondLst>
                            <p:childTnLst>
                              <p:par>
                                <p:cTn id="45" presetID="5" presetClass="entr" presetSubtype="1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checkerboard(across)">
                                      <p:cBhvr>
                                        <p:cTn id="47" dur="1000"/>
                                        <p:tgtEl>
                                          <p:spTgt spid="11"/>
                                        </p:tgtEl>
                                      </p:cBhvr>
                                    </p:animEffect>
                                  </p:childTnLst>
                                </p:cTn>
                              </p:par>
                            </p:childTnLst>
                          </p:cTn>
                        </p:par>
                        <p:par>
                          <p:cTn id="48" fill="hold">
                            <p:stCondLst>
                              <p:cond delay="11000"/>
                            </p:stCondLst>
                            <p:childTnLst>
                              <p:par>
                                <p:cTn id="49" presetID="5" presetClass="entr" presetSubtype="1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checkerboard(across)">
                                      <p:cBhvr>
                                        <p:cTn id="51" dur="1000"/>
                                        <p:tgtEl>
                                          <p:spTgt spid="17"/>
                                        </p:tgtEl>
                                      </p:cBhvr>
                                    </p:animEffect>
                                  </p:childTnLst>
                                </p:cTn>
                              </p:par>
                            </p:childTnLst>
                          </p:cTn>
                        </p:par>
                        <p:par>
                          <p:cTn id="52" fill="hold">
                            <p:stCondLst>
                              <p:cond delay="12000"/>
                            </p:stCondLst>
                            <p:childTnLst>
                              <p:par>
                                <p:cTn id="53" presetID="5" presetClass="entr" presetSubtype="10"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checkerboard(across)">
                                      <p:cBhvr>
                                        <p:cTn id="55" dur="1000"/>
                                        <p:tgtEl>
                                          <p:spTgt spid="8"/>
                                        </p:tgtEl>
                                      </p:cBhvr>
                                    </p:animEffect>
                                  </p:childTnLst>
                                </p:cTn>
                              </p:par>
                            </p:childTnLst>
                          </p:cTn>
                        </p:par>
                        <p:par>
                          <p:cTn id="56" fill="hold">
                            <p:stCondLst>
                              <p:cond delay="13000"/>
                            </p:stCondLst>
                            <p:childTnLst>
                              <p:par>
                                <p:cTn id="57" presetID="5" presetClass="entr" presetSubtype="1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checkerboard(across)">
                                      <p:cBhvr>
                                        <p:cTn id="59" dur="1000"/>
                                        <p:tgtEl>
                                          <p:spTgt spid="18"/>
                                        </p:tgtEl>
                                      </p:cBhvr>
                                    </p:animEffect>
                                  </p:childTnLst>
                                </p:cTn>
                              </p:par>
                            </p:childTnLst>
                          </p:cTn>
                        </p:par>
                        <p:par>
                          <p:cTn id="60" fill="hold">
                            <p:stCondLst>
                              <p:cond delay="14000"/>
                            </p:stCondLst>
                            <p:childTnLst>
                              <p:par>
                                <p:cTn id="61" presetID="5" presetClass="entr" presetSubtype="10"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checkerboard(across)">
                                      <p:cBhvr>
                                        <p:cTn id="63" dur="1000"/>
                                        <p:tgtEl>
                                          <p:spTgt spid="9"/>
                                        </p:tgtEl>
                                      </p:cBhvr>
                                    </p:animEffect>
                                  </p:childTnLst>
                                </p:cTn>
                              </p:par>
                            </p:childTnLst>
                          </p:cTn>
                        </p:par>
                        <p:par>
                          <p:cTn id="64" fill="hold">
                            <p:stCondLst>
                              <p:cond delay="15000"/>
                            </p:stCondLst>
                            <p:childTnLst>
                              <p:par>
                                <p:cTn id="65" presetID="5" presetClass="entr" presetSubtype="10"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checkerboard(across)">
                                      <p:cBhvr>
                                        <p:cTn id="6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785818"/>
          </a:xfrm>
        </p:spPr>
        <p:txBody>
          <a:bodyPr>
            <a:normAutofit/>
          </a:bodyPr>
          <a:lstStyle/>
          <a:p>
            <a:r>
              <a:rPr lang="en-GB" sz="2400" b="1" dirty="0" smtClean="0">
                <a:latin typeface="Comic Sans MS" pitchFamily="66" charset="0"/>
                <a:cs typeface="Arial" pitchFamily="34" charset="0"/>
              </a:rPr>
              <a:t>Overseas Chinese dominated shrimp value chains</a:t>
            </a:r>
            <a:endParaRPr lang="en-GB" sz="2400" b="1" dirty="0">
              <a:latin typeface="Comic Sans MS" pitchFamily="66" charset="0"/>
              <a:cs typeface="Arial" pitchFamily="34" charset="0"/>
            </a:endParaRPr>
          </a:p>
        </p:txBody>
      </p:sp>
      <p:sp>
        <p:nvSpPr>
          <p:cNvPr id="3" name="Content Placeholder 2"/>
          <p:cNvSpPr>
            <a:spLocks noGrp="1"/>
          </p:cNvSpPr>
          <p:nvPr>
            <p:ph idx="1"/>
          </p:nvPr>
        </p:nvSpPr>
        <p:spPr>
          <a:xfrm>
            <a:off x="357158" y="1571612"/>
            <a:ext cx="8572560" cy="5000660"/>
          </a:xfrm>
        </p:spPr>
        <p:txBody>
          <a:bodyPr>
            <a:normAutofit lnSpcReduction="10000"/>
          </a:bodyPr>
          <a:lstStyle/>
          <a:p>
            <a:pPr>
              <a:buFont typeface="Wingdings" pitchFamily="2" charset="2"/>
              <a:buChar char="Ø"/>
            </a:pPr>
            <a:r>
              <a:rPr lang="en-GB" dirty="0" smtClean="0"/>
              <a:t>1.</a:t>
            </a:r>
            <a:r>
              <a:rPr lang="en-GB" sz="2800" b="1" dirty="0" smtClean="0">
                <a:solidFill>
                  <a:srgbClr val="FF6600"/>
                </a:solidFill>
                <a:latin typeface="Arial" pitchFamily="34" charset="0"/>
                <a:cs typeface="Arial" pitchFamily="34" charset="0"/>
              </a:rPr>
              <a:t> </a:t>
            </a:r>
            <a:r>
              <a:rPr lang="en-GB" sz="2400" b="1" dirty="0" smtClean="0">
                <a:latin typeface="Arial" pitchFamily="34" charset="0"/>
                <a:cs typeface="Arial" pitchFamily="34" charset="0"/>
              </a:rPr>
              <a:t>Local Chinese Owned Pvt. Companies</a:t>
            </a:r>
            <a:endParaRPr lang="en-GB" sz="2400" dirty="0" smtClean="0"/>
          </a:p>
          <a:p>
            <a:pPr>
              <a:buFont typeface="Wingdings" pitchFamily="2" charset="2"/>
              <a:buChar char="Ø"/>
            </a:pPr>
            <a:r>
              <a:rPr lang="en-GB" dirty="0" smtClean="0"/>
              <a:t>Use regional relationships to enhance ; </a:t>
            </a:r>
          </a:p>
          <a:p>
            <a:pPr>
              <a:buNone/>
            </a:pPr>
            <a:r>
              <a:rPr lang="en-GB" dirty="0" smtClean="0"/>
              <a:t>    market power, coordinating skills, market penetration, brand establishment, &amp; entering into high value markets</a:t>
            </a:r>
          </a:p>
          <a:p>
            <a:pPr>
              <a:buFont typeface="Wingdings" pitchFamily="2" charset="2"/>
              <a:buChar char="Ø"/>
            </a:pPr>
            <a:r>
              <a:rPr lang="en-GB" dirty="0" smtClean="0"/>
              <a:t> 2. </a:t>
            </a:r>
            <a:r>
              <a:rPr lang="en-GB" sz="2400" b="1" dirty="0" smtClean="0">
                <a:latin typeface="Arial" pitchFamily="34" charset="0"/>
                <a:cs typeface="Arial" pitchFamily="34" charset="0"/>
              </a:rPr>
              <a:t>Minor group of enterprises succeed to upgrade to HACCP</a:t>
            </a:r>
          </a:p>
          <a:p>
            <a:pPr>
              <a:buFont typeface="Wingdings" pitchFamily="2" charset="2"/>
              <a:buChar char="Ø"/>
            </a:pPr>
            <a:r>
              <a:rPr lang="en-GB" sz="2400" dirty="0" smtClean="0">
                <a:latin typeface="Arial" pitchFamily="34" charset="0"/>
                <a:cs typeface="Arial" pitchFamily="34" charset="0"/>
              </a:rPr>
              <a:t>Use relationship in Diaspora communities to clear branding strategies, contact variety of regional and global retailers, developed market linkages through ICT</a:t>
            </a:r>
          </a:p>
          <a:p>
            <a:pPr>
              <a:buFont typeface="Wingdings" pitchFamily="2" charset="2"/>
              <a:buChar char="Ø"/>
            </a:pPr>
            <a:r>
              <a:rPr lang="en-GB" sz="2400" dirty="0" smtClean="0">
                <a:latin typeface="Arial" pitchFamily="34" charset="0"/>
                <a:cs typeface="Arial" pitchFamily="34" charset="0"/>
              </a:rPr>
              <a:t>Products to ethnic markets: low level of value addition and traditional tastes, flavours, methods...</a:t>
            </a:r>
          </a:p>
          <a:p>
            <a:pPr>
              <a:buFont typeface="Wingdings" pitchFamily="2" charset="2"/>
              <a:buChar char="Ø"/>
            </a:pPr>
            <a:endParaRPr lang="en-GB" sz="2400" dirty="0" smtClean="0">
              <a:latin typeface="Arial" pitchFamily="34" charset="0"/>
              <a:cs typeface="Arial" pitchFamily="34" charset="0"/>
            </a:endParaRPr>
          </a:p>
          <a:p>
            <a:pPr>
              <a:buFont typeface="Wingdings" pitchFamily="2" charset="2"/>
              <a:buChar char="Ø"/>
            </a:pP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8"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8000"/>
                            </p:stCondLst>
                            <p:childTnLst>
                              <p:par>
                                <p:cTn id="25" presetID="2" presetClass="entr" presetSubtype="8"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10000"/>
                            </p:stCondLst>
                            <p:childTnLst>
                              <p:par>
                                <p:cTn id="30" presetID="2" presetClass="entr" presetSubtype="8"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3" dur="2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14290"/>
            <a:ext cx="8401080" cy="1285884"/>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GB" sz="1300" b="1" dirty="0" smtClean="0">
                <a:latin typeface="Arial" pitchFamily="34" charset="0"/>
                <a:cs typeface="Arial" pitchFamily="34" charset="0"/>
              </a:rPr>
              <a:t/>
            </a:r>
            <a:br>
              <a:rPr lang="en-GB" sz="1300" b="1" dirty="0" smtClean="0">
                <a:latin typeface="Arial" pitchFamily="34" charset="0"/>
                <a:cs typeface="Arial" pitchFamily="34" charset="0"/>
              </a:rPr>
            </a:br>
            <a:r>
              <a:rPr lang="en-GB" sz="1300" b="1" dirty="0" smtClean="0">
                <a:latin typeface="Arial" pitchFamily="34" charset="0"/>
                <a:cs typeface="Arial" pitchFamily="34" charset="0"/>
              </a:rPr>
              <a:t/>
            </a:r>
            <a:br>
              <a:rPr lang="en-GB" sz="1300" b="1" dirty="0" smtClean="0">
                <a:latin typeface="Arial" pitchFamily="34" charset="0"/>
                <a:cs typeface="Arial" pitchFamily="34" charset="0"/>
              </a:rPr>
            </a:br>
            <a:r>
              <a:rPr lang="en-GB" sz="3100" b="1" dirty="0" smtClean="0">
                <a:latin typeface="Arial" pitchFamily="34" charset="0"/>
                <a:cs typeface="Arial" pitchFamily="34" charset="0"/>
              </a:rPr>
              <a:t>Similarities of fish marketing systems in developing </a:t>
            </a:r>
            <a:r>
              <a:rPr lang="en-GB" sz="3100" b="1" dirty="0" err="1" smtClean="0">
                <a:latin typeface="Arial" pitchFamily="34" charset="0"/>
                <a:cs typeface="Arial" pitchFamily="34" charset="0"/>
              </a:rPr>
              <a:t>vs</a:t>
            </a:r>
            <a:r>
              <a:rPr lang="en-GB" sz="3100" b="1" dirty="0" smtClean="0">
                <a:latin typeface="Arial" pitchFamily="34" charset="0"/>
                <a:cs typeface="Arial" pitchFamily="34" charset="0"/>
              </a:rPr>
              <a:t> developed countries</a:t>
            </a:r>
            <a:r>
              <a:rPr lang="en-GB" sz="3100" dirty="0" smtClean="0"/>
              <a:t/>
            </a:r>
            <a:br>
              <a:rPr lang="en-GB" sz="3100" dirty="0" smtClean="0"/>
            </a:br>
            <a:endParaRPr lang="en-GB" sz="3100" dirty="0"/>
          </a:p>
        </p:txBody>
      </p:sp>
      <p:sp>
        <p:nvSpPr>
          <p:cNvPr id="3" name="Content Placeholder 2"/>
          <p:cNvSpPr>
            <a:spLocks noGrp="1"/>
          </p:cNvSpPr>
          <p:nvPr>
            <p:ph idx="1"/>
          </p:nvPr>
        </p:nvSpPr>
        <p:spPr>
          <a:xfrm>
            <a:off x="457200" y="1714488"/>
            <a:ext cx="8229600" cy="4610112"/>
          </a:xfrm>
        </p:spPr>
        <p:txBody>
          <a:bodyPr>
            <a:normAutofit/>
          </a:bodyPr>
          <a:lstStyle/>
          <a:p>
            <a:pPr lvl="0"/>
            <a:r>
              <a:rPr lang="en-GB" sz="2400" dirty="0" smtClean="0">
                <a:latin typeface="Arial" pitchFamily="34" charset="0"/>
                <a:cs typeface="Arial" pitchFamily="34" charset="0"/>
              </a:rPr>
              <a:t>Both have to face the same basic challenge of providing safe food of right type and quality, to right place to right people those who are willing and able to pay</a:t>
            </a:r>
          </a:p>
          <a:p>
            <a:pPr lvl="0"/>
            <a:r>
              <a:rPr lang="en-GB" sz="2400" dirty="0" smtClean="0">
                <a:latin typeface="Arial" pitchFamily="34" charset="0"/>
                <a:cs typeface="Arial" pitchFamily="34" charset="0"/>
              </a:rPr>
              <a:t>Market composed of mixture of local and imported fish and fishery products</a:t>
            </a:r>
          </a:p>
          <a:p>
            <a:pPr lvl="0"/>
            <a:r>
              <a:rPr lang="en-GB" sz="2400" dirty="0" smtClean="0">
                <a:latin typeface="Arial" pitchFamily="34" charset="0"/>
                <a:cs typeface="Arial" pitchFamily="34" charset="0"/>
              </a:rPr>
              <a:t>Complex panorama of actors, enterprises and institutions</a:t>
            </a:r>
          </a:p>
          <a:p>
            <a:pPr lvl="0"/>
            <a:r>
              <a:rPr lang="en-GB" sz="2400" dirty="0" smtClean="0">
                <a:latin typeface="Arial" pitchFamily="34" charset="0"/>
                <a:cs typeface="Arial" pitchFamily="34" charset="0"/>
              </a:rPr>
              <a:t>Important role of supermarkets in fish and fishery product retailing</a:t>
            </a:r>
          </a:p>
          <a:p>
            <a:pPr lvl="0"/>
            <a:r>
              <a:rPr lang="en-GB" sz="2400" dirty="0" smtClean="0">
                <a:latin typeface="Arial" pitchFamily="34" charset="0"/>
                <a:cs typeface="Arial" pitchFamily="34" charset="0"/>
              </a:rPr>
              <a:t>Presence of hotel restaurant and institutional channels, and therefore some food service suppliers</a:t>
            </a:r>
          </a:p>
          <a:p>
            <a:pPr lvl="0"/>
            <a:r>
              <a:rPr lang="en-GB" sz="2400" dirty="0" smtClean="0">
                <a:latin typeface="Arial" pitchFamily="34" charset="0"/>
                <a:cs typeface="Arial" pitchFamily="34" charset="0"/>
              </a:rPr>
              <a:t>Increasing role of regulations and standards</a:t>
            </a:r>
          </a:p>
          <a:p>
            <a:pPr>
              <a:buNone/>
            </a:pPr>
            <a:endParaRPr lang="en-GB" sz="2400" dirty="0" smtClean="0">
              <a:latin typeface="Arial" pitchFamily="34" charset="0"/>
              <a:cs typeface="Arial" pitchFamily="34" charset="0"/>
            </a:endParaRP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8"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28"/>
            <a:ext cx="8329642" cy="928694"/>
          </a:xfrm>
        </p:spPr>
        <p:style>
          <a:lnRef idx="1">
            <a:schemeClr val="accent3"/>
          </a:lnRef>
          <a:fillRef idx="2">
            <a:schemeClr val="accent3"/>
          </a:fillRef>
          <a:effectRef idx="1">
            <a:schemeClr val="accent3"/>
          </a:effectRef>
          <a:fontRef idx="minor">
            <a:schemeClr val="dk1"/>
          </a:fontRef>
        </p:style>
        <p:txBody>
          <a:bodyPr>
            <a:normAutofit/>
          </a:bodyPr>
          <a:lstStyle/>
          <a:p>
            <a:r>
              <a:rPr lang="en-US" sz="2800" dirty="0" smtClean="0">
                <a:latin typeface="Comic Sans MS" pitchFamily="66" charset="0"/>
              </a:rPr>
              <a:t>“Supply chain” is not synonymous with “value chain”, because…</a:t>
            </a:r>
            <a:endParaRPr lang="en-GB" sz="2800" dirty="0">
              <a:latin typeface="Comic Sans MS" pitchFamily="66" charset="0"/>
            </a:endParaRPr>
          </a:p>
        </p:txBody>
      </p:sp>
      <p:sp>
        <p:nvSpPr>
          <p:cNvPr id="3" name="Content Placeholder 2"/>
          <p:cNvSpPr>
            <a:spLocks noGrp="1"/>
          </p:cNvSpPr>
          <p:nvPr>
            <p:ph idx="1"/>
          </p:nvPr>
        </p:nvSpPr>
        <p:spPr>
          <a:xfrm>
            <a:off x="285720" y="1500174"/>
            <a:ext cx="8572560" cy="5072098"/>
          </a:xfrm>
        </p:spPr>
        <p:txBody>
          <a:bodyPr/>
          <a:lstStyle/>
          <a:p>
            <a:pPr>
              <a:lnSpc>
                <a:spcPct val="90000"/>
              </a:lnSpc>
            </a:pPr>
            <a:r>
              <a:rPr lang="en-US" sz="3200" dirty="0" smtClean="0">
                <a:solidFill>
                  <a:schemeClr val="accent1">
                    <a:lumMod val="75000"/>
                  </a:schemeClr>
                </a:solidFill>
                <a:latin typeface="Comic Sans MS" pitchFamily="66" charset="0"/>
              </a:rPr>
              <a:t>Value chains are concerned with what the market will pay for a good offered for sale</a:t>
            </a:r>
          </a:p>
          <a:p>
            <a:pPr>
              <a:lnSpc>
                <a:spcPct val="90000"/>
              </a:lnSpc>
            </a:pPr>
            <a:r>
              <a:rPr lang="en-US" dirty="0" smtClean="0"/>
              <a:t>The main objectives of value chain management are to </a:t>
            </a:r>
            <a:r>
              <a:rPr lang="en-US" b="1" dirty="0" smtClean="0">
                <a:solidFill>
                  <a:srgbClr val="C00000"/>
                </a:solidFill>
              </a:rPr>
              <a:t>maximize gross revenue </a:t>
            </a:r>
            <a:r>
              <a:rPr lang="en-US" dirty="0" smtClean="0"/>
              <a:t>and </a:t>
            </a:r>
            <a:r>
              <a:rPr lang="en-US" b="1" dirty="0" smtClean="0">
                <a:solidFill>
                  <a:srgbClr val="00B050"/>
                </a:solidFill>
              </a:rPr>
              <a:t>sustain</a:t>
            </a:r>
            <a:r>
              <a:rPr lang="en-US" dirty="0" smtClean="0"/>
              <a:t> it over time</a:t>
            </a:r>
          </a:p>
          <a:p>
            <a:pPr>
              <a:lnSpc>
                <a:spcPct val="90000"/>
              </a:lnSpc>
            </a:pPr>
            <a:r>
              <a:rPr lang="en-US" dirty="0" smtClean="0"/>
              <a:t>Supply chains are concerned with what it costs and how long it takes to present the good for sale </a:t>
            </a:r>
          </a:p>
          <a:p>
            <a:pPr>
              <a:lnSpc>
                <a:spcPct val="90000"/>
              </a:lnSpc>
            </a:pPr>
            <a:r>
              <a:rPr lang="en-US" dirty="0" smtClean="0"/>
              <a:t>The main objectives of supply chain management are to reduce the number of links and to reduce friction (bottlenecks, costs incurred, time to market), but</a:t>
            </a:r>
          </a:p>
          <a:p>
            <a:pPr>
              <a:lnSpc>
                <a:spcPct val="90000"/>
              </a:lnSpc>
            </a:pPr>
            <a:r>
              <a:rPr lang="en-US" dirty="0" smtClean="0"/>
              <a:t>Need a </a:t>
            </a:r>
            <a:r>
              <a:rPr lang="en-US" b="1" dirty="0" smtClean="0">
                <a:solidFill>
                  <a:srgbClr val="0070C0"/>
                </a:solidFill>
              </a:rPr>
              <a:t>good supply chain </a:t>
            </a:r>
            <a:r>
              <a:rPr lang="en-US" dirty="0" smtClean="0"/>
              <a:t>to build a </a:t>
            </a:r>
            <a:r>
              <a:rPr lang="en-US" sz="3200" b="1" dirty="0" smtClean="0">
                <a:solidFill>
                  <a:srgbClr val="C00000"/>
                </a:solidFill>
              </a:rPr>
              <a:t>value chain</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8258204" cy="1214422"/>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GB" sz="3100" b="1" dirty="0" smtClean="0"/>
              <a:t/>
            </a:r>
            <a:br>
              <a:rPr lang="en-GB" sz="3100" b="1" dirty="0" smtClean="0"/>
            </a:br>
            <a:r>
              <a:rPr lang="en-GB" sz="3100" b="1" dirty="0" smtClean="0"/>
              <a:t/>
            </a:r>
            <a:br>
              <a:rPr lang="en-GB" sz="3100" b="1" dirty="0" smtClean="0"/>
            </a:br>
            <a:r>
              <a:rPr lang="en-GB" sz="3100" b="1" dirty="0" smtClean="0"/>
              <a:t/>
            </a:r>
            <a:br>
              <a:rPr lang="en-GB" sz="3100" b="1" dirty="0" smtClean="0"/>
            </a:br>
            <a:r>
              <a:rPr lang="en-GB" sz="3100" b="1" dirty="0" smtClean="0"/>
              <a:t/>
            </a:r>
            <a:br>
              <a:rPr lang="en-GB" sz="3100" b="1" dirty="0" smtClean="0"/>
            </a:br>
            <a:r>
              <a:rPr lang="en-GB" sz="3100" b="1" dirty="0" smtClean="0"/>
              <a:t/>
            </a:r>
            <a:br>
              <a:rPr lang="en-GB" sz="3100" b="1" dirty="0" smtClean="0"/>
            </a:br>
            <a:r>
              <a:rPr lang="en-GB" sz="3100" b="1" dirty="0" smtClean="0"/>
              <a:t/>
            </a:r>
            <a:br>
              <a:rPr lang="en-GB" sz="3100" b="1" dirty="0" smtClean="0"/>
            </a:br>
            <a:r>
              <a:rPr lang="en-GB" sz="3100" b="1" dirty="0" smtClean="0"/>
              <a:t/>
            </a:r>
            <a:br>
              <a:rPr lang="en-GB" sz="3100" b="1" dirty="0" smtClean="0"/>
            </a:br>
            <a:r>
              <a:rPr lang="en-GB" sz="3100" b="1" dirty="0" smtClean="0"/>
              <a:t/>
            </a:r>
            <a:br>
              <a:rPr lang="en-GB" sz="3100" b="1" dirty="0" smtClean="0"/>
            </a:br>
            <a:r>
              <a:rPr lang="en-GB" sz="3100" b="1" dirty="0" smtClean="0"/>
              <a:t>Differences of fish marketing systems in developing </a:t>
            </a:r>
            <a:r>
              <a:rPr lang="en-GB" sz="3100" b="1" dirty="0" err="1" smtClean="0"/>
              <a:t>vs</a:t>
            </a:r>
            <a:r>
              <a:rPr lang="en-GB" sz="3100" b="1" dirty="0" smtClean="0"/>
              <a:t> developed countries</a:t>
            </a:r>
            <a:r>
              <a:rPr lang="en-GB" sz="2700" dirty="0" smtClean="0"/>
              <a:t/>
            </a:r>
            <a:br>
              <a:rPr lang="en-GB" sz="2700" dirty="0" smtClean="0"/>
            </a:br>
            <a:endParaRPr lang="en-GB" sz="2700" dirty="0"/>
          </a:p>
        </p:txBody>
      </p:sp>
      <p:sp>
        <p:nvSpPr>
          <p:cNvPr id="3" name="Content Placeholder 2"/>
          <p:cNvSpPr>
            <a:spLocks noGrp="1"/>
          </p:cNvSpPr>
          <p:nvPr>
            <p:ph idx="1"/>
          </p:nvPr>
        </p:nvSpPr>
        <p:spPr>
          <a:xfrm>
            <a:off x="457200" y="1571612"/>
            <a:ext cx="8229600" cy="5000660"/>
          </a:xfrm>
        </p:spPr>
        <p:txBody>
          <a:bodyPr>
            <a:normAutofit/>
          </a:bodyPr>
          <a:lstStyle/>
          <a:p>
            <a:pPr lvl="0"/>
            <a:r>
              <a:rPr lang="en-GB" sz="2800" dirty="0" smtClean="0"/>
              <a:t>Vastly different scale at system and enterprise level</a:t>
            </a:r>
          </a:p>
          <a:p>
            <a:pPr lvl="0"/>
            <a:r>
              <a:rPr lang="en-GB" sz="2800" dirty="0" smtClean="0"/>
              <a:t>Percentage of product handled formally lower in less developed countries</a:t>
            </a:r>
          </a:p>
          <a:p>
            <a:pPr lvl="0"/>
            <a:r>
              <a:rPr lang="en-GB" sz="2800" dirty="0" smtClean="0"/>
              <a:t>Share of fresh versus processed or manufactured much higher in less developed countries than emerging or developed countries</a:t>
            </a:r>
          </a:p>
          <a:p>
            <a:pPr lvl="0"/>
            <a:r>
              <a:rPr lang="en-GB" sz="2800" dirty="0" smtClean="0"/>
              <a:t>Supermarket share is rising still and fast in less developed countries to detriment of smaller retailers and wholesale markets</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29600" cy="785818"/>
          </a:xfrm>
        </p:spPr>
        <p:style>
          <a:lnRef idx="1">
            <a:schemeClr val="accent2"/>
          </a:lnRef>
          <a:fillRef idx="2">
            <a:schemeClr val="accent2"/>
          </a:fillRef>
          <a:effectRef idx="1">
            <a:schemeClr val="accent2"/>
          </a:effectRef>
          <a:fontRef idx="minor">
            <a:schemeClr val="dk1"/>
          </a:fontRef>
        </p:style>
        <p:txBody>
          <a:bodyPr>
            <a:normAutofit/>
          </a:bodyPr>
          <a:lstStyle/>
          <a:p>
            <a:r>
              <a:rPr lang="en-US" sz="2400" dirty="0" smtClean="0">
                <a:latin typeface="Comic Sans MS" pitchFamily="66" charset="0"/>
              </a:rPr>
              <a:t>Challenges for developing country suppliers in general</a:t>
            </a:r>
            <a:endParaRPr lang="en-GB" sz="2400" dirty="0">
              <a:latin typeface="Comic Sans MS" pitchFamily="66" charset="0"/>
            </a:endParaRPr>
          </a:p>
        </p:txBody>
      </p:sp>
      <p:sp>
        <p:nvSpPr>
          <p:cNvPr id="3" name="Content Placeholder 2"/>
          <p:cNvSpPr>
            <a:spLocks noGrp="1"/>
          </p:cNvSpPr>
          <p:nvPr>
            <p:ph idx="1"/>
          </p:nvPr>
        </p:nvSpPr>
        <p:spPr>
          <a:xfrm>
            <a:off x="428596" y="1571612"/>
            <a:ext cx="8258204" cy="4752988"/>
          </a:xfrm>
        </p:spPr>
        <p:txBody>
          <a:bodyPr/>
          <a:lstStyle/>
          <a:p>
            <a:pPr>
              <a:buFont typeface="Wingdings" pitchFamily="2" charset="2"/>
              <a:buChar char="Ø"/>
            </a:pPr>
            <a:r>
              <a:rPr lang="en-US" sz="2800" dirty="0" smtClean="0"/>
              <a:t>Choosing between commodity and specialty markets</a:t>
            </a:r>
          </a:p>
          <a:p>
            <a:pPr>
              <a:buFont typeface="Wingdings" pitchFamily="2" charset="2"/>
              <a:buChar char="Ø"/>
            </a:pPr>
            <a:r>
              <a:rPr lang="en-US" sz="2800" dirty="0" smtClean="0"/>
              <a:t>Retaining and expanding market access</a:t>
            </a:r>
          </a:p>
          <a:p>
            <a:pPr>
              <a:buFont typeface="Wingdings" pitchFamily="2" charset="2"/>
              <a:buChar char="Ø"/>
            </a:pPr>
            <a:r>
              <a:rPr lang="en-US" sz="2800" dirty="0" smtClean="0"/>
              <a:t>Gaining and holding a position in lucrative value/supply chains</a:t>
            </a:r>
          </a:p>
          <a:p>
            <a:pPr>
              <a:buFont typeface="Wingdings" pitchFamily="2" charset="2"/>
              <a:buChar char="Ø"/>
            </a:pPr>
            <a:r>
              <a:rPr lang="en-US" sz="2800" dirty="0" smtClean="0"/>
              <a:t>Penetrating, holding, expanding better markets</a:t>
            </a:r>
          </a:p>
          <a:p>
            <a:pPr>
              <a:buFont typeface="Wingdings" pitchFamily="2" charset="2"/>
              <a:buChar char="Ø"/>
            </a:pPr>
            <a:r>
              <a:rPr lang="en-US" sz="2800" dirty="0" smtClean="0"/>
              <a:t>Raising productivity and competitiveness  </a:t>
            </a:r>
          </a:p>
          <a:p>
            <a:pPr>
              <a:buFont typeface="Wingdings" pitchFamily="2" charset="2"/>
              <a:buChar char="Ø"/>
            </a:pPr>
            <a:r>
              <a:rPr lang="en-US" sz="2800" dirty="0" smtClean="0"/>
              <a:t>Increasing value added</a:t>
            </a:r>
          </a:p>
          <a:p>
            <a:pPr>
              <a:buFont typeface="Wingdings" pitchFamily="2" charset="2"/>
              <a:buChar char="Ø"/>
            </a:pPr>
            <a:r>
              <a:rPr lang="en-US" sz="2800" dirty="0" smtClean="0"/>
              <a:t>Dealing effectively with emerging standards</a:t>
            </a:r>
          </a:p>
          <a:p>
            <a:pPr>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8"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8"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186766" cy="642942"/>
          </a:xfrm>
        </p:spPr>
        <p:txBody>
          <a:bodyPr>
            <a:normAutofit fontScale="90000"/>
          </a:bodyPr>
          <a:lstStyle/>
          <a:p>
            <a:r>
              <a:rPr lang="en-US" sz="2800" b="1" dirty="0" smtClean="0"/>
              <a:t>PESTLE analysis</a:t>
            </a:r>
            <a:r>
              <a:rPr lang="en-GB" sz="2800" dirty="0" smtClean="0"/>
              <a:t/>
            </a:r>
            <a:br>
              <a:rPr lang="en-GB" sz="2800" dirty="0" smtClean="0"/>
            </a:br>
            <a:endParaRPr lang="en-GB" sz="2800" b="1" dirty="0">
              <a:latin typeface="Arial" pitchFamily="34" charset="0"/>
              <a:cs typeface="Arial" pitchFamily="34" charset="0"/>
            </a:endParaRPr>
          </a:p>
        </p:txBody>
      </p:sp>
      <p:sp>
        <p:nvSpPr>
          <p:cNvPr id="3" name="Content Placeholder 2"/>
          <p:cNvSpPr>
            <a:spLocks noGrp="1"/>
          </p:cNvSpPr>
          <p:nvPr>
            <p:ph idx="1"/>
          </p:nvPr>
        </p:nvSpPr>
        <p:spPr>
          <a:xfrm>
            <a:off x="357158" y="1142984"/>
            <a:ext cx="8501122" cy="5429288"/>
          </a:xfrm>
        </p:spPr>
        <p:txBody>
          <a:bodyPr/>
          <a:lstStyle/>
          <a:p>
            <a:r>
              <a:rPr lang="en-US" dirty="0" smtClean="0"/>
              <a:t>Is a useful tool for understanding the “big picture” of the environment in which industry is operating and environmental understanding will bring the advantage of the opportunities and guide to minimize the threats</a:t>
            </a:r>
          </a:p>
          <a:p>
            <a:r>
              <a:rPr lang="en-US" dirty="0" smtClean="0"/>
              <a:t>PESTLE components are;</a:t>
            </a:r>
          </a:p>
          <a:p>
            <a:r>
              <a:rPr lang="en-US" dirty="0" smtClean="0"/>
              <a:t> P-Political</a:t>
            </a:r>
          </a:p>
          <a:p>
            <a:r>
              <a:rPr lang="en-US" dirty="0" smtClean="0"/>
              <a:t>E – Economic</a:t>
            </a:r>
          </a:p>
          <a:p>
            <a:r>
              <a:rPr lang="en-US" dirty="0" smtClean="0"/>
              <a:t>S – Social</a:t>
            </a:r>
          </a:p>
          <a:p>
            <a:r>
              <a:rPr lang="en-US" dirty="0" smtClean="0"/>
              <a:t>T – Technological</a:t>
            </a:r>
          </a:p>
          <a:p>
            <a:r>
              <a:rPr lang="en-US" dirty="0" smtClean="0"/>
              <a:t>L -  Legal</a:t>
            </a:r>
          </a:p>
          <a:p>
            <a:r>
              <a:rPr lang="en-US" dirty="0" smtClean="0"/>
              <a:t>E - Environment</a:t>
            </a:r>
            <a:endParaRPr lang="en-GB"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214282" y="285724"/>
          <a:ext cx="8715436" cy="6357985"/>
        </p:xfrm>
        <a:graphic>
          <a:graphicData uri="http://schemas.openxmlformats.org/drawingml/2006/table">
            <a:tbl>
              <a:tblPr firstRow="1" bandRow="1">
                <a:tableStyleId>{21E4AEA4-8DFA-4A89-87EB-49C32662AFE0}</a:tableStyleId>
              </a:tblPr>
              <a:tblGrid>
                <a:gridCol w="4741183"/>
                <a:gridCol w="3974253"/>
              </a:tblGrid>
              <a:tr h="978152">
                <a:tc>
                  <a:txBody>
                    <a:bodyPr/>
                    <a:lstStyle/>
                    <a:p>
                      <a:r>
                        <a:rPr kumimoji="0" lang="en-GB" sz="2400" b="1" kern="1200" dirty="0" smtClean="0">
                          <a:solidFill>
                            <a:schemeClr val="lt1"/>
                          </a:solidFill>
                          <a:latin typeface="Arial" pitchFamily="34" charset="0"/>
                          <a:ea typeface="+mn-ea"/>
                          <a:cs typeface="Arial" pitchFamily="34" charset="0"/>
                        </a:rPr>
                        <a:t>Factors</a:t>
                      </a:r>
                      <a:endParaRPr lang="en-GB" sz="2400" dirty="0">
                        <a:latin typeface="Arial" pitchFamily="34" charset="0"/>
                        <a:cs typeface="Arial" pitchFamily="34" charset="0"/>
                      </a:endParaRPr>
                    </a:p>
                  </a:txBody>
                  <a:tcPr/>
                </a:tc>
                <a:tc>
                  <a:txBody>
                    <a:bodyPr/>
                    <a:lstStyle/>
                    <a:p>
                      <a:r>
                        <a:rPr kumimoji="0" lang="en-US" sz="1800" b="1" kern="1200" dirty="0" smtClean="0">
                          <a:solidFill>
                            <a:schemeClr val="lt1"/>
                          </a:solidFill>
                          <a:latin typeface="+mn-lt"/>
                          <a:ea typeface="+mn-ea"/>
                          <a:cs typeface="+mn-cs"/>
                        </a:rPr>
                        <a:t>Importance : Increasing   &gt;; </a:t>
                      </a:r>
                      <a:endParaRPr kumimoji="0" lang="en-GB" sz="1800" b="1" kern="1200" dirty="0" smtClean="0">
                        <a:solidFill>
                          <a:schemeClr val="lt1"/>
                        </a:solidFill>
                        <a:latin typeface="+mn-lt"/>
                        <a:ea typeface="+mn-ea"/>
                        <a:cs typeface="+mn-cs"/>
                      </a:endParaRPr>
                    </a:p>
                    <a:p>
                      <a:r>
                        <a:rPr kumimoji="0" lang="en-US" sz="1800" b="1" kern="1200" dirty="0" smtClean="0">
                          <a:solidFill>
                            <a:schemeClr val="lt1"/>
                          </a:solidFill>
                          <a:latin typeface="+mn-lt"/>
                          <a:ea typeface="+mn-ea"/>
                          <a:cs typeface="+mn-cs"/>
                        </a:rPr>
                        <a:t>Unchanged  =; Decreasing  &lt;</a:t>
                      </a:r>
                      <a:endParaRPr kumimoji="0" lang="en-GB" sz="1800" b="1" kern="1200" dirty="0" smtClean="0">
                        <a:solidFill>
                          <a:schemeClr val="lt1"/>
                        </a:solidFill>
                        <a:latin typeface="+mn-lt"/>
                        <a:ea typeface="+mn-ea"/>
                        <a:cs typeface="+mn-cs"/>
                      </a:endParaRPr>
                    </a:p>
                    <a:p>
                      <a:endParaRPr lang="en-GB" dirty="0"/>
                    </a:p>
                  </a:txBody>
                  <a:tcPr/>
                </a:tc>
              </a:tr>
              <a:tr h="5379833">
                <a:tc>
                  <a:txBody>
                    <a:bodyPr/>
                    <a:lstStyle/>
                    <a:p>
                      <a:r>
                        <a:rPr kumimoji="0" lang="en-GB" sz="2000" b="1" kern="1200" dirty="0" smtClean="0">
                          <a:solidFill>
                            <a:schemeClr val="dk1"/>
                          </a:solidFill>
                          <a:latin typeface="+mn-lt"/>
                          <a:ea typeface="+mn-ea"/>
                          <a:cs typeface="+mn-cs"/>
                        </a:rPr>
                        <a:t>Political Factors</a:t>
                      </a:r>
                    </a:p>
                    <a:p>
                      <a:r>
                        <a:rPr kumimoji="0" lang="en-GB" sz="1800" kern="1200" dirty="0" smtClean="0">
                          <a:solidFill>
                            <a:schemeClr val="dk1"/>
                          </a:solidFill>
                          <a:latin typeface="+mn-lt"/>
                          <a:ea typeface="+mn-ea"/>
                          <a:cs typeface="+mn-cs"/>
                        </a:rPr>
                        <a:t> </a:t>
                      </a:r>
                    </a:p>
                    <a:p>
                      <a:pPr lvl="0">
                        <a:buFont typeface="Arial" pitchFamily="34" charset="0"/>
                        <a:buChar char="•"/>
                      </a:pPr>
                      <a:r>
                        <a:rPr kumimoji="0" lang="en-US" sz="1800" kern="1200" dirty="0" smtClean="0">
                          <a:solidFill>
                            <a:schemeClr val="dk1"/>
                          </a:solidFill>
                          <a:latin typeface="+mn-lt"/>
                          <a:ea typeface="+mn-ea"/>
                          <a:cs typeface="+mn-cs"/>
                        </a:rPr>
                        <a:t>Low political interest among the general public and therefore little or no pressure on government</a:t>
                      </a:r>
                    </a:p>
                    <a:p>
                      <a:pPr lvl="0">
                        <a:buFont typeface="Arial" pitchFamily="34" charset="0"/>
                        <a:buChar char="•"/>
                      </a:pPr>
                      <a:r>
                        <a:rPr kumimoji="0" lang="en-US" sz="1800" kern="1200" dirty="0" smtClean="0">
                          <a:solidFill>
                            <a:schemeClr val="dk1"/>
                          </a:solidFill>
                          <a:latin typeface="+mn-lt"/>
                          <a:ea typeface="+mn-ea"/>
                          <a:cs typeface="+mn-cs"/>
                        </a:rPr>
                        <a:t> Low political pressure from fishermen and boat owners</a:t>
                      </a:r>
                    </a:p>
                    <a:p>
                      <a:pPr lvl="0">
                        <a:buFont typeface="Arial" pitchFamily="34" charset="0"/>
                        <a:buChar char="•"/>
                      </a:pPr>
                      <a:r>
                        <a:rPr kumimoji="0" lang="en-US" sz="1800" kern="1200" dirty="0" smtClean="0">
                          <a:solidFill>
                            <a:schemeClr val="dk1"/>
                          </a:solidFill>
                          <a:latin typeface="+mn-lt"/>
                          <a:ea typeface="+mn-ea"/>
                          <a:cs typeface="+mn-cs"/>
                        </a:rPr>
                        <a:t> Low interest among politicians</a:t>
                      </a:r>
                    </a:p>
                    <a:p>
                      <a:pPr lvl="0">
                        <a:buFont typeface="Arial" pitchFamily="34" charset="0"/>
                        <a:buChar char="•"/>
                      </a:pPr>
                      <a:r>
                        <a:rPr kumimoji="0" lang="en-US" sz="1800" kern="1200" dirty="0" smtClean="0">
                          <a:solidFill>
                            <a:schemeClr val="dk1"/>
                          </a:solidFill>
                          <a:latin typeface="+mn-lt"/>
                          <a:ea typeface="+mn-ea"/>
                          <a:cs typeface="+mn-cs"/>
                        </a:rPr>
                        <a:t> High interest among government to improve the situation on post harvest losses</a:t>
                      </a:r>
                    </a:p>
                    <a:p>
                      <a:pPr lvl="0">
                        <a:buFont typeface="Arial" pitchFamily="34" charset="0"/>
                        <a:buChar char="•"/>
                      </a:pPr>
                      <a:r>
                        <a:rPr kumimoji="0" lang="en-US" sz="1800" kern="1200" dirty="0" smtClean="0">
                          <a:solidFill>
                            <a:schemeClr val="dk1"/>
                          </a:solidFill>
                          <a:latin typeface="+mn-lt"/>
                          <a:ea typeface="+mn-ea"/>
                          <a:cs typeface="+mn-cs"/>
                        </a:rPr>
                        <a:t> Frequent changes in policy due to rapid changes in politically elected authorities within the government affecting stability of practical resolutions</a:t>
                      </a:r>
                    </a:p>
                    <a:p>
                      <a:pPr lvl="0">
                        <a:buFont typeface="Arial" pitchFamily="34" charset="0"/>
                        <a:buChar char="•"/>
                      </a:pPr>
                      <a:r>
                        <a:rPr kumimoji="0" lang="en-US" sz="1800" kern="1200" dirty="0" smtClean="0">
                          <a:solidFill>
                            <a:schemeClr val="dk1"/>
                          </a:solidFill>
                          <a:latin typeface="+mn-lt"/>
                          <a:ea typeface="+mn-ea"/>
                          <a:cs typeface="+mn-cs"/>
                        </a:rPr>
                        <a:t> Possibilities for fishermen- and vessel owner associations to influence future policy making and contributing to political decisions</a:t>
                      </a:r>
                    </a:p>
                    <a:p>
                      <a:pPr lvl="0">
                        <a:buFont typeface="Arial" pitchFamily="34" charset="0"/>
                        <a:buChar char="•"/>
                      </a:pPr>
                      <a:r>
                        <a:rPr kumimoji="0" lang="en-US" sz="1800" kern="1200" dirty="0" smtClean="0">
                          <a:solidFill>
                            <a:schemeClr val="dk1"/>
                          </a:solidFill>
                          <a:latin typeface="+mn-lt"/>
                          <a:ea typeface="+mn-ea"/>
                          <a:cs typeface="+mn-cs"/>
                        </a:rPr>
                        <a:t>International agreements e.g. IOTC</a:t>
                      </a:r>
                      <a:endParaRPr lang="en-GB" dirty="0"/>
                    </a:p>
                  </a:txBody>
                  <a:tcPr/>
                </a:tc>
                <a:tc>
                  <a:txBody>
                    <a:bodyPr/>
                    <a:lstStyle/>
                    <a:p>
                      <a:endParaRPr kumimoji="0" lang="en-US" sz="1800" kern="1200" dirty="0" smtClean="0">
                        <a:solidFill>
                          <a:schemeClr val="dk1"/>
                        </a:solidFill>
                        <a:latin typeface="+mn-lt"/>
                        <a:ea typeface="+mn-ea"/>
                        <a:cs typeface="+mn-cs"/>
                      </a:endParaRPr>
                    </a:p>
                    <a:p>
                      <a:endParaRPr kumimoji="0" lang="en-US" sz="1800" kern="1200" dirty="0" smtClean="0">
                        <a:solidFill>
                          <a:schemeClr val="dk1"/>
                        </a:solidFill>
                        <a:latin typeface="+mn-lt"/>
                        <a:ea typeface="+mn-ea"/>
                        <a:cs typeface="+mn-cs"/>
                      </a:endParaRPr>
                    </a:p>
                    <a:p>
                      <a:r>
                        <a:rPr kumimoji="0" lang="en-US" sz="1800" kern="1200" dirty="0" smtClean="0">
                          <a:solidFill>
                            <a:schemeClr val="dk1"/>
                          </a:solidFill>
                          <a:latin typeface="+mn-lt"/>
                          <a:ea typeface="+mn-ea"/>
                          <a:cs typeface="+mn-cs"/>
                        </a:rPr>
                        <a:t>=</a:t>
                      </a:r>
                      <a:endParaRPr kumimoji="0" lang="en-GB" sz="1800" kern="1200" dirty="0" smtClean="0">
                        <a:solidFill>
                          <a:schemeClr val="dk1"/>
                        </a:solidFill>
                        <a:latin typeface="+mn-lt"/>
                        <a:ea typeface="+mn-ea"/>
                        <a:cs typeface="+mn-cs"/>
                      </a:endParaRPr>
                    </a:p>
                    <a:p>
                      <a:r>
                        <a:rPr kumimoji="0" lang="en-US" sz="1800" kern="1200" dirty="0" smtClean="0">
                          <a:solidFill>
                            <a:schemeClr val="dk1"/>
                          </a:solidFill>
                          <a:latin typeface="+mn-lt"/>
                          <a:ea typeface="+mn-ea"/>
                          <a:cs typeface="+mn-cs"/>
                        </a:rPr>
                        <a:t> </a:t>
                      </a:r>
                      <a:endParaRPr kumimoji="0" lang="en-GB" sz="1800" kern="1200" dirty="0" smtClean="0">
                        <a:solidFill>
                          <a:schemeClr val="dk1"/>
                        </a:solidFill>
                        <a:latin typeface="+mn-lt"/>
                        <a:ea typeface="+mn-ea"/>
                        <a:cs typeface="+mn-cs"/>
                      </a:endParaRPr>
                    </a:p>
                    <a:p>
                      <a:r>
                        <a:rPr kumimoji="0" lang="en-US" sz="1800" kern="1200" dirty="0" smtClean="0">
                          <a:solidFill>
                            <a:schemeClr val="dk1"/>
                          </a:solidFill>
                          <a:latin typeface="+mn-lt"/>
                          <a:ea typeface="+mn-ea"/>
                          <a:cs typeface="+mn-cs"/>
                        </a:rPr>
                        <a:t> </a:t>
                      </a:r>
                    </a:p>
                    <a:p>
                      <a:r>
                        <a:rPr kumimoji="0" lang="en-US" sz="1800" kern="1200" dirty="0" smtClean="0">
                          <a:solidFill>
                            <a:schemeClr val="dk1"/>
                          </a:solidFill>
                          <a:latin typeface="+mn-lt"/>
                          <a:ea typeface="+mn-ea"/>
                          <a:cs typeface="+mn-cs"/>
                        </a:rPr>
                        <a:t>&gt;</a:t>
                      </a:r>
                      <a:r>
                        <a:rPr kumimoji="0" lang="en-GB" sz="1800" kern="1200" dirty="0" smtClean="0">
                          <a:solidFill>
                            <a:schemeClr val="dk1"/>
                          </a:solidFill>
                          <a:latin typeface="+mn-lt"/>
                          <a:ea typeface="+mn-ea"/>
                          <a:cs typeface="+mn-cs"/>
                        </a:rPr>
                        <a:t> </a:t>
                      </a:r>
                    </a:p>
                    <a:p>
                      <a:r>
                        <a:rPr kumimoji="0" lang="en-US" sz="1800" kern="1200" dirty="0" smtClean="0">
                          <a:solidFill>
                            <a:schemeClr val="dk1"/>
                          </a:solidFill>
                          <a:latin typeface="+mn-lt"/>
                          <a:ea typeface="+mn-ea"/>
                          <a:cs typeface="+mn-cs"/>
                        </a:rPr>
                        <a:t> </a:t>
                      </a:r>
                      <a:endParaRPr kumimoji="0" lang="en-GB" sz="1800" kern="1200" dirty="0" smtClean="0">
                        <a:solidFill>
                          <a:schemeClr val="dk1"/>
                        </a:solidFill>
                        <a:latin typeface="+mn-lt"/>
                        <a:ea typeface="+mn-ea"/>
                        <a:cs typeface="+mn-cs"/>
                      </a:endParaRPr>
                    </a:p>
                    <a:p>
                      <a:r>
                        <a:rPr kumimoji="0" lang="en-US" sz="1800" kern="1200" dirty="0" smtClean="0">
                          <a:solidFill>
                            <a:schemeClr val="dk1"/>
                          </a:solidFill>
                          <a:latin typeface="+mn-lt"/>
                          <a:ea typeface="+mn-ea"/>
                          <a:cs typeface="+mn-cs"/>
                        </a:rPr>
                        <a:t>=</a:t>
                      </a:r>
                      <a:endParaRPr kumimoji="0" lang="en-GB" sz="1800" kern="1200" dirty="0" smtClean="0">
                        <a:solidFill>
                          <a:schemeClr val="dk1"/>
                        </a:solidFill>
                        <a:latin typeface="+mn-lt"/>
                        <a:ea typeface="+mn-ea"/>
                        <a:cs typeface="+mn-cs"/>
                      </a:endParaRPr>
                    </a:p>
                    <a:p>
                      <a:r>
                        <a:rPr kumimoji="0" lang="en-US" sz="1800" kern="1200" dirty="0" smtClean="0">
                          <a:solidFill>
                            <a:schemeClr val="dk1"/>
                          </a:solidFill>
                          <a:latin typeface="+mn-lt"/>
                          <a:ea typeface="+mn-ea"/>
                          <a:cs typeface="+mn-cs"/>
                        </a:rPr>
                        <a:t>&gt; </a:t>
                      </a:r>
                      <a:endParaRPr kumimoji="0" lang="en-GB" sz="1800" kern="1200" dirty="0" smtClean="0">
                        <a:solidFill>
                          <a:schemeClr val="dk1"/>
                        </a:solidFill>
                        <a:latin typeface="+mn-lt"/>
                        <a:ea typeface="+mn-ea"/>
                        <a:cs typeface="+mn-cs"/>
                      </a:endParaRPr>
                    </a:p>
                    <a:p>
                      <a:r>
                        <a:rPr kumimoji="0" lang="en-US" sz="1800" kern="1200" dirty="0" smtClean="0">
                          <a:solidFill>
                            <a:schemeClr val="dk1"/>
                          </a:solidFill>
                          <a:latin typeface="+mn-lt"/>
                          <a:ea typeface="+mn-ea"/>
                          <a:cs typeface="+mn-cs"/>
                        </a:rPr>
                        <a:t> </a:t>
                      </a:r>
                      <a:endParaRPr kumimoji="0" lang="en-GB" sz="1800" kern="1200" dirty="0" smtClean="0">
                        <a:solidFill>
                          <a:schemeClr val="dk1"/>
                        </a:solidFill>
                        <a:latin typeface="+mn-lt"/>
                        <a:ea typeface="+mn-ea"/>
                        <a:cs typeface="+mn-cs"/>
                      </a:endParaRPr>
                    </a:p>
                    <a:p>
                      <a:r>
                        <a:rPr kumimoji="0" lang="en-US" sz="1800" kern="1200" dirty="0" smtClean="0">
                          <a:solidFill>
                            <a:schemeClr val="dk1"/>
                          </a:solidFill>
                          <a:latin typeface="+mn-lt"/>
                          <a:ea typeface="+mn-ea"/>
                          <a:cs typeface="+mn-cs"/>
                        </a:rPr>
                        <a:t>&gt;</a:t>
                      </a:r>
                      <a:r>
                        <a:rPr kumimoji="0" lang="en-GB" sz="1800" kern="1200" dirty="0" smtClean="0">
                          <a:solidFill>
                            <a:schemeClr val="dk1"/>
                          </a:solidFill>
                          <a:latin typeface="+mn-lt"/>
                          <a:ea typeface="+mn-ea"/>
                          <a:cs typeface="+mn-cs"/>
                        </a:rPr>
                        <a:t> </a:t>
                      </a:r>
                    </a:p>
                    <a:p>
                      <a:r>
                        <a:rPr kumimoji="0" lang="en-US" sz="1800" kern="1200" dirty="0" smtClean="0">
                          <a:solidFill>
                            <a:schemeClr val="dk1"/>
                          </a:solidFill>
                          <a:latin typeface="+mn-lt"/>
                          <a:ea typeface="+mn-ea"/>
                          <a:cs typeface="+mn-cs"/>
                        </a:rPr>
                        <a:t> </a:t>
                      </a:r>
                      <a:endParaRPr kumimoji="0" lang="en-GB" sz="1800" kern="1200" dirty="0" smtClean="0">
                        <a:solidFill>
                          <a:schemeClr val="dk1"/>
                        </a:solidFill>
                        <a:latin typeface="+mn-lt"/>
                        <a:ea typeface="+mn-ea"/>
                        <a:cs typeface="+mn-cs"/>
                      </a:endParaRPr>
                    </a:p>
                    <a:p>
                      <a:r>
                        <a:rPr kumimoji="0" lang="en-US" sz="1800" kern="1200" dirty="0" smtClean="0">
                          <a:solidFill>
                            <a:schemeClr val="dk1"/>
                          </a:solidFill>
                          <a:latin typeface="+mn-lt"/>
                          <a:ea typeface="+mn-ea"/>
                          <a:cs typeface="+mn-cs"/>
                        </a:rPr>
                        <a:t> </a:t>
                      </a:r>
                      <a:endParaRPr kumimoji="0" lang="en-GB" sz="1800" kern="1200" dirty="0" smtClean="0">
                        <a:solidFill>
                          <a:schemeClr val="dk1"/>
                        </a:solidFill>
                        <a:latin typeface="+mn-lt"/>
                        <a:ea typeface="+mn-ea"/>
                        <a:cs typeface="+mn-cs"/>
                      </a:endParaRPr>
                    </a:p>
                    <a:p>
                      <a:r>
                        <a:rPr kumimoji="0" lang="en-US" sz="1800" kern="1200" dirty="0" smtClean="0">
                          <a:solidFill>
                            <a:schemeClr val="dk1"/>
                          </a:solidFill>
                          <a:latin typeface="+mn-lt"/>
                          <a:ea typeface="+mn-ea"/>
                          <a:cs typeface="+mn-cs"/>
                        </a:rPr>
                        <a:t> </a:t>
                      </a:r>
                      <a:endParaRPr kumimoji="0" lang="en-GB" sz="1800" kern="1200" dirty="0" smtClean="0">
                        <a:solidFill>
                          <a:schemeClr val="dk1"/>
                        </a:solidFill>
                        <a:latin typeface="+mn-lt"/>
                        <a:ea typeface="+mn-ea"/>
                        <a:cs typeface="+mn-cs"/>
                      </a:endParaRPr>
                    </a:p>
                    <a:p>
                      <a:r>
                        <a:rPr kumimoji="0" lang="en-US" sz="1800" kern="1200" dirty="0" smtClean="0">
                          <a:solidFill>
                            <a:schemeClr val="dk1"/>
                          </a:solidFill>
                          <a:latin typeface="+mn-lt"/>
                          <a:ea typeface="+mn-ea"/>
                          <a:cs typeface="+mn-cs"/>
                        </a:rPr>
                        <a:t>&gt;</a:t>
                      </a:r>
                      <a:r>
                        <a:rPr kumimoji="0" lang="en-GB" sz="1800" kern="1200" dirty="0" smtClean="0">
                          <a:solidFill>
                            <a:schemeClr val="dk1"/>
                          </a:solidFill>
                          <a:latin typeface="+mn-lt"/>
                          <a:ea typeface="+mn-ea"/>
                          <a:cs typeface="+mn-cs"/>
                        </a:rPr>
                        <a:t> </a:t>
                      </a:r>
                    </a:p>
                    <a:p>
                      <a:r>
                        <a:rPr kumimoji="0" lang="en-GB" sz="1800" kern="1200" dirty="0" smtClean="0">
                          <a:solidFill>
                            <a:schemeClr val="dk1"/>
                          </a:solidFill>
                          <a:latin typeface="+mn-lt"/>
                          <a:ea typeface="+mn-ea"/>
                          <a:cs typeface="+mn-cs"/>
                        </a:rPr>
                        <a:t> </a:t>
                      </a:r>
                    </a:p>
                    <a:p>
                      <a:r>
                        <a:rPr kumimoji="0" lang="en-GB" sz="1800" kern="1200" dirty="0" smtClean="0">
                          <a:solidFill>
                            <a:schemeClr val="dk1"/>
                          </a:solidFill>
                          <a:latin typeface="+mn-lt"/>
                          <a:ea typeface="+mn-ea"/>
                          <a:cs typeface="+mn-cs"/>
                        </a:rPr>
                        <a:t>  </a:t>
                      </a:r>
                    </a:p>
                    <a:p>
                      <a:r>
                        <a:rPr kumimoji="0" lang="en-GB" sz="1800" kern="1200" dirty="0" smtClean="0">
                          <a:solidFill>
                            <a:schemeClr val="dk1"/>
                          </a:solidFill>
                          <a:latin typeface="+mn-lt"/>
                          <a:ea typeface="+mn-ea"/>
                          <a:cs typeface="+mn-cs"/>
                        </a:rPr>
                        <a:t>&gt;</a:t>
                      </a:r>
                      <a:endParaRPr lang="en-GB" dirty="0"/>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14282" y="214287"/>
          <a:ext cx="8715436" cy="6492240"/>
        </p:xfrm>
        <a:graphic>
          <a:graphicData uri="http://schemas.openxmlformats.org/drawingml/2006/table">
            <a:tbl>
              <a:tblPr firstRow="1" bandRow="1">
                <a:tableStyleId>{F5AB1C69-6EDB-4FF4-983F-18BD219EF322}</a:tableStyleId>
              </a:tblPr>
              <a:tblGrid>
                <a:gridCol w="4929222"/>
                <a:gridCol w="3786214"/>
              </a:tblGrid>
              <a:tr h="7143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2400" b="1" kern="1200" dirty="0" smtClean="0">
                          <a:solidFill>
                            <a:schemeClr val="lt1"/>
                          </a:solidFill>
                          <a:latin typeface="Arial" pitchFamily="34" charset="0"/>
                          <a:ea typeface="+mn-ea"/>
                          <a:cs typeface="Arial" pitchFamily="34" charset="0"/>
                        </a:rPr>
                        <a:t>Factors</a:t>
                      </a:r>
                      <a:endParaRPr lang="en-GB" sz="2400" b="1" dirty="0" smtClean="0">
                        <a:latin typeface="Arial" pitchFamily="34" charset="0"/>
                        <a:cs typeface="Arial" pitchFamily="34" charset="0"/>
                      </a:endParaRPr>
                    </a:p>
                    <a:p>
                      <a:endParaRPr lang="en-GB" dirty="0"/>
                    </a:p>
                  </a:txBody>
                  <a:tcPr/>
                </a:tc>
                <a:tc>
                  <a:txBody>
                    <a:bodyPr/>
                    <a:lstStyle/>
                    <a:p>
                      <a:r>
                        <a:rPr kumimoji="0" lang="en-US" sz="1800" b="1" kern="1200" dirty="0" smtClean="0">
                          <a:solidFill>
                            <a:schemeClr val="lt1"/>
                          </a:solidFill>
                          <a:latin typeface="+mn-lt"/>
                          <a:ea typeface="+mn-ea"/>
                          <a:cs typeface="+mn-cs"/>
                        </a:rPr>
                        <a:t>Importance : Increasing   &gt;; </a:t>
                      </a:r>
                      <a:endParaRPr kumimoji="0" lang="en-GB" sz="1800" b="1" kern="1200" dirty="0" smtClean="0">
                        <a:solidFill>
                          <a:schemeClr val="lt1"/>
                        </a:solidFill>
                        <a:latin typeface="+mn-lt"/>
                        <a:ea typeface="+mn-ea"/>
                        <a:cs typeface="+mn-cs"/>
                      </a:endParaRPr>
                    </a:p>
                    <a:p>
                      <a:r>
                        <a:rPr kumimoji="0" lang="en-US" sz="1800" b="1" kern="1200" dirty="0" smtClean="0">
                          <a:solidFill>
                            <a:schemeClr val="lt1"/>
                          </a:solidFill>
                          <a:latin typeface="+mn-lt"/>
                          <a:ea typeface="+mn-ea"/>
                          <a:cs typeface="+mn-cs"/>
                        </a:rPr>
                        <a:t>Unchanged  =; Decreasing  &lt;</a:t>
                      </a:r>
                      <a:endParaRPr kumimoji="0" lang="en-GB" sz="1800" b="1" kern="1200" dirty="0" smtClean="0">
                        <a:solidFill>
                          <a:schemeClr val="lt1"/>
                        </a:solidFill>
                        <a:latin typeface="+mn-lt"/>
                        <a:ea typeface="+mn-ea"/>
                        <a:cs typeface="+mn-cs"/>
                      </a:endParaRPr>
                    </a:p>
                    <a:p>
                      <a:endParaRPr lang="en-GB" dirty="0"/>
                    </a:p>
                  </a:txBody>
                  <a:tcPr/>
                </a:tc>
              </a:tr>
              <a:tr h="4925208">
                <a:tc>
                  <a:txBody>
                    <a:bodyPr/>
                    <a:lstStyle/>
                    <a:p>
                      <a:r>
                        <a:rPr kumimoji="0" lang="en-GB" sz="1800" b="1" kern="1200" dirty="0" smtClean="0">
                          <a:solidFill>
                            <a:schemeClr val="dk1"/>
                          </a:solidFill>
                          <a:latin typeface="+mn-lt"/>
                          <a:ea typeface="+mn-ea"/>
                          <a:cs typeface="+mn-cs"/>
                        </a:rPr>
                        <a:t>Economical Factors</a:t>
                      </a:r>
                    </a:p>
                    <a:p>
                      <a:r>
                        <a:rPr kumimoji="0" lang="en-GB" sz="1800" kern="1200" dirty="0" smtClean="0">
                          <a:solidFill>
                            <a:schemeClr val="dk1"/>
                          </a:solidFill>
                          <a:latin typeface="+mn-lt"/>
                          <a:ea typeface="+mn-ea"/>
                          <a:cs typeface="+mn-cs"/>
                        </a:rPr>
                        <a:t> </a:t>
                      </a:r>
                    </a:p>
                    <a:p>
                      <a:pPr lvl="0">
                        <a:buFont typeface="Arial" pitchFamily="34" charset="0"/>
                        <a:buChar char="•"/>
                      </a:pPr>
                      <a:r>
                        <a:rPr kumimoji="0" lang="en-US" sz="1800" kern="1200" dirty="0" smtClean="0">
                          <a:solidFill>
                            <a:schemeClr val="dk1"/>
                          </a:solidFill>
                          <a:latin typeface="+mn-lt"/>
                          <a:ea typeface="+mn-ea"/>
                          <a:cs typeface="+mn-cs"/>
                        </a:rPr>
                        <a:t>Low average catches affect fishermen’s incomes and availability of capital to invest in improvements</a:t>
                      </a:r>
                    </a:p>
                    <a:p>
                      <a:pPr lvl="0">
                        <a:buFont typeface="Arial" pitchFamily="34" charset="0"/>
                        <a:buChar char="•"/>
                      </a:pPr>
                      <a:r>
                        <a:rPr kumimoji="0" lang="en-US" sz="1800" kern="1200" dirty="0" smtClean="0">
                          <a:solidFill>
                            <a:schemeClr val="dk1"/>
                          </a:solidFill>
                          <a:latin typeface="+mn-lt"/>
                          <a:ea typeface="+mn-ea"/>
                          <a:cs typeface="+mn-cs"/>
                        </a:rPr>
                        <a:t> Low purchasing power among a large group of customers in the  domestic market</a:t>
                      </a:r>
                    </a:p>
                    <a:p>
                      <a:pPr lvl="0">
                        <a:buFont typeface="Arial" pitchFamily="34" charset="0"/>
                        <a:buChar char="•"/>
                      </a:pPr>
                      <a:r>
                        <a:rPr kumimoji="0" lang="en-US" sz="1800" kern="1200" dirty="0" smtClean="0">
                          <a:solidFill>
                            <a:schemeClr val="dk1"/>
                          </a:solidFill>
                          <a:latin typeface="+mn-lt"/>
                          <a:ea typeface="+mn-ea"/>
                          <a:cs typeface="+mn-cs"/>
                        </a:rPr>
                        <a:t>Un equal income distribution and growing upper middle class</a:t>
                      </a:r>
                    </a:p>
                    <a:p>
                      <a:pPr lvl="0">
                        <a:buFont typeface="Arial" pitchFamily="34" charset="0"/>
                        <a:buChar char="•"/>
                      </a:pPr>
                      <a:r>
                        <a:rPr kumimoji="0" lang="en-US" sz="1800" kern="1200" dirty="0" smtClean="0">
                          <a:solidFill>
                            <a:schemeClr val="dk1"/>
                          </a:solidFill>
                          <a:latin typeface="+mn-lt"/>
                          <a:ea typeface="+mn-ea"/>
                          <a:cs typeface="+mn-cs"/>
                        </a:rPr>
                        <a:t> Limited knowledge in financial accounting affects operation of small and medium sized fishermen’s businesses</a:t>
                      </a:r>
                    </a:p>
                    <a:p>
                      <a:pPr lvl="0">
                        <a:buFont typeface="Arial" pitchFamily="34" charset="0"/>
                        <a:buChar char="•"/>
                      </a:pPr>
                      <a:r>
                        <a:rPr kumimoji="0" lang="en-US" sz="1800" kern="1200" dirty="0" smtClean="0">
                          <a:solidFill>
                            <a:schemeClr val="dk1"/>
                          </a:solidFill>
                          <a:latin typeface="+mn-lt"/>
                          <a:ea typeface="+mn-ea"/>
                          <a:cs typeface="+mn-cs"/>
                        </a:rPr>
                        <a:t>The ongoing civil conflicts in Asia affects governmental expenditures and decreases the possible funding of development in the fisheries sector</a:t>
                      </a:r>
                    </a:p>
                    <a:p>
                      <a:pPr lvl="0">
                        <a:buFont typeface="Arial" pitchFamily="34" charset="0"/>
                        <a:buChar char="•"/>
                      </a:pPr>
                      <a:r>
                        <a:rPr kumimoji="0" lang="en-US" sz="1800" kern="1200" dirty="0" smtClean="0">
                          <a:solidFill>
                            <a:schemeClr val="dk1"/>
                          </a:solidFill>
                          <a:latin typeface="+mn-lt"/>
                          <a:ea typeface="+mn-ea"/>
                          <a:cs typeface="+mn-cs"/>
                        </a:rPr>
                        <a:t>The tsunami disaster had severe effect on the Indonesian, Sri Lankan, and Thailand fisheries sectors e.g. on development and capacity </a:t>
                      </a:r>
                      <a:endParaRPr kumimoji="0" lang="en-GB" sz="1800" kern="1200" dirty="0" smtClean="0">
                        <a:solidFill>
                          <a:schemeClr val="dk1"/>
                        </a:solidFill>
                        <a:latin typeface="+mn-lt"/>
                        <a:ea typeface="+mn-ea"/>
                        <a:cs typeface="+mn-cs"/>
                      </a:endParaRPr>
                    </a:p>
                    <a:p>
                      <a:endParaRPr lang="en-GB" dirty="0"/>
                    </a:p>
                  </a:txBody>
                  <a:tcPr/>
                </a:tc>
                <a:tc>
                  <a:txBody>
                    <a:bodyPr/>
                    <a:lstStyle/>
                    <a:p>
                      <a:endParaRPr kumimoji="0" lang="en-US" sz="1800" kern="1200" dirty="0" smtClean="0">
                        <a:solidFill>
                          <a:schemeClr val="dk1"/>
                        </a:solidFill>
                        <a:latin typeface="+mn-lt"/>
                        <a:ea typeface="+mn-ea"/>
                        <a:cs typeface="+mn-cs"/>
                      </a:endParaRPr>
                    </a:p>
                    <a:p>
                      <a:endParaRPr kumimoji="0" lang="en-US" sz="1800" kern="1200" dirty="0" smtClean="0">
                        <a:solidFill>
                          <a:schemeClr val="dk1"/>
                        </a:solidFill>
                        <a:latin typeface="+mn-lt"/>
                        <a:ea typeface="+mn-ea"/>
                        <a:cs typeface="+mn-cs"/>
                      </a:endParaRPr>
                    </a:p>
                    <a:p>
                      <a:r>
                        <a:rPr kumimoji="0" lang="en-US" sz="1800" kern="1200" dirty="0" smtClean="0">
                          <a:solidFill>
                            <a:schemeClr val="dk1"/>
                          </a:solidFill>
                          <a:latin typeface="+mn-lt"/>
                          <a:ea typeface="+mn-ea"/>
                          <a:cs typeface="+mn-cs"/>
                        </a:rPr>
                        <a:t>=</a:t>
                      </a:r>
                      <a:endParaRPr kumimoji="0" lang="en-GB" sz="1800" kern="1200" dirty="0" smtClean="0">
                        <a:solidFill>
                          <a:schemeClr val="dk1"/>
                        </a:solidFill>
                        <a:latin typeface="+mn-lt"/>
                        <a:ea typeface="+mn-ea"/>
                        <a:cs typeface="+mn-cs"/>
                      </a:endParaRPr>
                    </a:p>
                    <a:p>
                      <a:r>
                        <a:rPr kumimoji="0" lang="en-US" sz="1800" kern="1200" dirty="0" smtClean="0">
                          <a:solidFill>
                            <a:schemeClr val="dk1"/>
                          </a:solidFill>
                          <a:latin typeface="+mn-lt"/>
                          <a:ea typeface="+mn-ea"/>
                          <a:cs typeface="+mn-cs"/>
                        </a:rPr>
                        <a:t> </a:t>
                      </a:r>
                      <a:endParaRPr kumimoji="0" lang="en-GB" sz="1800" kern="1200" dirty="0" smtClean="0">
                        <a:solidFill>
                          <a:schemeClr val="dk1"/>
                        </a:solidFill>
                        <a:latin typeface="+mn-lt"/>
                        <a:ea typeface="+mn-ea"/>
                        <a:cs typeface="+mn-cs"/>
                      </a:endParaRPr>
                    </a:p>
                    <a:p>
                      <a:r>
                        <a:rPr kumimoji="0" lang="en-US" sz="1800" kern="1200" dirty="0" smtClean="0">
                          <a:solidFill>
                            <a:schemeClr val="dk1"/>
                          </a:solidFill>
                          <a:latin typeface="+mn-lt"/>
                          <a:ea typeface="+mn-ea"/>
                          <a:cs typeface="+mn-cs"/>
                        </a:rPr>
                        <a:t> </a:t>
                      </a:r>
                      <a:endParaRPr kumimoji="0" lang="en-GB" sz="1800" kern="1200" dirty="0" smtClean="0">
                        <a:solidFill>
                          <a:schemeClr val="dk1"/>
                        </a:solidFill>
                        <a:latin typeface="+mn-lt"/>
                        <a:ea typeface="+mn-ea"/>
                        <a:cs typeface="+mn-cs"/>
                      </a:endParaRPr>
                    </a:p>
                    <a:p>
                      <a:r>
                        <a:rPr kumimoji="0" lang="en-US" sz="1800" kern="1200" dirty="0" smtClean="0">
                          <a:solidFill>
                            <a:schemeClr val="dk1"/>
                          </a:solidFill>
                          <a:latin typeface="+mn-lt"/>
                          <a:ea typeface="+mn-ea"/>
                          <a:cs typeface="+mn-cs"/>
                        </a:rPr>
                        <a:t>&gt;</a:t>
                      </a:r>
                      <a:r>
                        <a:rPr kumimoji="0" lang="en-GB" sz="1800" kern="1200" dirty="0" smtClean="0">
                          <a:solidFill>
                            <a:schemeClr val="dk1"/>
                          </a:solidFill>
                          <a:latin typeface="+mn-lt"/>
                          <a:ea typeface="+mn-ea"/>
                          <a:cs typeface="+mn-cs"/>
                        </a:rPr>
                        <a:t> </a:t>
                      </a:r>
                    </a:p>
                    <a:p>
                      <a:r>
                        <a:rPr kumimoji="0" lang="en-US" sz="1800" kern="1200" dirty="0" smtClean="0">
                          <a:solidFill>
                            <a:schemeClr val="dk1"/>
                          </a:solidFill>
                          <a:latin typeface="+mn-lt"/>
                          <a:ea typeface="+mn-ea"/>
                          <a:cs typeface="+mn-cs"/>
                        </a:rPr>
                        <a:t> </a:t>
                      </a:r>
                      <a:endParaRPr kumimoji="0" lang="en-GB" sz="1800" kern="1200" dirty="0" smtClean="0">
                        <a:solidFill>
                          <a:schemeClr val="dk1"/>
                        </a:solidFill>
                        <a:latin typeface="+mn-lt"/>
                        <a:ea typeface="+mn-ea"/>
                        <a:cs typeface="+mn-cs"/>
                      </a:endParaRPr>
                    </a:p>
                    <a:p>
                      <a:r>
                        <a:rPr kumimoji="0" lang="en-US" sz="1800" kern="1200" dirty="0" smtClean="0">
                          <a:solidFill>
                            <a:schemeClr val="dk1"/>
                          </a:solidFill>
                          <a:latin typeface="+mn-lt"/>
                          <a:ea typeface="+mn-ea"/>
                          <a:cs typeface="+mn-cs"/>
                        </a:rPr>
                        <a:t>&gt;</a:t>
                      </a:r>
                      <a:r>
                        <a:rPr kumimoji="0" lang="en-GB" sz="1800" kern="1200" dirty="0" smtClean="0">
                          <a:solidFill>
                            <a:schemeClr val="dk1"/>
                          </a:solidFill>
                          <a:latin typeface="+mn-lt"/>
                          <a:ea typeface="+mn-ea"/>
                          <a:cs typeface="+mn-cs"/>
                        </a:rPr>
                        <a:t> </a:t>
                      </a:r>
                    </a:p>
                    <a:p>
                      <a:r>
                        <a:rPr kumimoji="0" lang="en-US" sz="1800" kern="1200" dirty="0" smtClean="0">
                          <a:solidFill>
                            <a:schemeClr val="dk1"/>
                          </a:solidFill>
                          <a:latin typeface="+mn-lt"/>
                          <a:ea typeface="+mn-ea"/>
                          <a:cs typeface="+mn-cs"/>
                        </a:rPr>
                        <a:t> </a:t>
                      </a:r>
                      <a:endParaRPr kumimoji="0" lang="en-GB" sz="1800" kern="1200" dirty="0" smtClean="0">
                        <a:solidFill>
                          <a:schemeClr val="dk1"/>
                        </a:solidFill>
                        <a:latin typeface="+mn-lt"/>
                        <a:ea typeface="+mn-ea"/>
                        <a:cs typeface="+mn-cs"/>
                      </a:endParaRPr>
                    </a:p>
                    <a:p>
                      <a:r>
                        <a:rPr kumimoji="0" lang="en-US" sz="1800" kern="1200" dirty="0" smtClean="0">
                          <a:solidFill>
                            <a:schemeClr val="dk1"/>
                          </a:solidFill>
                          <a:latin typeface="+mn-lt"/>
                          <a:ea typeface="+mn-ea"/>
                          <a:cs typeface="+mn-cs"/>
                        </a:rPr>
                        <a:t>&lt; </a:t>
                      </a:r>
                      <a:endParaRPr kumimoji="0" lang="en-GB" sz="1800" kern="1200" dirty="0" smtClean="0">
                        <a:solidFill>
                          <a:schemeClr val="dk1"/>
                        </a:solidFill>
                        <a:latin typeface="+mn-lt"/>
                        <a:ea typeface="+mn-ea"/>
                        <a:cs typeface="+mn-cs"/>
                      </a:endParaRPr>
                    </a:p>
                    <a:p>
                      <a:endParaRPr kumimoji="0" lang="en-GB" sz="1800" kern="1200" dirty="0" smtClean="0">
                        <a:solidFill>
                          <a:schemeClr val="dk1"/>
                        </a:solidFill>
                        <a:latin typeface="+mn-lt"/>
                        <a:ea typeface="+mn-ea"/>
                        <a:cs typeface="+mn-cs"/>
                      </a:endParaRPr>
                    </a:p>
                    <a:p>
                      <a:r>
                        <a:rPr kumimoji="0" lang="en-GB" sz="1800" kern="1200" dirty="0" smtClean="0">
                          <a:solidFill>
                            <a:schemeClr val="dk1"/>
                          </a:solidFill>
                          <a:latin typeface="+mn-lt"/>
                          <a:ea typeface="+mn-ea"/>
                          <a:cs typeface="+mn-cs"/>
                        </a:rPr>
                        <a:t> </a:t>
                      </a:r>
                    </a:p>
                    <a:p>
                      <a:r>
                        <a:rPr kumimoji="0" lang="en-GB" sz="1800" kern="1200" dirty="0" smtClean="0">
                          <a:solidFill>
                            <a:schemeClr val="dk1"/>
                          </a:solidFill>
                          <a:latin typeface="+mn-lt"/>
                          <a:ea typeface="+mn-ea"/>
                          <a:cs typeface="+mn-cs"/>
                        </a:rPr>
                        <a:t>&gt; </a:t>
                      </a:r>
                    </a:p>
                    <a:p>
                      <a:r>
                        <a:rPr kumimoji="0" lang="en-GB" sz="1800" kern="1200" dirty="0" smtClean="0">
                          <a:solidFill>
                            <a:schemeClr val="dk1"/>
                          </a:solidFill>
                          <a:latin typeface="+mn-lt"/>
                          <a:ea typeface="+mn-ea"/>
                          <a:cs typeface="+mn-cs"/>
                        </a:rPr>
                        <a:t> </a:t>
                      </a:r>
                    </a:p>
                    <a:p>
                      <a:r>
                        <a:rPr kumimoji="0" lang="en-GB" sz="1800" kern="1200" dirty="0" smtClean="0">
                          <a:solidFill>
                            <a:schemeClr val="dk1"/>
                          </a:solidFill>
                          <a:latin typeface="+mn-lt"/>
                          <a:ea typeface="+mn-ea"/>
                          <a:cs typeface="+mn-cs"/>
                        </a:rPr>
                        <a:t> </a:t>
                      </a:r>
                    </a:p>
                    <a:p>
                      <a:r>
                        <a:rPr kumimoji="0" lang="en-GB" sz="1800" kern="1200" dirty="0" smtClean="0">
                          <a:solidFill>
                            <a:schemeClr val="dk1"/>
                          </a:solidFill>
                          <a:latin typeface="+mn-lt"/>
                          <a:ea typeface="+mn-ea"/>
                          <a:cs typeface="+mn-cs"/>
                        </a:rPr>
                        <a:t> </a:t>
                      </a:r>
                    </a:p>
                    <a:p>
                      <a:r>
                        <a:rPr kumimoji="0" lang="en-GB" sz="1800" kern="1200" dirty="0" smtClean="0">
                          <a:solidFill>
                            <a:schemeClr val="dk1"/>
                          </a:solidFill>
                          <a:latin typeface="+mn-lt"/>
                          <a:ea typeface="+mn-ea"/>
                          <a:cs typeface="+mn-cs"/>
                        </a:rPr>
                        <a:t>&lt;</a:t>
                      </a:r>
                      <a:endParaRPr lang="en-GB" dirty="0"/>
                    </a:p>
                  </a:txBody>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14282" y="357162"/>
          <a:ext cx="8715436" cy="6143671"/>
        </p:xfrm>
        <a:graphic>
          <a:graphicData uri="http://schemas.openxmlformats.org/drawingml/2006/table">
            <a:tbl>
              <a:tblPr firstRow="1" bandRow="1">
                <a:tableStyleId>{93296810-A885-4BE3-A3E7-6D5BEEA58F35}</a:tableStyleId>
              </a:tblPr>
              <a:tblGrid>
                <a:gridCol w="4929222"/>
                <a:gridCol w="3786214"/>
              </a:tblGrid>
              <a:tr h="14262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2400" b="1" kern="1200" dirty="0" smtClean="0">
                          <a:solidFill>
                            <a:schemeClr val="lt1"/>
                          </a:solidFill>
                          <a:latin typeface="Arial" pitchFamily="34" charset="0"/>
                          <a:ea typeface="+mn-ea"/>
                          <a:cs typeface="Arial" pitchFamily="34" charset="0"/>
                        </a:rPr>
                        <a:t>Factors</a:t>
                      </a:r>
                      <a:endParaRPr lang="en-GB" sz="2400" dirty="0" smtClean="0">
                        <a:latin typeface="Arial" pitchFamily="34" charset="0"/>
                        <a:cs typeface="Arial" pitchFamily="34" charset="0"/>
                      </a:endParaRPr>
                    </a:p>
                    <a:p>
                      <a:endParaRPr lang="en-GB" sz="2400" dirty="0">
                        <a:latin typeface="Arial" pitchFamily="34" charset="0"/>
                        <a:cs typeface="Arial" pitchFamily="34" charset="0"/>
                      </a:endParaRPr>
                    </a:p>
                  </a:txBody>
                  <a:tcPr/>
                </a:tc>
                <a:tc>
                  <a:txBody>
                    <a:bodyPr/>
                    <a:lstStyle/>
                    <a:p>
                      <a:r>
                        <a:rPr kumimoji="0" lang="en-US" sz="1800" b="1" kern="1200" dirty="0" smtClean="0">
                          <a:solidFill>
                            <a:schemeClr val="lt1"/>
                          </a:solidFill>
                          <a:latin typeface="+mn-lt"/>
                          <a:ea typeface="+mn-ea"/>
                          <a:cs typeface="+mn-cs"/>
                        </a:rPr>
                        <a:t>Importance : Increasing   &gt;; </a:t>
                      </a:r>
                      <a:endParaRPr kumimoji="0" lang="en-GB" sz="1800" b="1" kern="1200" dirty="0" smtClean="0">
                        <a:solidFill>
                          <a:schemeClr val="lt1"/>
                        </a:solidFill>
                        <a:latin typeface="+mn-lt"/>
                        <a:ea typeface="+mn-ea"/>
                        <a:cs typeface="+mn-cs"/>
                      </a:endParaRPr>
                    </a:p>
                    <a:p>
                      <a:r>
                        <a:rPr kumimoji="0" lang="en-US" sz="1800" b="1" kern="1200" dirty="0" smtClean="0">
                          <a:solidFill>
                            <a:schemeClr val="lt1"/>
                          </a:solidFill>
                          <a:latin typeface="+mn-lt"/>
                          <a:ea typeface="+mn-ea"/>
                          <a:cs typeface="+mn-cs"/>
                        </a:rPr>
                        <a:t>Unchanged  =; Decreasing  &lt;</a:t>
                      </a:r>
                      <a:endParaRPr kumimoji="0" lang="en-GB" sz="1800" b="1" kern="1200" dirty="0" smtClean="0">
                        <a:solidFill>
                          <a:schemeClr val="lt1"/>
                        </a:solidFill>
                        <a:latin typeface="+mn-lt"/>
                        <a:ea typeface="+mn-ea"/>
                        <a:cs typeface="+mn-cs"/>
                      </a:endParaRPr>
                    </a:p>
                    <a:p>
                      <a:endParaRPr lang="en-GB" dirty="0"/>
                    </a:p>
                  </a:txBody>
                  <a:tcPr/>
                </a:tc>
              </a:tr>
              <a:tr h="4717458">
                <a:tc>
                  <a:txBody>
                    <a:bodyPr/>
                    <a:lstStyle/>
                    <a:p>
                      <a:r>
                        <a:rPr kumimoji="0" lang="en-GB" sz="1800" b="1" kern="1200" dirty="0" smtClean="0">
                          <a:solidFill>
                            <a:schemeClr val="dk1"/>
                          </a:solidFill>
                          <a:latin typeface="+mn-lt"/>
                          <a:ea typeface="+mn-ea"/>
                          <a:cs typeface="+mn-cs"/>
                        </a:rPr>
                        <a:t>Sociological Factors</a:t>
                      </a:r>
                    </a:p>
                    <a:p>
                      <a:r>
                        <a:rPr kumimoji="0" lang="en-GB" sz="1800" kern="1200" dirty="0" smtClean="0">
                          <a:solidFill>
                            <a:schemeClr val="dk1"/>
                          </a:solidFill>
                          <a:latin typeface="+mn-lt"/>
                          <a:ea typeface="+mn-ea"/>
                          <a:cs typeface="+mn-cs"/>
                        </a:rPr>
                        <a:t> </a:t>
                      </a:r>
                    </a:p>
                    <a:p>
                      <a:pPr lvl="0">
                        <a:buFont typeface="Arial" pitchFamily="34" charset="0"/>
                        <a:buChar char="•"/>
                      </a:pPr>
                      <a:r>
                        <a:rPr kumimoji="0" lang="en-US" sz="1800" kern="1200" dirty="0" smtClean="0">
                          <a:solidFill>
                            <a:schemeClr val="dk1"/>
                          </a:solidFill>
                          <a:latin typeface="+mn-lt"/>
                          <a:ea typeface="+mn-ea"/>
                          <a:cs typeface="+mn-cs"/>
                        </a:rPr>
                        <a:t>Acceptance of low quality fish</a:t>
                      </a:r>
                    </a:p>
                    <a:p>
                      <a:pPr lvl="0">
                        <a:buFont typeface="Arial" pitchFamily="34" charset="0"/>
                        <a:buChar char="•"/>
                      </a:pPr>
                      <a:r>
                        <a:rPr kumimoji="0" lang="en-US" sz="1800" kern="1200" dirty="0" smtClean="0">
                          <a:solidFill>
                            <a:schemeClr val="dk1"/>
                          </a:solidFill>
                          <a:latin typeface="+mn-lt"/>
                          <a:ea typeface="+mn-ea"/>
                          <a:cs typeface="+mn-cs"/>
                        </a:rPr>
                        <a:t>Lack of awareness</a:t>
                      </a:r>
                    </a:p>
                    <a:p>
                      <a:pPr lvl="0">
                        <a:buFont typeface="Arial" pitchFamily="34" charset="0"/>
                        <a:buChar char="•"/>
                      </a:pPr>
                      <a:r>
                        <a:rPr kumimoji="0" lang="en-US" sz="1800" kern="1200" dirty="0" smtClean="0">
                          <a:solidFill>
                            <a:schemeClr val="dk1"/>
                          </a:solidFill>
                          <a:latin typeface="+mn-lt"/>
                          <a:ea typeface="+mn-ea"/>
                          <a:cs typeface="+mn-cs"/>
                        </a:rPr>
                        <a:t>Food safety and health problems due to low fish quality</a:t>
                      </a:r>
                    </a:p>
                    <a:p>
                      <a:pPr lvl="0">
                        <a:buFont typeface="Arial" pitchFamily="34" charset="0"/>
                        <a:buChar char="•"/>
                      </a:pPr>
                      <a:r>
                        <a:rPr kumimoji="0" lang="en-US" sz="1800" kern="1200" dirty="0" smtClean="0">
                          <a:solidFill>
                            <a:schemeClr val="dk1"/>
                          </a:solidFill>
                          <a:latin typeface="+mn-lt"/>
                          <a:ea typeface="+mn-ea"/>
                          <a:cs typeface="+mn-cs"/>
                        </a:rPr>
                        <a:t>The attitude of fishermen</a:t>
                      </a:r>
                    </a:p>
                    <a:p>
                      <a:pPr lvl="0">
                        <a:buFont typeface="Arial" pitchFamily="34" charset="0"/>
                        <a:buChar char="•"/>
                      </a:pPr>
                      <a:r>
                        <a:rPr kumimoji="0" lang="en-US" sz="1800" kern="1200" dirty="0" smtClean="0">
                          <a:solidFill>
                            <a:schemeClr val="dk1"/>
                          </a:solidFill>
                          <a:latin typeface="+mn-lt"/>
                          <a:ea typeface="+mn-ea"/>
                          <a:cs typeface="+mn-cs"/>
                        </a:rPr>
                        <a:t>Lack of specialized education among fishermen</a:t>
                      </a:r>
                    </a:p>
                    <a:p>
                      <a:pPr lvl="0">
                        <a:buFont typeface="Arial" pitchFamily="34" charset="0"/>
                        <a:buChar char="•"/>
                      </a:pPr>
                      <a:r>
                        <a:rPr kumimoji="0" lang="en-US" sz="1800" kern="1200" dirty="0" smtClean="0">
                          <a:solidFill>
                            <a:schemeClr val="dk1"/>
                          </a:solidFill>
                          <a:latin typeface="+mn-lt"/>
                          <a:ea typeface="+mn-ea"/>
                          <a:cs typeface="+mn-cs"/>
                        </a:rPr>
                        <a:t>Religious sentiments affecting industrial practices </a:t>
                      </a:r>
                      <a:endParaRPr kumimoji="0" lang="en-GB" sz="1800" kern="1200" dirty="0" smtClean="0">
                        <a:solidFill>
                          <a:schemeClr val="dk1"/>
                        </a:solidFill>
                        <a:latin typeface="+mn-lt"/>
                        <a:ea typeface="+mn-ea"/>
                        <a:cs typeface="+mn-cs"/>
                      </a:endParaRPr>
                    </a:p>
                    <a:p>
                      <a:endParaRPr lang="en-GB" dirty="0"/>
                    </a:p>
                  </a:txBody>
                  <a:tcPr/>
                </a:tc>
                <a:tc>
                  <a:txBody>
                    <a:bodyPr/>
                    <a:lstStyle/>
                    <a:p>
                      <a:endParaRPr kumimoji="0" lang="en-GB" sz="1800" kern="1200" dirty="0" smtClean="0">
                        <a:solidFill>
                          <a:schemeClr val="dk1"/>
                        </a:solidFill>
                        <a:latin typeface="+mn-lt"/>
                        <a:ea typeface="+mn-ea"/>
                        <a:cs typeface="+mn-cs"/>
                      </a:endParaRPr>
                    </a:p>
                    <a:p>
                      <a:endParaRPr kumimoji="0" lang="en-GB" sz="1800" kern="1200" dirty="0" smtClean="0">
                        <a:solidFill>
                          <a:schemeClr val="dk1"/>
                        </a:solidFill>
                        <a:latin typeface="+mn-lt"/>
                        <a:ea typeface="+mn-ea"/>
                        <a:cs typeface="+mn-cs"/>
                      </a:endParaRPr>
                    </a:p>
                    <a:p>
                      <a:r>
                        <a:rPr kumimoji="0" lang="en-GB" sz="1800" kern="1200" dirty="0" smtClean="0">
                          <a:solidFill>
                            <a:schemeClr val="dk1"/>
                          </a:solidFill>
                          <a:latin typeface="+mn-lt"/>
                          <a:ea typeface="+mn-ea"/>
                          <a:cs typeface="+mn-cs"/>
                        </a:rPr>
                        <a:t>&lt; </a:t>
                      </a:r>
                    </a:p>
                    <a:p>
                      <a:r>
                        <a:rPr kumimoji="0" lang="en-GB" sz="1800" kern="1200" dirty="0" smtClean="0">
                          <a:solidFill>
                            <a:schemeClr val="dk1"/>
                          </a:solidFill>
                          <a:latin typeface="+mn-lt"/>
                          <a:ea typeface="+mn-ea"/>
                          <a:cs typeface="+mn-cs"/>
                        </a:rPr>
                        <a:t>&lt; </a:t>
                      </a:r>
                    </a:p>
                    <a:p>
                      <a:r>
                        <a:rPr kumimoji="0" lang="en-US" sz="1800" kern="1200" dirty="0" smtClean="0">
                          <a:solidFill>
                            <a:schemeClr val="dk1"/>
                          </a:solidFill>
                          <a:latin typeface="+mn-lt"/>
                          <a:ea typeface="+mn-ea"/>
                          <a:cs typeface="+mn-cs"/>
                        </a:rPr>
                        <a:t>&gt;</a:t>
                      </a:r>
                      <a:r>
                        <a:rPr kumimoji="0" lang="en-GB" sz="1800" kern="1200" dirty="0" smtClean="0">
                          <a:solidFill>
                            <a:schemeClr val="dk1"/>
                          </a:solidFill>
                          <a:latin typeface="+mn-lt"/>
                          <a:ea typeface="+mn-ea"/>
                          <a:cs typeface="+mn-cs"/>
                        </a:rPr>
                        <a:t> </a:t>
                      </a:r>
                    </a:p>
                    <a:p>
                      <a:r>
                        <a:rPr kumimoji="0" lang="en-US" sz="1800" kern="1200" dirty="0" smtClean="0">
                          <a:solidFill>
                            <a:schemeClr val="dk1"/>
                          </a:solidFill>
                          <a:latin typeface="+mn-lt"/>
                          <a:ea typeface="+mn-ea"/>
                          <a:cs typeface="+mn-cs"/>
                        </a:rPr>
                        <a:t> </a:t>
                      </a:r>
                      <a:endParaRPr kumimoji="0" lang="en-GB" sz="1800" kern="1200" dirty="0" smtClean="0">
                        <a:solidFill>
                          <a:schemeClr val="dk1"/>
                        </a:solidFill>
                        <a:latin typeface="+mn-lt"/>
                        <a:ea typeface="+mn-ea"/>
                        <a:cs typeface="+mn-cs"/>
                      </a:endParaRPr>
                    </a:p>
                    <a:p>
                      <a:r>
                        <a:rPr kumimoji="0" lang="en-US" sz="1800" kern="1200" dirty="0" smtClean="0">
                          <a:solidFill>
                            <a:schemeClr val="dk1"/>
                          </a:solidFill>
                          <a:latin typeface="+mn-lt"/>
                          <a:ea typeface="+mn-ea"/>
                          <a:cs typeface="+mn-cs"/>
                        </a:rPr>
                        <a:t>&gt;</a:t>
                      </a:r>
                      <a:r>
                        <a:rPr kumimoji="0" lang="en-GB" sz="1800" kern="1200" dirty="0" smtClean="0">
                          <a:solidFill>
                            <a:schemeClr val="dk1"/>
                          </a:solidFill>
                          <a:latin typeface="+mn-lt"/>
                          <a:ea typeface="+mn-ea"/>
                          <a:cs typeface="+mn-cs"/>
                        </a:rPr>
                        <a:t> </a:t>
                      </a:r>
                    </a:p>
                    <a:p>
                      <a:r>
                        <a:rPr kumimoji="0" lang="en-GB" sz="1800" kern="1200" dirty="0" smtClean="0">
                          <a:solidFill>
                            <a:schemeClr val="dk1"/>
                          </a:solidFill>
                          <a:latin typeface="+mn-lt"/>
                          <a:ea typeface="+mn-ea"/>
                          <a:cs typeface="+mn-cs"/>
                        </a:rPr>
                        <a:t>&gt; </a:t>
                      </a:r>
                    </a:p>
                    <a:p>
                      <a:r>
                        <a:rPr kumimoji="0" lang="en-GB" sz="1800" kern="1200" dirty="0" smtClean="0">
                          <a:solidFill>
                            <a:schemeClr val="dk1"/>
                          </a:solidFill>
                          <a:latin typeface="+mn-lt"/>
                          <a:ea typeface="+mn-ea"/>
                          <a:cs typeface="+mn-cs"/>
                        </a:rPr>
                        <a:t> </a:t>
                      </a:r>
                    </a:p>
                    <a:p>
                      <a:r>
                        <a:rPr kumimoji="0" lang="en-GB" sz="1800" kern="1200" dirty="0" smtClean="0">
                          <a:solidFill>
                            <a:schemeClr val="dk1"/>
                          </a:solidFill>
                          <a:latin typeface="+mn-lt"/>
                          <a:ea typeface="+mn-ea"/>
                          <a:cs typeface="+mn-cs"/>
                        </a:rPr>
                        <a:t>=</a:t>
                      </a:r>
                      <a:endParaRPr lang="en-GB" dirty="0"/>
                    </a:p>
                  </a:txBody>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14282" y="571476"/>
          <a:ext cx="8715436" cy="5669215"/>
        </p:xfrm>
        <a:graphic>
          <a:graphicData uri="http://schemas.openxmlformats.org/drawingml/2006/table">
            <a:tbl>
              <a:tblPr firstRow="1" bandRow="1">
                <a:tableStyleId>{5C22544A-7EE6-4342-B048-85BDC9FD1C3A}</a:tableStyleId>
              </a:tblPr>
              <a:tblGrid>
                <a:gridCol w="4357718"/>
                <a:gridCol w="4357718"/>
              </a:tblGrid>
              <a:tr h="8572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800" b="1" kern="1200" dirty="0" smtClean="0">
                          <a:solidFill>
                            <a:schemeClr val="lt1"/>
                          </a:solidFill>
                          <a:latin typeface="Arial" pitchFamily="34" charset="0"/>
                          <a:ea typeface="+mn-ea"/>
                          <a:cs typeface="Arial" pitchFamily="34" charset="0"/>
                        </a:rPr>
                        <a:t>Factors</a:t>
                      </a:r>
                      <a:endParaRPr lang="en-GB" sz="1800" dirty="0" smtClean="0">
                        <a:latin typeface="Arial" pitchFamily="34" charset="0"/>
                        <a:cs typeface="Arial" pitchFamily="34" charset="0"/>
                      </a:endParaRPr>
                    </a:p>
                    <a:p>
                      <a:endParaRPr lang="en-GB" dirty="0"/>
                    </a:p>
                  </a:txBody>
                  <a:tcPr/>
                </a:tc>
                <a:tc>
                  <a:txBody>
                    <a:bodyPr/>
                    <a:lstStyle/>
                    <a:p>
                      <a:r>
                        <a:rPr kumimoji="0" lang="en-US" sz="1800" b="1" kern="1200" dirty="0" smtClean="0">
                          <a:solidFill>
                            <a:schemeClr val="lt1"/>
                          </a:solidFill>
                          <a:latin typeface="+mn-lt"/>
                          <a:ea typeface="+mn-ea"/>
                          <a:cs typeface="+mn-cs"/>
                        </a:rPr>
                        <a:t>Importance : Increasing   &gt;; </a:t>
                      </a:r>
                      <a:endParaRPr kumimoji="0" lang="en-GB" sz="1800" b="1" kern="1200" dirty="0" smtClean="0">
                        <a:solidFill>
                          <a:schemeClr val="lt1"/>
                        </a:solidFill>
                        <a:latin typeface="+mn-lt"/>
                        <a:ea typeface="+mn-ea"/>
                        <a:cs typeface="+mn-cs"/>
                      </a:endParaRPr>
                    </a:p>
                    <a:p>
                      <a:r>
                        <a:rPr kumimoji="0" lang="en-US" sz="1800" b="1" kern="1200" dirty="0" smtClean="0">
                          <a:solidFill>
                            <a:schemeClr val="lt1"/>
                          </a:solidFill>
                          <a:latin typeface="+mn-lt"/>
                          <a:ea typeface="+mn-ea"/>
                          <a:cs typeface="+mn-cs"/>
                        </a:rPr>
                        <a:t>Unchanged  =; Decreasing  &lt;</a:t>
                      </a:r>
                      <a:endParaRPr lang="en-GB" dirty="0"/>
                    </a:p>
                  </a:txBody>
                  <a:tcPr/>
                </a:tc>
              </a:tr>
              <a:tr h="4811955">
                <a:tc>
                  <a:txBody>
                    <a:bodyPr/>
                    <a:lstStyle/>
                    <a:p>
                      <a:r>
                        <a:rPr kumimoji="0" lang="en-GB" sz="1800" b="1" kern="1200" dirty="0" smtClean="0">
                          <a:solidFill>
                            <a:schemeClr val="dk1"/>
                          </a:solidFill>
                          <a:latin typeface="+mn-lt"/>
                          <a:ea typeface="+mn-ea"/>
                          <a:cs typeface="+mn-cs"/>
                        </a:rPr>
                        <a:t>Technological Factors</a:t>
                      </a:r>
                    </a:p>
                    <a:p>
                      <a:r>
                        <a:rPr kumimoji="0" lang="en-GB" sz="1800" kern="1200" dirty="0" smtClean="0">
                          <a:solidFill>
                            <a:schemeClr val="dk1"/>
                          </a:solidFill>
                          <a:latin typeface="+mn-lt"/>
                          <a:ea typeface="+mn-ea"/>
                          <a:cs typeface="+mn-cs"/>
                        </a:rPr>
                        <a:t> </a:t>
                      </a:r>
                    </a:p>
                    <a:p>
                      <a:pPr lvl="0">
                        <a:buFont typeface="Arial" pitchFamily="34" charset="0"/>
                        <a:buChar char="•"/>
                      </a:pPr>
                      <a:r>
                        <a:rPr kumimoji="0" lang="en-US" sz="1800" kern="1200" dirty="0" smtClean="0">
                          <a:solidFill>
                            <a:schemeClr val="dk1"/>
                          </a:solidFill>
                          <a:latin typeface="+mn-lt"/>
                          <a:ea typeface="+mn-ea"/>
                          <a:cs typeface="+mn-cs"/>
                        </a:rPr>
                        <a:t>Lack of infrastructure (e.g. facility, machinery, tools, practices)</a:t>
                      </a:r>
                    </a:p>
                    <a:p>
                      <a:pPr lvl="0">
                        <a:buFont typeface="Arial" pitchFamily="34" charset="0"/>
                        <a:buChar char="•"/>
                      </a:pPr>
                      <a:r>
                        <a:rPr kumimoji="0" lang="en-US" sz="1800" kern="1200" dirty="0" smtClean="0">
                          <a:solidFill>
                            <a:schemeClr val="dk1"/>
                          </a:solidFill>
                          <a:latin typeface="+mn-lt"/>
                          <a:ea typeface="+mn-ea"/>
                          <a:cs typeface="+mn-cs"/>
                        </a:rPr>
                        <a:t>Inferior boat design</a:t>
                      </a:r>
                    </a:p>
                    <a:p>
                      <a:pPr lvl="0">
                        <a:buFont typeface="Arial" pitchFamily="34" charset="0"/>
                        <a:buChar char="•"/>
                      </a:pPr>
                      <a:r>
                        <a:rPr kumimoji="0" lang="en-US" sz="1800" kern="1200" dirty="0" smtClean="0">
                          <a:solidFill>
                            <a:schemeClr val="dk1"/>
                          </a:solidFill>
                          <a:latin typeface="+mn-lt"/>
                          <a:ea typeface="+mn-ea"/>
                          <a:cs typeface="+mn-cs"/>
                        </a:rPr>
                        <a:t>Inferior harbor design</a:t>
                      </a:r>
                    </a:p>
                    <a:p>
                      <a:pPr lvl="0">
                        <a:buFont typeface="Arial" pitchFamily="34" charset="0"/>
                        <a:buChar char="•"/>
                      </a:pPr>
                      <a:r>
                        <a:rPr kumimoji="0" lang="en-US" sz="1800" kern="1200" dirty="0" smtClean="0">
                          <a:solidFill>
                            <a:schemeClr val="dk1"/>
                          </a:solidFill>
                          <a:latin typeface="+mn-lt"/>
                          <a:ea typeface="+mn-ea"/>
                          <a:cs typeface="+mn-cs"/>
                        </a:rPr>
                        <a:t>Insufficient availability of freezing facilities</a:t>
                      </a:r>
                    </a:p>
                    <a:p>
                      <a:pPr lvl="0">
                        <a:buFont typeface="Arial" pitchFamily="34" charset="0"/>
                        <a:buChar char="•"/>
                      </a:pPr>
                      <a:r>
                        <a:rPr kumimoji="0" lang="en-US" sz="1800" kern="1200" dirty="0" smtClean="0">
                          <a:solidFill>
                            <a:schemeClr val="dk1"/>
                          </a:solidFill>
                          <a:latin typeface="+mn-lt"/>
                          <a:ea typeface="+mn-ea"/>
                          <a:cs typeface="+mn-cs"/>
                        </a:rPr>
                        <a:t>Inadequate processing facilities</a:t>
                      </a:r>
                    </a:p>
                    <a:p>
                      <a:pPr lvl="0">
                        <a:buFont typeface="Arial" pitchFamily="34" charset="0"/>
                        <a:buChar char="•"/>
                      </a:pPr>
                      <a:r>
                        <a:rPr kumimoji="0" lang="en-US" sz="1800" kern="1200" dirty="0" smtClean="0">
                          <a:solidFill>
                            <a:schemeClr val="dk1"/>
                          </a:solidFill>
                          <a:latin typeface="+mn-lt"/>
                          <a:ea typeface="+mn-ea"/>
                          <a:cs typeface="+mn-cs"/>
                        </a:rPr>
                        <a:t>Selectivity of fishing gear (i.e. gillnets)</a:t>
                      </a:r>
                    </a:p>
                    <a:p>
                      <a:pPr lvl="0">
                        <a:buFont typeface="Arial" pitchFamily="34" charset="0"/>
                        <a:buChar char="•"/>
                      </a:pPr>
                      <a:r>
                        <a:rPr kumimoji="0" lang="en-US" sz="1800" kern="1200" dirty="0" smtClean="0">
                          <a:solidFill>
                            <a:schemeClr val="dk1"/>
                          </a:solidFill>
                          <a:latin typeface="+mn-lt"/>
                          <a:ea typeface="+mn-ea"/>
                          <a:cs typeface="+mn-cs"/>
                        </a:rPr>
                        <a:t>Lack of technological improvements (e.g. freezers, insulating boxes etc.)</a:t>
                      </a:r>
                    </a:p>
                    <a:p>
                      <a:pPr lvl="0">
                        <a:buFont typeface="Arial" pitchFamily="34" charset="0"/>
                        <a:buChar char="•"/>
                      </a:pPr>
                      <a:r>
                        <a:rPr kumimoji="0" lang="en-US" sz="1800" kern="1200" dirty="0" smtClean="0">
                          <a:solidFill>
                            <a:schemeClr val="dk1"/>
                          </a:solidFill>
                          <a:latin typeface="+mn-lt"/>
                          <a:ea typeface="+mn-ea"/>
                          <a:cs typeface="+mn-cs"/>
                        </a:rPr>
                        <a:t>Lack of proper hygienic practices</a:t>
                      </a:r>
                    </a:p>
                    <a:p>
                      <a:pPr lvl="0">
                        <a:buFont typeface="Arial" pitchFamily="34" charset="0"/>
                        <a:buChar char="•"/>
                      </a:pPr>
                      <a:r>
                        <a:rPr kumimoji="0" lang="en-US" sz="1800" kern="1200" dirty="0" smtClean="0">
                          <a:solidFill>
                            <a:schemeClr val="dk1"/>
                          </a:solidFill>
                          <a:latin typeface="+mn-lt"/>
                          <a:ea typeface="+mn-ea"/>
                          <a:cs typeface="+mn-cs"/>
                        </a:rPr>
                        <a:t>Inadequate transport facilities</a:t>
                      </a:r>
                      <a:endParaRPr kumimoji="0" lang="en-GB" sz="1800" kern="1200" dirty="0" smtClean="0">
                        <a:solidFill>
                          <a:schemeClr val="dk1"/>
                        </a:solidFill>
                        <a:latin typeface="+mn-lt"/>
                        <a:ea typeface="+mn-ea"/>
                        <a:cs typeface="+mn-cs"/>
                      </a:endParaRPr>
                    </a:p>
                    <a:p>
                      <a:endParaRPr lang="en-GB" dirty="0"/>
                    </a:p>
                  </a:txBody>
                  <a:tcPr/>
                </a:tc>
                <a:tc>
                  <a:txBody>
                    <a:bodyPr/>
                    <a:lstStyle/>
                    <a:p>
                      <a:endParaRPr kumimoji="0" lang="en-GB" sz="1800" kern="1200" dirty="0" smtClean="0">
                        <a:solidFill>
                          <a:schemeClr val="dk1"/>
                        </a:solidFill>
                        <a:latin typeface="+mn-lt"/>
                        <a:ea typeface="+mn-ea"/>
                        <a:cs typeface="+mn-cs"/>
                      </a:endParaRPr>
                    </a:p>
                    <a:p>
                      <a:endParaRPr kumimoji="0" lang="en-GB" sz="1800" kern="1200" dirty="0" smtClean="0">
                        <a:solidFill>
                          <a:schemeClr val="dk1"/>
                        </a:solidFill>
                        <a:latin typeface="+mn-lt"/>
                        <a:ea typeface="+mn-ea"/>
                        <a:cs typeface="+mn-cs"/>
                      </a:endParaRPr>
                    </a:p>
                    <a:p>
                      <a:r>
                        <a:rPr kumimoji="0" lang="en-GB" sz="1800" kern="1200" dirty="0" smtClean="0">
                          <a:solidFill>
                            <a:schemeClr val="dk1"/>
                          </a:solidFill>
                          <a:latin typeface="+mn-lt"/>
                          <a:ea typeface="+mn-ea"/>
                          <a:cs typeface="+mn-cs"/>
                        </a:rPr>
                        <a:t>&lt; </a:t>
                      </a:r>
                    </a:p>
                    <a:p>
                      <a:r>
                        <a:rPr kumimoji="0" lang="en-US" sz="1800" kern="1200" dirty="0" smtClean="0">
                          <a:solidFill>
                            <a:schemeClr val="dk1"/>
                          </a:solidFill>
                          <a:latin typeface="+mn-lt"/>
                          <a:ea typeface="+mn-ea"/>
                          <a:cs typeface="+mn-cs"/>
                        </a:rPr>
                        <a:t> </a:t>
                      </a:r>
                      <a:endParaRPr kumimoji="0" lang="en-GB" sz="1800" kern="1200" dirty="0" smtClean="0">
                        <a:solidFill>
                          <a:schemeClr val="dk1"/>
                        </a:solidFill>
                        <a:latin typeface="+mn-lt"/>
                        <a:ea typeface="+mn-ea"/>
                        <a:cs typeface="+mn-cs"/>
                      </a:endParaRPr>
                    </a:p>
                    <a:p>
                      <a:r>
                        <a:rPr kumimoji="0" lang="en-US" sz="1800" kern="1200" dirty="0" smtClean="0">
                          <a:solidFill>
                            <a:schemeClr val="dk1"/>
                          </a:solidFill>
                          <a:latin typeface="+mn-lt"/>
                          <a:ea typeface="+mn-ea"/>
                          <a:cs typeface="+mn-cs"/>
                        </a:rPr>
                        <a:t>&gt;</a:t>
                      </a:r>
                      <a:r>
                        <a:rPr kumimoji="0" lang="en-GB" sz="1800" kern="1200" dirty="0" smtClean="0">
                          <a:solidFill>
                            <a:schemeClr val="dk1"/>
                          </a:solidFill>
                          <a:latin typeface="+mn-lt"/>
                          <a:ea typeface="+mn-ea"/>
                          <a:cs typeface="+mn-cs"/>
                        </a:rPr>
                        <a:t> </a:t>
                      </a:r>
                    </a:p>
                    <a:p>
                      <a:r>
                        <a:rPr kumimoji="0" lang="en-US" sz="1800" kern="1200" dirty="0" smtClean="0">
                          <a:solidFill>
                            <a:schemeClr val="dk1"/>
                          </a:solidFill>
                          <a:latin typeface="+mn-lt"/>
                          <a:ea typeface="+mn-ea"/>
                          <a:cs typeface="+mn-cs"/>
                        </a:rPr>
                        <a:t>&gt;</a:t>
                      </a:r>
                      <a:r>
                        <a:rPr kumimoji="0" lang="en-GB" sz="1800" kern="1200" dirty="0" smtClean="0">
                          <a:solidFill>
                            <a:schemeClr val="dk1"/>
                          </a:solidFill>
                          <a:latin typeface="+mn-lt"/>
                          <a:ea typeface="+mn-ea"/>
                          <a:cs typeface="+mn-cs"/>
                        </a:rPr>
                        <a:t> </a:t>
                      </a:r>
                    </a:p>
                    <a:p>
                      <a:r>
                        <a:rPr kumimoji="0" lang="en-US" sz="1800" kern="1200" dirty="0" smtClean="0">
                          <a:solidFill>
                            <a:schemeClr val="dk1"/>
                          </a:solidFill>
                          <a:latin typeface="+mn-lt"/>
                          <a:ea typeface="+mn-ea"/>
                          <a:cs typeface="+mn-cs"/>
                        </a:rPr>
                        <a:t>&gt;</a:t>
                      </a:r>
                      <a:r>
                        <a:rPr kumimoji="0" lang="en-GB" sz="1800" kern="1200" dirty="0" smtClean="0">
                          <a:solidFill>
                            <a:schemeClr val="dk1"/>
                          </a:solidFill>
                          <a:latin typeface="+mn-lt"/>
                          <a:ea typeface="+mn-ea"/>
                          <a:cs typeface="+mn-cs"/>
                        </a:rPr>
                        <a:t> </a:t>
                      </a:r>
                    </a:p>
                    <a:p>
                      <a:r>
                        <a:rPr kumimoji="0" lang="en-US" sz="1800" kern="1200" dirty="0" smtClean="0">
                          <a:solidFill>
                            <a:schemeClr val="dk1"/>
                          </a:solidFill>
                          <a:latin typeface="+mn-lt"/>
                          <a:ea typeface="+mn-ea"/>
                          <a:cs typeface="+mn-cs"/>
                        </a:rPr>
                        <a:t> </a:t>
                      </a:r>
                      <a:endParaRPr kumimoji="0" lang="en-GB" sz="1800" kern="1200" dirty="0" smtClean="0">
                        <a:solidFill>
                          <a:schemeClr val="dk1"/>
                        </a:solidFill>
                        <a:latin typeface="+mn-lt"/>
                        <a:ea typeface="+mn-ea"/>
                        <a:cs typeface="+mn-cs"/>
                      </a:endParaRPr>
                    </a:p>
                    <a:p>
                      <a:r>
                        <a:rPr kumimoji="0" lang="en-US" sz="1800" kern="1200" dirty="0" smtClean="0">
                          <a:solidFill>
                            <a:schemeClr val="dk1"/>
                          </a:solidFill>
                          <a:latin typeface="+mn-lt"/>
                          <a:ea typeface="+mn-ea"/>
                          <a:cs typeface="+mn-cs"/>
                        </a:rPr>
                        <a:t>&gt;</a:t>
                      </a:r>
                      <a:r>
                        <a:rPr kumimoji="0" lang="en-GB" sz="1800" kern="1200" dirty="0" smtClean="0">
                          <a:solidFill>
                            <a:schemeClr val="dk1"/>
                          </a:solidFill>
                          <a:latin typeface="+mn-lt"/>
                          <a:ea typeface="+mn-ea"/>
                          <a:cs typeface="+mn-cs"/>
                        </a:rPr>
                        <a:t> </a:t>
                      </a:r>
                    </a:p>
                    <a:p>
                      <a:r>
                        <a:rPr kumimoji="0" lang="en-US" sz="1800" kern="1200" dirty="0" smtClean="0">
                          <a:solidFill>
                            <a:schemeClr val="dk1"/>
                          </a:solidFill>
                          <a:latin typeface="+mn-lt"/>
                          <a:ea typeface="+mn-ea"/>
                          <a:cs typeface="+mn-cs"/>
                        </a:rPr>
                        <a:t>=</a:t>
                      </a:r>
                      <a:endParaRPr kumimoji="0" lang="en-GB" sz="1800" kern="1200" dirty="0" smtClean="0">
                        <a:solidFill>
                          <a:schemeClr val="dk1"/>
                        </a:solidFill>
                        <a:latin typeface="+mn-lt"/>
                        <a:ea typeface="+mn-ea"/>
                        <a:cs typeface="+mn-cs"/>
                      </a:endParaRPr>
                    </a:p>
                    <a:p>
                      <a:r>
                        <a:rPr kumimoji="0" lang="en-US" sz="1800" kern="1200" dirty="0" smtClean="0">
                          <a:solidFill>
                            <a:schemeClr val="dk1"/>
                          </a:solidFill>
                          <a:latin typeface="+mn-lt"/>
                          <a:ea typeface="+mn-ea"/>
                          <a:cs typeface="+mn-cs"/>
                        </a:rPr>
                        <a:t>&gt;</a:t>
                      </a:r>
                      <a:r>
                        <a:rPr kumimoji="0" lang="en-GB" sz="1800" kern="1200" dirty="0" smtClean="0">
                          <a:solidFill>
                            <a:schemeClr val="dk1"/>
                          </a:solidFill>
                          <a:latin typeface="+mn-lt"/>
                          <a:ea typeface="+mn-ea"/>
                          <a:cs typeface="+mn-cs"/>
                        </a:rPr>
                        <a:t> </a:t>
                      </a:r>
                    </a:p>
                    <a:p>
                      <a:r>
                        <a:rPr kumimoji="0" lang="en-US" sz="1800" kern="1200" dirty="0" smtClean="0">
                          <a:solidFill>
                            <a:schemeClr val="dk1"/>
                          </a:solidFill>
                          <a:latin typeface="+mn-lt"/>
                          <a:ea typeface="+mn-ea"/>
                          <a:cs typeface="+mn-cs"/>
                        </a:rPr>
                        <a:t> </a:t>
                      </a:r>
                      <a:endParaRPr kumimoji="0" lang="en-GB" sz="1800" kern="1200" dirty="0" smtClean="0">
                        <a:solidFill>
                          <a:schemeClr val="dk1"/>
                        </a:solidFill>
                        <a:latin typeface="+mn-lt"/>
                        <a:ea typeface="+mn-ea"/>
                        <a:cs typeface="+mn-cs"/>
                      </a:endParaRPr>
                    </a:p>
                    <a:p>
                      <a:r>
                        <a:rPr kumimoji="0" lang="en-US" sz="1800" kern="1200" dirty="0" smtClean="0">
                          <a:solidFill>
                            <a:schemeClr val="dk1"/>
                          </a:solidFill>
                          <a:latin typeface="+mn-lt"/>
                          <a:ea typeface="+mn-ea"/>
                          <a:cs typeface="+mn-cs"/>
                        </a:rPr>
                        <a:t>&gt;</a:t>
                      </a:r>
                      <a:r>
                        <a:rPr kumimoji="0" lang="en-GB" sz="1800" kern="1200" dirty="0" smtClean="0">
                          <a:solidFill>
                            <a:schemeClr val="dk1"/>
                          </a:solidFill>
                          <a:latin typeface="+mn-lt"/>
                          <a:ea typeface="+mn-ea"/>
                          <a:cs typeface="+mn-cs"/>
                        </a:rPr>
                        <a:t> </a:t>
                      </a:r>
                    </a:p>
                    <a:p>
                      <a:r>
                        <a:rPr kumimoji="0" lang="en-US" sz="1800" kern="1200" dirty="0" smtClean="0">
                          <a:solidFill>
                            <a:schemeClr val="dk1"/>
                          </a:solidFill>
                          <a:latin typeface="+mn-lt"/>
                          <a:ea typeface="+mn-ea"/>
                          <a:cs typeface="+mn-cs"/>
                        </a:rPr>
                        <a:t>=</a:t>
                      </a:r>
                      <a:endParaRPr kumimoji="0" lang="en-GB" sz="1800" kern="1200" dirty="0" smtClean="0">
                        <a:solidFill>
                          <a:schemeClr val="dk1"/>
                        </a:solidFill>
                        <a:latin typeface="+mn-lt"/>
                        <a:ea typeface="+mn-ea"/>
                        <a:cs typeface="+mn-cs"/>
                      </a:endParaRPr>
                    </a:p>
                    <a:p>
                      <a:endParaRPr lang="en-GB" dirty="0"/>
                    </a:p>
                  </a:txBody>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14282" y="285725"/>
          <a:ext cx="8715436" cy="5857919"/>
        </p:xfrm>
        <a:graphic>
          <a:graphicData uri="http://schemas.openxmlformats.org/drawingml/2006/table">
            <a:tbl>
              <a:tblPr firstRow="1" bandRow="1">
                <a:tableStyleId>{00A15C55-8517-42AA-B614-E9B94910E393}</a:tableStyleId>
              </a:tblPr>
              <a:tblGrid>
                <a:gridCol w="4357718"/>
                <a:gridCol w="4357718"/>
              </a:tblGrid>
              <a:tr h="10196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800" b="1" kern="1200" dirty="0" smtClean="0">
                          <a:solidFill>
                            <a:schemeClr val="lt1"/>
                          </a:solidFill>
                          <a:latin typeface="Arial" pitchFamily="34" charset="0"/>
                          <a:ea typeface="+mn-ea"/>
                          <a:cs typeface="Arial" pitchFamily="34" charset="0"/>
                        </a:rPr>
                        <a:t>Factors</a:t>
                      </a:r>
                      <a:endParaRPr lang="en-GB" sz="1800" dirty="0" smtClean="0">
                        <a:latin typeface="Arial" pitchFamily="34" charset="0"/>
                        <a:cs typeface="Arial" pitchFamily="34" charset="0"/>
                      </a:endParaRPr>
                    </a:p>
                    <a:p>
                      <a:endParaRPr lang="en-GB" dirty="0"/>
                    </a:p>
                  </a:txBody>
                  <a:tcPr/>
                </a:tc>
                <a:tc>
                  <a:txBody>
                    <a:bodyPr/>
                    <a:lstStyle/>
                    <a:p>
                      <a:r>
                        <a:rPr kumimoji="0" lang="en-US" sz="1800" b="1" kern="1200" dirty="0" smtClean="0">
                          <a:solidFill>
                            <a:schemeClr val="lt1"/>
                          </a:solidFill>
                          <a:latin typeface="+mn-lt"/>
                          <a:ea typeface="+mn-ea"/>
                          <a:cs typeface="+mn-cs"/>
                        </a:rPr>
                        <a:t>Importance : Increasing   &gt;; </a:t>
                      </a:r>
                      <a:endParaRPr kumimoji="0" lang="en-GB" sz="1800" b="1" kern="1200" dirty="0" smtClean="0">
                        <a:solidFill>
                          <a:schemeClr val="lt1"/>
                        </a:solidFill>
                        <a:latin typeface="+mn-lt"/>
                        <a:ea typeface="+mn-ea"/>
                        <a:cs typeface="+mn-cs"/>
                      </a:endParaRPr>
                    </a:p>
                    <a:p>
                      <a:r>
                        <a:rPr kumimoji="0" lang="en-US" sz="1800" b="1" kern="1200" dirty="0" smtClean="0">
                          <a:solidFill>
                            <a:schemeClr val="lt1"/>
                          </a:solidFill>
                          <a:latin typeface="+mn-lt"/>
                          <a:ea typeface="+mn-ea"/>
                          <a:cs typeface="+mn-cs"/>
                        </a:rPr>
                        <a:t>Unchanged  =; Decreasing  &lt;</a:t>
                      </a:r>
                      <a:endParaRPr lang="en-GB" dirty="0" smtClean="0"/>
                    </a:p>
                    <a:p>
                      <a:endParaRPr lang="en-GB" dirty="0"/>
                    </a:p>
                  </a:txBody>
                  <a:tcPr/>
                </a:tc>
              </a:tr>
              <a:tr h="4838226">
                <a:tc>
                  <a:txBody>
                    <a:bodyPr/>
                    <a:lstStyle/>
                    <a:p>
                      <a:r>
                        <a:rPr kumimoji="0" lang="en-GB" sz="1800" b="1" kern="1200" dirty="0" smtClean="0">
                          <a:solidFill>
                            <a:schemeClr val="dk1"/>
                          </a:solidFill>
                          <a:latin typeface="+mn-lt"/>
                          <a:ea typeface="+mn-ea"/>
                          <a:cs typeface="+mn-cs"/>
                        </a:rPr>
                        <a:t>Legal Factors</a:t>
                      </a:r>
                      <a:endParaRPr kumimoji="0" lang="en-GB" sz="1600" b="1" kern="1200" dirty="0" smtClean="0">
                        <a:solidFill>
                          <a:schemeClr val="dk1"/>
                        </a:solidFill>
                        <a:latin typeface="+mn-lt"/>
                        <a:ea typeface="+mn-ea"/>
                        <a:cs typeface="+mn-cs"/>
                      </a:endParaRPr>
                    </a:p>
                    <a:p>
                      <a:r>
                        <a:rPr kumimoji="0" lang="en-GB" sz="1800" kern="1200" dirty="0" smtClean="0">
                          <a:solidFill>
                            <a:schemeClr val="dk1"/>
                          </a:solidFill>
                          <a:latin typeface="+mn-lt"/>
                          <a:ea typeface="+mn-ea"/>
                          <a:cs typeface="+mn-cs"/>
                        </a:rPr>
                        <a:t> </a:t>
                      </a:r>
                      <a:endParaRPr kumimoji="0" lang="en-GB" sz="1600" kern="1200" dirty="0" smtClean="0">
                        <a:solidFill>
                          <a:schemeClr val="dk1"/>
                        </a:solidFill>
                        <a:latin typeface="+mn-lt"/>
                        <a:ea typeface="+mn-ea"/>
                        <a:cs typeface="+mn-cs"/>
                      </a:endParaRPr>
                    </a:p>
                    <a:p>
                      <a:pPr lvl="0">
                        <a:buFont typeface="Arial" pitchFamily="34" charset="0"/>
                        <a:buChar char="•"/>
                      </a:pPr>
                      <a:r>
                        <a:rPr kumimoji="0" lang="en-US" sz="1800" kern="1200" dirty="0" smtClean="0">
                          <a:solidFill>
                            <a:schemeClr val="dk1"/>
                          </a:solidFill>
                          <a:latin typeface="+mn-lt"/>
                          <a:ea typeface="+mn-ea"/>
                          <a:cs typeface="+mn-cs"/>
                        </a:rPr>
                        <a:t>Lack of regulations, monitoring and enforcement on:</a:t>
                      </a:r>
                      <a:endParaRPr kumimoji="0" lang="en-GB" sz="1600" kern="1200" dirty="0" smtClean="0">
                        <a:solidFill>
                          <a:schemeClr val="dk1"/>
                        </a:solidFill>
                        <a:latin typeface="+mn-lt"/>
                        <a:ea typeface="+mn-ea"/>
                        <a:cs typeface="+mn-cs"/>
                      </a:endParaRPr>
                    </a:p>
                    <a:p>
                      <a:pPr lvl="1"/>
                      <a:r>
                        <a:rPr kumimoji="0" lang="en-US" sz="1800" kern="1200" dirty="0" smtClean="0">
                          <a:solidFill>
                            <a:schemeClr val="dk1"/>
                          </a:solidFill>
                          <a:latin typeface="+mn-lt"/>
                          <a:ea typeface="+mn-ea"/>
                          <a:cs typeface="+mn-cs"/>
                        </a:rPr>
                        <a:t> Quality standards </a:t>
                      </a:r>
                      <a:endParaRPr kumimoji="0" lang="en-GB" sz="1600" kern="1200" dirty="0" smtClean="0">
                        <a:solidFill>
                          <a:schemeClr val="dk1"/>
                        </a:solidFill>
                        <a:latin typeface="+mn-lt"/>
                        <a:ea typeface="+mn-ea"/>
                        <a:cs typeface="+mn-cs"/>
                      </a:endParaRPr>
                    </a:p>
                    <a:p>
                      <a:pPr lvl="1"/>
                      <a:r>
                        <a:rPr kumimoji="0" lang="en-US" sz="1800" kern="1200" dirty="0" smtClean="0">
                          <a:solidFill>
                            <a:schemeClr val="dk1"/>
                          </a:solidFill>
                          <a:latin typeface="+mn-lt"/>
                          <a:ea typeface="+mn-ea"/>
                          <a:cs typeface="+mn-cs"/>
                        </a:rPr>
                        <a:t> Food safety</a:t>
                      </a:r>
                      <a:endParaRPr kumimoji="0" lang="en-GB" sz="1600" kern="1200" dirty="0" smtClean="0">
                        <a:solidFill>
                          <a:schemeClr val="dk1"/>
                        </a:solidFill>
                        <a:latin typeface="+mn-lt"/>
                        <a:ea typeface="+mn-ea"/>
                        <a:cs typeface="+mn-cs"/>
                      </a:endParaRPr>
                    </a:p>
                    <a:p>
                      <a:pPr lvl="1"/>
                      <a:r>
                        <a:rPr kumimoji="0" lang="en-US" sz="1800" kern="1200" dirty="0" smtClean="0">
                          <a:solidFill>
                            <a:schemeClr val="dk1"/>
                          </a:solidFill>
                          <a:latin typeface="+mn-lt"/>
                          <a:ea typeface="+mn-ea"/>
                          <a:cs typeface="+mn-cs"/>
                        </a:rPr>
                        <a:t> Hygiene standards</a:t>
                      </a:r>
                      <a:endParaRPr kumimoji="0" lang="en-GB" sz="1600" kern="1200" dirty="0" smtClean="0">
                        <a:solidFill>
                          <a:schemeClr val="dk1"/>
                        </a:solidFill>
                        <a:latin typeface="+mn-lt"/>
                        <a:ea typeface="+mn-ea"/>
                        <a:cs typeface="+mn-cs"/>
                      </a:endParaRPr>
                    </a:p>
                    <a:p>
                      <a:pPr lvl="1"/>
                      <a:r>
                        <a:rPr kumimoji="0" lang="en-US" sz="1800" kern="1200" dirty="0" smtClean="0">
                          <a:solidFill>
                            <a:schemeClr val="dk1"/>
                          </a:solidFill>
                          <a:latin typeface="+mn-lt"/>
                          <a:ea typeface="+mn-ea"/>
                          <a:cs typeface="+mn-cs"/>
                        </a:rPr>
                        <a:t> Fish handling</a:t>
                      </a:r>
                      <a:endParaRPr kumimoji="0" lang="en-GB" sz="1600" kern="1200" dirty="0" smtClean="0">
                        <a:solidFill>
                          <a:schemeClr val="dk1"/>
                        </a:solidFill>
                        <a:latin typeface="+mn-lt"/>
                        <a:ea typeface="+mn-ea"/>
                        <a:cs typeface="+mn-cs"/>
                      </a:endParaRPr>
                    </a:p>
                    <a:p>
                      <a:pPr lvl="1"/>
                      <a:r>
                        <a:rPr kumimoji="0" lang="en-US" sz="1800" kern="1200" dirty="0" smtClean="0">
                          <a:solidFill>
                            <a:schemeClr val="dk1"/>
                          </a:solidFill>
                          <a:latin typeface="+mn-lt"/>
                          <a:ea typeface="+mn-ea"/>
                          <a:cs typeface="+mn-cs"/>
                        </a:rPr>
                        <a:t> Illegal inland fishing</a:t>
                      </a:r>
                      <a:endParaRPr kumimoji="0" lang="en-GB" sz="1600" kern="1200" dirty="0" smtClean="0">
                        <a:solidFill>
                          <a:schemeClr val="dk1"/>
                        </a:solidFill>
                        <a:latin typeface="+mn-lt"/>
                        <a:ea typeface="+mn-ea"/>
                        <a:cs typeface="+mn-cs"/>
                      </a:endParaRPr>
                    </a:p>
                    <a:p>
                      <a:pPr lvl="0">
                        <a:buFont typeface="Arial" pitchFamily="34" charset="0"/>
                        <a:buChar char="•"/>
                      </a:pPr>
                      <a:r>
                        <a:rPr kumimoji="0" lang="en-US" sz="1800" kern="1200" dirty="0" smtClean="0">
                          <a:solidFill>
                            <a:schemeClr val="dk1"/>
                          </a:solidFill>
                          <a:latin typeface="+mn-lt"/>
                          <a:ea typeface="+mn-ea"/>
                          <a:cs typeface="+mn-cs"/>
                        </a:rPr>
                        <a:t> Regulations in foreign export markets (e.g. EU, USA and Japan)</a:t>
                      </a:r>
                      <a:endParaRPr kumimoji="0" lang="en-GB" sz="1600" kern="1200" dirty="0" smtClean="0">
                        <a:solidFill>
                          <a:schemeClr val="dk1"/>
                        </a:solidFill>
                        <a:latin typeface="+mn-lt"/>
                        <a:ea typeface="+mn-ea"/>
                        <a:cs typeface="+mn-cs"/>
                      </a:endParaRPr>
                    </a:p>
                    <a:p>
                      <a:pPr>
                        <a:buFont typeface="Arial" pitchFamily="34" charset="0"/>
                        <a:buChar char="•"/>
                      </a:pPr>
                      <a:r>
                        <a:rPr kumimoji="0" lang="en-US" sz="1800" kern="1200" dirty="0" smtClean="0">
                          <a:solidFill>
                            <a:schemeClr val="dk1"/>
                          </a:solidFill>
                          <a:latin typeface="+mn-lt"/>
                          <a:ea typeface="+mn-ea"/>
                          <a:cs typeface="+mn-cs"/>
                        </a:rPr>
                        <a:t>General trade agreements and tariff</a:t>
                      </a:r>
                      <a:endParaRPr lang="en-GB" dirty="0"/>
                    </a:p>
                  </a:txBody>
                  <a:tcPr/>
                </a:tc>
                <a:tc>
                  <a:txBody>
                    <a:bodyPr/>
                    <a:lstStyle/>
                    <a:p>
                      <a:endParaRPr kumimoji="0" lang="en-US" sz="1800" kern="1200" dirty="0" smtClean="0">
                        <a:solidFill>
                          <a:schemeClr val="dk1"/>
                        </a:solidFill>
                        <a:latin typeface="+mn-lt"/>
                        <a:ea typeface="+mn-ea"/>
                        <a:cs typeface="+mn-cs"/>
                      </a:endParaRPr>
                    </a:p>
                    <a:p>
                      <a:endParaRPr kumimoji="0" lang="en-US" sz="1800" kern="1200" dirty="0" smtClean="0">
                        <a:solidFill>
                          <a:schemeClr val="dk1"/>
                        </a:solidFill>
                        <a:latin typeface="+mn-lt"/>
                        <a:ea typeface="+mn-ea"/>
                        <a:cs typeface="+mn-cs"/>
                      </a:endParaRPr>
                    </a:p>
                    <a:p>
                      <a:r>
                        <a:rPr kumimoji="0" lang="en-US" sz="1800" kern="1200" dirty="0" smtClean="0">
                          <a:solidFill>
                            <a:schemeClr val="dk1"/>
                          </a:solidFill>
                          <a:latin typeface="+mn-lt"/>
                          <a:ea typeface="+mn-ea"/>
                          <a:cs typeface="+mn-cs"/>
                        </a:rPr>
                        <a:t>&gt;</a:t>
                      </a:r>
                      <a:r>
                        <a:rPr kumimoji="0" lang="en-GB" sz="1800" kern="1200" dirty="0" smtClean="0">
                          <a:solidFill>
                            <a:schemeClr val="dk1"/>
                          </a:solidFill>
                          <a:latin typeface="+mn-lt"/>
                          <a:ea typeface="+mn-ea"/>
                          <a:cs typeface="+mn-cs"/>
                        </a:rPr>
                        <a:t> </a:t>
                      </a:r>
                    </a:p>
                    <a:p>
                      <a:r>
                        <a:rPr kumimoji="0" lang="en-US" sz="1800" kern="1200" dirty="0" smtClean="0">
                          <a:solidFill>
                            <a:schemeClr val="dk1"/>
                          </a:solidFill>
                          <a:latin typeface="+mn-lt"/>
                          <a:ea typeface="+mn-ea"/>
                          <a:cs typeface="+mn-cs"/>
                        </a:rPr>
                        <a:t> </a:t>
                      </a:r>
                      <a:endParaRPr kumimoji="0" lang="en-GB" sz="1800" kern="1200" dirty="0" smtClean="0">
                        <a:solidFill>
                          <a:schemeClr val="dk1"/>
                        </a:solidFill>
                        <a:latin typeface="+mn-lt"/>
                        <a:ea typeface="+mn-ea"/>
                        <a:cs typeface="+mn-cs"/>
                      </a:endParaRPr>
                    </a:p>
                    <a:p>
                      <a:r>
                        <a:rPr kumimoji="0" lang="en-US" sz="1800" kern="1200" dirty="0" smtClean="0">
                          <a:solidFill>
                            <a:schemeClr val="dk1"/>
                          </a:solidFill>
                          <a:latin typeface="+mn-lt"/>
                          <a:ea typeface="+mn-ea"/>
                          <a:cs typeface="+mn-cs"/>
                        </a:rPr>
                        <a:t>&gt;</a:t>
                      </a:r>
                      <a:r>
                        <a:rPr kumimoji="0" lang="en-GB" sz="1800" kern="1200" dirty="0" smtClean="0">
                          <a:solidFill>
                            <a:schemeClr val="dk1"/>
                          </a:solidFill>
                          <a:latin typeface="+mn-lt"/>
                          <a:ea typeface="+mn-ea"/>
                          <a:cs typeface="+mn-cs"/>
                        </a:rPr>
                        <a:t> </a:t>
                      </a:r>
                    </a:p>
                    <a:p>
                      <a:r>
                        <a:rPr kumimoji="0" lang="en-US" sz="1800" kern="1200" dirty="0" smtClean="0">
                          <a:solidFill>
                            <a:schemeClr val="dk1"/>
                          </a:solidFill>
                          <a:latin typeface="+mn-lt"/>
                          <a:ea typeface="+mn-ea"/>
                          <a:cs typeface="+mn-cs"/>
                        </a:rPr>
                        <a:t>&gt;</a:t>
                      </a:r>
                      <a:r>
                        <a:rPr kumimoji="0" lang="en-GB" sz="1800" kern="1200" dirty="0" smtClean="0">
                          <a:solidFill>
                            <a:schemeClr val="dk1"/>
                          </a:solidFill>
                          <a:latin typeface="+mn-lt"/>
                          <a:ea typeface="+mn-ea"/>
                          <a:cs typeface="+mn-cs"/>
                        </a:rPr>
                        <a:t> </a:t>
                      </a:r>
                    </a:p>
                    <a:p>
                      <a:r>
                        <a:rPr kumimoji="0" lang="en-US" sz="1800" kern="1200" dirty="0" smtClean="0">
                          <a:solidFill>
                            <a:schemeClr val="dk1"/>
                          </a:solidFill>
                          <a:latin typeface="+mn-lt"/>
                          <a:ea typeface="+mn-ea"/>
                          <a:cs typeface="+mn-cs"/>
                        </a:rPr>
                        <a:t>&gt;</a:t>
                      </a:r>
                      <a:r>
                        <a:rPr kumimoji="0" lang="en-GB" sz="1800" kern="1200" dirty="0" smtClean="0">
                          <a:solidFill>
                            <a:schemeClr val="dk1"/>
                          </a:solidFill>
                          <a:latin typeface="+mn-lt"/>
                          <a:ea typeface="+mn-ea"/>
                          <a:cs typeface="+mn-cs"/>
                        </a:rPr>
                        <a:t> </a:t>
                      </a:r>
                    </a:p>
                    <a:p>
                      <a:r>
                        <a:rPr kumimoji="0" lang="en-US" sz="1800" kern="1200" dirty="0" smtClean="0">
                          <a:solidFill>
                            <a:schemeClr val="dk1"/>
                          </a:solidFill>
                          <a:latin typeface="+mn-lt"/>
                          <a:ea typeface="+mn-ea"/>
                          <a:cs typeface="+mn-cs"/>
                        </a:rPr>
                        <a:t>&gt;</a:t>
                      </a:r>
                      <a:r>
                        <a:rPr kumimoji="0" lang="en-GB" sz="1800" kern="1200" dirty="0" smtClean="0">
                          <a:solidFill>
                            <a:schemeClr val="dk1"/>
                          </a:solidFill>
                          <a:latin typeface="+mn-lt"/>
                          <a:ea typeface="+mn-ea"/>
                          <a:cs typeface="+mn-cs"/>
                        </a:rPr>
                        <a:t> </a:t>
                      </a:r>
                    </a:p>
                    <a:p>
                      <a:r>
                        <a:rPr kumimoji="0" lang="en-US" sz="1800" kern="1200" dirty="0" smtClean="0">
                          <a:solidFill>
                            <a:schemeClr val="dk1"/>
                          </a:solidFill>
                          <a:latin typeface="+mn-lt"/>
                          <a:ea typeface="+mn-ea"/>
                          <a:cs typeface="+mn-cs"/>
                        </a:rPr>
                        <a:t>&gt;</a:t>
                      </a:r>
                      <a:r>
                        <a:rPr kumimoji="0" lang="en-GB" sz="1800" kern="1200" dirty="0" smtClean="0">
                          <a:solidFill>
                            <a:schemeClr val="dk1"/>
                          </a:solidFill>
                          <a:latin typeface="+mn-lt"/>
                          <a:ea typeface="+mn-ea"/>
                          <a:cs typeface="+mn-cs"/>
                        </a:rPr>
                        <a:t> </a:t>
                      </a:r>
                    </a:p>
                    <a:p>
                      <a:r>
                        <a:rPr kumimoji="0" lang="en-US" sz="1800" kern="1200" dirty="0" smtClean="0">
                          <a:solidFill>
                            <a:schemeClr val="dk1"/>
                          </a:solidFill>
                          <a:latin typeface="+mn-lt"/>
                          <a:ea typeface="+mn-ea"/>
                          <a:cs typeface="+mn-cs"/>
                        </a:rPr>
                        <a:t>&gt;</a:t>
                      </a:r>
                      <a:r>
                        <a:rPr kumimoji="0" lang="en-GB" sz="1800" kern="1200" dirty="0" smtClean="0">
                          <a:solidFill>
                            <a:schemeClr val="dk1"/>
                          </a:solidFill>
                          <a:latin typeface="+mn-lt"/>
                          <a:ea typeface="+mn-ea"/>
                          <a:cs typeface="+mn-cs"/>
                        </a:rPr>
                        <a:t> </a:t>
                      </a:r>
                    </a:p>
                    <a:p>
                      <a:r>
                        <a:rPr kumimoji="0" lang="en-US" sz="1800" kern="1200" dirty="0" smtClean="0">
                          <a:solidFill>
                            <a:schemeClr val="dk1"/>
                          </a:solidFill>
                          <a:latin typeface="+mn-lt"/>
                          <a:ea typeface="+mn-ea"/>
                          <a:cs typeface="+mn-cs"/>
                        </a:rPr>
                        <a:t> </a:t>
                      </a:r>
                      <a:endParaRPr kumimoji="0" lang="en-GB" sz="1800" kern="1200" dirty="0" smtClean="0">
                        <a:solidFill>
                          <a:schemeClr val="dk1"/>
                        </a:solidFill>
                        <a:latin typeface="+mn-lt"/>
                        <a:ea typeface="+mn-ea"/>
                        <a:cs typeface="+mn-cs"/>
                      </a:endParaRPr>
                    </a:p>
                    <a:p>
                      <a:r>
                        <a:rPr kumimoji="0" lang="en-US" sz="1800" kern="1200" dirty="0" smtClean="0">
                          <a:solidFill>
                            <a:schemeClr val="dk1"/>
                          </a:solidFill>
                          <a:latin typeface="+mn-lt"/>
                          <a:ea typeface="+mn-ea"/>
                          <a:cs typeface="+mn-cs"/>
                        </a:rPr>
                        <a:t>=</a:t>
                      </a:r>
                      <a:endParaRPr kumimoji="0" lang="en-GB" sz="1800" kern="1200" dirty="0" smtClean="0">
                        <a:solidFill>
                          <a:schemeClr val="dk1"/>
                        </a:solidFill>
                        <a:latin typeface="+mn-lt"/>
                        <a:ea typeface="+mn-ea"/>
                        <a:cs typeface="+mn-cs"/>
                      </a:endParaRPr>
                    </a:p>
                    <a:p>
                      <a:endParaRPr lang="en-GB" dirty="0"/>
                    </a:p>
                  </a:txBody>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428600"/>
          <a:ext cx="8229600" cy="6143671"/>
        </p:xfrm>
        <a:graphic>
          <a:graphicData uri="http://schemas.openxmlformats.org/drawingml/2006/table">
            <a:tbl>
              <a:tblPr firstRow="1" bandRow="1">
                <a:tableStyleId>{073A0DAA-6AF3-43AB-8588-CEC1D06C72B9}</a:tableStyleId>
              </a:tblPr>
              <a:tblGrid>
                <a:gridCol w="4400552"/>
                <a:gridCol w="3829048"/>
              </a:tblGrid>
              <a:tr h="13536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800" b="1" kern="1200" dirty="0" smtClean="0">
                          <a:solidFill>
                            <a:schemeClr val="lt1"/>
                          </a:solidFill>
                          <a:latin typeface="Arial" pitchFamily="34" charset="0"/>
                          <a:ea typeface="+mn-ea"/>
                          <a:cs typeface="Arial" pitchFamily="34" charset="0"/>
                        </a:rPr>
                        <a:t>Factors</a:t>
                      </a:r>
                      <a:endParaRPr lang="en-GB" sz="1800" dirty="0" smtClean="0">
                        <a:latin typeface="Arial" pitchFamily="34" charset="0"/>
                        <a:cs typeface="Arial" pitchFamily="34" charset="0"/>
                      </a:endParaRPr>
                    </a:p>
                    <a:p>
                      <a:endParaRPr lang="en-GB" dirty="0" smtClean="0"/>
                    </a:p>
                    <a:p>
                      <a:endParaRPr lang="en-GB" dirty="0"/>
                    </a:p>
                  </a:txBody>
                  <a:tcPr/>
                </a:tc>
                <a:tc>
                  <a:txBody>
                    <a:bodyPr/>
                    <a:lstStyle/>
                    <a:p>
                      <a:r>
                        <a:rPr kumimoji="0" lang="en-US" sz="1800" b="1" kern="1200" dirty="0" smtClean="0">
                          <a:solidFill>
                            <a:schemeClr val="lt1"/>
                          </a:solidFill>
                          <a:latin typeface="+mn-lt"/>
                          <a:ea typeface="+mn-ea"/>
                          <a:cs typeface="+mn-cs"/>
                        </a:rPr>
                        <a:t>Importance : Increasing   &gt;; </a:t>
                      </a:r>
                      <a:endParaRPr kumimoji="0" lang="en-GB" sz="1800" b="1" kern="1200" dirty="0" smtClean="0">
                        <a:solidFill>
                          <a:schemeClr val="lt1"/>
                        </a:solidFill>
                        <a:latin typeface="+mn-lt"/>
                        <a:ea typeface="+mn-ea"/>
                        <a:cs typeface="+mn-cs"/>
                      </a:endParaRPr>
                    </a:p>
                    <a:p>
                      <a:r>
                        <a:rPr kumimoji="0" lang="en-US" sz="1800" b="1" kern="1200" dirty="0" smtClean="0">
                          <a:solidFill>
                            <a:schemeClr val="lt1"/>
                          </a:solidFill>
                          <a:latin typeface="+mn-lt"/>
                          <a:ea typeface="+mn-ea"/>
                          <a:cs typeface="+mn-cs"/>
                        </a:rPr>
                        <a:t>Unchanged  =; Decreasing  &lt;</a:t>
                      </a:r>
                      <a:endParaRPr lang="en-GB" dirty="0" smtClean="0"/>
                    </a:p>
                    <a:p>
                      <a:endParaRPr lang="en-GB" dirty="0" smtClean="0"/>
                    </a:p>
                    <a:p>
                      <a:endParaRPr lang="en-GB" dirty="0"/>
                    </a:p>
                  </a:txBody>
                  <a:tcPr/>
                </a:tc>
              </a:tr>
              <a:tr h="4789981">
                <a:tc>
                  <a:txBody>
                    <a:bodyPr/>
                    <a:lstStyle/>
                    <a:p>
                      <a:r>
                        <a:rPr kumimoji="0" lang="en-GB" sz="1800" kern="1200" dirty="0" smtClean="0">
                          <a:solidFill>
                            <a:schemeClr val="dk1"/>
                          </a:solidFill>
                          <a:latin typeface="+mn-lt"/>
                          <a:ea typeface="+mn-ea"/>
                          <a:cs typeface="+mn-cs"/>
                        </a:rPr>
                        <a:t>Environmental Factors </a:t>
                      </a:r>
                    </a:p>
                    <a:p>
                      <a:r>
                        <a:rPr kumimoji="0" lang="en-GB" sz="1800" kern="1200" dirty="0" smtClean="0">
                          <a:solidFill>
                            <a:schemeClr val="dk1"/>
                          </a:solidFill>
                          <a:latin typeface="+mn-lt"/>
                          <a:ea typeface="+mn-ea"/>
                          <a:cs typeface="+mn-cs"/>
                        </a:rPr>
                        <a:t> </a:t>
                      </a:r>
                    </a:p>
                    <a:p>
                      <a:pPr lvl="0">
                        <a:buFont typeface="Arial" pitchFamily="34" charset="0"/>
                        <a:buChar char="•"/>
                      </a:pPr>
                      <a:r>
                        <a:rPr kumimoji="0" lang="en-US" sz="1800" kern="1200" dirty="0" smtClean="0">
                          <a:solidFill>
                            <a:schemeClr val="dk1"/>
                          </a:solidFill>
                          <a:latin typeface="+mn-lt"/>
                          <a:ea typeface="+mn-ea"/>
                          <a:cs typeface="+mn-cs"/>
                        </a:rPr>
                        <a:t>Insufficient availability of clean water</a:t>
                      </a:r>
                    </a:p>
                    <a:p>
                      <a:pPr lvl="0">
                        <a:buFont typeface="Arial" pitchFamily="34" charset="0"/>
                        <a:buChar char="•"/>
                      </a:pPr>
                      <a:r>
                        <a:rPr kumimoji="0" lang="en-US" sz="1800" kern="1200" dirty="0" smtClean="0">
                          <a:solidFill>
                            <a:schemeClr val="dk1"/>
                          </a:solidFill>
                          <a:latin typeface="+mn-lt"/>
                          <a:ea typeface="+mn-ea"/>
                          <a:cs typeface="+mn-cs"/>
                        </a:rPr>
                        <a:t>Tropical weather conditions and climate change</a:t>
                      </a:r>
                    </a:p>
                    <a:p>
                      <a:pPr lvl="0">
                        <a:buFont typeface="Arial" pitchFamily="34" charset="0"/>
                        <a:buChar char="•"/>
                      </a:pPr>
                      <a:r>
                        <a:rPr kumimoji="0" lang="en-US" sz="1800" kern="1200" dirty="0" smtClean="0">
                          <a:solidFill>
                            <a:schemeClr val="dk1"/>
                          </a:solidFill>
                          <a:latin typeface="+mn-lt"/>
                          <a:ea typeface="+mn-ea"/>
                          <a:cs typeface="+mn-cs"/>
                        </a:rPr>
                        <a:t>Pollution in harbor basin water</a:t>
                      </a:r>
                    </a:p>
                    <a:p>
                      <a:pPr lvl="0">
                        <a:buFont typeface="Arial" pitchFamily="34" charset="0"/>
                        <a:buChar char="•"/>
                      </a:pPr>
                      <a:r>
                        <a:rPr kumimoji="0" lang="en-US" sz="1800" kern="1200" dirty="0" smtClean="0">
                          <a:solidFill>
                            <a:schemeClr val="dk1"/>
                          </a:solidFill>
                          <a:latin typeface="+mn-lt"/>
                          <a:ea typeface="+mn-ea"/>
                          <a:cs typeface="+mn-cs"/>
                        </a:rPr>
                        <a:t>Lack of adequate sewage management</a:t>
                      </a:r>
                    </a:p>
                    <a:p>
                      <a:pPr lvl="0">
                        <a:buFont typeface="Arial" pitchFamily="34" charset="0"/>
                        <a:buChar char="•"/>
                      </a:pPr>
                      <a:r>
                        <a:rPr kumimoji="0" lang="en-US" sz="1800" kern="1200" dirty="0" smtClean="0">
                          <a:solidFill>
                            <a:schemeClr val="dk1"/>
                          </a:solidFill>
                          <a:latin typeface="+mn-lt"/>
                          <a:ea typeface="+mn-ea"/>
                          <a:cs typeface="+mn-cs"/>
                        </a:rPr>
                        <a:t>Oil spills in harbors</a:t>
                      </a:r>
                    </a:p>
                    <a:p>
                      <a:pPr lvl="0">
                        <a:buFont typeface="Arial" pitchFamily="34" charset="0"/>
                        <a:buChar char="•"/>
                      </a:pPr>
                      <a:r>
                        <a:rPr kumimoji="0" lang="en-US" sz="1800" kern="1200" dirty="0" smtClean="0">
                          <a:solidFill>
                            <a:schemeClr val="dk1"/>
                          </a:solidFill>
                          <a:latin typeface="+mn-lt"/>
                          <a:ea typeface="+mn-ea"/>
                          <a:cs typeface="+mn-cs"/>
                        </a:rPr>
                        <a:t>Hygienic conditions onboard boats and in harbors</a:t>
                      </a:r>
                    </a:p>
                    <a:p>
                      <a:pPr lvl="0">
                        <a:buFont typeface="Arial" pitchFamily="34" charset="0"/>
                        <a:buChar char="•"/>
                      </a:pPr>
                      <a:r>
                        <a:rPr kumimoji="0" lang="en-US" sz="1800" kern="1200" dirty="0" smtClean="0">
                          <a:solidFill>
                            <a:schemeClr val="dk1"/>
                          </a:solidFill>
                          <a:latin typeface="+mn-lt"/>
                          <a:ea typeface="+mn-ea"/>
                          <a:cs typeface="+mn-cs"/>
                        </a:rPr>
                        <a:t>Sustainability of fish stocks</a:t>
                      </a:r>
                    </a:p>
                    <a:p>
                      <a:pPr lvl="0">
                        <a:buFont typeface="Arial" pitchFamily="34" charset="0"/>
                        <a:buChar char="•"/>
                      </a:pPr>
                      <a:r>
                        <a:rPr kumimoji="0" lang="en-US" sz="1800" kern="1200" dirty="0" smtClean="0">
                          <a:solidFill>
                            <a:schemeClr val="dk1"/>
                          </a:solidFill>
                          <a:latin typeface="+mn-lt"/>
                          <a:ea typeface="+mn-ea"/>
                          <a:cs typeface="+mn-cs"/>
                        </a:rPr>
                        <a:t>Stock size (When stocks are large and catches good, post harvest losses tends to increase) </a:t>
                      </a:r>
                      <a:endParaRPr kumimoji="0" lang="en-GB" sz="1800" kern="1200" dirty="0" smtClean="0">
                        <a:solidFill>
                          <a:schemeClr val="dk1"/>
                        </a:solidFill>
                        <a:latin typeface="+mn-lt"/>
                        <a:ea typeface="+mn-ea"/>
                        <a:cs typeface="+mn-cs"/>
                      </a:endParaRPr>
                    </a:p>
                    <a:p>
                      <a:endParaRPr lang="en-GB" dirty="0"/>
                    </a:p>
                  </a:txBody>
                  <a:tcPr/>
                </a:tc>
                <a:tc>
                  <a:txBody>
                    <a:bodyPr/>
                    <a:lstStyle/>
                    <a:p>
                      <a:endParaRPr kumimoji="0" lang="en-US" sz="1800" kern="1200" dirty="0" smtClean="0">
                        <a:solidFill>
                          <a:schemeClr val="dk1"/>
                        </a:solidFill>
                        <a:latin typeface="+mn-lt"/>
                        <a:ea typeface="+mn-ea"/>
                        <a:cs typeface="+mn-cs"/>
                      </a:endParaRPr>
                    </a:p>
                    <a:p>
                      <a:endParaRPr kumimoji="0" lang="en-US" sz="1800" kern="1200" dirty="0" smtClean="0">
                        <a:solidFill>
                          <a:schemeClr val="dk1"/>
                        </a:solidFill>
                        <a:latin typeface="+mn-lt"/>
                        <a:ea typeface="+mn-ea"/>
                        <a:cs typeface="+mn-cs"/>
                      </a:endParaRPr>
                    </a:p>
                    <a:p>
                      <a:r>
                        <a:rPr kumimoji="0" lang="en-US" sz="1800" kern="1200" dirty="0" smtClean="0">
                          <a:solidFill>
                            <a:schemeClr val="dk1"/>
                          </a:solidFill>
                          <a:latin typeface="+mn-lt"/>
                          <a:ea typeface="+mn-ea"/>
                          <a:cs typeface="+mn-cs"/>
                        </a:rPr>
                        <a:t>&gt;</a:t>
                      </a:r>
                      <a:r>
                        <a:rPr kumimoji="0" lang="en-GB" sz="1800" kern="1200" dirty="0" smtClean="0">
                          <a:solidFill>
                            <a:schemeClr val="dk1"/>
                          </a:solidFill>
                          <a:latin typeface="+mn-lt"/>
                          <a:ea typeface="+mn-ea"/>
                          <a:cs typeface="+mn-cs"/>
                        </a:rPr>
                        <a:t> </a:t>
                      </a:r>
                    </a:p>
                    <a:p>
                      <a:r>
                        <a:rPr kumimoji="0" lang="en-US" sz="1800" kern="1200" dirty="0" smtClean="0">
                          <a:solidFill>
                            <a:schemeClr val="dk1"/>
                          </a:solidFill>
                          <a:latin typeface="+mn-lt"/>
                          <a:ea typeface="+mn-ea"/>
                          <a:cs typeface="+mn-cs"/>
                        </a:rPr>
                        <a:t> &gt;</a:t>
                      </a:r>
                      <a:r>
                        <a:rPr kumimoji="0" lang="en-GB" sz="1800" kern="1200" dirty="0" smtClean="0">
                          <a:solidFill>
                            <a:schemeClr val="dk1"/>
                          </a:solidFill>
                          <a:latin typeface="+mn-lt"/>
                          <a:ea typeface="+mn-ea"/>
                          <a:cs typeface="+mn-cs"/>
                        </a:rPr>
                        <a:t> </a:t>
                      </a:r>
                    </a:p>
                    <a:p>
                      <a:r>
                        <a:rPr kumimoji="0" lang="en-US" sz="1800" kern="1200" dirty="0" smtClean="0">
                          <a:solidFill>
                            <a:schemeClr val="dk1"/>
                          </a:solidFill>
                          <a:latin typeface="+mn-lt"/>
                          <a:ea typeface="+mn-ea"/>
                          <a:cs typeface="+mn-cs"/>
                        </a:rPr>
                        <a:t> </a:t>
                      </a:r>
                      <a:endParaRPr kumimoji="0" lang="en-GB" sz="1800" kern="1200" dirty="0" smtClean="0">
                        <a:solidFill>
                          <a:schemeClr val="dk1"/>
                        </a:solidFill>
                        <a:latin typeface="+mn-lt"/>
                        <a:ea typeface="+mn-ea"/>
                        <a:cs typeface="+mn-cs"/>
                      </a:endParaRPr>
                    </a:p>
                    <a:p>
                      <a:r>
                        <a:rPr kumimoji="0" lang="en-US" sz="1800" kern="1200" dirty="0" smtClean="0">
                          <a:solidFill>
                            <a:schemeClr val="dk1"/>
                          </a:solidFill>
                          <a:latin typeface="+mn-lt"/>
                          <a:ea typeface="+mn-ea"/>
                          <a:cs typeface="+mn-cs"/>
                        </a:rPr>
                        <a:t>&gt;</a:t>
                      </a:r>
                      <a:r>
                        <a:rPr kumimoji="0" lang="en-GB" sz="1800" kern="1200" dirty="0" smtClean="0">
                          <a:solidFill>
                            <a:schemeClr val="dk1"/>
                          </a:solidFill>
                          <a:latin typeface="+mn-lt"/>
                          <a:ea typeface="+mn-ea"/>
                          <a:cs typeface="+mn-cs"/>
                        </a:rPr>
                        <a:t> </a:t>
                      </a:r>
                    </a:p>
                    <a:p>
                      <a:r>
                        <a:rPr kumimoji="0" lang="en-US" sz="1800" kern="1200" dirty="0" smtClean="0">
                          <a:solidFill>
                            <a:schemeClr val="dk1"/>
                          </a:solidFill>
                          <a:latin typeface="+mn-lt"/>
                          <a:ea typeface="+mn-ea"/>
                          <a:cs typeface="+mn-cs"/>
                        </a:rPr>
                        <a:t>&gt;</a:t>
                      </a:r>
                      <a:r>
                        <a:rPr kumimoji="0" lang="en-GB" sz="1800" kern="1200" dirty="0" smtClean="0">
                          <a:solidFill>
                            <a:schemeClr val="dk1"/>
                          </a:solidFill>
                          <a:latin typeface="+mn-lt"/>
                          <a:ea typeface="+mn-ea"/>
                          <a:cs typeface="+mn-cs"/>
                        </a:rPr>
                        <a:t> </a:t>
                      </a:r>
                    </a:p>
                    <a:p>
                      <a:r>
                        <a:rPr kumimoji="0" lang="en-US" sz="1800" kern="1200" dirty="0" smtClean="0">
                          <a:solidFill>
                            <a:schemeClr val="dk1"/>
                          </a:solidFill>
                          <a:latin typeface="+mn-lt"/>
                          <a:ea typeface="+mn-ea"/>
                          <a:cs typeface="+mn-cs"/>
                        </a:rPr>
                        <a:t> =</a:t>
                      </a:r>
                      <a:endParaRPr kumimoji="0" lang="en-GB" sz="1800" kern="1200" dirty="0" smtClean="0">
                        <a:solidFill>
                          <a:schemeClr val="dk1"/>
                        </a:solidFill>
                        <a:latin typeface="+mn-lt"/>
                        <a:ea typeface="+mn-ea"/>
                        <a:cs typeface="+mn-cs"/>
                      </a:endParaRPr>
                    </a:p>
                    <a:p>
                      <a:r>
                        <a:rPr kumimoji="0" lang="en-US" sz="1800" kern="1200" dirty="0" smtClean="0">
                          <a:solidFill>
                            <a:schemeClr val="dk1"/>
                          </a:solidFill>
                          <a:latin typeface="+mn-lt"/>
                          <a:ea typeface="+mn-ea"/>
                          <a:cs typeface="+mn-cs"/>
                        </a:rPr>
                        <a:t>&gt;</a:t>
                      </a:r>
                      <a:r>
                        <a:rPr kumimoji="0" lang="en-GB" sz="1800" kern="1200" dirty="0" smtClean="0">
                          <a:solidFill>
                            <a:schemeClr val="dk1"/>
                          </a:solidFill>
                          <a:latin typeface="+mn-lt"/>
                          <a:ea typeface="+mn-ea"/>
                          <a:cs typeface="+mn-cs"/>
                        </a:rPr>
                        <a:t> </a:t>
                      </a:r>
                    </a:p>
                    <a:p>
                      <a:r>
                        <a:rPr kumimoji="0" lang="en-US" sz="1800" kern="1200" dirty="0" smtClean="0">
                          <a:solidFill>
                            <a:schemeClr val="dk1"/>
                          </a:solidFill>
                          <a:latin typeface="+mn-lt"/>
                          <a:ea typeface="+mn-ea"/>
                          <a:cs typeface="+mn-cs"/>
                        </a:rPr>
                        <a:t> </a:t>
                      </a:r>
                      <a:endParaRPr kumimoji="0" lang="en-GB" sz="1800" kern="1200" dirty="0" smtClean="0">
                        <a:solidFill>
                          <a:schemeClr val="dk1"/>
                        </a:solidFill>
                        <a:latin typeface="+mn-lt"/>
                        <a:ea typeface="+mn-ea"/>
                        <a:cs typeface="+mn-cs"/>
                      </a:endParaRPr>
                    </a:p>
                    <a:p>
                      <a:r>
                        <a:rPr kumimoji="0" lang="en-GB" sz="1800" kern="1200" dirty="0" smtClean="0">
                          <a:solidFill>
                            <a:schemeClr val="dk1"/>
                          </a:solidFill>
                          <a:latin typeface="+mn-lt"/>
                          <a:ea typeface="+mn-ea"/>
                          <a:cs typeface="+mn-cs"/>
                        </a:rPr>
                        <a:t>&lt; </a:t>
                      </a:r>
                    </a:p>
                    <a:p>
                      <a:r>
                        <a:rPr kumimoji="0" lang="en-US" sz="1800" kern="1200" dirty="0" smtClean="0">
                          <a:solidFill>
                            <a:schemeClr val="dk1"/>
                          </a:solidFill>
                          <a:latin typeface="+mn-lt"/>
                          <a:ea typeface="+mn-ea"/>
                          <a:cs typeface="+mn-cs"/>
                        </a:rPr>
                        <a:t>= </a:t>
                      </a:r>
                      <a:endParaRPr kumimoji="0" lang="en-GB" sz="1800" kern="1200" dirty="0" smtClean="0">
                        <a:solidFill>
                          <a:schemeClr val="dk1"/>
                        </a:solidFill>
                        <a:latin typeface="+mn-lt"/>
                        <a:ea typeface="+mn-ea"/>
                        <a:cs typeface="+mn-cs"/>
                      </a:endParaRPr>
                    </a:p>
                    <a:p>
                      <a:endParaRPr lang="en-GB" dirty="0"/>
                    </a:p>
                  </a:txBody>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8229600" cy="928694"/>
          </a:xfrm>
        </p:spPr>
        <p:txBody>
          <a:bodyPr>
            <a:normAutofit/>
          </a:bodyPr>
          <a:lstStyle/>
          <a:p>
            <a:r>
              <a:rPr lang="en-US" sz="2800" b="1" dirty="0" smtClean="0">
                <a:latin typeface="Comic Sans MS" pitchFamily="66" charset="0"/>
              </a:rPr>
              <a:t>Drivers and governors of change on the demand side…</a:t>
            </a:r>
            <a:endParaRPr lang="en-GB" sz="2800" b="1" dirty="0">
              <a:latin typeface="Comic Sans MS" pitchFamily="66" charset="0"/>
            </a:endParaRPr>
          </a:p>
        </p:txBody>
      </p:sp>
      <p:sp>
        <p:nvSpPr>
          <p:cNvPr id="3" name="Content Placeholder 2"/>
          <p:cNvSpPr>
            <a:spLocks noGrp="1"/>
          </p:cNvSpPr>
          <p:nvPr>
            <p:ph idx="1"/>
          </p:nvPr>
        </p:nvSpPr>
        <p:spPr>
          <a:xfrm>
            <a:off x="214282" y="1285860"/>
            <a:ext cx="8715436" cy="5357850"/>
          </a:xfrm>
        </p:spPr>
        <p:txBody>
          <a:bodyPr/>
          <a:lstStyle/>
          <a:p>
            <a:pPr marL="457200" indent="-457200">
              <a:lnSpc>
                <a:spcPct val="90000"/>
              </a:lnSpc>
              <a:buFontTx/>
              <a:buAutoNum type="arabicPeriod"/>
            </a:pPr>
            <a:r>
              <a:rPr lang="en-US" b="1" u="sng" dirty="0" smtClean="0">
                <a:solidFill>
                  <a:srgbClr val="002060"/>
                </a:solidFill>
              </a:rPr>
              <a:t>Demographics</a:t>
            </a:r>
            <a:r>
              <a:rPr lang="en-US" dirty="0" smtClean="0"/>
              <a:t>:  growth rate; age distribution; ethnicity; race; geographic distribution; extent of travel; exposure to food-related information and retailer promotion </a:t>
            </a:r>
          </a:p>
          <a:p>
            <a:pPr marL="457200" indent="-457200">
              <a:lnSpc>
                <a:spcPct val="90000"/>
              </a:lnSpc>
              <a:buFontTx/>
              <a:buAutoNum type="arabicPeriod"/>
            </a:pPr>
            <a:r>
              <a:rPr lang="en-US" b="1" u="sng" dirty="0" smtClean="0">
                <a:solidFill>
                  <a:srgbClr val="002060"/>
                </a:solidFill>
              </a:rPr>
              <a:t>Consumer preferences</a:t>
            </a:r>
            <a:r>
              <a:rPr lang="en-US" dirty="0" smtClean="0"/>
              <a:t>: price vs. quality/condition; convenience; year-round availability; variety; nutritional content; safety; greenness; fair trade; luxury goods</a:t>
            </a:r>
          </a:p>
          <a:p>
            <a:pPr marL="457200" indent="-457200">
              <a:lnSpc>
                <a:spcPct val="90000"/>
              </a:lnSpc>
              <a:buFontTx/>
              <a:buAutoNum type="arabicPeriod"/>
            </a:pPr>
            <a:r>
              <a:rPr lang="en-US" b="1" u="sng" dirty="0" smtClean="0">
                <a:solidFill>
                  <a:srgbClr val="002060"/>
                </a:solidFill>
              </a:rPr>
              <a:t>Buyer specifications</a:t>
            </a:r>
            <a:r>
              <a:rPr lang="en-US" dirty="0" smtClean="0"/>
              <a:t>:  volumes; presentation; labeling;  private standards; certification; price point; service </a:t>
            </a:r>
          </a:p>
          <a:p>
            <a:pPr marL="457200" indent="-457200">
              <a:lnSpc>
                <a:spcPct val="90000"/>
              </a:lnSpc>
              <a:buFontTx/>
              <a:buAutoNum type="arabicPeriod"/>
            </a:pPr>
            <a:r>
              <a:rPr lang="en-US" b="1" u="sng" dirty="0" smtClean="0">
                <a:solidFill>
                  <a:srgbClr val="002060"/>
                </a:solidFill>
              </a:rPr>
              <a:t>Technology</a:t>
            </a:r>
            <a:r>
              <a:rPr lang="en-US" dirty="0" smtClean="0"/>
              <a:t>: marketing information systems; category management methods; progress in supply chain management; transport and handling advances </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6286520"/>
            <a:ext cx="8229600" cy="357190"/>
          </a:xfrm>
        </p:spPr>
        <p:txBody>
          <a:bodyPr>
            <a:normAutofit/>
          </a:bodyPr>
          <a:lstStyle/>
          <a:p>
            <a:r>
              <a:rPr lang="en-GB" sz="1200" dirty="0" smtClean="0">
                <a:latin typeface="Arial" pitchFamily="34" charset="0"/>
                <a:cs typeface="Arial" pitchFamily="34" charset="0"/>
              </a:rPr>
              <a:t>Source: Michael Porter (1985)</a:t>
            </a:r>
            <a:endParaRPr lang="en-GB" sz="1200" dirty="0">
              <a:latin typeface="Arial" pitchFamily="34" charset="0"/>
              <a:cs typeface="Arial" pitchFamily="34" charset="0"/>
            </a:endParaRPr>
          </a:p>
        </p:txBody>
      </p:sp>
      <p:pic>
        <p:nvPicPr>
          <p:cNvPr id="4" name="Content Placeholder 3" descr="Value Chain"/>
          <p:cNvPicPr>
            <a:picLocks noGrp="1"/>
          </p:cNvPicPr>
          <p:nvPr>
            <p:ph idx="1"/>
          </p:nvPr>
        </p:nvPicPr>
        <p:blipFill>
          <a:blip r:embed="rId2" cstate="print"/>
          <a:srcRect/>
          <a:stretch>
            <a:fillRect/>
          </a:stretch>
        </p:blipFill>
        <p:spPr bwMode="auto">
          <a:xfrm>
            <a:off x="642910" y="857232"/>
            <a:ext cx="7500990" cy="49292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643998" cy="6357982"/>
          </a:xfrm>
        </p:spPr>
        <p:txBody>
          <a:bodyPr>
            <a:normAutofit/>
          </a:bodyPr>
          <a:lstStyle/>
          <a:p>
            <a:pPr marL="457200" indent="-457200">
              <a:buFontTx/>
              <a:buAutoNum type="arabicPeriod" startAt="5"/>
            </a:pPr>
            <a:r>
              <a:rPr lang="en-US" b="1" u="sng" dirty="0" smtClean="0">
                <a:solidFill>
                  <a:srgbClr val="002060"/>
                </a:solidFill>
              </a:rPr>
              <a:t>Regulatory change</a:t>
            </a:r>
            <a:r>
              <a:rPr lang="en-US" dirty="0" smtClean="0"/>
              <a:t>:  official standards and associated certification; labeling (nutrition, COOL, allergens); market access; environmental protection; OSHA; labor rights; animal rights   </a:t>
            </a:r>
          </a:p>
          <a:p>
            <a:pPr marL="457200" indent="-457200">
              <a:buFontTx/>
              <a:buAutoNum type="arabicPeriod" startAt="5"/>
            </a:pPr>
            <a:r>
              <a:rPr lang="en-US" b="1" u="sng" dirty="0" smtClean="0">
                <a:solidFill>
                  <a:srgbClr val="002060"/>
                </a:solidFill>
              </a:rPr>
              <a:t>Market access</a:t>
            </a:r>
            <a:r>
              <a:rPr lang="en-US" dirty="0" smtClean="0"/>
              <a:t>: tariffs; quarantine restrictions; other non-tariff trade barriers (NTBs) </a:t>
            </a:r>
          </a:p>
          <a:p>
            <a:pPr marL="457200" indent="-457200">
              <a:buFontTx/>
              <a:buAutoNum type="arabicPeriod" startAt="5"/>
            </a:pPr>
            <a:r>
              <a:rPr lang="en-US" b="1" u="sng" dirty="0" smtClean="0">
                <a:solidFill>
                  <a:srgbClr val="002060"/>
                </a:solidFill>
              </a:rPr>
              <a:t>Factor costs in distribution and retailing</a:t>
            </a:r>
            <a:r>
              <a:rPr lang="en-US" dirty="0" smtClean="0"/>
              <a:t>: energy; transport; labor </a:t>
            </a:r>
          </a:p>
          <a:p>
            <a:pPr marL="457200" indent="-457200">
              <a:buFontTx/>
              <a:buAutoNum type="arabicPeriod" startAt="5"/>
            </a:pPr>
            <a:r>
              <a:rPr lang="en-US" b="1" u="sng" dirty="0" smtClean="0">
                <a:solidFill>
                  <a:srgbClr val="002060"/>
                </a:solidFill>
              </a:rPr>
              <a:t>Economic growth trends</a:t>
            </a:r>
            <a:r>
              <a:rPr lang="en-US" dirty="0" smtClean="0"/>
              <a:t>: GDP; disposable income; levels and use of consumer credit; inequality of wealth</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58204" cy="928694"/>
          </a:xfrm>
        </p:spPr>
        <p:txBody>
          <a:bodyPr>
            <a:normAutofit/>
          </a:bodyPr>
          <a:lstStyle/>
          <a:p>
            <a:r>
              <a:rPr lang="en-US" sz="2800" b="1" dirty="0" smtClean="0">
                <a:latin typeface="Comic Sans MS" pitchFamily="66" charset="0"/>
              </a:rPr>
              <a:t>Drivers and governors of change on the supply side… </a:t>
            </a:r>
            <a:endParaRPr lang="en-GB" sz="2800" b="1" dirty="0">
              <a:latin typeface="Comic Sans MS" pitchFamily="66" charset="0"/>
            </a:endParaRPr>
          </a:p>
        </p:txBody>
      </p:sp>
      <p:sp>
        <p:nvSpPr>
          <p:cNvPr id="3" name="Content Placeholder 2"/>
          <p:cNvSpPr>
            <a:spLocks noGrp="1"/>
          </p:cNvSpPr>
          <p:nvPr>
            <p:ph idx="1"/>
          </p:nvPr>
        </p:nvSpPr>
        <p:spPr>
          <a:xfrm>
            <a:off x="214282" y="1214422"/>
            <a:ext cx="8643998" cy="5357850"/>
          </a:xfrm>
        </p:spPr>
        <p:txBody>
          <a:bodyPr/>
          <a:lstStyle/>
          <a:p>
            <a:pPr marL="457200" indent="-457200">
              <a:buFontTx/>
              <a:buAutoNum type="arabicPeriod"/>
            </a:pPr>
            <a:r>
              <a:rPr lang="en-US" b="1" u="sng" dirty="0" smtClean="0">
                <a:solidFill>
                  <a:srgbClr val="002060"/>
                </a:solidFill>
              </a:rPr>
              <a:t>Product/market conditions</a:t>
            </a:r>
            <a:r>
              <a:rPr lang="en-US" dirty="0" smtClean="0"/>
              <a:t>: effective demand; prices; competition</a:t>
            </a:r>
          </a:p>
          <a:p>
            <a:pPr marL="457200" indent="-457200">
              <a:buFontTx/>
              <a:buAutoNum type="arabicPeriod"/>
            </a:pPr>
            <a:r>
              <a:rPr lang="en-US" b="1" u="sng" dirty="0" smtClean="0">
                <a:solidFill>
                  <a:srgbClr val="002060"/>
                </a:solidFill>
              </a:rPr>
              <a:t>Procurement practices</a:t>
            </a:r>
            <a:r>
              <a:rPr lang="en-US" dirty="0" smtClean="0"/>
              <a:t>: value chain integration; compliance with private standards; preferred supplier arrangements; new terms of sale</a:t>
            </a:r>
          </a:p>
          <a:p>
            <a:pPr marL="457200" indent="-457200">
              <a:buFontTx/>
              <a:buAutoNum type="arabicPeriod"/>
            </a:pPr>
            <a:r>
              <a:rPr lang="en-US" b="1" u="sng" dirty="0" smtClean="0">
                <a:solidFill>
                  <a:srgbClr val="002060"/>
                </a:solidFill>
              </a:rPr>
              <a:t>Factor prices and availability for production and shipping</a:t>
            </a:r>
            <a:r>
              <a:rPr lang="en-US" dirty="0" smtClean="0"/>
              <a:t>: land; capital; labor; energy; transport </a:t>
            </a:r>
          </a:p>
          <a:p>
            <a:pPr marL="457200" indent="-457200">
              <a:buFontTx/>
              <a:buAutoNum type="arabicPeriod"/>
            </a:pPr>
            <a:r>
              <a:rPr lang="en-US" b="1" u="sng" dirty="0" smtClean="0">
                <a:solidFill>
                  <a:srgbClr val="002060"/>
                </a:solidFill>
              </a:rPr>
              <a:t>Producer preferences</a:t>
            </a:r>
            <a:r>
              <a:rPr lang="en-US" dirty="0" smtClean="0"/>
              <a:t>: overall investment per crop area; price levels and their variability; production risk</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357166"/>
            <a:ext cx="8429684" cy="6215106"/>
          </a:xfrm>
        </p:spPr>
        <p:txBody>
          <a:bodyPr>
            <a:normAutofit/>
          </a:bodyPr>
          <a:lstStyle/>
          <a:p>
            <a:pPr marL="457200" indent="-457200">
              <a:buFontTx/>
              <a:buAutoNum type="arabicPeriod" startAt="5"/>
            </a:pPr>
            <a:r>
              <a:rPr lang="en-US" b="1" u="sng" dirty="0" smtClean="0">
                <a:solidFill>
                  <a:srgbClr val="002060"/>
                </a:solidFill>
              </a:rPr>
              <a:t>Technology</a:t>
            </a:r>
            <a:r>
              <a:rPr lang="en-US" dirty="0" smtClean="0"/>
              <a:t>: marketing information systems; supply chain management; quality assurance regimes; transport and handling technologies; post-harvest and production technologies </a:t>
            </a:r>
          </a:p>
          <a:p>
            <a:pPr marL="457200" indent="-457200">
              <a:buFontTx/>
              <a:buAutoNum type="arabicPeriod" startAt="5"/>
            </a:pPr>
            <a:r>
              <a:rPr lang="en-US" b="1" u="sng" dirty="0" smtClean="0">
                <a:solidFill>
                  <a:srgbClr val="002060"/>
                </a:solidFill>
              </a:rPr>
              <a:t>Regulatory change</a:t>
            </a:r>
            <a:r>
              <a:rPr lang="en-US" dirty="0" smtClean="0"/>
              <a:t>:  capacity to deal with market access  requirements and standards; dealing with local and national restrictions on land use, inputs, labor contracting and treatment </a:t>
            </a:r>
          </a:p>
          <a:p>
            <a:pPr marL="457200" indent="-457200">
              <a:buFontTx/>
              <a:buAutoNum type="arabicPeriod" startAt="5"/>
            </a:pPr>
            <a:r>
              <a:rPr lang="en-US" b="1" u="sng" dirty="0" smtClean="0">
                <a:solidFill>
                  <a:srgbClr val="002060"/>
                </a:solidFill>
              </a:rPr>
              <a:t>Demographics</a:t>
            </a:r>
            <a:r>
              <a:rPr lang="en-US" b="1" dirty="0" smtClean="0">
                <a:solidFill>
                  <a:srgbClr val="002060"/>
                </a:solidFill>
              </a:rPr>
              <a:t>:</a:t>
            </a:r>
            <a:r>
              <a:rPr lang="en-US" dirty="0" smtClean="0"/>
              <a:t> availability of seasonal labor; existence of a local market for seconds and an urban market for export-quality product</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8229600" cy="510334"/>
          </a:xfrm>
        </p:spPr>
        <p:txBody>
          <a:bodyPr>
            <a:normAutofit/>
          </a:bodyPr>
          <a:lstStyle/>
          <a:p>
            <a:r>
              <a:rPr lang="en-GB" sz="2800" b="1" dirty="0" smtClean="0">
                <a:latin typeface="Comic Sans MS" pitchFamily="66" charset="0"/>
              </a:rPr>
              <a:t>Conclusions and Implications</a:t>
            </a:r>
            <a:endParaRPr lang="en-GB" sz="2800" b="1" dirty="0">
              <a:latin typeface="Comic Sans MS" pitchFamily="66" charset="0"/>
            </a:endParaRPr>
          </a:p>
        </p:txBody>
      </p:sp>
      <p:sp>
        <p:nvSpPr>
          <p:cNvPr id="3" name="Content Placeholder 2"/>
          <p:cNvSpPr>
            <a:spLocks noGrp="1"/>
          </p:cNvSpPr>
          <p:nvPr>
            <p:ph idx="1"/>
          </p:nvPr>
        </p:nvSpPr>
        <p:spPr>
          <a:xfrm>
            <a:off x="357158" y="928670"/>
            <a:ext cx="8501122" cy="5643602"/>
          </a:xfrm>
        </p:spPr>
        <p:txBody>
          <a:bodyPr/>
          <a:lstStyle/>
          <a:p>
            <a:r>
              <a:rPr lang="en-GB" dirty="0" smtClean="0"/>
              <a:t>Different institutional contexts of end-markets are linked to different forms of coordination and control of value chains</a:t>
            </a:r>
          </a:p>
          <a:p>
            <a:r>
              <a:rPr lang="en-GB" dirty="0" smtClean="0"/>
              <a:t>Economically and socially important species and value chains are differ widely across Asia</a:t>
            </a:r>
          </a:p>
          <a:p>
            <a:r>
              <a:rPr lang="en-GB" dirty="0" smtClean="0"/>
              <a:t>Networks both local and regional enhance the value addition</a:t>
            </a:r>
          </a:p>
          <a:p>
            <a:endParaRPr lang="en-GB" dirty="0" smtClean="0"/>
          </a:p>
          <a:p>
            <a:endParaRPr lang="en-GB"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357166"/>
            <a:ext cx="8472518" cy="5967434"/>
          </a:xfrm>
        </p:spPr>
        <p:txBody>
          <a:bodyPr>
            <a:normAutofit/>
          </a:bodyPr>
          <a:lstStyle/>
          <a:p>
            <a:pPr marL="457200" indent="-457200">
              <a:buFontTx/>
              <a:buAutoNum type="arabicPeriod"/>
              <a:defRPr/>
            </a:pPr>
            <a:r>
              <a:rPr lang="en-US" dirty="0" smtClean="0">
                <a:latin typeface="Arial" pitchFamily="34" charset="0"/>
                <a:cs typeface="Arial" pitchFamily="34" charset="0"/>
              </a:rPr>
              <a:t>Need to develop  vision on: learning, investment, market access, sales, and exports</a:t>
            </a:r>
          </a:p>
          <a:p>
            <a:pPr marL="457200" indent="-457200">
              <a:buFontTx/>
              <a:buAutoNum type="arabicPeriod"/>
              <a:defRPr/>
            </a:pPr>
            <a:r>
              <a:rPr lang="en-US" dirty="0" smtClean="0">
                <a:latin typeface="Arial" pitchFamily="34" charset="0"/>
                <a:cs typeface="Arial" pitchFamily="34" charset="0"/>
              </a:rPr>
              <a:t>Make sure the policy environment as favorable as possible, but don’t assume that will be enough</a:t>
            </a:r>
          </a:p>
          <a:p>
            <a:pPr marL="457200" indent="-457200">
              <a:buFontTx/>
              <a:buAutoNum type="arabicPeriod"/>
              <a:defRPr/>
            </a:pPr>
            <a:r>
              <a:rPr lang="en-US" dirty="0" smtClean="0">
                <a:latin typeface="Arial" pitchFamily="34" charset="0"/>
                <a:cs typeface="Arial" pitchFamily="34" charset="0"/>
              </a:rPr>
              <a:t>Identify and support promising value chains with assistance at key point in the supply chain based on collaborative analysis of challenges, joint definition of priorities, and expert assistance from industry-experienced people</a:t>
            </a:r>
          </a:p>
          <a:p>
            <a:pPr marL="457200" indent="-457200">
              <a:buFontTx/>
              <a:buAutoNum type="arabicPeriod" startAt="4"/>
            </a:pPr>
            <a:r>
              <a:rPr lang="en-US" sz="2400" dirty="0" smtClean="0">
                <a:latin typeface="Arial" pitchFamily="34" charset="0"/>
                <a:cs typeface="Arial" pitchFamily="34" charset="0"/>
              </a:rPr>
              <a:t>Take a cluster approach only as the starting point for value chains, not as an end in itself. </a:t>
            </a:r>
          </a:p>
          <a:p>
            <a:pPr marL="457200" indent="-457200">
              <a:buFontTx/>
              <a:buAutoNum type="arabicPeriod"/>
              <a:defRPr/>
            </a:pPr>
            <a:endParaRPr lang="en-US" dirty="0" smtClean="0">
              <a:latin typeface="Arial" pitchFamily="34" charset="0"/>
              <a:cs typeface="Arial" pitchFamily="34" charset="0"/>
            </a:endParaRPr>
          </a:p>
          <a:p>
            <a:endParaRPr lang="en-GB"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643998" cy="6286544"/>
          </a:xfrm>
        </p:spPr>
        <p:txBody>
          <a:bodyPr/>
          <a:lstStyle/>
          <a:p>
            <a:pPr marL="457200" indent="-457200">
              <a:buNone/>
            </a:pPr>
            <a:r>
              <a:rPr lang="en-US" sz="2800" dirty="0" smtClean="0"/>
              <a:t>5. Concentrate on competitiveness and productivity </a:t>
            </a:r>
          </a:p>
          <a:p>
            <a:pPr marL="457200" indent="-457200">
              <a:buNone/>
            </a:pPr>
            <a:r>
              <a:rPr lang="en-US" sz="2800" dirty="0" smtClean="0"/>
              <a:t>6. Look for and exploit multiple ways to add value once initial success has been attained with a single deal</a:t>
            </a:r>
          </a:p>
          <a:p>
            <a:pPr marL="457200" indent="-457200">
              <a:buNone/>
            </a:pPr>
            <a:r>
              <a:rPr lang="en-US" sz="2800" dirty="0" smtClean="0"/>
              <a:t>7. Seek sustainability within value chains, not in the development programs or projects</a:t>
            </a:r>
          </a:p>
          <a:p>
            <a:pPr marL="457200" indent="-457200">
              <a:buNone/>
            </a:pPr>
            <a:r>
              <a:rPr lang="en-US" sz="2800" dirty="0" smtClean="0"/>
              <a:t>8. Recognize that some keys to success require mainly public sector intervention, others only private, and some a mixture of the two </a:t>
            </a:r>
          </a:p>
          <a:p>
            <a:pPr marL="457200" indent="-457200">
              <a:buNone/>
            </a:pPr>
            <a:r>
              <a:rPr lang="en-US" sz="2800" dirty="0" smtClean="0"/>
              <a:t>9. Seek private sector alliances at all stages of supply and value chains</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4678" y="5929330"/>
            <a:ext cx="5357850" cy="632666"/>
          </a:xfrm>
        </p:spPr>
        <p:txBody>
          <a:bodyPr>
            <a:normAutofit fontScale="90000"/>
          </a:bodyPr>
          <a:lstStyle/>
          <a:p>
            <a:r>
              <a:rPr lang="en-GB" dirty="0" smtClean="0">
                <a:latin typeface="Algerian" pitchFamily="82" charset="0"/>
              </a:rPr>
              <a:t>Thanks!</a:t>
            </a:r>
            <a:endParaRPr lang="en-GB" dirty="0">
              <a:latin typeface="Algerian" pitchFamily="82" charset="0"/>
            </a:endParaRPr>
          </a:p>
        </p:txBody>
      </p:sp>
      <p:sp>
        <p:nvSpPr>
          <p:cNvPr id="3" name="Content Placeholder 2"/>
          <p:cNvSpPr>
            <a:spLocks noGrp="1"/>
          </p:cNvSpPr>
          <p:nvPr>
            <p:ph idx="1"/>
          </p:nvPr>
        </p:nvSpPr>
        <p:spPr>
          <a:xfrm>
            <a:off x="500034" y="642918"/>
            <a:ext cx="7786742" cy="5072098"/>
          </a:xfrm>
        </p:spPr>
        <p:txBody>
          <a:bodyPr/>
          <a:lstStyle/>
          <a:p>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285720" y="2214554"/>
            <a:ext cx="2643206" cy="2928958"/>
          </a:xfrm>
          <a:prstGeom prst="rightArrowCallout">
            <a:avLst>
              <a:gd name="adj1" fmla="val 39710"/>
              <a:gd name="adj2" fmla="val 27500"/>
              <a:gd name="adj3" fmla="val 16667"/>
              <a:gd name="adj4" fmla="val 66667"/>
            </a:avLst>
          </a:prstGeom>
          <a:blipFill>
            <a:blip r:embed="rId2" cstate="prin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000" b="1" i="0" u="none" strike="noStrike" cap="none" normalizeH="0" baseline="0" dirty="0" smtClean="0">
                <a:ln>
                  <a:noFill/>
                </a:ln>
                <a:solidFill>
                  <a:schemeClr val="tx1"/>
                </a:solidFill>
                <a:effectLst/>
                <a:latin typeface="Arial" pitchFamily="34" charset="0"/>
                <a:cs typeface="Arial" pitchFamily="34" charset="0"/>
              </a:rPr>
              <a:t>Production</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GB"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b="1" i="0" u="none" strike="noStrike" cap="none" normalizeH="0" baseline="0" dirty="0" smtClean="0">
                <a:ln>
                  <a:noFill/>
                </a:ln>
                <a:solidFill>
                  <a:srgbClr val="FFFF66"/>
                </a:solidFill>
                <a:effectLst/>
                <a:latin typeface="Arial" pitchFamily="34" charset="0"/>
                <a:cs typeface="Arial" pitchFamily="34" charset="0"/>
              </a:rPr>
              <a:t>(From: Farm or water bodies)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AutoShape 3"/>
          <p:cNvSpPr>
            <a:spLocks noChangeArrowheads="1"/>
          </p:cNvSpPr>
          <p:nvPr/>
        </p:nvSpPr>
        <p:spPr bwMode="auto">
          <a:xfrm>
            <a:off x="3357554" y="2143116"/>
            <a:ext cx="2571768" cy="3000396"/>
          </a:xfrm>
          <a:prstGeom prst="rightArrowCallout">
            <a:avLst>
              <a:gd name="adj1" fmla="val 45626"/>
              <a:gd name="adj2" fmla="val 27500"/>
              <a:gd name="adj3" fmla="val 16667"/>
              <a:gd name="adj4" fmla="val 66667"/>
            </a:avLst>
          </a:prstGeom>
          <a:blipFill>
            <a:blip r:embed="rId3" cstate="prin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000" b="1" i="0" u="none" strike="noStrike" cap="none" normalizeH="0" baseline="0" dirty="0" smtClean="0">
                <a:ln>
                  <a:noFill/>
                </a:ln>
                <a:solidFill>
                  <a:schemeClr val="tx1"/>
                </a:solidFill>
                <a:effectLst/>
                <a:latin typeface="Calibri" pitchFamily="34" charset="0"/>
                <a:cs typeface="Arial" pitchFamily="34" charset="0"/>
              </a:rPr>
              <a:t>Distribution</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sz="20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GB" sz="2000" dirty="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sz="20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sz="20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2000" b="1" i="0" u="none" strike="noStrike" cap="none" normalizeH="0" baseline="0" dirty="0" smtClean="0">
                <a:ln>
                  <a:noFill/>
                </a:ln>
                <a:solidFill>
                  <a:srgbClr val="FFFF66"/>
                </a:solidFill>
                <a:effectLst/>
                <a:latin typeface="Calibri" pitchFamily="34" charset="0"/>
                <a:cs typeface="Arial" pitchFamily="34" charset="0"/>
              </a:rPr>
              <a:t>(Transport  and logistics)</a:t>
            </a:r>
            <a:endParaRPr kumimoji="0" lang="en-US" sz="2000" b="1" i="0" u="none" strike="noStrike" cap="none" normalizeH="0" baseline="0" dirty="0" smtClean="0">
              <a:ln>
                <a:noFill/>
              </a:ln>
              <a:solidFill>
                <a:srgbClr val="FFFF66"/>
              </a:solidFill>
              <a:effectLst/>
              <a:latin typeface="Arial" pitchFamily="34" charset="0"/>
              <a:cs typeface="Arial" pitchFamily="34" charset="0"/>
            </a:endParaRPr>
          </a:p>
        </p:txBody>
      </p:sp>
      <p:sp>
        <p:nvSpPr>
          <p:cNvPr id="6" name="AutoShape 4"/>
          <p:cNvSpPr>
            <a:spLocks noChangeArrowheads="1"/>
          </p:cNvSpPr>
          <p:nvPr/>
        </p:nvSpPr>
        <p:spPr bwMode="auto">
          <a:xfrm>
            <a:off x="6572264" y="2143116"/>
            <a:ext cx="2357454" cy="2928958"/>
          </a:xfrm>
          <a:prstGeom prst="rightArrowCallout">
            <a:avLst>
              <a:gd name="adj1" fmla="val 50082"/>
              <a:gd name="adj2" fmla="val 27500"/>
              <a:gd name="adj3" fmla="val 16667"/>
              <a:gd name="adj4" fmla="val 66667"/>
            </a:avLst>
          </a:prstGeom>
          <a:blipFill>
            <a:blip r:embed="rId4" cstate="prin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b="1" i="0" u="none" strike="noStrike" cap="none" normalizeH="0" baseline="0" dirty="0" smtClean="0">
                <a:ln>
                  <a:noFill/>
                </a:ln>
                <a:solidFill>
                  <a:schemeClr val="tx1"/>
                </a:solidFill>
                <a:effectLst/>
                <a:latin typeface="Arial" pitchFamily="34" charset="0"/>
                <a:cs typeface="Arial" pitchFamily="34" charset="0"/>
              </a:rPr>
              <a:t>Marketing</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GB"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GB"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b="0" i="0" u="none" strike="noStrike" cap="none" normalizeH="0" baseline="0" dirty="0" smtClean="0">
                <a:ln>
                  <a:noFill/>
                </a:ln>
                <a:solidFill>
                  <a:schemeClr val="tx1"/>
                </a:solidFill>
                <a:effectLst/>
                <a:latin typeface="Arial" pitchFamily="34" charset="0"/>
                <a:cs typeface="Arial" pitchFamily="34" charset="0"/>
              </a:rPr>
              <a:t>(</a:t>
            </a:r>
            <a:r>
              <a:rPr kumimoji="0" lang="en-GB" b="1" i="0" u="none" strike="noStrike" cap="none" normalizeH="0" baseline="0" dirty="0" smtClean="0">
                <a:ln>
                  <a:noFill/>
                </a:ln>
                <a:solidFill>
                  <a:srgbClr val="FFFF00"/>
                </a:solidFill>
                <a:effectLst/>
                <a:latin typeface="Arial" pitchFamily="34" charset="0"/>
                <a:cs typeface="Arial" pitchFamily="34" charset="0"/>
              </a:rPr>
              <a:t>To: Final consumer</a:t>
            </a:r>
            <a:r>
              <a:rPr kumimoji="0" lang="en-GB" b="1" i="0" u="none" strike="noStrike" cap="none" normalizeH="0" baseline="0" dirty="0" smtClean="0">
                <a:ln>
                  <a:noFill/>
                </a:ln>
                <a:solidFill>
                  <a:schemeClr val="bg1"/>
                </a:solidFill>
                <a:effectLst/>
                <a:latin typeface="Arial" pitchFamily="34" charset="0"/>
                <a:cs typeface="Arial" pitchFamily="34" charset="0"/>
              </a:rPr>
              <a:t>)</a:t>
            </a:r>
            <a:endParaRPr kumimoji="0" lang="en-US" b="1" i="0" u="none" strike="noStrike" cap="none" normalizeH="0" baseline="0" dirty="0" smtClean="0">
              <a:ln>
                <a:noFill/>
              </a:ln>
              <a:solidFill>
                <a:schemeClr val="bg1"/>
              </a:solidFill>
              <a:effectLst/>
              <a:latin typeface="Arial" pitchFamily="34" charset="0"/>
              <a:cs typeface="Arial" pitchFamily="34" charset="0"/>
            </a:endParaRPr>
          </a:p>
        </p:txBody>
      </p:sp>
      <p:sp>
        <p:nvSpPr>
          <p:cNvPr id="7" name="Title 6"/>
          <p:cNvSpPr>
            <a:spLocks noGrp="1"/>
          </p:cNvSpPr>
          <p:nvPr>
            <p:ph type="title"/>
          </p:nvPr>
        </p:nvSpPr>
        <p:spPr>
          <a:xfrm>
            <a:off x="428596" y="500042"/>
            <a:ext cx="8334404" cy="1071570"/>
          </a:xfrm>
        </p:spPr>
        <p:style>
          <a:lnRef idx="1">
            <a:schemeClr val="accent3"/>
          </a:lnRef>
          <a:fillRef idx="2">
            <a:schemeClr val="accent3"/>
          </a:fillRef>
          <a:effectRef idx="1">
            <a:schemeClr val="accent3"/>
          </a:effectRef>
          <a:fontRef idx="minor">
            <a:schemeClr val="dk1"/>
          </a:fontRef>
        </p:style>
        <p:txBody>
          <a:bodyPr>
            <a:normAutofit/>
          </a:bodyPr>
          <a:lstStyle/>
          <a:p>
            <a:r>
              <a:rPr lang="en-GB" sz="2400" b="1" dirty="0" smtClean="0">
                <a:latin typeface="Comic Sans MS" pitchFamily="66" charset="0"/>
              </a:rPr>
              <a:t>VALUE CHAIN:  Creating value chain for fish and fishery products</a:t>
            </a:r>
            <a:endParaRPr lang="en-GB" sz="24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2000"/>
                                        <p:tgtEl>
                                          <p:spTgt spid="5"/>
                                        </p:tgtEl>
                                      </p:cBhvr>
                                    </p:animEffect>
                                  </p:childTnLst>
                                </p:cTn>
                              </p:par>
                            </p:childTnLst>
                          </p:cTn>
                        </p:par>
                        <p:par>
                          <p:cTn id="12" fill="hold">
                            <p:stCondLst>
                              <p:cond delay="4000"/>
                            </p:stCondLst>
                            <p:childTnLst>
                              <p:par>
                                <p:cTn id="13" presetID="5"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285720" y="642918"/>
            <a:ext cx="2286016" cy="1643074"/>
          </a:xfrm>
          <a:prstGeom prst="roundRect">
            <a:avLst>
              <a:gd name="adj" fmla="val 16667"/>
            </a:avLst>
          </a:prstGeom>
          <a:solidFill>
            <a:schemeClr val="accent1">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000" b="1" i="0" u="none" strike="noStrike" cap="none" normalizeH="0" baseline="0" dirty="0" smtClean="0">
                <a:ln>
                  <a:noFill/>
                </a:ln>
                <a:solidFill>
                  <a:schemeClr val="tx1"/>
                </a:solidFill>
                <a:effectLst/>
                <a:latin typeface="Comic Sans MS" pitchFamily="66" charset="0"/>
                <a:cs typeface="Arial" pitchFamily="34" charset="0"/>
              </a:rPr>
              <a:t>Production</a:t>
            </a: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2051" name="AutoShape 3"/>
          <p:cNvSpPr>
            <a:spLocks noChangeArrowheads="1"/>
          </p:cNvSpPr>
          <p:nvPr/>
        </p:nvSpPr>
        <p:spPr bwMode="auto">
          <a:xfrm>
            <a:off x="3286116" y="642918"/>
            <a:ext cx="2214578" cy="1643074"/>
          </a:xfrm>
          <a:prstGeom prst="roundRect">
            <a:avLst>
              <a:gd name="adj" fmla="val 16667"/>
            </a:avLst>
          </a:prstGeom>
          <a:solidFill>
            <a:schemeClr val="accent1">
              <a:lumMod val="40000"/>
              <a:lumOff val="6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b="1" i="0" u="none" strike="noStrike" cap="none" normalizeH="0" baseline="0" dirty="0" smtClean="0">
                <a:ln>
                  <a:noFill/>
                </a:ln>
                <a:solidFill>
                  <a:schemeClr val="tx1"/>
                </a:solidFill>
                <a:effectLst/>
                <a:latin typeface="Comic Sans MS" pitchFamily="66" charset="0"/>
                <a:cs typeface="Arial" pitchFamily="34" charset="0"/>
              </a:rPr>
              <a:t>Year round production; multi regional and international</a:t>
            </a:r>
            <a:endParaRPr kumimoji="0" lang="en-US" b="1"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2052" name="AutoShape 4"/>
          <p:cNvSpPr>
            <a:spLocks noChangeArrowheads="1"/>
          </p:cNvSpPr>
          <p:nvPr/>
        </p:nvSpPr>
        <p:spPr bwMode="auto">
          <a:xfrm>
            <a:off x="6286512" y="642918"/>
            <a:ext cx="2214578" cy="1714512"/>
          </a:xfrm>
          <a:prstGeom prst="roundRect">
            <a:avLst>
              <a:gd name="adj" fmla="val 16667"/>
            </a:avLst>
          </a:prstGeom>
          <a:solidFill>
            <a:schemeClr val="accent1">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000" b="1" i="0" u="none" strike="noStrike" cap="none" normalizeH="0" baseline="0" dirty="0" smtClean="0">
                <a:ln>
                  <a:noFill/>
                </a:ln>
                <a:solidFill>
                  <a:schemeClr val="tx1"/>
                </a:solidFill>
                <a:effectLst/>
                <a:latin typeface="Comic Sans MS" pitchFamily="66" charset="0"/>
                <a:cs typeface="Arial" pitchFamily="34" charset="0"/>
              </a:rPr>
              <a:t>Fresh, cut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2000" b="1" i="0" u="none" strike="noStrike" cap="none" normalizeH="0" baseline="0" dirty="0" smtClean="0">
                <a:ln>
                  <a:noFill/>
                </a:ln>
                <a:solidFill>
                  <a:schemeClr val="tx1"/>
                </a:solidFill>
                <a:effectLst/>
                <a:latin typeface="Comic Sans MS" pitchFamily="66" charset="0"/>
                <a:cs typeface="Arial" pitchFamily="34" charset="0"/>
              </a:rPr>
              <a:t>Service oriented customers</a:t>
            </a:r>
            <a:endParaRPr kumimoji="0" lang="en-US" sz="2000" b="1"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2053" name="AutoShape 5"/>
          <p:cNvSpPr>
            <a:spLocks noChangeArrowheads="1"/>
          </p:cNvSpPr>
          <p:nvPr/>
        </p:nvSpPr>
        <p:spPr bwMode="auto">
          <a:xfrm>
            <a:off x="2428860" y="1214422"/>
            <a:ext cx="928694" cy="500066"/>
          </a:xfrm>
          <a:prstGeom prst="rightArrow">
            <a:avLst>
              <a:gd name="adj1" fmla="val 50000"/>
              <a:gd name="adj2" fmla="val 44872"/>
            </a:avLst>
          </a:prstGeom>
          <a:solidFill>
            <a:srgbClr val="FF99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 name="AutoShape 5"/>
          <p:cNvSpPr>
            <a:spLocks noChangeArrowheads="1"/>
          </p:cNvSpPr>
          <p:nvPr/>
        </p:nvSpPr>
        <p:spPr bwMode="auto">
          <a:xfrm>
            <a:off x="5429256" y="1214422"/>
            <a:ext cx="928694" cy="500066"/>
          </a:xfrm>
          <a:prstGeom prst="rightArrow">
            <a:avLst>
              <a:gd name="adj1" fmla="val 50000"/>
              <a:gd name="adj2" fmla="val 44872"/>
            </a:avLst>
          </a:prstGeom>
          <a:solidFill>
            <a:srgbClr val="FF99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4" name="AutoShape 6"/>
          <p:cNvSpPr>
            <a:spLocks noChangeArrowheads="1"/>
          </p:cNvSpPr>
          <p:nvPr/>
        </p:nvSpPr>
        <p:spPr bwMode="auto">
          <a:xfrm>
            <a:off x="1357290" y="2357430"/>
            <a:ext cx="6143668" cy="1143001"/>
          </a:xfrm>
          <a:prstGeom prst="upArrowCallout">
            <a:avLst>
              <a:gd name="adj1" fmla="val 75000"/>
              <a:gd name="adj2" fmla="val 75000"/>
              <a:gd name="adj3" fmla="val 16667"/>
              <a:gd name="adj4" fmla="val 66667"/>
            </a:avLst>
          </a:prstGeom>
          <a:solidFill>
            <a:srgbClr val="FFFF6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b="1" i="0" u="none" strike="noStrike" cap="none" normalizeH="0" baseline="0" dirty="0" smtClean="0">
                <a:ln>
                  <a:noFill/>
                </a:ln>
                <a:solidFill>
                  <a:schemeClr val="tx1"/>
                </a:solidFill>
                <a:effectLst/>
                <a:latin typeface="Comic Sans MS" pitchFamily="66" charset="0"/>
                <a:cs typeface="Arial" pitchFamily="34" charset="0"/>
              </a:rPr>
              <a:t>Fisher or shipper controlled;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GB" b="1" i="0" u="none" strike="noStrike" cap="none" normalizeH="0" baseline="0" dirty="0" smtClean="0">
                <a:ln>
                  <a:noFill/>
                </a:ln>
                <a:solidFill>
                  <a:schemeClr val="tx1"/>
                </a:solidFill>
                <a:effectLst/>
                <a:latin typeface="Comic Sans MS" pitchFamily="66" charset="0"/>
                <a:cs typeface="Arial" pitchFamily="34" charset="0"/>
              </a:rPr>
              <a:t>cost driven</a:t>
            </a:r>
            <a:endParaRPr kumimoji="0" lang="en-US" b="1"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2055" name="AutoShape 7"/>
          <p:cNvSpPr>
            <a:spLocks noChangeArrowheads="1"/>
          </p:cNvSpPr>
          <p:nvPr/>
        </p:nvSpPr>
        <p:spPr bwMode="auto">
          <a:xfrm>
            <a:off x="285720" y="3929066"/>
            <a:ext cx="2000264" cy="1714512"/>
          </a:xfrm>
          <a:prstGeom prst="roundRect">
            <a:avLst>
              <a:gd name="adj" fmla="val 16667"/>
            </a:avLst>
          </a:prstGeom>
          <a:solidFill>
            <a:schemeClr val="accent1">
              <a:lumMod val="7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b="1" i="0" u="none" strike="noStrike" cap="none" normalizeH="0" baseline="0" dirty="0" smtClean="0">
                <a:ln>
                  <a:noFill/>
                </a:ln>
                <a:solidFill>
                  <a:schemeClr val="tx1"/>
                </a:solidFill>
                <a:effectLst/>
                <a:latin typeface="Comic Sans MS" pitchFamily="66" charset="0"/>
                <a:cs typeface="Arial" pitchFamily="34" charset="0"/>
              </a:rPr>
              <a:t>Differentiated produce</a:t>
            </a:r>
            <a:endParaRPr kumimoji="0" lang="en-US" b="1"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2056" name="AutoShape 8"/>
          <p:cNvSpPr>
            <a:spLocks noChangeArrowheads="1"/>
          </p:cNvSpPr>
          <p:nvPr/>
        </p:nvSpPr>
        <p:spPr bwMode="auto">
          <a:xfrm>
            <a:off x="3357554" y="3929066"/>
            <a:ext cx="2071702" cy="1643074"/>
          </a:xfrm>
          <a:prstGeom prst="roundRect">
            <a:avLst>
              <a:gd name="adj" fmla="val 16667"/>
            </a:avLst>
          </a:prstGeom>
          <a:solidFill>
            <a:schemeClr val="accent1">
              <a:lumMod val="5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b="1" i="0" u="none" strike="noStrike" cap="none" normalizeH="0" baseline="0" dirty="0" smtClean="0">
                <a:ln>
                  <a:noFill/>
                </a:ln>
                <a:solidFill>
                  <a:schemeClr val="tx1"/>
                </a:solidFill>
                <a:effectLst/>
                <a:latin typeface="Comic Sans MS" pitchFamily="66" charset="0"/>
                <a:cs typeface="Arial" pitchFamily="34" charset="0"/>
              </a:rPr>
              <a:t>Branding and private labels</a:t>
            </a:r>
            <a:endParaRPr kumimoji="0" lang="en-US" b="1"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2057" name="AutoShape 9"/>
          <p:cNvSpPr>
            <a:spLocks noChangeArrowheads="1"/>
          </p:cNvSpPr>
          <p:nvPr/>
        </p:nvSpPr>
        <p:spPr bwMode="auto">
          <a:xfrm>
            <a:off x="6429388" y="3929066"/>
            <a:ext cx="1928826" cy="1714512"/>
          </a:xfrm>
          <a:prstGeom prst="roundRect">
            <a:avLst>
              <a:gd name="adj" fmla="val 16667"/>
            </a:avLst>
          </a:prstGeom>
          <a:solidFill>
            <a:schemeClr val="tx2">
              <a:lumMod val="5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defTabSz="465138" eaLnBrk="0" hangingPunct="0">
              <a:lnSpc>
                <a:spcPct val="100000"/>
              </a:lnSpc>
              <a:spcBef>
                <a:spcPct val="0"/>
              </a:spcBef>
              <a:buClrTx/>
              <a:buSzTx/>
              <a:buFontTx/>
              <a:buNone/>
              <a:defRPr/>
            </a:pPr>
            <a:r>
              <a:rPr lang="en-US" altLang="en-US" sz="1600" b="1" dirty="0" smtClean="0">
                <a:latin typeface="Comic Sans MS" pitchFamily="66" charset="0"/>
              </a:rPr>
              <a:t>Streamlined </a:t>
            </a:r>
            <a:endParaRPr lang="en-US" altLang="en-US" sz="1600" b="1" dirty="0">
              <a:latin typeface="Comic Sans MS" pitchFamily="66" charset="0"/>
            </a:endParaRPr>
          </a:p>
          <a:p>
            <a:pPr defTabSz="465138" eaLnBrk="0" hangingPunct="0">
              <a:lnSpc>
                <a:spcPct val="100000"/>
              </a:lnSpc>
              <a:spcBef>
                <a:spcPct val="0"/>
              </a:spcBef>
              <a:buClrTx/>
              <a:buSzTx/>
              <a:buFontTx/>
              <a:buNone/>
              <a:defRPr/>
            </a:pPr>
            <a:r>
              <a:rPr lang="en-US" altLang="en-US" sz="1600" b="1" dirty="0">
                <a:latin typeface="Comic Sans MS" pitchFamily="66" charset="0"/>
              </a:rPr>
              <a:t>Distribution,</a:t>
            </a:r>
          </a:p>
          <a:p>
            <a:pPr defTabSz="465138" eaLnBrk="0" hangingPunct="0">
              <a:lnSpc>
                <a:spcPct val="100000"/>
              </a:lnSpc>
              <a:spcBef>
                <a:spcPct val="0"/>
              </a:spcBef>
              <a:buClrTx/>
              <a:buSzTx/>
              <a:buFontTx/>
              <a:buNone/>
              <a:defRPr/>
            </a:pPr>
            <a:r>
              <a:rPr lang="en-US" altLang="en-US" sz="1600" b="1" dirty="0">
                <a:latin typeface="Comic Sans MS" pitchFamily="66" charset="0"/>
              </a:rPr>
              <a:t>Acct-oriented</a:t>
            </a:r>
          </a:p>
          <a:p>
            <a:pPr defTabSz="465138" eaLnBrk="0" hangingPunct="0">
              <a:lnSpc>
                <a:spcPct val="100000"/>
              </a:lnSpc>
              <a:spcBef>
                <a:spcPct val="0"/>
              </a:spcBef>
              <a:buClrTx/>
              <a:buSzTx/>
              <a:buFontTx/>
              <a:buNone/>
              <a:defRPr/>
            </a:pPr>
            <a:r>
              <a:rPr lang="en-US" altLang="en-US" sz="1600" b="1" dirty="0">
                <a:latin typeface="Comic Sans MS" pitchFamily="66" charset="0"/>
              </a:rPr>
              <a:t>marketing, </a:t>
            </a:r>
          </a:p>
          <a:p>
            <a:pPr defTabSz="465138" eaLnBrk="0" hangingPunct="0">
              <a:lnSpc>
                <a:spcPct val="100000"/>
              </a:lnSpc>
              <a:spcBef>
                <a:spcPct val="0"/>
              </a:spcBef>
              <a:buClrTx/>
              <a:buSzTx/>
              <a:buFontTx/>
              <a:buNone/>
              <a:defRPr/>
            </a:pPr>
            <a:r>
              <a:rPr lang="en-US" altLang="en-US" sz="1600" b="1" dirty="0">
                <a:latin typeface="Comic Sans MS" pitchFamily="66" charset="0"/>
              </a:rPr>
              <a:t>Category </a:t>
            </a:r>
          </a:p>
          <a:p>
            <a:pPr defTabSz="465138" eaLnBrk="0" hangingPunct="0">
              <a:lnSpc>
                <a:spcPct val="100000"/>
              </a:lnSpc>
              <a:spcBef>
                <a:spcPct val="0"/>
              </a:spcBef>
              <a:buClrTx/>
              <a:buSzTx/>
              <a:buFontTx/>
              <a:buNone/>
              <a:defRPr/>
            </a:pPr>
            <a:r>
              <a:rPr lang="en-US" altLang="en-US" sz="1600" b="1" dirty="0">
                <a:latin typeface="Comic Sans MS" pitchFamily="66" charset="0"/>
              </a:rPr>
              <a:t>Management</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8" name="AutoShape 10"/>
          <p:cNvSpPr>
            <a:spLocks noChangeArrowheads="1"/>
          </p:cNvSpPr>
          <p:nvPr/>
        </p:nvSpPr>
        <p:spPr bwMode="auto">
          <a:xfrm>
            <a:off x="1500166" y="5857892"/>
            <a:ext cx="6072230" cy="714380"/>
          </a:xfrm>
          <a:prstGeom prst="upArrowCallout">
            <a:avLst>
              <a:gd name="adj1" fmla="val 79762"/>
              <a:gd name="adj2" fmla="val 79762"/>
              <a:gd name="adj3" fmla="val 16667"/>
              <a:gd name="adj4" fmla="val 66667"/>
            </a:avLst>
          </a:prstGeom>
          <a:solidFill>
            <a:srgbClr val="FFFF6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b="1" i="0" u="none" strike="noStrike" cap="none" normalizeH="0" baseline="0" dirty="0" smtClean="0">
                <a:ln>
                  <a:noFill/>
                </a:ln>
                <a:solidFill>
                  <a:schemeClr val="tx1"/>
                </a:solidFill>
                <a:effectLst/>
                <a:latin typeface="Comic Sans MS" pitchFamily="66" charset="0"/>
                <a:cs typeface="Arial" pitchFamily="34" charset="0"/>
              </a:rPr>
              <a:t>Retailer controlled; revenue driven</a:t>
            </a:r>
            <a:endParaRPr kumimoji="0" lang="en-US" b="1"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14" name="AutoShape 5"/>
          <p:cNvSpPr>
            <a:spLocks noChangeArrowheads="1"/>
          </p:cNvSpPr>
          <p:nvPr/>
        </p:nvSpPr>
        <p:spPr bwMode="auto">
          <a:xfrm>
            <a:off x="2143108" y="4643446"/>
            <a:ext cx="1214446" cy="500066"/>
          </a:xfrm>
          <a:prstGeom prst="rightArrow">
            <a:avLst>
              <a:gd name="adj1" fmla="val 50000"/>
              <a:gd name="adj2" fmla="val 44872"/>
            </a:avLst>
          </a:prstGeom>
          <a:solidFill>
            <a:srgbClr val="FF99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AutoShape 5"/>
          <p:cNvSpPr>
            <a:spLocks noChangeArrowheads="1"/>
          </p:cNvSpPr>
          <p:nvPr/>
        </p:nvSpPr>
        <p:spPr bwMode="auto">
          <a:xfrm>
            <a:off x="5286380" y="4643446"/>
            <a:ext cx="1214446" cy="500066"/>
          </a:xfrm>
          <a:prstGeom prst="rightArrow">
            <a:avLst>
              <a:gd name="adj1" fmla="val 50000"/>
              <a:gd name="adj2" fmla="val 44872"/>
            </a:avLst>
          </a:prstGeom>
          <a:solidFill>
            <a:srgbClr val="FF99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1000"/>
                                        <p:tgtEl>
                                          <p:spTgt spid="2050"/>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2053"/>
                                        </p:tgtEl>
                                        <p:attrNameLst>
                                          <p:attrName>style.visibility</p:attrName>
                                        </p:attrNameLst>
                                      </p:cBhvr>
                                      <p:to>
                                        <p:strVal val="visible"/>
                                      </p:to>
                                    </p:set>
                                    <p:animEffect transition="in" filter="checkerboard(across)">
                                      <p:cBhvr>
                                        <p:cTn id="11" dur="1000"/>
                                        <p:tgtEl>
                                          <p:spTgt spid="2053"/>
                                        </p:tgtEl>
                                      </p:cBhvr>
                                    </p:animEffect>
                                  </p:childTnLst>
                                </p:cTn>
                              </p:par>
                            </p:childTnLst>
                          </p:cTn>
                        </p:par>
                        <p:par>
                          <p:cTn id="12" fill="hold">
                            <p:stCondLst>
                              <p:cond delay="2000"/>
                            </p:stCondLst>
                            <p:childTnLst>
                              <p:par>
                                <p:cTn id="13" presetID="5" presetClass="entr" presetSubtype="10" fill="hold" grpId="0" nodeType="after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checkerboard(across)">
                                      <p:cBhvr>
                                        <p:cTn id="15" dur="1000"/>
                                        <p:tgtEl>
                                          <p:spTgt spid="2051"/>
                                        </p:tgtEl>
                                      </p:cBhvr>
                                    </p:animEffect>
                                  </p:childTnLst>
                                </p:cTn>
                              </p:par>
                            </p:childTnLst>
                          </p:cTn>
                        </p:par>
                        <p:par>
                          <p:cTn id="16" fill="hold">
                            <p:stCondLst>
                              <p:cond delay="3000"/>
                            </p:stCondLst>
                            <p:childTnLst>
                              <p:par>
                                <p:cTn id="17" presetID="5"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1000"/>
                                        <p:tgtEl>
                                          <p:spTgt spid="8"/>
                                        </p:tgtEl>
                                      </p:cBhvr>
                                    </p:animEffect>
                                  </p:childTnLst>
                                </p:cTn>
                              </p:par>
                            </p:childTnLst>
                          </p:cTn>
                        </p:par>
                        <p:par>
                          <p:cTn id="20" fill="hold">
                            <p:stCondLst>
                              <p:cond delay="4000"/>
                            </p:stCondLst>
                            <p:childTnLst>
                              <p:par>
                                <p:cTn id="21" presetID="5" presetClass="entr" presetSubtype="10" fill="hold" grpId="0" nodeType="after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checkerboard(across)">
                                      <p:cBhvr>
                                        <p:cTn id="23" dur="1000"/>
                                        <p:tgtEl>
                                          <p:spTgt spid="205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054"/>
                                        </p:tgtEl>
                                        <p:attrNameLst>
                                          <p:attrName>style.visibility</p:attrName>
                                        </p:attrNameLst>
                                      </p:cBhvr>
                                      <p:to>
                                        <p:strVal val="visible"/>
                                      </p:to>
                                    </p:set>
                                    <p:anim calcmode="lin" valueType="num">
                                      <p:cBhvr additive="base">
                                        <p:cTn id="28" dur="500" fill="hold"/>
                                        <p:tgtEl>
                                          <p:spTgt spid="2054"/>
                                        </p:tgtEl>
                                        <p:attrNameLst>
                                          <p:attrName>ppt_x</p:attrName>
                                        </p:attrNameLst>
                                      </p:cBhvr>
                                      <p:tavLst>
                                        <p:tav tm="0">
                                          <p:val>
                                            <p:strVal val="#ppt_x"/>
                                          </p:val>
                                        </p:tav>
                                        <p:tav tm="100000">
                                          <p:val>
                                            <p:strVal val="#ppt_x"/>
                                          </p:val>
                                        </p:tav>
                                      </p:tavLst>
                                    </p:anim>
                                    <p:anim calcmode="lin" valueType="num">
                                      <p:cBhvr additive="base">
                                        <p:cTn id="29" dur="500" fill="hold"/>
                                        <p:tgtEl>
                                          <p:spTgt spid="2054"/>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5" presetClass="entr" presetSubtype="10" fill="hold" grpId="0" nodeType="afterEffect">
                                  <p:stCondLst>
                                    <p:cond delay="0"/>
                                  </p:stCondLst>
                                  <p:childTnLst>
                                    <p:set>
                                      <p:cBhvr>
                                        <p:cTn id="32" dur="1" fill="hold">
                                          <p:stCondLst>
                                            <p:cond delay="0"/>
                                          </p:stCondLst>
                                        </p:cTn>
                                        <p:tgtEl>
                                          <p:spTgt spid="2055"/>
                                        </p:tgtEl>
                                        <p:attrNameLst>
                                          <p:attrName>style.visibility</p:attrName>
                                        </p:attrNameLst>
                                      </p:cBhvr>
                                      <p:to>
                                        <p:strVal val="visible"/>
                                      </p:to>
                                    </p:set>
                                    <p:animEffect transition="in" filter="checkerboard(across)">
                                      <p:cBhvr>
                                        <p:cTn id="33" dur="2000"/>
                                        <p:tgtEl>
                                          <p:spTgt spid="2055"/>
                                        </p:tgtEl>
                                      </p:cBhvr>
                                    </p:animEffect>
                                  </p:childTnLst>
                                </p:cTn>
                              </p:par>
                            </p:childTnLst>
                          </p:cTn>
                        </p:par>
                        <p:par>
                          <p:cTn id="34" fill="hold">
                            <p:stCondLst>
                              <p:cond delay="2500"/>
                            </p:stCondLst>
                            <p:childTnLst>
                              <p:par>
                                <p:cTn id="35" presetID="5" presetClass="entr" presetSubtype="1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heckerboard(across)">
                                      <p:cBhvr>
                                        <p:cTn id="37" dur="2000"/>
                                        <p:tgtEl>
                                          <p:spTgt spid="14"/>
                                        </p:tgtEl>
                                      </p:cBhvr>
                                    </p:animEffect>
                                  </p:childTnLst>
                                </p:cTn>
                              </p:par>
                            </p:childTnLst>
                          </p:cTn>
                        </p:par>
                        <p:par>
                          <p:cTn id="38" fill="hold">
                            <p:stCondLst>
                              <p:cond delay="4500"/>
                            </p:stCondLst>
                            <p:childTnLst>
                              <p:par>
                                <p:cTn id="39" presetID="5" presetClass="entr" presetSubtype="10" fill="hold" grpId="0" nodeType="afterEffect">
                                  <p:stCondLst>
                                    <p:cond delay="0"/>
                                  </p:stCondLst>
                                  <p:childTnLst>
                                    <p:set>
                                      <p:cBhvr>
                                        <p:cTn id="40" dur="1" fill="hold">
                                          <p:stCondLst>
                                            <p:cond delay="0"/>
                                          </p:stCondLst>
                                        </p:cTn>
                                        <p:tgtEl>
                                          <p:spTgt spid="2056"/>
                                        </p:tgtEl>
                                        <p:attrNameLst>
                                          <p:attrName>style.visibility</p:attrName>
                                        </p:attrNameLst>
                                      </p:cBhvr>
                                      <p:to>
                                        <p:strVal val="visible"/>
                                      </p:to>
                                    </p:set>
                                    <p:animEffect transition="in" filter="checkerboard(across)">
                                      <p:cBhvr>
                                        <p:cTn id="41" dur="2000"/>
                                        <p:tgtEl>
                                          <p:spTgt spid="2056"/>
                                        </p:tgtEl>
                                      </p:cBhvr>
                                    </p:animEffect>
                                  </p:childTnLst>
                                </p:cTn>
                              </p:par>
                            </p:childTnLst>
                          </p:cTn>
                        </p:par>
                        <p:par>
                          <p:cTn id="42" fill="hold">
                            <p:stCondLst>
                              <p:cond delay="6500"/>
                            </p:stCondLst>
                            <p:childTnLst>
                              <p:par>
                                <p:cTn id="43" presetID="5" presetClass="entr" presetSubtype="1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checkerboard(across)">
                                      <p:cBhvr>
                                        <p:cTn id="45" dur="2000"/>
                                        <p:tgtEl>
                                          <p:spTgt spid="15"/>
                                        </p:tgtEl>
                                      </p:cBhvr>
                                    </p:animEffect>
                                  </p:childTnLst>
                                </p:cTn>
                              </p:par>
                            </p:childTnLst>
                          </p:cTn>
                        </p:par>
                        <p:par>
                          <p:cTn id="46" fill="hold">
                            <p:stCondLst>
                              <p:cond delay="8500"/>
                            </p:stCondLst>
                            <p:childTnLst>
                              <p:par>
                                <p:cTn id="47" presetID="5" presetClass="entr" presetSubtype="10" fill="hold" grpId="0" nodeType="afterEffect">
                                  <p:stCondLst>
                                    <p:cond delay="0"/>
                                  </p:stCondLst>
                                  <p:childTnLst>
                                    <p:set>
                                      <p:cBhvr>
                                        <p:cTn id="48" dur="1" fill="hold">
                                          <p:stCondLst>
                                            <p:cond delay="0"/>
                                          </p:stCondLst>
                                        </p:cTn>
                                        <p:tgtEl>
                                          <p:spTgt spid="2057"/>
                                        </p:tgtEl>
                                        <p:attrNameLst>
                                          <p:attrName>style.visibility</p:attrName>
                                        </p:attrNameLst>
                                      </p:cBhvr>
                                      <p:to>
                                        <p:strVal val="visible"/>
                                      </p:to>
                                    </p:set>
                                    <p:animEffect transition="in" filter="checkerboard(across)">
                                      <p:cBhvr>
                                        <p:cTn id="49" dur="2000"/>
                                        <p:tgtEl>
                                          <p:spTgt spid="2057"/>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058"/>
                                        </p:tgtEl>
                                        <p:attrNameLst>
                                          <p:attrName>style.visibility</p:attrName>
                                        </p:attrNameLst>
                                      </p:cBhvr>
                                      <p:to>
                                        <p:strVal val="visible"/>
                                      </p:to>
                                    </p:set>
                                    <p:anim calcmode="lin" valueType="num">
                                      <p:cBhvr additive="base">
                                        <p:cTn id="54" dur="500" fill="hold"/>
                                        <p:tgtEl>
                                          <p:spTgt spid="2058"/>
                                        </p:tgtEl>
                                        <p:attrNameLst>
                                          <p:attrName>ppt_x</p:attrName>
                                        </p:attrNameLst>
                                      </p:cBhvr>
                                      <p:tavLst>
                                        <p:tav tm="0">
                                          <p:val>
                                            <p:strVal val="#ppt_x"/>
                                          </p:val>
                                        </p:tav>
                                        <p:tav tm="100000">
                                          <p:val>
                                            <p:strVal val="#ppt_x"/>
                                          </p:val>
                                        </p:tav>
                                      </p:tavLst>
                                    </p:anim>
                                    <p:anim calcmode="lin" valueType="num">
                                      <p:cBhvr additive="base">
                                        <p:cTn id="55" dur="500" fill="hold"/>
                                        <p:tgtEl>
                                          <p:spTgt spid="20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2051" grpId="0" animBg="1"/>
      <p:bldP spid="2052" grpId="0" animBg="1"/>
      <p:bldP spid="2053" grpId="0" animBg="1"/>
      <p:bldP spid="8" grpId="0" animBg="1"/>
      <p:bldP spid="2054" grpId="0" animBg="1"/>
      <p:bldP spid="2055" grpId="0" animBg="1"/>
      <p:bldP spid="2056" grpId="0" animBg="1"/>
      <p:bldP spid="2057" grpId="0" animBg="1"/>
      <p:bldP spid="2058"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642942"/>
          </a:xfrm>
        </p:spPr>
        <p:txBody>
          <a:bodyPr>
            <a:normAutofit/>
          </a:bodyPr>
          <a:lstStyle/>
          <a:p>
            <a:r>
              <a:rPr lang="en-GB" sz="2400" b="1" dirty="0" smtClean="0">
                <a:latin typeface="Comic Sans MS" pitchFamily="66" charset="0"/>
              </a:rPr>
              <a:t>Food fish value chains in Asia</a:t>
            </a:r>
            <a:endParaRPr lang="en-GB" sz="2400" b="1" dirty="0">
              <a:latin typeface="Comic Sans MS" pitchFamily="66" charset="0"/>
            </a:endParaRPr>
          </a:p>
        </p:txBody>
      </p:sp>
      <p:sp>
        <p:nvSpPr>
          <p:cNvPr id="5" name="Flowchart: Manual Operation 4"/>
          <p:cNvSpPr/>
          <p:nvPr/>
        </p:nvSpPr>
        <p:spPr>
          <a:xfrm>
            <a:off x="285720" y="1857364"/>
            <a:ext cx="2357454" cy="357190"/>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fishermen</a:t>
            </a:r>
            <a:endParaRPr lang="en-GB" dirty="0"/>
          </a:p>
        </p:txBody>
      </p:sp>
      <p:sp>
        <p:nvSpPr>
          <p:cNvPr id="6" name="Flowchart: Process 5"/>
          <p:cNvSpPr/>
          <p:nvPr/>
        </p:nvSpPr>
        <p:spPr>
          <a:xfrm>
            <a:off x="928662" y="1643050"/>
            <a:ext cx="1071570" cy="214314"/>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a:off x="2786050" y="1785926"/>
            <a:ext cx="714380" cy="14287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3643306" y="1643050"/>
            <a:ext cx="1500198" cy="571504"/>
          </a:xfrm>
          <a:prstGeom prst="round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Importers</a:t>
            </a:r>
            <a:endParaRPr lang="en-GB" dirty="0"/>
          </a:p>
        </p:txBody>
      </p:sp>
      <p:sp>
        <p:nvSpPr>
          <p:cNvPr id="10" name="Right Arrow 9"/>
          <p:cNvSpPr/>
          <p:nvPr/>
        </p:nvSpPr>
        <p:spPr>
          <a:xfrm flipV="1">
            <a:off x="5286380" y="1857364"/>
            <a:ext cx="642942" cy="14287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6072198" y="1643050"/>
            <a:ext cx="1428760"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Retailers</a:t>
            </a:r>
            <a:endParaRPr lang="en-GB" dirty="0"/>
          </a:p>
        </p:txBody>
      </p:sp>
      <p:sp>
        <p:nvSpPr>
          <p:cNvPr id="12" name="Right Arrow 11"/>
          <p:cNvSpPr/>
          <p:nvPr/>
        </p:nvSpPr>
        <p:spPr>
          <a:xfrm flipV="1">
            <a:off x="7643834" y="1857364"/>
            <a:ext cx="571504" cy="14287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miley Face 12"/>
          <p:cNvSpPr/>
          <p:nvPr/>
        </p:nvSpPr>
        <p:spPr>
          <a:xfrm>
            <a:off x="8286776" y="1643050"/>
            <a:ext cx="571504" cy="57150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Manual Operation 13"/>
          <p:cNvSpPr/>
          <p:nvPr/>
        </p:nvSpPr>
        <p:spPr>
          <a:xfrm>
            <a:off x="357158" y="3429000"/>
            <a:ext cx="2357454" cy="357190"/>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fishermen</a:t>
            </a:r>
            <a:endParaRPr lang="en-GB" dirty="0"/>
          </a:p>
        </p:txBody>
      </p:sp>
      <p:sp>
        <p:nvSpPr>
          <p:cNvPr id="15" name="Flowchart: Process 14"/>
          <p:cNvSpPr/>
          <p:nvPr/>
        </p:nvSpPr>
        <p:spPr>
          <a:xfrm>
            <a:off x="928662" y="3214686"/>
            <a:ext cx="1071570" cy="214314"/>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a:off x="2643174" y="3571876"/>
            <a:ext cx="714380" cy="14287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3428992" y="3357562"/>
            <a:ext cx="1500198" cy="571504"/>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Processors</a:t>
            </a:r>
            <a:endParaRPr lang="en-GB" dirty="0"/>
          </a:p>
        </p:txBody>
      </p:sp>
      <p:sp>
        <p:nvSpPr>
          <p:cNvPr id="19" name="Rounded Rectangle 18"/>
          <p:cNvSpPr/>
          <p:nvPr/>
        </p:nvSpPr>
        <p:spPr>
          <a:xfrm>
            <a:off x="6143636" y="3357562"/>
            <a:ext cx="1428760"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Retail Chain</a:t>
            </a:r>
            <a:endParaRPr lang="en-GB" dirty="0"/>
          </a:p>
        </p:txBody>
      </p:sp>
      <p:sp>
        <p:nvSpPr>
          <p:cNvPr id="20" name="Right Arrow 19"/>
          <p:cNvSpPr/>
          <p:nvPr/>
        </p:nvSpPr>
        <p:spPr>
          <a:xfrm flipV="1">
            <a:off x="7643834" y="3571876"/>
            <a:ext cx="571504" cy="14287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miley Face 20"/>
          <p:cNvSpPr/>
          <p:nvPr/>
        </p:nvSpPr>
        <p:spPr>
          <a:xfrm>
            <a:off x="8286776" y="3286124"/>
            <a:ext cx="571504" cy="571504"/>
          </a:xfrm>
          <a:prstGeom prst="smileyFac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triped Right Arrow 21"/>
          <p:cNvSpPr/>
          <p:nvPr/>
        </p:nvSpPr>
        <p:spPr>
          <a:xfrm>
            <a:off x="5000628" y="3357562"/>
            <a:ext cx="1049846" cy="556070"/>
          </a:xfrm>
          <a:prstGeom prst="striped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latin typeface="Arial" pitchFamily="34" charset="0"/>
                <a:cs typeface="Arial" pitchFamily="34" charset="0"/>
              </a:rPr>
              <a:t>Export</a:t>
            </a:r>
            <a:endParaRPr lang="en-GB" sz="1400" b="1" dirty="0">
              <a:solidFill>
                <a:schemeClr val="tx1"/>
              </a:solidFill>
              <a:latin typeface="Arial" pitchFamily="34" charset="0"/>
              <a:cs typeface="Arial" pitchFamily="34" charset="0"/>
            </a:endParaRPr>
          </a:p>
        </p:txBody>
      </p:sp>
      <p:sp>
        <p:nvSpPr>
          <p:cNvPr id="23" name="Oval 22"/>
          <p:cNvSpPr/>
          <p:nvPr/>
        </p:nvSpPr>
        <p:spPr>
          <a:xfrm>
            <a:off x="214282" y="1071546"/>
            <a:ext cx="285752" cy="285752"/>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
        <p:nvSpPr>
          <p:cNvPr id="24" name="Oval 23"/>
          <p:cNvSpPr/>
          <p:nvPr/>
        </p:nvSpPr>
        <p:spPr>
          <a:xfrm>
            <a:off x="285720" y="2643182"/>
            <a:ext cx="285752" cy="285752"/>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a:t>
            </a:r>
            <a:endParaRPr lang="en-GB" dirty="0"/>
          </a:p>
        </p:txBody>
      </p:sp>
      <p:sp>
        <p:nvSpPr>
          <p:cNvPr id="25" name="Oval 24"/>
          <p:cNvSpPr/>
          <p:nvPr/>
        </p:nvSpPr>
        <p:spPr>
          <a:xfrm>
            <a:off x="285720" y="4214818"/>
            <a:ext cx="285752" cy="285752"/>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a:t>
            </a:r>
            <a:endParaRPr lang="en-GB" dirty="0"/>
          </a:p>
        </p:txBody>
      </p:sp>
      <p:sp>
        <p:nvSpPr>
          <p:cNvPr id="26" name="Flowchart: Manual Operation 25"/>
          <p:cNvSpPr/>
          <p:nvPr/>
        </p:nvSpPr>
        <p:spPr>
          <a:xfrm>
            <a:off x="642910" y="4643446"/>
            <a:ext cx="2357454" cy="357190"/>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fishermen</a:t>
            </a:r>
            <a:endParaRPr lang="en-GB" dirty="0"/>
          </a:p>
        </p:txBody>
      </p:sp>
      <p:sp>
        <p:nvSpPr>
          <p:cNvPr id="27" name="Flowchart: Process 26"/>
          <p:cNvSpPr/>
          <p:nvPr/>
        </p:nvSpPr>
        <p:spPr>
          <a:xfrm>
            <a:off x="1142976" y="4429132"/>
            <a:ext cx="1071570" cy="214314"/>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triped Right Arrow 28"/>
          <p:cNvSpPr/>
          <p:nvPr/>
        </p:nvSpPr>
        <p:spPr>
          <a:xfrm>
            <a:off x="3071802" y="4572008"/>
            <a:ext cx="1049846" cy="556070"/>
          </a:xfrm>
          <a:prstGeom prst="striped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latin typeface="Arial" pitchFamily="34" charset="0"/>
                <a:cs typeface="Arial" pitchFamily="34" charset="0"/>
              </a:rPr>
              <a:t>Export</a:t>
            </a:r>
            <a:endParaRPr lang="en-GB" sz="1400" b="1" dirty="0">
              <a:solidFill>
                <a:schemeClr val="tx1"/>
              </a:solidFill>
              <a:latin typeface="Arial" pitchFamily="34" charset="0"/>
              <a:cs typeface="Arial" pitchFamily="34" charset="0"/>
            </a:endParaRPr>
          </a:p>
        </p:txBody>
      </p:sp>
      <p:sp>
        <p:nvSpPr>
          <p:cNvPr id="30" name="Rounded Rectangle 29"/>
          <p:cNvSpPr/>
          <p:nvPr/>
        </p:nvSpPr>
        <p:spPr>
          <a:xfrm>
            <a:off x="4214810" y="4500570"/>
            <a:ext cx="1500198" cy="571504"/>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Processors</a:t>
            </a:r>
            <a:endParaRPr lang="en-GB" dirty="0"/>
          </a:p>
        </p:txBody>
      </p:sp>
      <p:sp>
        <p:nvSpPr>
          <p:cNvPr id="31" name="Striped Right Arrow 30"/>
          <p:cNvSpPr/>
          <p:nvPr/>
        </p:nvSpPr>
        <p:spPr>
          <a:xfrm>
            <a:off x="5857884" y="4572008"/>
            <a:ext cx="928694" cy="428628"/>
          </a:xfrm>
          <a:prstGeom prst="striped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latin typeface="Arial" pitchFamily="34" charset="0"/>
                <a:cs typeface="Arial" pitchFamily="34" charset="0"/>
              </a:rPr>
              <a:t>Export</a:t>
            </a:r>
            <a:endParaRPr lang="en-GB" sz="1400" b="1" dirty="0">
              <a:solidFill>
                <a:schemeClr val="tx1"/>
              </a:solidFill>
              <a:latin typeface="Arial" pitchFamily="34" charset="0"/>
              <a:cs typeface="Arial" pitchFamily="34" charset="0"/>
            </a:endParaRPr>
          </a:p>
        </p:txBody>
      </p:sp>
      <p:sp>
        <p:nvSpPr>
          <p:cNvPr id="33" name="Down Arrow 32"/>
          <p:cNvSpPr/>
          <p:nvPr/>
        </p:nvSpPr>
        <p:spPr>
          <a:xfrm>
            <a:off x="4429124" y="5143512"/>
            <a:ext cx="142876" cy="78581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ed Rectangle 33"/>
          <p:cNvSpPr/>
          <p:nvPr/>
        </p:nvSpPr>
        <p:spPr>
          <a:xfrm>
            <a:off x="3357554" y="6000768"/>
            <a:ext cx="1500198" cy="571504"/>
          </a:xfrm>
          <a:prstGeom prst="round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Wholesaler</a:t>
            </a:r>
            <a:endParaRPr lang="en-GB" dirty="0"/>
          </a:p>
        </p:txBody>
      </p:sp>
      <p:sp>
        <p:nvSpPr>
          <p:cNvPr id="35" name="Right Arrow 34"/>
          <p:cNvSpPr/>
          <p:nvPr/>
        </p:nvSpPr>
        <p:spPr>
          <a:xfrm>
            <a:off x="4929190" y="6215082"/>
            <a:ext cx="714380" cy="14287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ounded Rectangle 35"/>
          <p:cNvSpPr/>
          <p:nvPr/>
        </p:nvSpPr>
        <p:spPr>
          <a:xfrm>
            <a:off x="5786446" y="6000768"/>
            <a:ext cx="1428760"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Retailers</a:t>
            </a:r>
            <a:endParaRPr lang="en-GB" dirty="0"/>
          </a:p>
        </p:txBody>
      </p:sp>
      <p:sp>
        <p:nvSpPr>
          <p:cNvPr id="37" name="Right Arrow 36"/>
          <p:cNvSpPr/>
          <p:nvPr/>
        </p:nvSpPr>
        <p:spPr>
          <a:xfrm flipV="1">
            <a:off x="7429520" y="6215082"/>
            <a:ext cx="571504" cy="14287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Smiley Face 37"/>
          <p:cNvSpPr/>
          <p:nvPr/>
        </p:nvSpPr>
        <p:spPr>
          <a:xfrm>
            <a:off x="8286776" y="6000768"/>
            <a:ext cx="571504" cy="571504"/>
          </a:xfrm>
          <a:prstGeom prst="smileyFac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ounded Rectangle 38"/>
          <p:cNvSpPr/>
          <p:nvPr/>
        </p:nvSpPr>
        <p:spPr>
          <a:xfrm>
            <a:off x="6858016" y="4429132"/>
            <a:ext cx="1500198" cy="571504"/>
          </a:xfrm>
          <a:prstGeom prst="round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Importers</a:t>
            </a:r>
            <a:endParaRPr lang="en-GB" dirty="0"/>
          </a:p>
        </p:txBody>
      </p:sp>
      <p:cxnSp>
        <p:nvCxnSpPr>
          <p:cNvPr id="46" name="Straight Arrow Connector 45"/>
          <p:cNvCxnSpPr/>
          <p:nvPr/>
        </p:nvCxnSpPr>
        <p:spPr>
          <a:xfrm rot="10800000" flipV="1">
            <a:off x="4691302" y="5072073"/>
            <a:ext cx="2309590" cy="785819"/>
          </a:xfrm>
          <a:prstGeom prst="straightConnector1">
            <a:avLst/>
          </a:prstGeom>
          <a:ln w="635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heckerboard(across)">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5" presetClass="entr" presetSubtype="1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heckerboard(across)">
                                      <p:cBhvr>
                                        <p:cTn id="42" dur="1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heckerboard(across)">
                                      <p:cBhvr>
                                        <p:cTn id="47" dur="500"/>
                                        <p:tgtEl>
                                          <p:spTgt spid="14"/>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checkerboard(across)">
                                      <p:cBhvr>
                                        <p:cTn id="50" dur="500"/>
                                        <p:tgtEl>
                                          <p:spTgt spid="15"/>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checkerboard(across)">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checkerboard(across)">
                                      <p:cBhvr>
                                        <p:cTn id="58" dur="500"/>
                                        <p:tgtEl>
                                          <p:spTgt spid="17"/>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checkerboard(across)">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checkerboard(across)">
                                      <p:cBhvr>
                                        <p:cTn id="66" dur="500"/>
                                        <p:tgtEl>
                                          <p:spTgt spid="19"/>
                                        </p:tgtEl>
                                      </p:cBhvr>
                                    </p:animEffect>
                                  </p:childTnLst>
                                </p:cTn>
                              </p:par>
                              <p:par>
                                <p:cTn id="67" presetID="5" presetClass="entr" presetSubtype="1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checkerboard(across)">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fill="hold"/>
                                        <p:tgtEl>
                                          <p:spTgt spid="21"/>
                                        </p:tgtEl>
                                        <p:attrNameLst>
                                          <p:attrName>ppt_x</p:attrName>
                                        </p:attrNameLst>
                                      </p:cBhvr>
                                      <p:tavLst>
                                        <p:tav tm="0">
                                          <p:val>
                                            <p:strVal val="#ppt_x"/>
                                          </p:val>
                                        </p:tav>
                                        <p:tav tm="100000">
                                          <p:val>
                                            <p:strVal val="#ppt_x"/>
                                          </p:val>
                                        </p:tav>
                                      </p:tavLst>
                                    </p:anim>
                                    <p:anim calcmode="lin" valueType="num">
                                      <p:cBhvr additive="base">
                                        <p:cTn id="7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 presetClass="entr" presetSubtype="10" fill="hold" grpId="0" nodeType="click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checkerboard(across)">
                                      <p:cBhvr>
                                        <p:cTn id="80" dur="500"/>
                                        <p:tgtEl>
                                          <p:spTgt spid="26"/>
                                        </p:tgtEl>
                                      </p:cBhvr>
                                    </p:animEffect>
                                  </p:childTnLst>
                                </p:cTn>
                              </p:par>
                              <p:par>
                                <p:cTn id="81" presetID="5" presetClass="entr" presetSubtype="10"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checkerboard(across)">
                                      <p:cBhvr>
                                        <p:cTn id="83" dur="500"/>
                                        <p:tgtEl>
                                          <p:spTgt spid="27"/>
                                        </p:tgtEl>
                                      </p:cBhvr>
                                    </p:animEffect>
                                  </p:childTnLst>
                                </p:cTn>
                              </p:par>
                            </p:childTnLst>
                          </p:cTn>
                        </p:par>
                      </p:childTnLst>
                    </p:cTn>
                  </p:par>
                  <p:par>
                    <p:cTn id="84" fill="hold">
                      <p:stCondLst>
                        <p:cond delay="indefinite"/>
                      </p:stCondLst>
                      <p:childTnLst>
                        <p:par>
                          <p:cTn id="85" fill="hold">
                            <p:stCondLst>
                              <p:cond delay="0"/>
                            </p:stCondLst>
                            <p:childTnLst>
                              <p:par>
                                <p:cTn id="86" presetID="5" presetClass="entr" presetSubtype="10" fill="hold" grpId="0" nodeType="click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checkerboard(across)">
                                      <p:cBhvr>
                                        <p:cTn id="88" dur="500"/>
                                        <p:tgtEl>
                                          <p:spTgt spid="29"/>
                                        </p:tgtEl>
                                      </p:cBhvr>
                                    </p:animEffect>
                                  </p:childTnLst>
                                </p:cTn>
                              </p:par>
                              <p:par>
                                <p:cTn id="89" presetID="5" presetClass="entr" presetSubtype="10" fill="hold" grpId="0" nodeType="with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checkerboard(across)">
                                      <p:cBhvr>
                                        <p:cTn id="91" dur="500"/>
                                        <p:tgtEl>
                                          <p:spTgt spid="30"/>
                                        </p:tgtEl>
                                      </p:cBhvr>
                                    </p:animEffect>
                                  </p:childTnLst>
                                </p:cTn>
                              </p:par>
                            </p:childTnLst>
                          </p:cTn>
                        </p:par>
                      </p:childTnLst>
                    </p:cTn>
                  </p:par>
                  <p:par>
                    <p:cTn id="92" fill="hold">
                      <p:stCondLst>
                        <p:cond delay="indefinite"/>
                      </p:stCondLst>
                      <p:childTnLst>
                        <p:par>
                          <p:cTn id="93" fill="hold">
                            <p:stCondLst>
                              <p:cond delay="0"/>
                            </p:stCondLst>
                            <p:childTnLst>
                              <p:par>
                                <p:cTn id="94" presetID="5" presetClass="entr" presetSubtype="10" fill="hold" grpId="0" nodeType="click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checkerboard(across)">
                                      <p:cBhvr>
                                        <p:cTn id="96" dur="500"/>
                                        <p:tgtEl>
                                          <p:spTgt spid="33"/>
                                        </p:tgtEl>
                                      </p:cBhvr>
                                    </p:animEffect>
                                  </p:childTnLst>
                                </p:cTn>
                              </p:par>
                              <p:par>
                                <p:cTn id="97" presetID="5" presetClass="entr" presetSubtype="10"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checkerboard(across)">
                                      <p:cBhvr>
                                        <p:cTn id="99" dur="500"/>
                                        <p:tgtEl>
                                          <p:spTgt spid="34"/>
                                        </p:tgtEl>
                                      </p:cBhvr>
                                    </p:animEffect>
                                  </p:childTnLst>
                                </p:cTn>
                              </p:par>
                              <p:par>
                                <p:cTn id="100" presetID="5" presetClass="entr" presetSubtype="10" fill="hold" grpId="0" nodeType="with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checkerboard(across)">
                                      <p:cBhvr>
                                        <p:cTn id="102" dur="500"/>
                                        <p:tgtEl>
                                          <p:spTgt spid="35"/>
                                        </p:tgtEl>
                                      </p:cBhvr>
                                    </p:animEffect>
                                  </p:childTnLst>
                                </p:cTn>
                              </p:par>
                              <p:par>
                                <p:cTn id="103" presetID="5" presetClass="entr" presetSubtype="10" fill="hold" grpId="0" nodeType="with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checkerboard(across)">
                                      <p:cBhvr>
                                        <p:cTn id="105" dur="500"/>
                                        <p:tgtEl>
                                          <p:spTgt spid="36"/>
                                        </p:tgtEl>
                                      </p:cBhvr>
                                    </p:animEffect>
                                  </p:childTnLst>
                                </p:cTn>
                              </p:par>
                              <p:par>
                                <p:cTn id="106" presetID="5" presetClass="entr" presetSubtype="10" fill="hold" grpId="0" nodeType="with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checkerboard(across)">
                                      <p:cBhvr>
                                        <p:cTn id="108" dur="500"/>
                                        <p:tgtEl>
                                          <p:spTgt spid="37"/>
                                        </p:tgtEl>
                                      </p:cBhvr>
                                    </p:animEffect>
                                  </p:childTnLst>
                                </p:cTn>
                              </p:par>
                              <p:par>
                                <p:cTn id="109" presetID="5" presetClass="entr" presetSubtype="10" fill="hold" grpId="0" nodeType="withEffect">
                                  <p:stCondLst>
                                    <p:cond delay="0"/>
                                  </p:stCondLst>
                                  <p:childTnLst>
                                    <p:set>
                                      <p:cBhvr>
                                        <p:cTn id="110" dur="1" fill="hold">
                                          <p:stCondLst>
                                            <p:cond delay="0"/>
                                          </p:stCondLst>
                                        </p:cTn>
                                        <p:tgtEl>
                                          <p:spTgt spid="38"/>
                                        </p:tgtEl>
                                        <p:attrNameLst>
                                          <p:attrName>style.visibility</p:attrName>
                                        </p:attrNameLst>
                                      </p:cBhvr>
                                      <p:to>
                                        <p:strVal val="visible"/>
                                      </p:to>
                                    </p:set>
                                    <p:animEffect transition="in" filter="checkerboard(across)">
                                      <p:cBhvr>
                                        <p:cTn id="111" dur="500"/>
                                        <p:tgtEl>
                                          <p:spTgt spid="38"/>
                                        </p:tgtEl>
                                      </p:cBhvr>
                                    </p:animEffect>
                                  </p:childTnLst>
                                </p:cTn>
                              </p:par>
                            </p:childTnLst>
                          </p:cTn>
                        </p:par>
                      </p:childTnLst>
                    </p:cTn>
                  </p:par>
                  <p:par>
                    <p:cTn id="112" fill="hold">
                      <p:stCondLst>
                        <p:cond delay="indefinite"/>
                      </p:stCondLst>
                      <p:childTnLst>
                        <p:par>
                          <p:cTn id="113" fill="hold">
                            <p:stCondLst>
                              <p:cond delay="0"/>
                            </p:stCondLst>
                            <p:childTnLst>
                              <p:par>
                                <p:cTn id="114" presetID="5" presetClass="entr" presetSubtype="10" fill="hold" grpId="0" nodeType="clickEffect">
                                  <p:stCondLst>
                                    <p:cond delay="0"/>
                                  </p:stCondLst>
                                  <p:childTnLst>
                                    <p:set>
                                      <p:cBhvr>
                                        <p:cTn id="115" dur="1" fill="hold">
                                          <p:stCondLst>
                                            <p:cond delay="0"/>
                                          </p:stCondLst>
                                        </p:cTn>
                                        <p:tgtEl>
                                          <p:spTgt spid="31"/>
                                        </p:tgtEl>
                                        <p:attrNameLst>
                                          <p:attrName>style.visibility</p:attrName>
                                        </p:attrNameLst>
                                      </p:cBhvr>
                                      <p:to>
                                        <p:strVal val="visible"/>
                                      </p:to>
                                    </p:set>
                                    <p:animEffect transition="in" filter="checkerboard(across)">
                                      <p:cBhvr>
                                        <p:cTn id="116" dur="500"/>
                                        <p:tgtEl>
                                          <p:spTgt spid="31"/>
                                        </p:tgtEl>
                                      </p:cBhvr>
                                    </p:animEffect>
                                  </p:childTnLst>
                                </p:cTn>
                              </p:par>
                              <p:par>
                                <p:cTn id="117" presetID="5" presetClass="entr" presetSubtype="10"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checkerboard(across)">
                                      <p:cBhvr>
                                        <p:cTn id="119" dur="500"/>
                                        <p:tgtEl>
                                          <p:spTgt spid="39"/>
                                        </p:tgtEl>
                                      </p:cBhvr>
                                    </p:animEffect>
                                  </p:childTnLst>
                                </p:cTn>
                              </p:par>
                              <p:par>
                                <p:cTn id="120" presetID="5" presetClass="entr" presetSubtype="10" fill="hold" nodeType="withEffect">
                                  <p:stCondLst>
                                    <p:cond delay="0"/>
                                  </p:stCondLst>
                                  <p:childTnLst>
                                    <p:set>
                                      <p:cBhvr>
                                        <p:cTn id="121" dur="1" fill="hold">
                                          <p:stCondLst>
                                            <p:cond delay="0"/>
                                          </p:stCondLst>
                                        </p:cTn>
                                        <p:tgtEl>
                                          <p:spTgt spid="46"/>
                                        </p:tgtEl>
                                        <p:attrNameLst>
                                          <p:attrName>style.visibility</p:attrName>
                                        </p:attrNameLst>
                                      </p:cBhvr>
                                      <p:to>
                                        <p:strVal val="visible"/>
                                      </p:to>
                                    </p:set>
                                    <p:animEffect transition="in" filter="checkerboard(across)">
                                      <p:cBhvr>
                                        <p:cTn id="12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1" grpId="0" animBg="1"/>
      <p:bldP spid="22" grpId="0" animBg="1"/>
      <p:bldP spid="26" grpId="0" animBg="1"/>
      <p:bldP spid="27"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Manual Operation 13"/>
          <p:cNvSpPr/>
          <p:nvPr/>
        </p:nvSpPr>
        <p:spPr>
          <a:xfrm>
            <a:off x="214282" y="1571612"/>
            <a:ext cx="1643074" cy="285752"/>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642910" y="1357298"/>
            <a:ext cx="785818" cy="21431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357158" y="642918"/>
            <a:ext cx="357190"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4</a:t>
            </a:r>
            <a:endParaRPr lang="en-GB" dirty="0"/>
          </a:p>
        </p:txBody>
      </p:sp>
      <p:sp>
        <p:nvSpPr>
          <p:cNvPr id="17" name="Right Arrow 16"/>
          <p:cNvSpPr/>
          <p:nvPr/>
        </p:nvSpPr>
        <p:spPr>
          <a:xfrm>
            <a:off x="1928794" y="1643050"/>
            <a:ext cx="71438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2714612" y="1428736"/>
            <a:ext cx="1357322" cy="57150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Processor</a:t>
            </a:r>
            <a:endParaRPr lang="en-GB" dirty="0"/>
          </a:p>
        </p:txBody>
      </p:sp>
      <p:sp>
        <p:nvSpPr>
          <p:cNvPr id="20" name="Right Arrow 19"/>
          <p:cNvSpPr/>
          <p:nvPr/>
        </p:nvSpPr>
        <p:spPr>
          <a:xfrm>
            <a:off x="4143372" y="1643050"/>
            <a:ext cx="71438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4929190" y="1500174"/>
            <a:ext cx="1500198" cy="57150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Wholesaler</a:t>
            </a:r>
            <a:endParaRPr lang="en-GB" dirty="0"/>
          </a:p>
        </p:txBody>
      </p:sp>
      <p:sp>
        <p:nvSpPr>
          <p:cNvPr id="22" name="Right Arrow 21"/>
          <p:cNvSpPr/>
          <p:nvPr/>
        </p:nvSpPr>
        <p:spPr>
          <a:xfrm>
            <a:off x="6572264" y="1714488"/>
            <a:ext cx="714380" cy="204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ed Rectangle 24"/>
          <p:cNvSpPr/>
          <p:nvPr/>
        </p:nvSpPr>
        <p:spPr>
          <a:xfrm>
            <a:off x="7358082" y="1571612"/>
            <a:ext cx="1500198" cy="57150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Retailer</a:t>
            </a:r>
            <a:endParaRPr lang="en-GB" dirty="0"/>
          </a:p>
        </p:txBody>
      </p:sp>
      <p:sp>
        <p:nvSpPr>
          <p:cNvPr id="26" name="Down Arrow 25"/>
          <p:cNvSpPr/>
          <p:nvPr/>
        </p:nvSpPr>
        <p:spPr>
          <a:xfrm>
            <a:off x="8072462" y="2285992"/>
            <a:ext cx="214314"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Smiley Face 26"/>
          <p:cNvSpPr/>
          <p:nvPr/>
        </p:nvSpPr>
        <p:spPr>
          <a:xfrm>
            <a:off x="7858148" y="3000372"/>
            <a:ext cx="714380" cy="71438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428596" y="3429000"/>
            <a:ext cx="357190"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5</a:t>
            </a:r>
            <a:endParaRPr lang="en-GB" dirty="0"/>
          </a:p>
        </p:txBody>
      </p:sp>
      <p:sp>
        <p:nvSpPr>
          <p:cNvPr id="29" name="Flowchart: Manual Operation 28"/>
          <p:cNvSpPr/>
          <p:nvPr/>
        </p:nvSpPr>
        <p:spPr>
          <a:xfrm>
            <a:off x="500034" y="4214818"/>
            <a:ext cx="1643074" cy="285752"/>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857224" y="4000504"/>
            <a:ext cx="785818" cy="21431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ed Rectangle 32"/>
          <p:cNvSpPr/>
          <p:nvPr/>
        </p:nvSpPr>
        <p:spPr>
          <a:xfrm>
            <a:off x="4071934" y="4000504"/>
            <a:ext cx="1357322" cy="57150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Processor</a:t>
            </a:r>
            <a:endParaRPr lang="en-GB" dirty="0"/>
          </a:p>
        </p:txBody>
      </p:sp>
      <p:sp>
        <p:nvSpPr>
          <p:cNvPr id="34" name="Left-Right Arrow 33"/>
          <p:cNvSpPr/>
          <p:nvPr/>
        </p:nvSpPr>
        <p:spPr>
          <a:xfrm>
            <a:off x="2285984" y="4000504"/>
            <a:ext cx="1428760" cy="714380"/>
          </a:xfrm>
          <a:prstGeom prst="leftRightArrow">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latin typeface="Arial" pitchFamily="34" charset="0"/>
                <a:cs typeface="Arial" pitchFamily="34" charset="0"/>
              </a:rPr>
              <a:t>Export</a:t>
            </a:r>
          </a:p>
        </p:txBody>
      </p:sp>
      <p:sp>
        <p:nvSpPr>
          <p:cNvPr id="35" name="Down Arrow 34"/>
          <p:cNvSpPr/>
          <p:nvPr/>
        </p:nvSpPr>
        <p:spPr>
          <a:xfrm>
            <a:off x="1214414" y="4714884"/>
            <a:ext cx="214314"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ounded Rectangle 35"/>
          <p:cNvSpPr/>
          <p:nvPr/>
        </p:nvSpPr>
        <p:spPr>
          <a:xfrm>
            <a:off x="642910" y="5357826"/>
            <a:ext cx="1357322" cy="571504"/>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Re-Export</a:t>
            </a:r>
            <a:endParaRPr lang="en-GB" dirty="0"/>
          </a:p>
        </p:txBody>
      </p:sp>
      <p:sp>
        <p:nvSpPr>
          <p:cNvPr id="37" name="Right Arrow 36"/>
          <p:cNvSpPr/>
          <p:nvPr/>
        </p:nvSpPr>
        <p:spPr>
          <a:xfrm>
            <a:off x="2143108" y="5572140"/>
            <a:ext cx="71438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ounded Rectangle 37"/>
          <p:cNvSpPr/>
          <p:nvPr/>
        </p:nvSpPr>
        <p:spPr>
          <a:xfrm>
            <a:off x="2928926" y="5429264"/>
            <a:ext cx="1500198" cy="57150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Wholesaler</a:t>
            </a:r>
            <a:endParaRPr lang="en-GB" dirty="0"/>
          </a:p>
        </p:txBody>
      </p:sp>
      <p:sp>
        <p:nvSpPr>
          <p:cNvPr id="39" name="Right Arrow 38"/>
          <p:cNvSpPr/>
          <p:nvPr/>
        </p:nvSpPr>
        <p:spPr>
          <a:xfrm>
            <a:off x="4572000" y="5643578"/>
            <a:ext cx="714380" cy="204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ounded Rectangle 39"/>
          <p:cNvSpPr/>
          <p:nvPr/>
        </p:nvSpPr>
        <p:spPr>
          <a:xfrm>
            <a:off x="5429256" y="5429264"/>
            <a:ext cx="1500198" cy="57150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Retailer</a:t>
            </a:r>
            <a:endParaRPr lang="en-GB" dirty="0"/>
          </a:p>
        </p:txBody>
      </p:sp>
      <p:sp>
        <p:nvSpPr>
          <p:cNvPr id="41" name="Right Arrow 40"/>
          <p:cNvSpPr/>
          <p:nvPr/>
        </p:nvSpPr>
        <p:spPr>
          <a:xfrm>
            <a:off x="7000892" y="5643578"/>
            <a:ext cx="714380" cy="204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Smiley Face 41"/>
          <p:cNvSpPr/>
          <p:nvPr/>
        </p:nvSpPr>
        <p:spPr>
          <a:xfrm>
            <a:off x="7929586" y="5286388"/>
            <a:ext cx="714380" cy="71438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heckerboard(across)">
                                      <p:cBhvr>
                                        <p:cTn id="10" dur="500"/>
                                        <p:tgtEl>
                                          <p:spTgt spid="1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heckerboard(across)">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heckerboard(across)">
                                      <p:cBhvr>
                                        <p:cTn id="18" dur="500"/>
                                        <p:tgtEl>
                                          <p:spTgt spid="18"/>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checkerboard(across)">
                                      <p:cBhvr>
                                        <p:cTn id="21" dur="500"/>
                                        <p:tgtEl>
                                          <p:spTgt spid="20"/>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checkerboard(across)">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heckerboard(across)">
                                      <p:cBhvr>
                                        <p:cTn id="29" dur="500"/>
                                        <p:tgtEl>
                                          <p:spTgt spid="22"/>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checkerboard(across)">
                                      <p:cBhvr>
                                        <p:cTn id="32" dur="500"/>
                                        <p:tgtEl>
                                          <p:spTgt spid="25"/>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checkerboard(across)">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ppt_x"/>
                                          </p:val>
                                        </p:tav>
                                        <p:tav tm="100000">
                                          <p:val>
                                            <p:strVal val="#ppt_x"/>
                                          </p:val>
                                        </p:tav>
                                      </p:tavLst>
                                    </p:anim>
                                    <p:anim calcmode="lin" valueType="num">
                                      <p:cBhvr additive="base">
                                        <p:cTn id="4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checkerboard(across)">
                                      <p:cBhvr>
                                        <p:cTn id="46" dur="1000"/>
                                        <p:tgtEl>
                                          <p:spTgt spid="29"/>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checkerboard(across)">
                                      <p:cBhvr>
                                        <p:cTn id="49" dur="1000"/>
                                        <p:tgtEl>
                                          <p:spTgt spid="30"/>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checkerboard(across)">
                                      <p:cBhvr>
                                        <p:cTn id="52" dur="1000"/>
                                        <p:tgtEl>
                                          <p:spTgt spid="34"/>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checkerboard(across)">
                                      <p:cBhvr>
                                        <p:cTn id="55" dur="100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grpId="1"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checkerboard(across)">
                                      <p:cBhvr>
                                        <p:cTn id="60" dur="500"/>
                                        <p:tgtEl>
                                          <p:spTgt spid="29"/>
                                        </p:tgtEl>
                                      </p:cBhvr>
                                    </p:animEffect>
                                  </p:childTnLst>
                                </p:cTn>
                              </p:par>
                              <p:par>
                                <p:cTn id="61" presetID="5" presetClass="entr" presetSubtype="10" fill="hold" grpId="1"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checkerboard(across)">
                                      <p:cBhvr>
                                        <p:cTn id="63" dur="500"/>
                                        <p:tgtEl>
                                          <p:spTgt spid="30"/>
                                        </p:tgtEl>
                                      </p:cBhvr>
                                    </p:animEffect>
                                  </p:childTnLst>
                                </p:cTn>
                              </p:par>
                              <p:par>
                                <p:cTn id="64" presetID="5" presetClass="entr" presetSubtype="10" fill="hold" grpId="1"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checkerboard(across)">
                                      <p:cBhvr>
                                        <p:cTn id="66" dur="500"/>
                                        <p:tgtEl>
                                          <p:spTgt spid="34"/>
                                        </p:tgtEl>
                                      </p:cBhvr>
                                    </p:animEffect>
                                  </p:childTnLst>
                                </p:cTn>
                              </p:par>
                              <p:par>
                                <p:cTn id="67" presetID="5" presetClass="entr" presetSubtype="10" fill="hold" grpId="1"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checkerboard(across)">
                                      <p:cBhvr>
                                        <p:cTn id="69" dur="500"/>
                                        <p:tgtEl>
                                          <p:spTgt spid="33"/>
                                        </p:tgtEl>
                                      </p:cBhvr>
                                    </p:animEffect>
                                  </p:childTnLst>
                                </p:cTn>
                              </p:par>
                              <p:par>
                                <p:cTn id="70" presetID="5" presetClass="entr" presetSubtype="10"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checkerboard(across)">
                                      <p:cBhvr>
                                        <p:cTn id="72" dur="500"/>
                                        <p:tgtEl>
                                          <p:spTgt spid="35"/>
                                        </p:tgtEl>
                                      </p:cBhvr>
                                    </p:animEffect>
                                  </p:childTnLst>
                                </p:cTn>
                              </p:par>
                              <p:par>
                                <p:cTn id="73" presetID="5" presetClass="entr" presetSubtype="10"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checkerboard(across)">
                                      <p:cBhvr>
                                        <p:cTn id="75" dur="500"/>
                                        <p:tgtEl>
                                          <p:spTgt spid="36"/>
                                        </p:tgtEl>
                                      </p:cBhvr>
                                    </p:animEffect>
                                  </p:childTnLst>
                                </p:cTn>
                              </p:par>
                              <p:par>
                                <p:cTn id="76" presetID="5" presetClass="entr" presetSubtype="10"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checkerboard(across)">
                                      <p:cBhvr>
                                        <p:cTn id="78" dur="500"/>
                                        <p:tgtEl>
                                          <p:spTgt spid="37"/>
                                        </p:tgtEl>
                                      </p:cBhvr>
                                    </p:animEffect>
                                  </p:childTnLst>
                                </p:cTn>
                              </p:par>
                              <p:par>
                                <p:cTn id="79" presetID="5" presetClass="entr" presetSubtype="10"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checkerboard(across)">
                                      <p:cBhvr>
                                        <p:cTn id="81" dur="500"/>
                                        <p:tgtEl>
                                          <p:spTgt spid="38"/>
                                        </p:tgtEl>
                                      </p:cBhvr>
                                    </p:animEffect>
                                  </p:childTnLst>
                                </p:cTn>
                              </p:par>
                              <p:par>
                                <p:cTn id="82" presetID="5" presetClass="entr" presetSubtype="10" fill="hold" grpId="0" nodeType="with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checkerboard(across)">
                                      <p:cBhvr>
                                        <p:cTn id="84" dur="500"/>
                                        <p:tgtEl>
                                          <p:spTgt spid="39"/>
                                        </p:tgtEl>
                                      </p:cBhvr>
                                    </p:animEffect>
                                  </p:childTnLst>
                                </p:cTn>
                              </p:par>
                              <p:par>
                                <p:cTn id="85" presetID="5" presetClass="entr" presetSubtype="10"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checkerboard(across)">
                                      <p:cBhvr>
                                        <p:cTn id="87" dur="500"/>
                                        <p:tgtEl>
                                          <p:spTgt spid="40"/>
                                        </p:tgtEl>
                                      </p:cBhvr>
                                    </p:animEffect>
                                  </p:childTnLst>
                                </p:cTn>
                              </p:par>
                              <p:par>
                                <p:cTn id="88" presetID="5" presetClass="entr" presetSubtype="10" fill="hold" grpId="0" nodeType="with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checkerboard(across)">
                                      <p:cBhvr>
                                        <p:cTn id="90" dur="500"/>
                                        <p:tgtEl>
                                          <p:spTgt spid="41"/>
                                        </p:tgtEl>
                                      </p:cBhvr>
                                    </p:animEffect>
                                  </p:childTnLst>
                                </p:cTn>
                              </p:par>
                              <p:par>
                                <p:cTn id="91" presetID="5" presetClass="entr" presetSubtype="10" fill="hold" grpId="0" nodeType="with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checkerboard(across)">
                                      <p:cBhvr>
                                        <p:cTn id="9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8" grpId="0" animBg="1"/>
      <p:bldP spid="20" grpId="0" animBg="1"/>
      <p:bldP spid="21" grpId="0" animBg="1"/>
      <p:bldP spid="22" grpId="0" animBg="1"/>
      <p:bldP spid="25" grpId="0" animBg="1"/>
      <p:bldP spid="26" grpId="0" animBg="1"/>
      <p:bldP spid="27" grpId="0" animBg="1"/>
      <p:bldP spid="29" grpId="0" animBg="1"/>
      <p:bldP spid="29" grpId="1" animBg="1"/>
      <p:bldP spid="30" grpId="0" animBg="1"/>
      <p:bldP spid="30" grpId="1" animBg="1"/>
      <p:bldP spid="33" grpId="0" animBg="1"/>
      <p:bldP spid="33" grpId="1" animBg="1"/>
      <p:bldP spid="34" grpId="0" animBg="1"/>
      <p:bldP spid="34" grpId="1" animBg="1"/>
      <p:bldP spid="35" grpId="0" animBg="1"/>
      <p:bldP spid="36" grpId="0" animBg="1"/>
      <p:bldP spid="37" grpId="0" animBg="1"/>
      <p:bldP spid="38" grpId="0" animBg="1"/>
      <p:bldP spid="39" grpId="0" animBg="1"/>
      <p:bldP spid="40" grpId="0" animBg="1"/>
      <p:bldP spid="41"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357554" y="928670"/>
            <a:ext cx="228601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Fishers (100%)</a:t>
            </a:r>
          </a:p>
          <a:p>
            <a:pPr algn="ctr"/>
            <a:r>
              <a:rPr lang="en-GB" dirty="0" smtClean="0"/>
              <a:t>60% Dealer</a:t>
            </a:r>
            <a:endParaRPr lang="en-GB" dirty="0"/>
          </a:p>
        </p:txBody>
      </p:sp>
      <p:sp>
        <p:nvSpPr>
          <p:cNvPr id="5" name="Title 4"/>
          <p:cNvSpPr>
            <a:spLocks noGrp="1"/>
          </p:cNvSpPr>
          <p:nvPr>
            <p:ph type="title"/>
          </p:nvPr>
        </p:nvSpPr>
        <p:spPr>
          <a:xfrm>
            <a:off x="285720" y="214290"/>
            <a:ext cx="8305800" cy="438896"/>
          </a:xfrm>
        </p:spPr>
        <p:style>
          <a:lnRef idx="1">
            <a:schemeClr val="accent4"/>
          </a:lnRef>
          <a:fillRef idx="2">
            <a:schemeClr val="accent4"/>
          </a:fillRef>
          <a:effectRef idx="1">
            <a:schemeClr val="accent4"/>
          </a:effectRef>
          <a:fontRef idx="minor">
            <a:schemeClr val="dk1"/>
          </a:fontRef>
        </p:style>
        <p:txBody>
          <a:bodyPr>
            <a:normAutofit/>
          </a:bodyPr>
          <a:lstStyle/>
          <a:p>
            <a:r>
              <a:rPr lang="en-GB" sz="2400" b="1" dirty="0" smtClean="0">
                <a:latin typeface="Comic Sans MS" pitchFamily="66" charset="0"/>
              </a:rPr>
              <a:t>Dry dish value chain - Bangladesh</a:t>
            </a:r>
            <a:endParaRPr lang="en-GB" sz="2400" b="1" dirty="0">
              <a:latin typeface="Comic Sans MS" pitchFamily="66" charset="0"/>
            </a:endParaRPr>
          </a:p>
        </p:txBody>
      </p:sp>
      <p:sp>
        <p:nvSpPr>
          <p:cNvPr id="6" name="Down Arrow 5"/>
          <p:cNvSpPr/>
          <p:nvPr/>
        </p:nvSpPr>
        <p:spPr>
          <a:xfrm>
            <a:off x="4357686" y="1714488"/>
            <a:ext cx="214314"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6072198" y="1571612"/>
            <a:ext cx="1643074" cy="57150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Middlemen (25%)</a:t>
            </a:r>
            <a:endParaRPr lang="en-GB" dirty="0"/>
          </a:p>
        </p:txBody>
      </p:sp>
      <p:cxnSp>
        <p:nvCxnSpPr>
          <p:cNvPr id="13" name="Straight Arrow Connector 12"/>
          <p:cNvCxnSpPr/>
          <p:nvPr/>
        </p:nvCxnSpPr>
        <p:spPr>
          <a:xfrm rot="10800000">
            <a:off x="1857356" y="1142984"/>
            <a:ext cx="128588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786446" y="1142984"/>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6573058" y="1356504"/>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1643836" y="1356504"/>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571472" y="1643050"/>
            <a:ext cx="1785950" cy="57150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Middlemen (15%)</a:t>
            </a:r>
            <a:endParaRPr lang="en-GB" dirty="0"/>
          </a:p>
        </p:txBody>
      </p:sp>
      <p:sp>
        <p:nvSpPr>
          <p:cNvPr id="24" name="Rounded Rectangle 23"/>
          <p:cNvSpPr/>
          <p:nvPr/>
        </p:nvSpPr>
        <p:spPr>
          <a:xfrm>
            <a:off x="3714744" y="2357430"/>
            <a:ext cx="1500198" cy="500066"/>
          </a:xfrm>
          <a:prstGeom prst="round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Dealer (80%)</a:t>
            </a:r>
            <a:endParaRPr lang="en-GB" dirty="0"/>
          </a:p>
        </p:txBody>
      </p:sp>
      <p:cxnSp>
        <p:nvCxnSpPr>
          <p:cNvPr id="26" name="Straight Arrow Connector 25"/>
          <p:cNvCxnSpPr/>
          <p:nvPr/>
        </p:nvCxnSpPr>
        <p:spPr>
          <a:xfrm>
            <a:off x="2500298" y="2143116"/>
            <a:ext cx="1071570"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flipV="1">
            <a:off x="5286380" y="2143116"/>
            <a:ext cx="785818"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3286116" y="3643314"/>
            <a:ext cx="2786082" cy="642942"/>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Dry fish producers (20%)</a:t>
            </a:r>
            <a:endParaRPr lang="en-GB" dirty="0"/>
          </a:p>
        </p:txBody>
      </p:sp>
      <p:cxnSp>
        <p:nvCxnSpPr>
          <p:cNvPr id="32" name="Straight Arrow Connector 31"/>
          <p:cNvCxnSpPr/>
          <p:nvPr/>
        </p:nvCxnSpPr>
        <p:spPr>
          <a:xfrm rot="5400000">
            <a:off x="4286248" y="3214686"/>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4714876" y="2928934"/>
            <a:ext cx="642942" cy="42862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5%</a:t>
            </a:r>
            <a:endParaRPr lang="en-GB" sz="1200" b="1" dirty="0"/>
          </a:p>
        </p:txBody>
      </p:sp>
      <p:cxnSp>
        <p:nvCxnSpPr>
          <p:cNvPr id="36" name="Straight Arrow Connector 35"/>
          <p:cNvCxnSpPr/>
          <p:nvPr/>
        </p:nvCxnSpPr>
        <p:spPr>
          <a:xfrm rot="5400000">
            <a:off x="786580" y="3000372"/>
            <a:ext cx="142796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500166" y="3786190"/>
            <a:ext cx="164307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1714480" y="2857496"/>
            <a:ext cx="642942" cy="42862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10%</a:t>
            </a:r>
            <a:endParaRPr lang="en-GB" sz="1200" b="1" dirty="0"/>
          </a:p>
        </p:txBody>
      </p:sp>
      <p:sp>
        <p:nvSpPr>
          <p:cNvPr id="44" name="Oval 43"/>
          <p:cNvSpPr/>
          <p:nvPr/>
        </p:nvSpPr>
        <p:spPr>
          <a:xfrm>
            <a:off x="7143768" y="2571744"/>
            <a:ext cx="642942" cy="42862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5%</a:t>
            </a:r>
            <a:endParaRPr lang="en-GB" sz="1200" b="1" dirty="0"/>
          </a:p>
        </p:txBody>
      </p:sp>
      <p:cxnSp>
        <p:nvCxnSpPr>
          <p:cNvPr id="47" name="Straight Arrow Connector 46"/>
          <p:cNvCxnSpPr/>
          <p:nvPr/>
        </p:nvCxnSpPr>
        <p:spPr>
          <a:xfrm rot="5400000">
            <a:off x="6251190" y="2964256"/>
            <a:ext cx="1500198"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10800000">
            <a:off x="6215074" y="3857628"/>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checkerboard(across)">
                                      <p:cBhvr>
                                        <p:cTn id="11" dur="2000"/>
                                        <p:tgtEl>
                                          <p:spTgt spid="23"/>
                                        </p:tgtEl>
                                      </p:cBhvr>
                                    </p:animEffect>
                                  </p:childTnLst>
                                </p:cTn>
                              </p:par>
                            </p:childTnLst>
                          </p:cTn>
                        </p:par>
                        <p:par>
                          <p:cTn id="12" fill="hold">
                            <p:stCondLst>
                              <p:cond delay="4000"/>
                            </p:stCondLst>
                            <p:childTnLst>
                              <p:par>
                                <p:cTn id="13" presetID="5"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2000"/>
                                        <p:tgtEl>
                                          <p:spTgt spid="8"/>
                                        </p:tgtEl>
                                      </p:cBhvr>
                                    </p:animEffect>
                                  </p:childTnLst>
                                </p:cTn>
                              </p:par>
                            </p:childTnLst>
                          </p:cTn>
                        </p:par>
                        <p:par>
                          <p:cTn id="16" fill="hold">
                            <p:stCondLst>
                              <p:cond delay="6000"/>
                            </p:stCondLst>
                            <p:childTnLst>
                              <p:par>
                                <p:cTn id="17" presetID="5" presetClass="entr" presetSubtype="1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checkerboard(across)">
                                      <p:cBhvr>
                                        <p:cTn id="19" dur="2000"/>
                                        <p:tgtEl>
                                          <p:spTgt spid="24"/>
                                        </p:tgtEl>
                                      </p:cBhvr>
                                    </p:animEffect>
                                  </p:childTnLst>
                                </p:cTn>
                              </p:par>
                            </p:childTnLst>
                          </p:cTn>
                        </p:par>
                        <p:par>
                          <p:cTn id="20" fill="hold">
                            <p:stCondLst>
                              <p:cond delay="8000"/>
                            </p:stCondLst>
                            <p:childTnLst>
                              <p:par>
                                <p:cTn id="21" presetID="5" presetClass="entr" presetSubtype="1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checkerboard(across)">
                                      <p:cBhvr>
                                        <p:cTn id="23"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23" grpId="0" animBg="1"/>
      <p:bldP spid="24"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28926" y="285728"/>
            <a:ext cx="2786082" cy="500066"/>
          </a:xfrm>
          <a:prstGeom prst="round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Dry fish producers (20%)</a:t>
            </a:r>
            <a:endParaRPr lang="en-GB" dirty="0">
              <a:solidFill>
                <a:schemeClr val="tx1"/>
              </a:solidFill>
            </a:endParaRPr>
          </a:p>
        </p:txBody>
      </p:sp>
      <p:sp>
        <p:nvSpPr>
          <p:cNvPr id="5" name="Rounded Rectangle 4"/>
          <p:cNvSpPr/>
          <p:nvPr/>
        </p:nvSpPr>
        <p:spPr>
          <a:xfrm>
            <a:off x="500034" y="1285860"/>
            <a:ext cx="1785950"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Low income (16%)</a:t>
            </a:r>
            <a:endParaRPr lang="en-GB" dirty="0"/>
          </a:p>
        </p:txBody>
      </p:sp>
      <p:sp>
        <p:nvSpPr>
          <p:cNvPr id="6" name="Rounded Rectangle 5"/>
          <p:cNvSpPr/>
          <p:nvPr/>
        </p:nvSpPr>
        <p:spPr>
          <a:xfrm>
            <a:off x="500034" y="2285992"/>
            <a:ext cx="1785950"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Wholesaler (16%)</a:t>
            </a:r>
            <a:endParaRPr lang="en-GB" dirty="0"/>
          </a:p>
        </p:txBody>
      </p:sp>
      <p:sp>
        <p:nvSpPr>
          <p:cNvPr id="7" name="Rounded Rectangle 6"/>
          <p:cNvSpPr/>
          <p:nvPr/>
        </p:nvSpPr>
        <p:spPr>
          <a:xfrm>
            <a:off x="500034" y="3357562"/>
            <a:ext cx="1785950"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City wholesaler (14.%)</a:t>
            </a:r>
            <a:endParaRPr lang="en-GB" dirty="0"/>
          </a:p>
        </p:txBody>
      </p:sp>
      <p:sp>
        <p:nvSpPr>
          <p:cNvPr id="8" name="Rounded Rectangle 7"/>
          <p:cNvSpPr/>
          <p:nvPr/>
        </p:nvSpPr>
        <p:spPr>
          <a:xfrm>
            <a:off x="571472" y="4429132"/>
            <a:ext cx="1785950"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Retailer (14.5%)</a:t>
            </a:r>
            <a:endParaRPr lang="en-GB" dirty="0"/>
          </a:p>
        </p:txBody>
      </p:sp>
      <p:sp>
        <p:nvSpPr>
          <p:cNvPr id="9" name="Rectangle 8"/>
          <p:cNvSpPr/>
          <p:nvPr/>
        </p:nvSpPr>
        <p:spPr>
          <a:xfrm>
            <a:off x="3000364" y="1500174"/>
            <a:ext cx="1071570"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Feed</a:t>
            </a:r>
          </a:p>
          <a:p>
            <a:pPr algn="ctr"/>
            <a:r>
              <a:rPr lang="en-GB" dirty="0" smtClean="0"/>
              <a:t>Industry</a:t>
            </a:r>
            <a:endParaRPr lang="en-GB" dirty="0"/>
          </a:p>
        </p:txBody>
      </p:sp>
      <p:sp>
        <p:nvSpPr>
          <p:cNvPr id="10" name="Rectangle 9"/>
          <p:cNvSpPr/>
          <p:nvPr/>
        </p:nvSpPr>
        <p:spPr>
          <a:xfrm>
            <a:off x="2857488" y="4214818"/>
            <a:ext cx="1428760"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Imports</a:t>
            </a:r>
            <a:endParaRPr lang="en-GB" dirty="0"/>
          </a:p>
        </p:txBody>
      </p:sp>
      <p:sp>
        <p:nvSpPr>
          <p:cNvPr id="11" name="Rounded Rectangle 10"/>
          <p:cNvSpPr/>
          <p:nvPr/>
        </p:nvSpPr>
        <p:spPr>
          <a:xfrm>
            <a:off x="4643438" y="1357298"/>
            <a:ext cx="1785950"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latin typeface="Arial" pitchFamily="34" charset="0"/>
                <a:cs typeface="Arial" pitchFamily="34" charset="0"/>
              </a:rPr>
              <a:t>Middle income </a:t>
            </a:r>
            <a:endParaRPr lang="en-GB" sz="1200" dirty="0">
              <a:latin typeface="Arial" pitchFamily="34" charset="0"/>
              <a:cs typeface="Arial" pitchFamily="34" charset="0"/>
            </a:endParaRPr>
          </a:p>
          <a:p>
            <a:pPr algn="ctr"/>
            <a:r>
              <a:rPr lang="en-GB" sz="1200" dirty="0" smtClean="0">
                <a:latin typeface="Arial" pitchFamily="34" charset="0"/>
                <a:cs typeface="Arial" pitchFamily="34" charset="0"/>
              </a:rPr>
              <a:t>(3.5%)</a:t>
            </a:r>
            <a:endParaRPr lang="en-GB" sz="1200" dirty="0">
              <a:latin typeface="Arial" pitchFamily="34" charset="0"/>
              <a:cs typeface="Arial" pitchFamily="34" charset="0"/>
            </a:endParaRPr>
          </a:p>
        </p:txBody>
      </p:sp>
      <p:sp>
        <p:nvSpPr>
          <p:cNvPr id="12" name="Rounded Rectangle 11"/>
          <p:cNvSpPr/>
          <p:nvPr/>
        </p:nvSpPr>
        <p:spPr>
          <a:xfrm>
            <a:off x="4714876" y="2285992"/>
            <a:ext cx="1785950"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Middlemen (3%)</a:t>
            </a:r>
            <a:endParaRPr lang="en-GB" dirty="0"/>
          </a:p>
        </p:txBody>
      </p:sp>
      <p:sp>
        <p:nvSpPr>
          <p:cNvPr id="13" name="Rounded Rectangle 12"/>
          <p:cNvSpPr/>
          <p:nvPr/>
        </p:nvSpPr>
        <p:spPr>
          <a:xfrm>
            <a:off x="4714876" y="3214686"/>
            <a:ext cx="1785950"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Retailer (3%)</a:t>
            </a:r>
            <a:endParaRPr lang="en-GB" dirty="0"/>
          </a:p>
        </p:txBody>
      </p:sp>
      <p:sp>
        <p:nvSpPr>
          <p:cNvPr id="14" name="Rounded Rectangle 13"/>
          <p:cNvSpPr/>
          <p:nvPr/>
        </p:nvSpPr>
        <p:spPr>
          <a:xfrm>
            <a:off x="6786578" y="1357298"/>
            <a:ext cx="1785950"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Entrepreneurs </a:t>
            </a:r>
            <a:r>
              <a:rPr lang="en-GB" dirty="0" smtClean="0">
                <a:latin typeface="Arial" pitchFamily="34" charset="0"/>
                <a:cs typeface="Arial" pitchFamily="34" charset="0"/>
              </a:rPr>
              <a:t>(0.5%)</a:t>
            </a:r>
            <a:endParaRPr lang="en-GB" dirty="0">
              <a:latin typeface="Arial" pitchFamily="34" charset="0"/>
              <a:cs typeface="Arial" pitchFamily="34" charset="0"/>
            </a:endParaRPr>
          </a:p>
        </p:txBody>
      </p:sp>
      <p:sp>
        <p:nvSpPr>
          <p:cNvPr id="15" name="Rounded Rectangle 14"/>
          <p:cNvSpPr/>
          <p:nvPr/>
        </p:nvSpPr>
        <p:spPr>
          <a:xfrm>
            <a:off x="5643570" y="4143380"/>
            <a:ext cx="1785950"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Supermarket (0.4%)</a:t>
            </a:r>
            <a:endParaRPr lang="en-GB" dirty="0"/>
          </a:p>
        </p:txBody>
      </p:sp>
      <p:sp>
        <p:nvSpPr>
          <p:cNvPr id="16" name="Rectangle 15"/>
          <p:cNvSpPr/>
          <p:nvPr/>
        </p:nvSpPr>
        <p:spPr>
          <a:xfrm>
            <a:off x="7715272" y="4143380"/>
            <a:ext cx="121441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Export</a:t>
            </a:r>
          </a:p>
          <a:p>
            <a:pPr algn="ctr"/>
            <a:r>
              <a:rPr lang="en-GB" dirty="0" smtClean="0"/>
              <a:t>(0.6%)</a:t>
            </a:r>
            <a:endParaRPr lang="en-GB" dirty="0"/>
          </a:p>
        </p:txBody>
      </p:sp>
      <p:sp>
        <p:nvSpPr>
          <p:cNvPr id="17" name="Rounded Rectangle 16"/>
          <p:cNvSpPr/>
          <p:nvPr/>
        </p:nvSpPr>
        <p:spPr>
          <a:xfrm>
            <a:off x="2357422" y="5500702"/>
            <a:ext cx="4000528" cy="500066"/>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Consumers</a:t>
            </a:r>
            <a:endParaRPr lang="en-GB" b="1" dirty="0">
              <a:solidFill>
                <a:schemeClr val="tx1"/>
              </a:solidFill>
            </a:endParaRPr>
          </a:p>
        </p:txBody>
      </p:sp>
      <p:cxnSp>
        <p:nvCxnSpPr>
          <p:cNvPr id="19" name="Straight Arrow Connector 18"/>
          <p:cNvCxnSpPr/>
          <p:nvPr/>
        </p:nvCxnSpPr>
        <p:spPr>
          <a:xfrm rot="5400000">
            <a:off x="1213620" y="2071678"/>
            <a:ext cx="28654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1108051" y="3106735"/>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1072332" y="4214024"/>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285984" y="2214554"/>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2464579" y="3321843"/>
            <a:ext cx="150019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0800000">
            <a:off x="2428860" y="2571744"/>
            <a:ext cx="7143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2893207" y="3178967"/>
            <a:ext cx="164307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4428330" y="4572008"/>
            <a:ext cx="142955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6107917" y="3036091"/>
            <a:ext cx="192882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7215206" y="3000372"/>
            <a:ext cx="200026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500826" y="1643050"/>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a:off x="5464975" y="2107397"/>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a:off x="5465769" y="3035297"/>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2072464" y="5285594"/>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a:off x="5644364" y="5142718"/>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57158" y="6286520"/>
            <a:ext cx="3500462"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Source:(</a:t>
            </a:r>
            <a:r>
              <a:rPr lang="en-GB" dirty="0" err="1" smtClean="0"/>
              <a:t>Shamsuddoha</a:t>
            </a:r>
            <a:r>
              <a:rPr lang="en-GB" dirty="0" smtClean="0"/>
              <a:t>, 2007)</a:t>
            </a:r>
            <a:endParaRPr lang="en-GB" dirty="0"/>
          </a:p>
        </p:txBody>
      </p:sp>
      <p:cxnSp>
        <p:nvCxnSpPr>
          <p:cNvPr id="35" name="Straight Arrow Connector 34"/>
          <p:cNvCxnSpPr/>
          <p:nvPr/>
        </p:nvCxnSpPr>
        <p:spPr>
          <a:xfrm rot="10800000" flipV="1">
            <a:off x="1714480" y="857232"/>
            <a:ext cx="2143140" cy="357190"/>
          </a:xfrm>
          <a:prstGeom prst="straightConnector1">
            <a:avLst/>
          </a:prstGeom>
          <a:ln w="79375">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857620" y="857232"/>
            <a:ext cx="3286148"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3857620" y="857232"/>
            <a:ext cx="785818" cy="5000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1000"/>
                                        <p:tgtEl>
                                          <p:spTgt spid="5"/>
                                        </p:tgtEl>
                                      </p:cBhvr>
                                    </p:animEffect>
                                  </p:childTnLst>
                                </p:cTn>
                              </p:par>
                            </p:childTnLst>
                          </p:cTn>
                        </p:par>
                        <p:par>
                          <p:cTn id="13" fill="hold">
                            <p:stCondLst>
                              <p:cond delay="1500"/>
                            </p:stCondLst>
                            <p:childTnLst>
                              <p:par>
                                <p:cTn id="14" presetID="5" presetClass="entr" presetSubtype="1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1000"/>
                                        <p:tgtEl>
                                          <p:spTgt spid="11"/>
                                        </p:tgtEl>
                                      </p:cBhvr>
                                    </p:animEffect>
                                  </p:childTnLst>
                                </p:cTn>
                              </p:par>
                            </p:childTnLst>
                          </p:cTn>
                        </p:par>
                        <p:par>
                          <p:cTn id="17" fill="hold">
                            <p:stCondLst>
                              <p:cond delay="2500"/>
                            </p:stCondLst>
                            <p:childTnLst>
                              <p:par>
                                <p:cTn id="18" presetID="5" presetClass="entr" presetSubtype="1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heckerboard(across)">
                                      <p:cBhvr>
                                        <p:cTn id="20" dur="1000"/>
                                        <p:tgtEl>
                                          <p:spTgt spid="14"/>
                                        </p:tgtEl>
                                      </p:cBhvr>
                                    </p:animEffect>
                                  </p:childTnLst>
                                </p:cTn>
                              </p:par>
                            </p:childTnLst>
                          </p:cTn>
                        </p:par>
                        <p:par>
                          <p:cTn id="21" fill="hold">
                            <p:stCondLst>
                              <p:cond delay="3500"/>
                            </p:stCondLst>
                            <p:childTnLst>
                              <p:par>
                                <p:cTn id="22" presetID="5" presetClass="entr" presetSubtype="1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heckerboard(across)">
                                      <p:cBhvr>
                                        <p:cTn id="24" dur="1000"/>
                                        <p:tgtEl>
                                          <p:spTgt spid="6"/>
                                        </p:tgtEl>
                                      </p:cBhvr>
                                    </p:animEffect>
                                  </p:childTnLst>
                                </p:cTn>
                              </p:par>
                            </p:childTnLst>
                          </p:cTn>
                        </p:par>
                        <p:par>
                          <p:cTn id="25" fill="hold">
                            <p:stCondLst>
                              <p:cond delay="4500"/>
                            </p:stCondLst>
                            <p:childTnLst>
                              <p:par>
                                <p:cTn id="26" presetID="5" presetClass="entr" presetSubtype="1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heckerboard(across)">
                                      <p:cBhvr>
                                        <p:cTn id="28" dur="1000"/>
                                        <p:tgtEl>
                                          <p:spTgt spid="7"/>
                                        </p:tgtEl>
                                      </p:cBhvr>
                                    </p:animEffect>
                                  </p:childTnLst>
                                </p:cTn>
                              </p:par>
                            </p:childTnLst>
                          </p:cTn>
                        </p:par>
                        <p:par>
                          <p:cTn id="29" fill="hold">
                            <p:stCondLst>
                              <p:cond delay="5500"/>
                            </p:stCondLst>
                            <p:childTnLst>
                              <p:par>
                                <p:cTn id="30" presetID="5" presetClass="entr" presetSubtype="1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heckerboard(across)">
                                      <p:cBhvr>
                                        <p:cTn id="32" dur="1000"/>
                                        <p:tgtEl>
                                          <p:spTgt spid="8"/>
                                        </p:tgtEl>
                                      </p:cBhvr>
                                    </p:animEffect>
                                  </p:childTnLst>
                                </p:cTn>
                              </p:par>
                            </p:childTnLst>
                          </p:cTn>
                        </p:par>
                        <p:par>
                          <p:cTn id="33" fill="hold">
                            <p:stCondLst>
                              <p:cond delay="6500"/>
                            </p:stCondLst>
                            <p:childTnLst>
                              <p:par>
                                <p:cTn id="34" presetID="5" presetClass="entr" presetSubtype="1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heckerboard(across)">
                                      <p:cBhvr>
                                        <p:cTn id="36" dur="1000"/>
                                        <p:tgtEl>
                                          <p:spTgt spid="9"/>
                                        </p:tgtEl>
                                      </p:cBhvr>
                                    </p:animEffect>
                                  </p:childTnLst>
                                </p:cTn>
                              </p:par>
                            </p:childTnLst>
                          </p:cTn>
                        </p:par>
                        <p:par>
                          <p:cTn id="37" fill="hold">
                            <p:stCondLst>
                              <p:cond delay="7500"/>
                            </p:stCondLst>
                            <p:childTnLst>
                              <p:par>
                                <p:cTn id="38" presetID="5" presetClass="entr" presetSubtype="1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heckerboard(across)">
                                      <p:cBhvr>
                                        <p:cTn id="40" dur="1000"/>
                                        <p:tgtEl>
                                          <p:spTgt spid="10"/>
                                        </p:tgtEl>
                                      </p:cBhvr>
                                    </p:animEffect>
                                  </p:childTnLst>
                                </p:cTn>
                              </p:par>
                            </p:childTnLst>
                          </p:cTn>
                        </p:par>
                        <p:par>
                          <p:cTn id="41" fill="hold">
                            <p:stCondLst>
                              <p:cond delay="8500"/>
                            </p:stCondLst>
                            <p:childTnLst>
                              <p:par>
                                <p:cTn id="42" presetID="5" presetClass="entr" presetSubtype="1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checkerboard(across)">
                                      <p:cBhvr>
                                        <p:cTn id="44" dur="1000"/>
                                        <p:tgtEl>
                                          <p:spTgt spid="12"/>
                                        </p:tgtEl>
                                      </p:cBhvr>
                                    </p:animEffect>
                                  </p:childTnLst>
                                </p:cTn>
                              </p:par>
                            </p:childTnLst>
                          </p:cTn>
                        </p:par>
                        <p:par>
                          <p:cTn id="45" fill="hold">
                            <p:stCondLst>
                              <p:cond delay="9500"/>
                            </p:stCondLst>
                            <p:childTnLst>
                              <p:par>
                                <p:cTn id="46" presetID="5" presetClass="entr" presetSubtype="1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checkerboard(across)">
                                      <p:cBhvr>
                                        <p:cTn id="48" dur="1000"/>
                                        <p:tgtEl>
                                          <p:spTgt spid="13"/>
                                        </p:tgtEl>
                                      </p:cBhvr>
                                    </p:animEffect>
                                  </p:childTnLst>
                                </p:cTn>
                              </p:par>
                            </p:childTnLst>
                          </p:cTn>
                        </p:par>
                        <p:par>
                          <p:cTn id="49" fill="hold">
                            <p:stCondLst>
                              <p:cond delay="10500"/>
                            </p:stCondLst>
                            <p:childTnLst>
                              <p:par>
                                <p:cTn id="50" presetID="5" presetClass="entr" presetSubtype="1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checkerboard(across)">
                                      <p:cBhvr>
                                        <p:cTn id="52" dur="1000"/>
                                        <p:tgtEl>
                                          <p:spTgt spid="15"/>
                                        </p:tgtEl>
                                      </p:cBhvr>
                                    </p:animEffect>
                                  </p:childTnLst>
                                </p:cTn>
                              </p:par>
                            </p:childTnLst>
                          </p:cTn>
                        </p:par>
                        <p:par>
                          <p:cTn id="53" fill="hold">
                            <p:stCondLst>
                              <p:cond delay="11500"/>
                            </p:stCondLst>
                            <p:childTnLst>
                              <p:par>
                                <p:cTn id="54" presetID="5" presetClass="entr" presetSubtype="10"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checkerboard(across)">
                                      <p:cBhvr>
                                        <p:cTn id="56" dur="10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1649</Words>
  <Application>Microsoft Office PowerPoint</Application>
  <PresentationFormat>On-screen Show (4:3)</PresentationFormat>
  <Paragraphs>398</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Flow</vt:lpstr>
      <vt:lpstr>A survey of value chain studies in Asia</vt:lpstr>
      <vt:lpstr>“Supply chain” is not synonymous with “value chain”, because…</vt:lpstr>
      <vt:lpstr>Source: Michael Porter (1985)</vt:lpstr>
      <vt:lpstr>VALUE CHAIN:  Creating value chain for fish and fishery products</vt:lpstr>
      <vt:lpstr>Slide 5</vt:lpstr>
      <vt:lpstr>Food fish value chains in Asia</vt:lpstr>
      <vt:lpstr>Slide 7</vt:lpstr>
      <vt:lpstr>Dry dish value chain - Bangladesh</vt:lpstr>
      <vt:lpstr>Slide 9</vt:lpstr>
      <vt:lpstr>Value chain analysis – Hilsa marketing, Bangladesh</vt:lpstr>
      <vt:lpstr>Slide 11</vt:lpstr>
      <vt:lpstr>Value chain analysis -Hilsa</vt:lpstr>
      <vt:lpstr>Market margin and Marketing Profit – Hilsa marketing</vt:lpstr>
      <vt:lpstr>Vietnam’s seafood industry: A socially embedded division of state owned and local Chinese owned enterprises in regional value chains? </vt:lpstr>
      <vt:lpstr>Shrimp value chain: SOE or Local Chinese owned pvt. Co.</vt:lpstr>
      <vt:lpstr>Local Chinese Owned Pvt. Companies vs SOEs</vt:lpstr>
      <vt:lpstr>Shrimp value chains to Japanese market</vt:lpstr>
      <vt:lpstr>Overseas Chinese dominated shrimp value chains</vt:lpstr>
      <vt:lpstr>  Similarities of fish marketing systems in developing vs developed countries </vt:lpstr>
      <vt:lpstr>        Differences of fish marketing systems in developing vs developed countries </vt:lpstr>
      <vt:lpstr>Challenges for developing country suppliers in general</vt:lpstr>
      <vt:lpstr>PESTLE analysis </vt:lpstr>
      <vt:lpstr>Slide 23</vt:lpstr>
      <vt:lpstr>Slide 24</vt:lpstr>
      <vt:lpstr>Slide 25</vt:lpstr>
      <vt:lpstr>Slide 26</vt:lpstr>
      <vt:lpstr>Slide 27</vt:lpstr>
      <vt:lpstr>Slide 28</vt:lpstr>
      <vt:lpstr>Drivers and governors of change on the demand side…</vt:lpstr>
      <vt:lpstr>Slide 30</vt:lpstr>
      <vt:lpstr>Drivers and governors of change on the supply side… </vt:lpstr>
      <vt:lpstr>Slide 32</vt:lpstr>
      <vt:lpstr>Conclusions and Implications</vt:lpstr>
      <vt:lpstr>Slide 34</vt:lpstr>
      <vt:lpstr>Slide 35</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survey of value chain studies in Asia</dc:title>
  <dc:creator>Dell</dc:creator>
  <cp:lastModifiedBy>Audun</cp:lastModifiedBy>
  <cp:revision>47</cp:revision>
  <dcterms:created xsi:type="dcterms:W3CDTF">2010-11-29T05:24:05Z</dcterms:created>
  <dcterms:modified xsi:type="dcterms:W3CDTF">2010-12-11T01:06:31Z</dcterms:modified>
</cp:coreProperties>
</file>