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6"/>
  </p:notesMasterIdLst>
  <p:sldIdLst>
    <p:sldId id="256" r:id="rId2"/>
    <p:sldId id="257" r:id="rId3"/>
    <p:sldId id="259" r:id="rId4"/>
    <p:sldId id="260" r:id="rId5"/>
    <p:sldId id="261" r:id="rId6"/>
    <p:sldId id="273" r:id="rId7"/>
    <p:sldId id="262" r:id="rId8"/>
    <p:sldId id="266" r:id="rId9"/>
    <p:sldId id="267" r:id="rId10"/>
    <p:sldId id="268" r:id="rId11"/>
    <p:sldId id="263" r:id="rId12"/>
    <p:sldId id="264" r:id="rId13"/>
    <p:sldId id="272" r:id="rId14"/>
    <p:sldId id="270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19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AC797A-F64E-4DE6-A48C-1CDB026346CB}" type="datetimeFigureOut">
              <a:rPr lang="en-US" smtClean="0"/>
              <a:pPr/>
              <a:t>12/8/2010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4E2D2D8-E19F-4A09-ABE1-071F6E6B8CF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6157B7-8C08-4A84-BBBA-17D5D756921C}" type="datetime1">
              <a:rPr lang="en-US" smtClean="0"/>
              <a:pPr/>
              <a:t>12/8/2010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2397CB-6980-4E18-93C1-F6BC3A89173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0E8423-0F67-470D-824B-B224C372EE0E}" type="datetime1">
              <a:rPr lang="en-US" smtClean="0"/>
              <a:pPr/>
              <a:t>12/8/2010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2397CB-6980-4E18-93C1-F6BC3A89173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F5FF2-B3FD-4E18-84FD-8AFC8DA68DC4}" type="datetime1">
              <a:rPr lang="en-US" smtClean="0"/>
              <a:pPr/>
              <a:t>12/8/2010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2397CB-6980-4E18-93C1-F6BC3A89173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35DBA7-92F9-4146-841B-7F58ED3D8684}" type="datetime1">
              <a:rPr lang="en-US" smtClean="0"/>
              <a:pPr/>
              <a:t>12/8/2010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2397CB-6980-4E18-93C1-F6BC3A89173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33B729-94EC-4389-9E73-694DB9FFB37C}" type="datetime1">
              <a:rPr lang="en-US" smtClean="0"/>
              <a:pPr/>
              <a:t>12/8/2010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2397CB-6980-4E18-93C1-F6BC3A89173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D5EF96-D3E8-4A95-8D47-401BFE593EAF}" type="datetime1">
              <a:rPr lang="en-US" smtClean="0"/>
              <a:pPr/>
              <a:t>12/8/2010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2397CB-6980-4E18-93C1-F6BC3A89173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873812-3759-4588-81FF-E1EDDA08336F}" type="datetime1">
              <a:rPr lang="en-US" smtClean="0"/>
              <a:pPr/>
              <a:t>12/8/2010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2397CB-6980-4E18-93C1-F6BC3A89173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AC723E-623A-41F6-88E4-A0CE6D672C4F}" type="datetime1">
              <a:rPr lang="en-US" smtClean="0"/>
              <a:pPr/>
              <a:t>12/8/2010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2397CB-6980-4E18-93C1-F6BC3A89173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B6BEE1-9DFA-4141-A570-80F10C3B5DD8}" type="datetime1">
              <a:rPr lang="en-US" smtClean="0"/>
              <a:pPr/>
              <a:t>12/8/2010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2397CB-6980-4E18-93C1-F6BC3A89173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A7BAEB-D8B0-4B99-92FB-C653B645938F}" type="datetime1">
              <a:rPr lang="en-US" smtClean="0"/>
              <a:pPr/>
              <a:t>12/8/2010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2397CB-6980-4E18-93C1-F6BC3A89173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A178E2-47A1-4A5D-9573-87C5C8D99394}" type="datetime1">
              <a:rPr lang="en-US" smtClean="0"/>
              <a:pPr/>
              <a:t>12/8/2010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2397CB-6980-4E18-93C1-F6BC3A89173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A6F2C3-BEF0-424C-8D03-15908B638E93}" type="datetime1">
              <a:rPr lang="en-US" smtClean="0"/>
              <a:pPr/>
              <a:t>12/8/2010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2397CB-6980-4E18-93C1-F6BC3A89173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85801"/>
            <a:ext cx="7772400" cy="2971799"/>
          </a:xfrm>
        </p:spPr>
        <p:txBody>
          <a:bodyPr>
            <a:normAutofit fontScale="90000"/>
          </a:bodyPr>
          <a:lstStyle/>
          <a:p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en-US" sz="3600" b="1" dirty="0" smtClean="0"/>
              <a:t>Canadian Fisheries</a:t>
            </a:r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en-US" sz="3600" dirty="0"/>
              <a:t/>
            </a:r>
            <a:br>
              <a:rPr lang="en-US" sz="3600" dirty="0"/>
            </a:br>
            <a:r>
              <a:rPr lang="en-US" sz="3600" dirty="0" smtClean="0"/>
              <a:t>Daniel V. Gordon </a:t>
            </a:r>
            <a:br>
              <a:rPr lang="en-US" sz="3600" dirty="0" smtClean="0"/>
            </a:br>
            <a:r>
              <a:rPr lang="en-US" sz="3600" dirty="0" smtClean="0"/>
              <a:t>Department of Economics</a:t>
            </a:r>
            <a:br>
              <a:rPr lang="en-US" sz="3600" dirty="0" smtClean="0"/>
            </a:br>
            <a:r>
              <a:rPr lang="en-US" sz="3600" dirty="0" smtClean="0"/>
              <a:t>University of Calgary, Canada</a:t>
            </a:r>
            <a:br>
              <a:rPr lang="en-US" sz="3600" dirty="0" smtClean="0"/>
            </a:br>
            <a:endParaRPr lang="en-US" sz="3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657600"/>
            <a:ext cx="6400800" cy="1981200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FAO Value Chain Workshop</a:t>
            </a:r>
          </a:p>
          <a:p>
            <a:r>
              <a:rPr lang="en-US" dirty="0" smtClean="0"/>
              <a:t>University of Tokyo</a:t>
            </a:r>
          </a:p>
          <a:p>
            <a:r>
              <a:rPr lang="en-US" dirty="0" smtClean="0"/>
              <a:t>Tokyo, Japan</a:t>
            </a:r>
          </a:p>
          <a:p>
            <a:r>
              <a:rPr lang="en-US" dirty="0" smtClean="0"/>
              <a:t>December 2010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11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135563"/>
          </a:xfrm>
        </p:spPr>
        <p:txBody>
          <a:bodyPr/>
          <a:lstStyle/>
          <a:p>
            <a:r>
              <a:rPr lang="en-US" b="1" dirty="0" smtClean="0"/>
              <a:t>Management</a:t>
            </a:r>
          </a:p>
          <a:p>
            <a:r>
              <a:rPr lang="en-US" dirty="0" smtClean="0"/>
              <a:t>A number of management techniques are used in Canadian Fisheries;</a:t>
            </a:r>
          </a:p>
          <a:p>
            <a:r>
              <a:rPr lang="en-US" dirty="0" smtClean="0"/>
              <a:t>TAC limits set for each fishery</a:t>
            </a:r>
          </a:p>
          <a:p>
            <a:r>
              <a:rPr lang="en-US" dirty="0" smtClean="0"/>
              <a:t>Competitive, Trap Limits, and IQ</a:t>
            </a:r>
          </a:p>
          <a:p>
            <a:r>
              <a:rPr lang="en-US" dirty="0" smtClean="0"/>
              <a:t>And Enterprise allocations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2397CB-6980-4E18-93C1-F6BC3A89173D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83163"/>
          </a:xfrm>
        </p:spPr>
        <p:txBody>
          <a:bodyPr/>
          <a:lstStyle/>
          <a:p>
            <a:r>
              <a:rPr lang="en-US" b="1" dirty="0" smtClean="0"/>
              <a:t>Management</a:t>
            </a:r>
          </a:p>
          <a:p>
            <a:r>
              <a:rPr lang="en-US" dirty="0" smtClean="0"/>
              <a:t>IQ fisheries accounted for over 50% of total landed values</a:t>
            </a:r>
          </a:p>
          <a:p>
            <a:r>
              <a:rPr lang="en-US" dirty="0" smtClean="0"/>
              <a:t> About 21 out of 27 key commercial fisheries in the four Atlantic DFO regions are managed at least partially under IQ or ITQ</a:t>
            </a:r>
          </a:p>
          <a:p>
            <a:r>
              <a:rPr lang="en-US" dirty="0" smtClean="0"/>
              <a:t> The important exception is the inshore lobster fishery. </a:t>
            </a:r>
          </a:p>
          <a:p>
            <a:endParaRPr lang="en-US" b="1" dirty="0" smtClean="0"/>
          </a:p>
          <a:p>
            <a:endParaRPr lang="en-US" dirty="0" smtClean="0"/>
          </a:p>
          <a:p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2397CB-6980-4E18-93C1-F6BC3A89173D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587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5364163"/>
          </a:xfrm>
        </p:spPr>
        <p:txBody>
          <a:bodyPr/>
          <a:lstStyle/>
          <a:p>
            <a:r>
              <a:rPr lang="en-US" b="1" dirty="0" smtClean="0"/>
              <a:t>International Trade</a:t>
            </a:r>
          </a:p>
          <a:p>
            <a:r>
              <a:rPr lang="en-US" dirty="0" smtClean="0"/>
              <a:t>The US is Canada’s main trading partner in fish products</a:t>
            </a:r>
          </a:p>
          <a:p>
            <a:r>
              <a:rPr lang="en-US" dirty="0" smtClean="0"/>
              <a:t>In 2009 almost 63% of fish exports worth about 2 billion dollars went to the US</a:t>
            </a:r>
          </a:p>
          <a:p>
            <a:r>
              <a:rPr lang="en-US" dirty="0" smtClean="0"/>
              <a:t>Japan and China are second and third with 7.9 and 6.8% of total fish </a:t>
            </a:r>
            <a:r>
              <a:rPr lang="en-US" dirty="0" smtClean="0"/>
              <a:t>exports 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2397CB-6980-4E18-93C1-F6BC3A89173D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b="1" dirty="0" smtClean="0">
                <a:latin typeface="Arial-BoldMT"/>
              </a:rPr>
              <a:t>Employment by industry, Canada,</a:t>
            </a:r>
          </a:p>
          <a:p>
            <a:r>
              <a:rPr lang="en-US" sz="2000" b="1" dirty="0" smtClean="0">
                <a:latin typeface="Arial-BoldMT"/>
              </a:rPr>
              <a:t>2004-2006</a:t>
            </a:r>
          </a:p>
          <a:p>
            <a:r>
              <a:rPr lang="en-US" sz="2000" b="1" dirty="0" smtClean="0">
                <a:latin typeface="Arial" pitchFamily="34" charset="0"/>
                <a:cs typeface="Arial" pitchFamily="34" charset="0"/>
              </a:rPr>
              <a:t>Industry Employment estimates (number of persons)</a:t>
            </a:r>
          </a:p>
          <a:p>
            <a:r>
              <a:rPr lang="en-US" sz="2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smtClean="0">
                <a:latin typeface="Arial" pitchFamily="34" charset="0"/>
                <a:cs typeface="Arial" pitchFamily="34" charset="0"/>
              </a:rPr>
              <a:t>                      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2004  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2005  2006  % change 2005-06</a:t>
            </a:r>
          </a:p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Fisheries 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53,783    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52,822 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 51,462 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-3%</a:t>
            </a:r>
          </a:p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Aqua            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3,985 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 3,920    3,970 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1%</a:t>
            </a:r>
          </a:p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Process    32,204   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29,342 28,587 -3%</a:t>
            </a:r>
          </a:p>
          <a:p>
            <a:r>
              <a:rPr lang="en-US" sz="2800" b="1" dirty="0" smtClean="0">
                <a:latin typeface="Arial" pitchFamily="34" charset="0"/>
                <a:cs typeface="Arial" pitchFamily="34" charset="0"/>
              </a:rPr>
              <a:t>Total 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       89,972    86,084   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84,019 -2%</a:t>
            </a:r>
            <a:endParaRPr lang="en-US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2397CB-6980-4E18-93C1-F6BC3A89173D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Income </a:t>
            </a:r>
            <a:endParaRPr lang="en-US" dirty="0" smtClean="0"/>
          </a:p>
          <a:p>
            <a:r>
              <a:rPr lang="en-US" dirty="0" smtClean="0"/>
              <a:t>Fishing Income for small vessel owners has fallen in Canada </a:t>
            </a:r>
          </a:p>
          <a:p>
            <a:r>
              <a:rPr lang="en-US" dirty="0" smtClean="0"/>
              <a:t>2007 $20,790    2008 17,940</a:t>
            </a:r>
          </a:p>
          <a:p>
            <a:r>
              <a:rPr lang="en-US" dirty="0" smtClean="0"/>
              <a:t>Or a fall of about -13.7%</a:t>
            </a:r>
          </a:p>
          <a:p>
            <a:r>
              <a:rPr lang="en-US" dirty="0" smtClean="0"/>
              <a:t>Aquaculture is a bright spot with average income at about $34,800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2397CB-6980-4E18-93C1-F6BC3A89173D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63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440363"/>
          </a:xfrm>
        </p:spPr>
        <p:txBody>
          <a:bodyPr/>
          <a:lstStyle/>
          <a:p>
            <a:r>
              <a:rPr lang="en-US" b="1" dirty="0" smtClean="0"/>
              <a:t>Introduction</a:t>
            </a:r>
          </a:p>
          <a:p>
            <a:r>
              <a:rPr lang="en-US" dirty="0" smtClean="0"/>
              <a:t>Review of Canadian Fisheries</a:t>
            </a:r>
          </a:p>
          <a:p>
            <a:endParaRPr lang="en-US" dirty="0" smtClean="0"/>
          </a:p>
          <a:p>
            <a:r>
              <a:rPr lang="en-US" dirty="0" smtClean="0"/>
              <a:t>Canada in World fisheries</a:t>
            </a:r>
          </a:p>
          <a:p>
            <a:r>
              <a:rPr lang="en-US" dirty="0" smtClean="0"/>
              <a:t>Production </a:t>
            </a:r>
          </a:p>
          <a:p>
            <a:r>
              <a:rPr lang="en-US" dirty="0" smtClean="0"/>
              <a:t>Management</a:t>
            </a:r>
          </a:p>
          <a:p>
            <a:r>
              <a:rPr lang="en-US" dirty="0" smtClean="0"/>
              <a:t>International Trade </a:t>
            </a:r>
          </a:p>
          <a:p>
            <a:r>
              <a:rPr lang="en-US" dirty="0" smtClean="0"/>
              <a:t>Employment and Income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2397CB-6980-4E18-93C1-F6BC3A89173D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flipV="1">
            <a:off x="457200" y="228600"/>
            <a:ext cx="8229600" cy="46038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533401" y="533400"/>
          <a:ext cx="7391401" cy="522160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39241"/>
                <a:gridCol w="1463040"/>
                <a:gridCol w="1463040"/>
                <a:gridCol w="1463040"/>
                <a:gridCol w="1463040"/>
              </a:tblGrid>
              <a:tr h="592276">
                <a:tc gridSpan="5">
                  <a:txBody>
                    <a:bodyPr/>
                    <a:lstStyle/>
                    <a:p>
                      <a:pPr algn="l" fontAlgn="b"/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Canada  in the World Fisheries </a:t>
                      </a:r>
                    </a:p>
                    <a:p>
                      <a:pPr algn="l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World</a:t>
                      </a:r>
                      <a:r>
                        <a:rPr lang="en-US" sz="1600" b="0" i="0" u="none" strike="noStrike" baseline="0" dirty="0" smtClean="0">
                          <a:solidFill>
                            <a:srgbClr val="000000"/>
                          </a:solidFill>
                          <a:latin typeface="Calibri"/>
                        </a:rPr>
                        <a:t> Rankings by Volume (000t)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r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r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r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</a:tr>
              <a:tr h="500643"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 smtClean="0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l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2004</a:t>
                      </a: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2005</a:t>
                      </a: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2006</a:t>
                      </a: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% change 2005-06</a:t>
                      </a: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</a:tr>
              <a:tr h="344057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 China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17,440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17,525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17,572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0%</a:t>
                      </a:r>
                    </a:p>
                  </a:txBody>
                  <a:tcPr marL="9525" marR="9525" marT="9525" marB="0" anchor="b"/>
                </a:tc>
              </a:tr>
              <a:tr h="344057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 Peru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9,612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9,394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7,021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-25%</a:t>
                      </a:r>
                    </a:p>
                  </a:txBody>
                  <a:tcPr marL="9525" marR="9525" marT="9525" marB="0" anchor="b"/>
                </a:tc>
              </a:tr>
              <a:tr h="344057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 US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4,995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4,961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4,866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-2%</a:t>
                      </a:r>
                    </a:p>
                  </a:txBody>
                  <a:tcPr marL="9525" marR="9525" marT="9525" marB="0" anchor="b"/>
                </a:tc>
              </a:tr>
              <a:tr h="344057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 Indo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4,653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4,704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4,769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1%</a:t>
                      </a:r>
                    </a:p>
                  </a:txBody>
                  <a:tcPr marL="9525" marR="9525" marT="9525" marB="0" anchor="b"/>
                </a:tc>
              </a:tr>
              <a:tr h="344057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 Chile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5,312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4,738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4,474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-6%</a:t>
                      </a:r>
                    </a:p>
                  </a:txBody>
                  <a:tcPr marL="9525" marR="9525" marT="9525" marB="0" anchor="b"/>
                </a:tc>
              </a:tr>
              <a:tr h="344057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6 Japan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4,428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4,196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4,302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3%</a:t>
                      </a:r>
                    </a:p>
                  </a:txBody>
                  <a:tcPr marL="9525" marR="9525" marT="9525" marB="0" anchor="b"/>
                </a:tc>
              </a:tr>
              <a:tr h="344057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 India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3,391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3,691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3,855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4%</a:t>
                      </a:r>
                    </a:p>
                  </a:txBody>
                  <a:tcPr marL="9525" marR="9525" marT="9525" marB="0" anchor="b"/>
                </a:tc>
              </a:tr>
              <a:tr h="344057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 Russia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3,000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3,248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3,350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3%</a:t>
                      </a:r>
                    </a:p>
                  </a:txBody>
                  <a:tcPr marL="9525" marR="9525" marT="9525" marB="0" anchor="b"/>
                </a:tc>
              </a:tr>
              <a:tr h="344057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 Thailand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2,840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2,814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2,776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-1%</a:t>
                      </a:r>
                    </a:p>
                  </a:txBody>
                  <a:tcPr marL="9525" marR="9525" marT="9525" marB="0" anchor="b"/>
                </a:tc>
              </a:tr>
              <a:tr h="344057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10 Norway</a:t>
                      </a: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2,673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2,547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2,401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-6%</a:t>
                      </a:r>
                    </a:p>
                  </a:txBody>
                  <a:tcPr marL="9525" marR="9525" marT="9525" marB="0" anchor="b"/>
                </a:tc>
              </a:tr>
              <a:tr h="344057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20 Canada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1,193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1,124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1,074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-4%</a:t>
                      </a:r>
                    </a:p>
                  </a:txBody>
                  <a:tcPr marL="9525" marR="9525" marT="9525" marB="0" anchor="b"/>
                </a:tc>
              </a:tr>
              <a:tr h="344057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Source: </a:t>
                      </a:r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FA0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lang="en-US" sz="1200" b="0" i="0" u="none" strike="noStrike" dirty="0" err="1" smtClean="0">
                          <a:solidFill>
                            <a:srgbClr val="000000"/>
                          </a:solidFill>
                          <a:latin typeface="Calibri"/>
                        </a:rPr>
                        <a:t>FishStat</a:t>
                      </a:r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 Plus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Capture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Production.</a:t>
                      </a: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2397CB-6980-4E18-93C1-F6BC3A89173D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825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516563"/>
          </a:xfrm>
        </p:spPr>
        <p:txBody>
          <a:bodyPr>
            <a:normAutofit/>
          </a:bodyPr>
          <a:lstStyle/>
          <a:p>
            <a:r>
              <a:rPr lang="en-US" dirty="0" smtClean="0"/>
              <a:t>Worldwide aquaculture production experienced significant growth of 11.5% in terms of volume from 2004 to 2006. </a:t>
            </a:r>
          </a:p>
          <a:p>
            <a:r>
              <a:rPr lang="en-US" dirty="0" smtClean="0"/>
              <a:t>Canadian aquaculture production increased by</a:t>
            </a:r>
          </a:p>
          <a:p>
            <a:r>
              <a:rPr lang="en-US" dirty="0" smtClean="0"/>
              <a:t>18% between 2004 and 2006.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2397CB-6980-4E18-93C1-F6BC3A89173D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825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838200"/>
          <a:ext cx="8229600" cy="544744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45920"/>
                <a:gridCol w="1645920"/>
                <a:gridCol w="1645920"/>
                <a:gridCol w="1645920"/>
                <a:gridCol w="1645920"/>
              </a:tblGrid>
              <a:tr h="275372">
                <a:tc gridSpan="5"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Rank </a:t>
                      </a:r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Country Aquaculture Production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, (,000 t)</a:t>
                      </a: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</a:tr>
              <a:tr h="275372"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2004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2005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2006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% change 2005-06</a:t>
                      </a:r>
                    </a:p>
                  </a:txBody>
                  <a:tcPr marL="9525" marR="9525" marT="9525" marB="0" anchor="b"/>
                </a:tc>
              </a:tr>
              <a:tr h="275372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 China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41,334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43,275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45,301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5%</a:t>
                      </a:r>
                    </a:p>
                  </a:txBody>
                  <a:tcPr marL="9525" marR="9525" marT="9525" marB="0" anchor="b"/>
                </a:tc>
              </a:tr>
              <a:tr h="275372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 India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2,799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2,967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3,128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5%</a:t>
                      </a:r>
                    </a:p>
                  </a:txBody>
                  <a:tcPr marL="9525" marR="9525" marT="9525" marB="0" anchor="b"/>
                </a:tc>
              </a:tr>
              <a:tr h="275372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 Indonesia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1,469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2,124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2,220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5%</a:t>
                      </a:r>
                    </a:p>
                  </a:txBody>
                  <a:tcPr marL="9525" marR="9525" marT="9525" marB="0" anchor="b"/>
                </a:tc>
              </a:tr>
              <a:tr h="275372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 Philippine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1,717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1,896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2,092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10%</a:t>
                      </a:r>
                    </a:p>
                  </a:txBody>
                  <a:tcPr marL="9525" marR="9525" marT="9525" marB="0" anchor="b"/>
                </a:tc>
              </a:tr>
              <a:tr h="275372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 Viet Nam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1,229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1,467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1,688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15%</a:t>
                      </a:r>
                    </a:p>
                  </a:txBody>
                  <a:tcPr marL="9525" marR="9525" marT="9525" marB="0" anchor="b"/>
                </a:tc>
              </a:tr>
              <a:tr h="275372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 Thailand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1,260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1,304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1,386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6%</a:t>
                      </a:r>
                    </a:p>
                  </a:txBody>
                  <a:tcPr marL="9525" marR="9525" marT="9525" marB="0" anchor="b"/>
                </a:tc>
              </a:tr>
              <a:tr h="275372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 South Kore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953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1,058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1,279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21%</a:t>
                      </a:r>
                    </a:p>
                  </a:txBody>
                  <a:tcPr marL="9525" marR="9525" marT="9525" marB="0" anchor="b"/>
                </a:tc>
              </a:tr>
              <a:tr h="275372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 Japan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1,261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1,254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1,224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-2%</a:t>
                      </a:r>
                    </a:p>
                  </a:txBody>
                  <a:tcPr marL="9525" marR="9525" marT="9525" marB="0" anchor="b"/>
                </a:tc>
              </a:tr>
              <a:tr h="275372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 Bangladesh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915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882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892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1%</a:t>
                      </a:r>
                    </a:p>
                  </a:txBody>
                  <a:tcPr marL="9525" marR="9525" marT="9525" marB="0" anchor="b"/>
                </a:tc>
              </a:tr>
              <a:tr h="275372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 Chile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685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714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836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17%</a:t>
                      </a:r>
                    </a:p>
                  </a:txBody>
                  <a:tcPr marL="9525" marR="9525" marT="9525" marB="0" anchor="b"/>
                </a:tc>
              </a:tr>
              <a:tr h="275372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…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275372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23 Canada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145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155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171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11%</a:t>
                      </a:r>
                    </a:p>
                  </a:txBody>
                  <a:tcPr marL="9525" marR="9525" marT="9525" marB="0" anchor="b"/>
                </a:tc>
              </a:tr>
              <a:tr h="275372"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832826">
                <a:tc gridSpan="5">
                  <a:txBody>
                    <a:bodyPr/>
                    <a:lstStyle/>
                    <a:p>
                      <a:pPr algn="l" fontAlgn="b"/>
                      <a:r>
                        <a:rPr lang="fr-FR" sz="1200" b="0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Soursce</a:t>
                      </a: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: FAO </a:t>
                      </a:r>
                      <a:r>
                        <a:rPr lang="fr-FR" sz="1200" b="0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FishStat</a:t>
                      </a: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Plus </a:t>
                      </a:r>
                      <a:r>
                        <a:rPr lang="fr-FR" sz="1200" b="0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Aquaclture</a:t>
                      </a: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Production </a:t>
                      </a:r>
                      <a:r>
                        <a:rPr lang="fr-FR" sz="1200" b="0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dataset</a:t>
                      </a: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.</a:t>
                      </a:r>
                    </a:p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</a:p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</a:p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</a:p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2397CB-6980-4E18-93C1-F6BC3A89173D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b="1" dirty="0" smtClean="0">
                <a:latin typeface="Arial-BoldMT"/>
              </a:rPr>
              <a:t>Value of the commercial fisheries,</a:t>
            </a:r>
          </a:p>
          <a:p>
            <a:r>
              <a:rPr lang="en-US" sz="2400" b="1" dirty="0" smtClean="0">
                <a:latin typeface="Arial-BoldMT"/>
              </a:rPr>
              <a:t>aquaculture and processing in Canada, 2004-2006</a:t>
            </a:r>
          </a:p>
          <a:p>
            <a:r>
              <a:rPr lang="en-US" sz="2400" b="1" dirty="0" smtClean="0">
                <a:latin typeface="Arial-BoldMT"/>
              </a:rPr>
              <a:t>Industry Production </a:t>
            </a:r>
            <a:r>
              <a:rPr lang="en-US" sz="2400" b="1" dirty="0" smtClean="0">
                <a:latin typeface="Arial-BoldMT"/>
              </a:rPr>
              <a:t>value </a:t>
            </a:r>
            <a:r>
              <a:rPr lang="en-US" sz="2400" b="1" dirty="0" smtClean="0">
                <a:latin typeface="Arial-BoldMT"/>
              </a:rPr>
              <a:t>($m)</a:t>
            </a:r>
          </a:p>
          <a:p>
            <a:r>
              <a:rPr lang="en-US" sz="2400" b="1" dirty="0" smtClean="0">
                <a:latin typeface="Arial-BoldMT"/>
              </a:rPr>
              <a:t>                           2004 </a:t>
            </a:r>
            <a:r>
              <a:rPr lang="en-US" sz="2400" b="1" dirty="0" smtClean="0">
                <a:latin typeface="Arial-BoldMT"/>
              </a:rPr>
              <a:t>2005 </a:t>
            </a:r>
            <a:r>
              <a:rPr lang="en-US" sz="2400" b="1" dirty="0" smtClean="0">
                <a:latin typeface="Arial-BoldMT"/>
              </a:rPr>
              <a:t>2006 % change 2005-06</a:t>
            </a:r>
            <a:endParaRPr lang="en-US" sz="2400" b="1" dirty="0" smtClean="0">
              <a:latin typeface="Arial-BoldMT"/>
            </a:endParaRPr>
          </a:p>
          <a:p>
            <a:r>
              <a:rPr lang="en-US" sz="2400" dirty="0" smtClean="0">
                <a:latin typeface="ArialMT"/>
              </a:rPr>
              <a:t>Marine </a:t>
            </a:r>
            <a:r>
              <a:rPr lang="en-US" sz="2400" dirty="0" smtClean="0">
                <a:latin typeface="ArialMT"/>
              </a:rPr>
              <a:t>fisheries </a:t>
            </a:r>
            <a:r>
              <a:rPr lang="en-US" sz="2400" dirty="0" smtClean="0">
                <a:latin typeface="ArialMT"/>
              </a:rPr>
              <a:t>2,316 2,120 1,922 </a:t>
            </a:r>
            <a:r>
              <a:rPr lang="en-US" sz="2400" dirty="0" smtClean="0">
                <a:latin typeface="ArialMT"/>
              </a:rPr>
              <a:t>    -</a:t>
            </a:r>
            <a:r>
              <a:rPr lang="en-US" sz="2400" dirty="0" smtClean="0">
                <a:latin typeface="ArialMT"/>
              </a:rPr>
              <a:t>9%</a:t>
            </a:r>
          </a:p>
          <a:p>
            <a:r>
              <a:rPr lang="en-US" sz="2400" dirty="0" smtClean="0">
                <a:latin typeface="ArialMT"/>
              </a:rPr>
              <a:t>Freshwater </a:t>
            </a:r>
            <a:r>
              <a:rPr lang="en-US" sz="2400" dirty="0" smtClean="0">
                <a:latin typeface="ArialMT"/>
              </a:rPr>
              <a:t>fish   64     </a:t>
            </a:r>
            <a:r>
              <a:rPr lang="en-US" sz="2400" dirty="0" smtClean="0">
                <a:latin typeface="ArialMT"/>
              </a:rPr>
              <a:t>66 </a:t>
            </a:r>
            <a:r>
              <a:rPr lang="en-US" sz="2400" dirty="0" smtClean="0">
                <a:latin typeface="ArialMT"/>
              </a:rPr>
              <a:t>         68      </a:t>
            </a:r>
            <a:r>
              <a:rPr lang="en-US" sz="2400" dirty="0" smtClean="0">
                <a:latin typeface="ArialMT"/>
              </a:rPr>
              <a:t>3%</a:t>
            </a:r>
          </a:p>
          <a:p>
            <a:r>
              <a:rPr lang="en-US" sz="2400" dirty="0" smtClean="0">
                <a:latin typeface="ArialMT"/>
              </a:rPr>
              <a:t>Aquaculture        541    715    913       </a:t>
            </a:r>
            <a:r>
              <a:rPr lang="en-US" sz="2400" dirty="0" smtClean="0">
                <a:latin typeface="ArialMT"/>
              </a:rPr>
              <a:t>28%</a:t>
            </a:r>
          </a:p>
          <a:p>
            <a:r>
              <a:rPr lang="en-US" sz="2400" dirty="0" smtClean="0">
                <a:latin typeface="ArialMT"/>
              </a:rPr>
              <a:t>Processing        </a:t>
            </a:r>
            <a:r>
              <a:rPr lang="en-US" sz="2400" dirty="0" smtClean="0">
                <a:latin typeface="ArialMT"/>
              </a:rPr>
              <a:t>4,560 </a:t>
            </a:r>
            <a:r>
              <a:rPr lang="en-US" sz="2400" dirty="0" smtClean="0">
                <a:latin typeface="ArialMT"/>
              </a:rPr>
              <a:t>  4,300     4,197 </a:t>
            </a:r>
            <a:r>
              <a:rPr lang="en-US" sz="2400" dirty="0" smtClean="0">
                <a:latin typeface="ArialMT"/>
              </a:rPr>
              <a:t>-2%</a:t>
            </a:r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2397CB-6980-4E18-93C1-F6BC3A89173D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825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516563"/>
          </a:xfrm>
        </p:spPr>
        <p:txBody>
          <a:bodyPr/>
          <a:lstStyle/>
          <a:p>
            <a:r>
              <a:rPr lang="en-US" b="1" dirty="0" smtClean="0"/>
              <a:t>Production</a:t>
            </a:r>
          </a:p>
          <a:p>
            <a:endParaRPr lang="en-US" b="1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2397CB-6980-4E18-93C1-F6BC3A89173D}" type="slidenum">
              <a:rPr lang="en-US" smtClean="0"/>
              <a:pPr/>
              <a:t>7</a:t>
            </a:fld>
            <a:endParaRPr lang="en-US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9600" y="1371600"/>
            <a:ext cx="7696200" cy="434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11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5364163"/>
          </a:xfrm>
        </p:spPr>
        <p:txBody>
          <a:bodyPr/>
          <a:lstStyle/>
          <a:p>
            <a:r>
              <a:rPr lang="en-US" dirty="0" smtClean="0"/>
              <a:t>The most significant crustaceans harvested in Canada are shrimp, snow crab and lobster. </a:t>
            </a:r>
          </a:p>
          <a:p>
            <a:r>
              <a:rPr lang="en-US" dirty="0" smtClean="0"/>
              <a:t>Together, these species represented about 64% of the total landed value for marine species in Canada between 2004 and 2006.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2397CB-6980-4E18-93C1-F6BC3A89173D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11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457200" y="990600"/>
          <a:ext cx="8229600" cy="2966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/>
                <a:gridCol w="2743200"/>
                <a:gridCol w="2743200"/>
              </a:tblGrid>
              <a:tr h="370840">
                <a:tc gridSpan="3">
                  <a:txBody>
                    <a:bodyPr/>
                    <a:lstStyle/>
                    <a:p>
                      <a:r>
                        <a:rPr lang="en-US" dirty="0" smtClean="0"/>
                        <a:t>Volume</a:t>
                      </a:r>
                      <a:r>
                        <a:rPr lang="en-US" baseline="0" dirty="0" smtClean="0"/>
                        <a:t> of Landings (000t) and Value ($ million)</a:t>
                      </a:r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2004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2006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Volume             Value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Volume            Value   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Salmon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26                      53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24                     60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Ground Fish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295                   206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258                 329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Pelagic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319                   147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296</a:t>
                      </a:r>
                      <a:r>
                        <a:rPr lang="en-US" baseline="0" dirty="0" smtClean="0"/>
                        <a:t>                 132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Crustaceans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360                  1,511  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338               1,165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DFO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2397CB-6980-4E18-93C1-F6BC3A89173D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2074</TotalTime>
  <Words>626</Words>
  <Application>Microsoft Office PowerPoint</Application>
  <PresentationFormat>On-screen Show (4:3)</PresentationFormat>
  <Paragraphs>216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Office Theme</vt:lpstr>
      <vt:lpstr> Canadian Fisheries  Daniel V. Gordon  Department of Economics University of Calgary, Canada 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Canadian Fisheries  Daniel V. Gordon  Department of Economics University of Calgary, Canada</dc:title>
  <dc:creator>Eirik</dc:creator>
  <cp:lastModifiedBy>Dan Gordon</cp:lastModifiedBy>
  <cp:revision>83</cp:revision>
  <dcterms:created xsi:type="dcterms:W3CDTF">2010-12-04T08:44:15Z</dcterms:created>
  <dcterms:modified xsi:type="dcterms:W3CDTF">2010-12-09T04:07:58Z</dcterms:modified>
</cp:coreProperties>
</file>