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60" r:id="rId3"/>
    <p:sldId id="261" r:id="rId4"/>
    <p:sldId id="262" r:id="rId5"/>
    <p:sldId id="257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83" r:id="rId21"/>
    <p:sldId id="284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D2559-F5BB-40A3-BEFA-D8B68D36DEB7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1E993-B2EA-449D-9B73-F6F942E6E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7E65-DE12-4047-9E38-3D9B494D68D9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27A-E6D1-40E7-BE5F-5D36351B0489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6318-D151-41F4-9A0A-0D1D3AD98CA3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46BD-45D2-48FB-B652-826093A607EC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90A6-CF68-4766-87EC-1B2B281E26E0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3950E-75BA-4B12-B5EA-287B3AC2E1AD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D17DC-70E0-439C-93E1-5B5A60A758F7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B44E4-7B23-4C8E-B5E9-413FE0E4D406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6CD1-028B-41CE-8F79-3BA8B3A85CF3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9B40-E7F0-424B-B757-7A93CA3EA604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B3849-3AE3-46A9-B23B-7E32CEFF1C15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F2F01-D066-4426-BDEC-F1944AC6A6BB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CB01-F841-43A3-9F18-545D0D156E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package" Target="../embeddings/Microsoft_Office_Word_Document14.doc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package" Target="../embeddings/Microsoft_Office_Word_Document16.doc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914650"/>
          </a:xfrm>
        </p:spPr>
        <p:txBody>
          <a:bodyPr>
            <a:normAutofit fontScale="90000"/>
          </a:bodyPr>
          <a:lstStyle/>
          <a:p>
            <a:pPr hangingPunct="0"/>
            <a:r>
              <a:rPr lang="en-CA" sz="2800" b="1" dirty="0" smtClean="0"/>
              <a:t>Methods </a:t>
            </a:r>
            <a:r>
              <a:rPr lang="en-CA" sz="2800" b="1" dirty="0"/>
              <a:t>on Measuring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CA" sz="2800" b="1" dirty="0"/>
              <a:t>Prices Links in the Fish Supply </a:t>
            </a:r>
            <a:r>
              <a:rPr lang="en-CA" sz="2800" b="1" dirty="0" smtClean="0"/>
              <a:t>Chain</a:t>
            </a:r>
            <a:br>
              <a:rPr lang="en-CA" sz="2800" b="1" dirty="0" smtClean="0"/>
            </a:br>
            <a:r>
              <a:rPr lang="en-CA" sz="2800" b="1" dirty="0" smtClean="0"/>
              <a:t/>
            </a:r>
            <a:br>
              <a:rPr lang="en-CA" sz="2800" b="1" dirty="0" smtClean="0"/>
            </a:br>
            <a:r>
              <a:rPr lang="en-CA" sz="2800" b="1" dirty="0" smtClean="0"/>
              <a:t>Daniel V. Gordon</a:t>
            </a:r>
            <a:br>
              <a:rPr lang="en-CA" sz="2800" b="1" dirty="0" smtClean="0"/>
            </a:br>
            <a:r>
              <a:rPr lang="en-CA" sz="2800" b="1" dirty="0" smtClean="0"/>
              <a:t>Department of Economics</a:t>
            </a:r>
            <a:br>
              <a:rPr lang="en-CA" sz="2800" b="1" dirty="0" smtClean="0"/>
            </a:br>
            <a:r>
              <a:rPr lang="en-CA" sz="2800" b="1" dirty="0" smtClean="0"/>
              <a:t>University of Calgary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FAO Workshop Value Chain</a:t>
            </a:r>
          </a:p>
          <a:p>
            <a:r>
              <a:rPr lang="en-US" dirty="0" smtClean="0"/>
              <a:t>Tokyo, Japan</a:t>
            </a:r>
          </a:p>
          <a:p>
            <a:r>
              <a:rPr lang="en-US" dirty="0" smtClean="0"/>
              <a:t>December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CA" dirty="0"/>
              <a:t>The </a:t>
            </a:r>
            <a:r>
              <a:rPr lang="en-CA" i="1" dirty="0"/>
              <a:t>Rd</a:t>
            </a:r>
            <a:r>
              <a:rPr lang="en-CA" dirty="0"/>
              <a:t> shift variable is defined as the linear combination</a:t>
            </a:r>
            <a:r>
              <a:rPr lang="en-CA" dirty="0" smtClean="0"/>
              <a:t>: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Why </a:t>
            </a:r>
            <a:r>
              <a:rPr lang="en-CA" dirty="0"/>
              <a:t>is it that we require premeasured </a:t>
            </a:r>
            <a:r>
              <a:rPr lang="en-CA" dirty="0" err="1"/>
              <a:t>elasticities</a:t>
            </a:r>
            <a:r>
              <a:rPr lang="en-CA" dirty="0" smtClean="0"/>
              <a:t>? </a:t>
            </a:r>
          </a:p>
          <a:p>
            <a:r>
              <a:rPr lang="en-CA" dirty="0" smtClean="0"/>
              <a:t>The </a:t>
            </a:r>
            <a:r>
              <a:rPr lang="en-CA" dirty="0"/>
              <a:t>problem </a:t>
            </a:r>
            <a:r>
              <a:rPr lang="en-CA" dirty="0" smtClean="0"/>
              <a:t>is statistically consistency.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-2362200" y="2209801"/>
          <a:ext cx="12115800" cy="1066799"/>
        </p:xfrm>
        <a:graphic>
          <a:graphicData uri="http://schemas.openxmlformats.org/presentationml/2006/ole">
            <p:oleObj spid="_x0000_s7171" name="Document" r:id="rId3" imgW="5940449" imgH="37565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CA" dirty="0"/>
              <a:t>The </a:t>
            </a:r>
            <a:r>
              <a:rPr lang="en-CA" i="1" dirty="0"/>
              <a:t>Rd </a:t>
            </a:r>
            <a:r>
              <a:rPr lang="en-CA" dirty="0"/>
              <a:t>index </a:t>
            </a:r>
            <a:r>
              <a:rPr lang="en-CA" dirty="0" smtClean="0"/>
              <a:t>is </a:t>
            </a:r>
            <a:r>
              <a:rPr lang="en-CA" dirty="0"/>
              <a:t>deterministic and it might be an advantage to introduce a stochastic error term </a:t>
            </a:r>
            <a:r>
              <a:rPr lang="en-CA" dirty="0" smtClean="0"/>
              <a:t>to </a:t>
            </a:r>
            <a:r>
              <a:rPr lang="en-CA" dirty="0"/>
              <a:t>account for unobserved randomness 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14400" y="2819400"/>
          <a:ext cx="12573000" cy="914400"/>
        </p:xfrm>
        <a:graphic>
          <a:graphicData uri="http://schemas.openxmlformats.org/presentationml/2006/ole">
            <p:oleObj spid="_x0000_s8196" name="Document" r:id="rId3" imgW="5940449" imgH="20044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889000">
                <a:tc gridSpan="6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latin typeface="Times New Roman"/>
                          <a:ea typeface="Times New Roman"/>
                          <a:cs typeface="Times New Roman"/>
                        </a:rPr>
                        <a:t>Estimated </a:t>
                      </a:r>
                      <a:r>
                        <a:rPr lang="en-C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Elasticities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900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Price of Sirloin/kg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Price of chicken/kg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Price of Non-Food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Income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Population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900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Estimated Elasticity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0.25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0.15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0.09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  <a:cs typeface="Times New Roman"/>
                        </a:rPr>
                        <a:t>0.81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latin typeface="Times New Roman"/>
                          <a:ea typeface="Times New Roman"/>
                          <a:cs typeface="Times New Roman"/>
                        </a:rPr>
                        <a:t>1.0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590675" y="1397000"/>
          <a:ext cx="5961063" cy="4064000"/>
        </p:xfrm>
        <a:graphic>
          <a:graphicData uri="http://schemas.openxmlformats.org/presentationml/2006/ole">
            <p:oleObj spid="_x0000_s9218" name="Document" r:id="rId3" imgW="9277350" imgH="632460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0"/>
            <a:r>
              <a:rPr lang="en-CA" dirty="0"/>
              <a:t>Marketing Cost Index</a:t>
            </a:r>
            <a:endParaRPr lang="en-US" dirty="0"/>
          </a:p>
          <a:p>
            <a:pPr hangingPunct="0"/>
            <a:r>
              <a:rPr lang="en-CA" dirty="0"/>
              <a:t>The </a:t>
            </a:r>
            <a:r>
              <a:rPr lang="en-CA" i="1" dirty="0"/>
              <a:t>Mc </a:t>
            </a:r>
            <a:r>
              <a:rPr lang="en-CA" dirty="0"/>
              <a:t>index is a weighted price index of the cost of inputs used in moving fish product through the supply chain. We have identified four major inputs in fish processing; labour, electricity, transportation and packaging. The weights in the index reflect the cost share of the input in the total cost of processing.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715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129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 gridSpan="5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latin typeface="Times New Roman"/>
                          <a:ea typeface="Times New Roman"/>
                        </a:rPr>
                        <a:t> Cost Share Major Inputs Fish Processing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Price of 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Labour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Price of 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Electricity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Price of Transportation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Price of Packaging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Cost Share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0.51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0.18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>
                          <a:latin typeface="Times New Roman"/>
                          <a:ea typeface="Times New Roman"/>
                        </a:rPr>
                        <a:t>0.16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dirty="0">
                          <a:latin typeface="Times New Roman"/>
                          <a:ea typeface="Times New Roman"/>
                        </a:rPr>
                        <a:t>0.15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CA" i="1" dirty="0"/>
              <a:t>Mc</a:t>
            </a:r>
            <a:r>
              <a:rPr lang="en-CA" dirty="0"/>
              <a:t> index is </a:t>
            </a:r>
            <a:r>
              <a:rPr lang="en-CA" dirty="0" smtClean="0"/>
              <a:t>written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 </a:t>
            </a:r>
            <a:r>
              <a:rPr lang="en-CA" dirty="0"/>
              <a:t>Combining the real price indices with the cost shares we are able to predict the marketing cost index for seafood processing</a:t>
            </a:r>
            <a:endParaRPr lang="en-C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609600" y="1447800"/>
          <a:ext cx="11430000" cy="533400"/>
        </p:xfrm>
        <a:graphic>
          <a:graphicData uri="http://schemas.openxmlformats.org/presentationml/2006/ole">
            <p:oleObj spid="_x0000_s10242" name="Document" r:id="rId3" imgW="5940449" imgH="18133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24000" y="1509713"/>
          <a:ext cx="6096000" cy="3838575"/>
        </p:xfrm>
        <a:graphic>
          <a:graphicData uri="http://schemas.openxmlformats.org/presentationml/2006/ole">
            <p:oleObj spid="_x0000_s11266" name="Document" r:id="rId3" imgW="9286875" imgH="584835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hangingPunct="0"/>
            <a:r>
              <a:rPr lang="en-CA" b="1" dirty="0"/>
              <a:t>Reduced Form Models </a:t>
            </a:r>
            <a:endParaRPr lang="en-US" dirty="0"/>
          </a:p>
          <a:p>
            <a:pPr hangingPunct="0"/>
            <a:r>
              <a:rPr lang="en-CA" dirty="0" smtClean="0"/>
              <a:t>This </a:t>
            </a:r>
            <a:r>
              <a:rPr lang="en-CA" dirty="0"/>
              <a:t>price approach is based on the theory of derived demand where the processed price of fish is used as a proxy for market factors setting the ex-vessel price. </a:t>
            </a:r>
            <a:endParaRPr lang="en-US" dirty="0"/>
          </a:p>
          <a:p>
            <a:pPr hangingPunct="0"/>
            <a:r>
              <a:rPr lang="en-CA" dirty="0" err="1"/>
              <a:t>U</a:t>
            </a:r>
            <a:r>
              <a:rPr lang="en-CA" dirty="0" err="1" smtClean="0"/>
              <a:t>nivariate</a:t>
            </a:r>
            <a:r>
              <a:rPr lang="en-CA" dirty="0" smtClean="0"/>
              <a:t> analysis is </a:t>
            </a:r>
            <a:r>
              <a:rPr lang="en-CA" dirty="0"/>
              <a:t>carried out on the ex-vessel price of fish. </a:t>
            </a:r>
            <a:endParaRPr lang="en-US" dirty="0"/>
          </a:p>
          <a:p>
            <a:pPr hangingPunct="0"/>
            <a:r>
              <a:rPr lang="en-CA" dirty="0"/>
              <a:t>The ARMAX model is well identified </a:t>
            </a:r>
            <a:r>
              <a:rPr lang="en-CA" dirty="0" smtClean="0"/>
              <a:t>and </a:t>
            </a:r>
            <a:r>
              <a:rPr lang="en-CA" dirty="0"/>
              <a:t>will allow for dynamic forecasts of ex-vessel prices.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CA" dirty="0"/>
              <a:t>Selecting the correct lag </a:t>
            </a:r>
            <a:r>
              <a:rPr lang="en-CA" dirty="0" smtClean="0"/>
              <a:t>specification </a:t>
            </a:r>
            <a:r>
              <a:rPr lang="en-CA" dirty="0"/>
              <a:t>critical for generating an estimated equation with good forecasting potential. </a:t>
            </a:r>
            <a:endParaRPr lang="en-CA" dirty="0" smtClean="0"/>
          </a:p>
          <a:p>
            <a:r>
              <a:rPr lang="en-CA" dirty="0"/>
              <a:t>R</a:t>
            </a:r>
            <a:r>
              <a:rPr lang="en-CA" dirty="0" smtClean="0"/>
              <a:t>eview the </a:t>
            </a:r>
            <a:r>
              <a:rPr lang="en-CA" dirty="0"/>
              <a:t>autocorrelation and partial autocorrelation functions </a:t>
            </a:r>
            <a:endParaRPr lang="en-CA" dirty="0" smtClean="0"/>
          </a:p>
          <a:p>
            <a:r>
              <a:rPr lang="en-CA" dirty="0" smtClean="0"/>
              <a:t>Candidate </a:t>
            </a:r>
            <a:r>
              <a:rPr lang="en-CA" dirty="0"/>
              <a:t>specifications defined on testing </a:t>
            </a:r>
            <a:r>
              <a:rPr lang="en-CA" i="1" dirty="0" err="1"/>
              <a:t>iid</a:t>
            </a:r>
            <a:r>
              <a:rPr lang="en-CA" dirty="0"/>
              <a:t> </a:t>
            </a:r>
            <a:endParaRPr lang="en-CA" dirty="0" smtClean="0"/>
          </a:p>
          <a:p>
            <a:r>
              <a:rPr lang="en-CA" dirty="0" smtClean="0"/>
              <a:t>Box-Lung Q-statistic </a:t>
            </a:r>
            <a:r>
              <a:rPr lang="en-CA" dirty="0"/>
              <a:t>RMSE and AIC statistics. </a:t>
            </a:r>
            <a:endParaRPr lang="en-C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Introduction</a:t>
            </a:r>
          </a:p>
          <a:p>
            <a:pPr hangingPunct="0"/>
            <a:r>
              <a:rPr lang="en-CA" dirty="0"/>
              <a:t>The demand for fish is derived </a:t>
            </a:r>
            <a:r>
              <a:rPr lang="en-CA" dirty="0" smtClean="0"/>
              <a:t>by end-use demand </a:t>
            </a:r>
            <a:r>
              <a:rPr lang="en-CA" dirty="0"/>
              <a:t>for the </a:t>
            </a:r>
            <a:r>
              <a:rPr lang="en-CA" dirty="0" smtClean="0"/>
              <a:t>commodity</a:t>
            </a:r>
            <a:r>
              <a:rPr lang="en-CA" dirty="0"/>
              <a:t>. </a:t>
            </a:r>
            <a:endParaRPr lang="en-US" dirty="0"/>
          </a:p>
          <a:p>
            <a:pPr hangingPunct="0"/>
            <a:r>
              <a:rPr lang="en-CA" dirty="0"/>
              <a:t>The retail price will reflect the fish price plus the cost of marketing the commodity from the vessel to the retail level</a:t>
            </a:r>
            <a:r>
              <a:rPr lang="en-CA" dirty="0" smtClean="0"/>
              <a:t>.</a:t>
            </a:r>
            <a:endParaRPr lang="en-US" dirty="0"/>
          </a:p>
          <a:p>
            <a:pPr hangingPunct="0"/>
            <a:r>
              <a:rPr lang="en-CA" dirty="0"/>
              <a:t>Let the retail/vessel price margin be the difference between the retail and vessel price</a:t>
            </a:r>
            <a:r>
              <a:rPr lang="en-CA" dirty="0" smtClean="0"/>
              <a:t>.</a:t>
            </a:r>
            <a:endParaRPr lang="en-US" dirty="0"/>
          </a:p>
          <a:p>
            <a:pPr hangingPunct="0"/>
            <a:r>
              <a:rPr lang="en-CA" dirty="0"/>
              <a:t> The impact of a shock somewhere in the supply chain on price will depend on the structure of the relationship between the two sectors</a:t>
            </a: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ARMAX </a:t>
            </a:r>
            <a:r>
              <a:rPr lang="en-US" b="1" dirty="0" smtClean="0"/>
              <a:t>Model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Model with stationary variables</a:t>
            </a:r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62000" y="2286000"/>
          <a:ext cx="10972800" cy="838200"/>
        </p:xfrm>
        <a:graphic>
          <a:graphicData uri="http://schemas.openxmlformats.org/presentationml/2006/ole">
            <p:oleObj spid="_x0000_s15362" name="Document" r:id="rId3" imgW="5940449" imgH="39548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/>
            </a:r>
            <a:br>
              <a:rPr lang="en-CA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hangingPunct="0"/>
            <a:r>
              <a:rPr lang="en-CA" b="1" dirty="0" smtClean="0"/>
              <a:t>Error-Correction Modelling </a:t>
            </a:r>
          </a:p>
          <a:p>
            <a:pPr hangingPunct="0"/>
            <a:r>
              <a:rPr lang="en-CA" dirty="0" smtClean="0"/>
              <a:t>Recognizing the structural links between the first-hand and processing, we postulate a long-run price relationship. </a:t>
            </a:r>
            <a:endParaRPr lang="en-US" dirty="0" smtClean="0"/>
          </a:p>
          <a:p>
            <a:pPr hangingPunct="0"/>
            <a:r>
              <a:rPr lang="en-CA" dirty="0" smtClean="0"/>
              <a:t>An error-correction (EC) model can be used to econometrically identify both the short- and long- run parameters for the first-hand market and predict the length of time for price adjustment to regain the long-run equilibrium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CA" dirty="0"/>
              <a:t>In a </a:t>
            </a:r>
            <a:r>
              <a:rPr lang="en-CA" dirty="0" err="1"/>
              <a:t>pairwise</a:t>
            </a:r>
            <a:r>
              <a:rPr lang="en-CA" dirty="0"/>
              <a:t> comparison of prices </a:t>
            </a:r>
            <a:r>
              <a:rPr lang="en-CA" dirty="0" smtClean="0"/>
              <a:t> </a:t>
            </a:r>
            <a:r>
              <a:rPr lang="en-CA" dirty="0"/>
              <a:t>it is not unreasonable to think of an economic equilibrium describing the long-run relationship and written in basic form </a:t>
            </a:r>
            <a:r>
              <a:rPr lang="en-CA" dirty="0" smtClean="0"/>
              <a:t>as</a:t>
            </a:r>
          </a:p>
          <a:p>
            <a:pPr hangingPunct="0"/>
            <a:endParaRPr lang="en-CA" dirty="0" smtClean="0"/>
          </a:p>
          <a:p>
            <a:pPr hangingPunct="0"/>
            <a:endParaRPr lang="en-CA" dirty="0"/>
          </a:p>
          <a:p>
            <a:pPr hangingPunct="0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371600" y="3200400"/>
          <a:ext cx="11353800" cy="481012"/>
        </p:xfrm>
        <a:graphic>
          <a:graphicData uri="http://schemas.openxmlformats.org/presentationml/2006/ole">
            <p:oleObj spid="_x0000_s12291" name="Document" r:id="rId3" imgW="5940449" imgH="200445" progId="Word.Document.12">
              <p:embed/>
            </p:oleObj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219200" y="4267200"/>
          <a:ext cx="11045825" cy="657225"/>
        </p:xfrm>
        <a:graphic>
          <a:graphicData uri="http://schemas.openxmlformats.org/presentationml/2006/ole">
            <p:oleObj spid="_x0000_s12292" name="Document" r:id="rId4" imgW="5940449" imgH="20044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CA" dirty="0"/>
              <a:t>in a short run distributed lag representation the error-correction model can be written </a:t>
            </a:r>
            <a:endParaRPr lang="en-CA" dirty="0" smtClean="0"/>
          </a:p>
          <a:p>
            <a:endParaRPr lang="en-US" dirty="0" smtClean="0"/>
          </a:p>
          <a:p>
            <a:endParaRPr lang="en-US" dirty="0"/>
          </a:p>
          <a:p>
            <a:pPr hangingPunct="0"/>
            <a:r>
              <a:rPr lang="en-CA" dirty="0" smtClean="0"/>
              <a:t>All arguments </a:t>
            </a:r>
            <a:r>
              <a:rPr lang="en-CA" dirty="0"/>
              <a:t>stationary </a:t>
            </a:r>
            <a:endParaRPr lang="en-US" dirty="0"/>
          </a:p>
          <a:p>
            <a:pPr hangingPunct="0"/>
            <a:r>
              <a:rPr lang="en-CA" dirty="0" smtClean="0"/>
              <a:t>The </a:t>
            </a:r>
            <a:r>
              <a:rPr lang="en-CA" dirty="0"/>
              <a:t>speed of adjustment to a short-run price shock can be approximated </a:t>
            </a:r>
            <a:endParaRPr lang="en-CA" dirty="0" smtClean="0"/>
          </a:p>
          <a:p>
            <a:pPr hangingPunct="0"/>
            <a:r>
              <a:rPr lang="en-CA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685800" y="2133600"/>
          <a:ext cx="9448800" cy="609600"/>
        </p:xfrm>
        <a:graphic>
          <a:graphicData uri="http://schemas.openxmlformats.org/presentationml/2006/ole">
            <p:oleObj spid="_x0000_s13314" name="Document" r:id="rId3" imgW="5940449" imgH="238299" progId="Word.Document.12">
              <p:embed/>
            </p:oleObj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66800" y="5105400"/>
          <a:ext cx="10363200" cy="533400"/>
        </p:xfrm>
        <a:graphic>
          <a:graphicData uri="http://schemas.openxmlformats.org/presentationml/2006/ole">
            <p:oleObj spid="_x0000_s13316" name="Document" r:id="rId4" imgW="5940449" imgH="18133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Testing weak </a:t>
            </a:r>
            <a:r>
              <a:rPr lang="en-US" dirty="0" err="1" smtClean="0"/>
              <a:t>exogeneity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hangingPunct="0"/>
            <a:r>
              <a:rPr lang="en-CA" dirty="0" smtClean="0"/>
              <a:t>Long-run </a:t>
            </a:r>
            <a:r>
              <a:rPr lang="en-CA" dirty="0" err="1"/>
              <a:t>exogeneity</a:t>
            </a:r>
            <a:r>
              <a:rPr lang="en-CA" dirty="0"/>
              <a:t> </a:t>
            </a:r>
            <a:r>
              <a:rPr lang="en-CA" dirty="0" smtClean="0"/>
              <a:t>tested by </a:t>
            </a:r>
            <a:r>
              <a:rPr lang="en-CA" dirty="0"/>
              <a:t>including the error-correction </a:t>
            </a:r>
            <a:r>
              <a:rPr lang="en-CA" dirty="0" smtClean="0"/>
              <a:t>term as </a:t>
            </a:r>
            <a:r>
              <a:rPr lang="en-CA" dirty="0"/>
              <a:t>an additional </a:t>
            </a:r>
            <a:r>
              <a:rPr lang="en-CA" dirty="0" err="1"/>
              <a:t>regressor</a:t>
            </a:r>
            <a:r>
              <a:rPr lang="en-CA" dirty="0"/>
              <a:t>. </a:t>
            </a:r>
            <a:endParaRPr lang="en-US" dirty="0"/>
          </a:p>
          <a:p>
            <a:pPr hangingPunct="0"/>
            <a:r>
              <a:rPr lang="en-CA" dirty="0"/>
              <a:t>Short-run </a:t>
            </a:r>
            <a:r>
              <a:rPr lang="en-CA" dirty="0" err="1"/>
              <a:t>exogeneity</a:t>
            </a:r>
            <a:r>
              <a:rPr lang="en-CA" dirty="0"/>
              <a:t> </a:t>
            </a:r>
            <a:r>
              <a:rPr lang="en-CA" dirty="0" smtClean="0"/>
              <a:t>tested </a:t>
            </a:r>
            <a:r>
              <a:rPr lang="en-CA" dirty="0"/>
              <a:t>by </a:t>
            </a:r>
            <a:r>
              <a:rPr lang="en-CA" dirty="0" smtClean="0"/>
              <a:t>using </a:t>
            </a:r>
            <a:r>
              <a:rPr lang="en-CA" dirty="0"/>
              <a:t>fitted residuals  </a:t>
            </a:r>
            <a:r>
              <a:rPr lang="en-CA" dirty="0" smtClean="0"/>
              <a:t>from this equation and adding </a:t>
            </a:r>
            <a:r>
              <a:rPr lang="en-CA" dirty="0"/>
              <a:t>this as an additional variable </a:t>
            </a:r>
            <a:r>
              <a:rPr lang="en-US" dirty="0" smtClean="0"/>
              <a:t>error correction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143000" y="1676400"/>
          <a:ext cx="11963400" cy="609600"/>
        </p:xfrm>
        <a:graphic>
          <a:graphicData uri="http://schemas.openxmlformats.org/presentationml/2006/ole">
            <p:oleObj spid="_x0000_s14338" name="Document" r:id="rId3" imgW="5940449" imgH="20044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CA" dirty="0"/>
              <a:t>C</a:t>
            </a:r>
            <a:r>
              <a:rPr lang="en-CA" dirty="0" smtClean="0"/>
              <a:t>onsider </a:t>
            </a:r>
            <a:r>
              <a:rPr lang="en-CA" dirty="0"/>
              <a:t>a </a:t>
            </a:r>
            <a:r>
              <a:rPr lang="en-CA" i="1" dirty="0"/>
              <a:t>fixed proportions relationship</a:t>
            </a:r>
            <a:r>
              <a:rPr lang="en-CA" dirty="0"/>
              <a:t> between fish supply and marketing </a:t>
            </a:r>
            <a:r>
              <a:rPr lang="en-CA" dirty="0" smtClean="0"/>
              <a:t>inputs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marL="0" hangingPunct="0">
              <a:lnSpc>
                <a:spcPct val="150000"/>
              </a:lnSpc>
              <a:spcBef>
                <a:spcPts val="0"/>
              </a:spcBef>
              <a:buNone/>
              <a:tabLst>
                <a:tab pos="0" algn="l"/>
                <a:tab pos="2286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CA" dirty="0"/>
          </a:p>
          <a:p>
            <a:pPr marL="0" hangingPunct="0">
              <a:lnSpc>
                <a:spcPct val="150000"/>
              </a:lnSpc>
              <a:spcBef>
                <a:spcPts val="0"/>
              </a:spcBef>
              <a:buNone/>
              <a:tabLst>
                <a:tab pos="0" algn="l"/>
                <a:tab pos="2286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85800" y="2057400"/>
          <a:ext cx="9115425" cy="4295775"/>
        </p:xfrm>
        <a:graphic>
          <a:graphicData uri="http://schemas.openxmlformats.org/presentationml/2006/ole">
            <p:oleObj spid="_x0000_s2050" name="Document" r:id="rId3" imgW="9115425" imgH="4295775" progId="Word.Document.12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Add in market Demand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38200" y="1905000"/>
          <a:ext cx="9115425" cy="4295775"/>
        </p:xfrm>
        <a:graphic>
          <a:graphicData uri="http://schemas.openxmlformats.org/presentationml/2006/ole">
            <p:oleObj spid="_x0000_s3074" name="Document" r:id="rId3" imgW="9115425" imgH="429577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CA" sz="2400" dirty="0"/>
              <a:t>A</a:t>
            </a:r>
            <a:r>
              <a:rPr lang="en-CA" sz="2400" dirty="0" smtClean="0"/>
              <a:t>ssume </a:t>
            </a:r>
            <a:r>
              <a:rPr lang="en-CA" sz="2400" dirty="0"/>
              <a:t>that proportionally larger amounts of marketing inputs are required to process increased supply of fish. </a:t>
            </a: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43000" y="2362200"/>
          <a:ext cx="9115425" cy="4295775"/>
        </p:xfrm>
        <a:graphic>
          <a:graphicData uri="http://schemas.openxmlformats.org/presentationml/2006/ole">
            <p:oleObj spid="_x0000_s1027" name="Document" r:id="rId3" imgW="9115425" imgH="429577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hangingPunct="0"/>
            <a:r>
              <a:rPr lang="en-CA" dirty="0" smtClean="0"/>
              <a:t>Supply </a:t>
            </a:r>
            <a:r>
              <a:rPr lang="en-CA" dirty="0"/>
              <a:t>of marketing inputs is perfectly elastic but substitution possibilities exist between the fish commodity and marketing inputs, the derived fish demand curve is more elastic </a:t>
            </a:r>
            <a:endParaRPr lang="en-CA" dirty="0" smtClean="0"/>
          </a:p>
          <a:p>
            <a:pPr hangingPunct="0"/>
            <a:endParaRPr lang="en-US" dirty="0"/>
          </a:p>
          <a:p>
            <a:r>
              <a:rPr lang="en-CA" dirty="0" err="1"/>
              <a:t>Wohlgenant</a:t>
            </a:r>
            <a:r>
              <a:rPr lang="en-CA" dirty="0"/>
              <a:t> and </a:t>
            </a:r>
            <a:r>
              <a:rPr lang="en-CA" dirty="0" err="1"/>
              <a:t>Haidacher</a:t>
            </a:r>
            <a:r>
              <a:rPr lang="en-CA" dirty="0"/>
              <a:t> (1989) argue that processors can choose alternative production processes, including different modes of </a:t>
            </a:r>
            <a:r>
              <a:rPr lang="en-CA" dirty="0" smtClean="0"/>
              <a:t>transporting, </a:t>
            </a:r>
            <a:r>
              <a:rPr lang="en-CA" dirty="0" err="1"/>
              <a:t>interproduct</a:t>
            </a:r>
            <a:r>
              <a:rPr lang="en-CA" dirty="0"/>
              <a:t> substitutability and the substitution of quality for quantity.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Substitution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762000" y="1524000"/>
          <a:ext cx="9115425" cy="4295775"/>
        </p:xfrm>
        <a:graphic>
          <a:graphicData uri="http://schemas.openxmlformats.org/presentationml/2006/ole">
            <p:oleObj spid="_x0000_s4098" name="Document" r:id="rId3" imgW="9115425" imgH="429577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hangingPunct="0"/>
            <a:r>
              <a:rPr lang="en-CA" dirty="0"/>
              <a:t>An interesting model </a:t>
            </a:r>
            <a:r>
              <a:rPr lang="en-CA" dirty="0" smtClean="0"/>
              <a:t>by </a:t>
            </a:r>
            <a:r>
              <a:rPr lang="en-CA" dirty="0" err="1"/>
              <a:t>Wohlgenant</a:t>
            </a:r>
            <a:r>
              <a:rPr lang="en-CA" dirty="0"/>
              <a:t> (1989) and Holloway (1991). </a:t>
            </a:r>
            <a:r>
              <a:rPr lang="en-CA" dirty="0" smtClean="0"/>
              <a:t>Provides </a:t>
            </a:r>
            <a:r>
              <a:rPr lang="en-CA" dirty="0"/>
              <a:t>summary measures of the price and margin </a:t>
            </a:r>
            <a:r>
              <a:rPr lang="en-CA" dirty="0" smtClean="0"/>
              <a:t>flexibilities  </a:t>
            </a:r>
            <a:endParaRPr lang="en-US" dirty="0"/>
          </a:p>
          <a:p>
            <a:pPr hangingPunct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-2667000" y="2935288"/>
          <a:ext cx="13563600" cy="2398712"/>
        </p:xfrm>
        <a:graphic>
          <a:graphicData uri="http://schemas.openxmlformats.org/presentationml/2006/ole">
            <p:oleObj spid="_x0000_s5122" name="Document" r:id="rId3" imgW="5940449" imgH="98816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hangingPunct="0"/>
            <a:r>
              <a:rPr lang="en-CA" b="1" dirty="0"/>
              <a:t>Retail Demand Shift Variable and Marketing Cost Index</a:t>
            </a:r>
            <a:endParaRPr lang="en-US" dirty="0"/>
          </a:p>
          <a:p>
            <a:pPr hangingPunct="0"/>
            <a:r>
              <a:rPr lang="en-CA" dirty="0"/>
              <a:t>Consider the following price transmission equation describing the stochastic behaviour of fish prices. </a:t>
            </a:r>
            <a:endParaRPr lang="en-CA" dirty="0" smtClean="0"/>
          </a:p>
          <a:p>
            <a:pPr hangingPunct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CB01-F841-43A3-9F18-545D0D156E09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-1066800" y="3657600"/>
          <a:ext cx="10591800" cy="1981200"/>
        </p:xfrm>
        <a:graphic>
          <a:graphicData uri="http://schemas.openxmlformats.org/presentationml/2006/ole">
            <p:oleObj spid="_x0000_s6147" name="Document" r:id="rId3" imgW="5940449" imgH="92976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678</Words>
  <Application>Microsoft Office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Document</vt:lpstr>
      <vt:lpstr>Methods on Measuring Prices Links in the Fish Supply Chain  Daniel V. Gordon Department of Economics University of Calgary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 </vt:lpstr>
      <vt:lpstr>Slide 22</vt:lpstr>
      <vt:lpstr>Slide 23</vt:lpstr>
      <vt:lpstr>Slide 24</vt:lpstr>
    </vt:vector>
  </TitlesOfParts>
  <Company>University of Calgary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on Measuring Prices Links in the Fish Supply Chain  Daniel V. Gordon Department of Economics University of Calgary </dc:title>
  <dc:creator>Dan Gordon</dc:creator>
  <cp:lastModifiedBy>Dan Gordon</cp:lastModifiedBy>
  <cp:revision>14</cp:revision>
  <dcterms:created xsi:type="dcterms:W3CDTF">2010-12-08T05:03:23Z</dcterms:created>
  <dcterms:modified xsi:type="dcterms:W3CDTF">2010-12-08T22:05:29Z</dcterms:modified>
</cp:coreProperties>
</file>